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docProps/custom.xml" ContentType="application/vnd.openxmlformats-officedocument.custom-properties+xml"/>
  <Override PartName="/ppt/notesSlides/notesSlide12.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41.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39.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22.xml" ContentType="application/vnd.openxmlformats-officedocument.presentationml.notesSlide+xml"/>
  <Override PartName="/ppt/tags/tag46.xml" ContentType="application/vnd.openxmlformats-officedocument.presentationml.tags+xml"/>
  <Override PartName="/ppt/slideLayouts/slideLayout10.xml" ContentType="application/vnd.openxmlformats-officedocument.presentationml.slideLayout+xml"/>
  <Override PartName="/ppt/tags/tag15.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43.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tags/tag3.xml" ContentType="application/vnd.openxmlformats-officedocument.presentationml.tags+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2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saveSubsetFonts="1" autoCompressPictures="0">
  <p:sldMasterIdLst>
    <p:sldMasterId id="2147483839" r:id="rId1"/>
    <p:sldMasterId id="2147483848" r:id="rId2"/>
  </p:sldMasterIdLst>
  <p:notesMasterIdLst>
    <p:notesMasterId r:id="rId54"/>
  </p:notesMasterIdLst>
  <p:handoutMasterIdLst>
    <p:handoutMasterId r:id="rId55"/>
  </p:handoutMasterIdLst>
  <p:sldIdLst>
    <p:sldId id="1142" r:id="rId3"/>
    <p:sldId id="1184" r:id="rId4"/>
    <p:sldId id="1185" r:id="rId5"/>
    <p:sldId id="1186" r:id="rId6"/>
    <p:sldId id="1187" r:id="rId7"/>
    <p:sldId id="1189" r:id="rId8"/>
    <p:sldId id="1190" r:id="rId9"/>
    <p:sldId id="1192" r:id="rId10"/>
    <p:sldId id="1227" r:id="rId11"/>
    <p:sldId id="1228" r:id="rId12"/>
    <p:sldId id="1197" r:id="rId13"/>
    <p:sldId id="1193" r:id="rId14"/>
    <p:sldId id="1219" r:id="rId15"/>
    <p:sldId id="1220" r:id="rId16"/>
    <p:sldId id="1195" r:id="rId17"/>
    <p:sldId id="1196" r:id="rId18"/>
    <p:sldId id="1213" r:id="rId19"/>
    <p:sldId id="1212" r:id="rId20"/>
    <p:sldId id="1206" r:id="rId21"/>
    <p:sldId id="1207" r:id="rId22"/>
    <p:sldId id="1208" r:id="rId23"/>
    <p:sldId id="1209" r:id="rId24"/>
    <p:sldId id="1210" r:id="rId25"/>
    <p:sldId id="1211" r:id="rId26"/>
    <p:sldId id="1214" r:id="rId27"/>
    <p:sldId id="1173" r:id="rId28"/>
    <p:sldId id="1183" r:id="rId29"/>
    <p:sldId id="1177" r:id="rId30"/>
    <p:sldId id="1174" r:id="rId31"/>
    <p:sldId id="1181" r:id="rId32"/>
    <p:sldId id="1221" r:id="rId33"/>
    <p:sldId id="1223" r:id="rId34"/>
    <p:sldId id="1224" r:id="rId35"/>
    <p:sldId id="1225" r:id="rId36"/>
    <p:sldId id="1226" r:id="rId37"/>
    <p:sldId id="1215" r:id="rId38"/>
    <p:sldId id="1175" r:id="rId39"/>
    <p:sldId id="1217" r:id="rId40"/>
    <p:sldId id="1172" r:id="rId41"/>
    <p:sldId id="1156" r:id="rId42"/>
    <p:sldId id="1160" r:id="rId43"/>
    <p:sldId id="1222" r:id="rId44"/>
    <p:sldId id="1218" r:id="rId45"/>
    <p:sldId id="1216" r:id="rId46"/>
    <p:sldId id="1164" r:id="rId47"/>
    <p:sldId id="1179" r:id="rId48"/>
    <p:sldId id="1167" r:id="rId49"/>
    <p:sldId id="1180" r:id="rId50"/>
    <p:sldId id="1229" r:id="rId51"/>
    <p:sldId id="1231" r:id="rId52"/>
    <p:sldId id="1230" r:id="rId53"/>
  </p:sldIdLst>
  <p:sldSz cx="9144000" cy="6858000" type="screen4x3"/>
  <p:notesSz cx="6735763" cy="9866313"/>
  <p:embeddedFontLst>
    <p:embeddedFont>
      <p:font typeface="HGPｺﾞｼｯｸE" pitchFamily="50" charset="-128"/>
      <p:regular r:id="rId56"/>
    </p:embeddedFont>
    <p:embeddedFont>
      <p:font typeface="HGP創英角ｺﾞｼｯｸUB" pitchFamily="50" charset="-128"/>
      <p:regular r:id="rId57"/>
    </p:embeddedFont>
    <p:embeddedFont>
      <p:font typeface="Meiryo UI" pitchFamily="50" charset="-128"/>
      <p:regular r:id="rId58"/>
      <p:bold r:id="rId59"/>
      <p:italic r:id="rId60"/>
      <p:boldItalic r:id="rId61"/>
    </p:embeddedFont>
    <p:embeddedFont>
      <p:font typeface="Calibri" pitchFamily="34" charset="0"/>
      <p:regular r:id="rId62"/>
      <p:bold r:id="rId63"/>
      <p:italic r:id="rId64"/>
      <p:boldItalic r:id="rId65"/>
    </p:embeddedFont>
    <p:embeddedFont>
      <p:font typeface="Verdana" pitchFamily="34" charset="0"/>
      <p:regular r:id="rId66"/>
      <p:bold r:id="rId67"/>
      <p:italic r:id="rId68"/>
      <p:boldItalic r:id="rId69"/>
    </p:embeddedFont>
  </p:embeddedFontLst>
  <p:defaultTex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p:defaultTextStyle>
  <p:modifyVerifier cryptProviderType="rsaFull" cryptAlgorithmClass="hash" cryptAlgorithmType="typeAny" cryptAlgorithmSid="4" spinCount="100000" saltData="t/v3i5a7prZCPxZCQH6b5w==" hashData="2SThEIAgdcgmULrOOBiJBSuNjCc="/>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8064A2"/>
    <a:srgbClr val="FFFF00"/>
    <a:srgbClr val="0000FF"/>
    <a:srgbClr val="FFCC00"/>
    <a:srgbClr val="99FF99"/>
    <a:srgbClr val="FF0000"/>
    <a:srgbClr val="F2DCDB"/>
    <a:srgbClr val="FFCCCC"/>
    <a:srgbClr val="FFFF99"/>
    <a:srgbClr val="BFBFB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20" autoAdjust="0"/>
    <p:restoredTop sz="85667" autoAdjust="0"/>
  </p:normalViewPr>
  <p:slideViewPr>
    <p:cSldViewPr snapToGrid="0">
      <p:cViewPr varScale="1">
        <p:scale>
          <a:sx n="71" d="100"/>
          <a:sy n="71" d="100"/>
        </p:scale>
        <p:origin x="-1572" y="-102"/>
      </p:cViewPr>
      <p:guideLst>
        <p:guide orient="horz" pos="650"/>
        <p:guide pos="130"/>
      </p:guideLst>
    </p:cSldViewPr>
  </p:slideViewPr>
  <p:outlineViewPr>
    <p:cViewPr>
      <p:scale>
        <a:sx n="33" d="100"/>
        <a:sy n="33" d="100"/>
      </p:scale>
      <p:origin x="0" y="2190"/>
    </p:cViewPr>
  </p:outlineViewPr>
  <p:notesTextViewPr>
    <p:cViewPr>
      <p:scale>
        <a:sx n="66" d="100"/>
        <a:sy n="66" d="100"/>
      </p:scale>
      <p:origin x="0" y="0"/>
    </p:cViewPr>
  </p:notesTextViewPr>
  <p:sorterViewPr>
    <p:cViewPr>
      <p:scale>
        <a:sx n="50" d="100"/>
        <a:sy n="50" d="100"/>
      </p:scale>
      <p:origin x="0" y="0"/>
    </p:cViewPr>
  </p:sorterViewPr>
  <p:notesViewPr>
    <p:cSldViewPr snapToGrid="0">
      <p:cViewPr varScale="1">
        <p:scale>
          <a:sx n="52" d="100"/>
          <a:sy n="52" d="100"/>
        </p:scale>
        <p:origin x="-1968" y="-108"/>
      </p:cViewPr>
      <p:guideLst>
        <p:guide orient="horz" pos="3107"/>
        <p:guide pos="212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1026"/>
          <p:cNvSpPr>
            <a:spLocks noGrp="1" noChangeArrowheads="1"/>
          </p:cNvSpPr>
          <p:nvPr>
            <p:ph type="hdr" sz="quarter"/>
          </p:nvPr>
        </p:nvSpPr>
        <p:spPr bwMode="auto">
          <a:xfrm>
            <a:off x="1" y="0"/>
            <a:ext cx="2918193" cy="493628"/>
          </a:xfrm>
          <a:prstGeom prst="rect">
            <a:avLst/>
          </a:prstGeom>
          <a:noFill/>
          <a:ln w="9525">
            <a:noFill/>
            <a:miter lim="800000"/>
            <a:headEnd/>
            <a:tailEnd/>
          </a:ln>
          <a:effectLst/>
        </p:spPr>
        <p:txBody>
          <a:bodyPr vert="horz" wrap="square" lIns="90745" tIns="45373" rIns="90745" bIns="45373"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5" name="Rectangle 1027"/>
          <p:cNvSpPr>
            <a:spLocks noGrp="1" noChangeArrowheads="1"/>
          </p:cNvSpPr>
          <p:nvPr>
            <p:ph type="dt" sz="quarter" idx="1"/>
          </p:nvPr>
        </p:nvSpPr>
        <p:spPr bwMode="auto">
          <a:xfrm>
            <a:off x="3817571" y="0"/>
            <a:ext cx="2918193" cy="493628"/>
          </a:xfrm>
          <a:prstGeom prst="rect">
            <a:avLst/>
          </a:prstGeom>
          <a:noFill/>
          <a:ln w="9525">
            <a:noFill/>
            <a:miter lim="800000"/>
            <a:headEnd/>
            <a:tailEnd/>
          </a:ln>
          <a:effectLst/>
        </p:spPr>
        <p:txBody>
          <a:bodyPr vert="horz" wrap="square" lIns="90745" tIns="45373" rIns="90745" bIns="45373"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33796" name="Rectangle 1028"/>
          <p:cNvSpPr>
            <a:spLocks noGrp="1" noChangeArrowheads="1"/>
          </p:cNvSpPr>
          <p:nvPr>
            <p:ph type="ftr" sz="quarter" idx="2"/>
          </p:nvPr>
        </p:nvSpPr>
        <p:spPr bwMode="auto">
          <a:xfrm>
            <a:off x="1" y="9372687"/>
            <a:ext cx="2918193" cy="493626"/>
          </a:xfrm>
          <a:prstGeom prst="rect">
            <a:avLst/>
          </a:prstGeom>
          <a:noFill/>
          <a:ln w="9525">
            <a:noFill/>
            <a:miter lim="800000"/>
            <a:headEnd/>
            <a:tailEnd/>
          </a:ln>
          <a:effectLst/>
        </p:spPr>
        <p:txBody>
          <a:bodyPr vert="horz" wrap="square" lIns="90745" tIns="45373" rIns="90745" bIns="45373"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7" name="Rectangle 1029"/>
          <p:cNvSpPr>
            <a:spLocks noGrp="1" noChangeArrowheads="1"/>
          </p:cNvSpPr>
          <p:nvPr>
            <p:ph type="sldNum" sz="quarter" idx="3"/>
          </p:nvPr>
        </p:nvSpPr>
        <p:spPr bwMode="auto">
          <a:xfrm>
            <a:off x="3817571" y="9372687"/>
            <a:ext cx="2918193" cy="493626"/>
          </a:xfrm>
          <a:prstGeom prst="rect">
            <a:avLst/>
          </a:prstGeom>
          <a:noFill/>
          <a:ln w="9525">
            <a:noFill/>
            <a:miter lim="800000"/>
            <a:headEnd/>
            <a:tailEnd/>
          </a:ln>
          <a:effectLst/>
        </p:spPr>
        <p:txBody>
          <a:bodyPr vert="horz" wrap="square" lIns="90745" tIns="45373" rIns="90745" bIns="45373"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97EB0BD7-0D1B-461F-96D2-458D4659D7B9}" type="slidenum">
              <a:rPr lang="en-US" altLang="ja-JP"/>
              <a:pPr/>
              <a:t>&lt;#&gt;</a:t>
            </a:fld>
            <a:endParaRPr lang="en-US" altLang="ja-JP"/>
          </a:p>
        </p:txBody>
      </p:sp>
    </p:spTree>
    <p:extLst>
      <p:ext uri="{BB962C8B-B14F-4D97-AF65-F5344CB8AC3E}">
        <p14:creationId xmlns="" xmlns:p14="http://schemas.microsoft.com/office/powerpoint/2010/main" val="2652083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026"/>
          <p:cNvSpPr>
            <a:spLocks noGrp="1" noChangeArrowheads="1"/>
          </p:cNvSpPr>
          <p:nvPr>
            <p:ph type="hdr" sz="quarter"/>
          </p:nvPr>
        </p:nvSpPr>
        <p:spPr bwMode="auto">
          <a:xfrm>
            <a:off x="1" y="0"/>
            <a:ext cx="2918193" cy="493628"/>
          </a:xfrm>
          <a:prstGeom prst="rect">
            <a:avLst/>
          </a:prstGeom>
          <a:noFill/>
          <a:ln w="9525">
            <a:noFill/>
            <a:miter lim="800000"/>
            <a:headEnd/>
            <a:tailEnd/>
          </a:ln>
          <a:effectLst/>
        </p:spPr>
        <p:txBody>
          <a:bodyPr vert="horz" wrap="square" lIns="90745" tIns="45373" rIns="90745" bIns="45373"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3" name="Rectangle 1027"/>
          <p:cNvSpPr>
            <a:spLocks noGrp="1" noChangeArrowheads="1"/>
          </p:cNvSpPr>
          <p:nvPr>
            <p:ph type="dt" idx="1"/>
          </p:nvPr>
        </p:nvSpPr>
        <p:spPr bwMode="auto">
          <a:xfrm>
            <a:off x="3817571" y="0"/>
            <a:ext cx="2918193" cy="493628"/>
          </a:xfrm>
          <a:prstGeom prst="rect">
            <a:avLst/>
          </a:prstGeom>
          <a:noFill/>
          <a:ln w="9525">
            <a:noFill/>
            <a:miter lim="800000"/>
            <a:headEnd/>
            <a:tailEnd/>
          </a:ln>
          <a:effectLst/>
        </p:spPr>
        <p:txBody>
          <a:bodyPr vert="horz" wrap="square" lIns="90745" tIns="45373" rIns="90745" bIns="45373"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25604" name="Rectangle 1028"/>
          <p:cNvSpPr>
            <a:spLocks noGrp="1" noRot="1" noChangeAspect="1" noChangeArrowheads="1" noTextEdit="1"/>
          </p:cNvSpPr>
          <p:nvPr>
            <p:ph type="sldImg" idx="2"/>
          </p:nvPr>
        </p:nvSpPr>
        <p:spPr bwMode="auto">
          <a:xfrm>
            <a:off x="901700" y="739775"/>
            <a:ext cx="4932363" cy="3700463"/>
          </a:xfrm>
          <a:prstGeom prst="rect">
            <a:avLst/>
          </a:prstGeom>
          <a:noFill/>
          <a:ln w="9525">
            <a:solidFill>
              <a:srgbClr val="000000"/>
            </a:solidFill>
            <a:miter lim="800000"/>
            <a:headEnd/>
            <a:tailEnd/>
          </a:ln>
          <a:effectLst/>
        </p:spPr>
      </p:sp>
      <p:sp>
        <p:nvSpPr>
          <p:cNvPr id="25605" name="Rectangle 1029"/>
          <p:cNvSpPr>
            <a:spLocks noGrp="1" noChangeArrowheads="1"/>
          </p:cNvSpPr>
          <p:nvPr>
            <p:ph type="body" sz="quarter" idx="3"/>
          </p:nvPr>
        </p:nvSpPr>
        <p:spPr bwMode="auto">
          <a:xfrm>
            <a:off x="897786" y="4687123"/>
            <a:ext cx="4940198" cy="4439530"/>
          </a:xfrm>
          <a:prstGeom prst="rect">
            <a:avLst/>
          </a:prstGeom>
          <a:noFill/>
          <a:ln w="9525">
            <a:noFill/>
            <a:miter lim="800000"/>
            <a:headEnd/>
            <a:tailEnd/>
          </a:ln>
          <a:effectLst/>
        </p:spPr>
        <p:txBody>
          <a:bodyPr vert="horz" wrap="square" lIns="90745" tIns="45373" rIns="90745" bIns="45373"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25606" name="Rectangle 1030"/>
          <p:cNvSpPr>
            <a:spLocks noGrp="1" noChangeArrowheads="1"/>
          </p:cNvSpPr>
          <p:nvPr>
            <p:ph type="ftr" sz="quarter" idx="4"/>
          </p:nvPr>
        </p:nvSpPr>
        <p:spPr bwMode="auto">
          <a:xfrm>
            <a:off x="1" y="9372687"/>
            <a:ext cx="2918193" cy="493626"/>
          </a:xfrm>
          <a:prstGeom prst="rect">
            <a:avLst/>
          </a:prstGeom>
          <a:noFill/>
          <a:ln w="9525">
            <a:noFill/>
            <a:miter lim="800000"/>
            <a:headEnd/>
            <a:tailEnd/>
          </a:ln>
          <a:effectLst/>
        </p:spPr>
        <p:txBody>
          <a:bodyPr vert="horz" wrap="square" lIns="90745" tIns="45373" rIns="90745" bIns="45373"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7" name="Rectangle 1031"/>
          <p:cNvSpPr>
            <a:spLocks noGrp="1" noChangeArrowheads="1"/>
          </p:cNvSpPr>
          <p:nvPr>
            <p:ph type="sldNum" sz="quarter" idx="5"/>
          </p:nvPr>
        </p:nvSpPr>
        <p:spPr bwMode="auto">
          <a:xfrm>
            <a:off x="3817571" y="9372687"/>
            <a:ext cx="2918193" cy="493626"/>
          </a:xfrm>
          <a:prstGeom prst="rect">
            <a:avLst/>
          </a:prstGeom>
          <a:noFill/>
          <a:ln w="9525">
            <a:noFill/>
            <a:miter lim="800000"/>
            <a:headEnd/>
            <a:tailEnd/>
          </a:ln>
          <a:effectLst/>
        </p:spPr>
        <p:txBody>
          <a:bodyPr vert="horz" wrap="square" lIns="90745" tIns="45373" rIns="90745" bIns="45373"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8AF01994-2739-4319-8C13-74EB71056E38}" type="slidenum">
              <a:rPr lang="en-US" altLang="ja-JP"/>
              <a:pPr/>
              <a:t>&lt;#&gt;</a:t>
            </a:fld>
            <a:endParaRPr lang="en-US" altLang="ja-JP"/>
          </a:p>
        </p:txBody>
      </p:sp>
    </p:spTree>
    <p:extLst>
      <p:ext uri="{BB962C8B-B14F-4D97-AF65-F5344CB8AC3E}">
        <p14:creationId xmlns="" xmlns:p14="http://schemas.microsoft.com/office/powerpoint/2010/main" val="278966650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charset="0"/>
        <a:ea typeface="ＭＳ Ｐ明朝" charset="-128"/>
        <a:cs typeface="+mn-cs"/>
      </a:defRPr>
    </a:lvl1pPr>
    <a:lvl2pPr marL="457200" algn="l" rtl="0" fontAlgn="base">
      <a:spcBef>
        <a:spcPct val="30000"/>
      </a:spcBef>
      <a:spcAft>
        <a:spcPct val="0"/>
      </a:spcAft>
      <a:defRPr kumimoji="1" sz="1200" kern="1200">
        <a:solidFill>
          <a:schemeClr val="tx1"/>
        </a:solidFill>
        <a:latin typeface="Times New Roman" charset="0"/>
        <a:ea typeface="ＭＳ Ｐ明朝" charset="-128"/>
        <a:cs typeface="+mn-cs"/>
      </a:defRPr>
    </a:lvl2pPr>
    <a:lvl3pPr marL="914400" algn="l" rtl="0" fontAlgn="base">
      <a:spcBef>
        <a:spcPct val="30000"/>
      </a:spcBef>
      <a:spcAft>
        <a:spcPct val="0"/>
      </a:spcAft>
      <a:defRPr kumimoji="1" sz="1200" kern="1200">
        <a:solidFill>
          <a:schemeClr val="tx1"/>
        </a:solidFill>
        <a:latin typeface="Times New Roman" charset="0"/>
        <a:ea typeface="ＭＳ Ｐ明朝" charset="-128"/>
        <a:cs typeface="+mn-cs"/>
      </a:defRPr>
    </a:lvl3pPr>
    <a:lvl4pPr marL="1371600" algn="l" rtl="0" fontAlgn="base">
      <a:spcBef>
        <a:spcPct val="30000"/>
      </a:spcBef>
      <a:spcAft>
        <a:spcPct val="0"/>
      </a:spcAft>
      <a:defRPr kumimoji="1" sz="1200" kern="1200">
        <a:solidFill>
          <a:schemeClr val="tx1"/>
        </a:solidFill>
        <a:latin typeface="Times New Roman" charset="0"/>
        <a:ea typeface="ＭＳ Ｐ明朝" charset="-128"/>
        <a:cs typeface="+mn-cs"/>
      </a:defRPr>
    </a:lvl4pPr>
    <a:lvl5pPr marL="1828800" algn="l" rtl="0" fontAlgn="base">
      <a:spcBef>
        <a:spcPct val="30000"/>
      </a:spcBef>
      <a:spcAft>
        <a:spcPct val="0"/>
      </a:spcAft>
      <a:defRPr kumimoji="1" sz="1200" kern="1200">
        <a:solidFill>
          <a:schemeClr val="tx1"/>
        </a:solidFill>
        <a:latin typeface="Times New Roman" charset="0"/>
        <a:ea typeface="ＭＳ Ｐ明朝"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V1</a:t>
            </a:r>
            <a:r>
              <a:rPr kumimoji="1" lang="ja-JP" altLang="en-US" dirty="0" smtClean="0"/>
              <a:t>からみて、何がうれしいか</a:t>
            </a:r>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1</a:t>
            </a:fld>
            <a:endParaRPr lang="en-US" altLang="ja-JP"/>
          </a:p>
        </p:txBody>
      </p:sp>
    </p:spTree>
    <p:extLst>
      <p:ext uri="{BB962C8B-B14F-4D97-AF65-F5344CB8AC3E}">
        <p14:creationId xmlns:p14="http://schemas.microsoft.com/office/powerpoint/2010/main" xmlns="" val="191030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12</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13</a:t>
            </a:fld>
            <a:endParaRPr lang="en-US" altLang="ja-JP"/>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14</a:t>
            </a:fld>
            <a:endParaRPr lang="en-US" alt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17</a:t>
            </a:fld>
            <a:endParaRPr lang="en-US" altLang="ja-JP"/>
          </a:p>
        </p:txBody>
      </p:sp>
    </p:spTree>
    <p:extLst>
      <p:ext uri="{BB962C8B-B14F-4D97-AF65-F5344CB8AC3E}">
        <p14:creationId xmlns:p14="http://schemas.microsoft.com/office/powerpoint/2010/main" xmlns="" val="76816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18</a:t>
            </a:fld>
            <a:endParaRPr lang="en-US" altLang="ja-JP"/>
          </a:p>
        </p:txBody>
      </p:sp>
    </p:spTree>
    <p:extLst>
      <p:ext uri="{BB962C8B-B14F-4D97-AF65-F5344CB8AC3E}">
        <p14:creationId xmlns="" xmlns:p14="http://schemas.microsoft.com/office/powerpoint/2010/main" val="893193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19</a:t>
            </a:fld>
            <a:endParaRPr lang="en-US" altLang="ja-JP"/>
          </a:p>
        </p:txBody>
      </p:sp>
    </p:spTree>
    <p:extLst>
      <p:ext uri="{BB962C8B-B14F-4D97-AF65-F5344CB8AC3E}">
        <p14:creationId xmlns="" xmlns:p14="http://schemas.microsoft.com/office/powerpoint/2010/main" val="893193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20</a:t>
            </a:fld>
            <a:endParaRPr lang="en-US" altLang="ja-JP"/>
          </a:p>
        </p:txBody>
      </p:sp>
    </p:spTree>
    <p:extLst>
      <p:ext uri="{BB962C8B-B14F-4D97-AF65-F5344CB8AC3E}">
        <p14:creationId xmlns="" xmlns:p14="http://schemas.microsoft.com/office/powerpoint/2010/main" val="89319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21</a:t>
            </a:fld>
            <a:endParaRPr lang="en-US" altLang="ja-JP"/>
          </a:p>
        </p:txBody>
      </p:sp>
    </p:spTree>
    <p:extLst>
      <p:ext uri="{BB962C8B-B14F-4D97-AF65-F5344CB8AC3E}">
        <p14:creationId xmlns="" xmlns:p14="http://schemas.microsoft.com/office/powerpoint/2010/main" val="893193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22</a:t>
            </a:fld>
            <a:endParaRPr lang="en-US" altLang="ja-JP"/>
          </a:p>
        </p:txBody>
      </p:sp>
    </p:spTree>
    <p:extLst>
      <p:ext uri="{BB962C8B-B14F-4D97-AF65-F5344CB8AC3E}">
        <p14:creationId xmlns="" xmlns:p14="http://schemas.microsoft.com/office/powerpoint/2010/main" val="893193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23</a:t>
            </a:fld>
            <a:endParaRPr lang="en-US" altLang="ja-JP"/>
          </a:p>
        </p:txBody>
      </p:sp>
    </p:spTree>
    <p:extLst>
      <p:ext uri="{BB962C8B-B14F-4D97-AF65-F5344CB8AC3E}">
        <p14:creationId xmlns="" xmlns:p14="http://schemas.microsoft.com/office/powerpoint/2010/main" val="893193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V1</a:t>
            </a:r>
            <a:r>
              <a:rPr kumimoji="1" lang="ja-JP" altLang="en-US" dirty="0" smtClean="0"/>
              <a:t>からみて、何がうれしいか</a:t>
            </a:r>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2</a:t>
            </a:fld>
            <a:endParaRPr lang="en-US" altLang="ja-JP"/>
          </a:p>
        </p:txBody>
      </p:sp>
    </p:spTree>
    <p:extLst>
      <p:ext uri="{BB962C8B-B14F-4D97-AF65-F5344CB8AC3E}">
        <p14:creationId xmlns:p14="http://schemas.microsoft.com/office/powerpoint/2010/main" xmlns="" val="191030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30</a:t>
            </a:fld>
            <a:endParaRPr lang="en-US" altLang="ja-JP"/>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34</a:t>
            </a:fld>
            <a:endParaRPr lang="en-US" altLang="ja-JP"/>
          </a:p>
        </p:txBody>
      </p:sp>
    </p:spTree>
    <p:extLst>
      <p:ext uri="{BB962C8B-B14F-4D97-AF65-F5344CB8AC3E}">
        <p14:creationId xmlns:p14="http://schemas.microsoft.com/office/powerpoint/2010/main" xmlns="" val="894581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V1</a:t>
            </a:r>
            <a:r>
              <a:rPr kumimoji="1" lang="ja-JP" altLang="en-US" dirty="0" smtClean="0"/>
              <a:t>からみて、何がうれしいか</a:t>
            </a:r>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35</a:t>
            </a:fld>
            <a:endParaRPr lang="en-US" altLang="ja-JP"/>
          </a:p>
        </p:txBody>
      </p:sp>
    </p:spTree>
    <p:extLst>
      <p:ext uri="{BB962C8B-B14F-4D97-AF65-F5344CB8AC3E}">
        <p14:creationId xmlns:p14="http://schemas.microsoft.com/office/powerpoint/2010/main" xmlns="" val="191030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37</a:t>
            </a:fld>
            <a:endParaRPr lang="en-US" altLang="ja-JP"/>
          </a:p>
        </p:txBody>
      </p:sp>
    </p:spTree>
    <p:extLst>
      <p:ext uri="{BB962C8B-B14F-4D97-AF65-F5344CB8AC3E}">
        <p14:creationId xmlns="" xmlns:p14="http://schemas.microsoft.com/office/powerpoint/2010/main" val="893193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solidFill>
                  <a:srgbClr val="1F497D"/>
                </a:solidFill>
              </a:rPr>
              <a:pPr/>
              <a:t>41</a:t>
            </a:fld>
            <a:endParaRPr lang="en-US" altLang="ja-JP">
              <a:solidFill>
                <a:srgbClr val="1F497D"/>
              </a:solidFill>
            </a:endParaRPr>
          </a:p>
        </p:txBody>
      </p:sp>
    </p:spTree>
    <p:extLst>
      <p:ext uri="{BB962C8B-B14F-4D97-AF65-F5344CB8AC3E}">
        <p14:creationId xmlns="" xmlns:p14="http://schemas.microsoft.com/office/powerpoint/2010/main" val="893193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V1</a:t>
            </a:r>
            <a:r>
              <a:rPr kumimoji="1" lang="ja-JP" altLang="en-US" dirty="0" smtClean="0"/>
              <a:t>からみて、何がうれしいか</a:t>
            </a:r>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43</a:t>
            </a:fld>
            <a:endParaRPr lang="en-US" altLang="ja-JP"/>
          </a:p>
        </p:txBody>
      </p:sp>
    </p:spTree>
    <p:extLst>
      <p:ext uri="{BB962C8B-B14F-4D97-AF65-F5344CB8AC3E}">
        <p14:creationId xmlns:p14="http://schemas.microsoft.com/office/powerpoint/2010/main" xmlns="" val="191030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CA7BCECF-2287-4420-86C1-22BEF977F440}" type="slidenum">
              <a:rPr lang="en-US" altLang="ja-JP" smtClean="0"/>
              <a:pPr>
                <a:defRPr/>
              </a:pPr>
              <a:t>44</a:t>
            </a:fld>
            <a:endParaRPr lang="en-US" altLang="ja-JP"/>
          </a:p>
        </p:txBody>
      </p:sp>
    </p:spTree>
    <p:extLst>
      <p:ext uri="{BB962C8B-B14F-4D97-AF65-F5344CB8AC3E}">
        <p14:creationId xmlns="" xmlns:p14="http://schemas.microsoft.com/office/powerpoint/2010/main" val="180814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CA7BCECF-2287-4420-86C1-22BEF977F440}" type="slidenum">
              <a:rPr lang="en-US" altLang="ja-JP" smtClean="0"/>
              <a:pPr>
                <a:defRPr/>
              </a:pPr>
              <a:t>45</a:t>
            </a:fld>
            <a:endParaRPr lang="en-US" altLang="ja-JP"/>
          </a:p>
        </p:txBody>
      </p:sp>
    </p:spTree>
    <p:extLst>
      <p:ext uri="{BB962C8B-B14F-4D97-AF65-F5344CB8AC3E}">
        <p14:creationId xmlns="" xmlns:p14="http://schemas.microsoft.com/office/powerpoint/2010/main" val="180814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Calibri" panose="020F0502020204030204" pitchFamily="34" charset="0"/>
                <a:cs typeface="Calibri" panose="020F0502020204030204" pitchFamily="34" charset="0"/>
              </a:rPr>
              <a:t>Aims to provide a </a:t>
            </a:r>
            <a:r>
              <a:rPr lang="en-US" dirty="0" err="1" smtClean="0">
                <a:latin typeface="Calibri" panose="020F0502020204030204" pitchFamily="34" charset="0"/>
                <a:cs typeface="Calibri" panose="020F0502020204030204" pitchFamily="34" charset="0"/>
              </a:rPr>
              <a:t>ITaaS</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Enable digital transformation</a:t>
            </a:r>
          </a:p>
          <a:p>
            <a:r>
              <a:rPr lang="en-US" dirty="0" smtClean="0">
                <a:latin typeface="Calibri" panose="020F0502020204030204" pitchFamily="34" charset="0"/>
                <a:cs typeface="Calibri" panose="020F0502020204030204" pitchFamily="34" charset="0"/>
              </a:rPr>
              <a:t>Host new DevOps and Mobile Apps</a:t>
            </a:r>
          </a:p>
          <a:p>
            <a:r>
              <a:rPr lang="en-US" dirty="0" smtClean="0">
                <a:latin typeface="Calibri" panose="020F0502020204030204" pitchFamily="34" charset="0"/>
                <a:cs typeface="Calibri" panose="020F0502020204030204" pitchFamily="34" charset="0"/>
              </a:rPr>
              <a:t>Openstack will be core technologies and concepts for ASP3 which will become Hybrid Cloud.</a:t>
            </a:r>
          </a:p>
          <a:p>
            <a:r>
              <a:rPr lang="en-US" dirty="0" err="1" smtClean="0">
                <a:latin typeface="Calibri" panose="020F0502020204030204" pitchFamily="34" charset="0"/>
                <a:cs typeface="Calibri" panose="020F0502020204030204" pitchFamily="34" charset="0"/>
              </a:rPr>
              <a:t>OpenSource</a:t>
            </a:r>
            <a:r>
              <a:rPr lang="en-US" dirty="0" smtClean="0">
                <a:latin typeface="Calibri" panose="020F0502020204030204" pitchFamily="34" charset="0"/>
                <a:cs typeface="Calibri" panose="020F0502020204030204" pitchFamily="34" charset="0"/>
              </a:rPr>
              <a:t> First for none critical cloud workloads</a:t>
            </a:r>
          </a:p>
          <a:p>
            <a:r>
              <a:rPr lang="en-US" dirty="0" smtClean="0">
                <a:latin typeface="Calibri" panose="020F0502020204030204" pitchFamily="34" charset="0"/>
                <a:cs typeface="Calibri" panose="020F0502020204030204" pitchFamily="34" charset="0"/>
              </a:rPr>
              <a:t>Greenfield approach</a:t>
            </a:r>
          </a:p>
          <a:p>
            <a:r>
              <a:rPr lang="en-US" dirty="0" smtClean="0">
                <a:latin typeface="Calibri" panose="020F0502020204030204" pitchFamily="34" charset="0"/>
                <a:cs typeface="Calibri" panose="020F0502020204030204" pitchFamily="34" charset="0"/>
              </a:rPr>
              <a:t>Software Defined Everything</a:t>
            </a:r>
          </a:p>
          <a:p>
            <a:r>
              <a:rPr lang="en-US" dirty="0" smtClean="0">
                <a:latin typeface="Calibri" panose="020F0502020204030204" pitchFamily="34" charset="0"/>
                <a:cs typeface="Calibri" panose="020F0502020204030204" pitchFamily="34" charset="0"/>
              </a:rPr>
              <a:t>Scale-out</a:t>
            </a:r>
          </a:p>
          <a:p>
            <a:r>
              <a:rPr lang="en-US" dirty="0" smtClean="0">
                <a:latin typeface="Calibri" panose="020F0502020204030204" pitchFamily="34" charset="0"/>
                <a:cs typeface="Calibri" panose="020F0502020204030204" pitchFamily="34" charset="0"/>
              </a:rPr>
              <a:t>Vendor lock-in avoidance</a:t>
            </a:r>
          </a:p>
          <a:p>
            <a:r>
              <a:rPr lang="en-US" dirty="0" smtClean="0">
                <a:latin typeface="Calibri" panose="020F0502020204030204" pitchFamily="34" charset="0"/>
                <a:cs typeface="Calibri" panose="020F0502020204030204" pitchFamily="34" charset="0"/>
              </a:rPr>
              <a:t>Open Standards</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814066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Calibri" panose="020F0502020204030204" pitchFamily="34" charset="0"/>
                <a:cs typeface="Calibri" panose="020F0502020204030204" pitchFamily="34" charset="0"/>
              </a:rPr>
              <a:t>Aims to provide a </a:t>
            </a:r>
            <a:r>
              <a:rPr lang="en-US" dirty="0" err="1" smtClean="0">
                <a:latin typeface="Calibri" panose="020F0502020204030204" pitchFamily="34" charset="0"/>
                <a:cs typeface="Calibri" panose="020F0502020204030204" pitchFamily="34" charset="0"/>
              </a:rPr>
              <a:t>ITaaS</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Enable digital transformation</a:t>
            </a:r>
          </a:p>
          <a:p>
            <a:r>
              <a:rPr lang="en-US" dirty="0" smtClean="0">
                <a:latin typeface="Calibri" panose="020F0502020204030204" pitchFamily="34" charset="0"/>
                <a:cs typeface="Calibri" panose="020F0502020204030204" pitchFamily="34" charset="0"/>
              </a:rPr>
              <a:t>Host new DevOps and Mobile Apps</a:t>
            </a:r>
          </a:p>
          <a:p>
            <a:r>
              <a:rPr lang="en-US" dirty="0" smtClean="0">
                <a:latin typeface="Calibri" panose="020F0502020204030204" pitchFamily="34" charset="0"/>
                <a:cs typeface="Calibri" panose="020F0502020204030204" pitchFamily="34" charset="0"/>
              </a:rPr>
              <a:t>Openstack will be core technologies and concepts for ASP3 which will become Hybrid Cloud.</a:t>
            </a:r>
          </a:p>
          <a:p>
            <a:r>
              <a:rPr lang="en-US" dirty="0" err="1" smtClean="0">
                <a:latin typeface="Calibri" panose="020F0502020204030204" pitchFamily="34" charset="0"/>
                <a:cs typeface="Calibri" panose="020F0502020204030204" pitchFamily="34" charset="0"/>
              </a:rPr>
              <a:t>OpenSource</a:t>
            </a:r>
            <a:r>
              <a:rPr lang="en-US" dirty="0" smtClean="0">
                <a:latin typeface="Calibri" panose="020F0502020204030204" pitchFamily="34" charset="0"/>
                <a:cs typeface="Calibri" panose="020F0502020204030204" pitchFamily="34" charset="0"/>
              </a:rPr>
              <a:t> First for none critical cloud workloads</a:t>
            </a:r>
          </a:p>
          <a:p>
            <a:r>
              <a:rPr lang="en-US" dirty="0" smtClean="0">
                <a:latin typeface="Calibri" panose="020F0502020204030204" pitchFamily="34" charset="0"/>
                <a:cs typeface="Calibri" panose="020F0502020204030204" pitchFamily="34" charset="0"/>
              </a:rPr>
              <a:t>Greenfield approach</a:t>
            </a:r>
          </a:p>
          <a:p>
            <a:r>
              <a:rPr lang="en-US" dirty="0" smtClean="0">
                <a:latin typeface="Calibri" panose="020F0502020204030204" pitchFamily="34" charset="0"/>
                <a:cs typeface="Calibri" panose="020F0502020204030204" pitchFamily="34" charset="0"/>
              </a:rPr>
              <a:t>Software Defined Everything</a:t>
            </a:r>
          </a:p>
          <a:p>
            <a:r>
              <a:rPr lang="en-US" dirty="0" smtClean="0">
                <a:latin typeface="Calibri" panose="020F0502020204030204" pitchFamily="34" charset="0"/>
                <a:cs typeface="Calibri" panose="020F0502020204030204" pitchFamily="34" charset="0"/>
              </a:rPr>
              <a:t>Scale-out</a:t>
            </a:r>
          </a:p>
          <a:p>
            <a:r>
              <a:rPr lang="en-US" dirty="0" smtClean="0">
                <a:latin typeface="Calibri" panose="020F0502020204030204" pitchFamily="34" charset="0"/>
                <a:cs typeface="Calibri" panose="020F0502020204030204" pitchFamily="34" charset="0"/>
              </a:rPr>
              <a:t>Vendor lock-in avoidance</a:t>
            </a:r>
          </a:p>
          <a:p>
            <a:r>
              <a:rPr lang="en-US" dirty="0" smtClean="0">
                <a:latin typeface="Calibri" panose="020F0502020204030204" pitchFamily="34" charset="0"/>
                <a:cs typeface="Calibri" panose="020F0502020204030204" pitchFamily="34" charset="0"/>
              </a:rPr>
              <a:t>Open Standards</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81406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V1</a:t>
            </a:r>
            <a:r>
              <a:rPr kumimoji="1" lang="ja-JP" altLang="en-US" dirty="0" smtClean="0"/>
              <a:t>からみて、何がうれしいか</a:t>
            </a:r>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3</a:t>
            </a:fld>
            <a:endParaRPr lang="en-US" altLang="ja-JP"/>
          </a:p>
        </p:txBody>
      </p:sp>
    </p:spTree>
    <p:extLst>
      <p:ext uri="{BB962C8B-B14F-4D97-AF65-F5344CB8AC3E}">
        <p14:creationId xmlns:p14="http://schemas.microsoft.com/office/powerpoint/2010/main" xmlns="" val="1910306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latin typeface="Calibri" panose="020F0502020204030204" pitchFamily="34" charset="0"/>
                <a:cs typeface="Calibri" panose="020F0502020204030204" pitchFamily="34" charset="0"/>
              </a:rPr>
              <a:t>Aims to provide a </a:t>
            </a:r>
            <a:r>
              <a:rPr lang="en-US" dirty="0" err="1" smtClean="0">
                <a:latin typeface="Calibri" panose="020F0502020204030204" pitchFamily="34" charset="0"/>
                <a:cs typeface="Calibri" panose="020F0502020204030204" pitchFamily="34" charset="0"/>
              </a:rPr>
              <a:t>ITaaS</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Enable digital transformation</a:t>
            </a:r>
          </a:p>
          <a:p>
            <a:r>
              <a:rPr lang="en-US" dirty="0" smtClean="0">
                <a:latin typeface="Calibri" panose="020F0502020204030204" pitchFamily="34" charset="0"/>
                <a:cs typeface="Calibri" panose="020F0502020204030204" pitchFamily="34" charset="0"/>
              </a:rPr>
              <a:t>Host new DevOps and Mobile Apps</a:t>
            </a:r>
          </a:p>
          <a:p>
            <a:r>
              <a:rPr lang="en-US" dirty="0" smtClean="0">
                <a:latin typeface="Calibri" panose="020F0502020204030204" pitchFamily="34" charset="0"/>
                <a:cs typeface="Calibri" panose="020F0502020204030204" pitchFamily="34" charset="0"/>
              </a:rPr>
              <a:t>Openstack will be core technologies and concepts for ASP3 which will become Hybrid Cloud.</a:t>
            </a:r>
          </a:p>
          <a:p>
            <a:r>
              <a:rPr lang="en-US" dirty="0" err="1" smtClean="0">
                <a:latin typeface="Calibri" panose="020F0502020204030204" pitchFamily="34" charset="0"/>
                <a:cs typeface="Calibri" panose="020F0502020204030204" pitchFamily="34" charset="0"/>
              </a:rPr>
              <a:t>OpenSource</a:t>
            </a:r>
            <a:r>
              <a:rPr lang="en-US" dirty="0" smtClean="0">
                <a:latin typeface="Calibri" panose="020F0502020204030204" pitchFamily="34" charset="0"/>
                <a:cs typeface="Calibri" panose="020F0502020204030204" pitchFamily="34" charset="0"/>
              </a:rPr>
              <a:t> First for none critical cloud workloads</a:t>
            </a:r>
          </a:p>
          <a:p>
            <a:r>
              <a:rPr lang="en-US" dirty="0" smtClean="0">
                <a:latin typeface="Calibri" panose="020F0502020204030204" pitchFamily="34" charset="0"/>
                <a:cs typeface="Calibri" panose="020F0502020204030204" pitchFamily="34" charset="0"/>
              </a:rPr>
              <a:t>Greenfield approach</a:t>
            </a:r>
          </a:p>
          <a:p>
            <a:r>
              <a:rPr lang="en-US" dirty="0" smtClean="0">
                <a:latin typeface="Calibri" panose="020F0502020204030204" pitchFamily="34" charset="0"/>
                <a:cs typeface="Calibri" panose="020F0502020204030204" pitchFamily="34" charset="0"/>
              </a:rPr>
              <a:t>Software Defined Everything</a:t>
            </a:r>
          </a:p>
          <a:p>
            <a:r>
              <a:rPr lang="en-US" dirty="0" smtClean="0">
                <a:latin typeface="Calibri" panose="020F0502020204030204" pitchFamily="34" charset="0"/>
                <a:cs typeface="Calibri" panose="020F0502020204030204" pitchFamily="34" charset="0"/>
              </a:rPr>
              <a:t>Scale-out</a:t>
            </a:r>
          </a:p>
          <a:p>
            <a:r>
              <a:rPr lang="en-US" dirty="0" smtClean="0">
                <a:latin typeface="Calibri" panose="020F0502020204030204" pitchFamily="34" charset="0"/>
                <a:cs typeface="Calibri" panose="020F0502020204030204" pitchFamily="34" charset="0"/>
              </a:rPr>
              <a:t>Vendor lock-in avoidance</a:t>
            </a:r>
          </a:p>
          <a:p>
            <a:r>
              <a:rPr lang="en-US" dirty="0" smtClean="0">
                <a:latin typeface="Calibri" panose="020F0502020204030204" pitchFamily="34" charset="0"/>
                <a:cs typeface="Calibri" panose="020F0502020204030204" pitchFamily="34" charset="0"/>
              </a:rPr>
              <a:t>Open Standards</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39934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CA7BCECF-2287-4420-86C1-22BEF977F440}" type="slidenum">
              <a:rPr lang="en-US" altLang="ja-JP" smtClean="0"/>
              <a:pPr>
                <a:defRPr/>
              </a:pPr>
              <a:t>49</a:t>
            </a:fld>
            <a:endParaRPr lang="en-US" altLang="ja-JP"/>
          </a:p>
        </p:txBody>
      </p:sp>
    </p:spTree>
    <p:extLst>
      <p:ext uri="{BB962C8B-B14F-4D97-AF65-F5344CB8AC3E}">
        <p14:creationId xmlns="" xmlns:p14="http://schemas.microsoft.com/office/powerpoint/2010/main" val="3155887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0113" y="739775"/>
            <a:ext cx="4935537" cy="3700463"/>
          </a:xfrm>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CA7BCECF-2287-4420-86C1-22BEF977F440}" type="slidenum">
              <a:rPr lang="en-US" altLang="ja-JP" smtClean="0"/>
              <a:pPr>
                <a:defRPr/>
              </a:pPr>
              <a:t>50</a:t>
            </a:fld>
            <a:endParaRPr lang="en-US" altLang="ja-JP"/>
          </a:p>
        </p:txBody>
      </p:sp>
    </p:spTree>
    <p:extLst>
      <p:ext uri="{BB962C8B-B14F-4D97-AF65-F5344CB8AC3E}">
        <p14:creationId xmlns="" xmlns:p14="http://schemas.microsoft.com/office/powerpoint/2010/main" val="3155887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CA7BCECF-2287-4420-86C1-22BEF977F440}" type="slidenum">
              <a:rPr lang="en-US" altLang="ja-JP" smtClean="0">
                <a:solidFill>
                  <a:prstClr val="black"/>
                </a:solidFill>
              </a:rPr>
              <a:pPr>
                <a:defRPr/>
              </a:pPr>
              <a:t>6</a:t>
            </a:fld>
            <a:endParaRPr lang="en-US" altLang="ja-JP">
              <a:solidFill>
                <a:prstClr val="black"/>
              </a:solidFill>
            </a:endParaRPr>
          </a:p>
        </p:txBody>
      </p:sp>
    </p:spTree>
    <p:extLst>
      <p:ext uri="{BB962C8B-B14F-4D97-AF65-F5344CB8AC3E}">
        <p14:creationId xmlns:p14="http://schemas.microsoft.com/office/powerpoint/2010/main" xmlns="" val="179907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CA7BCECF-2287-4420-86C1-22BEF977F440}" type="slidenum">
              <a:rPr lang="en-US" altLang="ja-JP" smtClean="0">
                <a:solidFill>
                  <a:prstClr val="black"/>
                </a:solidFill>
              </a:rPr>
              <a:pPr>
                <a:defRPr/>
              </a:pPr>
              <a:t>7</a:t>
            </a:fld>
            <a:endParaRPr lang="en-US" altLang="ja-JP">
              <a:solidFill>
                <a:prstClr val="black"/>
              </a:solidFill>
            </a:endParaRPr>
          </a:p>
        </p:txBody>
      </p:sp>
    </p:spTree>
    <p:extLst>
      <p:ext uri="{BB962C8B-B14F-4D97-AF65-F5344CB8AC3E}">
        <p14:creationId xmlns:p14="http://schemas.microsoft.com/office/powerpoint/2010/main" xmlns="" val="179907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8</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9</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V1</a:t>
            </a:r>
            <a:r>
              <a:rPr kumimoji="1" lang="ja-JP" altLang="en-US" dirty="0" smtClean="0"/>
              <a:t>からみて、何がうれしいか</a:t>
            </a:r>
            <a:endParaRPr kumimoji="1" lang="ja-JP" altLang="en-US" dirty="0"/>
          </a:p>
        </p:txBody>
      </p:sp>
      <p:sp>
        <p:nvSpPr>
          <p:cNvPr id="4" name="スライド番号プレースホルダー 3"/>
          <p:cNvSpPr>
            <a:spLocks noGrp="1"/>
          </p:cNvSpPr>
          <p:nvPr>
            <p:ph type="sldNum" sz="quarter" idx="10"/>
          </p:nvPr>
        </p:nvSpPr>
        <p:spPr/>
        <p:txBody>
          <a:bodyPr/>
          <a:lstStyle/>
          <a:p>
            <a:fld id="{8AF01994-2739-4319-8C13-74EB71056E38}" type="slidenum">
              <a:rPr lang="en-US" altLang="ja-JP" smtClean="0"/>
              <a:pPr/>
              <a:t>10</a:t>
            </a:fld>
            <a:endParaRPr lang="en-US" altLang="ja-JP"/>
          </a:p>
        </p:txBody>
      </p:sp>
    </p:spTree>
    <p:extLst>
      <p:ext uri="{BB962C8B-B14F-4D97-AF65-F5344CB8AC3E}">
        <p14:creationId xmlns:p14="http://schemas.microsoft.com/office/powerpoint/2010/main" xmlns="" val="1910306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11</a:t>
            </a:fld>
            <a:endParaRPr lang="en-US"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タイトルのみ">
    <p:spTree>
      <p:nvGrpSpPr>
        <p:cNvPr id="1" name=""/>
        <p:cNvGrpSpPr/>
        <p:nvPr/>
      </p:nvGrpSpPr>
      <p:grpSpPr>
        <a:xfrm>
          <a:off x="0" y="0"/>
          <a:ext cx="0" cy="0"/>
          <a:chOff x="0" y="0"/>
          <a:chExt cx="0" cy="0"/>
        </a:xfrm>
      </p:grpSpPr>
      <p:sp>
        <p:nvSpPr>
          <p:cNvPr id="100" name="正方形/長方形 11"/>
          <p:cNvSpPr>
            <a:spLocks noChangeArrowheads="1"/>
          </p:cNvSpPr>
          <p:nvPr/>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2" name="グループ化 62"/>
          <p:cNvGrpSpPr/>
          <p:nvPr/>
        </p:nvGrpSpPr>
        <p:grpSpPr bwMode="gray">
          <a:xfrm>
            <a:off x="324643" y="2763058"/>
            <a:ext cx="2178447" cy="109537"/>
            <a:chOff x="312738" y="2747963"/>
            <a:chExt cx="1970087" cy="109537"/>
          </a:xfrm>
        </p:grpSpPr>
        <p:sp>
          <p:nvSpPr>
            <p:cNvPr id="64" name="正方形/長方形 63"/>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65" name="正方形/長方形 64"/>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80"/>
                </a:solidFill>
              </a:endParaRPr>
            </a:p>
          </p:txBody>
        </p:sp>
      </p:grpSp>
      <p:sp>
        <p:nvSpPr>
          <p:cNvPr id="41" name="Text Box 13"/>
          <p:cNvSpPr txBox="1">
            <a:spLocks noChangeArrowheads="1"/>
          </p:cNvSpPr>
          <p:nvPr/>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a:t>
            </a:r>
            <a:r>
              <a:rPr kumimoji="0" lang="en-US" altLang="ja-JP" sz="900" dirty="0" smtClean="0">
                <a:solidFill>
                  <a:schemeClr val="tx1"/>
                </a:solidFill>
                <a:latin typeface="Arial" charset="0"/>
                <a:ea typeface="ＭＳ Ｐゴシック" pitchFamily="50" charset="-128"/>
              </a:rPr>
              <a:t>2016. </a:t>
            </a:r>
            <a:r>
              <a:rPr kumimoji="0" lang="en-US" altLang="ja-JP" sz="900" dirty="0">
                <a:solidFill>
                  <a:schemeClr val="tx1"/>
                </a:solidFill>
                <a:latin typeface="Arial" charset="0"/>
                <a:ea typeface="ＭＳ Ｐゴシック" pitchFamily="50" charset="-128"/>
              </a:rPr>
              <a:t>All rights reserved.</a:t>
            </a:r>
          </a:p>
        </p:txBody>
      </p:sp>
      <p:sp>
        <p:nvSpPr>
          <p:cNvPr id="42"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fld id="{F22BFB86-D5A3-4E5A-95C1-CF11460A9BC6}" type="slidenum">
              <a:rPr lang="ja-JP" altLang="en-US" smtClean="0"/>
              <a:pPr/>
              <a:t>&lt;#&gt;</a:t>
            </a:fld>
            <a:endParaRPr lang="en-US" altLang="ja-JP" dirty="0"/>
          </a:p>
        </p:txBody>
      </p:sp>
      <p:sp>
        <p:nvSpPr>
          <p:cNvPr id="43" name="タイトル 1"/>
          <p:cNvSpPr>
            <a:spLocks noGrp="1"/>
          </p:cNvSpPr>
          <p:nvPr>
            <p:ph type="title"/>
          </p:nvPr>
        </p:nvSpPr>
        <p:spPr bwMode="gray">
          <a:xfrm>
            <a:off x="2428491" y="3113705"/>
            <a:ext cx="4253087" cy="538609"/>
          </a:xfrm>
          <a:prstGeom prst="rect">
            <a:avLst/>
          </a:prstGeom>
        </p:spPr>
        <p:txBody>
          <a:bodyPr wrap="none">
            <a:spAutoFit/>
          </a:bodyPr>
          <a:lstStyle>
            <a:lvl1pPr>
              <a:lnSpc>
                <a:spcPct val="100000"/>
              </a:lnSpc>
              <a:defRPr sz="2900">
                <a:solidFill>
                  <a:schemeClr val="tx1"/>
                </a:solidFill>
                <a:latin typeface="+mj-ea"/>
                <a:ea typeface="+mj-ea"/>
              </a:defRPr>
            </a:lvl1pPr>
          </a:lstStyle>
          <a:p>
            <a:r>
              <a:rPr lang="ja-JP" altLang="en-US" smtClean="0"/>
              <a:t>マスタ タイトルの書式設定</a:t>
            </a:r>
            <a:endParaRPr lang="ja-JP" altLang="en-US" dirty="0"/>
          </a:p>
        </p:txBody>
      </p:sp>
      <p:sp>
        <p:nvSpPr>
          <p:cNvPr id="49" name="テキスト プレースホルダ 48"/>
          <p:cNvSpPr>
            <a:spLocks noGrp="1"/>
          </p:cNvSpPr>
          <p:nvPr>
            <p:ph type="body" sz="quarter" idx="11"/>
          </p:nvPr>
        </p:nvSpPr>
        <p:spPr bwMode="gray">
          <a:xfrm>
            <a:off x="2428491" y="3656176"/>
            <a:ext cx="3454792" cy="430887"/>
          </a:xfrm>
          <a:prstGeom prst="rect">
            <a:avLst/>
          </a:prstGeom>
        </p:spPr>
        <p:txBody>
          <a:bodyPr wrap="none">
            <a:spAutoFit/>
          </a:bodyPr>
          <a:lstStyle>
            <a:lvl1pPr>
              <a:buNone/>
              <a:defRPr sz="2200">
                <a:latin typeface="+mn-ea"/>
                <a:ea typeface="+mn-ea"/>
              </a:defRPr>
            </a:lvl1pPr>
          </a:lstStyle>
          <a:p>
            <a:pPr lvl="0"/>
            <a:r>
              <a:rPr kumimoji="1" lang="ja-JP" altLang="en-US" smtClean="0"/>
              <a:t>マスタ テキストの書式設定</a:t>
            </a:r>
          </a:p>
        </p:txBody>
      </p:sp>
      <p:grpSp>
        <p:nvGrpSpPr>
          <p:cNvPr id="3" name="グループ化 97"/>
          <p:cNvGrpSpPr/>
          <p:nvPr/>
        </p:nvGrpSpPr>
        <p:grpSpPr bwMode="gray">
          <a:xfrm>
            <a:off x="6844506" y="547566"/>
            <a:ext cx="1982788" cy="569913"/>
            <a:chOff x="6642100" y="547566"/>
            <a:chExt cx="1982788" cy="569913"/>
          </a:xfrm>
        </p:grpSpPr>
        <p:sp>
          <p:nvSpPr>
            <p:cNvPr id="73"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74"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75"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76"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77"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78"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79"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0"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1"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2"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3"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4"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5"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6"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7"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8"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89"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0"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1"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2"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3"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4"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5"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grpSp>
      <p:grpSp>
        <p:nvGrpSpPr>
          <p:cNvPr id="4" name="グループ化 34"/>
          <p:cNvGrpSpPr/>
          <p:nvPr/>
        </p:nvGrpSpPr>
        <p:grpSpPr>
          <a:xfrm>
            <a:off x="293688" y="6130708"/>
            <a:ext cx="1916113" cy="504826"/>
            <a:chOff x="293688" y="6130708"/>
            <a:chExt cx="1916113" cy="504826"/>
          </a:xfrm>
        </p:grpSpPr>
        <p:sp>
          <p:nvSpPr>
            <p:cNvPr id="36" name="Freeform 6"/>
            <p:cNvSpPr>
              <a:spLocks/>
            </p:cNvSpPr>
            <p:nvPr userDrawn="1"/>
          </p:nvSpPr>
          <p:spPr bwMode="auto">
            <a:xfrm>
              <a:off x="301626" y="6130708"/>
              <a:ext cx="161925" cy="204788"/>
            </a:xfrm>
            <a:custGeom>
              <a:avLst/>
              <a:gdLst/>
              <a:ahLst/>
              <a:cxnLst>
                <a:cxn ang="0">
                  <a:pos x="68" y="216"/>
                </a:cxn>
                <a:cxn ang="0">
                  <a:pos x="240" y="216"/>
                </a:cxn>
                <a:cxn ang="0">
                  <a:pos x="240" y="387"/>
                </a:cxn>
                <a:cxn ang="0">
                  <a:pos x="308" y="387"/>
                </a:cxn>
                <a:cxn ang="0">
                  <a:pos x="308" y="0"/>
                </a:cxn>
                <a:cxn ang="0">
                  <a:pos x="240" y="0"/>
                </a:cxn>
                <a:cxn ang="0">
                  <a:pos x="240" y="158"/>
                </a:cxn>
                <a:cxn ang="0">
                  <a:pos x="68" y="158"/>
                </a:cxn>
                <a:cxn ang="0">
                  <a:pos x="68" y="0"/>
                </a:cxn>
                <a:cxn ang="0">
                  <a:pos x="0" y="0"/>
                </a:cxn>
                <a:cxn ang="0">
                  <a:pos x="0" y="387"/>
                </a:cxn>
                <a:cxn ang="0">
                  <a:pos x="68" y="387"/>
                </a:cxn>
                <a:cxn ang="0">
                  <a:pos x="68" y="216"/>
                </a:cxn>
              </a:cxnLst>
              <a:rect l="0" t="0" r="r" b="b"/>
              <a:pathLst>
                <a:path w="308" h="387">
                  <a:moveTo>
                    <a:pt x="68" y="216"/>
                  </a:moveTo>
                  <a:lnTo>
                    <a:pt x="240" y="216"/>
                  </a:lnTo>
                  <a:lnTo>
                    <a:pt x="240" y="387"/>
                  </a:lnTo>
                  <a:lnTo>
                    <a:pt x="308" y="387"/>
                  </a:lnTo>
                  <a:lnTo>
                    <a:pt x="308" y="0"/>
                  </a:lnTo>
                  <a:lnTo>
                    <a:pt x="240" y="0"/>
                  </a:lnTo>
                  <a:lnTo>
                    <a:pt x="240" y="158"/>
                  </a:lnTo>
                  <a:lnTo>
                    <a:pt x="68" y="158"/>
                  </a:lnTo>
                  <a:lnTo>
                    <a:pt x="68" y="0"/>
                  </a:lnTo>
                  <a:lnTo>
                    <a:pt x="0" y="0"/>
                  </a:lnTo>
                  <a:lnTo>
                    <a:pt x="0" y="387"/>
                  </a:lnTo>
                  <a:lnTo>
                    <a:pt x="68" y="387"/>
                  </a:lnTo>
                  <a:lnTo>
                    <a:pt x="68" y="216"/>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7" name="Freeform 7"/>
            <p:cNvSpPr>
              <a:spLocks/>
            </p:cNvSpPr>
            <p:nvPr userDrawn="1"/>
          </p:nvSpPr>
          <p:spPr bwMode="auto">
            <a:xfrm>
              <a:off x="492126" y="6184683"/>
              <a:ext cx="128588" cy="153988"/>
            </a:xfrm>
            <a:custGeom>
              <a:avLst/>
              <a:gdLst/>
              <a:ahLst/>
              <a:cxnLst>
                <a:cxn ang="0">
                  <a:pos x="179" y="244"/>
                </a:cxn>
                <a:cxn ang="0">
                  <a:pos x="177" y="284"/>
                </a:cxn>
                <a:cxn ang="0">
                  <a:pos x="241" y="287"/>
                </a:cxn>
                <a:cxn ang="0">
                  <a:pos x="175" y="0"/>
                </a:cxn>
                <a:cxn ang="0">
                  <a:pos x="175" y="138"/>
                </a:cxn>
                <a:cxn ang="0">
                  <a:pos x="174" y="158"/>
                </a:cxn>
                <a:cxn ang="0">
                  <a:pos x="169" y="177"/>
                </a:cxn>
                <a:cxn ang="0">
                  <a:pos x="163" y="193"/>
                </a:cxn>
                <a:cxn ang="0">
                  <a:pos x="155" y="208"/>
                </a:cxn>
                <a:cxn ang="0">
                  <a:pos x="144" y="220"/>
                </a:cxn>
                <a:cxn ang="0">
                  <a:pos x="133" y="229"/>
                </a:cxn>
                <a:cxn ang="0">
                  <a:pos x="119" y="234"/>
                </a:cxn>
                <a:cxn ang="0">
                  <a:pos x="104" y="236"/>
                </a:cxn>
                <a:cxn ang="0">
                  <a:pos x="95" y="235"/>
                </a:cxn>
                <a:cxn ang="0">
                  <a:pos x="80" y="230"/>
                </a:cxn>
                <a:cxn ang="0">
                  <a:pos x="71" y="217"/>
                </a:cxn>
                <a:cxn ang="0">
                  <a:pos x="67" y="197"/>
                </a:cxn>
                <a:cxn ang="0">
                  <a:pos x="66" y="0"/>
                </a:cxn>
                <a:cxn ang="0">
                  <a:pos x="0" y="200"/>
                </a:cxn>
                <a:cxn ang="0">
                  <a:pos x="1" y="211"/>
                </a:cxn>
                <a:cxn ang="0">
                  <a:pos x="3" y="231"/>
                </a:cxn>
                <a:cxn ang="0">
                  <a:pos x="8" y="249"/>
                </a:cxn>
                <a:cxn ang="0">
                  <a:pos x="17" y="263"/>
                </a:cxn>
                <a:cxn ang="0">
                  <a:pos x="28" y="275"/>
                </a:cxn>
                <a:cxn ang="0">
                  <a:pos x="41" y="284"/>
                </a:cxn>
                <a:cxn ang="0">
                  <a:pos x="58" y="289"/>
                </a:cxn>
                <a:cxn ang="0">
                  <a:pos x="77" y="293"/>
                </a:cxn>
                <a:cxn ang="0">
                  <a:pos x="87" y="293"/>
                </a:cxn>
                <a:cxn ang="0">
                  <a:pos x="115" y="289"/>
                </a:cxn>
                <a:cxn ang="0">
                  <a:pos x="141" y="281"/>
                </a:cxn>
                <a:cxn ang="0">
                  <a:pos x="163" y="265"/>
                </a:cxn>
                <a:cxn ang="0">
                  <a:pos x="179" y="244"/>
                </a:cxn>
              </a:cxnLst>
              <a:rect l="0" t="0" r="r" b="b"/>
              <a:pathLst>
                <a:path w="241" h="293">
                  <a:moveTo>
                    <a:pt x="179" y="244"/>
                  </a:moveTo>
                  <a:lnTo>
                    <a:pt x="179" y="244"/>
                  </a:lnTo>
                  <a:lnTo>
                    <a:pt x="178" y="265"/>
                  </a:lnTo>
                  <a:lnTo>
                    <a:pt x="177" y="284"/>
                  </a:lnTo>
                  <a:lnTo>
                    <a:pt x="177" y="287"/>
                  </a:lnTo>
                  <a:lnTo>
                    <a:pt x="241" y="287"/>
                  </a:lnTo>
                  <a:lnTo>
                    <a:pt x="241" y="0"/>
                  </a:lnTo>
                  <a:lnTo>
                    <a:pt x="175" y="0"/>
                  </a:lnTo>
                  <a:lnTo>
                    <a:pt x="175" y="138"/>
                  </a:lnTo>
                  <a:lnTo>
                    <a:pt x="175" y="138"/>
                  </a:lnTo>
                  <a:lnTo>
                    <a:pt x="175" y="148"/>
                  </a:lnTo>
                  <a:lnTo>
                    <a:pt x="174" y="158"/>
                  </a:lnTo>
                  <a:lnTo>
                    <a:pt x="171" y="168"/>
                  </a:lnTo>
                  <a:lnTo>
                    <a:pt x="169" y="177"/>
                  </a:lnTo>
                  <a:lnTo>
                    <a:pt x="166" y="186"/>
                  </a:lnTo>
                  <a:lnTo>
                    <a:pt x="163" y="193"/>
                  </a:lnTo>
                  <a:lnTo>
                    <a:pt x="159" y="201"/>
                  </a:lnTo>
                  <a:lnTo>
                    <a:pt x="155" y="208"/>
                  </a:lnTo>
                  <a:lnTo>
                    <a:pt x="149" y="214"/>
                  </a:lnTo>
                  <a:lnTo>
                    <a:pt x="144" y="220"/>
                  </a:lnTo>
                  <a:lnTo>
                    <a:pt x="138" y="224"/>
                  </a:lnTo>
                  <a:lnTo>
                    <a:pt x="133" y="229"/>
                  </a:lnTo>
                  <a:lnTo>
                    <a:pt x="126" y="232"/>
                  </a:lnTo>
                  <a:lnTo>
                    <a:pt x="119" y="234"/>
                  </a:lnTo>
                  <a:lnTo>
                    <a:pt x="112" y="235"/>
                  </a:lnTo>
                  <a:lnTo>
                    <a:pt x="104" y="236"/>
                  </a:lnTo>
                  <a:lnTo>
                    <a:pt x="104" y="236"/>
                  </a:lnTo>
                  <a:lnTo>
                    <a:pt x="95" y="235"/>
                  </a:lnTo>
                  <a:lnTo>
                    <a:pt x="87" y="233"/>
                  </a:lnTo>
                  <a:lnTo>
                    <a:pt x="80" y="230"/>
                  </a:lnTo>
                  <a:lnTo>
                    <a:pt x="76" y="224"/>
                  </a:lnTo>
                  <a:lnTo>
                    <a:pt x="71" y="217"/>
                  </a:lnTo>
                  <a:lnTo>
                    <a:pt x="68" y="208"/>
                  </a:lnTo>
                  <a:lnTo>
                    <a:pt x="67" y="197"/>
                  </a:lnTo>
                  <a:lnTo>
                    <a:pt x="66" y="184"/>
                  </a:lnTo>
                  <a:lnTo>
                    <a:pt x="66" y="0"/>
                  </a:lnTo>
                  <a:lnTo>
                    <a:pt x="0" y="0"/>
                  </a:lnTo>
                  <a:lnTo>
                    <a:pt x="0" y="200"/>
                  </a:lnTo>
                  <a:lnTo>
                    <a:pt x="0" y="200"/>
                  </a:lnTo>
                  <a:lnTo>
                    <a:pt x="1" y="211"/>
                  </a:lnTo>
                  <a:lnTo>
                    <a:pt x="2" y="221"/>
                  </a:lnTo>
                  <a:lnTo>
                    <a:pt x="3" y="231"/>
                  </a:lnTo>
                  <a:lnTo>
                    <a:pt x="5" y="240"/>
                  </a:lnTo>
                  <a:lnTo>
                    <a:pt x="8" y="249"/>
                  </a:lnTo>
                  <a:lnTo>
                    <a:pt x="13" y="256"/>
                  </a:lnTo>
                  <a:lnTo>
                    <a:pt x="17" y="263"/>
                  </a:lnTo>
                  <a:lnTo>
                    <a:pt x="22" y="270"/>
                  </a:lnTo>
                  <a:lnTo>
                    <a:pt x="28" y="275"/>
                  </a:lnTo>
                  <a:lnTo>
                    <a:pt x="35" y="279"/>
                  </a:lnTo>
                  <a:lnTo>
                    <a:pt x="41" y="284"/>
                  </a:lnTo>
                  <a:lnTo>
                    <a:pt x="49" y="287"/>
                  </a:lnTo>
                  <a:lnTo>
                    <a:pt x="58" y="289"/>
                  </a:lnTo>
                  <a:lnTo>
                    <a:pt x="67" y="292"/>
                  </a:lnTo>
                  <a:lnTo>
                    <a:pt x="77" y="293"/>
                  </a:lnTo>
                  <a:lnTo>
                    <a:pt x="87" y="293"/>
                  </a:lnTo>
                  <a:lnTo>
                    <a:pt x="87" y="293"/>
                  </a:lnTo>
                  <a:lnTo>
                    <a:pt x="101" y="292"/>
                  </a:lnTo>
                  <a:lnTo>
                    <a:pt x="115" y="289"/>
                  </a:lnTo>
                  <a:lnTo>
                    <a:pt x="129" y="286"/>
                  </a:lnTo>
                  <a:lnTo>
                    <a:pt x="141" y="281"/>
                  </a:lnTo>
                  <a:lnTo>
                    <a:pt x="152" y="273"/>
                  </a:lnTo>
                  <a:lnTo>
                    <a:pt x="163" y="265"/>
                  </a:lnTo>
                  <a:lnTo>
                    <a:pt x="171" y="255"/>
                  </a:lnTo>
                  <a:lnTo>
                    <a:pt x="179" y="244"/>
                  </a:lnTo>
                  <a:lnTo>
                    <a:pt x="179" y="24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8" name="Freeform 8"/>
            <p:cNvSpPr>
              <a:spLocks/>
            </p:cNvSpPr>
            <p:nvPr userDrawn="1"/>
          </p:nvSpPr>
          <p:spPr bwMode="auto">
            <a:xfrm>
              <a:off x="649288" y="6181508"/>
              <a:ext cx="215900" cy="153988"/>
            </a:xfrm>
            <a:custGeom>
              <a:avLst/>
              <a:gdLst/>
              <a:ahLst/>
              <a:cxnLst>
                <a:cxn ang="0">
                  <a:pos x="66" y="155"/>
                </a:cxn>
                <a:cxn ang="0">
                  <a:pos x="67" y="136"/>
                </a:cxn>
                <a:cxn ang="0">
                  <a:pos x="71" y="117"/>
                </a:cxn>
                <a:cxn ang="0">
                  <a:pos x="78" y="99"/>
                </a:cxn>
                <a:cxn ang="0">
                  <a:pos x="86" y="85"/>
                </a:cxn>
                <a:cxn ang="0">
                  <a:pos x="96" y="73"/>
                </a:cxn>
                <a:cxn ang="0">
                  <a:pos x="108" y="64"/>
                </a:cxn>
                <a:cxn ang="0">
                  <a:pos x="121" y="58"/>
                </a:cxn>
                <a:cxn ang="0">
                  <a:pos x="134" y="56"/>
                </a:cxn>
                <a:cxn ang="0">
                  <a:pos x="144" y="57"/>
                </a:cxn>
                <a:cxn ang="0">
                  <a:pos x="158" y="64"/>
                </a:cxn>
                <a:cxn ang="0">
                  <a:pos x="167" y="76"/>
                </a:cxn>
                <a:cxn ang="0">
                  <a:pos x="172" y="97"/>
                </a:cxn>
                <a:cxn ang="0">
                  <a:pos x="172" y="292"/>
                </a:cxn>
                <a:cxn ang="0">
                  <a:pos x="238" y="155"/>
                </a:cxn>
                <a:cxn ang="0">
                  <a:pos x="238" y="144"/>
                </a:cxn>
                <a:cxn ang="0">
                  <a:pos x="241" y="123"/>
                </a:cxn>
                <a:cxn ang="0">
                  <a:pos x="247" y="106"/>
                </a:cxn>
                <a:cxn ang="0">
                  <a:pos x="254" y="89"/>
                </a:cxn>
                <a:cxn ang="0">
                  <a:pos x="264" y="77"/>
                </a:cxn>
                <a:cxn ang="0">
                  <a:pos x="275" y="67"/>
                </a:cxn>
                <a:cxn ang="0">
                  <a:pos x="287" y="61"/>
                </a:cxn>
                <a:cxn ang="0">
                  <a:pos x="301" y="57"/>
                </a:cxn>
                <a:cxn ang="0">
                  <a:pos x="306" y="56"/>
                </a:cxn>
                <a:cxn ang="0">
                  <a:pos x="324" y="59"/>
                </a:cxn>
                <a:cxn ang="0">
                  <a:pos x="335" y="69"/>
                </a:cxn>
                <a:cxn ang="0">
                  <a:pos x="341" y="86"/>
                </a:cxn>
                <a:cxn ang="0">
                  <a:pos x="344" y="110"/>
                </a:cxn>
                <a:cxn ang="0">
                  <a:pos x="410" y="292"/>
                </a:cxn>
                <a:cxn ang="0">
                  <a:pos x="410" y="96"/>
                </a:cxn>
                <a:cxn ang="0">
                  <a:pos x="409" y="74"/>
                </a:cxn>
                <a:cxn ang="0">
                  <a:pos x="404" y="54"/>
                </a:cxn>
                <a:cxn ang="0">
                  <a:pos x="398" y="37"/>
                </a:cxn>
                <a:cxn ang="0">
                  <a:pos x="388" y="24"/>
                </a:cxn>
                <a:cxn ang="0">
                  <a:pos x="376" y="13"/>
                </a:cxn>
                <a:cxn ang="0">
                  <a:pos x="361" y="7"/>
                </a:cxn>
                <a:cxn ang="0">
                  <a:pos x="344" y="1"/>
                </a:cxn>
                <a:cxn ang="0">
                  <a:pos x="324" y="0"/>
                </a:cxn>
                <a:cxn ang="0">
                  <a:pos x="307" y="1"/>
                </a:cxn>
                <a:cxn ang="0">
                  <a:pos x="277" y="10"/>
                </a:cxn>
                <a:cxn ang="0">
                  <a:pos x="254" y="25"/>
                </a:cxn>
                <a:cxn ang="0">
                  <a:pos x="237" y="44"/>
                </a:cxn>
                <a:cxn ang="0">
                  <a:pos x="231" y="54"/>
                </a:cxn>
                <a:cxn ang="0">
                  <a:pos x="223" y="36"/>
                </a:cxn>
                <a:cxn ang="0">
                  <a:pos x="209" y="19"/>
                </a:cxn>
                <a:cxn ang="0">
                  <a:pos x="194" y="9"/>
                </a:cxn>
                <a:cxn ang="0">
                  <a:pos x="179" y="3"/>
                </a:cxn>
                <a:cxn ang="0">
                  <a:pos x="162" y="0"/>
                </a:cxn>
                <a:cxn ang="0">
                  <a:pos x="152" y="0"/>
                </a:cxn>
                <a:cxn ang="0">
                  <a:pos x="124" y="3"/>
                </a:cxn>
                <a:cxn ang="0">
                  <a:pos x="99" y="13"/>
                </a:cxn>
                <a:cxn ang="0">
                  <a:pos x="78" y="29"/>
                </a:cxn>
                <a:cxn ang="0">
                  <a:pos x="62" y="51"/>
                </a:cxn>
                <a:cxn ang="0">
                  <a:pos x="63" y="29"/>
                </a:cxn>
                <a:cxn ang="0">
                  <a:pos x="64" y="5"/>
                </a:cxn>
                <a:cxn ang="0">
                  <a:pos x="0" y="292"/>
                </a:cxn>
                <a:cxn ang="0">
                  <a:pos x="66" y="155"/>
                </a:cxn>
              </a:cxnLst>
              <a:rect l="0" t="0" r="r" b="b"/>
              <a:pathLst>
                <a:path w="410" h="292">
                  <a:moveTo>
                    <a:pt x="66" y="155"/>
                  </a:moveTo>
                  <a:lnTo>
                    <a:pt x="66" y="155"/>
                  </a:lnTo>
                  <a:lnTo>
                    <a:pt x="67" y="146"/>
                  </a:lnTo>
                  <a:lnTo>
                    <a:pt x="67" y="136"/>
                  </a:lnTo>
                  <a:lnTo>
                    <a:pt x="69" y="126"/>
                  </a:lnTo>
                  <a:lnTo>
                    <a:pt x="71" y="117"/>
                  </a:lnTo>
                  <a:lnTo>
                    <a:pt x="75" y="108"/>
                  </a:lnTo>
                  <a:lnTo>
                    <a:pt x="78" y="99"/>
                  </a:lnTo>
                  <a:lnTo>
                    <a:pt x="81" y="93"/>
                  </a:lnTo>
                  <a:lnTo>
                    <a:pt x="86" y="85"/>
                  </a:lnTo>
                  <a:lnTo>
                    <a:pt x="91" y="78"/>
                  </a:lnTo>
                  <a:lnTo>
                    <a:pt x="96" y="73"/>
                  </a:lnTo>
                  <a:lnTo>
                    <a:pt x="101" y="68"/>
                  </a:lnTo>
                  <a:lnTo>
                    <a:pt x="108" y="64"/>
                  </a:lnTo>
                  <a:lnTo>
                    <a:pt x="114" y="61"/>
                  </a:lnTo>
                  <a:lnTo>
                    <a:pt x="121" y="58"/>
                  </a:lnTo>
                  <a:lnTo>
                    <a:pt x="128" y="57"/>
                  </a:lnTo>
                  <a:lnTo>
                    <a:pt x="134" y="56"/>
                  </a:lnTo>
                  <a:lnTo>
                    <a:pt x="134" y="56"/>
                  </a:lnTo>
                  <a:lnTo>
                    <a:pt x="144" y="57"/>
                  </a:lnTo>
                  <a:lnTo>
                    <a:pt x="152" y="59"/>
                  </a:lnTo>
                  <a:lnTo>
                    <a:pt x="158" y="64"/>
                  </a:lnTo>
                  <a:lnTo>
                    <a:pt x="163" y="69"/>
                  </a:lnTo>
                  <a:lnTo>
                    <a:pt x="167" y="76"/>
                  </a:lnTo>
                  <a:lnTo>
                    <a:pt x="170" y="86"/>
                  </a:lnTo>
                  <a:lnTo>
                    <a:pt x="172" y="97"/>
                  </a:lnTo>
                  <a:lnTo>
                    <a:pt x="172" y="110"/>
                  </a:lnTo>
                  <a:lnTo>
                    <a:pt x="172" y="292"/>
                  </a:lnTo>
                  <a:lnTo>
                    <a:pt x="238" y="292"/>
                  </a:lnTo>
                  <a:lnTo>
                    <a:pt x="238" y="155"/>
                  </a:lnTo>
                  <a:lnTo>
                    <a:pt x="238" y="155"/>
                  </a:lnTo>
                  <a:lnTo>
                    <a:pt x="238" y="144"/>
                  </a:lnTo>
                  <a:lnTo>
                    <a:pt x="239" y="133"/>
                  </a:lnTo>
                  <a:lnTo>
                    <a:pt x="241" y="123"/>
                  </a:lnTo>
                  <a:lnTo>
                    <a:pt x="243" y="115"/>
                  </a:lnTo>
                  <a:lnTo>
                    <a:pt x="247" y="106"/>
                  </a:lnTo>
                  <a:lnTo>
                    <a:pt x="251" y="97"/>
                  </a:lnTo>
                  <a:lnTo>
                    <a:pt x="254" y="89"/>
                  </a:lnTo>
                  <a:lnTo>
                    <a:pt x="260" y="83"/>
                  </a:lnTo>
                  <a:lnTo>
                    <a:pt x="264" y="77"/>
                  </a:lnTo>
                  <a:lnTo>
                    <a:pt x="270" y="72"/>
                  </a:lnTo>
                  <a:lnTo>
                    <a:pt x="275" y="67"/>
                  </a:lnTo>
                  <a:lnTo>
                    <a:pt x="282" y="63"/>
                  </a:lnTo>
                  <a:lnTo>
                    <a:pt x="287" y="61"/>
                  </a:lnTo>
                  <a:lnTo>
                    <a:pt x="294" y="58"/>
                  </a:lnTo>
                  <a:lnTo>
                    <a:pt x="301" y="57"/>
                  </a:lnTo>
                  <a:lnTo>
                    <a:pt x="306" y="56"/>
                  </a:lnTo>
                  <a:lnTo>
                    <a:pt x="306" y="56"/>
                  </a:lnTo>
                  <a:lnTo>
                    <a:pt x="316" y="57"/>
                  </a:lnTo>
                  <a:lnTo>
                    <a:pt x="324" y="59"/>
                  </a:lnTo>
                  <a:lnTo>
                    <a:pt x="330" y="64"/>
                  </a:lnTo>
                  <a:lnTo>
                    <a:pt x="335" y="69"/>
                  </a:lnTo>
                  <a:lnTo>
                    <a:pt x="339" y="76"/>
                  </a:lnTo>
                  <a:lnTo>
                    <a:pt x="341" y="86"/>
                  </a:lnTo>
                  <a:lnTo>
                    <a:pt x="344" y="97"/>
                  </a:lnTo>
                  <a:lnTo>
                    <a:pt x="344" y="110"/>
                  </a:lnTo>
                  <a:lnTo>
                    <a:pt x="344" y="292"/>
                  </a:lnTo>
                  <a:lnTo>
                    <a:pt x="410" y="292"/>
                  </a:lnTo>
                  <a:lnTo>
                    <a:pt x="410" y="96"/>
                  </a:lnTo>
                  <a:lnTo>
                    <a:pt x="410" y="96"/>
                  </a:lnTo>
                  <a:lnTo>
                    <a:pt x="410" y="84"/>
                  </a:lnTo>
                  <a:lnTo>
                    <a:pt x="409" y="74"/>
                  </a:lnTo>
                  <a:lnTo>
                    <a:pt x="406" y="64"/>
                  </a:lnTo>
                  <a:lnTo>
                    <a:pt x="404" y="54"/>
                  </a:lnTo>
                  <a:lnTo>
                    <a:pt x="401" y="45"/>
                  </a:lnTo>
                  <a:lnTo>
                    <a:pt x="398" y="37"/>
                  </a:lnTo>
                  <a:lnTo>
                    <a:pt x="393" y="31"/>
                  </a:lnTo>
                  <a:lnTo>
                    <a:pt x="388" y="24"/>
                  </a:lnTo>
                  <a:lnTo>
                    <a:pt x="382" y="19"/>
                  </a:lnTo>
                  <a:lnTo>
                    <a:pt x="376" y="13"/>
                  </a:lnTo>
                  <a:lnTo>
                    <a:pt x="369" y="10"/>
                  </a:lnTo>
                  <a:lnTo>
                    <a:pt x="361" y="7"/>
                  </a:lnTo>
                  <a:lnTo>
                    <a:pt x="352" y="3"/>
                  </a:lnTo>
                  <a:lnTo>
                    <a:pt x="344" y="1"/>
                  </a:lnTo>
                  <a:lnTo>
                    <a:pt x="334" y="0"/>
                  </a:lnTo>
                  <a:lnTo>
                    <a:pt x="324" y="0"/>
                  </a:lnTo>
                  <a:lnTo>
                    <a:pt x="324" y="0"/>
                  </a:lnTo>
                  <a:lnTo>
                    <a:pt x="307" y="1"/>
                  </a:lnTo>
                  <a:lnTo>
                    <a:pt x="292" y="4"/>
                  </a:lnTo>
                  <a:lnTo>
                    <a:pt x="277" y="10"/>
                  </a:lnTo>
                  <a:lnTo>
                    <a:pt x="265" y="18"/>
                  </a:lnTo>
                  <a:lnTo>
                    <a:pt x="254" y="25"/>
                  </a:lnTo>
                  <a:lnTo>
                    <a:pt x="246" y="34"/>
                  </a:lnTo>
                  <a:lnTo>
                    <a:pt x="237" y="44"/>
                  </a:lnTo>
                  <a:lnTo>
                    <a:pt x="231" y="54"/>
                  </a:lnTo>
                  <a:lnTo>
                    <a:pt x="231" y="54"/>
                  </a:lnTo>
                  <a:lnTo>
                    <a:pt x="228" y="46"/>
                  </a:lnTo>
                  <a:lnTo>
                    <a:pt x="223" y="36"/>
                  </a:lnTo>
                  <a:lnTo>
                    <a:pt x="218" y="28"/>
                  </a:lnTo>
                  <a:lnTo>
                    <a:pt x="209" y="19"/>
                  </a:lnTo>
                  <a:lnTo>
                    <a:pt x="199" y="12"/>
                  </a:lnTo>
                  <a:lnTo>
                    <a:pt x="194" y="9"/>
                  </a:lnTo>
                  <a:lnTo>
                    <a:pt x="186" y="5"/>
                  </a:lnTo>
                  <a:lnTo>
                    <a:pt x="179" y="3"/>
                  </a:lnTo>
                  <a:lnTo>
                    <a:pt x="171" y="1"/>
                  </a:lnTo>
                  <a:lnTo>
                    <a:pt x="162" y="0"/>
                  </a:lnTo>
                  <a:lnTo>
                    <a:pt x="152" y="0"/>
                  </a:lnTo>
                  <a:lnTo>
                    <a:pt x="152" y="0"/>
                  </a:lnTo>
                  <a:lnTo>
                    <a:pt x="138" y="1"/>
                  </a:lnTo>
                  <a:lnTo>
                    <a:pt x="124" y="3"/>
                  </a:lnTo>
                  <a:lnTo>
                    <a:pt x="111" y="8"/>
                  </a:lnTo>
                  <a:lnTo>
                    <a:pt x="99" y="13"/>
                  </a:lnTo>
                  <a:lnTo>
                    <a:pt x="88" y="21"/>
                  </a:lnTo>
                  <a:lnTo>
                    <a:pt x="78" y="29"/>
                  </a:lnTo>
                  <a:lnTo>
                    <a:pt x="69" y="39"/>
                  </a:lnTo>
                  <a:lnTo>
                    <a:pt x="62" y="51"/>
                  </a:lnTo>
                  <a:lnTo>
                    <a:pt x="62" y="51"/>
                  </a:lnTo>
                  <a:lnTo>
                    <a:pt x="63" y="29"/>
                  </a:lnTo>
                  <a:lnTo>
                    <a:pt x="64" y="9"/>
                  </a:lnTo>
                  <a:lnTo>
                    <a:pt x="64" y="5"/>
                  </a:lnTo>
                  <a:lnTo>
                    <a:pt x="0" y="5"/>
                  </a:lnTo>
                  <a:lnTo>
                    <a:pt x="0" y="292"/>
                  </a:lnTo>
                  <a:lnTo>
                    <a:pt x="66" y="292"/>
                  </a:lnTo>
                  <a:lnTo>
                    <a:pt x="66" y="15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9"/>
            <p:cNvSpPr>
              <a:spLocks noEditPoints="1"/>
            </p:cNvSpPr>
            <p:nvPr userDrawn="1"/>
          </p:nvSpPr>
          <p:spPr bwMode="auto">
            <a:xfrm>
              <a:off x="884238" y="6181508"/>
              <a:ext cx="122238" cy="157163"/>
            </a:xfrm>
            <a:custGeom>
              <a:avLst/>
              <a:gdLst/>
              <a:ahLst/>
              <a:cxnLst>
                <a:cxn ang="0">
                  <a:pos x="232" y="289"/>
                </a:cxn>
                <a:cxn ang="0">
                  <a:pos x="231" y="213"/>
                </a:cxn>
                <a:cxn ang="0">
                  <a:pos x="231" y="84"/>
                </a:cxn>
                <a:cxn ang="0">
                  <a:pos x="225" y="53"/>
                </a:cxn>
                <a:cxn ang="0">
                  <a:pos x="210" y="30"/>
                </a:cxn>
                <a:cxn ang="0">
                  <a:pos x="188" y="13"/>
                </a:cxn>
                <a:cxn ang="0">
                  <a:pos x="158" y="3"/>
                </a:cxn>
                <a:cxn ang="0">
                  <a:pos x="119" y="0"/>
                </a:cxn>
                <a:cxn ang="0">
                  <a:pos x="67" y="5"/>
                </a:cxn>
                <a:cxn ang="0">
                  <a:pos x="13" y="20"/>
                </a:cxn>
                <a:cxn ang="0">
                  <a:pos x="31" y="73"/>
                </a:cxn>
                <a:cxn ang="0">
                  <a:pos x="90" y="54"/>
                </a:cxn>
                <a:cxn ang="0">
                  <a:pos x="109" y="53"/>
                </a:cxn>
                <a:cxn ang="0">
                  <a:pos x="144" y="59"/>
                </a:cxn>
                <a:cxn ang="0">
                  <a:pos x="162" y="80"/>
                </a:cxn>
                <a:cxn ang="0">
                  <a:pos x="164" y="116"/>
                </a:cxn>
                <a:cxn ang="0">
                  <a:pos x="128" y="118"/>
                </a:cxn>
                <a:cxn ang="0">
                  <a:pos x="80" y="127"/>
                </a:cxn>
                <a:cxn ang="0">
                  <a:pos x="43" y="143"/>
                </a:cxn>
                <a:cxn ang="0">
                  <a:pos x="16" y="165"/>
                </a:cxn>
                <a:cxn ang="0">
                  <a:pos x="2" y="194"/>
                </a:cxn>
                <a:cxn ang="0">
                  <a:pos x="0" y="217"/>
                </a:cxn>
                <a:cxn ang="0">
                  <a:pos x="3" y="243"/>
                </a:cxn>
                <a:cxn ang="0">
                  <a:pos x="12" y="263"/>
                </a:cxn>
                <a:cxn ang="0">
                  <a:pos x="27" y="280"/>
                </a:cxn>
                <a:cxn ang="0">
                  <a:pos x="47" y="292"/>
                </a:cxn>
                <a:cxn ang="0">
                  <a:pos x="73" y="298"/>
                </a:cxn>
                <a:cxn ang="0">
                  <a:pos x="95" y="297"/>
                </a:cxn>
                <a:cxn ang="0">
                  <a:pos x="133" y="286"/>
                </a:cxn>
                <a:cxn ang="0">
                  <a:pos x="162" y="261"/>
                </a:cxn>
                <a:cxn ang="0">
                  <a:pos x="168" y="269"/>
                </a:cxn>
                <a:cxn ang="0">
                  <a:pos x="99" y="244"/>
                </a:cxn>
                <a:cxn ang="0">
                  <a:pos x="85" y="241"/>
                </a:cxn>
                <a:cxn ang="0">
                  <a:pos x="69" y="229"/>
                </a:cxn>
                <a:cxn ang="0">
                  <a:pos x="64" y="209"/>
                </a:cxn>
                <a:cxn ang="0">
                  <a:pos x="66" y="198"/>
                </a:cxn>
                <a:cxn ang="0">
                  <a:pos x="74" y="185"/>
                </a:cxn>
                <a:cxn ang="0">
                  <a:pos x="89" y="175"/>
                </a:cxn>
                <a:cxn ang="0">
                  <a:pos x="141" y="164"/>
                </a:cxn>
                <a:cxn ang="0">
                  <a:pos x="164" y="168"/>
                </a:cxn>
                <a:cxn ang="0">
                  <a:pos x="154" y="208"/>
                </a:cxn>
                <a:cxn ang="0">
                  <a:pos x="137" y="229"/>
                </a:cxn>
                <a:cxn ang="0">
                  <a:pos x="120" y="240"/>
                </a:cxn>
                <a:cxn ang="0">
                  <a:pos x="99" y="244"/>
                </a:cxn>
              </a:cxnLst>
              <a:rect l="0" t="0" r="r" b="b"/>
              <a:pathLst>
                <a:path w="233" h="298">
                  <a:moveTo>
                    <a:pt x="168" y="292"/>
                  </a:moveTo>
                  <a:lnTo>
                    <a:pt x="233" y="292"/>
                  </a:lnTo>
                  <a:lnTo>
                    <a:pt x="232" y="289"/>
                  </a:lnTo>
                  <a:lnTo>
                    <a:pt x="232" y="289"/>
                  </a:lnTo>
                  <a:lnTo>
                    <a:pt x="231" y="251"/>
                  </a:lnTo>
                  <a:lnTo>
                    <a:pt x="231" y="213"/>
                  </a:lnTo>
                  <a:lnTo>
                    <a:pt x="231" y="96"/>
                  </a:lnTo>
                  <a:lnTo>
                    <a:pt x="231" y="96"/>
                  </a:lnTo>
                  <a:lnTo>
                    <a:pt x="231" y="84"/>
                  </a:lnTo>
                  <a:lnTo>
                    <a:pt x="229" y="73"/>
                  </a:lnTo>
                  <a:lnTo>
                    <a:pt x="228" y="63"/>
                  </a:lnTo>
                  <a:lnTo>
                    <a:pt x="225" y="53"/>
                  </a:lnTo>
                  <a:lnTo>
                    <a:pt x="221" y="44"/>
                  </a:lnTo>
                  <a:lnTo>
                    <a:pt x="216" y="36"/>
                  </a:lnTo>
                  <a:lnTo>
                    <a:pt x="210" y="30"/>
                  </a:lnTo>
                  <a:lnTo>
                    <a:pt x="205" y="23"/>
                  </a:lnTo>
                  <a:lnTo>
                    <a:pt x="197" y="18"/>
                  </a:lnTo>
                  <a:lnTo>
                    <a:pt x="188" y="13"/>
                  </a:lnTo>
                  <a:lnTo>
                    <a:pt x="179" y="9"/>
                  </a:lnTo>
                  <a:lnTo>
                    <a:pt x="169" y="5"/>
                  </a:lnTo>
                  <a:lnTo>
                    <a:pt x="158" y="3"/>
                  </a:lnTo>
                  <a:lnTo>
                    <a:pt x="146" y="1"/>
                  </a:lnTo>
                  <a:lnTo>
                    <a:pt x="133" y="0"/>
                  </a:lnTo>
                  <a:lnTo>
                    <a:pt x="119" y="0"/>
                  </a:lnTo>
                  <a:lnTo>
                    <a:pt x="119" y="0"/>
                  </a:lnTo>
                  <a:lnTo>
                    <a:pt x="93" y="1"/>
                  </a:lnTo>
                  <a:lnTo>
                    <a:pt x="67" y="5"/>
                  </a:lnTo>
                  <a:lnTo>
                    <a:pt x="41" y="11"/>
                  </a:lnTo>
                  <a:lnTo>
                    <a:pt x="16" y="19"/>
                  </a:lnTo>
                  <a:lnTo>
                    <a:pt x="13" y="20"/>
                  </a:lnTo>
                  <a:lnTo>
                    <a:pt x="27" y="75"/>
                  </a:lnTo>
                  <a:lnTo>
                    <a:pt x="31" y="73"/>
                  </a:lnTo>
                  <a:lnTo>
                    <a:pt x="31" y="73"/>
                  </a:lnTo>
                  <a:lnTo>
                    <a:pt x="49" y="65"/>
                  </a:lnTo>
                  <a:lnTo>
                    <a:pt x="69" y="58"/>
                  </a:lnTo>
                  <a:lnTo>
                    <a:pt x="90" y="54"/>
                  </a:lnTo>
                  <a:lnTo>
                    <a:pt x="100" y="54"/>
                  </a:lnTo>
                  <a:lnTo>
                    <a:pt x="109" y="53"/>
                  </a:lnTo>
                  <a:lnTo>
                    <a:pt x="109" y="53"/>
                  </a:lnTo>
                  <a:lnTo>
                    <a:pt x="123" y="54"/>
                  </a:lnTo>
                  <a:lnTo>
                    <a:pt x="134" y="56"/>
                  </a:lnTo>
                  <a:lnTo>
                    <a:pt x="144" y="59"/>
                  </a:lnTo>
                  <a:lnTo>
                    <a:pt x="152" y="65"/>
                  </a:lnTo>
                  <a:lnTo>
                    <a:pt x="157" y="72"/>
                  </a:lnTo>
                  <a:lnTo>
                    <a:pt x="162" y="80"/>
                  </a:lnTo>
                  <a:lnTo>
                    <a:pt x="164" y="90"/>
                  </a:lnTo>
                  <a:lnTo>
                    <a:pt x="164" y="102"/>
                  </a:lnTo>
                  <a:lnTo>
                    <a:pt x="164" y="116"/>
                  </a:lnTo>
                  <a:lnTo>
                    <a:pt x="164" y="116"/>
                  </a:lnTo>
                  <a:lnTo>
                    <a:pt x="145" y="117"/>
                  </a:lnTo>
                  <a:lnTo>
                    <a:pt x="128" y="118"/>
                  </a:lnTo>
                  <a:lnTo>
                    <a:pt x="110" y="120"/>
                  </a:lnTo>
                  <a:lnTo>
                    <a:pt x="95" y="123"/>
                  </a:lnTo>
                  <a:lnTo>
                    <a:pt x="80" y="127"/>
                  </a:lnTo>
                  <a:lnTo>
                    <a:pt x="66" y="131"/>
                  </a:lnTo>
                  <a:lnTo>
                    <a:pt x="54" y="137"/>
                  </a:lnTo>
                  <a:lnTo>
                    <a:pt x="43" y="143"/>
                  </a:lnTo>
                  <a:lnTo>
                    <a:pt x="33" y="150"/>
                  </a:lnTo>
                  <a:lnTo>
                    <a:pt x="24" y="158"/>
                  </a:lnTo>
                  <a:lnTo>
                    <a:pt x="16" y="165"/>
                  </a:lnTo>
                  <a:lnTo>
                    <a:pt x="11" y="174"/>
                  </a:lnTo>
                  <a:lnTo>
                    <a:pt x="5" y="184"/>
                  </a:lnTo>
                  <a:lnTo>
                    <a:pt x="2" y="194"/>
                  </a:lnTo>
                  <a:lnTo>
                    <a:pt x="0" y="205"/>
                  </a:lnTo>
                  <a:lnTo>
                    <a:pt x="0" y="217"/>
                  </a:lnTo>
                  <a:lnTo>
                    <a:pt x="0" y="217"/>
                  </a:lnTo>
                  <a:lnTo>
                    <a:pt x="0" y="226"/>
                  </a:lnTo>
                  <a:lnTo>
                    <a:pt x="1" y="234"/>
                  </a:lnTo>
                  <a:lnTo>
                    <a:pt x="3" y="243"/>
                  </a:lnTo>
                  <a:lnTo>
                    <a:pt x="5" y="250"/>
                  </a:lnTo>
                  <a:lnTo>
                    <a:pt x="9" y="257"/>
                  </a:lnTo>
                  <a:lnTo>
                    <a:pt x="12" y="263"/>
                  </a:lnTo>
                  <a:lnTo>
                    <a:pt x="16" y="270"/>
                  </a:lnTo>
                  <a:lnTo>
                    <a:pt x="22" y="276"/>
                  </a:lnTo>
                  <a:lnTo>
                    <a:pt x="27" y="280"/>
                  </a:lnTo>
                  <a:lnTo>
                    <a:pt x="34" y="284"/>
                  </a:lnTo>
                  <a:lnTo>
                    <a:pt x="41" y="289"/>
                  </a:lnTo>
                  <a:lnTo>
                    <a:pt x="47" y="292"/>
                  </a:lnTo>
                  <a:lnTo>
                    <a:pt x="55" y="294"/>
                  </a:lnTo>
                  <a:lnTo>
                    <a:pt x="64" y="297"/>
                  </a:lnTo>
                  <a:lnTo>
                    <a:pt x="73" y="298"/>
                  </a:lnTo>
                  <a:lnTo>
                    <a:pt x="81" y="298"/>
                  </a:lnTo>
                  <a:lnTo>
                    <a:pt x="81" y="298"/>
                  </a:lnTo>
                  <a:lnTo>
                    <a:pt x="95" y="297"/>
                  </a:lnTo>
                  <a:lnTo>
                    <a:pt x="108" y="294"/>
                  </a:lnTo>
                  <a:lnTo>
                    <a:pt x="121" y="291"/>
                  </a:lnTo>
                  <a:lnTo>
                    <a:pt x="133" y="286"/>
                  </a:lnTo>
                  <a:lnTo>
                    <a:pt x="144" y="279"/>
                  </a:lnTo>
                  <a:lnTo>
                    <a:pt x="154" y="271"/>
                  </a:lnTo>
                  <a:lnTo>
                    <a:pt x="162" y="261"/>
                  </a:lnTo>
                  <a:lnTo>
                    <a:pt x="169" y="251"/>
                  </a:lnTo>
                  <a:lnTo>
                    <a:pt x="169" y="251"/>
                  </a:lnTo>
                  <a:lnTo>
                    <a:pt x="168" y="269"/>
                  </a:lnTo>
                  <a:lnTo>
                    <a:pt x="168" y="289"/>
                  </a:lnTo>
                  <a:lnTo>
                    <a:pt x="168" y="292"/>
                  </a:lnTo>
                  <a:close/>
                  <a:moveTo>
                    <a:pt x="99" y="244"/>
                  </a:moveTo>
                  <a:lnTo>
                    <a:pt x="99" y="244"/>
                  </a:lnTo>
                  <a:lnTo>
                    <a:pt x="91" y="244"/>
                  </a:lnTo>
                  <a:lnTo>
                    <a:pt x="85" y="241"/>
                  </a:lnTo>
                  <a:lnTo>
                    <a:pt x="78" y="238"/>
                  </a:lnTo>
                  <a:lnTo>
                    <a:pt x="74" y="235"/>
                  </a:lnTo>
                  <a:lnTo>
                    <a:pt x="69" y="229"/>
                  </a:lnTo>
                  <a:lnTo>
                    <a:pt x="66" y="224"/>
                  </a:lnTo>
                  <a:lnTo>
                    <a:pt x="65" y="217"/>
                  </a:lnTo>
                  <a:lnTo>
                    <a:pt x="64" y="209"/>
                  </a:lnTo>
                  <a:lnTo>
                    <a:pt x="64" y="209"/>
                  </a:lnTo>
                  <a:lnTo>
                    <a:pt x="64" y="204"/>
                  </a:lnTo>
                  <a:lnTo>
                    <a:pt x="66" y="198"/>
                  </a:lnTo>
                  <a:lnTo>
                    <a:pt x="67" y="194"/>
                  </a:lnTo>
                  <a:lnTo>
                    <a:pt x="70" y="190"/>
                  </a:lnTo>
                  <a:lnTo>
                    <a:pt x="74" y="185"/>
                  </a:lnTo>
                  <a:lnTo>
                    <a:pt x="78" y="182"/>
                  </a:lnTo>
                  <a:lnTo>
                    <a:pt x="84" y="179"/>
                  </a:lnTo>
                  <a:lnTo>
                    <a:pt x="89" y="175"/>
                  </a:lnTo>
                  <a:lnTo>
                    <a:pt x="103" y="170"/>
                  </a:lnTo>
                  <a:lnTo>
                    <a:pt x="121" y="166"/>
                  </a:lnTo>
                  <a:lnTo>
                    <a:pt x="141" y="164"/>
                  </a:lnTo>
                  <a:lnTo>
                    <a:pt x="164" y="163"/>
                  </a:lnTo>
                  <a:lnTo>
                    <a:pt x="164" y="168"/>
                  </a:lnTo>
                  <a:lnTo>
                    <a:pt x="164" y="168"/>
                  </a:lnTo>
                  <a:lnTo>
                    <a:pt x="163" y="182"/>
                  </a:lnTo>
                  <a:lnTo>
                    <a:pt x="160" y="195"/>
                  </a:lnTo>
                  <a:lnTo>
                    <a:pt x="154" y="208"/>
                  </a:lnTo>
                  <a:lnTo>
                    <a:pt x="146" y="219"/>
                  </a:lnTo>
                  <a:lnTo>
                    <a:pt x="142" y="225"/>
                  </a:lnTo>
                  <a:lnTo>
                    <a:pt x="137" y="229"/>
                  </a:lnTo>
                  <a:lnTo>
                    <a:pt x="132" y="234"/>
                  </a:lnTo>
                  <a:lnTo>
                    <a:pt x="126" y="237"/>
                  </a:lnTo>
                  <a:lnTo>
                    <a:pt x="120" y="240"/>
                  </a:lnTo>
                  <a:lnTo>
                    <a:pt x="113" y="243"/>
                  </a:lnTo>
                  <a:lnTo>
                    <a:pt x="107" y="244"/>
                  </a:lnTo>
                  <a:lnTo>
                    <a:pt x="99" y="244"/>
                  </a:lnTo>
                  <a:lnTo>
                    <a:pt x="99" y="24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0"/>
            <p:cNvSpPr>
              <a:spLocks/>
            </p:cNvSpPr>
            <p:nvPr userDrawn="1"/>
          </p:nvSpPr>
          <p:spPr bwMode="auto">
            <a:xfrm>
              <a:off x="1031876" y="6181508"/>
              <a:ext cx="127000" cy="153988"/>
            </a:xfrm>
            <a:custGeom>
              <a:avLst/>
              <a:gdLst/>
              <a:ahLst/>
              <a:cxnLst>
                <a:cxn ang="0">
                  <a:pos x="67" y="154"/>
                </a:cxn>
                <a:cxn ang="0">
                  <a:pos x="68" y="134"/>
                </a:cxn>
                <a:cxn ang="0">
                  <a:pos x="72" y="116"/>
                </a:cxn>
                <a:cxn ang="0">
                  <a:pos x="78" y="99"/>
                </a:cxn>
                <a:cxn ang="0">
                  <a:pos x="87" y="85"/>
                </a:cxn>
                <a:cxn ang="0">
                  <a:pos x="97" y="73"/>
                </a:cxn>
                <a:cxn ang="0">
                  <a:pos x="109" y="64"/>
                </a:cxn>
                <a:cxn ang="0">
                  <a:pos x="122" y="58"/>
                </a:cxn>
                <a:cxn ang="0">
                  <a:pos x="136" y="56"/>
                </a:cxn>
                <a:cxn ang="0">
                  <a:pos x="146" y="57"/>
                </a:cxn>
                <a:cxn ang="0">
                  <a:pos x="160" y="63"/>
                </a:cxn>
                <a:cxn ang="0">
                  <a:pos x="170" y="76"/>
                </a:cxn>
                <a:cxn ang="0">
                  <a:pos x="175" y="96"/>
                </a:cxn>
                <a:cxn ang="0">
                  <a:pos x="175" y="292"/>
                </a:cxn>
                <a:cxn ang="0">
                  <a:pos x="241" y="93"/>
                </a:cxn>
                <a:cxn ang="0">
                  <a:pos x="241" y="82"/>
                </a:cxn>
                <a:cxn ang="0">
                  <a:pos x="238" y="62"/>
                </a:cxn>
                <a:cxn ang="0">
                  <a:pos x="232" y="44"/>
                </a:cxn>
                <a:cxn ang="0">
                  <a:pos x="224" y="30"/>
                </a:cxn>
                <a:cxn ang="0">
                  <a:pos x="213" y="18"/>
                </a:cxn>
                <a:cxn ang="0">
                  <a:pos x="200" y="9"/>
                </a:cxn>
                <a:cxn ang="0">
                  <a:pos x="184" y="3"/>
                </a:cxn>
                <a:cxn ang="0">
                  <a:pos x="165" y="0"/>
                </a:cxn>
                <a:cxn ang="0">
                  <a:pos x="155" y="0"/>
                </a:cxn>
                <a:cxn ang="0">
                  <a:pos x="126" y="3"/>
                </a:cxn>
                <a:cxn ang="0">
                  <a:pos x="101" y="13"/>
                </a:cxn>
                <a:cxn ang="0">
                  <a:pos x="79" y="28"/>
                </a:cxn>
                <a:cxn ang="0">
                  <a:pos x="61" y="48"/>
                </a:cxn>
                <a:cxn ang="0">
                  <a:pos x="63" y="29"/>
                </a:cxn>
                <a:cxn ang="0">
                  <a:pos x="63" y="5"/>
                </a:cxn>
                <a:cxn ang="0">
                  <a:pos x="0" y="292"/>
                </a:cxn>
                <a:cxn ang="0">
                  <a:pos x="67" y="154"/>
                </a:cxn>
              </a:cxnLst>
              <a:rect l="0" t="0" r="r" b="b"/>
              <a:pathLst>
                <a:path w="241" h="292">
                  <a:moveTo>
                    <a:pt x="67" y="154"/>
                  </a:moveTo>
                  <a:lnTo>
                    <a:pt x="67" y="154"/>
                  </a:lnTo>
                  <a:lnTo>
                    <a:pt x="67" y="144"/>
                  </a:lnTo>
                  <a:lnTo>
                    <a:pt x="68" y="134"/>
                  </a:lnTo>
                  <a:lnTo>
                    <a:pt x="70" y="125"/>
                  </a:lnTo>
                  <a:lnTo>
                    <a:pt x="72" y="116"/>
                  </a:lnTo>
                  <a:lnTo>
                    <a:pt x="75" y="107"/>
                  </a:lnTo>
                  <a:lnTo>
                    <a:pt x="78" y="99"/>
                  </a:lnTo>
                  <a:lnTo>
                    <a:pt x="82" y="91"/>
                  </a:lnTo>
                  <a:lnTo>
                    <a:pt x="87" y="85"/>
                  </a:lnTo>
                  <a:lnTo>
                    <a:pt x="91" y="78"/>
                  </a:lnTo>
                  <a:lnTo>
                    <a:pt x="97" y="73"/>
                  </a:lnTo>
                  <a:lnTo>
                    <a:pt x="103" y="68"/>
                  </a:lnTo>
                  <a:lnTo>
                    <a:pt x="109" y="64"/>
                  </a:lnTo>
                  <a:lnTo>
                    <a:pt x="115" y="61"/>
                  </a:lnTo>
                  <a:lnTo>
                    <a:pt x="122" y="58"/>
                  </a:lnTo>
                  <a:lnTo>
                    <a:pt x="130" y="57"/>
                  </a:lnTo>
                  <a:lnTo>
                    <a:pt x="136" y="56"/>
                  </a:lnTo>
                  <a:lnTo>
                    <a:pt x="136" y="56"/>
                  </a:lnTo>
                  <a:lnTo>
                    <a:pt x="146" y="57"/>
                  </a:lnTo>
                  <a:lnTo>
                    <a:pt x="154" y="59"/>
                  </a:lnTo>
                  <a:lnTo>
                    <a:pt x="160" y="63"/>
                  </a:lnTo>
                  <a:lnTo>
                    <a:pt x="166" y="68"/>
                  </a:lnTo>
                  <a:lnTo>
                    <a:pt x="170" y="76"/>
                  </a:lnTo>
                  <a:lnTo>
                    <a:pt x="173" y="85"/>
                  </a:lnTo>
                  <a:lnTo>
                    <a:pt x="175" y="96"/>
                  </a:lnTo>
                  <a:lnTo>
                    <a:pt x="175" y="109"/>
                  </a:lnTo>
                  <a:lnTo>
                    <a:pt x="175" y="292"/>
                  </a:lnTo>
                  <a:lnTo>
                    <a:pt x="241" y="292"/>
                  </a:lnTo>
                  <a:lnTo>
                    <a:pt x="241" y="93"/>
                  </a:lnTo>
                  <a:lnTo>
                    <a:pt x="241" y="93"/>
                  </a:lnTo>
                  <a:lnTo>
                    <a:pt x="241" y="82"/>
                  </a:lnTo>
                  <a:lnTo>
                    <a:pt x="240" y="72"/>
                  </a:lnTo>
                  <a:lnTo>
                    <a:pt x="238" y="62"/>
                  </a:lnTo>
                  <a:lnTo>
                    <a:pt x="235" y="53"/>
                  </a:lnTo>
                  <a:lnTo>
                    <a:pt x="232" y="44"/>
                  </a:lnTo>
                  <a:lnTo>
                    <a:pt x="229" y="36"/>
                  </a:lnTo>
                  <a:lnTo>
                    <a:pt x="224" y="30"/>
                  </a:lnTo>
                  <a:lnTo>
                    <a:pt x="219" y="23"/>
                  </a:lnTo>
                  <a:lnTo>
                    <a:pt x="213" y="18"/>
                  </a:lnTo>
                  <a:lnTo>
                    <a:pt x="207" y="13"/>
                  </a:lnTo>
                  <a:lnTo>
                    <a:pt x="200" y="9"/>
                  </a:lnTo>
                  <a:lnTo>
                    <a:pt x="192" y="5"/>
                  </a:lnTo>
                  <a:lnTo>
                    <a:pt x="184" y="3"/>
                  </a:lnTo>
                  <a:lnTo>
                    <a:pt x="175" y="1"/>
                  </a:lnTo>
                  <a:lnTo>
                    <a:pt x="165" y="0"/>
                  </a:lnTo>
                  <a:lnTo>
                    <a:pt x="155" y="0"/>
                  </a:lnTo>
                  <a:lnTo>
                    <a:pt x="155" y="0"/>
                  </a:lnTo>
                  <a:lnTo>
                    <a:pt x="140" y="1"/>
                  </a:lnTo>
                  <a:lnTo>
                    <a:pt x="126" y="3"/>
                  </a:lnTo>
                  <a:lnTo>
                    <a:pt x="113" y="8"/>
                  </a:lnTo>
                  <a:lnTo>
                    <a:pt x="101" y="13"/>
                  </a:lnTo>
                  <a:lnTo>
                    <a:pt x="89" y="20"/>
                  </a:lnTo>
                  <a:lnTo>
                    <a:pt x="79" y="28"/>
                  </a:lnTo>
                  <a:lnTo>
                    <a:pt x="70" y="37"/>
                  </a:lnTo>
                  <a:lnTo>
                    <a:pt x="61" y="48"/>
                  </a:lnTo>
                  <a:lnTo>
                    <a:pt x="61" y="48"/>
                  </a:lnTo>
                  <a:lnTo>
                    <a:pt x="63" y="29"/>
                  </a:lnTo>
                  <a:lnTo>
                    <a:pt x="63" y="9"/>
                  </a:lnTo>
                  <a:lnTo>
                    <a:pt x="63" y="5"/>
                  </a:lnTo>
                  <a:lnTo>
                    <a:pt x="0" y="5"/>
                  </a:lnTo>
                  <a:lnTo>
                    <a:pt x="0" y="292"/>
                  </a:lnTo>
                  <a:lnTo>
                    <a:pt x="67" y="292"/>
                  </a:lnTo>
                  <a:lnTo>
                    <a:pt x="67" y="15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4" name="Freeform 11"/>
            <p:cNvSpPr>
              <a:spLocks noEditPoints="1"/>
            </p:cNvSpPr>
            <p:nvPr userDrawn="1"/>
          </p:nvSpPr>
          <p:spPr bwMode="auto">
            <a:xfrm>
              <a:off x="1238251" y="6130708"/>
              <a:ext cx="168275" cy="206375"/>
            </a:xfrm>
            <a:custGeom>
              <a:avLst/>
              <a:gdLst/>
              <a:ahLst/>
              <a:cxnLst>
                <a:cxn ang="0">
                  <a:pos x="35" y="389"/>
                </a:cxn>
                <a:cxn ang="0">
                  <a:pos x="103" y="390"/>
                </a:cxn>
                <a:cxn ang="0">
                  <a:pos x="127" y="389"/>
                </a:cxn>
                <a:cxn ang="0">
                  <a:pos x="173" y="383"/>
                </a:cxn>
                <a:cxn ang="0">
                  <a:pos x="212" y="369"/>
                </a:cxn>
                <a:cxn ang="0">
                  <a:pos x="245" y="350"/>
                </a:cxn>
                <a:cxn ang="0">
                  <a:pos x="273" y="323"/>
                </a:cxn>
                <a:cxn ang="0">
                  <a:pos x="294" y="292"/>
                </a:cxn>
                <a:cxn ang="0">
                  <a:pos x="309" y="255"/>
                </a:cxn>
                <a:cxn ang="0">
                  <a:pos x="316" y="213"/>
                </a:cxn>
                <a:cxn ang="0">
                  <a:pos x="317" y="190"/>
                </a:cxn>
                <a:cxn ang="0">
                  <a:pos x="314" y="146"/>
                </a:cxn>
                <a:cxn ang="0">
                  <a:pos x="305" y="107"/>
                </a:cxn>
                <a:cxn ang="0">
                  <a:pos x="289" y="74"/>
                </a:cxn>
                <a:cxn ang="0">
                  <a:pos x="267" y="47"/>
                </a:cxn>
                <a:cxn ang="0">
                  <a:pos x="240" y="26"/>
                </a:cxn>
                <a:cxn ang="0">
                  <a:pos x="206" y="11"/>
                </a:cxn>
                <a:cxn ang="0">
                  <a:pos x="166" y="2"/>
                </a:cxn>
                <a:cxn ang="0">
                  <a:pos x="120" y="0"/>
                </a:cxn>
                <a:cxn ang="0">
                  <a:pos x="76" y="0"/>
                </a:cxn>
                <a:cxn ang="0">
                  <a:pos x="34" y="1"/>
                </a:cxn>
                <a:cxn ang="0">
                  <a:pos x="0" y="2"/>
                </a:cxn>
                <a:cxn ang="0">
                  <a:pos x="2" y="388"/>
                </a:cxn>
                <a:cxn ang="0">
                  <a:pos x="35" y="389"/>
                </a:cxn>
                <a:cxn ang="0">
                  <a:pos x="115" y="56"/>
                </a:cxn>
                <a:cxn ang="0">
                  <a:pos x="132" y="57"/>
                </a:cxn>
                <a:cxn ang="0">
                  <a:pos x="160" y="62"/>
                </a:cxn>
                <a:cxn ang="0">
                  <a:pos x="185" y="69"/>
                </a:cxn>
                <a:cxn ang="0">
                  <a:pos x="204" y="83"/>
                </a:cxn>
                <a:cxn ang="0">
                  <a:pos x="221" y="99"/>
                </a:cxn>
                <a:cxn ang="0">
                  <a:pos x="233" y="121"/>
                </a:cxn>
                <a:cxn ang="0">
                  <a:pos x="241" y="147"/>
                </a:cxn>
                <a:cxn ang="0">
                  <a:pos x="245" y="178"/>
                </a:cxn>
                <a:cxn ang="0">
                  <a:pos x="245" y="194"/>
                </a:cxn>
                <a:cxn ang="0">
                  <a:pos x="243" y="225"/>
                </a:cxn>
                <a:cxn ang="0">
                  <a:pos x="236" y="253"/>
                </a:cxn>
                <a:cxn ang="0">
                  <a:pos x="225" y="277"/>
                </a:cxn>
                <a:cxn ang="0">
                  <a:pos x="210" y="296"/>
                </a:cxn>
                <a:cxn ang="0">
                  <a:pos x="191" y="311"/>
                </a:cxn>
                <a:cxn ang="0">
                  <a:pos x="167" y="323"/>
                </a:cxn>
                <a:cxn ang="0">
                  <a:pos x="141" y="330"/>
                </a:cxn>
                <a:cxn ang="0">
                  <a:pos x="110" y="332"/>
                </a:cxn>
                <a:cxn ang="0">
                  <a:pos x="88" y="331"/>
                </a:cxn>
                <a:cxn ang="0">
                  <a:pos x="67" y="58"/>
                </a:cxn>
                <a:cxn ang="0">
                  <a:pos x="89" y="57"/>
                </a:cxn>
                <a:cxn ang="0">
                  <a:pos x="115" y="56"/>
                </a:cxn>
              </a:cxnLst>
              <a:rect l="0" t="0" r="r" b="b"/>
              <a:pathLst>
                <a:path w="317" h="390">
                  <a:moveTo>
                    <a:pt x="35" y="389"/>
                  </a:moveTo>
                  <a:lnTo>
                    <a:pt x="35" y="389"/>
                  </a:lnTo>
                  <a:lnTo>
                    <a:pt x="68" y="390"/>
                  </a:lnTo>
                  <a:lnTo>
                    <a:pt x="103" y="390"/>
                  </a:lnTo>
                  <a:lnTo>
                    <a:pt x="103" y="390"/>
                  </a:lnTo>
                  <a:lnTo>
                    <a:pt x="127" y="389"/>
                  </a:lnTo>
                  <a:lnTo>
                    <a:pt x="150" y="387"/>
                  </a:lnTo>
                  <a:lnTo>
                    <a:pt x="173" y="383"/>
                  </a:lnTo>
                  <a:lnTo>
                    <a:pt x="193" y="377"/>
                  </a:lnTo>
                  <a:lnTo>
                    <a:pt x="212" y="369"/>
                  </a:lnTo>
                  <a:lnTo>
                    <a:pt x="230" y="359"/>
                  </a:lnTo>
                  <a:lnTo>
                    <a:pt x="245" y="350"/>
                  </a:lnTo>
                  <a:lnTo>
                    <a:pt x="261" y="337"/>
                  </a:lnTo>
                  <a:lnTo>
                    <a:pt x="273" y="323"/>
                  </a:lnTo>
                  <a:lnTo>
                    <a:pt x="285" y="309"/>
                  </a:lnTo>
                  <a:lnTo>
                    <a:pt x="294" y="292"/>
                  </a:lnTo>
                  <a:lnTo>
                    <a:pt x="302" y="273"/>
                  </a:lnTo>
                  <a:lnTo>
                    <a:pt x="309" y="255"/>
                  </a:lnTo>
                  <a:lnTo>
                    <a:pt x="314" y="234"/>
                  </a:lnTo>
                  <a:lnTo>
                    <a:pt x="316" y="213"/>
                  </a:lnTo>
                  <a:lnTo>
                    <a:pt x="317" y="190"/>
                  </a:lnTo>
                  <a:lnTo>
                    <a:pt x="317" y="190"/>
                  </a:lnTo>
                  <a:lnTo>
                    <a:pt x="316" y="167"/>
                  </a:lnTo>
                  <a:lnTo>
                    <a:pt x="314" y="146"/>
                  </a:lnTo>
                  <a:lnTo>
                    <a:pt x="310" y="125"/>
                  </a:lnTo>
                  <a:lnTo>
                    <a:pt x="305" y="107"/>
                  </a:lnTo>
                  <a:lnTo>
                    <a:pt x="297" y="89"/>
                  </a:lnTo>
                  <a:lnTo>
                    <a:pt x="289" y="74"/>
                  </a:lnTo>
                  <a:lnTo>
                    <a:pt x="279" y="60"/>
                  </a:lnTo>
                  <a:lnTo>
                    <a:pt x="267" y="47"/>
                  </a:lnTo>
                  <a:lnTo>
                    <a:pt x="254" y="36"/>
                  </a:lnTo>
                  <a:lnTo>
                    <a:pt x="240" y="26"/>
                  </a:lnTo>
                  <a:lnTo>
                    <a:pt x="223" y="19"/>
                  </a:lnTo>
                  <a:lnTo>
                    <a:pt x="206" y="11"/>
                  </a:lnTo>
                  <a:lnTo>
                    <a:pt x="187" y="7"/>
                  </a:lnTo>
                  <a:lnTo>
                    <a:pt x="166" y="2"/>
                  </a:lnTo>
                  <a:lnTo>
                    <a:pt x="144" y="0"/>
                  </a:lnTo>
                  <a:lnTo>
                    <a:pt x="120" y="0"/>
                  </a:lnTo>
                  <a:lnTo>
                    <a:pt x="120" y="0"/>
                  </a:lnTo>
                  <a:lnTo>
                    <a:pt x="76" y="0"/>
                  </a:lnTo>
                  <a:lnTo>
                    <a:pt x="34" y="1"/>
                  </a:lnTo>
                  <a:lnTo>
                    <a:pt x="34" y="1"/>
                  </a:lnTo>
                  <a:lnTo>
                    <a:pt x="2" y="2"/>
                  </a:lnTo>
                  <a:lnTo>
                    <a:pt x="0" y="2"/>
                  </a:lnTo>
                  <a:lnTo>
                    <a:pt x="0" y="388"/>
                  </a:lnTo>
                  <a:lnTo>
                    <a:pt x="2" y="388"/>
                  </a:lnTo>
                  <a:lnTo>
                    <a:pt x="2" y="388"/>
                  </a:lnTo>
                  <a:lnTo>
                    <a:pt x="35" y="389"/>
                  </a:lnTo>
                  <a:lnTo>
                    <a:pt x="35" y="389"/>
                  </a:lnTo>
                  <a:close/>
                  <a:moveTo>
                    <a:pt x="115" y="56"/>
                  </a:moveTo>
                  <a:lnTo>
                    <a:pt x="115" y="56"/>
                  </a:lnTo>
                  <a:lnTo>
                    <a:pt x="132" y="57"/>
                  </a:lnTo>
                  <a:lnTo>
                    <a:pt x="146" y="58"/>
                  </a:lnTo>
                  <a:lnTo>
                    <a:pt x="160" y="62"/>
                  </a:lnTo>
                  <a:lnTo>
                    <a:pt x="173" y="65"/>
                  </a:lnTo>
                  <a:lnTo>
                    <a:pt x="185" y="69"/>
                  </a:lnTo>
                  <a:lnTo>
                    <a:pt x="195" y="76"/>
                  </a:lnTo>
                  <a:lnTo>
                    <a:pt x="204" y="83"/>
                  </a:lnTo>
                  <a:lnTo>
                    <a:pt x="213" y="90"/>
                  </a:lnTo>
                  <a:lnTo>
                    <a:pt x="221" y="99"/>
                  </a:lnTo>
                  <a:lnTo>
                    <a:pt x="228" y="110"/>
                  </a:lnTo>
                  <a:lnTo>
                    <a:pt x="233" y="121"/>
                  </a:lnTo>
                  <a:lnTo>
                    <a:pt x="238" y="133"/>
                  </a:lnTo>
                  <a:lnTo>
                    <a:pt x="241" y="147"/>
                  </a:lnTo>
                  <a:lnTo>
                    <a:pt x="243" y="161"/>
                  </a:lnTo>
                  <a:lnTo>
                    <a:pt x="245" y="178"/>
                  </a:lnTo>
                  <a:lnTo>
                    <a:pt x="245" y="194"/>
                  </a:lnTo>
                  <a:lnTo>
                    <a:pt x="245" y="194"/>
                  </a:lnTo>
                  <a:lnTo>
                    <a:pt x="244" y="210"/>
                  </a:lnTo>
                  <a:lnTo>
                    <a:pt x="243" y="225"/>
                  </a:lnTo>
                  <a:lnTo>
                    <a:pt x="240" y="239"/>
                  </a:lnTo>
                  <a:lnTo>
                    <a:pt x="236" y="253"/>
                  </a:lnTo>
                  <a:lnTo>
                    <a:pt x="231" y="265"/>
                  </a:lnTo>
                  <a:lnTo>
                    <a:pt x="225" y="277"/>
                  </a:lnTo>
                  <a:lnTo>
                    <a:pt x="219" y="287"/>
                  </a:lnTo>
                  <a:lnTo>
                    <a:pt x="210" y="296"/>
                  </a:lnTo>
                  <a:lnTo>
                    <a:pt x="201" y="304"/>
                  </a:lnTo>
                  <a:lnTo>
                    <a:pt x="191" y="311"/>
                  </a:lnTo>
                  <a:lnTo>
                    <a:pt x="179" y="318"/>
                  </a:lnTo>
                  <a:lnTo>
                    <a:pt x="167" y="323"/>
                  </a:lnTo>
                  <a:lnTo>
                    <a:pt x="155" y="326"/>
                  </a:lnTo>
                  <a:lnTo>
                    <a:pt x="141" y="330"/>
                  </a:lnTo>
                  <a:lnTo>
                    <a:pt x="125" y="331"/>
                  </a:lnTo>
                  <a:lnTo>
                    <a:pt x="110" y="332"/>
                  </a:lnTo>
                  <a:lnTo>
                    <a:pt x="110" y="332"/>
                  </a:lnTo>
                  <a:lnTo>
                    <a:pt x="88" y="331"/>
                  </a:lnTo>
                  <a:lnTo>
                    <a:pt x="67" y="330"/>
                  </a:lnTo>
                  <a:lnTo>
                    <a:pt x="67" y="58"/>
                  </a:lnTo>
                  <a:lnTo>
                    <a:pt x="67" y="58"/>
                  </a:lnTo>
                  <a:lnTo>
                    <a:pt x="89" y="57"/>
                  </a:lnTo>
                  <a:lnTo>
                    <a:pt x="115" y="56"/>
                  </a:lnTo>
                  <a:lnTo>
                    <a:pt x="115" y="56"/>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2"/>
            <p:cNvSpPr>
              <a:spLocks/>
            </p:cNvSpPr>
            <p:nvPr userDrawn="1"/>
          </p:nvSpPr>
          <p:spPr bwMode="auto">
            <a:xfrm>
              <a:off x="1425576" y="6181508"/>
              <a:ext cx="79375" cy="153988"/>
            </a:xfrm>
            <a:custGeom>
              <a:avLst/>
              <a:gdLst/>
              <a:ahLst/>
              <a:cxnLst>
                <a:cxn ang="0">
                  <a:pos x="66" y="175"/>
                </a:cxn>
                <a:cxn ang="0">
                  <a:pos x="66" y="175"/>
                </a:cxn>
                <a:cxn ang="0">
                  <a:pos x="66" y="160"/>
                </a:cxn>
                <a:cxn ang="0">
                  <a:pos x="67" y="147"/>
                </a:cxn>
                <a:cxn ang="0">
                  <a:pos x="70" y="133"/>
                </a:cxn>
                <a:cxn ang="0">
                  <a:pos x="72" y="121"/>
                </a:cxn>
                <a:cxn ang="0">
                  <a:pos x="74" y="111"/>
                </a:cxn>
                <a:cxn ang="0">
                  <a:pos x="77" y="101"/>
                </a:cxn>
                <a:cxn ang="0">
                  <a:pos x="82" y="93"/>
                </a:cxn>
                <a:cxn ang="0">
                  <a:pos x="86" y="86"/>
                </a:cxn>
                <a:cxn ang="0">
                  <a:pos x="92" y="79"/>
                </a:cxn>
                <a:cxn ang="0">
                  <a:pos x="97" y="74"/>
                </a:cxn>
                <a:cxn ang="0">
                  <a:pos x="104" y="71"/>
                </a:cxn>
                <a:cxn ang="0">
                  <a:pos x="111" y="67"/>
                </a:cxn>
                <a:cxn ang="0">
                  <a:pos x="119" y="65"/>
                </a:cxn>
                <a:cxn ang="0">
                  <a:pos x="127" y="64"/>
                </a:cxn>
                <a:cxn ang="0">
                  <a:pos x="136" y="65"/>
                </a:cxn>
                <a:cxn ang="0">
                  <a:pos x="146" y="66"/>
                </a:cxn>
                <a:cxn ang="0">
                  <a:pos x="149" y="66"/>
                </a:cxn>
                <a:cxn ang="0">
                  <a:pos x="152" y="1"/>
                </a:cxn>
                <a:cxn ang="0">
                  <a:pos x="149" y="1"/>
                </a:cxn>
                <a:cxn ang="0">
                  <a:pos x="149" y="1"/>
                </a:cxn>
                <a:cxn ang="0">
                  <a:pos x="138" y="0"/>
                </a:cxn>
                <a:cxn ang="0">
                  <a:pos x="138" y="0"/>
                </a:cxn>
                <a:cxn ang="0">
                  <a:pos x="124" y="1"/>
                </a:cxn>
                <a:cxn ang="0">
                  <a:pos x="110" y="4"/>
                </a:cxn>
                <a:cxn ang="0">
                  <a:pos x="98" y="10"/>
                </a:cxn>
                <a:cxn ang="0">
                  <a:pos x="88" y="16"/>
                </a:cxn>
                <a:cxn ang="0">
                  <a:pos x="79" y="24"/>
                </a:cxn>
                <a:cxn ang="0">
                  <a:pos x="72" y="32"/>
                </a:cxn>
                <a:cxn ang="0">
                  <a:pos x="66" y="41"/>
                </a:cxn>
                <a:cxn ang="0">
                  <a:pos x="61" y="50"/>
                </a:cxn>
                <a:cxn ang="0">
                  <a:pos x="61" y="50"/>
                </a:cxn>
                <a:cxn ang="0">
                  <a:pos x="63" y="28"/>
                </a:cxn>
                <a:cxn ang="0">
                  <a:pos x="64" y="9"/>
                </a:cxn>
                <a:cxn ang="0">
                  <a:pos x="64" y="5"/>
                </a:cxn>
                <a:cxn ang="0">
                  <a:pos x="0" y="5"/>
                </a:cxn>
                <a:cxn ang="0">
                  <a:pos x="0" y="292"/>
                </a:cxn>
                <a:cxn ang="0">
                  <a:pos x="66" y="292"/>
                </a:cxn>
                <a:cxn ang="0">
                  <a:pos x="66" y="175"/>
                </a:cxn>
              </a:cxnLst>
              <a:rect l="0" t="0" r="r" b="b"/>
              <a:pathLst>
                <a:path w="152" h="292">
                  <a:moveTo>
                    <a:pt x="66" y="175"/>
                  </a:moveTo>
                  <a:lnTo>
                    <a:pt x="66" y="175"/>
                  </a:lnTo>
                  <a:lnTo>
                    <a:pt x="66" y="160"/>
                  </a:lnTo>
                  <a:lnTo>
                    <a:pt x="67" y="147"/>
                  </a:lnTo>
                  <a:lnTo>
                    <a:pt x="70" y="133"/>
                  </a:lnTo>
                  <a:lnTo>
                    <a:pt x="72" y="121"/>
                  </a:lnTo>
                  <a:lnTo>
                    <a:pt x="74" y="111"/>
                  </a:lnTo>
                  <a:lnTo>
                    <a:pt x="77" y="101"/>
                  </a:lnTo>
                  <a:lnTo>
                    <a:pt x="82" y="93"/>
                  </a:lnTo>
                  <a:lnTo>
                    <a:pt x="86" y="86"/>
                  </a:lnTo>
                  <a:lnTo>
                    <a:pt x="92" y="79"/>
                  </a:lnTo>
                  <a:lnTo>
                    <a:pt x="97" y="74"/>
                  </a:lnTo>
                  <a:lnTo>
                    <a:pt x="104" y="71"/>
                  </a:lnTo>
                  <a:lnTo>
                    <a:pt x="111" y="67"/>
                  </a:lnTo>
                  <a:lnTo>
                    <a:pt x="119" y="65"/>
                  </a:lnTo>
                  <a:lnTo>
                    <a:pt x="127" y="64"/>
                  </a:lnTo>
                  <a:lnTo>
                    <a:pt x="136" y="65"/>
                  </a:lnTo>
                  <a:lnTo>
                    <a:pt x="146" y="66"/>
                  </a:lnTo>
                  <a:lnTo>
                    <a:pt x="149" y="66"/>
                  </a:lnTo>
                  <a:lnTo>
                    <a:pt x="152" y="1"/>
                  </a:lnTo>
                  <a:lnTo>
                    <a:pt x="149" y="1"/>
                  </a:lnTo>
                  <a:lnTo>
                    <a:pt x="149" y="1"/>
                  </a:lnTo>
                  <a:lnTo>
                    <a:pt x="138" y="0"/>
                  </a:lnTo>
                  <a:lnTo>
                    <a:pt x="138" y="0"/>
                  </a:lnTo>
                  <a:lnTo>
                    <a:pt x="124" y="1"/>
                  </a:lnTo>
                  <a:lnTo>
                    <a:pt x="110" y="4"/>
                  </a:lnTo>
                  <a:lnTo>
                    <a:pt x="98" y="10"/>
                  </a:lnTo>
                  <a:lnTo>
                    <a:pt x="88" y="16"/>
                  </a:lnTo>
                  <a:lnTo>
                    <a:pt x="79" y="24"/>
                  </a:lnTo>
                  <a:lnTo>
                    <a:pt x="72" y="32"/>
                  </a:lnTo>
                  <a:lnTo>
                    <a:pt x="66" y="41"/>
                  </a:lnTo>
                  <a:lnTo>
                    <a:pt x="61" y="50"/>
                  </a:lnTo>
                  <a:lnTo>
                    <a:pt x="61" y="50"/>
                  </a:lnTo>
                  <a:lnTo>
                    <a:pt x="63" y="28"/>
                  </a:lnTo>
                  <a:lnTo>
                    <a:pt x="64" y="9"/>
                  </a:lnTo>
                  <a:lnTo>
                    <a:pt x="64" y="5"/>
                  </a:lnTo>
                  <a:lnTo>
                    <a:pt x="0" y="5"/>
                  </a:lnTo>
                  <a:lnTo>
                    <a:pt x="0" y="292"/>
                  </a:lnTo>
                  <a:lnTo>
                    <a:pt x="66" y="292"/>
                  </a:lnTo>
                  <a:lnTo>
                    <a:pt x="66" y="17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6" name="Freeform 13"/>
            <p:cNvSpPr>
              <a:spLocks noEditPoints="1"/>
            </p:cNvSpPr>
            <p:nvPr userDrawn="1"/>
          </p:nvSpPr>
          <p:spPr bwMode="auto">
            <a:xfrm>
              <a:off x="1509713" y="6181508"/>
              <a:ext cx="131763" cy="157163"/>
            </a:xfrm>
            <a:custGeom>
              <a:avLst/>
              <a:gdLst/>
              <a:ahLst/>
              <a:cxnLst>
                <a:cxn ang="0">
                  <a:pos x="138" y="298"/>
                </a:cxn>
                <a:cxn ang="0">
                  <a:pos x="190" y="293"/>
                </a:cxn>
                <a:cxn ang="0">
                  <a:pos x="238" y="280"/>
                </a:cxn>
                <a:cxn ang="0">
                  <a:pos x="231" y="225"/>
                </a:cxn>
                <a:cxn ang="0">
                  <a:pos x="228" y="226"/>
                </a:cxn>
                <a:cxn ang="0">
                  <a:pos x="189" y="239"/>
                </a:cxn>
                <a:cxn ang="0">
                  <a:pos x="149" y="243"/>
                </a:cxn>
                <a:cxn ang="0">
                  <a:pos x="139" y="243"/>
                </a:cxn>
                <a:cxn ang="0">
                  <a:pos x="121" y="240"/>
                </a:cxn>
                <a:cxn ang="0">
                  <a:pos x="107" y="235"/>
                </a:cxn>
                <a:cxn ang="0">
                  <a:pos x="94" y="227"/>
                </a:cxn>
                <a:cxn ang="0">
                  <a:pos x="89" y="223"/>
                </a:cxn>
                <a:cxn ang="0">
                  <a:pos x="79" y="211"/>
                </a:cxn>
                <a:cxn ang="0">
                  <a:pos x="74" y="195"/>
                </a:cxn>
                <a:cxn ang="0">
                  <a:pos x="69" y="177"/>
                </a:cxn>
                <a:cxn ang="0">
                  <a:pos x="68" y="157"/>
                </a:cxn>
                <a:cxn ang="0">
                  <a:pos x="247" y="154"/>
                </a:cxn>
                <a:cxn ang="0">
                  <a:pos x="249" y="138"/>
                </a:cxn>
                <a:cxn ang="0">
                  <a:pos x="249" y="125"/>
                </a:cxn>
                <a:cxn ang="0">
                  <a:pos x="247" y="97"/>
                </a:cxn>
                <a:cxn ang="0">
                  <a:pos x="241" y="72"/>
                </a:cxn>
                <a:cxn ang="0">
                  <a:pos x="231" y="51"/>
                </a:cxn>
                <a:cxn ang="0">
                  <a:pos x="218" y="33"/>
                </a:cxn>
                <a:cxn ang="0">
                  <a:pos x="200" y="19"/>
                </a:cxn>
                <a:cxn ang="0">
                  <a:pos x="181" y="9"/>
                </a:cxn>
                <a:cxn ang="0">
                  <a:pos x="157" y="2"/>
                </a:cxn>
                <a:cxn ang="0">
                  <a:pos x="131" y="0"/>
                </a:cxn>
                <a:cxn ang="0">
                  <a:pos x="117" y="1"/>
                </a:cxn>
                <a:cxn ang="0">
                  <a:pos x="89" y="7"/>
                </a:cxn>
                <a:cxn ang="0">
                  <a:pos x="66" y="16"/>
                </a:cxn>
                <a:cxn ang="0">
                  <a:pos x="45" y="32"/>
                </a:cxn>
                <a:cxn ang="0">
                  <a:pos x="27" y="52"/>
                </a:cxn>
                <a:cxn ang="0">
                  <a:pos x="14" y="75"/>
                </a:cxn>
                <a:cxn ang="0">
                  <a:pos x="5" y="102"/>
                </a:cxn>
                <a:cxn ang="0">
                  <a:pos x="1" y="134"/>
                </a:cxn>
                <a:cxn ang="0">
                  <a:pos x="0" y="151"/>
                </a:cxn>
                <a:cxn ang="0">
                  <a:pos x="2" y="185"/>
                </a:cxn>
                <a:cxn ang="0">
                  <a:pos x="9" y="215"/>
                </a:cxn>
                <a:cxn ang="0">
                  <a:pos x="20" y="240"/>
                </a:cxn>
                <a:cxn ang="0">
                  <a:pos x="35" y="261"/>
                </a:cxn>
                <a:cxn ang="0">
                  <a:pos x="54" y="277"/>
                </a:cxn>
                <a:cxn ang="0">
                  <a:pos x="78" y="289"/>
                </a:cxn>
                <a:cxn ang="0">
                  <a:pos x="106" y="295"/>
                </a:cxn>
                <a:cxn ang="0">
                  <a:pos x="138" y="298"/>
                </a:cxn>
                <a:cxn ang="0">
                  <a:pos x="70" y="109"/>
                </a:cxn>
                <a:cxn ang="0">
                  <a:pos x="73" y="96"/>
                </a:cxn>
                <a:cxn ang="0">
                  <a:pos x="84" y="75"/>
                </a:cxn>
                <a:cxn ang="0">
                  <a:pos x="98" y="59"/>
                </a:cxn>
                <a:cxn ang="0">
                  <a:pos x="118" y="52"/>
                </a:cxn>
                <a:cxn ang="0">
                  <a:pos x="129" y="51"/>
                </a:cxn>
                <a:cxn ang="0">
                  <a:pos x="151" y="54"/>
                </a:cxn>
                <a:cxn ang="0">
                  <a:pos x="167" y="65"/>
                </a:cxn>
                <a:cxn ang="0">
                  <a:pos x="174" y="74"/>
                </a:cxn>
                <a:cxn ang="0">
                  <a:pos x="182" y="96"/>
                </a:cxn>
                <a:cxn ang="0">
                  <a:pos x="70" y="109"/>
                </a:cxn>
              </a:cxnLst>
              <a:rect l="0" t="0" r="r" b="b"/>
              <a:pathLst>
                <a:path w="249" h="298">
                  <a:moveTo>
                    <a:pt x="138" y="298"/>
                  </a:moveTo>
                  <a:lnTo>
                    <a:pt x="138" y="298"/>
                  </a:lnTo>
                  <a:lnTo>
                    <a:pt x="164" y="297"/>
                  </a:lnTo>
                  <a:lnTo>
                    <a:pt x="190" y="293"/>
                  </a:lnTo>
                  <a:lnTo>
                    <a:pt x="215" y="288"/>
                  </a:lnTo>
                  <a:lnTo>
                    <a:pt x="238" y="280"/>
                  </a:lnTo>
                  <a:lnTo>
                    <a:pt x="240" y="279"/>
                  </a:lnTo>
                  <a:lnTo>
                    <a:pt x="231" y="225"/>
                  </a:lnTo>
                  <a:lnTo>
                    <a:pt x="228" y="226"/>
                  </a:lnTo>
                  <a:lnTo>
                    <a:pt x="228" y="226"/>
                  </a:lnTo>
                  <a:lnTo>
                    <a:pt x="208" y="234"/>
                  </a:lnTo>
                  <a:lnTo>
                    <a:pt x="189" y="239"/>
                  </a:lnTo>
                  <a:lnTo>
                    <a:pt x="168" y="241"/>
                  </a:lnTo>
                  <a:lnTo>
                    <a:pt x="149" y="243"/>
                  </a:lnTo>
                  <a:lnTo>
                    <a:pt x="149" y="243"/>
                  </a:lnTo>
                  <a:lnTo>
                    <a:pt x="139" y="243"/>
                  </a:lnTo>
                  <a:lnTo>
                    <a:pt x="130" y="241"/>
                  </a:lnTo>
                  <a:lnTo>
                    <a:pt x="121" y="240"/>
                  </a:lnTo>
                  <a:lnTo>
                    <a:pt x="113" y="238"/>
                  </a:lnTo>
                  <a:lnTo>
                    <a:pt x="107" y="235"/>
                  </a:lnTo>
                  <a:lnTo>
                    <a:pt x="100" y="232"/>
                  </a:lnTo>
                  <a:lnTo>
                    <a:pt x="94" y="227"/>
                  </a:lnTo>
                  <a:lnTo>
                    <a:pt x="89" y="223"/>
                  </a:lnTo>
                  <a:lnTo>
                    <a:pt x="89" y="223"/>
                  </a:lnTo>
                  <a:lnTo>
                    <a:pt x="84" y="217"/>
                  </a:lnTo>
                  <a:lnTo>
                    <a:pt x="79" y="211"/>
                  </a:lnTo>
                  <a:lnTo>
                    <a:pt x="76" y="204"/>
                  </a:lnTo>
                  <a:lnTo>
                    <a:pt x="74" y="195"/>
                  </a:lnTo>
                  <a:lnTo>
                    <a:pt x="72" y="187"/>
                  </a:lnTo>
                  <a:lnTo>
                    <a:pt x="69" y="177"/>
                  </a:lnTo>
                  <a:lnTo>
                    <a:pt x="69" y="168"/>
                  </a:lnTo>
                  <a:lnTo>
                    <a:pt x="68" y="157"/>
                  </a:lnTo>
                  <a:lnTo>
                    <a:pt x="247" y="157"/>
                  </a:lnTo>
                  <a:lnTo>
                    <a:pt x="247" y="154"/>
                  </a:lnTo>
                  <a:lnTo>
                    <a:pt x="247" y="154"/>
                  </a:lnTo>
                  <a:lnTo>
                    <a:pt x="249" y="138"/>
                  </a:lnTo>
                  <a:lnTo>
                    <a:pt x="249" y="125"/>
                  </a:lnTo>
                  <a:lnTo>
                    <a:pt x="249" y="125"/>
                  </a:lnTo>
                  <a:lnTo>
                    <a:pt x="248" y="110"/>
                  </a:lnTo>
                  <a:lnTo>
                    <a:pt x="247" y="97"/>
                  </a:lnTo>
                  <a:lnTo>
                    <a:pt x="244" y="84"/>
                  </a:lnTo>
                  <a:lnTo>
                    <a:pt x="241" y="72"/>
                  </a:lnTo>
                  <a:lnTo>
                    <a:pt x="237" y="61"/>
                  </a:lnTo>
                  <a:lnTo>
                    <a:pt x="231" y="51"/>
                  </a:lnTo>
                  <a:lnTo>
                    <a:pt x="225" y="42"/>
                  </a:lnTo>
                  <a:lnTo>
                    <a:pt x="218" y="33"/>
                  </a:lnTo>
                  <a:lnTo>
                    <a:pt x="209" y="25"/>
                  </a:lnTo>
                  <a:lnTo>
                    <a:pt x="200" y="19"/>
                  </a:lnTo>
                  <a:lnTo>
                    <a:pt x="192" y="13"/>
                  </a:lnTo>
                  <a:lnTo>
                    <a:pt x="181" y="9"/>
                  </a:lnTo>
                  <a:lnTo>
                    <a:pt x="170" y="4"/>
                  </a:lnTo>
                  <a:lnTo>
                    <a:pt x="157" y="2"/>
                  </a:lnTo>
                  <a:lnTo>
                    <a:pt x="144" y="1"/>
                  </a:lnTo>
                  <a:lnTo>
                    <a:pt x="131" y="0"/>
                  </a:lnTo>
                  <a:lnTo>
                    <a:pt x="131" y="0"/>
                  </a:lnTo>
                  <a:lnTo>
                    <a:pt x="117" y="1"/>
                  </a:lnTo>
                  <a:lnTo>
                    <a:pt x="102" y="2"/>
                  </a:lnTo>
                  <a:lnTo>
                    <a:pt x="89" y="7"/>
                  </a:lnTo>
                  <a:lnTo>
                    <a:pt x="77" y="11"/>
                  </a:lnTo>
                  <a:lnTo>
                    <a:pt x="66" y="16"/>
                  </a:lnTo>
                  <a:lnTo>
                    <a:pt x="55" y="23"/>
                  </a:lnTo>
                  <a:lnTo>
                    <a:pt x="45" y="32"/>
                  </a:lnTo>
                  <a:lnTo>
                    <a:pt x="36" y="41"/>
                  </a:lnTo>
                  <a:lnTo>
                    <a:pt x="27" y="52"/>
                  </a:lnTo>
                  <a:lnTo>
                    <a:pt x="21" y="63"/>
                  </a:lnTo>
                  <a:lnTo>
                    <a:pt x="14" y="75"/>
                  </a:lnTo>
                  <a:lnTo>
                    <a:pt x="10" y="88"/>
                  </a:lnTo>
                  <a:lnTo>
                    <a:pt x="5" y="102"/>
                  </a:lnTo>
                  <a:lnTo>
                    <a:pt x="2" y="118"/>
                  </a:lnTo>
                  <a:lnTo>
                    <a:pt x="1" y="134"/>
                  </a:lnTo>
                  <a:lnTo>
                    <a:pt x="0" y="151"/>
                  </a:lnTo>
                  <a:lnTo>
                    <a:pt x="0" y="151"/>
                  </a:lnTo>
                  <a:lnTo>
                    <a:pt x="1" y="169"/>
                  </a:lnTo>
                  <a:lnTo>
                    <a:pt x="2" y="185"/>
                  </a:lnTo>
                  <a:lnTo>
                    <a:pt x="5" y="201"/>
                  </a:lnTo>
                  <a:lnTo>
                    <a:pt x="9" y="215"/>
                  </a:lnTo>
                  <a:lnTo>
                    <a:pt x="14" y="228"/>
                  </a:lnTo>
                  <a:lnTo>
                    <a:pt x="20" y="240"/>
                  </a:lnTo>
                  <a:lnTo>
                    <a:pt x="26" y="251"/>
                  </a:lnTo>
                  <a:lnTo>
                    <a:pt x="35" y="261"/>
                  </a:lnTo>
                  <a:lnTo>
                    <a:pt x="44" y="269"/>
                  </a:lnTo>
                  <a:lnTo>
                    <a:pt x="54" y="277"/>
                  </a:lnTo>
                  <a:lnTo>
                    <a:pt x="65" y="283"/>
                  </a:lnTo>
                  <a:lnTo>
                    <a:pt x="78" y="289"/>
                  </a:lnTo>
                  <a:lnTo>
                    <a:pt x="91" y="292"/>
                  </a:lnTo>
                  <a:lnTo>
                    <a:pt x="106" y="295"/>
                  </a:lnTo>
                  <a:lnTo>
                    <a:pt x="121" y="298"/>
                  </a:lnTo>
                  <a:lnTo>
                    <a:pt x="138" y="298"/>
                  </a:lnTo>
                  <a:lnTo>
                    <a:pt x="138" y="298"/>
                  </a:lnTo>
                  <a:close/>
                  <a:moveTo>
                    <a:pt x="70" y="109"/>
                  </a:moveTo>
                  <a:lnTo>
                    <a:pt x="70" y="109"/>
                  </a:lnTo>
                  <a:lnTo>
                    <a:pt x="73" y="96"/>
                  </a:lnTo>
                  <a:lnTo>
                    <a:pt x="77" y="85"/>
                  </a:lnTo>
                  <a:lnTo>
                    <a:pt x="84" y="75"/>
                  </a:lnTo>
                  <a:lnTo>
                    <a:pt x="90" y="66"/>
                  </a:lnTo>
                  <a:lnTo>
                    <a:pt x="98" y="59"/>
                  </a:lnTo>
                  <a:lnTo>
                    <a:pt x="108" y="55"/>
                  </a:lnTo>
                  <a:lnTo>
                    <a:pt x="118" y="52"/>
                  </a:lnTo>
                  <a:lnTo>
                    <a:pt x="129" y="51"/>
                  </a:lnTo>
                  <a:lnTo>
                    <a:pt x="129" y="51"/>
                  </a:lnTo>
                  <a:lnTo>
                    <a:pt x="140" y="52"/>
                  </a:lnTo>
                  <a:lnTo>
                    <a:pt x="151" y="54"/>
                  </a:lnTo>
                  <a:lnTo>
                    <a:pt x="160" y="59"/>
                  </a:lnTo>
                  <a:lnTo>
                    <a:pt x="167" y="65"/>
                  </a:lnTo>
                  <a:lnTo>
                    <a:pt x="167" y="65"/>
                  </a:lnTo>
                  <a:lnTo>
                    <a:pt x="174" y="74"/>
                  </a:lnTo>
                  <a:lnTo>
                    <a:pt x="178" y="84"/>
                  </a:lnTo>
                  <a:lnTo>
                    <a:pt x="182" y="96"/>
                  </a:lnTo>
                  <a:lnTo>
                    <a:pt x="183" y="109"/>
                  </a:lnTo>
                  <a:lnTo>
                    <a:pt x="70" y="109"/>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7" name="Freeform 14"/>
            <p:cNvSpPr>
              <a:spLocks noEditPoints="1"/>
            </p:cNvSpPr>
            <p:nvPr userDrawn="1"/>
          </p:nvSpPr>
          <p:spPr bwMode="auto">
            <a:xfrm>
              <a:off x="1655763" y="6181508"/>
              <a:ext cx="123825" cy="157163"/>
            </a:xfrm>
            <a:custGeom>
              <a:avLst/>
              <a:gdLst/>
              <a:ahLst/>
              <a:cxnLst>
                <a:cxn ang="0">
                  <a:pos x="233" y="96"/>
                </a:cxn>
                <a:cxn ang="0">
                  <a:pos x="228" y="63"/>
                </a:cxn>
                <a:cxn ang="0">
                  <a:pos x="217" y="36"/>
                </a:cxn>
                <a:cxn ang="0">
                  <a:pos x="199" y="18"/>
                </a:cxn>
                <a:cxn ang="0">
                  <a:pos x="171" y="5"/>
                </a:cxn>
                <a:cxn ang="0">
                  <a:pos x="135" y="0"/>
                </a:cxn>
                <a:cxn ang="0">
                  <a:pos x="95" y="1"/>
                </a:cxn>
                <a:cxn ang="0">
                  <a:pos x="18" y="19"/>
                </a:cxn>
                <a:cxn ang="0">
                  <a:pos x="32" y="73"/>
                </a:cxn>
                <a:cxn ang="0">
                  <a:pos x="71" y="58"/>
                </a:cxn>
                <a:cxn ang="0">
                  <a:pos x="111" y="53"/>
                </a:cxn>
                <a:cxn ang="0">
                  <a:pos x="136" y="56"/>
                </a:cxn>
                <a:cxn ang="0">
                  <a:pos x="159" y="72"/>
                </a:cxn>
                <a:cxn ang="0">
                  <a:pos x="166" y="102"/>
                </a:cxn>
                <a:cxn ang="0">
                  <a:pos x="147" y="117"/>
                </a:cxn>
                <a:cxn ang="0">
                  <a:pos x="96" y="123"/>
                </a:cxn>
                <a:cxn ang="0">
                  <a:pos x="55" y="137"/>
                </a:cxn>
                <a:cxn ang="0">
                  <a:pos x="26" y="158"/>
                </a:cxn>
                <a:cxn ang="0">
                  <a:pos x="7" y="184"/>
                </a:cxn>
                <a:cxn ang="0">
                  <a:pos x="0" y="217"/>
                </a:cxn>
                <a:cxn ang="0">
                  <a:pos x="3" y="234"/>
                </a:cxn>
                <a:cxn ang="0">
                  <a:pos x="10" y="257"/>
                </a:cxn>
                <a:cxn ang="0">
                  <a:pos x="24" y="276"/>
                </a:cxn>
                <a:cxn ang="0">
                  <a:pos x="42" y="289"/>
                </a:cxn>
                <a:cxn ang="0">
                  <a:pos x="64" y="297"/>
                </a:cxn>
                <a:cxn ang="0">
                  <a:pos x="82" y="298"/>
                </a:cxn>
                <a:cxn ang="0">
                  <a:pos x="123" y="291"/>
                </a:cxn>
                <a:cxn ang="0">
                  <a:pos x="155" y="271"/>
                </a:cxn>
                <a:cxn ang="0">
                  <a:pos x="171" y="251"/>
                </a:cxn>
                <a:cxn ang="0">
                  <a:pos x="170" y="292"/>
                </a:cxn>
                <a:cxn ang="0">
                  <a:pos x="234" y="289"/>
                </a:cxn>
                <a:cxn ang="0">
                  <a:pos x="233" y="213"/>
                </a:cxn>
                <a:cxn ang="0">
                  <a:pos x="93" y="244"/>
                </a:cxn>
                <a:cxn ang="0">
                  <a:pos x="75" y="235"/>
                </a:cxn>
                <a:cxn ang="0">
                  <a:pos x="65" y="217"/>
                </a:cxn>
                <a:cxn ang="0">
                  <a:pos x="65" y="204"/>
                </a:cxn>
                <a:cxn ang="0">
                  <a:pos x="72" y="190"/>
                </a:cxn>
                <a:cxn ang="0">
                  <a:pos x="84" y="179"/>
                </a:cxn>
                <a:cxn ang="0">
                  <a:pos x="122" y="166"/>
                </a:cxn>
                <a:cxn ang="0">
                  <a:pos x="166" y="168"/>
                </a:cxn>
                <a:cxn ang="0">
                  <a:pos x="161" y="195"/>
                </a:cxn>
                <a:cxn ang="0">
                  <a:pos x="144" y="225"/>
                </a:cxn>
                <a:cxn ang="0">
                  <a:pos x="127" y="237"/>
                </a:cxn>
                <a:cxn ang="0">
                  <a:pos x="107" y="244"/>
                </a:cxn>
              </a:cxnLst>
              <a:rect l="0" t="0" r="r" b="b"/>
              <a:pathLst>
                <a:path w="234" h="298">
                  <a:moveTo>
                    <a:pt x="233" y="213"/>
                  </a:moveTo>
                  <a:lnTo>
                    <a:pt x="233" y="96"/>
                  </a:lnTo>
                  <a:lnTo>
                    <a:pt x="233" y="96"/>
                  </a:lnTo>
                  <a:lnTo>
                    <a:pt x="232" y="84"/>
                  </a:lnTo>
                  <a:lnTo>
                    <a:pt x="231" y="73"/>
                  </a:lnTo>
                  <a:lnTo>
                    <a:pt x="228" y="63"/>
                  </a:lnTo>
                  <a:lnTo>
                    <a:pt x="226" y="53"/>
                  </a:lnTo>
                  <a:lnTo>
                    <a:pt x="222" y="44"/>
                  </a:lnTo>
                  <a:lnTo>
                    <a:pt x="217" y="36"/>
                  </a:lnTo>
                  <a:lnTo>
                    <a:pt x="212" y="30"/>
                  </a:lnTo>
                  <a:lnTo>
                    <a:pt x="205" y="23"/>
                  </a:lnTo>
                  <a:lnTo>
                    <a:pt x="199" y="18"/>
                  </a:lnTo>
                  <a:lnTo>
                    <a:pt x="190" y="13"/>
                  </a:lnTo>
                  <a:lnTo>
                    <a:pt x="181" y="9"/>
                  </a:lnTo>
                  <a:lnTo>
                    <a:pt x="171" y="5"/>
                  </a:lnTo>
                  <a:lnTo>
                    <a:pt x="160" y="3"/>
                  </a:lnTo>
                  <a:lnTo>
                    <a:pt x="148" y="1"/>
                  </a:lnTo>
                  <a:lnTo>
                    <a:pt x="135" y="0"/>
                  </a:lnTo>
                  <a:lnTo>
                    <a:pt x="120" y="0"/>
                  </a:lnTo>
                  <a:lnTo>
                    <a:pt x="120" y="0"/>
                  </a:lnTo>
                  <a:lnTo>
                    <a:pt x="95" y="1"/>
                  </a:lnTo>
                  <a:lnTo>
                    <a:pt x="68" y="5"/>
                  </a:lnTo>
                  <a:lnTo>
                    <a:pt x="42" y="11"/>
                  </a:lnTo>
                  <a:lnTo>
                    <a:pt x="18" y="19"/>
                  </a:lnTo>
                  <a:lnTo>
                    <a:pt x="15" y="20"/>
                  </a:lnTo>
                  <a:lnTo>
                    <a:pt x="28" y="75"/>
                  </a:lnTo>
                  <a:lnTo>
                    <a:pt x="32" y="73"/>
                  </a:lnTo>
                  <a:lnTo>
                    <a:pt x="32" y="73"/>
                  </a:lnTo>
                  <a:lnTo>
                    <a:pt x="50" y="65"/>
                  </a:lnTo>
                  <a:lnTo>
                    <a:pt x="71" y="58"/>
                  </a:lnTo>
                  <a:lnTo>
                    <a:pt x="91" y="54"/>
                  </a:lnTo>
                  <a:lnTo>
                    <a:pt x="101" y="54"/>
                  </a:lnTo>
                  <a:lnTo>
                    <a:pt x="111" y="53"/>
                  </a:lnTo>
                  <a:lnTo>
                    <a:pt x="111" y="53"/>
                  </a:lnTo>
                  <a:lnTo>
                    <a:pt x="124" y="54"/>
                  </a:lnTo>
                  <a:lnTo>
                    <a:pt x="136" y="56"/>
                  </a:lnTo>
                  <a:lnTo>
                    <a:pt x="146" y="59"/>
                  </a:lnTo>
                  <a:lnTo>
                    <a:pt x="152" y="65"/>
                  </a:lnTo>
                  <a:lnTo>
                    <a:pt x="159" y="72"/>
                  </a:lnTo>
                  <a:lnTo>
                    <a:pt x="162" y="80"/>
                  </a:lnTo>
                  <a:lnTo>
                    <a:pt x="166" y="90"/>
                  </a:lnTo>
                  <a:lnTo>
                    <a:pt x="166" y="102"/>
                  </a:lnTo>
                  <a:lnTo>
                    <a:pt x="166" y="116"/>
                  </a:lnTo>
                  <a:lnTo>
                    <a:pt x="166" y="116"/>
                  </a:lnTo>
                  <a:lnTo>
                    <a:pt x="147" y="117"/>
                  </a:lnTo>
                  <a:lnTo>
                    <a:pt x="128" y="118"/>
                  </a:lnTo>
                  <a:lnTo>
                    <a:pt x="112" y="120"/>
                  </a:lnTo>
                  <a:lnTo>
                    <a:pt x="96" y="123"/>
                  </a:lnTo>
                  <a:lnTo>
                    <a:pt x="81" y="127"/>
                  </a:lnTo>
                  <a:lnTo>
                    <a:pt x="68" y="131"/>
                  </a:lnTo>
                  <a:lnTo>
                    <a:pt x="55" y="137"/>
                  </a:lnTo>
                  <a:lnTo>
                    <a:pt x="44" y="143"/>
                  </a:lnTo>
                  <a:lnTo>
                    <a:pt x="35" y="150"/>
                  </a:lnTo>
                  <a:lnTo>
                    <a:pt x="26" y="158"/>
                  </a:lnTo>
                  <a:lnTo>
                    <a:pt x="18" y="165"/>
                  </a:lnTo>
                  <a:lnTo>
                    <a:pt x="11" y="174"/>
                  </a:lnTo>
                  <a:lnTo>
                    <a:pt x="7" y="184"/>
                  </a:lnTo>
                  <a:lnTo>
                    <a:pt x="4" y="194"/>
                  </a:lnTo>
                  <a:lnTo>
                    <a:pt x="2" y="205"/>
                  </a:lnTo>
                  <a:lnTo>
                    <a:pt x="0" y="217"/>
                  </a:lnTo>
                  <a:lnTo>
                    <a:pt x="0" y="217"/>
                  </a:lnTo>
                  <a:lnTo>
                    <a:pt x="2" y="226"/>
                  </a:lnTo>
                  <a:lnTo>
                    <a:pt x="3" y="234"/>
                  </a:lnTo>
                  <a:lnTo>
                    <a:pt x="4" y="243"/>
                  </a:lnTo>
                  <a:lnTo>
                    <a:pt x="7" y="250"/>
                  </a:lnTo>
                  <a:lnTo>
                    <a:pt x="10" y="257"/>
                  </a:lnTo>
                  <a:lnTo>
                    <a:pt x="14" y="263"/>
                  </a:lnTo>
                  <a:lnTo>
                    <a:pt x="18" y="270"/>
                  </a:lnTo>
                  <a:lnTo>
                    <a:pt x="24" y="276"/>
                  </a:lnTo>
                  <a:lnTo>
                    <a:pt x="29" y="280"/>
                  </a:lnTo>
                  <a:lnTo>
                    <a:pt x="36" y="284"/>
                  </a:lnTo>
                  <a:lnTo>
                    <a:pt x="42" y="289"/>
                  </a:lnTo>
                  <a:lnTo>
                    <a:pt x="49" y="292"/>
                  </a:lnTo>
                  <a:lnTo>
                    <a:pt x="57" y="294"/>
                  </a:lnTo>
                  <a:lnTo>
                    <a:pt x="64" y="297"/>
                  </a:lnTo>
                  <a:lnTo>
                    <a:pt x="73" y="298"/>
                  </a:lnTo>
                  <a:lnTo>
                    <a:pt x="82" y="298"/>
                  </a:lnTo>
                  <a:lnTo>
                    <a:pt x="82" y="298"/>
                  </a:lnTo>
                  <a:lnTo>
                    <a:pt x="96" y="297"/>
                  </a:lnTo>
                  <a:lnTo>
                    <a:pt x="109" y="294"/>
                  </a:lnTo>
                  <a:lnTo>
                    <a:pt x="123" y="291"/>
                  </a:lnTo>
                  <a:lnTo>
                    <a:pt x="134" y="286"/>
                  </a:lnTo>
                  <a:lnTo>
                    <a:pt x="145" y="279"/>
                  </a:lnTo>
                  <a:lnTo>
                    <a:pt x="155" y="271"/>
                  </a:lnTo>
                  <a:lnTo>
                    <a:pt x="163" y="261"/>
                  </a:lnTo>
                  <a:lnTo>
                    <a:pt x="171" y="251"/>
                  </a:lnTo>
                  <a:lnTo>
                    <a:pt x="171" y="251"/>
                  </a:lnTo>
                  <a:lnTo>
                    <a:pt x="170" y="269"/>
                  </a:lnTo>
                  <a:lnTo>
                    <a:pt x="170" y="289"/>
                  </a:lnTo>
                  <a:lnTo>
                    <a:pt x="170" y="292"/>
                  </a:lnTo>
                  <a:lnTo>
                    <a:pt x="234" y="292"/>
                  </a:lnTo>
                  <a:lnTo>
                    <a:pt x="234" y="289"/>
                  </a:lnTo>
                  <a:lnTo>
                    <a:pt x="234" y="289"/>
                  </a:lnTo>
                  <a:lnTo>
                    <a:pt x="233" y="251"/>
                  </a:lnTo>
                  <a:lnTo>
                    <a:pt x="233" y="213"/>
                  </a:lnTo>
                  <a:lnTo>
                    <a:pt x="233" y="213"/>
                  </a:lnTo>
                  <a:close/>
                  <a:moveTo>
                    <a:pt x="101" y="244"/>
                  </a:moveTo>
                  <a:lnTo>
                    <a:pt x="101" y="244"/>
                  </a:lnTo>
                  <a:lnTo>
                    <a:pt x="93" y="244"/>
                  </a:lnTo>
                  <a:lnTo>
                    <a:pt x="86" y="241"/>
                  </a:lnTo>
                  <a:lnTo>
                    <a:pt x="80" y="238"/>
                  </a:lnTo>
                  <a:lnTo>
                    <a:pt x="75" y="235"/>
                  </a:lnTo>
                  <a:lnTo>
                    <a:pt x="71" y="229"/>
                  </a:lnTo>
                  <a:lnTo>
                    <a:pt x="68" y="224"/>
                  </a:lnTo>
                  <a:lnTo>
                    <a:pt x="65" y="217"/>
                  </a:lnTo>
                  <a:lnTo>
                    <a:pt x="65" y="209"/>
                  </a:lnTo>
                  <a:lnTo>
                    <a:pt x="65" y="209"/>
                  </a:lnTo>
                  <a:lnTo>
                    <a:pt x="65" y="204"/>
                  </a:lnTo>
                  <a:lnTo>
                    <a:pt x="66" y="198"/>
                  </a:lnTo>
                  <a:lnTo>
                    <a:pt x="69" y="194"/>
                  </a:lnTo>
                  <a:lnTo>
                    <a:pt x="72" y="190"/>
                  </a:lnTo>
                  <a:lnTo>
                    <a:pt x="75" y="185"/>
                  </a:lnTo>
                  <a:lnTo>
                    <a:pt x="80" y="182"/>
                  </a:lnTo>
                  <a:lnTo>
                    <a:pt x="84" y="179"/>
                  </a:lnTo>
                  <a:lnTo>
                    <a:pt x="91" y="175"/>
                  </a:lnTo>
                  <a:lnTo>
                    <a:pt x="105" y="170"/>
                  </a:lnTo>
                  <a:lnTo>
                    <a:pt x="122" y="166"/>
                  </a:lnTo>
                  <a:lnTo>
                    <a:pt x="143" y="164"/>
                  </a:lnTo>
                  <a:lnTo>
                    <a:pt x="166" y="163"/>
                  </a:lnTo>
                  <a:lnTo>
                    <a:pt x="166" y="168"/>
                  </a:lnTo>
                  <a:lnTo>
                    <a:pt x="166" y="168"/>
                  </a:lnTo>
                  <a:lnTo>
                    <a:pt x="165" y="182"/>
                  </a:lnTo>
                  <a:lnTo>
                    <a:pt x="161" y="195"/>
                  </a:lnTo>
                  <a:lnTo>
                    <a:pt x="156" y="208"/>
                  </a:lnTo>
                  <a:lnTo>
                    <a:pt x="148" y="219"/>
                  </a:lnTo>
                  <a:lnTo>
                    <a:pt x="144" y="225"/>
                  </a:lnTo>
                  <a:lnTo>
                    <a:pt x="139" y="229"/>
                  </a:lnTo>
                  <a:lnTo>
                    <a:pt x="134" y="234"/>
                  </a:lnTo>
                  <a:lnTo>
                    <a:pt x="127" y="237"/>
                  </a:lnTo>
                  <a:lnTo>
                    <a:pt x="122" y="240"/>
                  </a:lnTo>
                  <a:lnTo>
                    <a:pt x="115" y="243"/>
                  </a:lnTo>
                  <a:lnTo>
                    <a:pt x="107" y="244"/>
                  </a:lnTo>
                  <a:lnTo>
                    <a:pt x="101" y="244"/>
                  </a:lnTo>
                  <a:lnTo>
                    <a:pt x="101" y="24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8" name="Freeform 15"/>
            <p:cNvSpPr>
              <a:spLocks/>
            </p:cNvSpPr>
            <p:nvPr userDrawn="1"/>
          </p:nvSpPr>
          <p:spPr bwMode="auto">
            <a:xfrm>
              <a:off x="1804988" y="6181508"/>
              <a:ext cx="215900" cy="153988"/>
            </a:xfrm>
            <a:custGeom>
              <a:avLst/>
              <a:gdLst/>
              <a:ahLst/>
              <a:cxnLst>
                <a:cxn ang="0">
                  <a:pos x="324" y="0"/>
                </a:cxn>
                <a:cxn ang="0">
                  <a:pos x="292" y="4"/>
                </a:cxn>
                <a:cxn ang="0">
                  <a:pos x="266" y="18"/>
                </a:cxn>
                <a:cxn ang="0">
                  <a:pos x="246" y="34"/>
                </a:cxn>
                <a:cxn ang="0">
                  <a:pos x="232" y="54"/>
                </a:cxn>
                <a:cxn ang="0">
                  <a:pos x="228" y="46"/>
                </a:cxn>
                <a:cxn ang="0">
                  <a:pos x="218" y="28"/>
                </a:cxn>
                <a:cxn ang="0">
                  <a:pos x="200" y="12"/>
                </a:cxn>
                <a:cxn ang="0">
                  <a:pos x="188" y="5"/>
                </a:cxn>
                <a:cxn ang="0">
                  <a:pos x="171" y="1"/>
                </a:cxn>
                <a:cxn ang="0">
                  <a:pos x="152" y="0"/>
                </a:cxn>
                <a:cxn ang="0">
                  <a:pos x="138" y="1"/>
                </a:cxn>
                <a:cxn ang="0">
                  <a:pos x="112" y="8"/>
                </a:cxn>
                <a:cxn ang="0">
                  <a:pos x="88" y="21"/>
                </a:cxn>
                <a:cxn ang="0">
                  <a:pos x="70" y="39"/>
                </a:cxn>
                <a:cxn ang="0">
                  <a:pos x="62" y="51"/>
                </a:cxn>
                <a:cxn ang="0">
                  <a:pos x="64" y="9"/>
                </a:cxn>
                <a:cxn ang="0">
                  <a:pos x="0" y="5"/>
                </a:cxn>
                <a:cxn ang="0">
                  <a:pos x="66" y="292"/>
                </a:cxn>
                <a:cxn ang="0">
                  <a:pos x="66" y="155"/>
                </a:cxn>
                <a:cxn ang="0">
                  <a:pos x="69" y="136"/>
                </a:cxn>
                <a:cxn ang="0">
                  <a:pos x="72" y="117"/>
                </a:cxn>
                <a:cxn ang="0">
                  <a:pos x="79" y="99"/>
                </a:cxn>
                <a:cxn ang="0">
                  <a:pos x="86" y="85"/>
                </a:cxn>
                <a:cxn ang="0">
                  <a:pos x="97" y="73"/>
                </a:cxn>
                <a:cxn ang="0">
                  <a:pos x="108" y="64"/>
                </a:cxn>
                <a:cxn ang="0">
                  <a:pos x="121" y="58"/>
                </a:cxn>
                <a:cxn ang="0">
                  <a:pos x="136" y="56"/>
                </a:cxn>
                <a:cxn ang="0">
                  <a:pos x="145" y="57"/>
                </a:cxn>
                <a:cxn ang="0">
                  <a:pos x="159" y="64"/>
                </a:cxn>
                <a:cxn ang="0">
                  <a:pos x="168" y="76"/>
                </a:cxn>
                <a:cxn ang="0">
                  <a:pos x="172" y="97"/>
                </a:cxn>
                <a:cxn ang="0">
                  <a:pos x="172" y="292"/>
                </a:cxn>
                <a:cxn ang="0">
                  <a:pos x="238" y="155"/>
                </a:cxn>
                <a:cxn ang="0">
                  <a:pos x="238" y="144"/>
                </a:cxn>
                <a:cxn ang="0">
                  <a:pos x="242" y="123"/>
                </a:cxn>
                <a:cxn ang="0">
                  <a:pos x="247" y="106"/>
                </a:cxn>
                <a:cxn ang="0">
                  <a:pos x="256" y="89"/>
                </a:cxn>
                <a:cxn ang="0">
                  <a:pos x="265" y="77"/>
                </a:cxn>
                <a:cxn ang="0">
                  <a:pos x="277" y="67"/>
                </a:cxn>
                <a:cxn ang="0">
                  <a:pos x="288" y="61"/>
                </a:cxn>
                <a:cxn ang="0">
                  <a:pos x="301" y="57"/>
                </a:cxn>
                <a:cxn ang="0">
                  <a:pos x="307" y="56"/>
                </a:cxn>
                <a:cxn ang="0">
                  <a:pos x="324" y="59"/>
                </a:cxn>
                <a:cxn ang="0">
                  <a:pos x="335" y="69"/>
                </a:cxn>
                <a:cxn ang="0">
                  <a:pos x="342" y="86"/>
                </a:cxn>
                <a:cxn ang="0">
                  <a:pos x="344" y="110"/>
                </a:cxn>
                <a:cxn ang="0">
                  <a:pos x="410" y="292"/>
                </a:cxn>
                <a:cxn ang="0">
                  <a:pos x="410" y="96"/>
                </a:cxn>
                <a:cxn ang="0">
                  <a:pos x="409" y="74"/>
                </a:cxn>
                <a:cxn ang="0">
                  <a:pos x="405" y="54"/>
                </a:cxn>
                <a:cxn ang="0">
                  <a:pos x="398" y="37"/>
                </a:cxn>
                <a:cxn ang="0">
                  <a:pos x="388" y="24"/>
                </a:cxn>
                <a:cxn ang="0">
                  <a:pos x="376" y="13"/>
                </a:cxn>
                <a:cxn ang="0">
                  <a:pos x="362" y="7"/>
                </a:cxn>
                <a:cxn ang="0">
                  <a:pos x="344" y="1"/>
                </a:cxn>
                <a:cxn ang="0">
                  <a:pos x="324" y="0"/>
                </a:cxn>
              </a:cxnLst>
              <a:rect l="0" t="0" r="r" b="b"/>
              <a:pathLst>
                <a:path w="410" h="292">
                  <a:moveTo>
                    <a:pt x="324" y="0"/>
                  </a:moveTo>
                  <a:lnTo>
                    <a:pt x="324" y="0"/>
                  </a:lnTo>
                  <a:lnTo>
                    <a:pt x="308" y="1"/>
                  </a:lnTo>
                  <a:lnTo>
                    <a:pt x="292" y="4"/>
                  </a:lnTo>
                  <a:lnTo>
                    <a:pt x="278" y="10"/>
                  </a:lnTo>
                  <a:lnTo>
                    <a:pt x="266" y="18"/>
                  </a:lnTo>
                  <a:lnTo>
                    <a:pt x="255" y="25"/>
                  </a:lnTo>
                  <a:lnTo>
                    <a:pt x="246" y="34"/>
                  </a:lnTo>
                  <a:lnTo>
                    <a:pt x="238" y="44"/>
                  </a:lnTo>
                  <a:lnTo>
                    <a:pt x="232" y="54"/>
                  </a:lnTo>
                  <a:lnTo>
                    <a:pt x="232" y="54"/>
                  </a:lnTo>
                  <a:lnTo>
                    <a:pt x="228" y="46"/>
                  </a:lnTo>
                  <a:lnTo>
                    <a:pt x="224" y="36"/>
                  </a:lnTo>
                  <a:lnTo>
                    <a:pt x="218" y="28"/>
                  </a:lnTo>
                  <a:lnTo>
                    <a:pt x="211" y="19"/>
                  </a:lnTo>
                  <a:lnTo>
                    <a:pt x="200" y="12"/>
                  </a:lnTo>
                  <a:lnTo>
                    <a:pt x="194" y="9"/>
                  </a:lnTo>
                  <a:lnTo>
                    <a:pt x="188" y="5"/>
                  </a:lnTo>
                  <a:lnTo>
                    <a:pt x="180" y="3"/>
                  </a:lnTo>
                  <a:lnTo>
                    <a:pt x="171" y="1"/>
                  </a:lnTo>
                  <a:lnTo>
                    <a:pt x="162" y="0"/>
                  </a:lnTo>
                  <a:lnTo>
                    <a:pt x="152" y="0"/>
                  </a:lnTo>
                  <a:lnTo>
                    <a:pt x="152" y="0"/>
                  </a:lnTo>
                  <a:lnTo>
                    <a:pt x="138" y="1"/>
                  </a:lnTo>
                  <a:lnTo>
                    <a:pt x="125" y="3"/>
                  </a:lnTo>
                  <a:lnTo>
                    <a:pt x="112" y="8"/>
                  </a:lnTo>
                  <a:lnTo>
                    <a:pt x="101" y="13"/>
                  </a:lnTo>
                  <a:lnTo>
                    <a:pt x="88" y="21"/>
                  </a:lnTo>
                  <a:lnTo>
                    <a:pt x="79" y="29"/>
                  </a:lnTo>
                  <a:lnTo>
                    <a:pt x="70" y="39"/>
                  </a:lnTo>
                  <a:lnTo>
                    <a:pt x="62" y="51"/>
                  </a:lnTo>
                  <a:lnTo>
                    <a:pt x="62" y="51"/>
                  </a:lnTo>
                  <a:lnTo>
                    <a:pt x="63" y="29"/>
                  </a:lnTo>
                  <a:lnTo>
                    <a:pt x="64" y="9"/>
                  </a:lnTo>
                  <a:lnTo>
                    <a:pt x="64" y="5"/>
                  </a:lnTo>
                  <a:lnTo>
                    <a:pt x="0" y="5"/>
                  </a:lnTo>
                  <a:lnTo>
                    <a:pt x="0" y="292"/>
                  </a:lnTo>
                  <a:lnTo>
                    <a:pt x="66" y="292"/>
                  </a:lnTo>
                  <a:lnTo>
                    <a:pt x="66" y="155"/>
                  </a:lnTo>
                  <a:lnTo>
                    <a:pt x="66" y="155"/>
                  </a:lnTo>
                  <a:lnTo>
                    <a:pt x="67" y="146"/>
                  </a:lnTo>
                  <a:lnTo>
                    <a:pt x="69" y="136"/>
                  </a:lnTo>
                  <a:lnTo>
                    <a:pt x="70" y="126"/>
                  </a:lnTo>
                  <a:lnTo>
                    <a:pt x="72" y="117"/>
                  </a:lnTo>
                  <a:lnTo>
                    <a:pt x="75" y="108"/>
                  </a:lnTo>
                  <a:lnTo>
                    <a:pt x="79" y="99"/>
                  </a:lnTo>
                  <a:lnTo>
                    <a:pt x="82" y="93"/>
                  </a:lnTo>
                  <a:lnTo>
                    <a:pt x="86" y="85"/>
                  </a:lnTo>
                  <a:lnTo>
                    <a:pt x="92" y="78"/>
                  </a:lnTo>
                  <a:lnTo>
                    <a:pt x="97" y="73"/>
                  </a:lnTo>
                  <a:lnTo>
                    <a:pt x="103" y="68"/>
                  </a:lnTo>
                  <a:lnTo>
                    <a:pt x="108" y="64"/>
                  </a:lnTo>
                  <a:lnTo>
                    <a:pt x="115" y="61"/>
                  </a:lnTo>
                  <a:lnTo>
                    <a:pt x="121" y="58"/>
                  </a:lnTo>
                  <a:lnTo>
                    <a:pt x="128" y="57"/>
                  </a:lnTo>
                  <a:lnTo>
                    <a:pt x="136" y="56"/>
                  </a:lnTo>
                  <a:lnTo>
                    <a:pt x="136" y="56"/>
                  </a:lnTo>
                  <a:lnTo>
                    <a:pt x="145" y="57"/>
                  </a:lnTo>
                  <a:lnTo>
                    <a:pt x="152" y="59"/>
                  </a:lnTo>
                  <a:lnTo>
                    <a:pt x="159" y="64"/>
                  </a:lnTo>
                  <a:lnTo>
                    <a:pt x="164" y="69"/>
                  </a:lnTo>
                  <a:lnTo>
                    <a:pt x="168" y="76"/>
                  </a:lnTo>
                  <a:lnTo>
                    <a:pt x="171" y="86"/>
                  </a:lnTo>
                  <a:lnTo>
                    <a:pt x="172" y="97"/>
                  </a:lnTo>
                  <a:lnTo>
                    <a:pt x="172" y="110"/>
                  </a:lnTo>
                  <a:lnTo>
                    <a:pt x="172" y="292"/>
                  </a:lnTo>
                  <a:lnTo>
                    <a:pt x="238" y="292"/>
                  </a:lnTo>
                  <a:lnTo>
                    <a:pt x="238" y="155"/>
                  </a:lnTo>
                  <a:lnTo>
                    <a:pt x="238" y="155"/>
                  </a:lnTo>
                  <a:lnTo>
                    <a:pt x="238" y="144"/>
                  </a:lnTo>
                  <a:lnTo>
                    <a:pt x="239" y="133"/>
                  </a:lnTo>
                  <a:lnTo>
                    <a:pt x="242" y="123"/>
                  </a:lnTo>
                  <a:lnTo>
                    <a:pt x="244" y="115"/>
                  </a:lnTo>
                  <a:lnTo>
                    <a:pt x="247" y="106"/>
                  </a:lnTo>
                  <a:lnTo>
                    <a:pt x="251" y="97"/>
                  </a:lnTo>
                  <a:lnTo>
                    <a:pt x="256" y="89"/>
                  </a:lnTo>
                  <a:lnTo>
                    <a:pt x="260" y="83"/>
                  </a:lnTo>
                  <a:lnTo>
                    <a:pt x="265" y="77"/>
                  </a:lnTo>
                  <a:lnTo>
                    <a:pt x="270" y="72"/>
                  </a:lnTo>
                  <a:lnTo>
                    <a:pt x="277" y="67"/>
                  </a:lnTo>
                  <a:lnTo>
                    <a:pt x="282" y="63"/>
                  </a:lnTo>
                  <a:lnTo>
                    <a:pt x="288" y="61"/>
                  </a:lnTo>
                  <a:lnTo>
                    <a:pt x="294" y="58"/>
                  </a:lnTo>
                  <a:lnTo>
                    <a:pt x="301" y="57"/>
                  </a:lnTo>
                  <a:lnTo>
                    <a:pt x="307" y="56"/>
                  </a:lnTo>
                  <a:lnTo>
                    <a:pt x="307" y="56"/>
                  </a:lnTo>
                  <a:lnTo>
                    <a:pt x="316" y="57"/>
                  </a:lnTo>
                  <a:lnTo>
                    <a:pt x="324" y="59"/>
                  </a:lnTo>
                  <a:lnTo>
                    <a:pt x="331" y="64"/>
                  </a:lnTo>
                  <a:lnTo>
                    <a:pt x="335" y="69"/>
                  </a:lnTo>
                  <a:lnTo>
                    <a:pt x="340" y="76"/>
                  </a:lnTo>
                  <a:lnTo>
                    <a:pt x="342" y="86"/>
                  </a:lnTo>
                  <a:lnTo>
                    <a:pt x="344" y="97"/>
                  </a:lnTo>
                  <a:lnTo>
                    <a:pt x="344" y="110"/>
                  </a:lnTo>
                  <a:lnTo>
                    <a:pt x="344" y="292"/>
                  </a:lnTo>
                  <a:lnTo>
                    <a:pt x="410" y="292"/>
                  </a:lnTo>
                  <a:lnTo>
                    <a:pt x="410" y="96"/>
                  </a:lnTo>
                  <a:lnTo>
                    <a:pt x="410" y="96"/>
                  </a:lnTo>
                  <a:lnTo>
                    <a:pt x="410" y="84"/>
                  </a:lnTo>
                  <a:lnTo>
                    <a:pt x="409" y="74"/>
                  </a:lnTo>
                  <a:lnTo>
                    <a:pt x="407" y="64"/>
                  </a:lnTo>
                  <a:lnTo>
                    <a:pt x="405" y="54"/>
                  </a:lnTo>
                  <a:lnTo>
                    <a:pt x="401" y="45"/>
                  </a:lnTo>
                  <a:lnTo>
                    <a:pt x="398" y="37"/>
                  </a:lnTo>
                  <a:lnTo>
                    <a:pt x="394" y="31"/>
                  </a:lnTo>
                  <a:lnTo>
                    <a:pt x="388" y="24"/>
                  </a:lnTo>
                  <a:lnTo>
                    <a:pt x="383" y="19"/>
                  </a:lnTo>
                  <a:lnTo>
                    <a:pt x="376" y="13"/>
                  </a:lnTo>
                  <a:lnTo>
                    <a:pt x="369" y="10"/>
                  </a:lnTo>
                  <a:lnTo>
                    <a:pt x="362" y="7"/>
                  </a:lnTo>
                  <a:lnTo>
                    <a:pt x="353" y="3"/>
                  </a:lnTo>
                  <a:lnTo>
                    <a:pt x="344" y="1"/>
                  </a:lnTo>
                  <a:lnTo>
                    <a:pt x="334" y="0"/>
                  </a:lnTo>
                  <a:lnTo>
                    <a:pt x="324" y="0"/>
                  </a:lnTo>
                  <a:lnTo>
                    <a:pt x="324"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0" name="Freeform 16"/>
            <p:cNvSpPr>
              <a:spLocks/>
            </p:cNvSpPr>
            <p:nvPr userDrawn="1"/>
          </p:nvSpPr>
          <p:spPr bwMode="auto">
            <a:xfrm>
              <a:off x="2043113" y="6181508"/>
              <a:ext cx="101600" cy="157163"/>
            </a:xfrm>
            <a:custGeom>
              <a:avLst/>
              <a:gdLst/>
              <a:ahLst/>
              <a:cxnLst>
                <a:cxn ang="0">
                  <a:pos x="116" y="122"/>
                </a:cxn>
                <a:cxn ang="0">
                  <a:pos x="89" y="112"/>
                </a:cxn>
                <a:cxn ang="0">
                  <a:pos x="76" y="104"/>
                </a:cxn>
                <a:cxn ang="0">
                  <a:pos x="68" y="91"/>
                </a:cxn>
                <a:cxn ang="0">
                  <a:pos x="68" y="84"/>
                </a:cxn>
                <a:cxn ang="0">
                  <a:pos x="72" y="68"/>
                </a:cxn>
                <a:cxn ang="0">
                  <a:pos x="83" y="58"/>
                </a:cxn>
                <a:cxn ang="0">
                  <a:pos x="98" y="54"/>
                </a:cxn>
                <a:cxn ang="0">
                  <a:pos x="113" y="53"/>
                </a:cxn>
                <a:cxn ang="0">
                  <a:pos x="127" y="53"/>
                </a:cxn>
                <a:cxn ang="0">
                  <a:pos x="153" y="57"/>
                </a:cxn>
                <a:cxn ang="0">
                  <a:pos x="170" y="62"/>
                </a:cxn>
                <a:cxn ang="0">
                  <a:pos x="171" y="5"/>
                </a:cxn>
                <a:cxn ang="0">
                  <a:pos x="157" y="3"/>
                </a:cxn>
                <a:cxn ang="0">
                  <a:pos x="130" y="0"/>
                </a:cxn>
                <a:cxn ang="0">
                  <a:pos x="117" y="0"/>
                </a:cxn>
                <a:cxn ang="0">
                  <a:pos x="91" y="1"/>
                </a:cxn>
                <a:cxn ang="0">
                  <a:pos x="68" y="7"/>
                </a:cxn>
                <a:cxn ang="0">
                  <a:pos x="48" y="14"/>
                </a:cxn>
                <a:cxn ang="0">
                  <a:pos x="31" y="24"/>
                </a:cxn>
                <a:cxn ang="0">
                  <a:pos x="18" y="37"/>
                </a:cxn>
                <a:cxn ang="0">
                  <a:pos x="8" y="53"/>
                </a:cxn>
                <a:cxn ang="0">
                  <a:pos x="1" y="71"/>
                </a:cxn>
                <a:cxn ang="0">
                  <a:pos x="0" y="90"/>
                </a:cxn>
                <a:cxn ang="0">
                  <a:pos x="0" y="100"/>
                </a:cxn>
                <a:cxn ang="0">
                  <a:pos x="3" y="118"/>
                </a:cxn>
                <a:cxn ang="0">
                  <a:pos x="10" y="132"/>
                </a:cxn>
                <a:cxn ang="0">
                  <a:pos x="20" y="143"/>
                </a:cxn>
                <a:cxn ang="0">
                  <a:pos x="36" y="155"/>
                </a:cxn>
                <a:cxn ang="0">
                  <a:pos x="62" y="168"/>
                </a:cxn>
                <a:cxn ang="0">
                  <a:pos x="75" y="172"/>
                </a:cxn>
                <a:cxn ang="0">
                  <a:pos x="101" y="181"/>
                </a:cxn>
                <a:cxn ang="0">
                  <a:pos x="113" y="190"/>
                </a:cxn>
                <a:cxn ang="0">
                  <a:pos x="121" y="202"/>
                </a:cxn>
                <a:cxn ang="0">
                  <a:pos x="122" y="209"/>
                </a:cxn>
                <a:cxn ang="0">
                  <a:pos x="119" y="224"/>
                </a:cxn>
                <a:cxn ang="0">
                  <a:pos x="109" y="234"/>
                </a:cxn>
                <a:cxn ang="0">
                  <a:pos x="92" y="240"/>
                </a:cxn>
                <a:cxn ang="0">
                  <a:pos x="72" y="243"/>
                </a:cxn>
                <a:cxn ang="0">
                  <a:pos x="56" y="243"/>
                </a:cxn>
                <a:cxn ang="0">
                  <a:pos x="25" y="237"/>
                </a:cxn>
                <a:cxn ang="0">
                  <a:pos x="8" y="230"/>
                </a:cxn>
                <a:cxn ang="0">
                  <a:pos x="5" y="290"/>
                </a:cxn>
                <a:cxn ang="0">
                  <a:pos x="19" y="293"/>
                </a:cxn>
                <a:cxn ang="0">
                  <a:pos x="52" y="298"/>
                </a:cxn>
                <a:cxn ang="0">
                  <a:pos x="68" y="298"/>
                </a:cxn>
                <a:cxn ang="0">
                  <a:pos x="95" y="295"/>
                </a:cxn>
                <a:cxn ang="0">
                  <a:pos x="119" y="291"/>
                </a:cxn>
                <a:cxn ang="0">
                  <a:pos x="140" y="282"/>
                </a:cxn>
                <a:cxn ang="0">
                  <a:pos x="157" y="271"/>
                </a:cxn>
                <a:cxn ang="0">
                  <a:pos x="172" y="258"/>
                </a:cxn>
                <a:cxn ang="0">
                  <a:pos x="183" y="241"/>
                </a:cxn>
                <a:cxn ang="0">
                  <a:pos x="189" y="224"/>
                </a:cxn>
                <a:cxn ang="0">
                  <a:pos x="192" y="203"/>
                </a:cxn>
                <a:cxn ang="0">
                  <a:pos x="192" y="193"/>
                </a:cxn>
                <a:cxn ang="0">
                  <a:pos x="187" y="176"/>
                </a:cxn>
                <a:cxn ang="0">
                  <a:pos x="181" y="162"/>
                </a:cxn>
                <a:cxn ang="0">
                  <a:pos x="172" y="151"/>
                </a:cxn>
                <a:cxn ang="0">
                  <a:pos x="154" y="138"/>
                </a:cxn>
                <a:cxn ang="0">
                  <a:pos x="129" y="127"/>
                </a:cxn>
                <a:cxn ang="0">
                  <a:pos x="116" y="122"/>
                </a:cxn>
              </a:cxnLst>
              <a:rect l="0" t="0" r="r" b="b"/>
              <a:pathLst>
                <a:path w="192" h="298">
                  <a:moveTo>
                    <a:pt x="116" y="122"/>
                  </a:moveTo>
                  <a:lnTo>
                    <a:pt x="116" y="122"/>
                  </a:lnTo>
                  <a:lnTo>
                    <a:pt x="97" y="116"/>
                  </a:lnTo>
                  <a:lnTo>
                    <a:pt x="89" y="112"/>
                  </a:lnTo>
                  <a:lnTo>
                    <a:pt x="81" y="108"/>
                  </a:lnTo>
                  <a:lnTo>
                    <a:pt x="76" y="104"/>
                  </a:lnTo>
                  <a:lnTo>
                    <a:pt x="72" y="98"/>
                  </a:lnTo>
                  <a:lnTo>
                    <a:pt x="68" y="91"/>
                  </a:lnTo>
                  <a:lnTo>
                    <a:pt x="68" y="84"/>
                  </a:lnTo>
                  <a:lnTo>
                    <a:pt x="68" y="84"/>
                  </a:lnTo>
                  <a:lnTo>
                    <a:pt x="69" y="75"/>
                  </a:lnTo>
                  <a:lnTo>
                    <a:pt x="72" y="68"/>
                  </a:lnTo>
                  <a:lnTo>
                    <a:pt x="77" y="63"/>
                  </a:lnTo>
                  <a:lnTo>
                    <a:pt x="83" y="58"/>
                  </a:lnTo>
                  <a:lnTo>
                    <a:pt x="90" y="56"/>
                  </a:lnTo>
                  <a:lnTo>
                    <a:pt x="98" y="54"/>
                  </a:lnTo>
                  <a:lnTo>
                    <a:pt x="106" y="53"/>
                  </a:lnTo>
                  <a:lnTo>
                    <a:pt x="113" y="53"/>
                  </a:lnTo>
                  <a:lnTo>
                    <a:pt x="113" y="53"/>
                  </a:lnTo>
                  <a:lnTo>
                    <a:pt x="127" y="53"/>
                  </a:lnTo>
                  <a:lnTo>
                    <a:pt x="140" y="54"/>
                  </a:lnTo>
                  <a:lnTo>
                    <a:pt x="153" y="57"/>
                  </a:lnTo>
                  <a:lnTo>
                    <a:pt x="165" y="61"/>
                  </a:lnTo>
                  <a:lnTo>
                    <a:pt x="170" y="62"/>
                  </a:lnTo>
                  <a:lnTo>
                    <a:pt x="173" y="7"/>
                  </a:lnTo>
                  <a:lnTo>
                    <a:pt x="171" y="5"/>
                  </a:lnTo>
                  <a:lnTo>
                    <a:pt x="171" y="5"/>
                  </a:lnTo>
                  <a:lnTo>
                    <a:pt x="157" y="3"/>
                  </a:lnTo>
                  <a:lnTo>
                    <a:pt x="143" y="1"/>
                  </a:lnTo>
                  <a:lnTo>
                    <a:pt x="130" y="0"/>
                  </a:lnTo>
                  <a:lnTo>
                    <a:pt x="117" y="0"/>
                  </a:lnTo>
                  <a:lnTo>
                    <a:pt x="117" y="0"/>
                  </a:lnTo>
                  <a:lnTo>
                    <a:pt x="104" y="0"/>
                  </a:lnTo>
                  <a:lnTo>
                    <a:pt x="91" y="1"/>
                  </a:lnTo>
                  <a:lnTo>
                    <a:pt x="79" y="3"/>
                  </a:lnTo>
                  <a:lnTo>
                    <a:pt x="68" y="7"/>
                  </a:lnTo>
                  <a:lnTo>
                    <a:pt x="57" y="10"/>
                  </a:lnTo>
                  <a:lnTo>
                    <a:pt x="48" y="14"/>
                  </a:lnTo>
                  <a:lnTo>
                    <a:pt x="39" y="19"/>
                  </a:lnTo>
                  <a:lnTo>
                    <a:pt x="31" y="24"/>
                  </a:lnTo>
                  <a:lnTo>
                    <a:pt x="24" y="31"/>
                  </a:lnTo>
                  <a:lnTo>
                    <a:pt x="18" y="37"/>
                  </a:lnTo>
                  <a:lnTo>
                    <a:pt x="12" y="44"/>
                  </a:lnTo>
                  <a:lnTo>
                    <a:pt x="8" y="53"/>
                  </a:lnTo>
                  <a:lnTo>
                    <a:pt x="4" y="61"/>
                  </a:lnTo>
                  <a:lnTo>
                    <a:pt x="1" y="71"/>
                  </a:lnTo>
                  <a:lnTo>
                    <a:pt x="0" y="79"/>
                  </a:lnTo>
                  <a:lnTo>
                    <a:pt x="0" y="90"/>
                  </a:lnTo>
                  <a:lnTo>
                    <a:pt x="0" y="90"/>
                  </a:lnTo>
                  <a:lnTo>
                    <a:pt x="0" y="100"/>
                  </a:lnTo>
                  <a:lnTo>
                    <a:pt x="1" y="109"/>
                  </a:lnTo>
                  <a:lnTo>
                    <a:pt x="3" y="118"/>
                  </a:lnTo>
                  <a:lnTo>
                    <a:pt x="7" y="126"/>
                  </a:lnTo>
                  <a:lnTo>
                    <a:pt x="10" y="132"/>
                  </a:lnTo>
                  <a:lnTo>
                    <a:pt x="14" y="138"/>
                  </a:lnTo>
                  <a:lnTo>
                    <a:pt x="20" y="143"/>
                  </a:lnTo>
                  <a:lnTo>
                    <a:pt x="24" y="148"/>
                  </a:lnTo>
                  <a:lnTo>
                    <a:pt x="36" y="155"/>
                  </a:lnTo>
                  <a:lnTo>
                    <a:pt x="48" y="162"/>
                  </a:lnTo>
                  <a:lnTo>
                    <a:pt x="62" y="168"/>
                  </a:lnTo>
                  <a:lnTo>
                    <a:pt x="75" y="172"/>
                  </a:lnTo>
                  <a:lnTo>
                    <a:pt x="75" y="172"/>
                  </a:lnTo>
                  <a:lnTo>
                    <a:pt x="92" y="177"/>
                  </a:lnTo>
                  <a:lnTo>
                    <a:pt x="101" y="181"/>
                  </a:lnTo>
                  <a:lnTo>
                    <a:pt x="108" y="185"/>
                  </a:lnTo>
                  <a:lnTo>
                    <a:pt x="113" y="190"/>
                  </a:lnTo>
                  <a:lnTo>
                    <a:pt x="119" y="195"/>
                  </a:lnTo>
                  <a:lnTo>
                    <a:pt x="121" y="202"/>
                  </a:lnTo>
                  <a:lnTo>
                    <a:pt x="122" y="209"/>
                  </a:lnTo>
                  <a:lnTo>
                    <a:pt x="122" y="209"/>
                  </a:lnTo>
                  <a:lnTo>
                    <a:pt x="121" y="217"/>
                  </a:lnTo>
                  <a:lnTo>
                    <a:pt x="119" y="224"/>
                  </a:lnTo>
                  <a:lnTo>
                    <a:pt x="115" y="229"/>
                  </a:lnTo>
                  <a:lnTo>
                    <a:pt x="109" y="234"/>
                  </a:lnTo>
                  <a:lnTo>
                    <a:pt x="101" y="238"/>
                  </a:lnTo>
                  <a:lnTo>
                    <a:pt x="92" y="240"/>
                  </a:lnTo>
                  <a:lnTo>
                    <a:pt x="83" y="243"/>
                  </a:lnTo>
                  <a:lnTo>
                    <a:pt x="72" y="243"/>
                  </a:lnTo>
                  <a:lnTo>
                    <a:pt x="72" y="243"/>
                  </a:lnTo>
                  <a:lnTo>
                    <a:pt x="56" y="243"/>
                  </a:lnTo>
                  <a:lnTo>
                    <a:pt x="41" y="240"/>
                  </a:lnTo>
                  <a:lnTo>
                    <a:pt x="25" y="237"/>
                  </a:lnTo>
                  <a:lnTo>
                    <a:pt x="12" y="233"/>
                  </a:lnTo>
                  <a:lnTo>
                    <a:pt x="8" y="230"/>
                  </a:lnTo>
                  <a:lnTo>
                    <a:pt x="2" y="289"/>
                  </a:lnTo>
                  <a:lnTo>
                    <a:pt x="5" y="290"/>
                  </a:lnTo>
                  <a:lnTo>
                    <a:pt x="5" y="290"/>
                  </a:lnTo>
                  <a:lnTo>
                    <a:pt x="19" y="293"/>
                  </a:lnTo>
                  <a:lnTo>
                    <a:pt x="35" y="295"/>
                  </a:lnTo>
                  <a:lnTo>
                    <a:pt x="52" y="298"/>
                  </a:lnTo>
                  <a:lnTo>
                    <a:pt x="68" y="298"/>
                  </a:lnTo>
                  <a:lnTo>
                    <a:pt x="68" y="298"/>
                  </a:lnTo>
                  <a:lnTo>
                    <a:pt x="81" y="298"/>
                  </a:lnTo>
                  <a:lnTo>
                    <a:pt x="95" y="295"/>
                  </a:lnTo>
                  <a:lnTo>
                    <a:pt x="107" y="294"/>
                  </a:lnTo>
                  <a:lnTo>
                    <a:pt x="119" y="291"/>
                  </a:lnTo>
                  <a:lnTo>
                    <a:pt x="130" y="288"/>
                  </a:lnTo>
                  <a:lnTo>
                    <a:pt x="140" y="282"/>
                  </a:lnTo>
                  <a:lnTo>
                    <a:pt x="149" y="278"/>
                  </a:lnTo>
                  <a:lnTo>
                    <a:pt x="157" y="271"/>
                  </a:lnTo>
                  <a:lnTo>
                    <a:pt x="165" y="266"/>
                  </a:lnTo>
                  <a:lnTo>
                    <a:pt x="172" y="258"/>
                  </a:lnTo>
                  <a:lnTo>
                    <a:pt x="177" y="250"/>
                  </a:lnTo>
                  <a:lnTo>
                    <a:pt x="183" y="241"/>
                  </a:lnTo>
                  <a:lnTo>
                    <a:pt x="186" y="233"/>
                  </a:lnTo>
                  <a:lnTo>
                    <a:pt x="189" y="224"/>
                  </a:lnTo>
                  <a:lnTo>
                    <a:pt x="191" y="214"/>
                  </a:lnTo>
                  <a:lnTo>
                    <a:pt x="192" y="203"/>
                  </a:lnTo>
                  <a:lnTo>
                    <a:pt x="192" y="203"/>
                  </a:lnTo>
                  <a:lnTo>
                    <a:pt x="192" y="193"/>
                  </a:lnTo>
                  <a:lnTo>
                    <a:pt x="189" y="184"/>
                  </a:lnTo>
                  <a:lnTo>
                    <a:pt x="187" y="176"/>
                  </a:lnTo>
                  <a:lnTo>
                    <a:pt x="185" y="169"/>
                  </a:lnTo>
                  <a:lnTo>
                    <a:pt x="181" y="162"/>
                  </a:lnTo>
                  <a:lnTo>
                    <a:pt x="176" y="157"/>
                  </a:lnTo>
                  <a:lnTo>
                    <a:pt x="172" y="151"/>
                  </a:lnTo>
                  <a:lnTo>
                    <a:pt x="166" y="147"/>
                  </a:lnTo>
                  <a:lnTo>
                    <a:pt x="154" y="138"/>
                  </a:lnTo>
                  <a:lnTo>
                    <a:pt x="142" y="131"/>
                  </a:lnTo>
                  <a:lnTo>
                    <a:pt x="129" y="127"/>
                  </a:lnTo>
                  <a:lnTo>
                    <a:pt x="116" y="122"/>
                  </a:lnTo>
                  <a:lnTo>
                    <a:pt x="116" y="12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1" name="Freeform 17"/>
            <p:cNvSpPr>
              <a:spLocks/>
            </p:cNvSpPr>
            <p:nvPr userDrawn="1"/>
          </p:nvSpPr>
          <p:spPr bwMode="auto">
            <a:xfrm>
              <a:off x="2163763" y="6294221"/>
              <a:ext cx="46038" cy="44450"/>
            </a:xfrm>
            <a:custGeom>
              <a:avLst/>
              <a:gdLst/>
              <a:ahLst/>
              <a:cxnLst>
                <a:cxn ang="0">
                  <a:pos x="43" y="0"/>
                </a:cxn>
                <a:cxn ang="0">
                  <a:pos x="43" y="0"/>
                </a:cxn>
                <a:cxn ang="0">
                  <a:pos x="34" y="1"/>
                </a:cxn>
                <a:cxn ang="0">
                  <a:pos x="26" y="3"/>
                </a:cxn>
                <a:cxn ang="0">
                  <a:pos x="19" y="6"/>
                </a:cxn>
                <a:cxn ang="0">
                  <a:pos x="12" y="12"/>
                </a:cxn>
                <a:cxn ang="0">
                  <a:pos x="7" y="18"/>
                </a:cxn>
                <a:cxn ang="0">
                  <a:pos x="3" y="26"/>
                </a:cxn>
                <a:cxn ang="0">
                  <a:pos x="0" y="34"/>
                </a:cxn>
                <a:cxn ang="0">
                  <a:pos x="0" y="43"/>
                </a:cxn>
                <a:cxn ang="0">
                  <a:pos x="0" y="43"/>
                </a:cxn>
                <a:cxn ang="0">
                  <a:pos x="0" y="51"/>
                </a:cxn>
                <a:cxn ang="0">
                  <a:pos x="3" y="59"/>
                </a:cxn>
                <a:cxn ang="0">
                  <a:pos x="7" y="67"/>
                </a:cxn>
                <a:cxn ang="0">
                  <a:pos x="12" y="74"/>
                </a:cxn>
                <a:cxn ang="0">
                  <a:pos x="19" y="78"/>
                </a:cxn>
                <a:cxn ang="0">
                  <a:pos x="26" y="82"/>
                </a:cxn>
                <a:cxn ang="0">
                  <a:pos x="34" y="85"/>
                </a:cxn>
                <a:cxn ang="0">
                  <a:pos x="43" y="86"/>
                </a:cxn>
                <a:cxn ang="0">
                  <a:pos x="43" y="86"/>
                </a:cxn>
                <a:cxn ang="0">
                  <a:pos x="52" y="85"/>
                </a:cxn>
                <a:cxn ang="0">
                  <a:pos x="59" y="82"/>
                </a:cxn>
                <a:cxn ang="0">
                  <a:pos x="67" y="78"/>
                </a:cxn>
                <a:cxn ang="0">
                  <a:pos x="73" y="74"/>
                </a:cxn>
                <a:cxn ang="0">
                  <a:pos x="78" y="67"/>
                </a:cxn>
                <a:cxn ang="0">
                  <a:pos x="83" y="59"/>
                </a:cxn>
                <a:cxn ang="0">
                  <a:pos x="85" y="51"/>
                </a:cxn>
                <a:cxn ang="0">
                  <a:pos x="86" y="43"/>
                </a:cxn>
                <a:cxn ang="0">
                  <a:pos x="86" y="43"/>
                </a:cxn>
                <a:cxn ang="0">
                  <a:pos x="85" y="34"/>
                </a:cxn>
                <a:cxn ang="0">
                  <a:pos x="83" y="26"/>
                </a:cxn>
                <a:cxn ang="0">
                  <a:pos x="78" y="18"/>
                </a:cxn>
                <a:cxn ang="0">
                  <a:pos x="73" y="12"/>
                </a:cxn>
                <a:cxn ang="0">
                  <a:pos x="67" y="6"/>
                </a:cxn>
                <a:cxn ang="0">
                  <a:pos x="59" y="3"/>
                </a:cxn>
                <a:cxn ang="0">
                  <a:pos x="52" y="1"/>
                </a:cxn>
                <a:cxn ang="0">
                  <a:pos x="43" y="0"/>
                </a:cxn>
                <a:cxn ang="0">
                  <a:pos x="43" y="0"/>
                </a:cxn>
              </a:cxnLst>
              <a:rect l="0" t="0" r="r" b="b"/>
              <a:pathLst>
                <a:path w="86" h="86">
                  <a:moveTo>
                    <a:pt x="43" y="0"/>
                  </a:moveTo>
                  <a:lnTo>
                    <a:pt x="43" y="0"/>
                  </a:lnTo>
                  <a:lnTo>
                    <a:pt x="34" y="1"/>
                  </a:lnTo>
                  <a:lnTo>
                    <a:pt x="26" y="3"/>
                  </a:lnTo>
                  <a:lnTo>
                    <a:pt x="19" y="6"/>
                  </a:lnTo>
                  <a:lnTo>
                    <a:pt x="12" y="12"/>
                  </a:lnTo>
                  <a:lnTo>
                    <a:pt x="7" y="18"/>
                  </a:lnTo>
                  <a:lnTo>
                    <a:pt x="3" y="26"/>
                  </a:lnTo>
                  <a:lnTo>
                    <a:pt x="0" y="34"/>
                  </a:lnTo>
                  <a:lnTo>
                    <a:pt x="0" y="43"/>
                  </a:lnTo>
                  <a:lnTo>
                    <a:pt x="0" y="43"/>
                  </a:lnTo>
                  <a:lnTo>
                    <a:pt x="0" y="51"/>
                  </a:lnTo>
                  <a:lnTo>
                    <a:pt x="3" y="59"/>
                  </a:lnTo>
                  <a:lnTo>
                    <a:pt x="7" y="67"/>
                  </a:lnTo>
                  <a:lnTo>
                    <a:pt x="12" y="74"/>
                  </a:lnTo>
                  <a:lnTo>
                    <a:pt x="19" y="78"/>
                  </a:lnTo>
                  <a:lnTo>
                    <a:pt x="26" y="82"/>
                  </a:lnTo>
                  <a:lnTo>
                    <a:pt x="34" y="85"/>
                  </a:lnTo>
                  <a:lnTo>
                    <a:pt x="43" y="86"/>
                  </a:lnTo>
                  <a:lnTo>
                    <a:pt x="43" y="86"/>
                  </a:lnTo>
                  <a:lnTo>
                    <a:pt x="52" y="85"/>
                  </a:lnTo>
                  <a:lnTo>
                    <a:pt x="59" y="82"/>
                  </a:lnTo>
                  <a:lnTo>
                    <a:pt x="67" y="78"/>
                  </a:lnTo>
                  <a:lnTo>
                    <a:pt x="73" y="74"/>
                  </a:lnTo>
                  <a:lnTo>
                    <a:pt x="78" y="67"/>
                  </a:lnTo>
                  <a:lnTo>
                    <a:pt x="83" y="59"/>
                  </a:lnTo>
                  <a:lnTo>
                    <a:pt x="85" y="51"/>
                  </a:lnTo>
                  <a:lnTo>
                    <a:pt x="86" y="43"/>
                  </a:lnTo>
                  <a:lnTo>
                    <a:pt x="86" y="43"/>
                  </a:lnTo>
                  <a:lnTo>
                    <a:pt x="85" y="34"/>
                  </a:lnTo>
                  <a:lnTo>
                    <a:pt x="83" y="26"/>
                  </a:lnTo>
                  <a:lnTo>
                    <a:pt x="78" y="18"/>
                  </a:lnTo>
                  <a:lnTo>
                    <a:pt x="73" y="12"/>
                  </a:lnTo>
                  <a:lnTo>
                    <a:pt x="67" y="6"/>
                  </a:lnTo>
                  <a:lnTo>
                    <a:pt x="59" y="3"/>
                  </a:lnTo>
                  <a:lnTo>
                    <a:pt x="52" y="1"/>
                  </a:lnTo>
                  <a:lnTo>
                    <a:pt x="43" y="0"/>
                  </a:lnTo>
                  <a:lnTo>
                    <a:pt x="43"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2" name="Freeform 18"/>
            <p:cNvSpPr>
              <a:spLocks/>
            </p:cNvSpPr>
            <p:nvPr userDrawn="1"/>
          </p:nvSpPr>
          <p:spPr bwMode="auto">
            <a:xfrm>
              <a:off x="293688" y="6429158"/>
              <a:ext cx="198438" cy="203200"/>
            </a:xfrm>
            <a:custGeom>
              <a:avLst/>
              <a:gdLst/>
              <a:ahLst/>
              <a:cxnLst>
                <a:cxn ang="0">
                  <a:pos x="259" y="0"/>
                </a:cxn>
                <a:cxn ang="0">
                  <a:pos x="258" y="2"/>
                </a:cxn>
                <a:cxn ang="0">
                  <a:pos x="258" y="2"/>
                </a:cxn>
                <a:cxn ang="0">
                  <a:pos x="186" y="287"/>
                </a:cxn>
                <a:cxn ang="0">
                  <a:pos x="115" y="0"/>
                </a:cxn>
                <a:cxn ang="0">
                  <a:pos x="36" y="0"/>
                </a:cxn>
                <a:cxn ang="0">
                  <a:pos x="0" y="385"/>
                </a:cxn>
                <a:cxn ang="0">
                  <a:pos x="69" y="385"/>
                </a:cxn>
                <a:cxn ang="0">
                  <a:pos x="69" y="383"/>
                </a:cxn>
                <a:cxn ang="0">
                  <a:pos x="69" y="383"/>
                </a:cxn>
                <a:cxn ang="0">
                  <a:pos x="74" y="270"/>
                </a:cxn>
                <a:cxn ang="0">
                  <a:pos x="82" y="106"/>
                </a:cxn>
                <a:cxn ang="0">
                  <a:pos x="82" y="106"/>
                </a:cxn>
                <a:cxn ang="0">
                  <a:pos x="120" y="270"/>
                </a:cxn>
                <a:cxn ang="0">
                  <a:pos x="149" y="383"/>
                </a:cxn>
                <a:cxn ang="0">
                  <a:pos x="149" y="385"/>
                </a:cxn>
                <a:cxn ang="0">
                  <a:pos x="218" y="385"/>
                </a:cxn>
                <a:cxn ang="0">
                  <a:pos x="218" y="383"/>
                </a:cxn>
                <a:cxn ang="0">
                  <a:pos x="218" y="383"/>
                </a:cxn>
                <a:cxn ang="0">
                  <a:pos x="285" y="104"/>
                </a:cxn>
                <a:cxn ang="0">
                  <a:pos x="285" y="104"/>
                </a:cxn>
                <a:cxn ang="0">
                  <a:pos x="296" y="266"/>
                </a:cxn>
                <a:cxn ang="0">
                  <a:pos x="304" y="383"/>
                </a:cxn>
                <a:cxn ang="0">
                  <a:pos x="304" y="385"/>
                </a:cxn>
                <a:cxn ang="0">
                  <a:pos x="376" y="385"/>
                </a:cxn>
                <a:cxn ang="0">
                  <a:pos x="338" y="0"/>
                </a:cxn>
                <a:cxn ang="0">
                  <a:pos x="259" y="0"/>
                </a:cxn>
              </a:cxnLst>
              <a:rect l="0" t="0" r="r" b="b"/>
              <a:pathLst>
                <a:path w="376" h="385">
                  <a:moveTo>
                    <a:pt x="259" y="0"/>
                  </a:moveTo>
                  <a:lnTo>
                    <a:pt x="258" y="2"/>
                  </a:lnTo>
                  <a:lnTo>
                    <a:pt x="258" y="2"/>
                  </a:lnTo>
                  <a:lnTo>
                    <a:pt x="186" y="287"/>
                  </a:lnTo>
                  <a:lnTo>
                    <a:pt x="115" y="0"/>
                  </a:lnTo>
                  <a:lnTo>
                    <a:pt x="36" y="0"/>
                  </a:lnTo>
                  <a:lnTo>
                    <a:pt x="0" y="385"/>
                  </a:lnTo>
                  <a:lnTo>
                    <a:pt x="69" y="385"/>
                  </a:lnTo>
                  <a:lnTo>
                    <a:pt x="69" y="383"/>
                  </a:lnTo>
                  <a:lnTo>
                    <a:pt x="69" y="383"/>
                  </a:lnTo>
                  <a:lnTo>
                    <a:pt x="74" y="270"/>
                  </a:lnTo>
                  <a:lnTo>
                    <a:pt x="82" y="106"/>
                  </a:lnTo>
                  <a:lnTo>
                    <a:pt x="82" y="106"/>
                  </a:lnTo>
                  <a:lnTo>
                    <a:pt x="120" y="270"/>
                  </a:lnTo>
                  <a:lnTo>
                    <a:pt x="149" y="383"/>
                  </a:lnTo>
                  <a:lnTo>
                    <a:pt x="149" y="385"/>
                  </a:lnTo>
                  <a:lnTo>
                    <a:pt x="218" y="385"/>
                  </a:lnTo>
                  <a:lnTo>
                    <a:pt x="218" y="383"/>
                  </a:lnTo>
                  <a:lnTo>
                    <a:pt x="218" y="383"/>
                  </a:lnTo>
                  <a:lnTo>
                    <a:pt x="285" y="104"/>
                  </a:lnTo>
                  <a:lnTo>
                    <a:pt x="285" y="104"/>
                  </a:lnTo>
                  <a:lnTo>
                    <a:pt x="296" y="266"/>
                  </a:lnTo>
                  <a:lnTo>
                    <a:pt x="304" y="383"/>
                  </a:lnTo>
                  <a:lnTo>
                    <a:pt x="304" y="385"/>
                  </a:lnTo>
                  <a:lnTo>
                    <a:pt x="376" y="385"/>
                  </a:lnTo>
                  <a:lnTo>
                    <a:pt x="338" y="0"/>
                  </a:lnTo>
                  <a:lnTo>
                    <a:pt x="259"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3" name="Freeform 19"/>
            <p:cNvSpPr>
              <a:spLocks noEditPoints="1"/>
            </p:cNvSpPr>
            <p:nvPr userDrawn="1"/>
          </p:nvSpPr>
          <p:spPr bwMode="auto">
            <a:xfrm>
              <a:off x="506413" y="6478371"/>
              <a:ext cx="123825" cy="157163"/>
            </a:xfrm>
            <a:custGeom>
              <a:avLst/>
              <a:gdLst/>
              <a:ahLst/>
              <a:cxnLst>
                <a:cxn ang="0">
                  <a:pos x="232" y="97"/>
                </a:cxn>
                <a:cxn ang="0">
                  <a:pos x="228" y="63"/>
                </a:cxn>
                <a:cxn ang="0">
                  <a:pos x="217" y="38"/>
                </a:cxn>
                <a:cxn ang="0">
                  <a:pos x="197" y="18"/>
                </a:cxn>
                <a:cxn ang="0">
                  <a:pos x="170" y="7"/>
                </a:cxn>
                <a:cxn ang="0">
                  <a:pos x="135" y="1"/>
                </a:cxn>
                <a:cxn ang="0">
                  <a:pos x="94" y="2"/>
                </a:cxn>
                <a:cxn ang="0">
                  <a:pos x="17" y="19"/>
                </a:cxn>
                <a:cxn ang="0">
                  <a:pos x="31" y="74"/>
                </a:cxn>
                <a:cxn ang="0">
                  <a:pos x="70" y="59"/>
                </a:cxn>
                <a:cxn ang="0">
                  <a:pos x="110" y="54"/>
                </a:cxn>
                <a:cxn ang="0">
                  <a:pos x="136" y="56"/>
                </a:cxn>
                <a:cxn ang="0">
                  <a:pos x="158" y="72"/>
                </a:cxn>
                <a:cxn ang="0">
                  <a:pos x="165" y="104"/>
                </a:cxn>
                <a:cxn ang="0">
                  <a:pos x="147" y="117"/>
                </a:cxn>
                <a:cxn ang="0">
                  <a:pos x="95" y="124"/>
                </a:cxn>
                <a:cxn ang="0">
                  <a:pos x="54" y="138"/>
                </a:cxn>
                <a:cxn ang="0">
                  <a:pos x="24" y="158"/>
                </a:cxn>
                <a:cxn ang="0">
                  <a:pos x="7" y="184"/>
                </a:cxn>
                <a:cxn ang="0">
                  <a:pos x="0" y="217"/>
                </a:cxn>
                <a:cxn ang="0">
                  <a:pos x="2" y="235"/>
                </a:cxn>
                <a:cxn ang="0">
                  <a:pos x="9" y="258"/>
                </a:cxn>
                <a:cxn ang="0">
                  <a:pos x="23" y="276"/>
                </a:cxn>
                <a:cxn ang="0">
                  <a:pos x="41" y="289"/>
                </a:cxn>
                <a:cxn ang="0">
                  <a:pos x="64" y="297"/>
                </a:cxn>
                <a:cxn ang="0">
                  <a:pos x="82" y="298"/>
                </a:cxn>
                <a:cxn ang="0">
                  <a:pos x="121" y="291"/>
                </a:cxn>
                <a:cxn ang="0">
                  <a:pos x="154" y="272"/>
                </a:cxn>
                <a:cxn ang="0">
                  <a:pos x="171" y="253"/>
                </a:cxn>
                <a:cxn ang="0">
                  <a:pos x="170" y="292"/>
                </a:cxn>
                <a:cxn ang="0">
                  <a:pos x="234" y="289"/>
                </a:cxn>
                <a:cxn ang="0">
                  <a:pos x="232" y="213"/>
                </a:cxn>
                <a:cxn ang="0">
                  <a:pos x="93" y="244"/>
                </a:cxn>
                <a:cxn ang="0">
                  <a:pos x="74" y="235"/>
                </a:cxn>
                <a:cxn ang="0">
                  <a:pos x="65" y="217"/>
                </a:cxn>
                <a:cxn ang="0">
                  <a:pos x="65" y="204"/>
                </a:cxn>
                <a:cxn ang="0">
                  <a:pos x="71" y="190"/>
                </a:cxn>
                <a:cxn ang="0">
                  <a:pos x="84" y="179"/>
                </a:cxn>
                <a:cxn ang="0">
                  <a:pos x="121" y="167"/>
                </a:cxn>
                <a:cxn ang="0">
                  <a:pos x="165" y="169"/>
                </a:cxn>
                <a:cxn ang="0">
                  <a:pos x="161" y="195"/>
                </a:cxn>
                <a:cxn ang="0">
                  <a:pos x="143" y="225"/>
                </a:cxn>
                <a:cxn ang="0">
                  <a:pos x="127" y="238"/>
                </a:cxn>
                <a:cxn ang="0">
                  <a:pos x="107" y="244"/>
                </a:cxn>
              </a:cxnLst>
              <a:rect l="0" t="0" r="r" b="b"/>
              <a:pathLst>
                <a:path w="234" h="298">
                  <a:moveTo>
                    <a:pt x="232" y="213"/>
                  </a:moveTo>
                  <a:lnTo>
                    <a:pt x="232" y="97"/>
                  </a:lnTo>
                  <a:lnTo>
                    <a:pt x="232" y="97"/>
                  </a:lnTo>
                  <a:lnTo>
                    <a:pt x="232" y="85"/>
                  </a:lnTo>
                  <a:lnTo>
                    <a:pt x="230" y="74"/>
                  </a:lnTo>
                  <a:lnTo>
                    <a:pt x="228" y="63"/>
                  </a:lnTo>
                  <a:lnTo>
                    <a:pt x="225" y="54"/>
                  </a:lnTo>
                  <a:lnTo>
                    <a:pt x="222" y="45"/>
                  </a:lnTo>
                  <a:lnTo>
                    <a:pt x="217" y="38"/>
                  </a:lnTo>
                  <a:lnTo>
                    <a:pt x="212" y="30"/>
                  </a:lnTo>
                  <a:lnTo>
                    <a:pt x="205" y="23"/>
                  </a:lnTo>
                  <a:lnTo>
                    <a:pt x="197" y="18"/>
                  </a:lnTo>
                  <a:lnTo>
                    <a:pt x="190" y="13"/>
                  </a:lnTo>
                  <a:lnTo>
                    <a:pt x="181" y="9"/>
                  </a:lnTo>
                  <a:lnTo>
                    <a:pt x="170" y="7"/>
                  </a:lnTo>
                  <a:lnTo>
                    <a:pt x="159" y="4"/>
                  </a:lnTo>
                  <a:lnTo>
                    <a:pt x="147" y="2"/>
                  </a:lnTo>
                  <a:lnTo>
                    <a:pt x="135" y="1"/>
                  </a:lnTo>
                  <a:lnTo>
                    <a:pt x="120" y="0"/>
                  </a:lnTo>
                  <a:lnTo>
                    <a:pt x="120" y="0"/>
                  </a:lnTo>
                  <a:lnTo>
                    <a:pt x="94" y="2"/>
                  </a:lnTo>
                  <a:lnTo>
                    <a:pt x="67" y="6"/>
                  </a:lnTo>
                  <a:lnTo>
                    <a:pt x="41" y="11"/>
                  </a:lnTo>
                  <a:lnTo>
                    <a:pt x="17" y="19"/>
                  </a:lnTo>
                  <a:lnTo>
                    <a:pt x="14" y="20"/>
                  </a:lnTo>
                  <a:lnTo>
                    <a:pt x="28" y="75"/>
                  </a:lnTo>
                  <a:lnTo>
                    <a:pt x="31" y="74"/>
                  </a:lnTo>
                  <a:lnTo>
                    <a:pt x="31" y="74"/>
                  </a:lnTo>
                  <a:lnTo>
                    <a:pt x="50" y="65"/>
                  </a:lnTo>
                  <a:lnTo>
                    <a:pt x="70" y="59"/>
                  </a:lnTo>
                  <a:lnTo>
                    <a:pt x="91" y="55"/>
                  </a:lnTo>
                  <a:lnTo>
                    <a:pt x="100" y="54"/>
                  </a:lnTo>
                  <a:lnTo>
                    <a:pt x="110" y="54"/>
                  </a:lnTo>
                  <a:lnTo>
                    <a:pt x="110" y="54"/>
                  </a:lnTo>
                  <a:lnTo>
                    <a:pt x="124" y="54"/>
                  </a:lnTo>
                  <a:lnTo>
                    <a:pt x="136" y="56"/>
                  </a:lnTo>
                  <a:lnTo>
                    <a:pt x="144" y="60"/>
                  </a:lnTo>
                  <a:lnTo>
                    <a:pt x="152" y="65"/>
                  </a:lnTo>
                  <a:lnTo>
                    <a:pt x="158" y="72"/>
                  </a:lnTo>
                  <a:lnTo>
                    <a:pt x="162" y="81"/>
                  </a:lnTo>
                  <a:lnTo>
                    <a:pt x="164" y="92"/>
                  </a:lnTo>
                  <a:lnTo>
                    <a:pt x="165" y="104"/>
                  </a:lnTo>
                  <a:lnTo>
                    <a:pt x="165" y="117"/>
                  </a:lnTo>
                  <a:lnTo>
                    <a:pt x="165" y="117"/>
                  </a:lnTo>
                  <a:lnTo>
                    <a:pt x="147" y="117"/>
                  </a:lnTo>
                  <a:lnTo>
                    <a:pt x="128" y="118"/>
                  </a:lnTo>
                  <a:lnTo>
                    <a:pt x="111" y="120"/>
                  </a:lnTo>
                  <a:lnTo>
                    <a:pt x="95" y="124"/>
                  </a:lnTo>
                  <a:lnTo>
                    <a:pt x="81" y="128"/>
                  </a:lnTo>
                  <a:lnTo>
                    <a:pt x="67" y="133"/>
                  </a:lnTo>
                  <a:lnTo>
                    <a:pt x="54" y="138"/>
                  </a:lnTo>
                  <a:lnTo>
                    <a:pt x="43" y="144"/>
                  </a:lnTo>
                  <a:lnTo>
                    <a:pt x="33" y="150"/>
                  </a:lnTo>
                  <a:lnTo>
                    <a:pt x="24" y="158"/>
                  </a:lnTo>
                  <a:lnTo>
                    <a:pt x="18" y="167"/>
                  </a:lnTo>
                  <a:lnTo>
                    <a:pt x="11" y="176"/>
                  </a:lnTo>
                  <a:lnTo>
                    <a:pt x="7" y="184"/>
                  </a:lnTo>
                  <a:lnTo>
                    <a:pt x="3" y="195"/>
                  </a:lnTo>
                  <a:lnTo>
                    <a:pt x="1" y="206"/>
                  </a:lnTo>
                  <a:lnTo>
                    <a:pt x="0" y="217"/>
                  </a:lnTo>
                  <a:lnTo>
                    <a:pt x="0" y="217"/>
                  </a:lnTo>
                  <a:lnTo>
                    <a:pt x="0" y="226"/>
                  </a:lnTo>
                  <a:lnTo>
                    <a:pt x="2" y="235"/>
                  </a:lnTo>
                  <a:lnTo>
                    <a:pt x="3" y="243"/>
                  </a:lnTo>
                  <a:lnTo>
                    <a:pt x="6" y="251"/>
                  </a:lnTo>
                  <a:lnTo>
                    <a:pt x="9" y="258"/>
                  </a:lnTo>
                  <a:lnTo>
                    <a:pt x="13" y="265"/>
                  </a:lnTo>
                  <a:lnTo>
                    <a:pt x="18" y="270"/>
                  </a:lnTo>
                  <a:lnTo>
                    <a:pt x="23" y="276"/>
                  </a:lnTo>
                  <a:lnTo>
                    <a:pt x="29" y="281"/>
                  </a:lnTo>
                  <a:lnTo>
                    <a:pt x="34" y="286"/>
                  </a:lnTo>
                  <a:lnTo>
                    <a:pt x="41" y="289"/>
                  </a:lnTo>
                  <a:lnTo>
                    <a:pt x="49" y="292"/>
                  </a:lnTo>
                  <a:lnTo>
                    <a:pt x="56" y="295"/>
                  </a:lnTo>
                  <a:lnTo>
                    <a:pt x="64" y="297"/>
                  </a:lnTo>
                  <a:lnTo>
                    <a:pt x="73" y="298"/>
                  </a:lnTo>
                  <a:lnTo>
                    <a:pt x="82" y="298"/>
                  </a:lnTo>
                  <a:lnTo>
                    <a:pt x="82" y="298"/>
                  </a:lnTo>
                  <a:lnTo>
                    <a:pt x="96" y="298"/>
                  </a:lnTo>
                  <a:lnTo>
                    <a:pt x="109" y="296"/>
                  </a:lnTo>
                  <a:lnTo>
                    <a:pt x="121" y="291"/>
                  </a:lnTo>
                  <a:lnTo>
                    <a:pt x="133" y="286"/>
                  </a:lnTo>
                  <a:lnTo>
                    <a:pt x="144" y="279"/>
                  </a:lnTo>
                  <a:lnTo>
                    <a:pt x="154" y="272"/>
                  </a:lnTo>
                  <a:lnTo>
                    <a:pt x="163" y="263"/>
                  </a:lnTo>
                  <a:lnTo>
                    <a:pt x="171" y="253"/>
                  </a:lnTo>
                  <a:lnTo>
                    <a:pt x="171" y="253"/>
                  </a:lnTo>
                  <a:lnTo>
                    <a:pt x="170" y="269"/>
                  </a:lnTo>
                  <a:lnTo>
                    <a:pt x="170" y="289"/>
                  </a:lnTo>
                  <a:lnTo>
                    <a:pt x="170" y="292"/>
                  </a:lnTo>
                  <a:lnTo>
                    <a:pt x="234" y="292"/>
                  </a:lnTo>
                  <a:lnTo>
                    <a:pt x="234" y="289"/>
                  </a:lnTo>
                  <a:lnTo>
                    <a:pt x="234" y="289"/>
                  </a:lnTo>
                  <a:lnTo>
                    <a:pt x="233" y="253"/>
                  </a:lnTo>
                  <a:lnTo>
                    <a:pt x="232" y="213"/>
                  </a:lnTo>
                  <a:lnTo>
                    <a:pt x="232" y="213"/>
                  </a:lnTo>
                  <a:close/>
                  <a:moveTo>
                    <a:pt x="99" y="245"/>
                  </a:moveTo>
                  <a:lnTo>
                    <a:pt x="99" y="245"/>
                  </a:lnTo>
                  <a:lnTo>
                    <a:pt x="93" y="244"/>
                  </a:lnTo>
                  <a:lnTo>
                    <a:pt x="85" y="243"/>
                  </a:lnTo>
                  <a:lnTo>
                    <a:pt x="79" y="240"/>
                  </a:lnTo>
                  <a:lnTo>
                    <a:pt x="74" y="235"/>
                  </a:lnTo>
                  <a:lnTo>
                    <a:pt x="71" y="231"/>
                  </a:lnTo>
                  <a:lnTo>
                    <a:pt x="67" y="224"/>
                  </a:lnTo>
                  <a:lnTo>
                    <a:pt x="65" y="217"/>
                  </a:lnTo>
                  <a:lnTo>
                    <a:pt x="65" y="210"/>
                  </a:lnTo>
                  <a:lnTo>
                    <a:pt x="65" y="210"/>
                  </a:lnTo>
                  <a:lnTo>
                    <a:pt x="65" y="204"/>
                  </a:lnTo>
                  <a:lnTo>
                    <a:pt x="66" y="200"/>
                  </a:lnTo>
                  <a:lnTo>
                    <a:pt x="68" y="194"/>
                  </a:lnTo>
                  <a:lnTo>
                    <a:pt x="71" y="190"/>
                  </a:lnTo>
                  <a:lnTo>
                    <a:pt x="75" y="187"/>
                  </a:lnTo>
                  <a:lnTo>
                    <a:pt x="78" y="182"/>
                  </a:lnTo>
                  <a:lnTo>
                    <a:pt x="84" y="179"/>
                  </a:lnTo>
                  <a:lnTo>
                    <a:pt x="91" y="176"/>
                  </a:lnTo>
                  <a:lnTo>
                    <a:pt x="104" y="171"/>
                  </a:lnTo>
                  <a:lnTo>
                    <a:pt x="121" y="167"/>
                  </a:lnTo>
                  <a:lnTo>
                    <a:pt x="142" y="165"/>
                  </a:lnTo>
                  <a:lnTo>
                    <a:pt x="165" y="163"/>
                  </a:lnTo>
                  <a:lnTo>
                    <a:pt x="165" y="169"/>
                  </a:lnTo>
                  <a:lnTo>
                    <a:pt x="165" y="169"/>
                  </a:lnTo>
                  <a:lnTo>
                    <a:pt x="164" y="182"/>
                  </a:lnTo>
                  <a:lnTo>
                    <a:pt x="161" y="195"/>
                  </a:lnTo>
                  <a:lnTo>
                    <a:pt x="156" y="209"/>
                  </a:lnTo>
                  <a:lnTo>
                    <a:pt x="148" y="221"/>
                  </a:lnTo>
                  <a:lnTo>
                    <a:pt x="143" y="225"/>
                  </a:lnTo>
                  <a:lnTo>
                    <a:pt x="138" y="231"/>
                  </a:lnTo>
                  <a:lnTo>
                    <a:pt x="133" y="234"/>
                  </a:lnTo>
                  <a:lnTo>
                    <a:pt x="127" y="238"/>
                  </a:lnTo>
                  <a:lnTo>
                    <a:pt x="121" y="241"/>
                  </a:lnTo>
                  <a:lnTo>
                    <a:pt x="115" y="243"/>
                  </a:lnTo>
                  <a:lnTo>
                    <a:pt x="107" y="244"/>
                  </a:lnTo>
                  <a:lnTo>
                    <a:pt x="99" y="245"/>
                  </a:lnTo>
                  <a:lnTo>
                    <a:pt x="99" y="24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20"/>
            <p:cNvSpPr>
              <a:spLocks/>
            </p:cNvSpPr>
            <p:nvPr userDrawn="1"/>
          </p:nvSpPr>
          <p:spPr bwMode="auto">
            <a:xfrm>
              <a:off x="655638" y="6411696"/>
              <a:ext cx="127000" cy="220663"/>
            </a:xfrm>
            <a:custGeom>
              <a:avLst/>
              <a:gdLst/>
              <a:ahLst/>
              <a:cxnLst>
                <a:cxn ang="0">
                  <a:pos x="235" y="132"/>
                </a:cxn>
                <a:cxn ang="0">
                  <a:pos x="152" y="132"/>
                </a:cxn>
                <a:cxn ang="0">
                  <a:pos x="66" y="245"/>
                </a:cxn>
                <a:cxn ang="0">
                  <a:pos x="66" y="0"/>
                </a:cxn>
                <a:cxn ang="0">
                  <a:pos x="0" y="0"/>
                </a:cxn>
                <a:cxn ang="0">
                  <a:pos x="0" y="417"/>
                </a:cxn>
                <a:cxn ang="0">
                  <a:pos x="66" y="417"/>
                </a:cxn>
                <a:cxn ang="0">
                  <a:pos x="66" y="283"/>
                </a:cxn>
                <a:cxn ang="0">
                  <a:pos x="157" y="416"/>
                </a:cxn>
                <a:cxn ang="0">
                  <a:pos x="158" y="417"/>
                </a:cxn>
                <a:cxn ang="0">
                  <a:pos x="241" y="417"/>
                </a:cxn>
                <a:cxn ang="0">
                  <a:pos x="128" y="263"/>
                </a:cxn>
                <a:cxn ang="0">
                  <a:pos x="235" y="132"/>
                </a:cxn>
              </a:cxnLst>
              <a:rect l="0" t="0" r="r" b="b"/>
              <a:pathLst>
                <a:path w="241" h="417">
                  <a:moveTo>
                    <a:pt x="235" y="132"/>
                  </a:moveTo>
                  <a:lnTo>
                    <a:pt x="152" y="132"/>
                  </a:lnTo>
                  <a:lnTo>
                    <a:pt x="66" y="245"/>
                  </a:lnTo>
                  <a:lnTo>
                    <a:pt x="66" y="0"/>
                  </a:lnTo>
                  <a:lnTo>
                    <a:pt x="0" y="0"/>
                  </a:lnTo>
                  <a:lnTo>
                    <a:pt x="0" y="417"/>
                  </a:lnTo>
                  <a:lnTo>
                    <a:pt x="66" y="417"/>
                  </a:lnTo>
                  <a:lnTo>
                    <a:pt x="66" y="283"/>
                  </a:lnTo>
                  <a:lnTo>
                    <a:pt x="157" y="416"/>
                  </a:lnTo>
                  <a:lnTo>
                    <a:pt x="158" y="417"/>
                  </a:lnTo>
                  <a:lnTo>
                    <a:pt x="241" y="417"/>
                  </a:lnTo>
                  <a:lnTo>
                    <a:pt x="128" y="263"/>
                  </a:lnTo>
                  <a:lnTo>
                    <a:pt x="235" y="13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21"/>
            <p:cNvSpPr>
              <a:spLocks noEditPoints="1"/>
            </p:cNvSpPr>
            <p:nvPr userDrawn="1"/>
          </p:nvSpPr>
          <p:spPr bwMode="auto">
            <a:xfrm>
              <a:off x="779463" y="6478371"/>
              <a:ext cx="131763" cy="157163"/>
            </a:xfrm>
            <a:custGeom>
              <a:avLst/>
              <a:gdLst/>
              <a:ahLst/>
              <a:cxnLst>
                <a:cxn ang="0">
                  <a:pos x="131" y="0"/>
                </a:cxn>
                <a:cxn ang="0">
                  <a:pos x="102" y="4"/>
                </a:cxn>
                <a:cxn ang="0">
                  <a:pos x="77" y="11"/>
                </a:cxn>
                <a:cxn ang="0">
                  <a:pos x="55" y="25"/>
                </a:cxn>
                <a:cxn ang="0">
                  <a:pos x="35" y="42"/>
                </a:cxn>
                <a:cxn ang="0">
                  <a:pos x="21" y="63"/>
                </a:cxn>
                <a:cxn ang="0">
                  <a:pos x="9" y="90"/>
                </a:cxn>
                <a:cxn ang="0">
                  <a:pos x="2" y="118"/>
                </a:cxn>
                <a:cxn ang="0">
                  <a:pos x="0" y="151"/>
                </a:cxn>
                <a:cxn ang="0">
                  <a:pos x="0" y="169"/>
                </a:cxn>
                <a:cxn ang="0">
                  <a:pos x="4" y="201"/>
                </a:cxn>
                <a:cxn ang="0">
                  <a:pos x="13" y="229"/>
                </a:cxn>
                <a:cxn ang="0">
                  <a:pos x="26" y="252"/>
                </a:cxn>
                <a:cxn ang="0">
                  <a:pos x="44" y="270"/>
                </a:cxn>
                <a:cxn ang="0">
                  <a:pos x="65" y="284"/>
                </a:cxn>
                <a:cxn ang="0">
                  <a:pos x="90" y="294"/>
                </a:cxn>
                <a:cxn ang="0">
                  <a:pos x="120" y="298"/>
                </a:cxn>
                <a:cxn ang="0">
                  <a:pos x="136" y="298"/>
                </a:cxn>
                <a:cxn ang="0">
                  <a:pos x="189" y="294"/>
                </a:cxn>
                <a:cxn ang="0">
                  <a:pos x="238" y="280"/>
                </a:cxn>
                <a:cxn ang="0">
                  <a:pos x="231" y="225"/>
                </a:cxn>
                <a:cxn ang="0">
                  <a:pos x="227" y="227"/>
                </a:cxn>
                <a:cxn ang="0">
                  <a:pos x="188" y="240"/>
                </a:cxn>
                <a:cxn ang="0">
                  <a:pos x="147" y="244"/>
                </a:cxn>
                <a:cxn ang="0">
                  <a:pos x="137" y="243"/>
                </a:cxn>
                <a:cxn ang="0">
                  <a:pos x="121" y="241"/>
                </a:cxn>
                <a:cxn ang="0">
                  <a:pos x="105" y="236"/>
                </a:cxn>
                <a:cxn ang="0">
                  <a:pos x="93" y="229"/>
                </a:cxn>
                <a:cxn ang="0">
                  <a:pos x="88" y="223"/>
                </a:cxn>
                <a:cxn ang="0">
                  <a:pos x="79" y="212"/>
                </a:cxn>
                <a:cxn ang="0">
                  <a:pos x="72" y="197"/>
                </a:cxn>
                <a:cxn ang="0">
                  <a:pos x="69" y="179"/>
                </a:cxn>
                <a:cxn ang="0">
                  <a:pos x="68" y="158"/>
                </a:cxn>
                <a:cxn ang="0">
                  <a:pos x="246" y="155"/>
                </a:cxn>
                <a:cxn ang="0">
                  <a:pos x="248" y="138"/>
                </a:cxn>
                <a:cxn ang="0">
                  <a:pos x="249" y="125"/>
                </a:cxn>
                <a:cxn ang="0">
                  <a:pos x="246" y="97"/>
                </a:cxn>
                <a:cxn ang="0">
                  <a:pos x="240" y="73"/>
                </a:cxn>
                <a:cxn ang="0">
                  <a:pos x="230" y="51"/>
                </a:cxn>
                <a:cxn ang="0">
                  <a:pos x="217" y="33"/>
                </a:cxn>
                <a:cxn ang="0">
                  <a:pos x="200" y="19"/>
                </a:cxn>
                <a:cxn ang="0">
                  <a:pos x="180" y="9"/>
                </a:cxn>
                <a:cxn ang="0">
                  <a:pos x="157" y="2"/>
                </a:cxn>
                <a:cxn ang="0">
                  <a:pos x="131" y="0"/>
                </a:cxn>
                <a:cxn ang="0">
                  <a:pos x="129" y="52"/>
                </a:cxn>
                <a:cxn ang="0">
                  <a:pos x="140" y="52"/>
                </a:cxn>
                <a:cxn ang="0">
                  <a:pos x="159" y="60"/>
                </a:cxn>
                <a:cxn ang="0">
                  <a:pos x="166" y="66"/>
                </a:cxn>
                <a:cxn ang="0">
                  <a:pos x="178" y="85"/>
                </a:cxn>
                <a:cxn ang="0">
                  <a:pos x="181" y="109"/>
                </a:cxn>
                <a:cxn ang="0">
                  <a:pos x="69" y="109"/>
                </a:cxn>
                <a:cxn ang="0">
                  <a:pos x="77" y="85"/>
                </a:cxn>
                <a:cxn ang="0">
                  <a:pos x="90" y="68"/>
                </a:cxn>
                <a:cxn ang="0">
                  <a:pos x="107" y="55"/>
                </a:cxn>
                <a:cxn ang="0">
                  <a:pos x="129" y="52"/>
                </a:cxn>
              </a:cxnLst>
              <a:rect l="0" t="0" r="r" b="b"/>
              <a:pathLst>
                <a:path w="249" h="298">
                  <a:moveTo>
                    <a:pt x="131" y="0"/>
                  </a:moveTo>
                  <a:lnTo>
                    <a:pt x="131" y="0"/>
                  </a:lnTo>
                  <a:lnTo>
                    <a:pt x="116" y="1"/>
                  </a:lnTo>
                  <a:lnTo>
                    <a:pt x="102" y="4"/>
                  </a:lnTo>
                  <a:lnTo>
                    <a:pt x="89" y="7"/>
                  </a:lnTo>
                  <a:lnTo>
                    <a:pt x="77" y="11"/>
                  </a:lnTo>
                  <a:lnTo>
                    <a:pt x="65" y="17"/>
                  </a:lnTo>
                  <a:lnTo>
                    <a:pt x="55" y="25"/>
                  </a:lnTo>
                  <a:lnTo>
                    <a:pt x="45" y="32"/>
                  </a:lnTo>
                  <a:lnTo>
                    <a:pt x="35" y="42"/>
                  </a:lnTo>
                  <a:lnTo>
                    <a:pt x="27" y="52"/>
                  </a:lnTo>
                  <a:lnTo>
                    <a:pt x="21" y="63"/>
                  </a:lnTo>
                  <a:lnTo>
                    <a:pt x="14" y="76"/>
                  </a:lnTo>
                  <a:lnTo>
                    <a:pt x="9" y="90"/>
                  </a:lnTo>
                  <a:lnTo>
                    <a:pt x="5" y="104"/>
                  </a:lnTo>
                  <a:lnTo>
                    <a:pt x="2" y="118"/>
                  </a:lnTo>
                  <a:lnTo>
                    <a:pt x="1" y="135"/>
                  </a:lnTo>
                  <a:lnTo>
                    <a:pt x="0" y="151"/>
                  </a:lnTo>
                  <a:lnTo>
                    <a:pt x="0" y="151"/>
                  </a:lnTo>
                  <a:lnTo>
                    <a:pt x="0" y="169"/>
                  </a:lnTo>
                  <a:lnTo>
                    <a:pt x="2" y="186"/>
                  </a:lnTo>
                  <a:lnTo>
                    <a:pt x="4" y="201"/>
                  </a:lnTo>
                  <a:lnTo>
                    <a:pt x="9" y="215"/>
                  </a:lnTo>
                  <a:lnTo>
                    <a:pt x="13" y="229"/>
                  </a:lnTo>
                  <a:lnTo>
                    <a:pt x="20" y="241"/>
                  </a:lnTo>
                  <a:lnTo>
                    <a:pt x="26" y="252"/>
                  </a:lnTo>
                  <a:lnTo>
                    <a:pt x="34" y="262"/>
                  </a:lnTo>
                  <a:lnTo>
                    <a:pt x="44" y="270"/>
                  </a:lnTo>
                  <a:lnTo>
                    <a:pt x="54" y="278"/>
                  </a:lnTo>
                  <a:lnTo>
                    <a:pt x="65" y="284"/>
                  </a:lnTo>
                  <a:lnTo>
                    <a:pt x="77" y="289"/>
                  </a:lnTo>
                  <a:lnTo>
                    <a:pt x="90" y="294"/>
                  </a:lnTo>
                  <a:lnTo>
                    <a:pt x="104" y="296"/>
                  </a:lnTo>
                  <a:lnTo>
                    <a:pt x="120" y="298"/>
                  </a:lnTo>
                  <a:lnTo>
                    <a:pt x="136" y="298"/>
                  </a:lnTo>
                  <a:lnTo>
                    <a:pt x="136" y="298"/>
                  </a:lnTo>
                  <a:lnTo>
                    <a:pt x="164" y="297"/>
                  </a:lnTo>
                  <a:lnTo>
                    <a:pt x="189" y="294"/>
                  </a:lnTo>
                  <a:lnTo>
                    <a:pt x="215" y="288"/>
                  </a:lnTo>
                  <a:lnTo>
                    <a:pt x="238" y="280"/>
                  </a:lnTo>
                  <a:lnTo>
                    <a:pt x="240" y="279"/>
                  </a:lnTo>
                  <a:lnTo>
                    <a:pt x="231" y="225"/>
                  </a:lnTo>
                  <a:lnTo>
                    <a:pt x="227" y="227"/>
                  </a:lnTo>
                  <a:lnTo>
                    <a:pt x="227" y="227"/>
                  </a:lnTo>
                  <a:lnTo>
                    <a:pt x="208" y="234"/>
                  </a:lnTo>
                  <a:lnTo>
                    <a:pt x="188" y="240"/>
                  </a:lnTo>
                  <a:lnTo>
                    <a:pt x="168" y="243"/>
                  </a:lnTo>
                  <a:lnTo>
                    <a:pt x="147" y="244"/>
                  </a:lnTo>
                  <a:lnTo>
                    <a:pt x="147" y="244"/>
                  </a:lnTo>
                  <a:lnTo>
                    <a:pt x="137" y="243"/>
                  </a:lnTo>
                  <a:lnTo>
                    <a:pt x="129" y="243"/>
                  </a:lnTo>
                  <a:lnTo>
                    <a:pt x="121" y="241"/>
                  </a:lnTo>
                  <a:lnTo>
                    <a:pt x="113" y="238"/>
                  </a:lnTo>
                  <a:lnTo>
                    <a:pt x="105" y="236"/>
                  </a:lnTo>
                  <a:lnTo>
                    <a:pt x="99" y="233"/>
                  </a:lnTo>
                  <a:lnTo>
                    <a:pt x="93" y="229"/>
                  </a:lnTo>
                  <a:lnTo>
                    <a:pt x="88" y="223"/>
                  </a:lnTo>
                  <a:lnTo>
                    <a:pt x="88" y="223"/>
                  </a:lnTo>
                  <a:lnTo>
                    <a:pt x="83" y="217"/>
                  </a:lnTo>
                  <a:lnTo>
                    <a:pt x="79" y="212"/>
                  </a:lnTo>
                  <a:lnTo>
                    <a:pt x="76" y="204"/>
                  </a:lnTo>
                  <a:lnTo>
                    <a:pt x="72" y="197"/>
                  </a:lnTo>
                  <a:lnTo>
                    <a:pt x="70" y="188"/>
                  </a:lnTo>
                  <a:lnTo>
                    <a:pt x="69" y="179"/>
                  </a:lnTo>
                  <a:lnTo>
                    <a:pt x="68" y="168"/>
                  </a:lnTo>
                  <a:lnTo>
                    <a:pt x="68" y="158"/>
                  </a:lnTo>
                  <a:lnTo>
                    <a:pt x="246" y="158"/>
                  </a:lnTo>
                  <a:lnTo>
                    <a:pt x="246" y="155"/>
                  </a:lnTo>
                  <a:lnTo>
                    <a:pt x="246" y="155"/>
                  </a:lnTo>
                  <a:lnTo>
                    <a:pt x="248" y="138"/>
                  </a:lnTo>
                  <a:lnTo>
                    <a:pt x="249" y="125"/>
                  </a:lnTo>
                  <a:lnTo>
                    <a:pt x="249" y="125"/>
                  </a:lnTo>
                  <a:lnTo>
                    <a:pt x="248" y="111"/>
                  </a:lnTo>
                  <a:lnTo>
                    <a:pt x="246" y="97"/>
                  </a:lnTo>
                  <a:lnTo>
                    <a:pt x="243" y="85"/>
                  </a:lnTo>
                  <a:lnTo>
                    <a:pt x="240" y="73"/>
                  </a:lnTo>
                  <a:lnTo>
                    <a:pt x="235" y="62"/>
                  </a:lnTo>
                  <a:lnTo>
                    <a:pt x="230" y="51"/>
                  </a:lnTo>
                  <a:lnTo>
                    <a:pt x="224" y="42"/>
                  </a:lnTo>
                  <a:lnTo>
                    <a:pt x="217" y="33"/>
                  </a:lnTo>
                  <a:lnTo>
                    <a:pt x="209" y="26"/>
                  </a:lnTo>
                  <a:lnTo>
                    <a:pt x="200" y="19"/>
                  </a:lnTo>
                  <a:lnTo>
                    <a:pt x="190" y="13"/>
                  </a:lnTo>
                  <a:lnTo>
                    <a:pt x="180" y="9"/>
                  </a:lnTo>
                  <a:lnTo>
                    <a:pt x="169" y="6"/>
                  </a:lnTo>
                  <a:lnTo>
                    <a:pt x="157" y="2"/>
                  </a:lnTo>
                  <a:lnTo>
                    <a:pt x="144" y="1"/>
                  </a:lnTo>
                  <a:lnTo>
                    <a:pt x="131" y="0"/>
                  </a:lnTo>
                  <a:lnTo>
                    <a:pt x="131" y="0"/>
                  </a:lnTo>
                  <a:close/>
                  <a:moveTo>
                    <a:pt x="129" y="52"/>
                  </a:moveTo>
                  <a:lnTo>
                    <a:pt x="129" y="52"/>
                  </a:lnTo>
                  <a:lnTo>
                    <a:pt x="140" y="52"/>
                  </a:lnTo>
                  <a:lnTo>
                    <a:pt x="150" y="55"/>
                  </a:lnTo>
                  <a:lnTo>
                    <a:pt x="159" y="60"/>
                  </a:lnTo>
                  <a:lnTo>
                    <a:pt x="166" y="66"/>
                  </a:lnTo>
                  <a:lnTo>
                    <a:pt x="166" y="66"/>
                  </a:lnTo>
                  <a:lnTo>
                    <a:pt x="173" y="74"/>
                  </a:lnTo>
                  <a:lnTo>
                    <a:pt x="178" y="85"/>
                  </a:lnTo>
                  <a:lnTo>
                    <a:pt x="180" y="96"/>
                  </a:lnTo>
                  <a:lnTo>
                    <a:pt x="181" y="109"/>
                  </a:lnTo>
                  <a:lnTo>
                    <a:pt x="69" y="109"/>
                  </a:lnTo>
                  <a:lnTo>
                    <a:pt x="69" y="109"/>
                  </a:lnTo>
                  <a:lnTo>
                    <a:pt x="72" y="96"/>
                  </a:lnTo>
                  <a:lnTo>
                    <a:pt x="77" y="85"/>
                  </a:lnTo>
                  <a:lnTo>
                    <a:pt x="82" y="75"/>
                  </a:lnTo>
                  <a:lnTo>
                    <a:pt x="90" y="68"/>
                  </a:lnTo>
                  <a:lnTo>
                    <a:pt x="98" y="61"/>
                  </a:lnTo>
                  <a:lnTo>
                    <a:pt x="107" y="55"/>
                  </a:lnTo>
                  <a:lnTo>
                    <a:pt x="118" y="52"/>
                  </a:lnTo>
                  <a:lnTo>
                    <a:pt x="129" y="52"/>
                  </a:lnTo>
                  <a:lnTo>
                    <a:pt x="129" y="5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22"/>
            <p:cNvSpPr>
              <a:spLocks/>
            </p:cNvSpPr>
            <p:nvPr userDrawn="1"/>
          </p:nvSpPr>
          <p:spPr bwMode="auto">
            <a:xfrm>
              <a:off x="1057276" y="6429158"/>
              <a:ext cx="130175" cy="203200"/>
            </a:xfrm>
            <a:custGeom>
              <a:avLst/>
              <a:gdLst/>
              <a:ahLst/>
              <a:cxnLst>
                <a:cxn ang="0">
                  <a:pos x="0" y="57"/>
                </a:cxn>
                <a:cxn ang="0">
                  <a:pos x="89" y="57"/>
                </a:cxn>
                <a:cxn ang="0">
                  <a:pos x="89" y="385"/>
                </a:cxn>
                <a:cxn ang="0">
                  <a:pos x="158" y="385"/>
                </a:cxn>
                <a:cxn ang="0">
                  <a:pos x="158" y="57"/>
                </a:cxn>
                <a:cxn ang="0">
                  <a:pos x="247" y="57"/>
                </a:cxn>
                <a:cxn ang="0">
                  <a:pos x="247" y="0"/>
                </a:cxn>
                <a:cxn ang="0">
                  <a:pos x="0" y="0"/>
                </a:cxn>
                <a:cxn ang="0">
                  <a:pos x="0" y="57"/>
                </a:cxn>
              </a:cxnLst>
              <a:rect l="0" t="0" r="r" b="b"/>
              <a:pathLst>
                <a:path w="247" h="385">
                  <a:moveTo>
                    <a:pt x="0" y="57"/>
                  </a:moveTo>
                  <a:lnTo>
                    <a:pt x="89" y="57"/>
                  </a:lnTo>
                  <a:lnTo>
                    <a:pt x="89" y="385"/>
                  </a:lnTo>
                  <a:lnTo>
                    <a:pt x="158" y="385"/>
                  </a:lnTo>
                  <a:lnTo>
                    <a:pt x="158" y="57"/>
                  </a:lnTo>
                  <a:lnTo>
                    <a:pt x="247" y="57"/>
                  </a:lnTo>
                  <a:lnTo>
                    <a:pt x="247" y="0"/>
                  </a:lnTo>
                  <a:lnTo>
                    <a:pt x="0" y="0"/>
                  </a:lnTo>
                  <a:lnTo>
                    <a:pt x="0" y="57"/>
                  </a:lnTo>
                  <a:close/>
                </a:path>
              </a:pathLst>
            </a:custGeom>
            <a:solidFill>
              <a:srgbClr val="7E000A"/>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7" name="Freeform 23"/>
            <p:cNvSpPr>
              <a:spLocks noEditPoints="1"/>
            </p:cNvSpPr>
            <p:nvPr userDrawn="1"/>
          </p:nvSpPr>
          <p:spPr bwMode="auto">
            <a:xfrm>
              <a:off x="1247776" y="6427571"/>
              <a:ext cx="141288" cy="204788"/>
            </a:xfrm>
            <a:custGeom>
              <a:avLst/>
              <a:gdLst/>
              <a:ahLst/>
              <a:cxnLst>
                <a:cxn ang="0">
                  <a:pos x="146" y="222"/>
                </a:cxn>
                <a:cxn ang="0">
                  <a:pos x="140" y="216"/>
                </a:cxn>
                <a:cxn ang="0">
                  <a:pos x="162" y="211"/>
                </a:cxn>
                <a:cxn ang="0">
                  <a:pos x="182" y="203"/>
                </a:cxn>
                <a:cxn ang="0">
                  <a:pos x="198" y="192"/>
                </a:cxn>
                <a:cxn ang="0">
                  <a:pos x="213" y="179"/>
                </a:cxn>
                <a:cxn ang="0">
                  <a:pos x="225" y="163"/>
                </a:cxn>
                <a:cxn ang="0">
                  <a:pos x="234" y="147"/>
                </a:cxn>
                <a:cxn ang="0">
                  <a:pos x="239" y="127"/>
                </a:cxn>
                <a:cxn ang="0">
                  <a:pos x="241" y="107"/>
                </a:cxn>
                <a:cxn ang="0">
                  <a:pos x="240" y="94"/>
                </a:cxn>
                <a:cxn ang="0">
                  <a:pos x="236" y="71"/>
                </a:cxn>
                <a:cxn ang="0">
                  <a:pos x="227" y="51"/>
                </a:cxn>
                <a:cxn ang="0">
                  <a:pos x="215" y="34"/>
                </a:cxn>
                <a:cxn ang="0">
                  <a:pos x="197" y="21"/>
                </a:cxn>
                <a:cxn ang="0">
                  <a:pos x="176" y="11"/>
                </a:cxn>
                <a:cxn ang="0">
                  <a:pos x="151" y="5"/>
                </a:cxn>
                <a:cxn ang="0">
                  <a:pos x="121" y="1"/>
                </a:cxn>
                <a:cxn ang="0">
                  <a:pos x="105" y="0"/>
                </a:cxn>
                <a:cxn ang="0">
                  <a:pos x="2" y="4"/>
                </a:cxn>
                <a:cxn ang="0">
                  <a:pos x="0" y="389"/>
                </a:cxn>
                <a:cxn ang="0">
                  <a:pos x="67" y="225"/>
                </a:cxn>
                <a:cxn ang="0">
                  <a:pos x="183" y="388"/>
                </a:cxn>
                <a:cxn ang="0">
                  <a:pos x="269" y="389"/>
                </a:cxn>
                <a:cxn ang="0">
                  <a:pos x="169" y="253"/>
                </a:cxn>
                <a:cxn ang="0">
                  <a:pos x="146" y="222"/>
                </a:cxn>
                <a:cxn ang="0">
                  <a:pos x="67" y="59"/>
                </a:cxn>
                <a:cxn ang="0">
                  <a:pos x="96" y="58"/>
                </a:cxn>
                <a:cxn ang="0">
                  <a:pos x="115" y="58"/>
                </a:cxn>
                <a:cxn ang="0">
                  <a:pos x="142" y="65"/>
                </a:cxn>
                <a:cxn ang="0">
                  <a:pos x="152" y="71"/>
                </a:cxn>
                <a:cxn ang="0">
                  <a:pos x="161" y="78"/>
                </a:cxn>
                <a:cxn ang="0">
                  <a:pos x="167" y="88"/>
                </a:cxn>
                <a:cxn ang="0">
                  <a:pos x="170" y="101"/>
                </a:cxn>
                <a:cxn ang="0">
                  <a:pos x="171" y="114"/>
                </a:cxn>
                <a:cxn ang="0">
                  <a:pos x="169" y="127"/>
                </a:cxn>
                <a:cxn ang="0">
                  <a:pos x="165" y="139"/>
                </a:cxn>
                <a:cxn ang="0">
                  <a:pos x="159" y="149"/>
                </a:cxn>
                <a:cxn ang="0">
                  <a:pos x="150" y="158"/>
                </a:cxn>
                <a:cxn ang="0">
                  <a:pos x="139" y="165"/>
                </a:cxn>
                <a:cxn ang="0">
                  <a:pos x="111" y="172"/>
                </a:cxn>
                <a:cxn ang="0">
                  <a:pos x="94" y="173"/>
                </a:cxn>
                <a:cxn ang="0">
                  <a:pos x="67" y="59"/>
                </a:cxn>
              </a:cxnLst>
              <a:rect l="0" t="0" r="r" b="b"/>
              <a:pathLst>
                <a:path w="269" h="389">
                  <a:moveTo>
                    <a:pt x="146" y="222"/>
                  </a:moveTo>
                  <a:lnTo>
                    <a:pt x="146" y="222"/>
                  </a:lnTo>
                  <a:lnTo>
                    <a:pt x="140" y="216"/>
                  </a:lnTo>
                  <a:lnTo>
                    <a:pt x="140" y="216"/>
                  </a:lnTo>
                  <a:lnTo>
                    <a:pt x="151" y="214"/>
                  </a:lnTo>
                  <a:lnTo>
                    <a:pt x="162" y="211"/>
                  </a:lnTo>
                  <a:lnTo>
                    <a:pt x="172" y="208"/>
                  </a:lnTo>
                  <a:lnTo>
                    <a:pt x="182" y="203"/>
                  </a:lnTo>
                  <a:lnTo>
                    <a:pt x="191" y="198"/>
                  </a:lnTo>
                  <a:lnTo>
                    <a:pt x="198" y="192"/>
                  </a:lnTo>
                  <a:lnTo>
                    <a:pt x="206" y="185"/>
                  </a:lnTo>
                  <a:lnTo>
                    <a:pt x="213" y="179"/>
                  </a:lnTo>
                  <a:lnTo>
                    <a:pt x="219" y="172"/>
                  </a:lnTo>
                  <a:lnTo>
                    <a:pt x="225" y="163"/>
                  </a:lnTo>
                  <a:lnTo>
                    <a:pt x="229" y="156"/>
                  </a:lnTo>
                  <a:lnTo>
                    <a:pt x="234" y="147"/>
                  </a:lnTo>
                  <a:lnTo>
                    <a:pt x="237" y="137"/>
                  </a:lnTo>
                  <a:lnTo>
                    <a:pt x="239" y="127"/>
                  </a:lnTo>
                  <a:lnTo>
                    <a:pt x="240" y="117"/>
                  </a:lnTo>
                  <a:lnTo>
                    <a:pt x="241" y="107"/>
                  </a:lnTo>
                  <a:lnTo>
                    <a:pt x="241" y="107"/>
                  </a:lnTo>
                  <a:lnTo>
                    <a:pt x="240" y="94"/>
                  </a:lnTo>
                  <a:lnTo>
                    <a:pt x="239" y="82"/>
                  </a:lnTo>
                  <a:lnTo>
                    <a:pt x="236" y="71"/>
                  </a:lnTo>
                  <a:lnTo>
                    <a:pt x="233" y="61"/>
                  </a:lnTo>
                  <a:lnTo>
                    <a:pt x="227" y="51"/>
                  </a:lnTo>
                  <a:lnTo>
                    <a:pt x="222" y="42"/>
                  </a:lnTo>
                  <a:lnTo>
                    <a:pt x="215" y="34"/>
                  </a:lnTo>
                  <a:lnTo>
                    <a:pt x="207" y="28"/>
                  </a:lnTo>
                  <a:lnTo>
                    <a:pt x="197" y="21"/>
                  </a:lnTo>
                  <a:lnTo>
                    <a:pt x="187" y="16"/>
                  </a:lnTo>
                  <a:lnTo>
                    <a:pt x="176" y="11"/>
                  </a:lnTo>
                  <a:lnTo>
                    <a:pt x="164" y="8"/>
                  </a:lnTo>
                  <a:lnTo>
                    <a:pt x="151" y="5"/>
                  </a:lnTo>
                  <a:lnTo>
                    <a:pt x="137" y="2"/>
                  </a:lnTo>
                  <a:lnTo>
                    <a:pt x="121" y="1"/>
                  </a:lnTo>
                  <a:lnTo>
                    <a:pt x="105" y="0"/>
                  </a:lnTo>
                  <a:lnTo>
                    <a:pt x="105" y="0"/>
                  </a:lnTo>
                  <a:lnTo>
                    <a:pt x="46" y="1"/>
                  </a:lnTo>
                  <a:lnTo>
                    <a:pt x="2" y="4"/>
                  </a:lnTo>
                  <a:lnTo>
                    <a:pt x="0" y="4"/>
                  </a:lnTo>
                  <a:lnTo>
                    <a:pt x="0" y="389"/>
                  </a:lnTo>
                  <a:lnTo>
                    <a:pt x="67" y="389"/>
                  </a:lnTo>
                  <a:lnTo>
                    <a:pt x="67" y="225"/>
                  </a:lnTo>
                  <a:lnTo>
                    <a:pt x="70" y="225"/>
                  </a:lnTo>
                  <a:lnTo>
                    <a:pt x="183" y="388"/>
                  </a:lnTo>
                  <a:lnTo>
                    <a:pt x="184" y="389"/>
                  </a:lnTo>
                  <a:lnTo>
                    <a:pt x="269" y="389"/>
                  </a:lnTo>
                  <a:lnTo>
                    <a:pt x="169" y="253"/>
                  </a:lnTo>
                  <a:lnTo>
                    <a:pt x="169" y="253"/>
                  </a:lnTo>
                  <a:lnTo>
                    <a:pt x="158" y="237"/>
                  </a:lnTo>
                  <a:lnTo>
                    <a:pt x="146" y="222"/>
                  </a:lnTo>
                  <a:lnTo>
                    <a:pt x="146" y="222"/>
                  </a:lnTo>
                  <a:close/>
                  <a:moveTo>
                    <a:pt x="67" y="59"/>
                  </a:moveTo>
                  <a:lnTo>
                    <a:pt x="67" y="59"/>
                  </a:lnTo>
                  <a:lnTo>
                    <a:pt x="96" y="58"/>
                  </a:lnTo>
                  <a:lnTo>
                    <a:pt x="96" y="58"/>
                  </a:lnTo>
                  <a:lnTo>
                    <a:pt x="115" y="58"/>
                  </a:lnTo>
                  <a:lnTo>
                    <a:pt x="129" y="61"/>
                  </a:lnTo>
                  <a:lnTo>
                    <a:pt x="142" y="65"/>
                  </a:lnTo>
                  <a:lnTo>
                    <a:pt x="148" y="67"/>
                  </a:lnTo>
                  <a:lnTo>
                    <a:pt x="152" y="71"/>
                  </a:lnTo>
                  <a:lnTo>
                    <a:pt x="157" y="74"/>
                  </a:lnTo>
                  <a:lnTo>
                    <a:pt x="161" y="78"/>
                  </a:lnTo>
                  <a:lnTo>
                    <a:pt x="163" y="83"/>
                  </a:lnTo>
                  <a:lnTo>
                    <a:pt x="167" y="88"/>
                  </a:lnTo>
                  <a:lnTo>
                    <a:pt x="168" y="94"/>
                  </a:lnTo>
                  <a:lnTo>
                    <a:pt x="170" y="101"/>
                  </a:lnTo>
                  <a:lnTo>
                    <a:pt x="171" y="114"/>
                  </a:lnTo>
                  <a:lnTo>
                    <a:pt x="171" y="114"/>
                  </a:lnTo>
                  <a:lnTo>
                    <a:pt x="170" y="120"/>
                  </a:lnTo>
                  <a:lnTo>
                    <a:pt x="169" y="127"/>
                  </a:lnTo>
                  <a:lnTo>
                    <a:pt x="168" y="134"/>
                  </a:lnTo>
                  <a:lnTo>
                    <a:pt x="165" y="139"/>
                  </a:lnTo>
                  <a:lnTo>
                    <a:pt x="162" y="145"/>
                  </a:lnTo>
                  <a:lnTo>
                    <a:pt x="159" y="149"/>
                  </a:lnTo>
                  <a:lnTo>
                    <a:pt x="154" y="153"/>
                  </a:lnTo>
                  <a:lnTo>
                    <a:pt x="150" y="158"/>
                  </a:lnTo>
                  <a:lnTo>
                    <a:pt x="144" y="161"/>
                  </a:lnTo>
                  <a:lnTo>
                    <a:pt x="139" y="165"/>
                  </a:lnTo>
                  <a:lnTo>
                    <a:pt x="126" y="170"/>
                  </a:lnTo>
                  <a:lnTo>
                    <a:pt x="111" y="172"/>
                  </a:lnTo>
                  <a:lnTo>
                    <a:pt x="94" y="173"/>
                  </a:lnTo>
                  <a:lnTo>
                    <a:pt x="94" y="173"/>
                  </a:lnTo>
                  <a:lnTo>
                    <a:pt x="67" y="173"/>
                  </a:lnTo>
                  <a:lnTo>
                    <a:pt x="67" y="59"/>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8" name="Freeform 24"/>
            <p:cNvSpPr>
              <a:spLocks noEditPoints="1"/>
            </p:cNvSpPr>
            <p:nvPr userDrawn="1"/>
          </p:nvSpPr>
          <p:spPr bwMode="auto">
            <a:xfrm>
              <a:off x="1385888" y="6478371"/>
              <a:ext cx="131763" cy="157163"/>
            </a:xfrm>
            <a:custGeom>
              <a:avLst/>
              <a:gdLst/>
              <a:ahLst/>
              <a:cxnLst>
                <a:cxn ang="0">
                  <a:pos x="132" y="0"/>
                </a:cxn>
                <a:cxn ang="0">
                  <a:pos x="104" y="4"/>
                </a:cxn>
                <a:cxn ang="0">
                  <a:pos x="78" y="11"/>
                </a:cxn>
                <a:cxn ang="0">
                  <a:pos x="56" y="25"/>
                </a:cxn>
                <a:cxn ang="0">
                  <a:pos x="37" y="42"/>
                </a:cxn>
                <a:cxn ang="0">
                  <a:pos x="21" y="63"/>
                </a:cxn>
                <a:cxn ang="0">
                  <a:pos x="10" y="90"/>
                </a:cxn>
                <a:cxn ang="0">
                  <a:pos x="4" y="118"/>
                </a:cxn>
                <a:cxn ang="0">
                  <a:pos x="0" y="151"/>
                </a:cxn>
                <a:cxn ang="0">
                  <a:pos x="2" y="169"/>
                </a:cxn>
                <a:cxn ang="0">
                  <a:pos x="6" y="201"/>
                </a:cxn>
                <a:cxn ang="0">
                  <a:pos x="15" y="229"/>
                </a:cxn>
                <a:cxn ang="0">
                  <a:pos x="27" y="252"/>
                </a:cxn>
                <a:cxn ang="0">
                  <a:pos x="45" y="270"/>
                </a:cxn>
                <a:cxn ang="0">
                  <a:pos x="65" y="284"/>
                </a:cxn>
                <a:cxn ang="0">
                  <a:pos x="92" y="294"/>
                </a:cxn>
                <a:cxn ang="0">
                  <a:pos x="122" y="298"/>
                </a:cxn>
                <a:cxn ang="0">
                  <a:pos x="138" y="298"/>
                </a:cxn>
                <a:cxn ang="0">
                  <a:pos x="191" y="294"/>
                </a:cxn>
                <a:cxn ang="0">
                  <a:pos x="238" y="280"/>
                </a:cxn>
                <a:cxn ang="0">
                  <a:pos x="232" y="225"/>
                </a:cxn>
                <a:cxn ang="0">
                  <a:pos x="228" y="227"/>
                </a:cxn>
                <a:cxn ang="0">
                  <a:pos x="190" y="240"/>
                </a:cxn>
                <a:cxn ang="0">
                  <a:pos x="149" y="244"/>
                </a:cxn>
                <a:cxn ang="0">
                  <a:pos x="139" y="243"/>
                </a:cxn>
                <a:cxn ang="0">
                  <a:pos x="122" y="241"/>
                </a:cxn>
                <a:cxn ang="0">
                  <a:pos x="107" y="236"/>
                </a:cxn>
                <a:cxn ang="0">
                  <a:pos x="94" y="229"/>
                </a:cxn>
                <a:cxn ang="0">
                  <a:pos x="90" y="223"/>
                </a:cxn>
                <a:cxn ang="0">
                  <a:pos x="81" y="212"/>
                </a:cxn>
                <a:cxn ang="0">
                  <a:pos x="74" y="197"/>
                </a:cxn>
                <a:cxn ang="0">
                  <a:pos x="70" y="179"/>
                </a:cxn>
                <a:cxn ang="0">
                  <a:pos x="69" y="158"/>
                </a:cxn>
                <a:cxn ang="0">
                  <a:pos x="247" y="155"/>
                </a:cxn>
                <a:cxn ang="0">
                  <a:pos x="249" y="138"/>
                </a:cxn>
                <a:cxn ang="0">
                  <a:pos x="249" y="125"/>
                </a:cxn>
                <a:cxn ang="0">
                  <a:pos x="247" y="97"/>
                </a:cxn>
                <a:cxn ang="0">
                  <a:pos x="242" y="73"/>
                </a:cxn>
                <a:cxn ang="0">
                  <a:pos x="232" y="51"/>
                </a:cxn>
                <a:cxn ang="0">
                  <a:pos x="219" y="33"/>
                </a:cxn>
                <a:cxn ang="0">
                  <a:pos x="201" y="19"/>
                </a:cxn>
                <a:cxn ang="0">
                  <a:pos x="181" y="9"/>
                </a:cxn>
                <a:cxn ang="0">
                  <a:pos x="158" y="2"/>
                </a:cxn>
                <a:cxn ang="0">
                  <a:pos x="132" y="0"/>
                </a:cxn>
                <a:cxn ang="0">
                  <a:pos x="129" y="52"/>
                </a:cxn>
                <a:cxn ang="0">
                  <a:pos x="141" y="52"/>
                </a:cxn>
                <a:cxn ang="0">
                  <a:pos x="160" y="60"/>
                </a:cxn>
                <a:cxn ang="0">
                  <a:pos x="168" y="66"/>
                </a:cxn>
                <a:cxn ang="0">
                  <a:pos x="179" y="85"/>
                </a:cxn>
                <a:cxn ang="0">
                  <a:pos x="183" y="109"/>
                </a:cxn>
                <a:cxn ang="0">
                  <a:pos x="71" y="109"/>
                </a:cxn>
                <a:cxn ang="0">
                  <a:pos x="79" y="85"/>
                </a:cxn>
                <a:cxn ang="0">
                  <a:pos x="91" y="68"/>
                </a:cxn>
                <a:cxn ang="0">
                  <a:pos x="108" y="55"/>
                </a:cxn>
                <a:cxn ang="0">
                  <a:pos x="129" y="52"/>
                </a:cxn>
              </a:cxnLst>
              <a:rect l="0" t="0" r="r" b="b"/>
              <a:pathLst>
                <a:path w="249" h="298">
                  <a:moveTo>
                    <a:pt x="132" y="0"/>
                  </a:moveTo>
                  <a:lnTo>
                    <a:pt x="132" y="0"/>
                  </a:lnTo>
                  <a:lnTo>
                    <a:pt x="117" y="1"/>
                  </a:lnTo>
                  <a:lnTo>
                    <a:pt x="104" y="4"/>
                  </a:lnTo>
                  <a:lnTo>
                    <a:pt x="91" y="7"/>
                  </a:lnTo>
                  <a:lnTo>
                    <a:pt x="78" y="11"/>
                  </a:lnTo>
                  <a:lnTo>
                    <a:pt x="67" y="17"/>
                  </a:lnTo>
                  <a:lnTo>
                    <a:pt x="56" y="25"/>
                  </a:lnTo>
                  <a:lnTo>
                    <a:pt x="46" y="32"/>
                  </a:lnTo>
                  <a:lnTo>
                    <a:pt x="37" y="42"/>
                  </a:lnTo>
                  <a:lnTo>
                    <a:pt x="28" y="52"/>
                  </a:lnTo>
                  <a:lnTo>
                    <a:pt x="21" y="63"/>
                  </a:lnTo>
                  <a:lnTo>
                    <a:pt x="15" y="76"/>
                  </a:lnTo>
                  <a:lnTo>
                    <a:pt x="10" y="90"/>
                  </a:lnTo>
                  <a:lnTo>
                    <a:pt x="6" y="104"/>
                  </a:lnTo>
                  <a:lnTo>
                    <a:pt x="4" y="118"/>
                  </a:lnTo>
                  <a:lnTo>
                    <a:pt x="2" y="135"/>
                  </a:lnTo>
                  <a:lnTo>
                    <a:pt x="0" y="151"/>
                  </a:lnTo>
                  <a:lnTo>
                    <a:pt x="0" y="151"/>
                  </a:lnTo>
                  <a:lnTo>
                    <a:pt x="2" y="169"/>
                  </a:lnTo>
                  <a:lnTo>
                    <a:pt x="3" y="186"/>
                  </a:lnTo>
                  <a:lnTo>
                    <a:pt x="6" y="201"/>
                  </a:lnTo>
                  <a:lnTo>
                    <a:pt x="9" y="215"/>
                  </a:lnTo>
                  <a:lnTo>
                    <a:pt x="15" y="229"/>
                  </a:lnTo>
                  <a:lnTo>
                    <a:pt x="20" y="241"/>
                  </a:lnTo>
                  <a:lnTo>
                    <a:pt x="27" y="252"/>
                  </a:lnTo>
                  <a:lnTo>
                    <a:pt x="36" y="262"/>
                  </a:lnTo>
                  <a:lnTo>
                    <a:pt x="45" y="270"/>
                  </a:lnTo>
                  <a:lnTo>
                    <a:pt x="54" y="278"/>
                  </a:lnTo>
                  <a:lnTo>
                    <a:pt x="65" y="284"/>
                  </a:lnTo>
                  <a:lnTo>
                    <a:pt x="79" y="289"/>
                  </a:lnTo>
                  <a:lnTo>
                    <a:pt x="92" y="294"/>
                  </a:lnTo>
                  <a:lnTo>
                    <a:pt x="106" y="296"/>
                  </a:lnTo>
                  <a:lnTo>
                    <a:pt x="122" y="298"/>
                  </a:lnTo>
                  <a:lnTo>
                    <a:pt x="138" y="298"/>
                  </a:lnTo>
                  <a:lnTo>
                    <a:pt x="138" y="298"/>
                  </a:lnTo>
                  <a:lnTo>
                    <a:pt x="165" y="297"/>
                  </a:lnTo>
                  <a:lnTo>
                    <a:pt x="191" y="294"/>
                  </a:lnTo>
                  <a:lnTo>
                    <a:pt x="215" y="288"/>
                  </a:lnTo>
                  <a:lnTo>
                    <a:pt x="238" y="280"/>
                  </a:lnTo>
                  <a:lnTo>
                    <a:pt x="241" y="279"/>
                  </a:lnTo>
                  <a:lnTo>
                    <a:pt x="232" y="225"/>
                  </a:lnTo>
                  <a:lnTo>
                    <a:pt x="228" y="227"/>
                  </a:lnTo>
                  <a:lnTo>
                    <a:pt x="228" y="227"/>
                  </a:lnTo>
                  <a:lnTo>
                    <a:pt x="210" y="234"/>
                  </a:lnTo>
                  <a:lnTo>
                    <a:pt x="190" y="240"/>
                  </a:lnTo>
                  <a:lnTo>
                    <a:pt x="169" y="243"/>
                  </a:lnTo>
                  <a:lnTo>
                    <a:pt x="149" y="244"/>
                  </a:lnTo>
                  <a:lnTo>
                    <a:pt x="149" y="244"/>
                  </a:lnTo>
                  <a:lnTo>
                    <a:pt x="139" y="243"/>
                  </a:lnTo>
                  <a:lnTo>
                    <a:pt x="130" y="243"/>
                  </a:lnTo>
                  <a:lnTo>
                    <a:pt x="122" y="241"/>
                  </a:lnTo>
                  <a:lnTo>
                    <a:pt x="114" y="238"/>
                  </a:lnTo>
                  <a:lnTo>
                    <a:pt x="107" y="236"/>
                  </a:lnTo>
                  <a:lnTo>
                    <a:pt x="101" y="233"/>
                  </a:lnTo>
                  <a:lnTo>
                    <a:pt x="94" y="229"/>
                  </a:lnTo>
                  <a:lnTo>
                    <a:pt x="90" y="223"/>
                  </a:lnTo>
                  <a:lnTo>
                    <a:pt x="90" y="223"/>
                  </a:lnTo>
                  <a:lnTo>
                    <a:pt x="84" y="217"/>
                  </a:lnTo>
                  <a:lnTo>
                    <a:pt x="81" y="212"/>
                  </a:lnTo>
                  <a:lnTo>
                    <a:pt x="76" y="204"/>
                  </a:lnTo>
                  <a:lnTo>
                    <a:pt x="74" y="197"/>
                  </a:lnTo>
                  <a:lnTo>
                    <a:pt x="72" y="188"/>
                  </a:lnTo>
                  <a:lnTo>
                    <a:pt x="70" y="179"/>
                  </a:lnTo>
                  <a:lnTo>
                    <a:pt x="70" y="168"/>
                  </a:lnTo>
                  <a:lnTo>
                    <a:pt x="69" y="158"/>
                  </a:lnTo>
                  <a:lnTo>
                    <a:pt x="247" y="158"/>
                  </a:lnTo>
                  <a:lnTo>
                    <a:pt x="247" y="155"/>
                  </a:lnTo>
                  <a:lnTo>
                    <a:pt x="247" y="155"/>
                  </a:lnTo>
                  <a:lnTo>
                    <a:pt x="249" y="138"/>
                  </a:lnTo>
                  <a:lnTo>
                    <a:pt x="249" y="125"/>
                  </a:lnTo>
                  <a:lnTo>
                    <a:pt x="249" y="125"/>
                  </a:lnTo>
                  <a:lnTo>
                    <a:pt x="249" y="111"/>
                  </a:lnTo>
                  <a:lnTo>
                    <a:pt x="247" y="97"/>
                  </a:lnTo>
                  <a:lnTo>
                    <a:pt x="245" y="85"/>
                  </a:lnTo>
                  <a:lnTo>
                    <a:pt x="242" y="73"/>
                  </a:lnTo>
                  <a:lnTo>
                    <a:pt x="237" y="62"/>
                  </a:lnTo>
                  <a:lnTo>
                    <a:pt x="232" y="51"/>
                  </a:lnTo>
                  <a:lnTo>
                    <a:pt x="225" y="42"/>
                  </a:lnTo>
                  <a:lnTo>
                    <a:pt x="219" y="33"/>
                  </a:lnTo>
                  <a:lnTo>
                    <a:pt x="210" y="26"/>
                  </a:lnTo>
                  <a:lnTo>
                    <a:pt x="201" y="19"/>
                  </a:lnTo>
                  <a:lnTo>
                    <a:pt x="192" y="13"/>
                  </a:lnTo>
                  <a:lnTo>
                    <a:pt x="181" y="9"/>
                  </a:lnTo>
                  <a:lnTo>
                    <a:pt x="170" y="6"/>
                  </a:lnTo>
                  <a:lnTo>
                    <a:pt x="158" y="2"/>
                  </a:lnTo>
                  <a:lnTo>
                    <a:pt x="146" y="1"/>
                  </a:lnTo>
                  <a:lnTo>
                    <a:pt x="132" y="0"/>
                  </a:lnTo>
                  <a:lnTo>
                    <a:pt x="132" y="0"/>
                  </a:lnTo>
                  <a:close/>
                  <a:moveTo>
                    <a:pt x="129" y="52"/>
                  </a:moveTo>
                  <a:lnTo>
                    <a:pt x="129" y="52"/>
                  </a:lnTo>
                  <a:lnTo>
                    <a:pt x="141" y="52"/>
                  </a:lnTo>
                  <a:lnTo>
                    <a:pt x="151" y="55"/>
                  </a:lnTo>
                  <a:lnTo>
                    <a:pt x="160" y="60"/>
                  </a:lnTo>
                  <a:lnTo>
                    <a:pt x="168" y="66"/>
                  </a:lnTo>
                  <a:lnTo>
                    <a:pt x="168" y="66"/>
                  </a:lnTo>
                  <a:lnTo>
                    <a:pt x="175" y="74"/>
                  </a:lnTo>
                  <a:lnTo>
                    <a:pt x="179" y="85"/>
                  </a:lnTo>
                  <a:lnTo>
                    <a:pt x="182" y="96"/>
                  </a:lnTo>
                  <a:lnTo>
                    <a:pt x="183" y="109"/>
                  </a:lnTo>
                  <a:lnTo>
                    <a:pt x="71" y="109"/>
                  </a:lnTo>
                  <a:lnTo>
                    <a:pt x="71" y="109"/>
                  </a:lnTo>
                  <a:lnTo>
                    <a:pt x="74" y="96"/>
                  </a:lnTo>
                  <a:lnTo>
                    <a:pt x="79" y="85"/>
                  </a:lnTo>
                  <a:lnTo>
                    <a:pt x="84" y="75"/>
                  </a:lnTo>
                  <a:lnTo>
                    <a:pt x="91" y="68"/>
                  </a:lnTo>
                  <a:lnTo>
                    <a:pt x="100" y="61"/>
                  </a:lnTo>
                  <a:lnTo>
                    <a:pt x="108" y="55"/>
                  </a:lnTo>
                  <a:lnTo>
                    <a:pt x="118" y="52"/>
                  </a:lnTo>
                  <a:lnTo>
                    <a:pt x="129" y="52"/>
                  </a:lnTo>
                  <a:lnTo>
                    <a:pt x="129" y="5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9" name="Freeform 25"/>
            <p:cNvSpPr>
              <a:spLocks noEditPoints="1"/>
            </p:cNvSpPr>
            <p:nvPr userDrawn="1"/>
          </p:nvSpPr>
          <p:spPr bwMode="auto">
            <a:xfrm>
              <a:off x="1530351" y="6478371"/>
              <a:ext cx="123825" cy="157163"/>
            </a:xfrm>
            <a:custGeom>
              <a:avLst/>
              <a:gdLst/>
              <a:ahLst/>
              <a:cxnLst>
                <a:cxn ang="0">
                  <a:pos x="233" y="97"/>
                </a:cxn>
                <a:cxn ang="0">
                  <a:pos x="228" y="63"/>
                </a:cxn>
                <a:cxn ang="0">
                  <a:pos x="217" y="38"/>
                </a:cxn>
                <a:cxn ang="0">
                  <a:pos x="199" y="18"/>
                </a:cxn>
                <a:cxn ang="0">
                  <a:pos x="171" y="7"/>
                </a:cxn>
                <a:cxn ang="0">
                  <a:pos x="135" y="1"/>
                </a:cxn>
                <a:cxn ang="0">
                  <a:pos x="95" y="2"/>
                </a:cxn>
                <a:cxn ang="0">
                  <a:pos x="18" y="19"/>
                </a:cxn>
                <a:cxn ang="0">
                  <a:pos x="32" y="74"/>
                </a:cxn>
                <a:cxn ang="0">
                  <a:pos x="71" y="59"/>
                </a:cxn>
                <a:cxn ang="0">
                  <a:pos x="111" y="54"/>
                </a:cxn>
                <a:cxn ang="0">
                  <a:pos x="136" y="56"/>
                </a:cxn>
                <a:cxn ang="0">
                  <a:pos x="159" y="72"/>
                </a:cxn>
                <a:cxn ang="0">
                  <a:pos x="166" y="104"/>
                </a:cxn>
                <a:cxn ang="0">
                  <a:pos x="147" y="117"/>
                </a:cxn>
                <a:cxn ang="0">
                  <a:pos x="96" y="124"/>
                </a:cxn>
                <a:cxn ang="0">
                  <a:pos x="56" y="138"/>
                </a:cxn>
                <a:cxn ang="0">
                  <a:pos x="26" y="158"/>
                </a:cxn>
                <a:cxn ang="0">
                  <a:pos x="7" y="184"/>
                </a:cxn>
                <a:cxn ang="0">
                  <a:pos x="0" y="217"/>
                </a:cxn>
                <a:cxn ang="0">
                  <a:pos x="3" y="235"/>
                </a:cxn>
                <a:cxn ang="0">
                  <a:pos x="10" y="258"/>
                </a:cxn>
                <a:cxn ang="0">
                  <a:pos x="24" y="276"/>
                </a:cxn>
                <a:cxn ang="0">
                  <a:pos x="42" y="289"/>
                </a:cxn>
                <a:cxn ang="0">
                  <a:pos x="64" y="297"/>
                </a:cxn>
                <a:cxn ang="0">
                  <a:pos x="82" y="298"/>
                </a:cxn>
                <a:cxn ang="0">
                  <a:pos x="123" y="291"/>
                </a:cxn>
                <a:cxn ang="0">
                  <a:pos x="155" y="272"/>
                </a:cxn>
                <a:cxn ang="0">
                  <a:pos x="171" y="253"/>
                </a:cxn>
                <a:cxn ang="0">
                  <a:pos x="170" y="292"/>
                </a:cxn>
                <a:cxn ang="0">
                  <a:pos x="234" y="289"/>
                </a:cxn>
                <a:cxn ang="0">
                  <a:pos x="233" y="213"/>
                </a:cxn>
                <a:cxn ang="0">
                  <a:pos x="93" y="244"/>
                </a:cxn>
                <a:cxn ang="0">
                  <a:pos x="75" y="235"/>
                </a:cxn>
                <a:cxn ang="0">
                  <a:pos x="65" y="217"/>
                </a:cxn>
                <a:cxn ang="0">
                  <a:pos x="65" y="204"/>
                </a:cxn>
                <a:cxn ang="0">
                  <a:pos x="72" y="190"/>
                </a:cxn>
                <a:cxn ang="0">
                  <a:pos x="84" y="179"/>
                </a:cxn>
                <a:cxn ang="0">
                  <a:pos x="122" y="167"/>
                </a:cxn>
                <a:cxn ang="0">
                  <a:pos x="166" y="169"/>
                </a:cxn>
                <a:cxn ang="0">
                  <a:pos x="161" y="195"/>
                </a:cxn>
                <a:cxn ang="0">
                  <a:pos x="144" y="225"/>
                </a:cxn>
                <a:cxn ang="0">
                  <a:pos x="127" y="238"/>
                </a:cxn>
                <a:cxn ang="0">
                  <a:pos x="107" y="244"/>
                </a:cxn>
              </a:cxnLst>
              <a:rect l="0" t="0" r="r" b="b"/>
              <a:pathLst>
                <a:path w="234" h="298">
                  <a:moveTo>
                    <a:pt x="233" y="213"/>
                  </a:moveTo>
                  <a:lnTo>
                    <a:pt x="233" y="97"/>
                  </a:lnTo>
                  <a:lnTo>
                    <a:pt x="233" y="97"/>
                  </a:lnTo>
                  <a:lnTo>
                    <a:pt x="232" y="85"/>
                  </a:lnTo>
                  <a:lnTo>
                    <a:pt x="231" y="74"/>
                  </a:lnTo>
                  <a:lnTo>
                    <a:pt x="228" y="63"/>
                  </a:lnTo>
                  <a:lnTo>
                    <a:pt x="226" y="54"/>
                  </a:lnTo>
                  <a:lnTo>
                    <a:pt x="222" y="45"/>
                  </a:lnTo>
                  <a:lnTo>
                    <a:pt x="217" y="38"/>
                  </a:lnTo>
                  <a:lnTo>
                    <a:pt x="212" y="30"/>
                  </a:lnTo>
                  <a:lnTo>
                    <a:pt x="205" y="23"/>
                  </a:lnTo>
                  <a:lnTo>
                    <a:pt x="199" y="18"/>
                  </a:lnTo>
                  <a:lnTo>
                    <a:pt x="190" y="13"/>
                  </a:lnTo>
                  <a:lnTo>
                    <a:pt x="181" y="9"/>
                  </a:lnTo>
                  <a:lnTo>
                    <a:pt x="171" y="7"/>
                  </a:lnTo>
                  <a:lnTo>
                    <a:pt x="160" y="4"/>
                  </a:lnTo>
                  <a:lnTo>
                    <a:pt x="148" y="2"/>
                  </a:lnTo>
                  <a:lnTo>
                    <a:pt x="135" y="1"/>
                  </a:lnTo>
                  <a:lnTo>
                    <a:pt x="121" y="0"/>
                  </a:lnTo>
                  <a:lnTo>
                    <a:pt x="121" y="0"/>
                  </a:lnTo>
                  <a:lnTo>
                    <a:pt x="95" y="2"/>
                  </a:lnTo>
                  <a:lnTo>
                    <a:pt x="68" y="6"/>
                  </a:lnTo>
                  <a:lnTo>
                    <a:pt x="42" y="11"/>
                  </a:lnTo>
                  <a:lnTo>
                    <a:pt x="18" y="19"/>
                  </a:lnTo>
                  <a:lnTo>
                    <a:pt x="15" y="20"/>
                  </a:lnTo>
                  <a:lnTo>
                    <a:pt x="28" y="75"/>
                  </a:lnTo>
                  <a:lnTo>
                    <a:pt x="32" y="74"/>
                  </a:lnTo>
                  <a:lnTo>
                    <a:pt x="32" y="74"/>
                  </a:lnTo>
                  <a:lnTo>
                    <a:pt x="50" y="65"/>
                  </a:lnTo>
                  <a:lnTo>
                    <a:pt x="71" y="59"/>
                  </a:lnTo>
                  <a:lnTo>
                    <a:pt x="91" y="55"/>
                  </a:lnTo>
                  <a:lnTo>
                    <a:pt x="101" y="54"/>
                  </a:lnTo>
                  <a:lnTo>
                    <a:pt x="111" y="54"/>
                  </a:lnTo>
                  <a:lnTo>
                    <a:pt x="111" y="54"/>
                  </a:lnTo>
                  <a:lnTo>
                    <a:pt x="124" y="54"/>
                  </a:lnTo>
                  <a:lnTo>
                    <a:pt x="136" y="56"/>
                  </a:lnTo>
                  <a:lnTo>
                    <a:pt x="145" y="60"/>
                  </a:lnTo>
                  <a:lnTo>
                    <a:pt x="152" y="65"/>
                  </a:lnTo>
                  <a:lnTo>
                    <a:pt x="159" y="72"/>
                  </a:lnTo>
                  <a:lnTo>
                    <a:pt x="162" y="81"/>
                  </a:lnTo>
                  <a:lnTo>
                    <a:pt x="165" y="92"/>
                  </a:lnTo>
                  <a:lnTo>
                    <a:pt x="166" y="104"/>
                  </a:lnTo>
                  <a:lnTo>
                    <a:pt x="166" y="117"/>
                  </a:lnTo>
                  <a:lnTo>
                    <a:pt x="166" y="117"/>
                  </a:lnTo>
                  <a:lnTo>
                    <a:pt x="147" y="117"/>
                  </a:lnTo>
                  <a:lnTo>
                    <a:pt x="128" y="118"/>
                  </a:lnTo>
                  <a:lnTo>
                    <a:pt x="112" y="120"/>
                  </a:lnTo>
                  <a:lnTo>
                    <a:pt x="96" y="124"/>
                  </a:lnTo>
                  <a:lnTo>
                    <a:pt x="81" y="128"/>
                  </a:lnTo>
                  <a:lnTo>
                    <a:pt x="68" y="133"/>
                  </a:lnTo>
                  <a:lnTo>
                    <a:pt x="56" y="138"/>
                  </a:lnTo>
                  <a:lnTo>
                    <a:pt x="45" y="144"/>
                  </a:lnTo>
                  <a:lnTo>
                    <a:pt x="35" y="150"/>
                  </a:lnTo>
                  <a:lnTo>
                    <a:pt x="26" y="158"/>
                  </a:lnTo>
                  <a:lnTo>
                    <a:pt x="18" y="167"/>
                  </a:lnTo>
                  <a:lnTo>
                    <a:pt x="11" y="176"/>
                  </a:lnTo>
                  <a:lnTo>
                    <a:pt x="7" y="184"/>
                  </a:lnTo>
                  <a:lnTo>
                    <a:pt x="4" y="195"/>
                  </a:lnTo>
                  <a:lnTo>
                    <a:pt x="2" y="206"/>
                  </a:lnTo>
                  <a:lnTo>
                    <a:pt x="0" y="217"/>
                  </a:lnTo>
                  <a:lnTo>
                    <a:pt x="0" y="217"/>
                  </a:lnTo>
                  <a:lnTo>
                    <a:pt x="2" y="226"/>
                  </a:lnTo>
                  <a:lnTo>
                    <a:pt x="3" y="235"/>
                  </a:lnTo>
                  <a:lnTo>
                    <a:pt x="4" y="243"/>
                  </a:lnTo>
                  <a:lnTo>
                    <a:pt x="7" y="251"/>
                  </a:lnTo>
                  <a:lnTo>
                    <a:pt x="10" y="258"/>
                  </a:lnTo>
                  <a:lnTo>
                    <a:pt x="14" y="265"/>
                  </a:lnTo>
                  <a:lnTo>
                    <a:pt x="18" y="270"/>
                  </a:lnTo>
                  <a:lnTo>
                    <a:pt x="24" y="276"/>
                  </a:lnTo>
                  <a:lnTo>
                    <a:pt x="29" y="281"/>
                  </a:lnTo>
                  <a:lnTo>
                    <a:pt x="35" y="286"/>
                  </a:lnTo>
                  <a:lnTo>
                    <a:pt x="42" y="289"/>
                  </a:lnTo>
                  <a:lnTo>
                    <a:pt x="49" y="292"/>
                  </a:lnTo>
                  <a:lnTo>
                    <a:pt x="57" y="295"/>
                  </a:lnTo>
                  <a:lnTo>
                    <a:pt x="64" y="297"/>
                  </a:lnTo>
                  <a:lnTo>
                    <a:pt x="73" y="298"/>
                  </a:lnTo>
                  <a:lnTo>
                    <a:pt x="82" y="298"/>
                  </a:lnTo>
                  <a:lnTo>
                    <a:pt x="82" y="298"/>
                  </a:lnTo>
                  <a:lnTo>
                    <a:pt x="96" y="298"/>
                  </a:lnTo>
                  <a:lnTo>
                    <a:pt x="110" y="296"/>
                  </a:lnTo>
                  <a:lnTo>
                    <a:pt x="123" y="291"/>
                  </a:lnTo>
                  <a:lnTo>
                    <a:pt x="134" y="286"/>
                  </a:lnTo>
                  <a:lnTo>
                    <a:pt x="145" y="279"/>
                  </a:lnTo>
                  <a:lnTo>
                    <a:pt x="155" y="272"/>
                  </a:lnTo>
                  <a:lnTo>
                    <a:pt x="163" y="263"/>
                  </a:lnTo>
                  <a:lnTo>
                    <a:pt x="171" y="253"/>
                  </a:lnTo>
                  <a:lnTo>
                    <a:pt x="171" y="253"/>
                  </a:lnTo>
                  <a:lnTo>
                    <a:pt x="170" y="269"/>
                  </a:lnTo>
                  <a:lnTo>
                    <a:pt x="170" y="289"/>
                  </a:lnTo>
                  <a:lnTo>
                    <a:pt x="170" y="292"/>
                  </a:lnTo>
                  <a:lnTo>
                    <a:pt x="234" y="292"/>
                  </a:lnTo>
                  <a:lnTo>
                    <a:pt x="234" y="289"/>
                  </a:lnTo>
                  <a:lnTo>
                    <a:pt x="234" y="289"/>
                  </a:lnTo>
                  <a:lnTo>
                    <a:pt x="233" y="253"/>
                  </a:lnTo>
                  <a:lnTo>
                    <a:pt x="233" y="213"/>
                  </a:lnTo>
                  <a:lnTo>
                    <a:pt x="233" y="213"/>
                  </a:lnTo>
                  <a:close/>
                  <a:moveTo>
                    <a:pt x="101" y="245"/>
                  </a:moveTo>
                  <a:lnTo>
                    <a:pt x="101" y="245"/>
                  </a:lnTo>
                  <a:lnTo>
                    <a:pt x="93" y="244"/>
                  </a:lnTo>
                  <a:lnTo>
                    <a:pt x="86" y="243"/>
                  </a:lnTo>
                  <a:lnTo>
                    <a:pt x="80" y="240"/>
                  </a:lnTo>
                  <a:lnTo>
                    <a:pt x="75" y="235"/>
                  </a:lnTo>
                  <a:lnTo>
                    <a:pt x="71" y="231"/>
                  </a:lnTo>
                  <a:lnTo>
                    <a:pt x="68" y="224"/>
                  </a:lnTo>
                  <a:lnTo>
                    <a:pt x="65" y="217"/>
                  </a:lnTo>
                  <a:lnTo>
                    <a:pt x="65" y="210"/>
                  </a:lnTo>
                  <a:lnTo>
                    <a:pt x="65" y="210"/>
                  </a:lnTo>
                  <a:lnTo>
                    <a:pt x="65" y="204"/>
                  </a:lnTo>
                  <a:lnTo>
                    <a:pt x="67" y="200"/>
                  </a:lnTo>
                  <a:lnTo>
                    <a:pt x="69" y="194"/>
                  </a:lnTo>
                  <a:lnTo>
                    <a:pt x="72" y="190"/>
                  </a:lnTo>
                  <a:lnTo>
                    <a:pt x="75" y="187"/>
                  </a:lnTo>
                  <a:lnTo>
                    <a:pt x="80" y="182"/>
                  </a:lnTo>
                  <a:lnTo>
                    <a:pt x="84" y="179"/>
                  </a:lnTo>
                  <a:lnTo>
                    <a:pt x="91" y="176"/>
                  </a:lnTo>
                  <a:lnTo>
                    <a:pt x="105" y="171"/>
                  </a:lnTo>
                  <a:lnTo>
                    <a:pt x="122" y="167"/>
                  </a:lnTo>
                  <a:lnTo>
                    <a:pt x="143" y="165"/>
                  </a:lnTo>
                  <a:lnTo>
                    <a:pt x="166" y="163"/>
                  </a:lnTo>
                  <a:lnTo>
                    <a:pt x="166" y="169"/>
                  </a:lnTo>
                  <a:lnTo>
                    <a:pt x="166" y="169"/>
                  </a:lnTo>
                  <a:lnTo>
                    <a:pt x="165" y="182"/>
                  </a:lnTo>
                  <a:lnTo>
                    <a:pt x="161" y="195"/>
                  </a:lnTo>
                  <a:lnTo>
                    <a:pt x="156" y="209"/>
                  </a:lnTo>
                  <a:lnTo>
                    <a:pt x="148" y="221"/>
                  </a:lnTo>
                  <a:lnTo>
                    <a:pt x="144" y="225"/>
                  </a:lnTo>
                  <a:lnTo>
                    <a:pt x="139" y="231"/>
                  </a:lnTo>
                  <a:lnTo>
                    <a:pt x="134" y="234"/>
                  </a:lnTo>
                  <a:lnTo>
                    <a:pt x="127" y="238"/>
                  </a:lnTo>
                  <a:lnTo>
                    <a:pt x="122" y="241"/>
                  </a:lnTo>
                  <a:lnTo>
                    <a:pt x="115" y="243"/>
                  </a:lnTo>
                  <a:lnTo>
                    <a:pt x="107" y="244"/>
                  </a:lnTo>
                  <a:lnTo>
                    <a:pt x="101" y="245"/>
                  </a:lnTo>
                  <a:lnTo>
                    <a:pt x="101" y="24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0" name="Rectangle 26"/>
            <p:cNvSpPr>
              <a:spLocks noChangeArrowheads="1"/>
            </p:cNvSpPr>
            <p:nvPr userDrawn="1"/>
          </p:nvSpPr>
          <p:spPr bwMode="auto">
            <a:xfrm>
              <a:off x="1681163" y="6411696"/>
              <a:ext cx="34925" cy="220663"/>
            </a:xfrm>
            <a:prstGeom prst="rect">
              <a:avLst/>
            </a:prstGeom>
            <a:solidFill>
              <a:srgbClr val="FD0014"/>
            </a:solidFill>
            <a:ln w="9525">
              <a:no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Rectangle 27"/>
            <p:cNvSpPr>
              <a:spLocks noChangeArrowheads="1"/>
            </p:cNvSpPr>
            <p:nvPr userDrawn="1"/>
          </p:nvSpPr>
          <p:spPr bwMode="auto">
            <a:xfrm>
              <a:off x="996951" y="6429158"/>
              <a:ext cx="34925" cy="203200"/>
            </a:xfrm>
            <a:prstGeom prst="rect">
              <a:avLst/>
            </a:prstGeom>
            <a:solidFill>
              <a:srgbClr val="7E000A"/>
            </a:solidFill>
            <a:ln w="9525">
              <a:no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2" name="Freeform 28"/>
            <p:cNvSpPr>
              <a:spLocks/>
            </p:cNvSpPr>
            <p:nvPr userDrawn="1"/>
          </p:nvSpPr>
          <p:spPr bwMode="auto">
            <a:xfrm>
              <a:off x="1738313" y="6591083"/>
              <a:ext cx="46038" cy="44450"/>
            </a:xfrm>
            <a:custGeom>
              <a:avLst/>
              <a:gdLst/>
              <a:ahLst/>
              <a:cxnLst>
                <a:cxn ang="0">
                  <a:pos x="43" y="0"/>
                </a:cxn>
                <a:cxn ang="0">
                  <a:pos x="43" y="0"/>
                </a:cxn>
                <a:cxn ang="0">
                  <a:pos x="35" y="1"/>
                </a:cxn>
                <a:cxn ang="0">
                  <a:pos x="26" y="3"/>
                </a:cxn>
                <a:cxn ang="0">
                  <a:pos x="20" y="8"/>
                </a:cxn>
                <a:cxn ang="0">
                  <a:pos x="13" y="13"/>
                </a:cxn>
                <a:cxn ang="0">
                  <a:pos x="7" y="19"/>
                </a:cxn>
                <a:cxn ang="0">
                  <a:pos x="3" y="26"/>
                </a:cxn>
                <a:cxn ang="0">
                  <a:pos x="1" y="34"/>
                </a:cxn>
                <a:cxn ang="0">
                  <a:pos x="0" y="43"/>
                </a:cxn>
                <a:cxn ang="0">
                  <a:pos x="0" y="43"/>
                </a:cxn>
                <a:cxn ang="0">
                  <a:pos x="1" y="52"/>
                </a:cxn>
                <a:cxn ang="0">
                  <a:pos x="3" y="61"/>
                </a:cxn>
                <a:cxn ang="0">
                  <a:pos x="7" y="67"/>
                </a:cxn>
                <a:cxn ang="0">
                  <a:pos x="13" y="74"/>
                </a:cxn>
                <a:cxn ang="0">
                  <a:pos x="20" y="79"/>
                </a:cxn>
                <a:cxn ang="0">
                  <a:pos x="26" y="83"/>
                </a:cxn>
                <a:cxn ang="0">
                  <a:pos x="35" y="86"/>
                </a:cxn>
                <a:cxn ang="0">
                  <a:pos x="43" y="86"/>
                </a:cxn>
                <a:cxn ang="0">
                  <a:pos x="43" y="86"/>
                </a:cxn>
                <a:cxn ang="0">
                  <a:pos x="51" y="86"/>
                </a:cxn>
                <a:cxn ang="0">
                  <a:pos x="60" y="83"/>
                </a:cxn>
                <a:cxn ang="0">
                  <a:pos x="67" y="79"/>
                </a:cxn>
                <a:cxn ang="0">
                  <a:pos x="74" y="74"/>
                </a:cxn>
                <a:cxn ang="0">
                  <a:pos x="79" y="67"/>
                </a:cxn>
                <a:cxn ang="0">
                  <a:pos x="83" y="61"/>
                </a:cxn>
                <a:cxn ang="0">
                  <a:pos x="86" y="52"/>
                </a:cxn>
                <a:cxn ang="0">
                  <a:pos x="87" y="43"/>
                </a:cxn>
                <a:cxn ang="0">
                  <a:pos x="87" y="43"/>
                </a:cxn>
                <a:cxn ang="0">
                  <a:pos x="86" y="34"/>
                </a:cxn>
                <a:cxn ang="0">
                  <a:pos x="83" y="26"/>
                </a:cxn>
                <a:cxn ang="0">
                  <a:pos x="79" y="19"/>
                </a:cxn>
                <a:cxn ang="0">
                  <a:pos x="74" y="13"/>
                </a:cxn>
                <a:cxn ang="0">
                  <a:pos x="67" y="8"/>
                </a:cxn>
                <a:cxn ang="0">
                  <a:pos x="60" y="3"/>
                </a:cxn>
                <a:cxn ang="0">
                  <a:pos x="51" y="1"/>
                </a:cxn>
                <a:cxn ang="0">
                  <a:pos x="43" y="0"/>
                </a:cxn>
                <a:cxn ang="0">
                  <a:pos x="43" y="0"/>
                </a:cxn>
              </a:cxnLst>
              <a:rect l="0" t="0" r="r" b="b"/>
              <a:pathLst>
                <a:path w="87" h="86">
                  <a:moveTo>
                    <a:pt x="43" y="0"/>
                  </a:moveTo>
                  <a:lnTo>
                    <a:pt x="43" y="0"/>
                  </a:lnTo>
                  <a:lnTo>
                    <a:pt x="35" y="1"/>
                  </a:lnTo>
                  <a:lnTo>
                    <a:pt x="26" y="3"/>
                  </a:lnTo>
                  <a:lnTo>
                    <a:pt x="20" y="8"/>
                  </a:lnTo>
                  <a:lnTo>
                    <a:pt x="13" y="13"/>
                  </a:lnTo>
                  <a:lnTo>
                    <a:pt x="7" y="19"/>
                  </a:lnTo>
                  <a:lnTo>
                    <a:pt x="3" y="26"/>
                  </a:lnTo>
                  <a:lnTo>
                    <a:pt x="1" y="34"/>
                  </a:lnTo>
                  <a:lnTo>
                    <a:pt x="0" y="43"/>
                  </a:lnTo>
                  <a:lnTo>
                    <a:pt x="0" y="43"/>
                  </a:lnTo>
                  <a:lnTo>
                    <a:pt x="1" y="52"/>
                  </a:lnTo>
                  <a:lnTo>
                    <a:pt x="3" y="61"/>
                  </a:lnTo>
                  <a:lnTo>
                    <a:pt x="7" y="67"/>
                  </a:lnTo>
                  <a:lnTo>
                    <a:pt x="13" y="74"/>
                  </a:lnTo>
                  <a:lnTo>
                    <a:pt x="20" y="79"/>
                  </a:lnTo>
                  <a:lnTo>
                    <a:pt x="26" y="83"/>
                  </a:lnTo>
                  <a:lnTo>
                    <a:pt x="35" y="86"/>
                  </a:lnTo>
                  <a:lnTo>
                    <a:pt x="43" y="86"/>
                  </a:lnTo>
                  <a:lnTo>
                    <a:pt x="43" y="86"/>
                  </a:lnTo>
                  <a:lnTo>
                    <a:pt x="51" y="86"/>
                  </a:lnTo>
                  <a:lnTo>
                    <a:pt x="60" y="83"/>
                  </a:lnTo>
                  <a:lnTo>
                    <a:pt x="67" y="79"/>
                  </a:lnTo>
                  <a:lnTo>
                    <a:pt x="74" y="74"/>
                  </a:lnTo>
                  <a:lnTo>
                    <a:pt x="79" y="67"/>
                  </a:lnTo>
                  <a:lnTo>
                    <a:pt x="83" y="61"/>
                  </a:lnTo>
                  <a:lnTo>
                    <a:pt x="86" y="52"/>
                  </a:lnTo>
                  <a:lnTo>
                    <a:pt x="87" y="43"/>
                  </a:lnTo>
                  <a:lnTo>
                    <a:pt x="87" y="43"/>
                  </a:lnTo>
                  <a:lnTo>
                    <a:pt x="86" y="34"/>
                  </a:lnTo>
                  <a:lnTo>
                    <a:pt x="83" y="26"/>
                  </a:lnTo>
                  <a:lnTo>
                    <a:pt x="79" y="19"/>
                  </a:lnTo>
                  <a:lnTo>
                    <a:pt x="74" y="13"/>
                  </a:lnTo>
                  <a:lnTo>
                    <a:pt x="67" y="8"/>
                  </a:lnTo>
                  <a:lnTo>
                    <a:pt x="60" y="3"/>
                  </a:lnTo>
                  <a:lnTo>
                    <a:pt x="51" y="1"/>
                  </a:lnTo>
                  <a:lnTo>
                    <a:pt x="43" y="0"/>
                  </a:lnTo>
                  <a:lnTo>
                    <a:pt x="43"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タイトルと文章">
    <p:spTree>
      <p:nvGrpSpPr>
        <p:cNvPr id="1" name=""/>
        <p:cNvGrpSpPr/>
        <p:nvPr/>
      </p:nvGrpSpPr>
      <p:grpSpPr>
        <a:xfrm>
          <a:off x="0" y="0"/>
          <a:ext cx="0" cy="0"/>
          <a:chOff x="0" y="0"/>
          <a:chExt cx="0" cy="0"/>
        </a:xfrm>
      </p:grpSpPr>
      <p:sp>
        <p:nvSpPr>
          <p:cNvPr id="2" name="タイトル 1"/>
          <p:cNvSpPr>
            <a:spLocks noGrp="1"/>
          </p:cNvSpPr>
          <p:nvPr userDrawn="1">
            <p:ph type="title"/>
          </p:nvPr>
        </p:nvSpPr>
        <p:spPr bwMode="gray">
          <a:xfrm>
            <a:off x="251952" y="368966"/>
            <a:ext cx="7200080" cy="360004"/>
          </a:xfrm>
          <a:prstGeom prst="rect">
            <a:avLst/>
          </a:prstGeom>
        </p:spPr>
        <p:txBody>
          <a:bodyPr wrap="none" anchor="ctr">
            <a:noAutofit/>
          </a:bodyPr>
          <a:lstStyle>
            <a:lvl1pPr algn="l">
              <a:defRPr sz="2400">
                <a:solidFill>
                  <a:schemeClr val="tx1"/>
                </a:solidFill>
                <a:latin typeface="+mj-ea"/>
                <a:ea typeface="+mj-ea"/>
              </a:defRPr>
            </a:lvl1pPr>
          </a:lstStyle>
          <a:p>
            <a:r>
              <a:rPr lang="ja-JP" altLang="en-US" dirty="0" smtClean="0"/>
              <a:t>マスタ タイトルの書式設定</a:t>
            </a:r>
            <a:endParaRPr lang="ja-JP" altLang="en-US" dirty="0"/>
          </a:p>
        </p:txBody>
      </p:sp>
      <p:sp>
        <p:nvSpPr>
          <p:cNvPr id="36" name="正方形/長方形 11"/>
          <p:cNvSpPr>
            <a:spLocks noChangeArrowheads="1"/>
          </p:cNvSpPr>
          <p:nvPr userDrawn="1"/>
        </p:nvSpPr>
        <p:spPr bwMode="gray">
          <a:xfrm>
            <a:off x="1" y="739775"/>
            <a:ext cx="9144000" cy="74485"/>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endParaRPr>
          </a:p>
        </p:txBody>
      </p:sp>
      <p:grpSp>
        <p:nvGrpSpPr>
          <p:cNvPr id="37" name="グループ化 62"/>
          <p:cNvGrpSpPr/>
          <p:nvPr userDrawn="1"/>
        </p:nvGrpSpPr>
        <p:grpSpPr bwMode="gray">
          <a:xfrm>
            <a:off x="-4" y="739775"/>
            <a:ext cx="1481336" cy="74485"/>
            <a:chOff x="312738" y="2747963"/>
            <a:chExt cx="1970087" cy="109537"/>
          </a:xfrm>
        </p:grpSpPr>
        <p:sp>
          <p:nvSpPr>
            <p:cNvPr id="38" name="正方形/長方形 37"/>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40" name="正方形/長方形 39"/>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grpSp>
      <p:grpSp>
        <p:nvGrpSpPr>
          <p:cNvPr id="42" name="グループ化 41"/>
          <p:cNvGrpSpPr/>
          <p:nvPr userDrawn="1"/>
        </p:nvGrpSpPr>
        <p:grpSpPr bwMode="gray">
          <a:xfrm>
            <a:off x="7625254" y="202284"/>
            <a:ext cx="1344915" cy="386569"/>
            <a:chOff x="6642100" y="547566"/>
            <a:chExt cx="1982788" cy="569913"/>
          </a:xfrm>
        </p:grpSpPr>
        <p:sp>
          <p:nvSpPr>
            <p:cNvPr id="43"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5"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6"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7"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0"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2"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3"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4"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5"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6"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7"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8"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9"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0"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1"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2"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3"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4"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5"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6"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7"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8"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9"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a:solidFill>
                  <a:sysClr val="windowText" lastClr="000080"/>
                </a:solidFill>
              </a:endParaRPr>
            </a:p>
          </p:txBody>
        </p:sp>
      </p:grpSp>
      <p:grpSp>
        <p:nvGrpSpPr>
          <p:cNvPr id="54" name="グループ化 72"/>
          <p:cNvGrpSpPr>
            <a:grpSpLocks/>
          </p:cNvGrpSpPr>
          <p:nvPr userDrawn="1"/>
        </p:nvGrpSpPr>
        <p:grpSpPr bwMode="gray">
          <a:xfrm>
            <a:off x="3016250" y="107950"/>
            <a:ext cx="3111500" cy="215900"/>
            <a:chOff x="2940050" y="107923"/>
            <a:chExt cx="3111581" cy="215900"/>
          </a:xfrm>
        </p:grpSpPr>
        <p:sp>
          <p:nvSpPr>
            <p:cNvPr id="55" name="円/楕円 54"/>
            <p:cNvSpPr>
              <a:spLocks/>
            </p:cNvSpPr>
            <p:nvPr/>
          </p:nvSpPr>
          <p:spPr bwMode="gray">
            <a:xfrm>
              <a:off x="2940050" y="107923"/>
              <a:ext cx="217494" cy="2159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a:solidFill>
                  <a:prstClr val="white"/>
                </a:solidFill>
              </a:endParaRPr>
            </a:p>
          </p:txBody>
        </p:sp>
        <p:sp>
          <p:nvSpPr>
            <p:cNvPr id="56" name="円/楕円 55"/>
            <p:cNvSpPr>
              <a:spLocks/>
            </p:cNvSpPr>
            <p:nvPr/>
          </p:nvSpPr>
          <p:spPr bwMode="gray">
            <a:xfrm>
              <a:off x="5835725" y="107923"/>
              <a:ext cx="215906" cy="2159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a:solidFill>
                  <a:prstClr val="white"/>
                </a:solidFill>
              </a:endParaRPr>
            </a:p>
          </p:txBody>
        </p:sp>
      </p:grpSp>
      <p:sp>
        <p:nvSpPr>
          <p:cNvPr id="51" name="Text Box 13"/>
          <p:cNvSpPr txBox="1">
            <a:spLocks noChangeArrowheads="1"/>
          </p:cNvSpPr>
          <p:nvPr userDrawn="1"/>
        </p:nvSpPr>
        <p:spPr bwMode="gray">
          <a:xfrm>
            <a:off x="6372020" y="6669036"/>
            <a:ext cx="2160024" cy="180002"/>
          </a:xfrm>
          <a:prstGeom prst="rect">
            <a:avLst/>
          </a:prstGeom>
          <a:noFill/>
          <a:ln w="25400">
            <a:noFill/>
            <a:miter lim="800000"/>
            <a:headEnd/>
            <a:tailEnd/>
          </a:ln>
        </p:spPr>
        <p:txBody>
          <a:bodyPr wrap="none" anchor="ctr">
            <a:noAutofit/>
          </a:bodyPr>
          <a:lstStyle/>
          <a:p>
            <a:pPr>
              <a:spcBef>
                <a:spcPct val="50000"/>
              </a:spcBef>
              <a:defRPr/>
            </a:pPr>
            <a:r>
              <a:rPr kumimoji="0" lang="en-US" altLang="ja-JP" sz="900" dirty="0">
                <a:solidFill>
                  <a:prstClr val="black"/>
                </a:solidFill>
                <a:latin typeface="Arial" charset="0"/>
                <a:ea typeface="ＭＳ Ｐゴシック" pitchFamily="50" charset="-128"/>
              </a:rPr>
              <a:t>© Hitachi, Ltd.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
        <p:nvSpPr>
          <p:cNvPr id="52" name="スライド番号プレースホルダ 2"/>
          <p:cNvSpPr>
            <a:spLocks noGrp="1"/>
          </p:cNvSpPr>
          <p:nvPr>
            <p:ph type="sldNum" sz="quarter" idx="10"/>
          </p:nvPr>
        </p:nvSpPr>
        <p:spPr bwMode="gray">
          <a:xfrm>
            <a:off x="8532044" y="6489034"/>
            <a:ext cx="540006" cy="360004"/>
          </a:xfrm>
          <a:prstGeom prst="rect">
            <a:avLst/>
          </a:prstGeom>
        </p:spPr>
        <p:txBody>
          <a:bodyPr anchor="ctr"/>
          <a:lstStyle>
            <a:lvl1pPr algn="r">
              <a:defRPr sz="1400" smtClean="0">
                <a:solidFill>
                  <a:schemeClr val="tx1"/>
                </a:solidFill>
                <a:latin typeface="Arial" pitchFamily="34" charset="0"/>
                <a:cs typeface="Arial" pitchFamily="34" charset="0"/>
              </a:defRPr>
            </a:lvl1pPr>
          </a:lstStyle>
          <a:p>
            <a:pPr>
              <a:defRPr/>
            </a:pPr>
            <a:fld id="{790173A9-6621-4FFE-BC07-AC198BDD4C9A}" type="slidenum">
              <a:rPr lang="en-US" altLang="ja-JP">
                <a:solidFill>
                  <a:prstClr val="black"/>
                </a:solidFill>
              </a:rPr>
              <a:pPr>
                <a:defRPr/>
              </a:pPr>
              <a:t>&lt;#&gt;</a:t>
            </a:fld>
            <a:endParaRPr lang="en-US" altLang="ja-JP">
              <a:solidFill>
                <a:prstClr val="black"/>
              </a:solidFill>
            </a:endParaRPr>
          </a:p>
        </p:txBody>
      </p:sp>
      <p:sp>
        <p:nvSpPr>
          <p:cNvPr id="39" name="テキスト プレースホルダ 77"/>
          <p:cNvSpPr>
            <a:spLocks noGrp="1"/>
          </p:cNvSpPr>
          <p:nvPr>
            <p:ph type="body" sz="quarter" idx="11" hasCustomPrompt="1"/>
          </p:nvPr>
        </p:nvSpPr>
        <p:spPr>
          <a:xfrm>
            <a:off x="251520" y="836712"/>
            <a:ext cx="8640960" cy="5472608"/>
          </a:xfrm>
          <a:prstGeom prst="rect">
            <a:avLst/>
          </a:prstGeom>
        </p:spPr>
        <p:txBody>
          <a:bodyPr/>
          <a:lstStyle>
            <a:lvl1pPr marL="266700" indent="-266700">
              <a:buClr>
                <a:schemeClr val="accent2"/>
              </a:buClr>
              <a:buFont typeface="Wingdings" pitchFamily="2" charset="2"/>
              <a:buChar char="n"/>
              <a:defRPr sz="1600">
                <a:latin typeface="+mn-ea"/>
                <a:ea typeface="+mn-ea"/>
              </a:defRPr>
            </a:lvl1pPr>
            <a:lvl2pPr marL="631825" indent="-269875">
              <a:buClr>
                <a:schemeClr val="accent1"/>
              </a:buClr>
              <a:buFont typeface="Wingdings" pitchFamily="2" charset="2"/>
              <a:buChar char="p"/>
              <a:defRPr sz="1600">
                <a:latin typeface="+mn-ea"/>
                <a:ea typeface="+mn-ea"/>
              </a:defRPr>
            </a:lvl2pPr>
            <a:lvl3pPr marL="990600" indent="-276225">
              <a:buClr>
                <a:schemeClr val="accent6"/>
              </a:buClr>
              <a:buFont typeface="Wingdings" pitchFamily="2" charset="2"/>
              <a:buChar char="l"/>
              <a:defRPr sz="1600">
                <a:latin typeface="+mn-ea"/>
                <a:ea typeface="+mn-ea"/>
              </a:defRPr>
            </a:lvl3pPr>
            <a:lvl4pPr marL="1614488" indent="-361950">
              <a:buFont typeface="Wingdings" pitchFamily="2" charset="2"/>
              <a:buChar char="Ø"/>
              <a:defRPr sz="1600">
                <a:latin typeface="+mn-ea"/>
                <a:ea typeface="+mn-ea"/>
              </a:defRPr>
            </a:lvl4pPr>
            <a:lvl5pPr marL="1974850" indent="-269875">
              <a:buFont typeface="Wingdings" pitchFamily="2" charset="2"/>
              <a:buChar char="Ø"/>
              <a:defRPr sz="1600">
                <a:latin typeface="+mn-ea"/>
                <a:ea typeface="+mn-ea"/>
              </a:defRPr>
            </a:lvl5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p:txBody>
      </p:sp>
    </p:spTree>
    <p:extLst>
      <p:ext uri="{BB962C8B-B14F-4D97-AF65-F5344CB8AC3E}">
        <p14:creationId xmlns="" xmlns:p14="http://schemas.microsoft.com/office/powerpoint/2010/main" val="10524780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タイトルのみ">
    <p:spTree>
      <p:nvGrpSpPr>
        <p:cNvPr id="1" name=""/>
        <p:cNvGrpSpPr/>
        <p:nvPr/>
      </p:nvGrpSpPr>
      <p:grpSpPr>
        <a:xfrm>
          <a:off x="0" y="0"/>
          <a:ext cx="0" cy="0"/>
          <a:chOff x="0" y="0"/>
          <a:chExt cx="0" cy="0"/>
        </a:xfrm>
      </p:grpSpPr>
      <p:sp>
        <p:nvSpPr>
          <p:cNvPr id="100" name="正方形/長方形 11"/>
          <p:cNvSpPr>
            <a:spLocks noChangeArrowheads="1"/>
          </p:cNvSpPr>
          <p:nvPr/>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endParaRPr>
          </a:p>
        </p:txBody>
      </p:sp>
      <p:grpSp>
        <p:nvGrpSpPr>
          <p:cNvPr id="2" name="グループ化 62"/>
          <p:cNvGrpSpPr/>
          <p:nvPr userDrawn="1"/>
        </p:nvGrpSpPr>
        <p:grpSpPr bwMode="gray">
          <a:xfrm>
            <a:off x="324643" y="2763058"/>
            <a:ext cx="2178447" cy="109537"/>
            <a:chOff x="312738" y="2747963"/>
            <a:chExt cx="1970087" cy="109537"/>
          </a:xfrm>
        </p:grpSpPr>
        <p:sp>
          <p:nvSpPr>
            <p:cNvPr id="64" name="正方形/長方形 63"/>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65" name="正方形/長方形 64"/>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grpSp>
      <p:sp>
        <p:nvSpPr>
          <p:cNvPr id="41"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prstClr val="black"/>
                </a:solidFill>
                <a:latin typeface="Arial" charset="0"/>
                <a:ea typeface="ＭＳ Ｐゴシック" pitchFamily="50" charset="-128"/>
              </a:rPr>
              <a:t>© Hitachi, Ltd.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
        <p:nvSpPr>
          <p:cNvPr id="42" name="スライド番号プレースホルダ 2"/>
          <p:cNvSpPr>
            <a:spLocks noGrp="1"/>
          </p:cNvSpPr>
          <p:nvPr userDrawn="1">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790173A9-6621-4FFE-BC07-AC198BDD4C9A}" type="slidenum">
              <a:rPr lang="en-US" altLang="ja-JP">
                <a:solidFill>
                  <a:prstClr val="black"/>
                </a:solidFill>
              </a:rPr>
              <a:pPr>
                <a:defRPr/>
              </a:pPr>
              <a:t>&lt;#&gt;</a:t>
            </a:fld>
            <a:endParaRPr lang="en-US" altLang="ja-JP">
              <a:solidFill>
                <a:prstClr val="black"/>
              </a:solidFill>
            </a:endParaRPr>
          </a:p>
        </p:txBody>
      </p:sp>
      <p:sp>
        <p:nvSpPr>
          <p:cNvPr id="43" name="タイトル 1"/>
          <p:cNvSpPr>
            <a:spLocks noGrp="1"/>
          </p:cNvSpPr>
          <p:nvPr userDrawn="1">
            <p:ph type="title"/>
          </p:nvPr>
        </p:nvSpPr>
        <p:spPr bwMode="gray">
          <a:xfrm>
            <a:off x="2428491" y="3113705"/>
            <a:ext cx="4253087" cy="538609"/>
          </a:xfrm>
          <a:prstGeom prst="rect">
            <a:avLst/>
          </a:prstGeom>
        </p:spPr>
        <p:txBody>
          <a:bodyPr wrap="none">
            <a:spAutoFit/>
          </a:bodyPr>
          <a:lstStyle>
            <a:lvl1pPr>
              <a:lnSpc>
                <a:spcPct val="100000"/>
              </a:lnSpc>
              <a:defRPr sz="2900">
                <a:solidFill>
                  <a:schemeClr val="tx1"/>
                </a:solidFill>
                <a:latin typeface="+mj-ea"/>
                <a:ea typeface="+mj-ea"/>
              </a:defRPr>
            </a:lvl1pPr>
          </a:lstStyle>
          <a:p>
            <a:r>
              <a:rPr lang="ja-JP" altLang="en-US" smtClean="0"/>
              <a:t>マスタ タイトルの書式設定</a:t>
            </a:r>
            <a:endParaRPr lang="ja-JP" altLang="en-US" dirty="0"/>
          </a:p>
        </p:txBody>
      </p:sp>
      <p:sp>
        <p:nvSpPr>
          <p:cNvPr id="49" name="テキスト プレースホルダ 48"/>
          <p:cNvSpPr>
            <a:spLocks noGrp="1"/>
          </p:cNvSpPr>
          <p:nvPr userDrawn="1">
            <p:ph type="body" sz="quarter" idx="11"/>
          </p:nvPr>
        </p:nvSpPr>
        <p:spPr bwMode="gray">
          <a:xfrm>
            <a:off x="2428491" y="3656176"/>
            <a:ext cx="3454792" cy="430887"/>
          </a:xfrm>
          <a:prstGeom prst="rect">
            <a:avLst/>
          </a:prstGeom>
        </p:spPr>
        <p:txBody>
          <a:bodyPr wrap="none">
            <a:spAutoFit/>
          </a:bodyPr>
          <a:lstStyle>
            <a:lvl1pPr>
              <a:buNone/>
              <a:defRPr sz="2200">
                <a:latin typeface="+mn-ea"/>
                <a:ea typeface="+mn-ea"/>
              </a:defRPr>
            </a:lvl1pPr>
          </a:lstStyle>
          <a:p>
            <a:pPr lvl="0"/>
            <a:r>
              <a:rPr kumimoji="1" lang="ja-JP" altLang="en-US" smtClean="0"/>
              <a:t>マスタ テキストの書式設定</a:t>
            </a:r>
          </a:p>
        </p:txBody>
      </p:sp>
      <p:grpSp>
        <p:nvGrpSpPr>
          <p:cNvPr id="3" name="グループ化 97"/>
          <p:cNvGrpSpPr/>
          <p:nvPr userDrawn="1"/>
        </p:nvGrpSpPr>
        <p:grpSpPr bwMode="gray">
          <a:xfrm>
            <a:off x="6844506" y="547566"/>
            <a:ext cx="1982788" cy="569913"/>
            <a:chOff x="6642100" y="547566"/>
            <a:chExt cx="1982788" cy="569913"/>
          </a:xfrm>
        </p:grpSpPr>
        <p:sp>
          <p:nvSpPr>
            <p:cNvPr id="73"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4"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5"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6"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7"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8"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79"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0"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1"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2"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3"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4"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5"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6"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7"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8"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89"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0"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1"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2"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3"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4"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5"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a:solidFill>
                  <a:sysClr val="windowText" lastClr="000080"/>
                </a:solidFill>
              </a:endParaRPr>
            </a:p>
          </p:txBody>
        </p:sp>
      </p:grpSp>
      <p:grpSp>
        <p:nvGrpSpPr>
          <p:cNvPr id="4" name="グループ化 34"/>
          <p:cNvGrpSpPr/>
          <p:nvPr userDrawn="1"/>
        </p:nvGrpSpPr>
        <p:grpSpPr>
          <a:xfrm>
            <a:off x="293688" y="6130708"/>
            <a:ext cx="1916113" cy="504826"/>
            <a:chOff x="293688" y="6130708"/>
            <a:chExt cx="1916113" cy="504826"/>
          </a:xfrm>
        </p:grpSpPr>
        <p:sp>
          <p:nvSpPr>
            <p:cNvPr id="36" name="Freeform 6"/>
            <p:cNvSpPr>
              <a:spLocks/>
            </p:cNvSpPr>
            <p:nvPr userDrawn="1"/>
          </p:nvSpPr>
          <p:spPr bwMode="auto">
            <a:xfrm>
              <a:off x="301626" y="6130708"/>
              <a:ext cx="161925" cy="204788"/>
            </a:xfrm>
            <a:custGeom>
              <a:avLst/>
              <a:gdLst/>
              <a:ahLst/>
              <a:cxnLst>
                <a:cxn ang="0">
                  <a:pos x="68" y="216"/>
                </a:cxn>
                <a:cxn ang="0">
                  <a:pos x="240" y="216"/>
                </a:cxn>
                <a:cxn ang="0">
                  <a:pos x="240" y="387"/>
                </a:cxn>
                <a:cxn ang="0">
                  <a:pos x="308" y="387"/>
                </a:cxn>
                <a:cxn ang="0">
                  <a:pos x="308" y="0"/>
                </a:cxn>
                <a:cxn ang="0">
                  <a:pos x="240" y="0"/>
                </a:cxn>
                <a:cxn ang="0">
                  <a:pos x="240" y="158"/>
                </a:cxn>
                <a:cxn ang="0">
                  <a:pos x="68" y="158"/>
                </a:cxn>
                <a:cxn ang="0">
                  <a:pos x="68" y="0"/>
                </a:cxn>
                <a:cxn ang="0">
                  <a:pos x="0" y="0"/>
                </a:cxn>
                <a:cxn ang="0">
                  <a:pos x="0" y="387"/>
                </a:cxn>
                <a:cxn ang="0">
                  <a:pos x="68" y="387"/>
                </a:cxn>
                <a:cxn ang="0">
                  <a:pos x="68" y="216"/>
                </a:cxn>
              </a:cxnLst>
              <a:rect l="0" t="0" r="r" b="b"/>
              <a:pathLst>
                <a:path w="308" h="387">
                  <a:moveTo>
                    <a:pt x="68" y="216"/>
                  </a:moveTo>
                  <a:lnTo>
                    <a:pt x="240" y="216"/>
                  </a:lnTo>
                  <a:lnTo>
                    <a:pt x="240" y="387"/>
                  </a:lnTo>
                  <a:lnTo>
                    <a:pt x="308" y="387"/>
                  </a:lnTo>
                  <a:lnTo>
                    <a:pt x="308" y="0"/>
                  </a:lnTo>
                  <a:lnTo>
                    <a:pt x="240" y="0"/>
                  </a:lnTo>
                  <a:lnTo>
                    <a:pt x="240" y="158"/>
                  </a:lnTo>
                  <a:lnTo>
                    <a:pt x="68" y="158"/>
                  </a:lnTo>
                  <a:lnTo>
                    <a:pt x="68" y="0"/>
                  </a:lnTo>
                  <a:lnTo>
                    <a:pt x="0" y="0"/>
                  </a:lnTo>
                  <a:lnTo>
                    <a:pt x="0" y="387"/>
                  </a:lnTo>
                  <a:lnTo>
                    <a:pt x="68" y="387"/>
                  </a:lnTo>
                  <a:lnTo>
                    <a:pt x="68" y="216"/>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37" name="Freeform 7"/>
            <p:cNvSpPr>
              <a:spLocks/>
            </p:cNvSpPr>
            <p:nvPr userDrawn="1"/>
          </p:nvSpPr>
          <p:spPr bwMode="auto">
            <a:xfrm>
              <a:off x="492126" y="6184683"/>
              <a:ext cx="128588" cy="153988"/>
            </a:xfrm>
            <a:custGeom>
              <a:avLst/>
              <a:gdLst/>
              <a:ahLst/>
              <a:cxnLst>
                <a:cxn ang="0">
                  <a:pos x="179" y="244"/>
                </a:cxn>
                <a:cxn ang="0">
                  <a:pos x="177" y="284"/>
                </a:cxn>
                <a:cxn ang="0">
                  <a:pos x="241" y="287"/>
                </a:cxn>
                <a:cxn ang="0">
                  <a:pos x="175" y="0"/>
                </a:cxn>
                <a:cxn ang="0">
                  <a:pos x="175" y="138"/>
                </a:cxn>
                <a:cxn ang="0">
                  <a:pos x="174" y="158"/>
                </a:cxn>
                <a:cxn ang="0">
                  <a:pos x="169" y="177"/>
                </a:cxn>
                <a:cxn ang="0">
                  <a:pos x="163" y="193"/>
                </a:cxn>
                <a:cxn ang="0">
                  <a:pos x="155" y="208"/>
                </a:cxn>
                <a:cxn ang="0">
                  <a:pos x="144" y="220"/>
                </a:cxn>
                <a:cxn ang="0">
                  <a:pos x="133" y="229"/>
                </a:cxn>
                <a:cxn ang="0">
                  <a:pos x="119" y="234"/>
                </a:cxn>
                <a:cxn ang="0">
                  <a:pos x="104" y="236"/>
                </a:cxn>
                <a:cxn ang="0">
                  <a:pos x="95" y="235"/>
                </a:cxn>
                <a:cxn ang="0">
                  <a:pos x="80" y="230"/>
                </a:cxn>
                <a:cxn ang="0">
                  <a:pos x="71" y="217"/>
                </a:cxn>
                <a:cxn ang="0">
                  <a:pos x="67" y="197"/>
                </a:cxn>
                <a:cxn ang="0">
                  <a:pos x="66" y="0"/>
                </a:cxn>
                <a:cxn ang="0">
                  <a:pos x="0" y="200"/>
                </a:cxn>
                <a:cxn ang="0">
                  <a:pos x="1" y="211"/>
                </a:cxn>
                <a:cxn ang="0">
                  <a:pos x="3" y="231"/>
                </a:cxn>
                <a:cxn ang="0">
                  <a:pos x="8" y="249"/>
                </a:cxn>
                <a:cxn ang="0">
                  <a:pos x="17" y="263"/>
                </a:cxn>
                <a:cxn ang="0">
                  <a:pos x="28" y="275"/>
                </a:cxn>
                <a:cxn ang="0">
                  <a:pos x="41" y="284"/>
                </a:cxn>
                <a:cxn ang="0">
                  <a:pos x="58" y="289"/>
                </a:cxn>
                <a:cxn ang="0">
                  <a:pos x="77" y="293"/>
                </a:cxn>
                <a:cxn ang="0">
                  <a:pos x="87" y="293"/>
                </a:cxn>
                <a:cxn ang="0">
                  <a:pos x="115" y="289"/>
                </a:cxn>
                <a:cxn ang="0">
                  <a:pos x="141" y="281"/>
                </a:cxn>
                <a:cxn ang="0">
                  <a:pos x="163" y="265"/>
                </a:cxn>
                <a:cxn ang="0">
                  <a:pos x="179" y="244"/>
                </a:cxn>
              </a:cxnLst>
              <a:rect l="0" t="0" r="r" b="b"/>
              <a:pathLst>
                <a:path w="241" h="293">
                  <a:moveTo>
                    <a:pt x="179" y="244"/>
                  </a:moveTo>
                  <a:lnTo>
                    <a:pt x="179" y="244"/>
                  </a:lnTo>
                  <a:lnTo>
                    <a:pt x="178" y="265"/>
                  </a:lnTo>
                  <a:lnTo>
                    <a:pt x="177" y="284"/>
                  </a:lnTo>
                  <a:lnTo>
                    <a:pt x="177" y="287"/>
                  </a:lnTo>
                  <a:lnTo>
                    <a:pt x="241" y="287"/>
                  </a:lnTo>
                  <a:lnTo>
                    <a:pt x="241" y="0"/>
                  </a:lnTo>
                  <a:lnTo>
                    <a:pt x="175" y="0"/>
                  </a:lnTo>
                  <a:lnTo>
                    <a:pt x="175" y="138"/>
                  </a:lnTo>
                  <a:lnTo>
                    <a:pt x="175" y="138"/>
                  </a:lnTo>
                  <a:lnTo>
                    <a:pt x="175" y="148"/>
                  </a:lnTo>
                  <a:lnTo>
                    <a:pt x="174" y="158"/>
                  </a:lnTo>
                  <a:lnTo>
                    <a:pt x="171" y="168"/>
                  </a:lnTo>
                  <a:lnTo>
                    <a:pt x="169" y="177"/>
                  </a:lnTo>
                  <a:lnTo>
                    <a:pt x="166" y="186"/>
                  </a:lnTo>
                  <a:lnTo>
                    <a:pt x="163" y="193"/>
                  </a:lnTo>
                  <a:lnTo>
                    <a:pt x="159" y="201"/>
                  </a:lnTo>
                  <a:lnTo>
                    <a:pt x="155" y="208"/>
                  </a:lnTo>
                  <a:lnTo>
                    <a:pt x="149" y="214"/>
                  </a:lnTo>
                  <a:lnTo>
                    <a:pt x="144" y="220"/>
                  </a:lnTo>
                  <a:lnTo>
                    <a:pt x="138" y="224"/>
                  </a:lnTo>
                  <a:lnTo>
                    <a:pt x="133" y="229"/>
                  </a:lnTo>
                  <a:lnTo>
                    <a:pt x="126" y="232"/>
                  </a:lnTo>
                  <a:lnTo>
                    <a:pt x="119" y="234"/>
                  </a:lnTo>
                  <a:lnTo>
                    <a:pt x="112" y="235"/>
                  </a:lnTo>
                  <a:lnTo>
                    <a:pt x="104" y="236"/>
                  </a:lnTo>
                  <a:lnTo>
                    <a:pt x="104" y="236"/>
                  </a:lnTo>
                  <a:lnTo>
                    <a:pt x="95" y="235"/>
                  </a:lnTo>
                  <a:lnTo>
                    <a:pt x="87" y="233"/>
                  </a:lnTo>
                  <a:lnTo>
                    <a:pt x="80" y="230"/>
                  </a:lnTo>
                  <a:lnTo>
                    <a:pt x="76" y="224"/>
                  </a:lnTo>
                  <a:lnTo>
                    <a:pt x="71" y="217"/>
                  </a:lnTo>
                  <a:lnTo>
                    <a:pt x="68" y="208"/>
                  </a:lnTo>
                  <a:lnTo>
                    <a:pt x="67" y="197"/>
                  </a:lnTo>
                  <a:lnTo>
                    <a:pt x="66" y="184"/>
                  </a:lnTo>
                  <a:lnTo>
                    <a:pt x="66" y="0"/>
                  </a:lnTo>
                  <a:lnTo>
                    <a:pt x="0" y="0"/>
                  </a:lnTo>
                  <a:lnTo>
                    <a:pt x="0" y="200"/>
                  </a:lnTo>
                  <a:lnTo>
                    <a:pt x="0" y="200"/>
                  </a:lnTo>
                  <a:lnTo>
                    <a:pt x="1" y="211"/>
                  </a:lnTo>
                  <a:lnTo>
                    <a:pt x="2" y="221"/>
                  </a:lnTo>
                  <a:lnTo>
                    <a:pt x="3" y="231"/>
                  </a:lnTo>
                  <a:lnTo>
                    <a:pt x="5" y="240"/>
                  </a:lnTo>
                  <a:lnTo>
                    <a:pt x="8" y="249"/>
                  </a:lnTo>
                  <a:lnTo>
                    <a:pt x="13" y="256"/>
                  </a:lnTo>
                  <a:lnTo>
                    <a:pt x="17" y="263"/>
                  </a:lnTo>
                  <a:lnTo>
                    <a:pt x="22" y="270"/>
                  </a:lnTo>
                  <a:lnTo>
                    <a:pt x="28" y="275"/>
                  </a:lnTo>
                  <a:lnTo>
                    <a:pt x="35" y="279"/>
                  </a:lnTo>
                  <a:lnTo>
                    <a:pt x="41" y="284"/>
                  </a:lnTo>
                  <a:lnTo>
                    <a:pt x="49" y="287"/>
                  </a:lnTo>
                  <a:lnTo>
                    <a:pt x="58" y="289"/>
                  </a:lnTo>
                  <a:lnTo>
                    <a:pt x="67" y="292"/>
                  </a:lnTo>
                  <a:lnTo>
                    <a:pt x="77" y="293"/>
                  </a:lnTo>
                  <a:lnTo>
                    <a:pt x="87" y="293"/>
                  </a:lnTo>
                  <a:lnTo>
                    <a:pt x="87" y="293"/>
                  </a:lnTo>
                  <a:lnTo>
                    <a:pt x="101" y="292"/>
                  </a:lnTo>
                  <a:lnTo>
                    <a:pt x="115" y="289"/>
                  </a:lnTo>
                  <a:lnTo>
                    <a:pt x="129" y="286"/>
                  </a:lnTo>
                  <a:lnTo>
                    <a:pt x="141" y="281"/>
                  </a:lnTo>
                  <a:lnTo>
                    <a:pt x="152" y="273"/>
                  </a:lnTo>
                  <a:lnTo>
                    <a:pt x="163" y="265"/>
                  </a:lnTo>
                  <a:lnTo>
                    <a:pt x="171" y="255"/>
                  </a:lnTo>
                  <a:lnTo>
                    <a:pt x="179" y="244"/>
                  </a:lnTo>
                  <a:lnTo>
                    <a:pt x="179" y="24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38" name="Freeform 8"/>
            <p:cNvSpPr>
              <a:spLocks/>
            </p:cNvSpPr>
            <p:nvPr userDrawn="1"/>
          </p:nvSpPr>
          <p:spPr bwMode="auto">
            <a:xfrm>
              <a:off x="649288" y="6181508"/>
              <a:ext cx="215900" cy="153988"/>
            </a:xfrm>
            <a:custGeom>
              <a:avLst/>
              <a:gdLst/>
              <a:ahLst/>
              <a:cxnLst>
                <a:cxn ang="0">
                  <a:pos x="66" y="155"/>
                </a:cxn>
                <a:cxn ang="0">
                  <a:pos x="67" y="136"/>
                </a:cxn>
                <a:cxn ang="0">
                  <a:pos x="71" y="117"/>
                </a:cxn>
                <a:cxn ang="0">
                  <a:pos x="78" y="99"/>
                </a:cxn>
                <a:cxn ang="0">
                  <a:pos x="86" y="85"/>
                </a:cxn>
                <a:cxn ang="0">
                  <a:pos x="96" y="73"/>
                </a:cxn>
                <a:cxn ang="0">
                  <a:pos x="108" y="64"/>
                </a:cxn>
                <a:cxn ang="0">
                  <a:pos x="121" y="58"/>
                </a:cxn>
                <a:cxn ang="0">
                  <a:pos x="134" y="56"/>
                </a:cxn>
                <a:cxn ang="0">
                  <a:pos x="144" y="57"/>
                </a:cxn>
                <a:cxn ang="0">
                  <a:pos x="158" y="64"/>
                </a:cxn>
                <a:cxn ang="0">
                  <a:pos x="167" y="76"/>
                </a:cxn>
                <a:cxn ang="0">
                  <a:pos x="172" y="97"/>
                </a:cxn>
                <a:cxn ang="0">
                  <a:pos x="172" y="292"/>
                </a:cxn>
                <a:cxn ang="0">
                  <a:pos x="238" y="155"/>
                </a:cxn>
                <a:cxn ang="0">
                  <a:pos x="238" y="144"/>
                </a:cxn>
                <a:cxn ang="0">
                  <a:pos x="241" y="123"/>
                </a:cxn>
                <a:cxn ang="0">
                  <a:pos x="247" y="106"/>
                </a:cxn>
                <a:cxn ang="0">
                  <a:pos x="254" y="89"/>
                </a:cxn>
                <a:cxn ang="0">
                  <a:pos x="264" y="77"/>
                </a:cxn>
                <a:cxn ang="0">
                  <a:pos x="275" y="67"/>
                </a:cxn>
                <a:cxn ang="0">
                  <a:pos x="287" y="61"/>
                </a:cxn>
                <a:cxn ang="0">
                  <a:pos x="301" y="57"/>
                </a:cxn>
                <a:cxn ang="0">
                  <a:pos x="306" y="56"/>
                </a:cxn>
                <a:cxn ang="0">
                  <a:pos x="324" y="59"/>
                </a:cxn>
                <a:cxn ang="0">
                  <a:pos x="335" y="69"/>
                </a:cxn>
                <a:cxn ang="0">
                  <a:pos x="341" y="86"/>
                </a:cxn>
                <a:cxn ang="0">
                  <a:pos x="344" y="110"/>
                </a:cxn>
                <a:cxn ang="0">
                  <a:pos x="410" y="292"/>
                </a:cxn>
                <a:cxn ang="0">
                  <a:pos x="410" y="96"/>
                </a:cxn>
                <a:cxn ang="0">
                  <a:pos x="409" y="74"/>
                </a:cxn>
                <a:cxn ang="0">
                  <a:pos x="404" y="54"/>
                </a:cxn>
                <a:cxn ang="0">
                  <a:pos x="398" y="37"/>
                </a:cxn>
                <a:cxn ang="0">
                  <a:pos x="388" y="24"/>
                </a:cxn>
                <a:cxn ang="0">
                  <a:pos x="376" y="13"/>
                </a:cxn>
                <a:cxn ang="0">
                  <a:pos x="361" y="7"/>
                </a:cxn>
                <a:cxn ang="0">
                  <a:pos x="344" y="1"/>
                </a:cxn>
                <a:cxn ang="0">
                  <a:pos x="324" y="0"/>
                </a:cxn>
                <a:cxn ang="0">
                  <a:pos x="307" y="1"/>
                </a:cxn>
                <a:cxn ang="0">
                  <a:pos x="277" y="10"/>
                </a:cxn>
                <a:cxn ang="0">
                  <a:pos x="254" y="25"/>
                </a:cxn>
                <a:cxn ang="0">
                  <a:pos x="237" y="44"/>
                </a:cxn>
                <a:cxn ang="0">
                  <a:pos x="231" y="54"/>
                </a:cxn>
                <a:cxn ang="0">
                  <a:pos x="223" y="36"/>
                </a:cxn>
                <a:cxn ang="0">
                  <a:pos x="209" y="19"/>
                </a:cxn>
                <a:cxn ang="0">
                  <a:pos x="194" y="9"/>
                </a:cxn>
                <a:cxn ang="0">
                  <a:pos x="179" y="3"/>
                </a:cxn>
                <a:cxn ang="0">
                  <a:pos x="162" y="0"/>
                </a:cxn>
                <a:cxn ang="0">
                  <a:pos x="152" y="0"/>
                </a:cxn>
                <a:cxn ang="0">
                  <a:pos x="124" y="3"/>
                </a:cxn>
                <a:cxn ang="0">
                  <a:pos x="99" y="13"/>
                </a:cxn>
                <a:cxn ang="0">
                  <a:pos x="78" y="29"/>
                </a:cxn>
                <a:cxn ang="0">
                  <a:pos x="62" y="51"/>
                </a:cxn>
                <a:cxn ang="0">
                  <a:pos x="63" y="29"/>
                </a:cxn>
                <a:cxn ang="0">
                  <a:pos x="64" y="5"/>
                </a:cxn>
                <a:cxn ang="0">
                  <a:pos x="0" y="292"/>
                </a:cxn>
                <a:cxn ang="0">
                  <a:pos x="66" y="155"/>
                </a:cxn>
              </a:cxnLst>
              <a:rect l="0" t="0" r="r" b="b"/>
              <a:pathLst>
                <a:path w="410" h="292">
                  <a:moveTo>
                    <a:pt x="66" y="155"/>
                  </a:moveTo>
                  <a:lnTo>
                    <a:pt x="66" y="155"/>
                  </a:lnTo>
                  <a:lnTo>
                    <a:pt x="67" y="146"/>
                  </a:lnTo>
                  <a:lnTo>
                    <a:pt x="67" y="136"/>
                  </a:lnTo>
                  <a:lnTo>
                    <a:pt x="69" y="126"/>
                  </a:lnTo>
                  <a:lnTo>
                    <a:pt x="71" y="117"/>
                  </a:lnTo>
                  <a:lnTo>
                    <a:pt x="75" y="108"/>
                  </a:lnTo>
                  <a:lnTo>
                    <a:pt x="78" y="99"/>
                  </a:lnTo>
                  <a:lnTo>
                    <a:pt x="81" y="93"/>
                  </a:lnTo>
                  <a:lnTo>
                    <a:pt x="86" y="85"/>
                  </a:lnTo>
                  <a:lnTo>
                    <a:pt x="91" y="78"/>
                  </a:lnTo>
                  <a:lnTo>
                    <a:pt x="96" y="73"/>
                  </a:lnTo>
                  <a:lnTo>
                    <a:pt x="101" y="68"/>
                  </a:lnTo>
                  <a:lnTo>
                    <a:pt x="108" y="64"/>
                  </a:lnTo>
                  <a:lnTo>
                    <a:pt x="114" y="61"/>
                  </a:lnTo>
                  <a:lnTo>
                    <a:pt x="121" y="58"/>
                  </a:lnTo>
                  <a:lnTo>
                    <a:pt x="128" y="57"/>
                  </a:lnTo>
                  <a:lnTo>
                    <a:pt x="134" y="56"/>
                  </a:lnTo>
                  <a:lnTo>
                    <a:pt x="134" y="56"/>
                  </a:lnTo>
                  <a:lnTo>
                    <a:pt x="144" y="57"/>
                  </a:lnTo>
                  <a:lnTo>
                    <a:pt x="152" y="59"/>
                  </a:lnTo>
                  <a:lnTo>
                    <a:pt x="158" y="64"/>
                  </a:lnTo>
                  <a:lnTo>
                    <a:pt x="163" y="69"/>
                  </a:lnTo>
                  <a:lnTo>
                    <a:pt x="167" y="76"/>
                  </a:lnTo>
                  <a:lnTo>
                    <a:pt x="170" y="86"/>
                  </a:lnTo>
                  <a:lnTo>
                    <a:pt x="172" y="97"/>
                  </a:lnTo>
                  <a:lnTo>
                    <a:pt x="172" y="110"/>
                  </a:lnTo>
                  <a:lnTo>
                    <a:pt x="172" y="292"/>
                  </a:lnTo>
                  <a:lnTo>
                    <a:pt x="238" y="292"/>
                  </a:lnTo>
                  <a:lnTo>
                    <a:pt x="238" y="155"/>
                  </a:lnTo>
                  <a:lnTo>
                    <a:pt x="238" y="155"/>
                  </a:lnTo>
                  <a:lnTo>
                    <a:pt x="238" y="144"/>
                  </a:lnTo>
                  <a:lnTo>
                    <a:pt x="239" y="133"/>
                  </a:lnTo>
                  <a:lnTo>
                    <a:pt x="241" y="123"/>
                  </a:lnTo>
                  <a:lnTo>
                    <a:pt x="243" y="115"/>
                  </a:lnTo>
                  <a:lnTo>
                    <a:pt x="247" y="106"/>
                  </a:lnTo>
                  <a:lnTo>
                    <a:pt x="251" y="97"/>
                  </a:lnTo>
                  <a:lnTo>
                    <a:pt x="254" y="89"/>
                  </a:lnTo>
                  <a:lnTo>
                    <a:pt x="260" y="83"/>
                  </a:lnTo>
                  <a:lnTo>
                    <a:pt x="264" y="77"/>
                  </a:lnTo>
                  <a:lnTo>
                    <a:pt x="270" y="72"/>
                  </a:lnTo>
                  <a:lnTo>
                    <a:pt x="275" y="67"/>
                  </a:lnTo>
                  <a:lnTo>
                    <a:pt x="282" y="63"/>
                  </a:lnTo>
                  <a:lnTo>
                    <a:pt x="287" y="61"/>
                  </a:lnTo>
                  <a:lnTo>
                    <a:pt x="294" y="58"/>
                  </a:lnTo>
                  <a:lnTo>
                    <a:pt x="301" y="57"/>
                  </a:lnTo>
                  <a:lnTo>
                    <a:pt x="306" y="56"/>
                  </a:lnTo>
                  <a:lnTo>
                    <a:pt x="306" y="56"/>
                  </a:lnTo>
                  <a:lnTo>
                    <a:pt x="316" y="57"/>
                  </a:lnTo>
                  <a:lnTo>
                    <a:pt x="324" y="59"/>
                  </a:lnTo>
                  <a:lnTo>
                    <a:pt x="330" y="64"/>
                  </a:lnTo>
                  <a:lnTo>
                    <a:pt x="335" y="69"/>
                  </a:lnTo>
                  <a:lnTo>
                    <a:pt x="339" y="76"/>
                  </a:lnTo>
                  <a:lnTo>
                    <a:pt x="341" y="86"/>
                  </a:lnTo>
                  <a:lnTo>
                    <a:pt x="344" y="97"/>
                  </a:lnTo>
                  <a:lnTo>
                    <a:pt x="344" y="110"/>
                  </a:lnTo>
                  <a:lnTo>
                    <a:pt x="344" y="292"/>
                  </a:lnTo>
                  <a:lnTo>
                    <a:pt x="410" y="292"/>
                  </a:lnTo>
                  <a:lnTo>
                    <a:pt x="410" y="96"/>
                  </a:lnTo>
                  <a:lnTo>
                    <a:pt x="410" y="96"/>
                  </a:lnTo>
                  <a:lnTo>
                    <a:pt x="410" y="84"/>
                  </a:lnTo>
                  <a:lnTo>
                    <a:pt x="409" y="74"/>
                  </a:lnTo>
                  <a:lnTo>
                    <a:pt x="406" y="64"/>
                  </a:lnTo>
                  <a:lnTo>
                    <a:pt x="404" y="54"/>
                  </a:lnTo>
                  <a:lnTo>
                    <a:pt x="401" y="45"/>
                  </a:lnTo>
                  <a:lnTo>
                    <a:pt x="398" y="37"/>
                  </a:lnTo>
                  <a:lnTo>
                    <a:pt x="393" y="31"/>
                  </a:lnTo>
                  <a:lnTo>
                    <a:pt x="388" y="24"/>
                  </a:lnTo>
                  <a:lnTo>
                    <a:pt x="382" y="19"/>
                  </a:lnTo>
                  <a:lnTo>
                    <a:pt x="376" y="13"/>
                  </a:lnTo>
                  <a:lnTo>
                    <a:pt x="369" y="10"/>
                  </a:lnTo>
                  <a:lnTo>
                    <a:pt x="361" y="7"/>
                  </a:lnTo>
                  <a:lnTo>
                    <a:pt x="352" y="3"/>
                  </a:lnTo>
                  <a:lnTo>
                    <a:pt x="344" y="1"/>
                  </a:lnTo>
                  <a:lnTo>
                    <a:pt x="334" y="0"/>
                  </a:lnTo>
                  <a:lnTo>
                    <a:pt x="324" y="0"/>
                  </a:lnTo>
                  <a:lnTo>
                    <a:pt x="324" y="0"/>
                  </a:lnTo>
                  <a:lnTo>
                    <a:pt x="307" y="1"/>
                  </a:lnTo>
                  <a:lnTo>
                    <a:pt x="292" y="4"/>
                  </a:lnTo>
                  <a:lnTo>
                    <a:pt x="277" y="10"/>
                  </a:lnTo>
                  <a:lnTo>
                    <a:pt x="265" y="18"/>
                  </a:lnTo>
                  <a:lnTo>
                    <a:pt x="254" y="25"/>
                  </a:lnTo>
                  <a:lnTo>
                    <a:pt x="246" y="34"/>
                  </a:lnTo>
                  <a:lnTo>
                    <a:pt x="237" y="44"/>
                  </a:lnTo>
                  <a:lnTo>
                    <a:pt x="231" y="54"/>
                  </a:lnTo>
                  <a:lnTo>
                    <a:pt x="231" y="54"/>
                  </a:lnTo>
                  <a:lnTo>
                    <a:pt x="228" y="46"/>
                  </a:lnTo>
                  <a:lnTo>
                    <a:pt x="223" y="36"/>
                  </a:lnTo>
                  <a:lnTo>
                    <a:pt x="218" y="28"/>
                  </a:lnTo>
                  <a:lnTo>
                    <a:pt x="209" y="19"/>
                  </a:lnTo>
                  <a:lnTo>
                    <a:pt x="199" y="12"/>
                  </a:lnTo>
                  <a:lnTo>
                    <a:pt x="194" y="9"/>
                  </a:lnTo>
                  <a:lnTo>
                    <a:pt x="186" y="5"/>
                  </a:lnTo>
                  <a:lnTo>
                    <a:pt x="179" y="3"/>
                  </a:lnTo>
                  <a:lnTo>
                    <a:pt x="171" y="1"/>
                  </a:lnTo>
                  <a:lnTo>
                    <a:pt x="162" y="0"/>
                  </a:lnTo>
                  <a:lnTo>
                    <a:pt x="152" y="0"/>
                  </a:lnTo>
                  <a:lnTo>
                    <a:pt x="152" y="0"/>
                  </a:lnTo>
                  <a:lnTo>
                    <a:pt x="138" y="1"/>
                  </a:lnTo>
                  <a:lnTo>
                    <a:pt x="124" y="3"/>
                  </a:lnTo>
                  <a:lnTo>
                    <a:pt x="111" y="8"/>
                  </a:lnTo>
                  <a:lnTo>
                    <a:pt x="99" y="13"/>
                  </a:lnTo>
                  <a:lnTo>
                    <a:pt x="88" y="21"/>
                  </a:lnTo>
                  <a:lnTo>
                    <a:pt x="78" y="29"/>
                  </a:lnTo>
                  <a:lnTo>
                    <a:pt x="69" y="39"/>
                  </a:lnTo>
                  <a:lnTo>
                    <a:pt x="62" y="51"/>
                  </a:lnTo>
                  <a:lnTo>
                    <a:pt x="62" y="51"/>
                  </a:lnTo>
                  <a:lnTo>
                    <a:pt x="63" y="29"/>
                  </a:lnTo>
                  <a:lnTo>
                    <a:pt x="64" y="9"/>
                  </a:lnTo>
                  <a:lnTo>
                    <a:pt x="64" y="5"/>
                  </a:lnTo>
                  <a:lnTo>
                    <a:pt x="0" y="5"/>
                  </a:lnTo>
                  <a:lnTo>
                    <a:pt x="0" y="292"/>
                  </a:lnTo>
                  <a:lnTo>
                    <a:pt x="66" y="292"/>
                  </a:lnTo>
                  <a:lnTo>
                    <a:pt x="66" y="15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39" name="Freeform 9"/>
            <p:cNvSpPr>
              <a:spLocks noEditPoints="1"/>
            </p:cNvSpPr>
            <p:nvPr userDrawn="1"/>
          </p:nvSpPr>
          <p:spPr bwMode="auto">
            <a:xfrm>
              <a:off x="884238" y="6181508"/>
              <a:ext cx="122238" cy="157163"/>
            </a:xfrm>
            <a:custGeom>
              <a:avLst/>
              <a:gdLst/>
              <a:ahLst/>
              <a:cxnLst>
                <a:cxn ang="0">
                  <a:pos x="232" y="289"/>
                </a:cxn>
                <a:cxn ang="0">
                  <a:pos x="231" y="213"/>
                </a:cxn>
                <a:cxn ang="0">
                  <a:pos x="231" y="84"/>
                </a:cxn>
                <a:cxn ang="0">
                  <a:pos x="225" y="53"/>
                </a:cxn>
                <a:cxn ang="0">
                  <a:pos x="210" y="30"/>
                </a:cxn>
                <a:cxn ang="0">
                  <a:pos x="188" y="13"/>
                </a:cxn>
                <a:cxn ang="0">
                  <a:pos x="158" y="3"/>
                </a:cxn>
                <a:cxn ang="0">
                  <a:pos x="119" y="0"/>
                </a:cxn>
                <a:cxn ang="0">
                  <a:pos x="67" y="5"/>
                </a:cxn>
                <a:cxn ang="0">
                  <a:pos x="13" y="20"/>
                </a:cxn>
                <a:cxn ang="0">
                  <a:pos x="31" y="73"/>
                </a:cxn>
                <a:cxn ang="0">
                  <a:pos x="90" y="54"/>
                </a:cxn>
                <a:cxn ang="0">
                  <a:pos x="109" y="53"/>
                </a:cxn>
                <a:cxn ang="0">
                  <a:pos x="144" y="59"/>
                </a:cxn>
                <a:cxn ang="0">
                  <a:pos x="162" y="80"/>
                </a:cxn>
                <a:cxn ang="0">
                  <a:pos x="164" y="116"/>
                </a:cxn>
                <a:cxn ang="0">
                  <a:pos x="128" y="118"/>
                </a:cxn>
                <a:cxn ang="0">
                  <a:pos x="80" y="127"/>
                </a:cxn>
                <a:cxn ang="0">
                  <a:pos x="43" y="143"/>
                </a:cxn>
                <a:cxn ang="0">
                  <a:pos x="16" y="165"/>
                </a:cxn>
                <a:cxn ang="0">
                  <a:pos x="2" y="194"/>
                </a:cxn>
                <a:cxn ang="0">
                  <a:pos x="0" y="217"/>
                </a:cxn>
                <a:cxn ang="0">
                  <a:pos x="3" y="243"/>
                </a:cxn>
                <a:cxn ang="0">
                  <a:pos x="12" y="263"/>
                </a:cxn>
                <a:cxn ang="0">
                  <a:pos x="27" y="280"/>
                </a:cxn>
                <a:cxn ang="0">
                  <a:pos x="47" y="292"/>
                </a:cxn>
                <a:cxn ang="0">
                  <a:pos x="73" y="298"/>
                </a:cxn>
                <a:cxn ang="0">
                  <a:pos x="95" y="297"/>
                </a:cxn>
                <a:cxn ang="0">
                  <a:pos x="133" y="286"/>
                </a:cxn>
                <a:cxn ang="0">
                  <a:pos x="162" y="261"/>
                </a:cxn>
                <a:cxn ang="0">
                  <a:pos x="168" y="269"/>
                </a:cxn>
                <a:cxn ang="0">
                  <a:pos x="99" y="244"/>
                </a:cxn>
                <a:cxn ang="0">
                  <a:pos x="85" y="241"/>
                </a:cxn>
                <a:cxn ang="0">
                  <a:pos x="69" y="229"/>
                </a:cxn>
                <a:cxn ang="0">
                  <a:pos x="64" y="209"/>
                </a:cxn>
                <a:cxn ang="0">
                  <a:pos x="66" y="198"/>
                </a:cxn>
                <a:cxn ang="0">
                  <a:pos x="74" y="185"/>
                </a:cxn>
                <a:cxn ang="0">
                  <a:pos x="89" y="175"/>
                </a:cxn>
                <a:cxn ang="0">
                  <a:pos x="141" y="164"/>
                </a:cxn>
                <a:cxn ang="0">
                  <a:pos x="164" y="168"/>
                </a:cxn>
                <a:cxn ang="0">
                  <a:pos x="154" y="208"/>
                </a:cxn>
                <a:cxn ang="0">
                  <a:pos x="137" y="229"/>
                </a:cxn>
                <a:cxn ang="0">
                  <a:pos x="120" y="240"/>
                </a:cxn>
                <a:cxn ang="0">
                  <a:pos x="99" y="244"/>
                </a:cxn>
              </a:cxnLst>
              <a:rect l="0" t="0" r="r" b="b"/>
              <a:pathLst>
                <a:path w="233" h="298">
                  <a:moveTo>
                    <a:pt x="168" y="292"/>
                  </a:moveTo>
                  <a:lnTo>
                    <a:pt x="233" y="292"/>
                  </a:lnTo>
                  <a:lnTo>
                    <a:pt x="232" y="289"/>
                  </a:lnTo>
                  <a:lnTo>
                    <a:pt x="232" y="289"/>
                  </a:lnTo>
                  <a:lnTo>
                    <a:pt x="231" y="251"/>
                  </a:lnTo>
                  <a:lnTo>
                    <a:pt x="231" y="213"/>
                  </a:lnTo>
                  <a:lnTo>
                    <a:pt x="231" y="96"/>
                  </a:lnTo>
                  <a:lnTo>
                    <a:pt x="231" y="96"/>
                  </a:lnTo>
                  <a:lnTo>
                    <a:pt x="231" y="84"/>
                  </a:lnTo>
                  <a:lnTo>
                    <a:pt x="229" y="73"/>
                  </a:lnTo>
                  <a:lnTo>
                    <a:pt x="228" y="63"/>
                  </a:lnTo>
                  <a:lnTo>
                    <a:pt x="225" y="53"/>
                  </a:lnTo>
                  <a:lnTo>
                    <a:pt x="221" y="44"/>
                  </a:lnTo>
                  <a:lnTo>
                    <a:pt x="216" y="36"/>
                  </a:lnTo>
                  <a:lnTo>
                    <a:pt x="210" y="30"/>
                  </a:lnTo>
                  <a:lnTo>
                    <a:pt x="205" y="23"/>
                  </a:lnTo>
                  <a:lnTo>
                    <a:pt x="197" y="18"/>
                  </a:lnTo>
                  <a:lnTo>
                    <a:pt x="188" y="13"/>
                  </a:lnTo>
                  <a:lnTo>
                    <a:pt x="179" y="9"/>
                  </a:lnTo>
                  <a:lnTo>
                    <a:pt x="169" y="5"/>
                  </a:lnTo>
                  <a:lnTo>
                    <a:pt x="158" y="3"/>
                  </a:lnTo>
                  <a:lnTo>
                    <a:pt x="146" y="1"/>
                  </a:lnTo>
                  <a:lnTo>
                    <a:pt x="133" y="0"/>
                  </a:lnTo>
                  <a:lnTo>
                    <a:pt x="119" y="0"/>
                  </a:lnTo>
                  <a:lnTo>
                    <a:pt x="119" y="0"/>
                  </a:lnTo>
                  <a:lnTo>
                    <a:pt x="93" y="1"/>
                  </a:lnTo>
                  <a:lnTo>
                    <a:pt x="67" y="5"/>
                  </a:lnTo>
                  <a:lnTo>
                    <a:pt x="41" y="11"/>
                  </a:lnTo>
                  <a:lnTo>
                    <a:pt x="16" y="19"/>
                  </a:lnTo>
                  <a:lnTo>
                    <a:pt x="13" y="20"/>
                  </a:lnTo>
                  <a:lnTo>
                    <a:pt x="27" y="75"/>
                  </a:lnTo>
                  <a:lnTo>
                    <a:pt x="31" y="73"/>
                  </a:lnTo>
                  <a:lnTo>
                    <a:pt x="31" y="73"/>
                  </a:lnTo>
                  <a:lnTo>
                    <a:pt x="49" y="65"/>
                  </a:lnTo>
                  <a:lnTo>
                    <a:pt x="69" y="58"/>
                  </a:lnTo>
                  <a:lnTo>
                    <a:pt x="90" y="54"/>
                  </a:lnTo>
                  <a:lnTo>
                    <a:pt x="100" y="54"/>
                  </a:lnTo>
                  <a:lnTo>
                    <a:pt x="109" y="53"/>
                  </a:lnTo>
                  <a:lnTo>
                    <a:pt x="109" y="53"/>
                  </a:lnTo>
                  <a:lnTo>
                    <a:pt x="123" y="54"/>
                  </a:lnTo>
                  <a:lnTo>
                    <a:pt x="134" y="56"/>
                  </a:lnTo>
                  <a:lnTo>
                    <a:pt x="144" y="59"/>
                  </a:lnTo>
                  <a:lnTo>
                    <a:pt x="152" y="65"/>
                  </a:lnTo>
                  <a:lnTo>
                    <a:pt x="157" y="72"/>
                  </a:lnTo>
                  <a:lnTo>
                    <a:pt x="162" y="80"/>
                  </a:lnTo>
                  <a:lnTo>
                    <a:pt x="164" y="90"/>
                  </a:lnTo>
                  <a:lnTo>
                    <a:pt x="164" y="102"/>
                  </a:lnTo>
                  <a:lnTo>
                    <a:pt x="164" y="116"/>
                  </a:lnTo>
                  <a:lnTo>
                    <a:pt x="164" y="116"/>
                  </a:lnTo>
                  <a:lnTo>
                    <a:pt x="145" y="117"/>
                  </a:lnTo>
                  <a:lnTo>
                    <a:pt x="128" y="118"/>
                  </a:lnTo>
                  <a:lnTo>
                    <a:pt x="110" y="120"/>
                  </a:lnTo>
                  <a:lnTo>
                    <a:pt x="95" y="123"/>
                  </a:lnTo>
                  <a:lnTo>
                    <a:pt x="80" y="127"/>
                  </a:lnTo>
                  <a:lnTo>
                    <a:pt x="66" y="131"/>
                  </a:lnTo>
                  <a:lnTo>
                    <a:pt x="54" y="137"/>
                  </a:lnTo>
                  <a:lnTo>
                    <a:pt x="43" y="143"/>
                  </a:lnTo>
                  <a:lnTo>
                    <a:pt x="33" y="150"/>
                  </a:lnTo>
                  <a:lnTo>
                    <a:pt x="24" y="158"/>
                  </a:lnTo>
                  <a:lnTo>
                    <a:pt x="16" y="165"/>
                  </a:lnTo>
                  <a:lnTo>
                    <a:pt x="11" y="174"/>
                  </a:lnTo>
                  <a:lnTo>
                    <a:pt x="5" y="184"/>
                  </a:lnTo>
                  <a:lnTo>
                    <a:pt x="2" y="194"/>
                  </a:lnTo>
                  <a:lnTo>
                    <a:pt x="0" y="205"/>
                  </a:lnTo>
                  <a:lnTo>
                    <a:pt x="0" y="217"/>
                  </a:lnTo>
                  <a:lnTo>
                    <a:pt x="0" y="217"/>
                  </a:lnTo>
                  <a:lnTo>
                    <a:pt x="0" y="226"/>
                  </a:lnTo>
                  <a:lnTo>
                    <a:pt x="1" y="234"/>
                  </a:lnTo>
                  <a:lnTo>
                    <a:pt x="3" y="243"/>
                  </a:lnTo>
                  <a:lnTo>
                    <a:pt x="5" y="250"/>
                  </a:lnTo>
                  <a:lnTo>
                    <a:pt x="9" y="257"/>
                  </a:lnTo>
                  <a:lnTo>
                    <a:pt x="12" y="263"/>
                  </a:lnTo>
                  <a:lnTo>
                    <a:pt x="16" y="270"/>
                  </a:lnTo>
                  <a:lnTo>
                    <a:pt x="22" y="276"/>
                  </a:lnTo>
                  <a:lnTo>
                    <a:pt x="27" y="280"/>
                  </a:lnTo>
                  <a:lnTo>
                    <a:pt x="34" y="284"/>
                  </a:lnTo>
                  <a:lnTo>
                    <a:pt x="41" y="289"/>
                  </a:lnTo>
                  <a:lnTo>
                    <a:pt x="47" y="292"/>
                  </a:lnTo>
                  <a:lnTo>
                    <a:pt x="55" y="294"/>
                  </a:lnTo>
                  <a:lnTo>
                    <a:pt x="64" y="297"/>
                  </a:lnTo>
                  <a:lnTo>
                    <a:pt x="73" y="298"/>
                  </a:lnTo>
                  <a:lnTo>
                    <a:pt x="81" y="298"/>
                  </a:lnTo>
                  <a:lnTo>
                    <a:pt x="81" y="298"/>
                  </a:lnTo>
                  <a:lnTo>
                    <a:pt x="95" y="297"/>
                  </a:lnTo>
                  <a:lnTo>
                    <a:pt x="108" y="294"/>
                  </a:lnTo>
                  <a:lnTo>
                    <a:pt x="121" y="291"/>
                  </a:lnTo>
                  <a:lnTo>
                    <a:pt x="133" y="286"/>
                  </a:lnTo>
                  <a:lnTo>
                    <a:pt x="144" y="279"/>
                  </a:lnTo>
                  <a:lnTo>
                    <a:pt x="154" y="271"/>
                  </a:lnTo>
                  <a:lnTo>
                    <a:pt x="162" y="261"/>
                  </a:lnTo>
                  <a:lnTo>
                    <a:pt x="169" y="251"/>
                  </a:lnTo>
                  <a:lnTo>
                    <a:pt x="169" y="251"/>
                  </a:lnTo>
                  <a:lnTo>
                    <a:pt x="168" y="269"/>
                  </a:lnTo>
                  <a:lnTo>
                    <a:pt x="168" y="289"/>
                  </a:lnTo>
                  <a:lnTo>
                    <a:pt x="168" y="292"/>
                  </a:lnTo>
                  <a:close/>
                  <a:moveTo>
                    <a:pt x="99" y="244"/>
                  </a:moveTo>
                  <a:lnTo>
                    <a:pt x="99" y="244"/>
                  </a:lnTo>
                  <a:lnTo>
                    <a:pt x="91" y="244"/>
                  </a:lnTo>
                  <a:lnTo>
                    <a:pt x="85" y="241"/>
                  </a:lnTo>
                  <a:lnTo>
                    <a:pt x="78" y="238"/>
                  </a:lnTo>
                  <a:lnTo>
                    <a:pt x="74" y="235"/>
                  </a:lnTo>
                  <a:lnTo>
                    <a:pt x="69" y="229"/>
                  </a:lnTo>
                  <a:lnTo>
                    <a:pt x="66" y="224"/>
                  </a:lnTo>
                  <a:lnTo>
                    <a:pt x="65" y="217"/>
                  </a:lnTo>
                  <a:lnTo>
                    <a:pt x="64" y="209"/>
                  </a:lnTo>
                  <a:lnTo>
                    <a:pt x="64" y="209"/>
                  </a:lnTo>
                  <a:lnTo>
                    <a:pt x="64" y="204"/>
                  </a:lnTo>
                  <a:lnTo>
                    <a:pt x="66" y="198"/>
                  </a:lnTo>
                  <a:lnTo>
                    <a:pt x="67" y="194"/>
                  </a:lnTo>
                  <a:lnTo>
                    <a:pt x="70" y="190"/>
                  </a:lnTo>
                  <a:lnTo>
                    <a:pt x="74" y="185"/>
                  </a:lnTo>
                  <a:lnTo>
                    <a:pt x="78" y="182"/>
                  </a:lnTo>
                  <a:lnTo>
                    <a:pt x="84" y="179"/>
                  </a:lnTo>
                  <a:lnTo>
                    <a:pt x="89" y="175"/>
                  </a:lnTo>
                  <a:lnTo>
                    <a:pt x="103" y="170"/>
                  </a:lnTo>
                  <a:lnTo>
                    <a:pt x="121" y="166"/>
                  </a:lnTo>
                  <a:lnTo>
                    <a:pt x="141" y="164"/>
                  </a:lnTo>
                  <a:lnTo>
                    <a:pt x="164" y="163"/>
                  </a:lnTo>
                  <a:lnTo>
                    <a:pt x="164" y="168"/>
                  </a:lnTo>
                  <a:lnTo>
                    <a:pt x="164" y="168"/>
                  </a:lnTo>
                  <a:lnTo>
                    <a:pt x="163" y="182"/>
                  </a:lnTo>
                  <a:lnTo>
                    <a:pt x="160" y="195"/>
                  </a:lnTo>
                  <a:lnTo>
                    <a:pt x="154" y="208"/>
                  </a:lnTo>
                  <a:lnTo>
                    <a:pt x="146" y="219"/>
                  </a:lnTo>
                  <a:lnTo>
                    <a:pt x="142" y="225"/>
                  </a:lnTo>
                  <a:lnTo>
                    <a:pt x="137" y="229"/>
                  </a:lnTo>
                  <a:lnTo>
                    <a:pt x="132" y="234"/>
                  </a:lnTo>
                  <a:lnTo>
                    <a:pt x="126" y="237"/>
                  </a:lnTo>
                  <a:lnTo>
                    <a:pt x="120" y="240"/>
                  </a:lnTo>
                  <a:lnTo>
                    <a:pt x="113" y="243"/>
                  </a:lnTo>
                  <a:lnTo>
                    <a:pt x="107" y="244"/>
                  </a:lnTo>
                  <a:lnTo>
                    <a:pt x="99" y="244"/>
                  </a:lnTo>
                  <a:lnTo>
                    <a:pt x="99" y="24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0" name="Freeform 10"/>
            <p:cNvSpPr>
              <a:spLocks/>
            </p:cNvSpPr>
            <p:nvPr userDrawn="1"/>
          </p:nvSpPr>
          <p:spPr bwMode="auto">
            <a:xfrm>
              <a:off x="1031876" y="6181508"/>
              <a:ext cx="127000" cy="153988"/>
            </a:xfrm>
            <a:custGeom>
              <a:avLst/>
              <a:gdLst/>
              <a:ahLst/>
              <a:cxnLst>
                <a:cxn ang="0">
                  <a:pos x="67" y="154"/>
                </a:cxn>
                <a:cxn ang="0">
                  <a:pos x="68" y="134"/>
                </a:cxn>
                <a:cxn ang="0">
                  <a:pos x="72" y="116"/>
                </a:cxn>
                <a:cxn ang="0">
                  <a:pos x="78" y="99"/>
                </a:cxn>
                <a:cxn ang="0">
                  <a:pos x="87" y="85"/>
                </a:cxn>
                <a:cxn ang="0">
                  <a:pos x="97" y="73"/>
                </a:cxn>
                <a:cxn ang="0">
                  <a:pos x="109" y="64"/>
                </a:cxn>
                <a:cxn ang="0">
                  <a:pos x="122" y="58"/>
                </a:cxn>
                <a:cxn ang="0">
                  <a:pos x="136" y="56"/>
                </a:cxn>
                <a:cxn ang="0">
                  <a:pos x="146" y="57"/>
                </a:cxn>
                <a:cxn ang="0">
                  <a:pos x="160" y="63"/>
                </a:cxn>
                <a:cxn ang="0">
                  <a:pos x="170" y="76"/>
                </a:cxn>
                <a:cxn ang="0">
                  <a:pos x="175" y="96"/>
                </a:cxn>
                <a:cxn ang="0">
                  <a:pos x="175" y="292"/>
                </a:cxn>
                <a:cxn ang="0">
                  <a:pos x="241" y="93"/>
                </a:cxn>
                <a:cxn ang="0">
                  <a:pos x="241" y="82"/>
                </a:cxn>
                <a:cxn ang="0">
                  <a:pos x="238" y="62"/>
                </a:cxn>
                <a:cxn ang="0">
                  <a:pos x="232" y="44"/>
                </a:cxn>
                <a:cxn ang="0">
                  <a:pos x="224" y="30"/>
                </a:cxn>
                <a:cxn ang="0">
                  <a:pos x="213" y="18"/>
                </a:cxn>
                <a:cxn ang="0">
                  <a:pos x="200" y="9"/>
                </a:cxn>
                <a:cxn ang="0">
                  <a:pos x="184" y="3"/>
                </a:cxn>
                <a:cxn ang="0">
                  <a:pos x="165" y="0"/>
                </a:cxn>
                <a:cxn ang="0">
                  <a:pos x="155" y="0"/>
                </a:cxn>
                <a:cxn ang="0">
                  <a:pos x="126" y="3"/>
                </a:cxn>
                <a:cxn ang="0">
                  <a:pos x="101" y="13"/>
                </a:cxn>
                <a:cxn ang="0">
                  <a:pos x="79" y="28"/>
                </a:cxn>
                <a:cxn ang="0">
                  <a:pos x="61" y="48"/>
                </a:cxn>
                <a:cxn ang="0">
                  <a:pos x="63" y="29"/>
                </a:cxn>
                <a:cxn ang="0">
                  <a:pos x="63" y="5"/>
                </a:cxn>
                <a:cxn ang="0">
                  <a:pos x="0" y="292"/>
                </a:cxn>
                <a:cxn ang="0">
                  <a:pos x="67" y="154"/>
                </a:cxn>
              </a:cxnLst>
              <a:rect l="0" t="0" r="r" b="b"/>
              <a:pathLst>
                <a:path w="241" h="292">
                  <a:moveTo>
                    <a:pt x="67" y="154"/>
                  </a:moveTo>
                  <a:lnTo>
                    <a:pt x="67" y="154"/>
                  </a:lnTo>
                  <a:lnTo>
                    <a:pt x="67" y="144"/>
                  </a:lnTo>
                  <a:lnTo>
                    <a:pt x="68" y="134"/>
                  </a:lnTo>
                  <a:lnTo>
                    <a:pt x="70" y="125"/>
                  </a:lnTo>
                  <a:lnTo>
                    <a:pt x="72" y="116"/>
                  </a:lnTo>
                  <a:lnTo>
                    <a:pt x="75" y="107"/>
                  </a:lnTo>
                  <a:lnTo>
                    <a:pt x="78" y="99"/>
                  </a:lnTo>
                  <a:lnTo>
                    <a:pt x="82" y="91"/>
                  </a:lnTo>
                  <a:lnTo>
                    <a:pt x="87" y="85"/>
                  </a:lnTo>
                  <a:lnTo>
                    <a:pt x="91" y="78"/>
                  </a:lnTo>
                  <a:lnTo>
                    <a:pt x="97" y="73"/>
                  </a:lnTo>
                  <a:lnTo>
                    <a:pt x="103" y="68"/>
                  </a:lnTo>
                  <a:lnTo>
                    <a:pt x="109" y="64"/>
                  </a:lnTo>
                  <a:lnTo>
                    <a:pt x="115" y="61"/>
                  </a:lnTo>
                  <a:lnTo>
                    <a:pt x="122" y="58"/>
                  </a:lnTo>
                  <a:lnTo>
                    <a:pt x="130" y="57"/>
                  </a:lnTo>
                  <a:lnTo>
                    <a:pt x="136" y="56"/>
                  </a:lnTo>
                  <a:lnTo>
                    <a:pt x="136" y="56"/>
                  </a:lnTo>
                  <a:lnTo>
                    <a:pt x="146" y="57"/>
                  </a:lnTo>
                  <a:lnTo>
                    <a:pt x="154" y="59"/>
                  </a:lnTo>
                  <a:lnTo>
                    <a:pt x="160" y="63"/>
                  </a:lnTo>
                  <a:lnTo>
                    <a:pt x="166" y="68"/>
                  </a:lnTo>
                  <a:lnTo>
                    <a:pt x="170" y="76"/>
                  </a:lnTo>
                  <a:lnTo>
                    <a:pt x="173" y="85"/>
                  </a:lnTo>
                  <a:lnTo>
                    <a:pt x="175" y="96"/>
                  </a:lnTo>
                  <a:lnTo>
                    <a:pt x="175" y="109"/>
                  </a:lnTo>
                  <a:lnTo>
                    <a:pt x="175" y="292"/>
                  </a:lnTo>
                  <a:lnTo>
                    <a:pt x="241" y="292"/>
                  </a:lnTo>
                  <a:lnTo>
                    <a:pt x="241" y="93"/>
                  </a:lnTo>
                  <a:lnTo>
                    <a:pt x="241" y="93"/>
                  </a:lnTo>
                  <a:lnTo>
                    <a:pt x="241" y="82"/>
                  </a:lnTo>
                  <a:lnTo>
                    <a:pt x="240" y="72"/>
                  </a:lnTo>
                  <a:lnTo>
                    <a:pt x="238" y="62"/>
                  </a:lnTo>
                  <a:lnTo>
                    <a:pt x="235" y="53"/>
                  </a:lnTo>
                  <a:lnTo>
                    <a:pt x="232" y="44"/>
                  </a:lnTo>
                  <a:lnTo>
                    <a:pt x="229" y="36"/>
                  </a:lnTo>
                  <a:lnTo>
                    <a:pt x="224" y="30"/>
                  </a:lnTo>
                  <a:lnTo>
                    <a:pt x="219" y="23"/>
                  </a:lnTo>
                  <a:lnTo>
                    <a:pt x="213" y="18"/>
                  </a:lnTo>
                  <a:lnTo>
                    <a:pt x="207" y="13"/>
                  </a:lnTo>
                  <a:lnTo>
                    <a:pt x="200" y="9"/>
                  </a:lnTo>
                  <a:lnTo>
                    <a:pt x="192" y="5"/>
                  </a:lnTo>
                  <a:lnTo>
                    <a:pt x="184" y="3"/>
                  </a:lnTo>
                  <a:lnTo>
                    <a:pt x="175" y="1"/>
                  </a:lnTo>
                  <a:lnTo>
                    <a:pt x="165" y="0"/>
                  </a:lnTo>
                  <a:lnTo>
                    <a:pt x="155" y="0"/>
                  </a:lnTo>
                  <a:lnTo>
                    <a:pt x="155" y="0"/>
                  </a:lnTo>
                  <a:lnTo>
                    <a:pt x="140" y="1"/>
                  </a:lnTo>
                  <a:lnTo>
                    <a:pt x="126" y="3"/>
                  </a:lnTo>
                  <a:lnTo>
                    <a:pt x="113" y="8"/>
                  </a:lnTo>
                  <a:lnTo>
                    <a:pt x="101" y="13"/>
                  </a:lnTo>
                  <a:lnTo>
                    <a:pt x="89" y="20"/>
                  </a:lnTo>
                  <a:lnTo>
                    <a:pt x="79" y="28"/>
                  </a:lnTo>
                  <a:lnTo>
                    <a:pt x="70" y="37"/>
                  </a:lnTo>
                  <a:lnTo>
                    <a:pt x="61" y="48"/>
                  </a:lnTo>
                  <a:lnTo>
                    <a:pt x="61" y="48"/>
                  </a:lnTo>
                  <a:lnTo>
                    <a:pt x="63" y="29"/>
                  </a:lnTo>
                  <a:lnTo>
                    <a:pt x="63" y="9"/>
                  </a:lnTo>
                  <a:lnTo>
                    <a:pt x="63" y="5"/>
                  </a:lnTo>
                  <a:lnTo>
                    <a:pt x="0" y="5"/>
                  </a:lnTo>
                  <a:lnTo>
                    <a:pt x="0" y="292"/>
                  </a:lnTo>
                  <a:lnTo>
                    <a:pt x="67" y="292"/>
                  </a:lnTo>
                  <a:lnTo>
                    <a:pt x="67" y="15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4" name="Freeform 11"/>
            <p:cNvSpPr>
              <a:spLocks noEditPoints="1"/>
            </p:cNvSpPr>
            <p:nvPr userDrawn="1"/>
          </p:nvSpPr>
          <p:spPr bwMode="auto">
            <a:xfrm>
              <a:off x="1238251" y="6130708"/>
              <a:ext cx="168275" cy="206375"/>
            </a:xfrm>
            <a:custGeom>
              <a:avLst/>
              <a:gdLst/>
              <a:ahLst/>
              <a:cxnLst>
                <a:cxn ang="0">
                  <a:pos x="35" y="389"/>
                </a:cxn>
                <a:cxn ang="0">
                  <a:pos x="103" y="390"/>
                </a:cxn>
                <a:cxn ang="0">
                  <a:pos x="127" y="389"/>
                </a:cxn>
                <a:cxn ang="0">
                  <a:pos x="173" y="383"/>
                </a:cxn>
                <a:cxn ang="0">
                  <a:pos x="212" y="369"/>
                </a:cxn>
                <a:cxn ang="0">
                  <a:pos x="245" y="350"/>
                </a:cxn>
                <a:cxn ang="0">
                  <a:pos x="273" y="323"/>
                </a:cxn>
                <a:cxn ang="0">
                  <a:pos x="294" y="292"/>
                </a:cxn>
                <a:cxn ang="0">
                  <a:pos x="309" y="255"/>
                </a:cxn>
                <a:cxn ang="0">
                  <a:pos x="316" y="213"/>
                </a:cxn>
                <a:cxn ang="0">
                  <a:pos x="317" y="190"/>
                </a:cxn>
                <a:cxn ang="0">
                  <a:pos x="314" y="146"/>
                </a:cxn>
                <a:cxn ang="0">
                  <a:pos x="305" y="107"/>
                </a:cxn>
                <a:cxn ang="0">
                  <a:pos x="289" y="74"/>
                </a:cxn>
                <a:cxn ang="0">
                  <a:pos x="267" y="47"/>
                </a:cxn>
                <a:cxn ang="0">
                  <a:pos x="240" y="26"/>
                </a:cxn>
                <a:cxn ang="0">
                  <a:pos x="206" y="11"/>
                </a:cxn>
                <a:cxn ang="0">
                  <a:pos x="166" y="2"/>
                </a:cxn>
                <a:cxn ang="0">
                  <a:pos x="120" y="0"/>
                </a:cxn>
                <a:cxn ang="0">
                  <a:pos x="76" y="0"/>
                </a:cxn>
                <a:cxn ang="0">
                  <a:pos x="34" y="1"/>
                </a:cxn>
                <a:cxn ang="0">
                  <a:pos x="0" y="2"/>
                </a:cxn>
                <a:cxn ang="0">
                  <a:pos x="2" y="388"/>
                </a:cxn>
                <a:cxn ang="0">
                  <a:pos x="35" y="389"/>
                </a:cxn>
                <a:cxn ang="0">
                  <a:pos x="115" y="56"/>
                </a:cxn>
                <a:cxn ang="0">
                  <a:pos x="132" y="57"/>
                </a:cxn>
                <a:cxn ang="0">
                  <a:pos x="160" y="62"/>
                </a:cxn>
                <a:cxn ang="0">
                  <a:pos x="185" y="69"/>
                </a:cxn>
                <a:cxn ang="0">
                  <a:pos x="204" y="83"/>
                </a:cxn>
                <a:cxn ang="0">
                  <a:pos x="221" y="99"/>
                </a:cxn>
                <a:cxn ang="0">
                  <a:pos x="233" y="121"/>
                </a:cxn>
                <a:cxn ang="0">
                  <a:pos x="241" y="147"/>
                </a:cxn>
                <a:cxn ang="0">
                  <a:pos x="245" y="178"/>
                </a:cxn>
                <a:cxn ang="0">
                  <a:pos x="245" y="194"/>
                </a:cxn>
                <a:cxn ang="0">
                  <a:pos x="243" y="225"/>
                </a:cxn>
                <a:cxn ang="0">
                  <a:pos x="236" y="253"/>
                </a:cxn>
                <a:cxn ang="0">
                  <a:pos x="225" y="277"/>
                </a:cxn>
                <a:cxn ang="0">
                  <a:pos x="210" y="296"/>
                </a:cxn>
                <a:cxn ang="0">
                  <a:pos x="191" y="311"/>
                </a:cxn>
                <a:cxn ang="0">
                  <a:pos x="167" y="323"/>
                </a:cxn>
                <a:cxn ang="0">
                  <a:pos x="141" y="330"/>
                </a:cxn>
                <a:cxn ang="0">
                  <a:pos x="110" y="332"/>
                </a:cxn>
                <a:cxn ang="0">
                  <a:pos x="88" y="331"/>
                </a:cxn>
                <a:cxn ang="0">
                  <a:pos x="67" y="58"/>
                </a:cxn>
                <a:cxn ang="0">
                  <a:pos x="89" y="57"/>
                </a:cxn>
                <a:cxn ang="0">
                  <a:pos x="115" y="56"/>
                </a:cxn>
              </a:cxnLst>
              <a:rect l="0" t="0" r="r" b="b"/>
              <a:pathLst>
                <a:path w="317" h="390">
                  <a:moveTo>
                    <a:pt x="35" y="389"/>
                  </a:moveTo>
                  <a:lnTo>
                    <a:pt x="35" y="389"/>
                  </a:lnTo>
                  <a:lnTo>
                    <a:pt x="68" y="390"/>
                  </a:lnTo>
                  <a:lnTo>
                    <a:pt x="103" y="390"/>
                  </a:lnTo>
                  <a:lnTo>
                    <a:pt x="103" y="390"/>
                  </a:lnTo>
                  <a:lnTo>
                    <a:pt x="127" y="389"/>
                  </a:lnTo>
                  <a:lnTo>
                    <a:pt x="150" y="387"/>
                  </a:lnTo>
                  <a:lnTo>
                    <a:pt x="173" y="383"/>
                  </a:lnTo>
                  <a:lnTo>
                    <a:pt x="193" y="377"/>
                  </a:lnTo>
                  <a:lnTo>
                    <a:pt x="212" y="369"/>
                  </a:lnTo>
                  <a:lnTo>
                    <a:pt x="230" y="359"/>
                  </a:lnTo>
                  <a:lnTo>
                    <a:pt x="245" y="350"/>
                  </a:lnTo>
                  <a:lnTo>
                    <a:pt x="261" y="337"/>
                  </a:lnTo>
                  <a:lnTo>
                    <a:pt x="273" y="323"/>
                  </a:lnTo>
                  <a:lnTo>
                    <a:pt x="285" y="309"/>
                  </a:lnTo>
                  <a:lnTo>
                    <a:pt x="294" y="292"/>
                  </a:lnTo>
                  <a:lnTo>
                    <a:pt x="302" y="273"/>
                  </a:lnTo>
                  <a:lnTo>
                    <a:pt x="309" y="255"/>
                  </a:lnTo>
                  <a:lnTo>
                    <a:pt x="314" y="234"/>
                  </a:lnTo>
                  <a:lnTo>
                    <a:pt x="316" y="213"/>
                  </a:lnTo>
                  <a:lnTo>
                    <a:pt x="317" y="190"/>
                  </a:lnTo>
                  <a:lnTo>
                    <a:pt x="317" y="190"/>
                  </a:lnTo>
                  <a:lnTo>
                    <a:pt x="316" y="167"/>
                  </a:lnTo>
                  <a:lnTo>
                    <a:pt x="314" y="146"/>
                  </a:lnTo>
                  <a:lnTo>
                    <a:pt x="310" y="125"/>
                  </a:lnTo>
                  <a:lnTo>
                    <a:pt x="305" y="107"/>
                  </a:lnTo>
                  <a:lnTo>
                    <a:pt x="297" y="89"/>
                  </a:lnTo>
                  <a:lnTo>
                    <a:pt x="289" y="74"/>
                  </a:lnTo>
                  <a:lnTo>
                    <a:pt x="279" y="60"/>
                  </a:lnTo>
                  <a:lnTo>
                    <a:pt x="267" y="47"/>
                  </a:lnTo>
                  <a:lnTo>
                    <a:pt x="254" y="36"/>
                  </a:lnTo>
                  <a:lnTo>
                    <a:pt x="240" y="26"/>
                  </a:lnTo>
                  <a:lnTo>
                    <a:pt x="223" y="19"/>
                  </a:lnTo>
                  <a:lnTo>
                    <a:pt x="206" y="11"/>
                  </a:lnTo>
                  <a:lnTo>
                    <a:pt x="187" y="7"/>
                  </a:lnTo>
                  <a:lnTo>
                    <a:pt x="166" y="2"/>
                  </a:lnTo>
                  <a:lnTo>
                    <a:pt x="144" y="0"/>
                  </a:lnTo>
                  <a:lnTo>
                    <a:pt x="120" y="0"/>
                  </a:lnTo>
                  <a:lnTo>
                    <a:pt x="120" y="0"/>
                  </a:lnTo>
                  <a:lnTo>
                    <a:pt x="76" y="0"/>
                  </a:lnTo>
                  <a:lnTo>
                    <a:pt x="34" y="1"/>
                  </a:lnTo>
                  <a:lnTo>
                    <a:pt x="34" y="1"/>
                  </a:lnTo>
                  <a:lnTo>
                    <a:pt x="2" y="2"/>
                  </a:lnTo>
                  <a:lnTo>
                    <a:pt x="0" y="2"/>
                  </a:lnTo>
                  <a:lnTo>
                    <a:pt x="0" y="388"/>
                  </a:lnTo>
                  <a:lnTo>
                    <a:pt x="2" y="388"/>
                  </a:lnTo>
                  <a:lnTo>
                    <a:pt x="2" y="388"/>
                  </a:lnTo>
                  <a:lnTo>
                    <a:pt x="35" y="389"/>
                  </a:lnTo>
                  <a:lnTo>
                    <a:pt x="35" y="389"/>
                  </a:lnTo>
                  <a:close/>
                  <a:moveTo>
                    <a:pt x="115" y="56"/>
                  </a:moveTo>
                  <a:lnTo>
                    <a:pt x="115" y="56"/>
                  </a:lnTo>
                  <a:lnTo>
                    <a:pt x="132" y="57"/>
                  </a:lnTo>
                  <a:lnTo>
                    <a:pt x="146" y="58"/>
                  </a:lnTo>
                  <a:lnTo>
                    <a:pt x="160" y="62"/>
                  </a:lnTo>
                  <a:lnTo>
                    <a:pt x="173" y="65"/>
                  </a:lnTo>
                  <a:lnTo>
                    <a:pt x="185" y="69"/>
                  </a:lnTo>
                  <a:lnTo>
                    <a:pt x="195" y="76"/>
                  </a:lnTo>
                  <a:lnTo>
                    <a:pt x="204" y="83"/>
                  </a:lnTo>
                  <a:lnTo>
                    <a:pt x="213" y="90"/>
                  </a:lnTo>
                  <a:lnTo>
                    <a:pt x="221" y="99"/>
                  </a:lnTo>
                  <a:lnTo>
                    <a:pt x="228" y="110"/>
                  </a:lnTo>
                  <a:lnTo>
                    <a:pt x="233" y="121"/>
                  </a:lnTo>
                  <a:lnTo>
                    <a:pt x="238" y="133"/>
                  </a:lnTo>
                  <a:lnTo>
                    <a:pt x="241" y="147"/>
                  </a:lnTo>
                  <a:lnTo>
                    <a:pt x="243" y="161"/>
                  </a:lnTo>
                  <a:lnTo>
                    <a:pt x="245" y="178"/>
                  </a:lnTo>
                  <a:lnTo>
                    <a:pt x="245" y="194"/>
                  </a:lnTo>
                  <a:lnTo>
                    <a:pt x="245" y="194"/>
                  </a:lnTo>
                  <a:lnTo>
                    <a:pt x="244" y="210"/>
                  </a:lnTo>
                  <a:lnTo>
                    <a:pt x="243" y="225"/>
                  </a:lnTo>
                  <a:lnTo>
                    <a:pt x="240" y="239"/>
                  </a:lnTo>
                  <a:lnTo>
                    <a:pt x="236" y="253"/>
                  </a:lnTo>
                  <a:lnTo>
                    <a:pt x="231" y="265"/>
                  </a:lnTo>
                  <a:lnTo>
                    <a:pt x="225" y="277"/>
                  </a:lnTo>
                  <a:lnTo>
                    <a:pt x="219" y="287"/>
                  </a:lnTo>
                  <a:lnTo>
                    <a:pt x="210" y="296"/>
                  </a:lnTo>
                  <a:lnTo>
                    <a:pt x="201" y="304"/>
                  </a:lnTo>
                  <a:lnTo>
                    <a:pt x="191" y="311"/>
                  </a:lnTo>
                  <a:lnTo>
                    <a:pt x="179" y="318"/>
                  </a:lnTo>
                  <a:lnTo>
                    <a:pt x="167" y="323"/>
                  </a:lnTo>
                  <a:lnTo>
                    <a:pt x="155" y="326"/>
                  </a:lnTo>
                  <a:lnTo>
                    <a:pt x="141" y="330"/>
                  </a:lnTo>
                  <a:lnTo>
                    <a:pt x="125" y="331"/>
                  </a:lnTo>
                  <a:lnTo>
                    <a:pt x="110" y="332"/>
                  </a:lnTo>
                  <a:lnTo>
                    <a:pt x="110" y="332"/>
                  </a:lnTo>
                  <a:lnTo>
                    <a:pt x="88" y="331"/>
                  </a:lnTo>
                  <a:lnTo>
                    <a:pt x="67" y="330"/>
                  </a:lnTo>
                  <a:lnTo>
                    <a:pt x="67" y="58"/>
                  </a:lnTo>
                  <a:lnTo>
                    <a:pt x="67" y="58"/>
                  </a:lnTo>
                  <a:lnTo>
                    <a:pt x="89" y="57"/>
                  </a:lnTo>
                  <a:lnTo>
                    <a:pt x="115" y="56"/>
                  </a:lnTo>
                  <a:lnTo>
                    <a:pt x="115" y="56"/>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5" name="Freeform 12"/>
            <p:cNvSpPr>
              <a:spLocks/>
            </p:cNvSpPr>
            <p:nvPr userDrawn="1"/>
          </p:nvSpPr>
          <p:spPr bwMode="auto">
            <a:xfrm>
              <a:off x="1425576" y="6181508"/>
              <a:ext cx="79375" cy="153988"/>
            </a:xfrm>
            <a:custGeom>
              <a:avLst/>
              <a:gdLst/>
              <a:ahLst/>
              <a:cxnLst>
                <a:cxn ang="0">
                  <a:pos x="66" y="175"/>
                </a:cxn>
                <a:cxn ang="0">
                  <a:pos x="66" y="175"/>
                </a:cxn>
                <a:cxn ang="0">
                  <a:pos x="66" y="160"/>
                </a:cxn>
                <a:cxn ang="0">
                  <a:pos x="67" y="147"/>
                </a:cxn>
                <a:cxn ang="0">
                  <a:pos x="70" y="133"/>
                </a:cxn>
                <a:cxn ang="0">
                  <a:pos x="72" y="121"/>
                </a:cxn>
                <a:cxn ang="0">
                  <a:pos x="74" y="111"/>
                </a:cxn>
                <a:cxn ang="0">
                  <a:pos x="77" y="101"/>
                </a:cxn>
                <a:cxn ang="0">
                  <a:pos x="82" y="93"/>
                </a:cxn>
                <a:cxn ang="0">
                  <a:pos x="86" y="86"/>
                </a:cxn>
                <a:cxn ang="0">
                  <a:pos x="92" y="79"/>
                </a:cxn>
                <a:cxn ang="0">
                  <a:pos x="97" y="74"/>
                </a:cxn>
                <a:cxn ang="0">
                  <a:pos x="104" y="71"/>
                </a:cxn>
                <a:cxn ang="0">
                  <a:pos x="111" y="67"/>
                </a:cxn>
                <a:cxn ang="0">
                  <a:pos x="119" y="65"/>
                </a:cxn>
                <a:cxn ang="0">
                  <a:pos x="127" y="64"/>
                </a:cxn>
                <a:cxn ang="0">
                  <a:pos x="136" y="65"/>
                </a:cxn>
                <a:cxn ang="0">
                  <a:pos x="146" y="66"/>
                </a:cxn>
                <a:cxn ang="0">
                  <a:pos x="149" y="66"/>
                </a:cxn>
                <a:cxn ang="0">
                  <a:pos x="152" y="1"/>
                </a:cxn>
                <a:cxn ang="0">
                  <a:pos x="149" y="1"/>
                </a:cxn>
                <a:cxn ang="0">
                  <a:pos x="149" y="1"/>
                </a:cxn>
                <a:cxn ang="0">
                  <a:pos x="138" y="0"/>
                </a:cxn>
                <a:cxn ang="0">
                  <a:pos x="138" y="0"/>
                </a:cxn>
                <a:cxn ang="0">
                  <a:pos x="124" y="1"/>
                </a:cxn>
                <a:cxn ang="0">
                  <a:pos x="110" y="4"/>
                </a:cxn>
                <a:cxn ang="0">
                  <a:pos x="98" y="10"/>
                </a:cxn>
                <a:cxn ang="0">
                  <a:pos x="88" y="16"/>
                </a:cxn>
                <a:cxn ang="0">
                  <a:pos x="79" y="24"/>
                </a:cxn>
                <a:cxn ang="0">
                  <a:pos x="72" y="32"/>
                </a:cxn>
                <a:cxn ang="0">
                  <a:pos x="66" y="41"/>
                </a:cxn>
                <a:cxn ang="0">
                  <a:pos x="61" y="50"/>
                </a:cxn>
                <a:cxn ang="0">
                  <a:pos x="61" y="50"/>
                </a:cxn>
                <a:cxn ang="0">
                  <a:pos x="63" y="28"/>
                </a:cxn>
                <a:cxn ang="0">
                  <a:pos x="64" y="9"/>
                </a:cxn>
                <a:cxn ang="0">
                  <a:pos x="64" y="5"/>
                </a:cxn>
                <a:cxn ang="0">
                  <a:pos x="0" y="5"/>
                </a:cxn>
                <a:cxn ang="0">
                  <a:pos x="0" y="292"/>
                </a:cxn>
                <a:cxn ang="0">
                  <a:pos x="66" y="292"/>
                </a:cxn>
                <a:cxn ang="0">
                  <a:pos x="66" y="175"/>
                </a:cxn>
              </a:cxnLst>
              <a:rect l="0" t="0" r="r" b="b"/>
              <a:pathLst>
                <a:path w="152" h="292">
                  <a:moveTo>
                    <a:pt x="66" y="175"/>
                  </a:moveTo>
                  <a:lnTo>
                    <a:pt x="66" y="175"/>
                  </a:lnTo>
                  <a:lnTo>
                    <a:pt x="66" y="160"/>
                  </a:lnTo>
                  <a:lnTo>
                    <a:pt x="67" y="147"/>
                  </a:lnTo>
                  <a:lnTo>
                    <a:pt x="70" y="133"/>
                  </a:lnTo>
                  <a:lnTo>
                    <a:pt x="72" y="121"/>
                  </a:lnTo>
                  <a:lnTo>
                    <a:pt x="74" y="111"/>
                  </a:lnTo>
                  <a:lnTo>
                    <a:pt x="77" y="101"/>
                  </a:lnTo>
                  <a:lnTo>
                    <a:pt x="82" y="93"/>
                  </a:lnTo>
                  <a:lnTo>
                    <a:pt x="86" y="86"/>
                  </a:lnTo>
                  <a:lnTo>
                    <a:pt x="92" y="79"/>
                  </a:lnTo>
                  <a:lnTo>
                    <a:pt x="97" y="74"/>
                  </a:lnTo>
                  <a:lnTo>
                    <a:pt x="104" y="71"/>
                  </a:lnTo>
                  <a:lnTo>
                    <a:pt x="111" y="67"/>
                  </a:lnTo>
                  <a:lnTo>
                    <a:pt x="119" y="65"/>
                  </a:lnTo>
                  <a:lnTo>
                    <a:pt x="127" y="64"/>
                  </a:lnTo>
                  <a:lnTo>
                    <a:pt x="136" y="65"/>
                  </a:lnTo>
                  <a:lnTo>
                    <a:pt x="146" y="66"/>
                  </a:lnTo>
                  <a:lnTo>
                    <a:pt x="149" y="66"/>
                  </a:lnTo>
                  <a:lnTo>
                    <a:pt x="152" y="1"/>
                  </a:lnTo>
                  <a:lnTo>
                    <a:pt x="149" y="1"/>
                  </a:lnTo>
                  <a:lnTo>
                    <a:pt x="149" y="1"/>
                  </a:lnTo>
                  <a:lnTo>
                    <a:pt x="138" y="0"/>
                  </a:lnTo>
                  <a:lnTo>
                    <a:pt x="138" y="0"/>
                  </a:lnTo>
                  <a:lnTo>
                    <a:pt x="124" y="1"/>
                  </a:lnTo>
                  <a:lnTo>
                    <a:pt x="110" y="4"/>
                  </a:lnTo>
                  <a:lnTo>
                    <a:pt x="98" y="10"/>
                  </a:lnTo>
                  <a:lnTo>
                    <a:pt x="88" y="16"/>
                  </a:lnTo>
                  <a:lnTo>
                    <a:pt x="79" y="24"/>
                  </a:lnTo>
                  <a:lnTo>
                    <a:pt x="72" y="32"/>
                  </a:lnTo>
                  <a:lnTo>
                    <a:pt x="66" y="41"/>
                  </a:lnTo>
                  <a:lnTo>
                    <a:pt x="61" y="50"/>
                  </a:lnTo>
                  <a:lnTo>
                    <a:pt x="61" y="50"/>
                  </a:lnTo>
                  <a:lnTo>
                    <a:pt x="63" y="28"/>
                  </a:lnTo>
                  <a:lnTo>
                    <a:pt x="64" y="9"/>
                  </a:lnTo>
                  <a:lnTo>
                    <a:pt x="64" y="5"/>
                  </a:lnTo>
                  <a:lnTo>
                    <a:pt x="0" y="5"/>
                  </a:lnTo>
                  <a:lnTo>
                    <a:pt x="0" y="292"/>
                  </a:lnTo>
                  <a:lnTo>
                    <a:pt x="66" y="292"/>
                  </a:lnTo>
                  <a:lnTo>
                    <a:pt x="66" y="17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6" name="Freeform 13"/>
            <p:cNvSpPr>
              <a:spLocks noEditPoints="1"/>
            </p:cNvSpPr>
            <p:nvPr userDrawn="1"/>
          </p:nvSpPr>
          <p:spPr bwMode="auto">
            <a:xfrm>
              <a:off x="1509713" y="6181508"/>
              <a:ext cx="131763" cy="157163"/>
            </a:xfrm>
            <a:custGeom>
              <a:avLst/>
              <a:gdLst/>
              <a:ahLst/>
              <a:cxnLst>
                <a:cxn ang="0">
                  <a:pos x="138" y="298"/>
                </a:cxn>
                <a:cxn ang="0">
                  <a:pos x="190" y="293"/>
                </a:cxn>
                <a:cxn ang="0">
                  <a:pos x="238" y="280"/>
                </a:cxn>
                <a:cxn ang="0">
                  <a:pos x="231" y="225"/>
                </a:cxn>
                <a:cxn ang="0">
                  <a:pos x="228" y="226"/>
                </a:cxn>
                <a:cxn ang="0">
                  <a:pos x="189" y="239"/>
                </a:cxn>
                <a:cxn ang="0">
                  <a:pos x="149" y="243"/>
                </a:cxn>
                <a:cxn ang="0">
                  <a:pos x="139" y="243"/>
                </a:cxn>
                <a:cxn ang="0">
                  <a:pos x="121" y="240"/>
                </a:cxn>
                <a:cxn ang="0">
                  <a:pos x="107" y="235"/>
                </a:cxn>
                <a:cxn ang="0">
                  <a:pos x="94" y="227"/>
                </a:cxn>
                <a:cxn ang="0">
                  <a:pos x="89" y="223"/>
                </a:cxn>
                <a:cxn ang="0">
                  <a:pos x="79" y="211"/>
                </a:cxn>
                <a:cxn ang="0">
                  <a:pos x="74" y="195"/>
                </a:cxn>
                <a:cxn ang="0">
                  <a:pos x="69" y="177"/>
                </a:cxn>
                <a:cxn ang="0">
                  <a:pos x="68" y="157"/>
                </a:cxn>
                <a:cxn ang="0">
                  <a:pos x="247" y="154"/>
                </a:cxn>
                <a:cxn ang="0">
                  <a:pos x="249" y="138"/>
                </a:cxn>
                <a:cxn ang="0">
                  <a:pos x="249" y="125"/>
                </a:cxn>
                <a:cxn ang="0">
                  <a:pos x="247" y="97"/>
                </a:cxn>
                <a:cxn ang="0">
                  <a:pos x="241" y="72"/>
                </a:cxn>
                <a:cxn ang="0">
                  <a:pos x="231" y="51"/>
                </a:cxn>
                <a:cxn ang="0">
                  <a:pos x="218" y="33"/>
                </a:cxn>
                <a:cxn ang="0">
                  <a:pos x="200" y="19"/>
                </a:cxn>
                <a:cxn ang="0">
                  <a:pos x="181" y="9"/>
                </a:cxn>
                <a:cxn ang="0">
                  <a:pos x="157" y="2"/>
                </a:cxn>
                <a:cxn ang="0">
                  <a:pos x="131" y="0"/>
                </a:cxn>
                <a:cxn ang="0">
                  <a:pos x="117" y="1"/>
                </a:cxn>
                <a:cxn ang="0">
                  <a:pos x="89" y="7"/>
                </a:cxn>
                <a:cxn ang="0">
                  <a:pos x="66" y="16"/>
                </a:cxn>
                <a:cxn ang="0">
                  <a:pos x="45" y="32"/>
                </a:cxn>
                <a:cxn ang="0">
                  <a:pos x="27" y="52"/>
                </a:cxn>
                <a:cxn ang="0">
                  <a:pos x="14" y="75"/>
                </a:cxn>
                <a:cxn ang="0">
                  <a:pos x="5" y="102"/>
                </a:cxn>
                <a:cxn ang="0">
                  <a:pos x="1" y="134"/>
                </a:cxn>
                <a:cxn ang="0">
                  <a:pos x="0" y="151"/>
                </a:cxn>
                <a:cxn ang="0">
                  <a:pos x="2" y="185"/>
                </a:cxn>
                <a:cxn ang="0">
                  <a:pos x="9" y="215"/>
                </a:cxn>
                <a:cxn ang="0">
                  <a:pos x="20" y="240"/>
                </a:cxn>
                <a:cxn ang="0">
                  <a:pos x="35" y="261"/>
                </a:cxn>
                <a:cxn ang="0">
                  <a:pos x="54" y="277"/>
                </a:cxn>
                <a:cxn ang="0">
                  <a:pos x="78" y="289"/>
                </a:cxn>
                <a:cxn ang="0">
                  <a:pos x="106" y="295"/>
                </a:cxn>
                <a:cxn ang="0">
                  <a:pos x="138" y="298"/>
                </a:cxn>
                <a:cxn ang="0">
                  <a:pos x="70" y="109"/>
                </a:cxn>
                <a:cxn ang="0">
                  <a:pos x="73" y="96"/>
                </a:cxn>
                <a:cxn ang="0">
                  <a:pos x="84" y="75"/>
                </a:cxn>
                <a:cxn ang="0">
                  <a:pos x="98" y="59"/>
                </a:cxn>
                <a:cxn ang="0">
                  <a:pos x="118" y="52"/>
                </a:cxn>
                <a:cxn ang="0">
                  <a:pos x="129" y="51"/>
                </a:cxn>
                <a:cxn ang="0">
                  <a:pos x="151" y="54"/>
                </a:cxn>
                <a:cxn ang="0">
                  <a:pos x="167" y="65"/>
                </a:cxn>
                <a:cxn ang="0">
                  <a:pos x="174" y="74"/>
                </a:cxn>
                <a:cxn ang="0">
                  <a:pos x="182" y="96"/>
                </a:cxn>
                <a:cxn ang="0">
                  <a:pos x="70" y="109"/>
                </a:cxn>
              </a:cxnLst>
              <a:rect l="0" t="0" r="r" b="b"/>
              <a:pathLst>
                <a:path w="249" h="298">
                  <a:moveTo>
                    <a:pt x="138" y="298"/>
                  </a:moveTo>
                  <a:lnTo>
                    <a:pt x="138" y="298"/>
                  </a:lnTo>
                  <a:lnTo>
                    <a:pt x="164" y="297"/>
                  </a:lnTo>
                  <a:lnTo>
                    <a:pt x="190" y="293"/>
                  </a:lnTo>
                  <a:lnTo>
                    <a:pt x="215" y="288"/>
                  </a:lnTo>
                  <a:lnTo>
                    <a:pt x="238" y="280"/>
                  </a:lnTo>
                  <a:lnTo>
                    <a:pt x="240" y="279"/>
                  </a:lnTo>
                  <a:lnTo>
                    <a:pt x="231" y="225"/>
                  </a:lnTo>
                  <a:lnTo>
                    <a:pt x="228" y="226"/>
                  </a:lnTo>
                  <a:lnTo>
                    <a:pt x="228" y="226"/>
                  </a:lnTo>
                  <a:lnTo>
                    <a:pt x="208" y="234"/>
                  </a:lnTo>
                  <a:lnTo>
                    <a:pt x="189" y="239"/>
                  </a:lnTo>
                  <a:lnTo>
                    <a:pt x="168" y="241"/>
                  </a:lnTo>
                  <a:lnTo>
                    <a:pt x="149" y="243"/>
                  </a:lnTo>
                  <a:lnTo>
                    <a:pt x="149" y="243"/>
                  </a:lnTo>
                  <a:lnTo>
                    <a:pt x="139" y="243"/>
                  </a:lnTo>
                  <a:lnTo>
                    <a:pt x="130" y="241"/>
                  </a:lnTo>
                  <a:lnTo>
                    <a:pt x="121" y="240"/>
                  </a:lnTo>
                  <a:lnTo>
                    <a:pt x="113" y="238"/>
                  </a:lnTo>
                  <a:lnTo>
                    <a:pt x="107" y="235"/>
                  </a:lnTo>
                  <a:lnTo>
                    <a:pt x="100" y="232"/>
                  </a:lnTo>
                  <a:lnTo>
                    <a:pt x="94" y="227"/>
                  </a:lnTo>
                  <a:lnTo>
                    <a:pt x="89" y="223"/>
                  </a:lnTo>
                  <a:lnTo>
                    <a:pt x="89" y="223"/>
                  </a:lnTo>
                  <a:lnTo>
                    <a:pt x="84" y="217"/>
                  </a:lnTo>
                  <a:lnTo>
                    <a:pt x="79" y="211"/>
                  </a:lnTo>
                  <a:lnTo>
                    <a:pt x="76" y="204"/>
                  </a:lnTo>
                  <a:lnTo>
                    <a:pt x="74" y="195"/>
                  </a:lnTo>
                  <a:lnTo>
                    <a:pt x="72" y="187"/>
                  </a:lnTo>
                  <a:lnTo>
                    <a:pt x="69" y="177"/>
                  </a:lnTo>
                  <a:lnTo>
                    <a:pt x="69" y="168"/>
                  </a:lnTo>
                  <a:lnTo>
                    <a:pt x="68" y="157"/>
                  </a:lnTo>
                  <a:lnTo>
                    <a:pt x="247" y="157"/>
                  </a:lnTo>
                  <a:lnTo>
                    <a:pt x="247" y="154"/>
                  </a:lnTo>
                  <a:lnTo>
                    <a:pt x="247" y="154"/>
                  </a:lnTo>
                  <a:lnTo>
                    <a:pt x="249" y="138"/>
                  </a:lnTo>
                  <a:lnTo>
                    <a:pt x="249" y="125"/>
                  </a:lnTo>
                  <a:lnTo>
                    <a:pt x="249" y="125"/>
                  </a:lnTo>
                  <a:lnTo>
                    <a:pt x="248" y="110"/>
                  </a:lnTo>
                  <a:lnTo>
                    <a:pt x="247" y="97"/>
                  </a:lnTo>
                  <a:lnTo>
                    <a:pt x="244" y="84"/>
                  </a:lnTo>
                  <a:lnTo>
                    <a:pt x="241" y="72"/>
                  </a:lnTo>
                  <a:lnTo>
                    <a:pt x="237" y="61"/>
                  </a:lnTo>
                  <a:lnTo>
                    <a:pt x="231" y="51"/>
                  </a:lnTo>
                  <a:lnTo>
                    <a:pt x="225" y="42"/>
                  </a:lnTo>
                  <a:lnTo>
                    <a:pt x="218" y="33"/>
                  </a:lnTo>
                  <a:lnTo>
                    <a:pt x="209" y="25"/>
                  </a:lnTo>
                  <a:lnTo>
                    <a:pt x="200" y="19"/>
                  </a:lnTo>
                  <a:lnTo>
                    <a:pt x="192" y="13"/>
                  </a:lnTo>
                  <a:lnTo>
                    <a:pt x="181" y="9"/>
                  </a:lnTo>
                  <a:lnTo>
                    <a:pt x="170" y="4"/>
                  </a:lnTo>
                  <a:lnTo>
                    <a:pt x="157" y="2"/>
                  </a:lnTo>
                  <a:lnTo>
                    <a:pt x="144" y="1"/>
                  </a:lnTo>
                  <a:lnTo>
                    <a:pt x="131" y="0"/>
                  </a:lnTo>
                  <a:lnTo>
                    <a:pt x="131" y="0"/>
                  </a:lnTo>
                  <a:lnTo>
                    <a:pt x="117" y="1"/>
                  </a:lnTo>
                  <a:lnTo>
                    <a:pt x="102" y="2"/>
                  </a:lnTo>
                  <a:lnTo>
                    <a:pt x="89" y="7"/>
                  </a:lnTo>
                  <a:lnTo>
                    <a:pt x="77" y="11"/>
                  </a:lnTo>
                  <a:lnTo>
                    <a:pt x="66" y="16"/>
                  </a:lnTo>
                  <a:lnTo>
                    <a:pt x="55" y="23"/>
                  </a:lnTo>
                  <a:lnTo>
                    <a:pt x="45" y="32"/>
                  </a:lnTo>
                  <a:lnTo>
                    <a:pt x="36" y="41"/>
                  </a:lnTo>
                  <a:lnTo>
                    <a:pt x="27" y="52"/>
                  </a:lnTo>
                  <a:lnTo>
                    <a:pt x="21" y="63"/>
                  </a:lnTo>
                  <a:lnTo>
                    <a:pt x="14" y="75"/>
                  </a:lnTo>
                  <a:lnTo>
                    <a:pt x="10" y="88"/>
                  </a:lnTo>
                  <a:lnTo>
                    <a:pt x="5" y="102"/>
                  </a:lnTo>
                  <a:lnTo>
                    <a:pt x="2" y="118"/>
                  </a:lnTo>
                  <a:lnTo>
                    <a:pt x="1" y="134"/>
                  </a:lnTo>
                  <a:lnTo>
                    <a:pt x="0" y="151"/>
                  </a:lnTo>
                  <a:lnTo>
                    <a:pt x="0" y="151"/>
                  </a:lnTo>
                  <a:lnTo>
                    <a:pt x="1" y="169"/>
                  </a:lnTo>
                  <a:lnTo>
                    <a:pt x="2" y="185"/>
                  </a:lnTo>
                  <a:lnTo>
                    <a:pt x="5" y="201"/>
                  </a:lnTo>
                  <a:lnTo>
                    <a:pt x="9" y="215"/>
                  </a:lnTo>
                  <a:lnTo>
                    <a:pt x="14" y="228"/>
                  </a:lnTo>
                  <a:lnTo>
                    <a:pt x="20" y="240"/>
                  </a:lnTo>
                  <a:lnTo>
                    <a:pt x="26" y="251"/>
                  </a:lnTo>
                  <a:lnTo>
                    <a:pt x="35" y="261"/>
                  </a:lnTo>
                  <a:lnTo>
                    <a:pt x="44" y="269"/>
                  </a:lnTo>
                  <a:lnTo>
                    <a:pt x="54" y="277"/>
                  </a:lnTo>
                  <a:lnTo>
                    <a:pt x="65" y="283"/>
                  </a:lnTo>
                  <a:lnTo>
                    <a:pt x="78" y="289"/>
                  </a:lnTo>
                  <a:lnTo>
                    <a:pt x="91" y="292"/>
                  </a:lnTo>
                  <a:lnTo>
                    <a:pt x="106" y="295"/>
                  </a:lnTo>
                  <a:lnTo>
                    <a:pt x="121" y="298"/>
                  </a:lnTo>
                  <a:lnTo>
                    <a:pt x="138" y="298"/>
                  </a:lnTo>
                  <a:lnTo>
                    <a:pt x="138" y="298"/>
                  </a:lnTo>
                  <a:close/>
                  <a:moveTo>
                    <a:pt x="70" y="109"/>
                  </a:moveTo>
                  <a:lnTo>
                    <a:pt x="70" y="109"/>
                  </a:lnTo>
                  <a:lnTo>
                    <a:pt x="73" y="96"/>
                  </a:lnTo>
                  <a:lnTo>
                    <a:pt x="77" y="85"/>
                  </a:lnTo>
                  <a:lnTo>
                    <a:pt x="84" y="75"/>
                  </a:lnTo>
                  <a:lnTo>
                    <a:pt x="90" y="66"/>
                  </a:lnTo>
                  <a:lnTo>
                    <a:pt x="98" y="59"/>
                  </a:lnTo>
                  <a:lnTo>
                    <a:pt x="108" y="55"/>
                  </a:lnTo>
                  <a:lnTo>
                    <a:pt x="118" y="52"/>
                  </a:lnTo>
                  <a:lnTo>
                    <a:pt x="129" y="51"/>
                  </a:lnTo>
                  <a:lnTo>
                    <a:pt x="129" y="51"/>
                  </a:lnTo>
                  <a:lnTo>
                    <a:pt x="140" y="52"/>
                  </a:lnTo>
                  <a:lnTo>
                    <a:pt x="151" y="54"/>
                  </a:lnTo>
                  <a:lnTo>
                    <a:pt x="160" y="59"/>
                  </a:lnTo>
                  <a:lnTo>
                    <a:pt x="167" y="65"/>
                  </a:lnTo>
                  <a:lnTo>
                    <a:pt x="167" y="65"/>
                  </a:lnTo>
                  <a:lnTo>
                    <a:pt x="174" y="74"/>
                  </a:lnTo>
                  <a:lnTo>
                    <a:pt x="178" y="84"/>
                  </a:lnTo>
                  <a:lnTo>
                    <a:pt x="182" y="96"/>
                  </a:lnTo>
                  <a:lnTo>
                    <a:pt x="183" y="109"/>
                  </a:lnTo>
                  <a:lnTo>
                    <a:pt x="70" y="109"/>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7" name="Freeform 14"/>
            <p:cNvSpPr>
              <a:spLocks noEditPoints="1"/>
            </p:cNvSpPr>
            <p:nvPr userDrawn="1"/>
          </p:nvSpPr>
          <p:spPr bwMode="auto">
            <a:xfrm>
              <a:off x="1655763" y="6181508"/>
              <a:ext cx="123825" cy="157163"/>
            </a:xfrm>
            <a:custGeom>
              <a:avLst/>
              <a:gdLst/>
              <a:ahLst/>
              <a:cxnLst>
                <a:cxn ang="0">
                  <a:pos x="233" y="96"/>
                </a:cxn>
                <a:cxn ang="0">
                  <a:pos x="228" y="63"/>
                </a:cxn>
                <a:cxn ang="0">
                  <a:pos x="217" y="36"/>
                </a:cxn>
                <a:cxn ang="0">
                  <a:pos x="199" y="18"/>
                </a:cxn>
                <a:cxn ang="0">
                  <a:pos x="171" y="5"/>
                </a:cxn>
                <a:cxn ang="0">
                  <a:pos x="135" y="0"/>
                </a:cxn>
                <a:cxn ang="0">
                  <a:pos x="95" y="1"/>
                </a:cxn>
                <a:cxn ang="0">
                  <a:pos x="18" y="19"/>
                </a:cxn>
                <a:cxn ang="0">
                  <a:pos x="32" y="73"/>
                </a:cxn>
                <a:cxn ang="0">
                  <a:pos x="71" y="58"/>
                </a:cxn>
                <a:cxn ang="0">
                  <a:pos x="111" y="53"/>
                </a:cxn>
                <a:cxn ang="0">
                  <a:pos x="136" y="56"/>
                </a:cxn>
                <a:cxn ang="0">
                  <a:pos x="159" y="72"/>
                </a:cxn>
                <a:cxn ang="0">
                  <a:pos x="166" y="102"/>
                </a:cxn>
                <a:cxn ang="0">
                  <a:pos x="147" y="117"/>
                </a:cxn>
                <a:cxn ang="0">
                  <a:pos x="96" y="123"/>
                </a:cxn>
                <a:cxn ang="0">
                  <a:pos x="55" y="137"/>
                </a:cxn>
                <a:cxn ang="0">
                  <a:pos x="26" y="158"/>
                </a:cxn>
                <a:cxn ang="0">
                  <a:pos x="7" y="184"/>
                </a:cxn>
                <a:cxn ang="0">
                  <a:pos x="0" y="217"/>
                </a:cxn>
                <a:cxn ang="0">
                  <a:pos x="3" y="234"/>
                </a:cxn>
                <a:cxn ang="0">
                  <a:pos x="10" y="257"/>
                </a:cxn>
                <a:cxn ang="0">
                  <a:pos x="24" y="276"/>
                </a:cxn>
                <a:cxn ang="0">
                  <a:pos x="42" y="289"/>
                </a:cxn>
                <a:cxn ang="0">
                  <a:pos x="64" y="297"/>
                </a:cxn>
                <a:cxn ang="0">
                  <a:pos x="82" y="298"/>
                </a:cxn>
                <a:cxn ang="0">
                  <a:pos x="123" y="291"/>
                </a:cxn>
                <a:cxn ang="0">
                  <a:pos x="155" y="271"/>
                </a:cxn>
                <a:cxn ang="0">
                  <a:pos x="171" y="251"/>
                </a:cxn>
                <a:cxn ang="0">
                  <a:pos x="170" y="292"/>
                </a:cxn>
                <a:cxn ang="0">
                  <a:pos x="234" y="289"/>
                </a:cxn>
                <a:cxn ang="0">
                  <a:pos x="233" y="213"/>
                </a:cxn>
                <a:cxn ang="0">
                  <a:pos x="93" y="244"/>
                </a:cxn>
                <a:cxn ang="0">
                  <a:pos x="75" y="235"/>
                </a:cxn>
                <a:cxn ang="0">
                  <a:pos x="65" y="217"/>
                </a:cxn>
                <a:cxn ang="0">
                  <a:pos x="65" y="204"/>
                </a:cxn>
                <a:cxn ang="0">
                  <a:pos x="72" y="190"/>
                </a:cxn>
                <a:cxn ang="0">
                  <a:pos x="84" y="179"/>
                </a:cxn>
                <a:cxn ang="0">
                  <a:pos x="122" y="166"/>
                </a:cxn>
                <a:cxn ang="0">
                  <a:pos x="166" y="168"/>
                </a:cxn>
                <a:cxn ang="0">
                  <a:pos x="161" y="195"/>
                </a:cxn>
                <a:cxn ang="0">
                  <a:pos x="144" y="225"/>
                </a:cxn>
                <a:cxn ang="0">
                  <a:pos x="127" y="237"/>
                </a:cxn>
                <a:cxn ang="0">
                  <a:pos x="107" y="244"/>
                </a:cxn>
              </a:cxnLst>
              <a:rect l="0" t="0" r="r" b="b"/>
              <a:pathLst>
                <a:path w="234" h="298">
                  <a:moveTo>
                    <a:pt x="233" y="213"/>
                  </a:moveTo>
                  <a:lnTo>
                    <a:pt x="233" y="96"/>
                  </a:lnTo>
                  <a:lnTo>
                    <a:pt x="233" y="96"/>
                  </a:lnTo>
                  <a:lnTo>
                    <a:pt x="232" y="84"/>
                  </a:lnTo>
                  <a:lnTo>
                    <a:pt x="231" y="73"/>
                  </a:lnTo>
                  <a:lnTo>
                    <a:pt x="228" y="63"/>
                  </a:lnTo>
                  <a:lnTo>
                    <a:pt x="226" y="53"/>
                  </a:lnTo>
                  <a:lnTo>
                    <a:pt x="222" y="44"/>
                  </a:lnTo>
                  <a:lnTo>
                    <a:pt x="217" y="36"/>
                  </a:lnTo>
                  <a:lnTo>
                    <a:pt x="212" y="30"/>
                  </a:lnTo>
                  <a:lnTo>
                    <a:pt x="205" y="23"/>
                  </a:lnTo>
                  <a:lnTo>
                    <a:pt x="199" y="18"/>
                  </a:lnTo>
                  <a:lnTo>
                    <a:pt x="190" y="13"/>
                  </a:lnTo>
                  <a:lnTo>
                    <a:pt x="181" y="9"/>
                  </a:lnTo>
                  <a:lnTo>
                    <a:pt x="171" y="5"/>
                  </a:lnTo>
                  <a:lnTo>
                    <a:pt x="160" y="3"/>
                  </a:lnTo>
                  <a:lnTo>
                    <a:pt x="148" y="1"/>
                  </a:lnTo>
                  <a:lnTo>
                    <a:pt x="135" y="0"/>
                  </a:lnTo>
                  <a:lnTo>
                    <a:pt x="120" y="0"/>
                  </a:lnTo>
                  <a:lnTo>
                    <a:pt x="120" y="0"/>
                  </a:lnTo>
                  <a:lnTo>
                    <a:pt x="95" y="1"/>
                  </a:lnTo>
                  <a:lnTo>
                    <a:pt x="68" y="5"/>
                  </a:lnTo>
                  <a:lnTo>
                    <a:pt x="42" y="11"/>
                  </a:lnTo>
                  <a:lnTo>
                    <a:pt x="18" y="19"/>
                  </a:lnTo>
                  <a:lnTo>
                    <a:pt x="15" y="20"/>
                  </a:lnTo>
                  <a:lnTo>
                    <a:pt x="28" y="75"/>
                  </a:lnTo>
                  <a:lnTo>
                    <a:pt x="32" y="73"/>
                  </a:lnTo>
                  <a:lnTo>
                    <a:pt x="32" y="73"/>
                  </a:lnTo>
                  <a:lnTo>
                    <a:pt x="50" y="65"/>
                  </a:lnTo>
                  <a:lnTo>
                    <a:pt x="71" y="58"/>
                  </a:lnTo>
                  <a:lnTo>
                    <a:pt x="91" y="54"/>
                  </a:lnTo>
                  <a:lnTo>
                    <a:pt x="101" y="54"/>
                  </a:lnTo>
                  <a:lnTo>
                    <a:pt x="111" y="53"/>
                  </a:lnTo>
                  <a:lnTo>
                    <a:pt x="111" y="53"/>
                  </a:lnTo>
                  <a:lnTo>
                    <a:pt x="124" y="54"/>
                  </a:lnTo>
                  <a:lnTo>
                    <a:pt x="136" y="56"/>
                  </a:lnTo>
                  <a:lnTo>
                    <a:pt x="146" y="59"/>
                  </a:lnTo>
                  <a:lnTo>
                    <a:pt x="152" y="65"/>
                  </a:lnTo>
                  <a:lnTo>
                    <a:pt x="159" y="72"/>
                  </a:lnTo>
                  <a:lnTo>
                    <a:pt x="162" y="80"/>
                  </a:lnTo>
                  <a:lnTo>
                    <a:pt x="166" y="90"/>
                  </a:lnTo>
                  <a:lnTo>
                    <a:pt x="166" y="102"/>
                  </a:lnTo>
                  <a:lnTo>
                    <a:pt x="166" y="116"/>
                  </a:lnTo>
                  <a:lnTo>
                    <a:pt x="166" y="116"/>
                  </a:lnTo>
                  <a:lnTo>
                    <a:pt x="147" y="117"/>
                  </a:lnTo>
                  <a:lnTo>
                    <a:pt x="128" y="118"/>
                  </a:lnTo>
                  <a:lnTo>
                    <a:pt x="112" y="120"/>
                  </a:lnTo>
                  <a:lnTo>
                    <a:pt x="96" y="123"/>
                  </a:lnTo>
                  <a:lnTo>
                    <a:pt x="81" y="127"/>
                  </a:lnTo>
                  <a:lnTo>
                    <a:pt x="68" y="131"/>
                  </a:lnTo>
                  <a:lnTo>
                    <a:pt x="55" y="137"/>
                  </a:lnTo>
                  <a:lnTo>
                    <a:pt x="44" y="143"/>
                  </a:lnTo>
                  <a:lnTo>
                    <a:pt x="35" y="150"/>
                  </a:lnTo>
                  <a:lnTo>
                    <a:pt x="26" y="158"/>
                  </a:lnTo>
                  <a:lnTo>
                    <a:pt x="18" y="165"/>
                  </a:lnTo>
                  <a:lnTo>
                    <a:pt x="11" y="174"/>
                  </a:lnTo>
                  <a:lnTo>
                    <a:pt x="7" y="184"/>
                  </a:lnTo>
                  <a:lnTo>
                    <a:pt x="4" y="194"/>
                  </a:lnTo>
                  <a:lnTo>
                    <a:pt x="2" y="205"/>
                  </a:lnTo>
                  <a:lnTo>
                    <a:pt x="0" y="217"/>
                  </a:lnTo>
                  <a:lnTo>
                    <a:pt x="0" y="217"/>
                  </a:lnTo>
                  <a:lnTo>
                    <a:pt x="2" y="226"/>
                  </a:lnTo>
                  <a:lnTo>
                    <a:pt x="3" y="234"/>
                  </a:lnTo>
                  <a:lnTo>
                    <a:pt x="4" y="243"/>
                  </a:lnTo>
                  <a:lnTo>
                    <a:pt x="7" y="250"/>
                  </a:lnTo>
                  <a:lnTo>
                    <a:pt x="10" y="257"/>
                  </a:lnTo>
                  <a:lnTo>
                    <a:pt x="14" y="263"/>
                  </a:lnTo>
                  <a:lnTo>
                    <a:pt x="18" y="270"/>
                  </a:lnTo>
                  <a:lnTo>
                    <a:pt x="24" y="276"/>
                  </a:lnTo>
                  <a:lnTo>
                    <a:pt x="29" y="280"/>
                  </a:lnTo>
                  <a:lnTo>
                    <a:pt x="36" y="284"/>
                  </a:lnTo>
                  <a:lnTo>
                    <a:pt x="42" y="289"/>
                  </a:lnTo>
                  <a:lnTo>
                    <a:pt x="49" y="292"/>
                  </a:lnTo>
                  <a:lnTo>
                    <a:pt x="57" y="294"/>
                  </a:lnTo>
                  <a:lnTo>
                    <a:pt x="64" y="297"/>
                  </a:lnTo>
                  <a:lnTo>
                    <a:pt x="73" y="298"/>
                  </a:lnTo>
                  <a:lnTo>
                    <a:pt x="82" y="298"/>
                  </a:lnTo>
                  <a:lnTo>
                    <a:pt x="82" y="298"/>
                  </a:lnTo>
                  <a:lnTo>
                    <a:pt x="96" y="297"/>
                  </a:lnTo>
                  <a:lnTo>
                    <a:pt x="109" y="294"/>
                  </a:lnTo>
                  <a:lnTo>
                    <a:pt x="123" y="291"/>
                  </a:lnTo>
                  <a:lnTo>
                    <a:pt x="134" y="286"/>
                  </a:lnTo>
                  <a:lnTo>
                    <a:pt x="145" y="279"/>
                  </a:lnTo>
                  <a:lnTo>
                    <a:pt x="155" y="271"/>
                  </a:lnTo>
                  <a:lnTo>
                    <a:pt x="163" y="261"/>
                  </a:lnTo>
                  <a:lnTo>
                    <a:pt x="171" y="251"/>
                  </a:lnTo>
                  <a:lnTo>
                    <a:pt x="171" y="251"/>
                  </a:lnTo>
                  <a:lnTo>
                    <a:pt x="170" y="269"/>
                  </a:lnTo>
                  <a:lnTo>
                    <a:pt x="170" y="289"/>
                  </a:lnTo>
                  <a:lnTo>
                    <a:pt x="170" y="292"/>
                  </a:lnTo>
                  <a:lnTo>
                    <a:pt x="234" y="292"/>
                  </a:lnTo>
                  <a:lnTo>
                    <a:pt x="234" y="289"/>
                  </a:lnTo>
                  <a:lnTo>
                    <a:pt x="234" y="289"/>
                  </a:lnTo>
                  <a:lnTo>
                    <a:pt x="233" y="251"/>
                  </a:lnTo>
                  <a:lnTo>
                    <a:pt x="233" y="213"/>
                  </a:lnTo>
                  <a:lnTo>
                    <a:pt x="233" y="213"/>
                  </a:lnTo>
                  <a:close/>
                  <a:moveTo>
                    <a:pt x="101" y="244"/>
                  </a:moveTo>
                  <a:lnTo>
                    <a:pt x="101" y="244"/>
                  </a:lnTo>
                  <a:lnTo>
                    <a:pt x="93" y="244"/>
                  </a:lnTo>
                  <a:lnTo>
                    <a:pt x="86" y="241"/>
                  </a:lnTo>
                  <a:lnTo>
                    <a:pt x="80" y="238"/>
                  </a:lnTo>
                  <a:lnTo>
                    <a:pt x="75" y="235"/>
                  </a:lnTo>
                  <a:lnTo>
                    <a:pt x="71" y="229"/>
                  </a:lnTo>
                  <a:lnTo>
                    <a:pt x="68" y="224"/>
                  </a:lnTo>
                  <a:lnTo>
                    <a:pt x="65" y="217"/>
                  </a:lnTo>
                  <a:lnTo>
                    <a:pt x="65" y="209"/>
                  </a:lnTo>
                  <a:lnTo>
                    <a:pt x="65" y="209"/>
                  </a:lnTo>
                  <a:lnTo>
                    <a:pt x="65" y="204"/>
                  </a:lnTo>
                  <a:lnTo>
                    <a:pt x="66" y="198"/>
                  </a:lnTo>
                  <a:lnTo>
                    <a:pt x="69" y="194"/>
                  </a:lnTo>
                  <a:lnTo>
                    <a:pt x="72" y="190"/>
                  </a:lnTo>
                  <a:lnTo>
                    <a:pt x="75" y="185"/>
                  </a:lnTo>
                  <a:lnTo>
                    <a:pt x="80" y="182"/>
                  </a:lnTo>
                  <a:lnTo>
                    <a:pt x="84" y="179"/>
                  </a:lnTo>
                  <a:lnTo>
                    <a:pt x="91" y="175"/>
                  </a:lnTo>
                  <a:lnTo>
                    <a:pt x="105" y="170"/>
                  </a:lnTo>
                  <a:lnTo>
                    <a:pt x="122" y="166"/>
                  </a:lnTo>
                  <a:lnTo>
                    <a:pt x="143" y="164"/>
                  </a:lnTo>
                  <a:lnTo>
                    <a:pt x="166" y="163"/>
                  </a:lnTo>
                  <a:lnTo>
                    <a:pt x="166" y="168"/>
                  </a:lnTo>
                  <a:lnTo>
                    <a:pt x="166" y="168"/>
                  </a:lnTo>
                  <a:lnTo>
                    <a:pt x="165" y="182"/>
                  </a:lnTo>
                  <a:lnTo>
                    <a:pt x="161" y="195"/>
                  </a:lnTo>
                  <a:lnTo>
                    <a:pt x="156" y="208"/>
                  </a:lnTo>
                  <a:lnTo>
                    <a:pt x="148" y="219"/>
                  </a:lnTo>
                  <a:lnTo>
                    <a:pt x="144" y="225"/>
                  </a:lnTo>
                  <a:lnTo>
                    <a:pt x="139" y="229"/>
                  </a:lnTo>
                  <a:lnTo>
                    <a:pt x="134" y="234"/>
                  </a:lnTo>
                  <a:lnTo>
                    <a:pt x="127" y="237"/>
                  </a:lnTo>
                  <a:lnTo>
                    <a:pt x="122" y="240"/>
                  </a:lnTo>
                  <a:lnTo>
                    <a:pt x="115" y="243"/>
                  </a:lnTo>
                  <a:lnTo>
                    <a:pt x="107" y="244"/>
                  </a:lnTo>
                  <a:lnTo>
                    <a:pt x="101" y="244"/>
                  </a:lnTo>
                  <a:lnTo>
                    <a:pt x="101" y="24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8" name="Freeform 15"/>
            <p:cNvSpPr>
              <a:spLocks/>
            </p:cNvSpPr>
            <p:nvPr userDrawn="1"/>
          </p:nvSpPr>
          <p:spPr bwMode="auto">
            <a:xfrm>
              <a:off x="1804988" y="6181508"/>
              <a:ext cx="215900" cy="153988"/>
            </a:xfrm>
            <a:custGeom>
              <a:avLst/>
              <a:gdLst/>
              <a:ahLst/>
              <a:cxnLst>
                <a:cxn ang="0">
                  <a:pos x="324" y="0"/>
                </a:cxn>
                <a:cxn ang="0">
                  <a:pos x="292" y="4"/>
                </a:cxn>
                <a:cxn ang="0">
                  <a:pos x="266" y="18"/>
                </a:cxn>
                <a:cxn ang="0">
                  <a:pos x="246" y="34"/>
                </a:cxn>
                <a:cxn ang="0">
                  <a:pos x="232" y="54"/>
                </a:cxn>
                <a:cxn ang="0">
                  <a:pos x="228" y="46"/>
                </a:cxn>
                <a:cxn ang="0">
                  <a:pos x="218" y="28"/>
                </a:cxn>
                <a:cxn ang="0">
                  <a:pos x="200" y="12"/>
                </a:cxn>
                <a:cxn ang="0">
                  <a:pos x="188" y="5"/>
                </a:cxn>
                <a:cxn ang="0">
                  <a:pos x="171" y="1"/>
                </a:cxn>
                <a:cxn ang="0">
                  <a:pos x="152" y="0"/>
                </a:cxn>
                <a:cxn ang="0">
                  <a:pos x="138" y="1"/>
                </a:cxn>
                <a:cxn ang="0">
                  <a:pos x="112" y="8"/>
                </a:cxn>
                <a:cxn ang="0">
                  <a:pos x="88" y="21"/>
                </a:cxn>
                <a:cxn ang="0">
                  <a:pos x="70" y="39"/>
                </a:cxn>
                <a:cxn ang="0">
                  <a:pos x="62" y="51"/>
                </a:cxn>
                <a:cxn ang="0">
                  <a:pos x="64" y="9"/>
                </a:cxn>
                <a:cxn ang="0">
                  <a:pos x="0" y="5"/>
                </a:cxn>
                <a:cxn ang="0">
                  <a:pos x="66" y="292"/>
                </a:cxn>
                <a:cxn ang="0">
                  <a:pos x="66" y="155"/>
                </a:cxn>
                <a:cxn ang="0">
                  <a:pos x="69" y="136"/>
                </a:cxn>
                <a:cxn ang="0">
                  <a:pos x="72" y="117"/>
                </a:cxn>
                <a:cxn ang="0">
                  <a:pos x="79" y="99"/>
                </a:cxn>
                <a:cxn ang="0">
                  <a:pos x="86" y="85"/>
                </a:cxn>
                <a:cxn ang="0">
                  <a:pos x="97" y="73"/>
                </a:cxn>
                <a:cxn ang="0">
                  <a:pos x="108" y="64"/>
                </a:cxn>
                <a:cxn ang="0">
                  <a:pos x="121" y="58"/>
                </a:cxn>
                <a:cxn ang="0">
                  <a:pos x="136" y="56"/>
                </a:cxn>
                <a:cxn ang="0">
                  <a:pos x="145" y="57"/>
                </a:cxn>
                <a:cxn ang="0">
                  <a:pos x="159" y="64"/>
                </a:cxn>
                <a:cxn ang="0">
                  <a:pos x="168" y="76"/>
                </a:cxn>
                <a:cxn ang="0">
                  <a:pos x="172" y="97"/>
                </a:cxn>
                <a:cxn ang="0">
                  <a:pos x="172" y="292"/>
                </a:cxn>
                <a:cxn ang="0">
                  <a:pos x="238" y="155"/>
                </a:cxn>
                <a:cxn ang="0">
                  <a:pos x="238" y="144"/>
                </a:cxn>
                <a:cxn ang="0">
                  <a:pos x="242" y="123"/>
                </a:cxn>
                <a:cxn ang="0">
                  <a:pos x="247" y="106"/>
                </a:cxn>
                <a:cxn ang="0">
                  <a:pos x="256" y="89"/>
                </a:cxn>
                <a:cxn ang="0">
                  <a:pos x="265" y="77"/>
                </a:cxn>
                <a:cxn ang="0">
                  <a:pos x="277" y="67"/>
                </a:cxn>
                <a:cxn ang="0">
                  <a:pos x="288" y="61"/>
                </a:cxn>
                <a:cxn ang="0">
                  <a:pos x="301" y="57"/>
                </a:cxn>
                <a:cxn ang="0">
                  <a:pos x="307" y="56"/>
                </a:cxn>
                <a:cxn ang="0">
                  <a:pos x="324" y="59"/>
                </a:cxn>
                <a:cxn ang="0">
                  <a:pos x="335" y="69"/>
                </a:cxn>
                <a:cxn ang="0">
                  <a:pos x="342" y="86"/>
                </a:cxn>
                <a:cxn ang="0">
                  <a:pos x="344" y="110"/>
                </a:cxn>
                <a:cxn ang="0">
                  <a:pos x="410" y="292"/>
                </a:cxn>
                <a:cxn ang="0">
                  <a:pos x="410" y="96"/>
                </a:cxn>
                <a:cxn ang="0">
                  <a:pos x="409" y="74"/>
                </a:cxn>
                <a:cxn ang="0">
                  <a:pos x="405" y="54"/>
                </a:cxn>
                <a:cxn ang="0">
                  <a:pos x="398" y="37"/>
                </a:cxn>
                <a:cxn ang="0">
                  <a:pos x="388" y="24"/>
                </a:cxn>
                <a:cxn ang="0">
                  <a:pos x="376" y="13"/>
                </a:cxn>
                <a:cxn ang="0">
                  <a:pos x="362" y="7"/>
                </a:cxn>
                <a:cxn ang="0">
                  <a:pos x="344" y="1"/>
                </a:cxn>
                <a:cxn ang="0">
                  <a:pos x="324" y="0"/>
                </a:cxn>
              </a:cxnLst>
              <a:rect l="0" t="0" r="r" b="b"/>
              <a:pathLst>
                <a:path w="410" h="292">
                  <a:moveTo>
                    <a:pt x="324" y="0"/>
                  </a:moveTo>
                  <a:lnTo>
                    <a:pt x="324" y="0"/>
                  </a:lnTo>
                  <a:lnTo>
                    <a:pt x="308" y="1"/>
                  </a:lnTo>
                  <a:lnTo>
                    <a:pt x="292" y="4"/>
                  </a:lnTo>
                  <a:lnTo>
                    <a:pt x="278" y="10"/>
                  </a:lnTo>
                  <a:lnTo>
                    <a:pt x="266" y="18"/>
                  </a:lnTo>
                  <a:lnTo>
                    <a:pt x="255" y="25"/>
                  </a:lnTo>
                  <a:lnTo>
                    <a:pt x="246" y="34"/>
                  </a:lnTo>
                  <a:lnTo>
                    <a:pt x="238" y="44"/>
                  </a:lnTo>
                  <a:lnTo>
                    <a:pt x="232" y="54"/>
                  </a:lnTo>
                  <a:lnTo>
                    <a:pt x="232" y="54"/>
                  </a:lnTo>
                  <a:lnTo>
                    <a:pt x="228" y="46"/>
                  </a:lnTo>
                  <a:lnTo>
                    <a:pt x="224" y="36"/>
                  </a:lnTo>
                  <a:lnTo>
                    <a:pt x="218" y="28"/>
                  </a:lnTo>
                  <a:lnTo>
                    <a:pt x="211" y="19"/>
                  </a:lnTo>
                  <a:lnTo>
                    <a:pt x="200" y="12"/>
                  </a:lnTo>
                  <a:lnTo>
                    <a:pt x="194" y="9"/>
                  </a:lnTo>
                  <a:lnTo>
                    <a:pt x="188" y="5"/>
                  </a:lnTo>
                  <a:lnTo>
                    <a:pt x="180" y="3"/>
                  </a:lnTo>
                  <a:lnTo>
                    <a:pt x="171" y="1"/>
                  </a:lnTo>
                  <a:lnTo>
                    <a:pt x="162" y="0"/>
                  </a:lnTo>
                  <a:lnTo>
                    <a:pt x="152" y="0"/>
                  </a:lnTo>
                  <a:lnTo>
                    <a:pt x="152" y="0"/>
                  </a:lnTo>
                  <a:lnTo>
                    <a:pt x="138" y="1"/>
                  </a:lnTo>
                  <a:lnTo>
                    <a:pt x="125" y="3"/>
                  </a:lnTo>
                  <a:lnTo>
                    <a:pt x="112" y="8"/>
                  </a:lnTo>
                  <a:lnTo>
                    <a:pt x="101" y="13"/>
                  </a:lnTo>
                  <a:lnTo>
                    <a:pt x="88" y="21"/>
                  </a:lnTo>
                  <a:lnTo>
                    <a:pt x="79" y="29"/>
                  </a:lnTo>
                  <a:lnTo>
                    <a:pt x="70" y="39"/>
                  </a:lnTo>
                  <a:lnTo>
                    <a:pt x="62" y="51"/>
                  </a:lnTo>
                  <a:lnTo>
                    <a:pt x="62" y="51"/>
                  </a:lnTo>
                  <a:lnTo>
                    <a:pt x="63" y="29"/>
                  </a:lnTo>
                  <a:lnTo>
                    <a:pt x="64" y="9"/>
                  </a:lnTo>
                  <a:lnTo>
                    <a:pt x="64" y="5"/>
                  </a:lnTo>
                  <a:lnTo>
                    <a:pt x="0" y="5"/>
                  </a:lnTo>
                  <a:lnTo>
                    <a:pt x="0" y="292"/>
                  </a:lnTo>
                  <a:lnTo>
                    <a:pt x="66" y="292"/>
                  </a:lnTo>
                  <a:lnTo>
                    <a:pt x="66" y="155"/>
                  </a:lnTo>
                  <a:lnTo>
                    <a:pt x="66" y="155"/>
                  </a:lnTo>
                  <a:lnTo>
                    <a:pt x="67" y="146"/>
                  </a:lnTo>
                  <a:lnTo>
                    <a:pt x="69" y="136"/>
                  </a:lnTo>
                  <a:lnTo>
                    <a:pt x="70" y="126"/>
                  </a:lnTo>
                  <a:lnTo>
                    <a:pt x="72" y="117"/>
                  </a:lnTo>
                  <a:lnTo>
                    <a:pt x="75" y="108"/>
                  </a:lnTo>
                  <a:lnTo>
                    <a:pt x="79" y="99"/>
                  </a:lnTo>
                  <a:lnTo>
                    <a:pt x="82" y="93"/>
                  </a:lnTo>
                  <a:lnTo>
                    <a:pt x="86" y="85"/>
                  </a:lnTo>
                  <a:lnTo>
                    <a:pt x="92" y="78"/>
                  </a:lnTo>
                  <a:lnTo>
                    <a:pt x="97" y="73"/>
                  </a:lnTo>
                  <a:lnTo>
                    <a:pt x="103" y="68"/>
                  </a:lnTo>
                  <a:lnTo>
                    <a:pt x="108" y="64"/>
                  </a:lnTo>
                  <a:lnTo>
                    <a:pt x="115" y="61"/>
                  </a:lnTo>
                  <a:lnTo>
                    <a:pt x="121" y="58"/>
                  </a:lnTo>
                  <a:lnTo>
                    <a:pt x="128" y="57"/>
                  </a:lnTo>
                  <a:lnTo>
                    <a:pt x="136" y="56"/>
                  </a:lnTo>
                  <a:lnTo>
                    <a:pt x="136" y="56"/>
                  </a:lnTo>
                  <a:lnTo>
                    <a:pt x="145" y="57"/>
                  </a:lnTo>
                  <a:lnTo>
                    <a:pt x="152" y="59"/>
                  </a:lnTo>
                  <a:lnTo>
                    <a:pt x="159" y="64"/>
                  </a:lnTo>
                  <a:lnTo>
                    <a:pt x="164" y="69"/>
                  </a:lnTo>
                  <a:lnTo>
                    <a:pt x="168" y="76"/>
                  </a:lnTo>
                  <a:lnTo>
                    <a:pt x="171" y="86"/>
                  </a:lnTo>
                  <a:lnTo>
                    <a:pt x="172" y="97"/>
                  </a:lnTo>
                  <a:lnTo>
                    <a:pt x="172" y="110"/>
                  </a:lnTo>
                  <a:lnTo>
                    <a:pt x="172" y="292"/>
                  </a:lnTo>
                  <a:lnTo>
                    <a:pt x="238" y="292"/>
                  </a:lnTo>
                  <a:lnTo>
                    <a:pt x="238" y="155"/>
                  </a:lnTo>
                  <a:lnTo>
                    <a:pt x="238" y="155"/>
                  </a:lnTo>
                  <a:lnTo>
                    <a:pt x="238" y="144"/>
                  </a:lnTo>
                  <a:lnTo>
                    <a:pt x="239" y="133"/>
                  </a:lnTo>
                  <a:lnTo>
                    <a:pt x="242" y="123"/>
                  </a:lnTo>
                  <a:lnTo>
                    <a:pt x="244" y="115"/>
                  </a:lnTo>
                  <a:lnTo>
                    <a:pt x="247" y="106"/>
                  </a:lnTo>
                  <a:lnTo>
                    <a:pt x="251" y="97"/>
                  </a:lnTo>
                  <a:lnTo>
                    <a:pt x="256" y="89"/>
                  </a:lnTo>
                  <a:lnTo>
                    <a:pt x="260" y="83"/>
                  </a:lnTo>
                  <a:lnTo>
                    <a:pt x="265" y="77"/>
                  </a:lnTo>
                  <a:lnTo>
                    <a:pt x="270" y="72"/>
                  </a:lnTo>
                  <a:lnTo>
                    <a:pt x="277" y="67"/>
                  </a:lnTo>
                  <a:lnTo>
                    <a:pt x="282" y="63"/>
                  </a:lnTo>
                  <a:lnTo>
                    <a:pt x="288" y="61"/>
                  </a:lnTo>
                  <a:lnTo>
                    <a:pt x="294" y="58"/>
                  </a:lnTo>
                  <a:lnTo>
                    <a:pt x="301" y="57"/>
                  </a:lnTo>
                  <a:lnTo>
                    <a:pt x="307" y="56"/>
                  </a:lnTo>
                  <a:lnTo>
                    <a:pt x="307" y="56"/>
                  </a:lnTo>
                  <a:lnTo>
                    <a:pt x="316" y="57"/>
                  </a:lnTo>
                  <a:lnTo>
                    <a:pt x="324" y="59"/>
                  </a:lnTo>
                  <a:lnTo>
                    <a:pt x="331" y="64"/>
                  </a:lnTo>
                  <a:lnTo>
                    <a:pt x="335" y="69"/>
                  </a:lnTo>
                  <a:lnTo>
                    <a:pt x="340" y="76"/>
                  </a:lnTo>
                  <a:lnTo>
                    <a:pt x="342" y="86"/>
                  </a:lnTo>
                  <a:lnTo>
                    <a:pt x="344" y="97"/>
                  </a:lnTo>
                  <a:lnTo>
                    <a:pt x="344" y="110"/>
                  </a:lnTo>
                  <a:lnTo>
                    <a:pt x="344" y="292"/>
                  </a:lnTo>
                  <a:lnTo>
                    <a:pt x="410" y="292"/>
                  </a:lnTo>
                  <a:lnTo>
                    <a:pt x="410" y="96"/>
                  </a:lnTo>
                  <a:lnTo>
                    <a:pt x="410" y="96"/>
                  </a:lnTo>
                  <a:lnTo>
                    <a:pt x="410" y="84"/>
                  </a:lnTo>
                  <a:lnTo>
                    <a:pt x="409" y="74"/>
                  </a:lnTo>
                  <a:lnTo>
                    <a:pt x="407" y="64"/>
                  </a:lnTo>
                  <a:lnTo>
                    <a:pt x="405" y="54"/>
                  </a:lnTo>
                  <a:lnTo>
                    <a:pt x="401" y="45"/>
                  </a:lnTo>
                  <a:lnTo>
                    <a:pt x="398" y="37"/>
                  </a:lnTo>
                  <a:lnTo>
                    <a:pt x="394" y="31"/>
                  </a:lnTo>
                  <a:lnTo>
                    <a:pt x="388" y="24"/>
                  </a:lnTo>
                  <a:lnTo>
                    <a:pt x="383" y="19"/>
                  </a:lnTo>
                  <a:lnTo>
                    <a:pt x="376" y="13"/>
                  </a:lnTo>
                  <a:lnTo>
                    <a:pt x="369" y="10"/>
                  </a:lnTo>
                  <a:lnTo>
                    <a:pt x="362" y="7"/>
                  </a:lnTo>
                  <a:lnTo>
                    <a:pt x="353" y="3"/>
                  </a:lnTo>
                  <a:lnTo>
                    <a:pt x="344" y="1"/>
                  </a:lnTo>
                  <a:lnTo>
                    <a:pt x="334" y="0"/>
                  </a:lnTo>
                  <a:lnTo>
                    <a:pt x="324" y="0"/>
                  </a:lnTo>
                  <a:lnTo>
                    <a:pt x="324"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0" name="Freeform 16"/>
            <p:cNvSpPr>
              <a:spLocks/>
            </p:cNvSpPr>
            <p:nvPr userDrawn="1"/>
          </p:nvSpPr>
          <p:spPr bwMode="auto">
            <a:xfrm>
              <a:off x="2043113" y="6181508"/>
              <a:ext cx="101600" cy="157163"/>
            </a:xfrm>
            <a:custGeom>
              <a:avLst/>
              <a:gdLst/>
              <a:ahLst/>
              <a:cxnLst>
                <a:cxn ang="0">
                  <a:pos x="116" y="122"/>
                </a:cxn>
                <a:cxn ang="0">
                  <a:pos x="89" y="112"/>
                </a:cxn>
                <a:cxn ang="0">
                  <a:pos x="76" y="104"/>
                </a:cxn>
                <a:cxn ang="0">
                  <a:pos x="68" y="91"/>
                </a:cxn>
                <a:cxn ang="0">
                  <a:pos x="68" y="84"/>
                </a:cxn>
                <a:cxn ang="0">
                  <a:pos x="72" y="68"/>
                </a:cxn>
                <a:cxn ang="0">
                  <a:pos x="83" y="58"/>
                </a:cxn>
                <a:cxn ang="0">
                  <a:pos x="98" y="54"/>
                </a:cxn>
                <a:cxn ang="0">
                  <a:pos x="113" y="53"/>
                </a:cxn>
                <a:cxn ang="0">
                  <a:pos x="127" y="53"/>
                </a:cxn>
                <a:cxn ang="0">
                  <a:pos x="153" y="57"/>
                </a:cxn>
                <a:cxn ang="0">
                  <a:pos x="170" y="62"/>
                </a:cxn>
                <a:cxn ang="0">
                  <a:pos x="171" y="5"/>
                </a:cxn>
                <a:cxn ang="0">
                  <a:pos x="157" y="3"/>
                </a:cxn>
                <a:cxn ang="0">
                  <a:pos x="130" y="0"/>
                </a:cxn>
                <a:cxn ang="0">
                  <a:pos x="117" y="0"/>
                </a:cxn>
                <a:cxn ang="0">
                  <a:pos x="91" y="1"/>
                </a:cxn>
                <a:cxn ang="0">
                  <a:pos x="68" y="7"/>
                </a:cxn>
                <a:cxn ang="0">
                  <a:pos x="48" y="14"/>
                </a:cxn>
                <a:cxn ang="0">
                  <a:pos x="31" y="24"/>
                </a:cxn>
                <a:cxn ang="0">
                  <a:pos x="18" y="37"/>
                </a:cxn>
                <a:cxn ang="0">
                  <a:pos x="8" y="53"/>
                </a:cxn>
                <a:cxn ang="0">
                  <a:pos x="1" y="71"/>
                </a:cxn>
                <a:cxn ang="0">
                  <a:pos x="0" y="90"/>
                </a:cxn>
                <a:cxn ang="0">
                  <a:pos x="0" y="100"/>
                </a:cxn>
                <a:cxn ang="0">
                  <a:pos x="3" y="118"/>
                </a:cxn>
                <a:cxn ang="0">
                  <a:pos x="10" y="132"/>
                </a:cxn>
                <a:cxn ang="0">
                  <a:pos x="20" y="143"/>
                </a:cxn>
                <a:cxn ang="0">
                  <a:pos x="36" y="155"/>
                </a:cxn>
                <a:cxn ang="0">
                  <a:pos x="62" y="168"/>
                </a:cxn>
                <a:cxn ang="0">
                  <a:pos x="75" y="172"/>
                </a:cxn>
                <a:cxn ang="0">
                  <a:pos x="101" y="181"/>
                </a:cxn>
                <a:cxn ang="0">
                  <a:pos x="113" y="190"/>
                </a:cxn>
                <a:cxn ang="0">
                  <a:pos x="121" y="202"/>
                </a:cxn>
                <a:cxn ang="0">
                  <a:pos x="122" y="209"/>
                </a:cxn>
                <a:cxn ang="0">
                  <a:pos x="119" y="224"/>
                </a:cxn>
                <a:cxn ang="0">
                  <a:pos x="109" y="234"/>
                </a:cxn>
                <a:cxn ang="0">
                  <a:pos x="92" y="240"/>
                </a:cxn>
                <a:cxn ang="0">
                  <a:pos x="72" y="243"/>
                </a:cxn>
                <a:cxn ang="0">
                  <a:pos x="56" y="243"/>
                </a:cxn>
                <a:cxn ang="0">
                  <a:pos x="25" y="237"/>
                </a:cxn>
                <a:cxn ang="0">
                  <a:pos x="8" y="230"/>
                </a:cxn>
                <a:cxn ang="0">
                  <a:pos x="5" y="290"/>
                </a:cxn>
                <a:cxn ang="0">
                  <a:pos x="19" y="293"/>
                </a:cxn>
                <a:cxn ang="0">
                  <a:pos x="52" y="298"/>
                </a:cxn>
                <a:cxn ang="0">
                  <a:pos x="68" y="298"/>
                </a:cxn>
                <a:cxn ang="0">
                  <a:pos x="95" y="295"/>
                </a:cxn>
                <a:cxn ang="0">
                  <a:pos x="119" y="291"/>
                </a:cxn>
                <a:cxn ang="0">
                  <a:pos x="140" y="282"/>
                </a:cxn>
                <a:cxn ang="0">
                  <a:pos x="157" y="271"/>
                </a:cxn>
                <a:cxn ang="0">
                  <a:pos x="172" y="258"/>
                </a:cxn>
                <a:cxn ang="0">
                  <a:pos x="183" y="241"/>
                </a:cxn>
                <a:cxn ang="0">
                  <a:pos x="189" y="224"/>
                </a:cxn>
                <a:cxn ang="0">
                  <a:pos x="192" y="203"/>
                </a:cxn>
                <a:cxn ang="0">
                  <a:pos x="192" y="193"/>
                </a:cxn>
                <a:cxn ang="0">
                  <a:pos x="187" y="176"/>
                </a:cxn>
                <a:cxn ang="0">
                  <a:pos x="181" y="162"/>
                </a:cxn>
                <a:cxn ang="0">
                  <a:pos x="172" y="151"/>
                </a:cxn>
                <a:cxn ang="0">
                  <a:pos x="154" y="138"/>
                </a:cxn>
                <a:cxn ang="0">
                  <a:pos x="129" y="127"/>
                </a:cxn>
                <a:cxn ang="0">
                  <a:pos x="116" y="122"/>
                </a:cxn>
              </a:cxnLst>
              <a:rect l="0" t="0" r="r" b="b"/>
              <a:pathLst>
                <a:path w="192" h="298">
                  <a:moveTo>
                    <a:pt x="116" y="122"/>
                  </a:moveTo>
                  <a:lnTo>
                    <a:pt x="116" y="122"/>
                  </a:lnTo>
                  <a:lnTo>
                    <a:pt x="97" y="116"/>
                  </a:lnTo>
                  <a:lnTo>
                    <a:pt x="89" y="112"/>
                  </a:lnTo>
                  <a:lnTo>
                    <a:pt x="81" y="108"/>
                  </a:lnTo>
                  <a:lnTo>
                    <a:pt x="76" y="104"/>
                  </a:lnTo>
                  <a:lnTo>
                    <a:pt x="72" y="98"/>
                  </a:lnTo>
                  <a:lnTo>
                    <a:pt x="68" y="91"/>
                  </a:lnTo>
                  <a:lnTo>
                    <a:pt x="68" y="84"/>
                  </a:lnTo>
                  <a:lnTo>
                    <a:pt x="68" y="84"/>
                  </a:lnTo>
                  <a:lnTo>
                    <a:pt x="69" y="75"/>
                  </a:lnTo>
                  <a:lnTo>
                    <a:pt x="72" y="68"/>
                  </a:lnTo>
                  <a:lnTo>
                    <a:pt x="77" y="63"/>
                  </a:lnTo>
                  <a:lnTo>
                    <a:pt x="83" y="58"/>
                  </a:lnTo>
                  <a:lnTo>
                    <a:pt x="90" y="56"/>
                  </a:lnTo>
                  <a:lnTo>
                    <a:pt x="98" y="54"/>
                  </a:lnTo>
                  <a:lnTo>
                    <a:pt x="106" y="53"/>
                  </a:lnTo>
                  <a:lnTo>
                    <a:pt x="113" y="53"/>
                  </a:lnTo>
                  <a:lnTo>
                    <a:pt x="113" y="53"/>
                  </a:lnTo>
                  <a:lnTo>
                    <a:pt x="127" y="53"/>
                  </a:lnTo>
                  <a:lnTo>
                    <a:pt x="140" y="54"/>
                  </a:lnTo>
                  <a:lnTo>
                    <a:pt x="153" y="57"/>
                  </a:lnTo>
                  <a:lnTo>
                    <a:pt x="165" y="61"/>
                  </a:lnTo>
                  <a:lnTo>
                    <a:pt x="170" y="62"/>
                  </a:lnTo>
                  <a:lnTo>
                    <a:pt x="173" y="7"/>
                  </a:lnTo>
                  <a:lnTo>
                    <a:pt x="171" y="5"/>
                  </a:lnTo>
                  <a:lnTo>
                    <a:pt x="171" y="5"/>
                  </a:lnTo>
                  <a:lnTo>
                    <a:pt x="157" y="3"/>
                  </a:lnTo>
                  <a:lnTo>
                    <a:pt x="143" y="1"/>
                  </a:lnTo>
                  <a:lnTo>
                    <a:pt x="130" y="0"/>
                  </a:lnTo>
                  <a:lnTo>
                    <a:pt x="117" y="0"/>
                  </a:lnTo>
                  <a:lnTo>
                    <a:pt x="117" y="0"/>
                  </a:lnTo>
                  <a:lnTo>
                    <a:pt x="104" y="0"/>
                  </a:lnTo>
                  <a:lnTo>
                    <a:pt x="91" y="1"/>
                  </a:lnTo>
                  <a:lnTo>
                    <a:pt x="79" y="3"/>
                  </a:lnTo>
                  <a:lnTo>
                    <a:pt x="68" y="7"/>
                  </a:lnTo>
                  <a:lnTo>
                    <a:pt x="57" y="10"/>
                  </a:lnTo>
                  <a:lnTo>
                    <a:pt x="48" y="14"/>
                  </a:lnTo>
                  <a:lnTo>
                    <a:pt x="39" y="19"/>
                  </a:lnTo>
                  <a:lnTo>
                    <a:pt x="31" y="24"/>
                  </a:lnTo>
                  <a:lnTo>
                    <a:pt x="24" y="31"/>
                  </a:lnTo>
                  <a:lnTo>
                    <a:pt x="18" y="37"/>
                  </a:lnTo>
                  <a:lnTo>
                    <a:pt x="12" y="44"/>
                  </a:lnTo>
                  <a:lnTo>
                    <a:pt x="8" y="53"/>
                  </a:lnTo>
                  <a:lnTo>
                    <a:pt x="4" y="61"/>
                  </a:lnTo>
                  <a:lnTo>
                    <a:pt x="1" y="71"/>
                  </a:lnTo>
                  <a:lnTo>
                    <a:pt x="0" y="79"/>
                  </a:lnTo>
                  <a:lnTo>
                    <a:pt x="0" y="90"/>
                  </a:lnTo>
                  <a:lnTo>
                    <a:pt x="0" y="90"/>
                  </a:lnTo>
                  <a:lnTo>
                    <a:pt x="0" y="100"/>
                  </a:lnTo>
                  <a:lnTo>
                    <a:pt x="1" y="109"/>
                  </a:lnTo>
                  <a:lnTo>
                    <a:pt x="3" y="118"/>
                  </a:lnTo>
                  <a:lnTo>
                    <a:pt x="7" y="126"/>
                  </a:lnTo>
                  <a:lnTo>
                    <a:pt x="10" y="132"/>
                  </a:lnTo>
                  <a:lnTo>
                    <a:pt x="14" y="138"/>
                  </a:lnTo>
                  <a:lnTo>
                    <a:pt x="20" y="143"/>
                  </a:lnTo>
                  <a:lnTo>
                    <a:pt x="24" y="148"/>
                  </a:lnTo>
                  <a:lnTo>
                    <a:pt x="36" y="155"/>
                  </a:lnTo>
                  <a:lnTo>
                    <a:pt x="48" y="162"/>
                  </a:lnTo>
                  <a:lnTo>
                    <a:pt x="62" y="168"/>
                  </a:lnTo>
                  <a:lnTo>
                    <a:pt x="75" y="172"/>
                  </a:lnTo>
                  <a:lnTo>
                    <a:pt x="75" y="172"/>
                  </a:lnTo>
                  <a:lnTo>
                    <a:pt x="92" y="177"/>
                  </a:lnTo>
                  <a:lnTo>
                    <a:pt x="101" y="181"/>
                  </a:lnTo>
                  <a:lnTo>
                    <a:pt x="108" y="185"/>
                  </a:lnTo>
                  <a:lnTo>
                    <a:pt x="113" y="190"/>
                  </a:lnTo>
                  <a:lnTo>
                    <a:pt x="119" y="195"/>
                  </a:lnTo>
                  <a:lnTo>
                    <a:pt x="121" y="202"/>
                  </a:lnTo>
                  <a:lnTo>
                    <a:pt x="122" y="209"/>
                  </a:lnTo>
                  <a:lnTo>
                    <a:pt x="122" y="209"/>
                  </a:lnTo>
                  <a:lnTo>
                    <a:pt x="121" y="217"/>
                  </a:lnTo>
                  <a:lnTo>
                    <a:pt x="119" y="224"/>
                  </a:lnTo>
                  <a:lnTo>
                    <a:pt x="115" y="229"/>
                  </a:lnTo>
                  <a:lnTo>
                    <a:pt x="109" y="234"/>
                  </a:lnTo>
                  <a:lnTo>
                    <a:pt x="101" y="238"/>
                  </a:lnTo>
                  <a:lnTo>
                    <a:pt x="92" y="240"/>
                  </a:lnTo>
                  <a:lnTo>
                    <a:pt x="83" y="243"/>
                  </a:lnTo>
                  <a:lnTo>
                    <a:pt x="72" y="243"/>
                  </a:lnTo>
                  <a:lnTo>
                    <a:pt x="72" y="243"/>
                  </a:lnTo>
                  <a:lnTo>
                    <a:pt x="56" y="243"/>
                  </a:lnTo>
                  <a:lnTo>
                    <a:pt x="41" y="240"/>
                  </a:lnTo>
                  <a:lnTo>
                    <a:pt x="25" y="237"/>
                  </a:lnTo>
                  <a:lnTo>
                    <a:pt x="12" y="233"/>
                  </a:lnTo>
                  <a:lnTo>
                    <a:pt x="8" y="230"/>
                  </a:lnTo>
                  <a:lnTo>
                    <a:pt x="2" y="289"/>
                  </a:lnTo>
                  <a:lnTo>
                    <a:pt x="5" y="290"/>
                  </a:lnTo>
                  <a:lnTo>
                    <a:pt x="5" y="290"/>
                  </a:lnTo>
                  <a:lnTo>
                    <a:pt x="19" y="293"/>
                  </a:lnTo>
                  <a:lnTo>
                    <a:pt x="35" y="295"/>
                  </a:lnTo>
                  <a:lnTo>
                    <a:pt x="52" y="298"/>
                  </a:lnTo>
                  <a:lnTo>
                    <a:pt x="68" y="298"/>
                  </a:lnTo>
                  <a:lnTo>
                    <a:pt x="68" y="298"/>
                  </a:lnTo>
                  <a:lnTo>
                    <a:pt x="81" y="298"/>
                  </a:lnTo>
                  <a:lnTo>
                    <a:pt x="95" y="295"/>
                  </a:lnTo>
                  <a:lnTo>
                    <a:pt x="107" y="294"/>
                  </a:lnTo>
                  <a:lnTo>
                    <a:pt x="119" y="291"/>
                  </a:lnTo>
                  <a:lnTo>
                    <a:pt x="130" y="288"/>
                  </a:lnTo>
                  <a:lnTo>
                    <a:pt x="140" y="282"/>
                  </a:lnTo>
                  <a:lnTo>
                    <a:pt x="149" y="278"/>
                  </a:lnTo>
                  <a:lnTo>
                    <a:pt x="157" y="271"/>
                  </a:lnTo>
                  <a:lnTo>
                    <a:pt x="165" y="266"/>
                  </a:lnTo>
                  <a:lnTo>
                    <a:pt x="172" y="258"/>
                  </a:lnTo>
                  <a:lnTo>
                    <a:pt x="177" y="250"/>
                  </a:lnTo>
                  <a:lnTo>
                    <a:pt x="183" y="241"/>
                  </a:lnTo>
                  <a:lnTo>
                    <a:pt x="186" y="233"/>
                  </a:lnTo>
                  <a:lnTo>
                    <a:pt x="189" y="224"/>
                  </a:lnTo>
                  <a:lnTo>
                    <a:pt x="191" y="214"/>
                  </a:lnTo>
                  <a:lnTo>
                    <a:pt x="192" y="203"/>
                  </a:lnTo>
                  <a:lnTo>
                    <a:pt x="192" y="203"/>
                  </a:lnTo>
                  <a:lnTo>
                    <a:pt x="192" y="193"/>
                  </a:lnTo>
                  <a:lnTo>
                    <a:pt x="189" y="184"/>
                  </a:lnTo>
                  <a:lnTo>
                    <a:pt x="187" y="176"/>
                  </a:lnTo>
                  <a:lnTo>
                    <a:pt x="185" y="169"/>
                  </a:lnTo>
                  <a:lnTo>
                    <a:pt x="181" y="162"/>
                  </a:lnTo>
                  <a:lnTo>
                    <a:pt x="176" y="157"/>
                  </a:lnTo>
                  <a:lnTo>
                    <a:pt x="172" y="151"/>
                  </a:lnTo>
                  <a:lnTo>
                    <a:pt x="166" y="147"/>
                  </a:lnTo>
                  <a:lnTo>
                    <a:pt x="154" y="138"/>
                  </a:lnTo>
                  <a:lnTo>
                    <a:pt x="142" y="131"/>
                  </a:lnTo>
                  <a:lnTo>
                    <a:pt x="129" y="127"/>
                  </a:lnTo>
                  <a:lnTo>
                    <a:pt x="116" y="122"/>
                  </a:lnTo>
                  <a:lnTo>
                    <a:pt x="116" y="12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1" name="Freeform 17"/>
            <p:cNvSpPr>
              <a:spLocks/>
            </p:cNvSpPr>
            <p:nvPr userDrawn="1"/>
          </p:nvSpPr>
          <p:spPr bwMode="auto">
            <a:xfrm>
              <a:off x="2163763" y="6294221"/>
              <a:ext cx="46038" cy="44450"/>
            </a:xfrm>
            <a:custGeom>
              <a:avLst/>
              <a:gdLst/>
              <a:ahLst/>
              <a:cxnLst>
                <a:cxn ang="0">
                  <a:pos x="43" y="0"/>
                </a:cxn>
                <a:cxn ang="0">
                  <a:pos x="43" y="0"/>
                </a:cxn>
                <a:cxn ang="0">
                  <a:pos x="34" y="1"/>
                </a:cxn>
                <a:cxn ang="0">
                  <a:pos x="26" y="3"/>
                </a:cxn>
                <a:cxn ang="0">
                  <a:pos x="19" y="6"/>
                </a:cxn>
                <a:cxn ang="0">
                  <a:pos x="12" y="12"/>
                </a:cxn>
                <a:cxn ang="0">
                  <a:pos x="7" y="18"/>
                </a:cxn>
                <a:cxn ang="0">
                  <a:pos x="3" y="26"/>
                </a:cxn>
                <a:cxn ang="0">
                  <a:pos x="0" y="34"/>
                </a:cxn>
                <a:cxn ang="0">
                  <a:pos x="0" y="43"/>
                </a:cxn>
                <a:cxn ang="0">
                  <a:pos x="0" y="43"/>
                </a:cxn>
                <a:cxn ang="0">
                  <a:pos x="0" y="51"/>
                </a:cxn>
                <a:cxn ang="0">
                  <a:pos x="3" y="59"/>
                </a:cxn>
                <a:cxn ang="0">
                  <a:pos x="7" y="67"/>
                </a:cxn>
                <a:cxn ang="0">
                  <a:pos x="12" y="74"/>
                </a:cxn>
                <a:cxn ang="0">
                  <a:pos x="19" y="78"/>
                </a:cxn>
                <a:cxn ang="0">
                  <a:pos x="26" y="82"/>
                </a:cxn>
                <a:cxn ang="0">
                  <a:pos x="34" y="85"/>
                </a:cxn>
                <a:cxn ang="0">
                  <a:pos x="43" y="86"/>
                </a:cxn>
                <a:cxn ang="0">
                  <a:pos x="43" y="86"/>
                </a:cxn>
                <a:cxn ang="0">
                  <a:pos x="52" y="85"/>
                </a:cxn>
                <a:cxn ang="0">
                  <a:pos x="59" y="82"/>
                </a:cxn>
                <a:cxn ang="0">
                  <a:pos x="67" y="78"/>
                </a:cxn>
                <a:cxn ang="0">
                  <a:pos x="73" y="74"/>
                </a:cxn>
                <a:cxn ang="0">
                  <a:pos x="78" y="67"/>
                </a:cxn>
                <a:cxn ang="0">
                  <a:pos x="83" y="59"/>
                </a:cxn>
                <a:cxn ang="0">
                  <a:pos x="85" y="51"/>
                </a:cxn>
                <a:cxn ang="0">
                  <a:pos x="86" y="43"/>
                </a:cxn>
                <a:cxn ang="0">
                  <a:pos x="86" y="43"/>
                </a:cxn>
                <a:cxn ang="0">
                  <a:pos x="85" y="34"/>
                </a:cxn>
                <a:cxn ang="0">
                  <a:pos x="83" y="26"/>
                </a:cxn>
                <a:cxn ang="0">
                  <a:pos x="78" y="18"/>
                </a:cxn>
                <a:cxn ang="0">
                  <a:pos x="73" y="12"/>
                </a:cxn>
                <a:cxn ang="0">
                  <a:pos x="67" y="6"/>
                </a:cxn>
                <a:cxn ang="0">
                  <a:pos x="59" y="3"/>
                </a:cxn>
                <a:cxn ang="0">
                  <a:pos x="52" y="1"/>
                </a:cxn>
                <a:cxn ang="0">
                  <a:pos x="43" y="0"/>
                </a:cxn>
                <a:cxn ang="0">
                  <a:pos x="43" y="0"/>
                </a:cxn>
              </a:cxnLst>
              <a:rect l="0" t="0" r="r" b="b"/>
              <a:pathLst>
                <a:path w="86" h="86">
                  <a:moveTo>
                    <a:pt x="43" y="0"/>
                  </a:moveTo>
                  <a:lnTo>
                    <a:pt x="43" y="0"/>
                  </a:lnTo>
                  <a:lnTo>
                    <a:pt x="34" y="1"/>
                  </a:lnTo>
                  <a:lnTo>
                    <a:pt x="26" y="3"/>
                  </a:lnTo>
                  <a:lnTo>
                    <a:pt x="19" y="6"/>
                  </a:lnTo>
                  <a:lnTo>
                    <a:pt x="12" y="12"/>
                  </a:lnTo>
                  <a:lnTo>
                    <a:pt x="7" y="18"/>
                  </a:lnTo>
                  <a:lnTo>
                    <a:pt x="3" y="26"/>
                  </a:lnTo>
                  <a:lnTo>
                    <a:pt x="0" y="34"/>
                  </a:lnTo>
                  <a:lnTo>
                    <a:pt x="0" y="43"/>
                  </a:lnTo>
                  <a:lnTo>
                    <a:pt x="0" y="43"/>
                  </a:lnTo>
                  <a:lnTo>
                    <a:pt x="0" y="51"/>
                  </a:lnTo>
                  <a:lnTo>
                    <a:pt x="3" y="59"/>
                  </a:lnTo>
                  <a:lnTo>
                    <a:pt x="7" y="67"/>
                  </a:lnTo>
                  <a:lnTo>
                    <a:pt x="12" y="74"/>
                  </a:lnTo>
                  <a:lnTo>
                    <a:pt x="19" y="78"/>
                  </a:lnTo>
                  <a:lnTo>
                    <a:pt x="26" y="82"/>
                  </a:lnTo>
                  <a:lnTo>
                    <a:pt x="34" y="85"/>
                  </a:lnTo>
                  <a:lnTo>
                    <a:pt x="43" y="86"/>
                  </a:lnTo>
                  <a:lnTo>
                    <a:pt x="43" y="86"/>
                  </a:lnTo>
                  <a:lnTo>
                    <a:pt x="52" y="85"/>
                  </a:lnTo>
                  <a:lnTo>
                    <a:pt x="59" y="82"/>
                  </a:lnTo>
                  <a:lnTo>
                    <a:pt x="67" y="78"/>
                  </a:lnTo>
                  <a:lnTo>
                    <a:pt x="73" y="74"/>
                  </a:lnTo>
                  <a:lnTo>
                    <a:pt x="78" y="67"/>
                  </a:lnTo>
                  <a:lnTo>
                    <a:pt x="83" y="59"/>
                  </a:lnTo>
                  <a:lnTo>
                    <a:pt x="85" y="51"/>
                  </a:lnTo>
                  <a:lnTo>
                    <a:pt x="86" y="43"/>
                  </a:lnTo>
                  <a:lnTo>
                    <a:pt x="86" y="43"/>
                  </a:lnTo>
                  <a:lnTo>
                    <a:pt x="85" y="34"/>
                  </a:lnTo>
                  <a:lnTo>
                    <a:pt x="83" y="26"/>
                  </a:lnTo>
                  <a:lnTo>
                    <a:pt x="78" y="18"/>
                  </a:lnTo>
                  <a:lnTo>
                    <a:pt x="73" y="12"/>
                  </a:lnTo>
                  <a:lnTo>
                    <a:pt x="67" y="6"/>
                  </a:lnTo>
                  <a:lnTo>
                    <a:pt x="59" y="3"/>
                  </a:lnTo>
                  <a:lnTo>
                    <a:pt x="52" y="1"/>
                  </a:lnTo>
                  <a:lnTo>
                    <a:pt x="43" y="0"/>
                  </a:lnTo>
                  <a:lnTo>
                    <a:pt x="43"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2" name="Freeform 18"/>
            <p:cNvSpPr>
              <a:spLocks/>
            </p:cNvSpPr>
            <p:nvPr userDrawn="1"/>
          </p:nvSpPr>
          <p:spPr bwMode="auto">
            <a:xfrm>
              <a:off x="293688" y="6429158"/>
              <a:ext cx="198438" cy="203200"/>
            </a:xfrm>
            <a:custGeom>
              <a:avLst/>
              <a:gdLst/>
              <a:ahLst/>
              <a:cxnLst>
                <a:cxn ang="0">
                  <a:pos x="259" y="0"/>
                </a:cxn>
                <a:cxn ang="0">
                  <a:pos x="258" y="2"/>
                </a:cxn>
                <a:cxn ang="0">
                  <a:pos x="258" y="2"/>
                </a:cxn>
                <a:cxn ang="0">
                  <a:pos x="186" y="287"/>
                </a:cxn>
                <a:cxn ang="0">
                  <a:pos x="115" y="0"/>
                </a:cxn>
                <a:cxn ang="0">
                  <a:pos x="36" y="0"/>
                </a:cxn>
                <a:cxn ang="0">
                  <a:pos x="0" y="385"/>
                </a:cxn>
                <a:cxn ang="0">
                  <a:pos x="69" y="385"/>
                </a:cxn>
                <a:cxn ang="0">
                  <a:pos x="69" y="383"/>
                </a:cxn>
                <a:cxn ang="0">
                  <a:pos x="69" y="383"/>
                </a:cxn>
                <a:cxn ang="0">
                  <a:pos x="74" y="270"/>
                </a:cxn>
                <a:cxn ang="0">
                  <a:pos x="82" y="106"/>
                </a:cxn>
                <a:cxn ang="0">
                  <a:pos x="82" y="106"/>
                </a:cxn>
                <a:cxn ang="0">
                  <a:pos x="120" y="270"/>
                </a:cxn>
                <a:cxn ang="0">
                  <a:pos x="149" y="383"/>
                </a:cxn>
                <a:cxn ang="0">
                  <a:pos x="149" y="385"/>
                </a:cxn>
                <a:cxn ang="0">
                  <a:pos x="218" y="385"/>
                </a:cxn>
                <a:cxn ang="0">
                  <a:pos x="218" y="383"/>
                </a:cxn>
                <a:cxn ang="0">
                  <a:pos x="218" y="383"/>
                </a:cxn>
                <a:cxn ang="0">
                  <a:pos x="285" y="104"/>
                </a:cxn>
                <a:cxn ang="0">
                  <a:pos x="285" y="104"/>
                </a:cxn>
                <a:cxn ang="0">
                  <a:pos x="296" y="266"/>
                </a:cxn>
                <a:cxn ang="0">
                  <a:pos x="304" y="383"/>
                </a:cxn>
                <a:cxn ang="0">
                  <a:pos x="304" y="385"/>
                </a:cxn>
                <a:cxn ang="0">
                  <a:pos x="376" y="385"/>
                </a:cxn>
                <a:cxn ang="0">
                  <a:pos x="338" y="0"/>
                </a:cxn>
                <a:cxn ang="0">
                  <a:pos x="259" y="0"/>
                </a:cxn>
              </a:cxnLst>
              <a:rect l="0" t="0" r="r" b="b"/>
              <a:pathLst>
                <a:path w="376" h="385">
                  <a:moveTo>
                    <a:pt x="259" y="0"/>
                  </a:moveTo>
                  <a:lnTo>
                    <a:pt x="258" y="2"/>
                  </a:lnTo>
                  <a:lnTo>
                    <a:pt x="258" y="2"/>
                  </a:lnTo>
                  <a:lnTo>
                    <a:pt x="186" y="287"/>
                  </a:lnTo>
                  <a:lnTo>
                    <a:pt x="115" y="0"/>
                  </a:lnTo>
                  <a:lnTo>
                    <a:pt x="36" y="0"/>
                  </a:lnTo>
                  <a:lnTo>
                    <a:pt x="0" y="385"/>
                  </a:lnTo>
                  <a:lnTo>
                    <a:pt x="69" y="385"/>
                  </a:lnTo>
                  <a:lnTo>
                    <a:pt x="69" y="383"/>
                  </a:lnTo>
                  <a:lnTo>
                    <a:pt x="69" y="383"/>
                  </a:lnTo>
                  <a:lnTo>
                    <a:pt x="74" y="270"/>
                  </a:lnTo>
                  <a:lnTo>
                    <a:pt x="82" y="106"/>
                  </a:lnTo>
                  <a:lnTo>
                    <a:pt x="82" y="106"/>
                  </a:lnTo>
                  <a:lnTo>
                    <a:pt x="120" y="270"/>
                  </a:lnTo>
                  <a:lnTo>
                    <a:pt x="149" y="383"/>
                  </a:lnTo>
                  <a:lnTo>
                    <a:pt x="149" y="385"/>
                  </a:lnTo>
                  <a:lnTo>
                    <a:pt x="218" y="385"/>
                  </a:lnTo>
                  <a:lnTo>
                    <a:pt x="218" y="383"/>
                  </a:lnTo>
                  <a:lnTo>
                    <a:pt x="218" y="383"/>
                  </a:lnTo>
                  <a:lnTo>
                    <a:pt x="285" y="104"/>
                  </a:lnTo>
                  <a:lnTo>
                    <a:pt x="285" y="104"/>
                  </a:lnTo>
                  <a:lnTo>
                    <a:pt x="296" y="266"/>
                  </a:lnTo>
                  <a:lnTo>
                    <a:pt x="304" y="383"/>
                  </a:lnTo>
                  <a:lnTo>
                    <a:pt x="304" y="385"/>
                  </a:lnTo>
                  <a:lnTo>
                    <a:pt x="376" y="385"/>
                  </a:lnTo>
                  <a:lnTo>
                    <a:pt x="338" y="0"/>
                  </a:lnTo>
                  <a:lnTo>
                    <a:pt x="259"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3" name="Freeform 19"/>
            <p:cNvSpPr>
              <a:spLocks noEditPoints="1"/>
            </p:cNvSpPr>
            <p:nvPr userDrawn="1"/>
          </p:nvSpPr>
          <p:spPr bwMode="auto">
            <a:xfrm>
              <a:off x="506413" y="6478371"/>
              <a:ext cx="123825" cy="157163"/>
            </a:xfrm>
            <a:custGeom>
              <a:avLst/>
              <a:gdLst/>
              <a:ahLst/>
              <a:cxnLst>
                <a:cxn ang="0">
                  <a:pos x="232" y="97"/>
                </a:cxn>
                <a:cxn ang="0">
                  <a:pos x="228" y="63"/>
                </a:cxn>
                <a:cxn ang="0">
                  <a:pos x="217" y="38"/>
                </a:cxn>
                <a:cxn ang="0">
                  <a:pos x="197" y="18"/>
                </a:cxn>
                <a:cxn ang="0">
                  <a:pos x="170" y="7"/>
                </a:cxn>
                <a:cxn ang="0">
                  <a:pos x="135" y="1"/>
                </a:cxn>
                <a:cxn ang="0">
                  <a:pos x="94" y="2"/>
                </a:cxn>
                <a:cxn ang="0">
                  <a:pos x="17" y="19"/>
                </a:cxn>
                <a:cxn ang="0">
                  <a:pos x="31" y="74"/>
                </a:cxn>
                <a:cxn ang="0">
                  <a:pos x="70" y="59"/>
                </a:cxn>
                <a:cxn ang="0">
                  <a:pos x="110" y="54"/>
                </a:cxn>
                <a:cxn ang="0">
                  <a:pos x="136" y="56"/>
                </a:cxn>
                <a:cxn ang="0">
                  <a:pos x="158" y="72"/>
                </a:cxn>
                <a:cxn ang="0">
                  <a:pos x="165" y="104"/>
                </a:cxn>
                <a:cxn ang="0">
                  <a:pos x="147" y="117"/>
                </a:cxn>
                <a:cxn ang="0">
                  <a:pos x="95" y="124"/>
                </a:cxn>
                <a:cxn ang="0">
                  <a:pos x="54" y="138"/>
                </a:cxn>
                <a:cxn ang="0">
                  <a:pos x="24" y="158"/>
                </a:cxn>
                <a:cxn ang="0">
                  <a:pos x="7" y="184"/>
                </a:cxn>
                <a:cxn ang="0">
                  <a:pos x="0" y="217"/>
                </a:cxn>
                <a:cxn ang="0">
                  <a:pos x="2" y="235"/>
                </a:cxn>
                <a:cxn ang="0">
                  <a:pos x="9" y="258"/>
                </a:cxn>
                <a:cxn ang="0">
                  <a:pos x="23" y="276"/>
                </a:cxn>
                <a:cxn ang="0">
                  <a:pos x="41" y="289"/>
                </a:cxn>
                <a:cxn ang="0">
                  <a:pos x="64" y="297"/>
                </a:cxn>
                <a:cxn ang="0">
                  <a:pos x="82" y="298"/>
                </a:cxn>
                <a:cxn ang="0">
                  <a:pos x="121" y="291"/>
                </a:cxn>
                <a:cxn ang="0">
                  <a:pos x="154" y="272"/>
                </a:cxn>
                <a:cxn ang="0">
                  <a:pos x="171" y="253"/>
                </a:cxn>
                <a:cxn ang="0">
                  <a:pos x="170" y="292"/>
                </a:cxn>
                <a:cxn ang="0">
                  <a:pos x="234" y="289"/>
                </a:cxn>
                <a:cxn ang="0">
                  <a:pos x="232" y="213"/>
                </a:cxn>
                <a:cxn ang="0">
                  <a:pos x="93" y="244"/>
                </a:cxn>
                <a:cxn ang="0">
                  <a:pos x="74" y="235"/>
                </a:cxn>
                <a:cxn ang="0">
                  <a:pos x="65" y="217"/>
                </a:cxn>
                <a:cxn ang="0">
                  <a:pos x="65" y="204"/>
                </a:cxn>
                <a:cxn ang="0">
                  <a:pos x="71" y="190"/>
                </a:cxn>
                <a:cxn ang="0">
                  <a:pos x="84" y="179"/>
                </a:cxn>
                <a:cxn ang="0">
                  <a:pos x="121" y="167"/>
                </a:cxn>
                <a:cxn ang="0">
                  <a:pos x="165" y="169"/>
                </a:cxn>
                <a:cxn ang="0">
                  <a:pos x="161" y="195"/>
                </a:cxn>
                <a:cxn ang="0">
                  <a:pos x="143" y="225"/>
                </a:cxn>
                <a:cxn ang="0">
                  <a:pos x="127" y="238"/>
                </a:cxn>
                <a:cxn ang="0">
                  <a:pos x="107" y="244"/>
                </a:cxn>
              </a:cxnLst>
              <a:rect l="0" t="0" r="r" b="b"/>
              <a:pathLst>
                <a:path w="234" h="298">
                  <a:moveTo>
                    <a:pt x="232" y="213"/>
                  </a:moveTo>
                  <a:lnTo>
                    <a:pt x="232" y="97"/>
                  </a:lnTo>
                  <a:lnTo>
                    <a:pt x="232" y="97"/>
                  </a:lnTo>
                  <a:lnTo>
                    <a:pt x="232" y="85"/>
                  </a:lnTo>
                  <a:lnTo>
                    <a:pt x="230" y="74"/>
                  </a:lnTo>
                  <a:lnTo>
                    <a:pt x="228" y="63"/>
                  </a:lnTo>
                  <a:lnTo>
                    <a:pt x="225" y="54"/>
                  </a:lnTo>
                  <a:lnTo>
                    <a:pt x="222" y="45"/>
                  </a:lnTo>
                  <a:lnTo>
                    <a:pt x="217" y="38"/>
                  </a:lnTo>
                  <a:lnTo>
                    <a:pt x="212" y="30"/>
                  </a:lnTo>
                  <a:lnTo>
                    <a:pt x="205" y="23"/>
                  </a:lnTo>
                  <a:lnTo>
                    <a:pt x="197" y="18"/>
                  </a:lnTo>
                  <a:lnTo>
                    <a:pt x="190" y="13"/>
                  </a:lnTo>
                  <a:lnTo>
                    <a:pt x="181" y="9"/>
                  </a:lnTo>
                  <a:lnTo>
                    <a:pt x="170" y="7"/>
                  </a:lnTo>
                  <a:lnTo>
                    <a:pt x="159" y="4"/>
                  </a:lnTo>
                  <a:lnTo>
                    <a:pt x="147" y="2"/>
                  </a:lnTo>
                  <a:lnTo>
                    <a:pt x="135" y="1"/>
                  </a:lnTo>
                  <a:lnTo>
                    <a:pt x="120" y="0"/>
                  </a:lnTo>
                  <a:lnTo>
                    <a:pt x="120" y="0"/>
                  </a:lnTo>
                  <a:lnTo>
                    <a:pt x="94" y="2"/>
                  </a:lnTo>
                  <a:lnTo>
                    <a:pt x="67" y="6"/>
                  </a:lnTo>
                  <a:lnTo>
                    <a:pt x="41" y="11"/>
                  </a:lnTo>
                  <a:lnTo>
                    <a:pt x="17" y="19"/>
                  </a:lnTo>
                  <a:lnTo>
                    <a:pt x="14" y="20"/>
                  </a:lnTo>
                  <a:lnTo>
                    <a:pt x="28" y="75"/>
                  </a:lnTo>
                  <a:lnTo>
                    <a:pt x="31" y="74"/>
                  </a:lnTo>
                  <a:lnTo>
                    <a:pt x="31" y="74"/>
                  </a:lnTo>
                  <a:lnTo>
                    <a:pt x="50" y="65"/>
                  </a:lnTo>
                  <a:lnTo>
                    <a:pt x="70" y="59"/>
                  </a:lnTo>
                  <a:lnTo>
                    <a:pt x="91" y="55"/>
                  </a:lnTo>
                  <a:lnTo>
                    <a:pt x="100" y="54"/>
                  </a:lnTo>
                  <a:lnTo>
                    <a:pt x="110" y="54"/>
                  </a:lnTo>
                  <a:lnTo>
                    <a:pt x="110" y="54"/>
                  </a:lnTo>
                  <a:lnTo>
                    <a:pt x="124" y="54"/>
                  </a:lnTo>
                  <a:lnTo>
                    <a:pt x="136" y="56"/>
                  </a:lnTo>
                  <a:lnTo>
                    <a:pt x="144" y="60"/>
                  </a:lnTo>
                  <a:lnTo>
                    <a:pt x="152" y="65"/>
                  </a:lnTo>
                  <a:lnTo>
                    <a:pt x="158" y="72"/>
                  </a:lnTo>
                  <a:lnTo>
                    <a:pt x="162" y="81"/>
                  </a:lnTo>
                  <a:lnTo>
                    <a:pt x="164" y="92"/>
                  </a:lnTo>
                  <a:lnTo>
                    <a:pt x="165" y="104"/>
                  </a:lnTo>
                  <a:lnTo>
                    <a:pt x="165" y="117"/>
                  </a:lnTo>
                  <a:lnTo>
                    <a:pt x="165" y="117"/>
                  </a:lnTo>
                  <a:lnTo>
                    <a:pt x="147" y="117"/>
                  </a:lnTo>
                  <a:lnTo>
                    <a:pt x="128" y="118"/>
                  </a:lnTo>
                  <a:lnTo>
                    <a:pt x="111" y="120"/>
                  </a:lnTo>
                  <a:lnTo>
                    <a:pt x="95" y="124"/>
                  </a:lnTo>
                  <a:lnTo>
                    <a:pt x="81" y="128"/>
                  </a:lnTo>
                  <a:lnTo>
                    <a:pt x="67" y="133"/>
                  </a:lnTo>
                  <a:lnTo>
                    <a:pt x="54" y="138"/>
                  </a:lnTo>
                  <a:lnTo>
                    <a:pt x="43" y="144"/>
                  </a:lnTo>
                  <a:lnTo>
                    <a:pt x="33" y="150"/>
                  </a:lnTo>
                  <a:lnTo>
                    <a:pt x="24" y="158"/>
                  </a:lnTo>
                  <a:lnTo>
                    <a:pt x="18" y="167"/>
                  </a:lnTo>
                  <a:lnTo>
                    <a:pt x="11" y="176"/>
                  </a:lnTo>
                  <a:lnTo>
                    <a:pt x="7" y="184"/>
                  </a:lnTo>
                  <a:lnTo>
                    <a:pt x="3" y="195"/>
                  </a:lnTo>
                  <a:lnTo>
                    <a:pt x="1" y="206"/>
                  </a:lnTo>
                  <a:lnTo>
                    <a:pt x="0" y="217"/>
                  </a:lnTo>
                  <a:lnTo>
                    <a:pt x="0" y="217"/>
                  </a:lnTo>
                  <a:lnTo>
                    <a:pt x="0" y="226"/>
                  </a:lnTo>
                  <a:lnTo>
                    <a:pt x="2" y="235"/>
                  </a:lnTo>
                  <a:lnTo>
                    <a:pt x="3" y="243"/>
                  </a:lnTo>
                  <a:lnTo>
                    <a:pt x="6" y="251"/>
                  </a:lnTo>
                  <a:lnTo>
                    <a:pt x="9" y="258"/>
                  </a:lnTo>
                  <a:lnTo>
                    <a:pt x="13" y="265"/>
                  </a:lnTo>
                  <a:lnTo>
                    <a:pt x="18" y="270"/>
                  </a:lnTo>
                  <a:lnTo>
                    <a:pt x="23" y="276"/>
                  </a:lnTo>
                  <a:lnTo>
                    <a:pt x="29" y="281"/>
                  </a:lnTo>
                  <a:lnTo>
                    <a:pt x="34" y="286"/>
                  </a:lnTo>
                  <a:lnTo>
                    <a:pt x="41" y="289"/>
                  </a:lnTo>
                  <a:lnTo>
                    <a:pt x="49" y="292"/>
                  </a:lnTo>
                  <a:lnTo>
                    <a:pt x="56" y="295"/>
                  </a:lnTo>
                  <a:lnTo>
                    <a:pt x="64" y="297"/>
                  </a:lnTo>
                  <a:lnTo>
                    <a:pt x="73" y="298"/>
                  </a:lnTo>
                  <a:lnTo>
                    <a:pt x="82" y="298"/>
                  </a:lnTo>
                  <a:lnTo>
                    <a:pt x="82" y="298"/>
                  </a:lnTo>
                  <a:lnTo>
                    <a:pt x="96" y="298"/>
                  </a:lnTo>
                  <a:lnTo>
                    <a:pt x="109" y="296"/>
                  </a:lnTo>
                  <a:lnTo>
                    <a:pt x="121" y="291"/>
                  </a:lnTo>
                  <a:lnTo>
                    <a:pt x="133" y="286"/>
                  </a:lnTo>
                  <a:lnTo>
                    <a:pt x="144" y="279"/>
                  </a:lnTo>
                  <a:lnTo>
                    <a:pt x="154" y="272"/>
                  </a:lnTo>
                  <a:lnTo>
                    <a:pt x="163" y="263"/>
                  </a:lnTo>
                  <a:lnTo>
                    <a:pt x="171" y="253"/>
                  </a:lnTo>
                  <a:lnTo>
                    <a:pt x="171" y="253"/>
                  </a:lnTo>
                  <a:lnTo>
                    <a:pt x="170" y="269"/>
                  </a:lnTo>
                  <a:lnTo>
                    <a:pt x="170" y="289"/>
                  </a:lnTo>
                  <a:lnTo>
                    <a:pt x="170" y="292"/>
                  </a:lnTo>
                  <a:lnTo>
                    <a:pt x="234" y="292"/>
                  </a:lnTo>
                  <a:lnTo>
                    <a:pt x="234" y="289"/>
                  </a:lnTo>
                  <a:lnTo>
                    <a:pt x="234" y="289"/>
                  </a:lnTo>
                  <a:lnTo>
                    <a:pt x="233" y="253"/>
                  </a:lnTo>
                  <a:lnTo>
                    <a:pt x="232" y="213"/>
                  </a:lnTo>
                  <a:lnTo>
                    <a:pt x="232" y="213"/>
                  </a:lnTo>
                  <a:close/>
                  <a:moveTo>
                    <a:pt x="99" y="245"/>
                  </a:moveTo>
                  <a:lnTo>
                    <a:pt x="99" y="245"/>
                  </a:lnTo>
                  <a:lnTo>
                    <a:pt x="93" y="244"/>
                  </a:lnTo>
                  <a:lnTo>
                    <a:pt x="85" y="243"/>
                  </a:lnTo>
                  <a:lnTo>
                    <a:pt x="79" y="240"/>
                  </a:lnTo>
                  <a:lnTo>
                    <a:pt x="74" y="235"/>
                  </a:lnTo>
                  <a:lnTo>
                    <a:pt x="71" y="231"/>
                  </a:lnTo>
                  <a:lnTo>
                    <a:pt x="67" y="224"/>
                  </a:lnTo>
                  <a:lnTo>
                    <a:pt x="65" y="217"/>
                  </a:lnTo>
                  <a:lnTo>
                    <a:pt x="65" y="210"/>
                  </a:lnTo>
                  <a:lnTo>
                    <a:pt x="65" y="210"/>
                  </a:lnTo>
                  <a:lnTo>
                    <a:pt x="65" y="204"/>
                  </a:lnTo>
                  <a:lnTo>
                    <a:pt x="66" y="200"/>
                  </a:lnTo>
                  <a:lnTo>
                    <a:pt x="68" y="194"/>
                  </a:lnTo>
                  <a:lnTo>
                    <a:pt x="71" y="190"/>
                  </a:lnTo>
                  <a:lnTo>
                    <a:pt x="75" y="187"/>
                  </a:lnTo>
                  <a:lnTo>
                    <a:pt x="78" y="182"/>
                  </a:lnTo>
                  <a:lnTo>
                    <a:pt x="84" y="179"/>
                  </a:lnTo>
                  <a:lnTo>
                    <a:pt x="91" y="176"/>
                  </a:lnTo>
                  <a:lnTo>
                    <a:pt x="104" y="171"/>
                  </a:lnTo>
                  <a:lnTo>
                    <a:pt x="121" y="167"/>
                  </a:lnTo>
                  <a:lnTo>
                    <a:pt x="142" y="165"/>
                  </a:lnTo>
                  <a:lnTo>
                    <a:pt x="165" y="163"/>
                  </a:lnTo>
                  <a:lnTo>
                    <a:pt x="165" y="169"/>
                  </a:lnTo>
                  <a:lnTo>
                    <a:pt x="165" y="169"/>
                  </a:lnTo>
                  <a:lnTo>
                    <a:pt x="164" y="182"/>
                  </a:lnTo>
                  <a:lnTo>
                    <a:pt x="161" y="195"/>
                  </a:lnTo>
                  <a:lnTo>
                    <a:pt x="156" y="209"/>
                  </a:lnTo>
                  <a:lnTo>
                    <a:pt x="148" y="221"/>
                  </a:lnTo>
                  <a:lnTo>
                    <a:pt x="143" y="225"/>
                  </a:lnTo>
                  <a:lnTo>
                    <a:pt x="138" y="231"/>
                  </a:lnTo>
                  <a:lnTo>
                    <a:pt x="133" y="234"/>
                  </a:lnTo>
                  <a:lnTo>
                    <a:pt x="127" y="238"/>
                  </a:lnTo>
                  <a:lnTo>
                    <a:pt x="121" y="241"/>
                  </a:lnTo>
                  <a:lnTo>
                    <a:pt x="115" y="243"/>
                  </a:lnTo>
                  <a:lnTo>
                    <a:pt x="107" y="244"/>
                  </a:lnTo>
                  <a:lnTo>
                    <a:pt x="99" y="245"/>
                  </a:lnTo>
                  <a:lnTo>
                    <a:pt x="99" y="24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4" name="Freeform 20"/>
            <p:cNvSpPr>
              <a:spLocks/>
            </p:cNvSpPr>
            <p:nvPr userDrawn="1"/>
          </p:nvSpPr>
          <p:spPr bwMode="auto">
            <a:xfrm>
              <a:off x="655638" y="6411696"/>
              <a:ext cx="127000" cy="220663"/>
            </a:xfrm>
            <a:custGeom>
              <a:avLst/>
              <a:gdLst/>
              <a:ahLst/>
              <a:cxnLst>
                <a:cxn ang="0">
                  <a:pos x="235" y="132"/>
                </a:cxn>
                <a:cxn ang="0">
                  <a:pos x="152" y="132"/>
                </a:cxn>
                <a:cxn ang="0">
                  <a:pos x="66" y="245"/>
                </a:cxn>
                <a:cxn ang="0">
                  <a:pos x="66" y="0"/>
                </a:cxn>
                <a:cxn ang="0">
                  <a:pos x="0" y="0"/>
                </a:cxn>
                <a:cxn ang="0">
                  <a:pos x="0" y="417"/>
                </a:cxn>
                <a:cxn ang="0">
                  <a:pos x="66" y="417"/>
                </a:cxn>
                <a:cxn ang="0">
                  <a:pos x="66" y="283"/>
                </a:cxn>
                <a:cxn ang="0">
                  <a:pos x="157" y="416"/>
                </a:cxn>
                <a:cxn ang="0">
                  <a:pos x="158" y="417"/>
                </a:cxn>
                <a:cxn ang="0">
                  <a:pos x="241" y="417"/>
                </a:cxn>
                <a:cxn ang="0">
                  <a:pos x="128" y="263"/>
                </a:cxn>
                <a:cxn ang="0">
                  <a:pos x="235" y="132"/>
                </a:cxn>
              </a:cxnLst>
              <a:rect l="0" t="0" r="r" b="b"/>
              <a:pathLst>
                <a:path w="241" h="417">
                  <a:moveTo>
                    <a:pt x="235" y="132"/>
                  </a:moveTo>
                  <a:lnTo>
                    <a:pt x="152" y="132"/>
                  </a:lnTo>
                  <a:lnTo>
                    <a:pt x="66" y="245"/>
                  </a:lnTo>
                  <a:lnTo>
                    <a:pt x="66" y="0"/>
                  </a:lnTo>
                  <a:lnTo>
                    <a:pt x="0" y="0"/>
                  </a:lnTo>
                  <a:lnTo>
                    <a:pt x="0" y="417"/>
                  </a:lnTo>
                  <a:lnTo>
                    <a:pt x="66" y="417"/>
                  </a:lnTo>
                  <a:lnTo>
                    <a:pt x="66" y="283"/>
                  </a:lnTo>
                  <a:lnTo>
                    <a:pt x="157" y="416"/>
                  </a:lnTo>
                  <a:lnTo>
                    <a:pt x="158" y="417"/>
                  </a:lnTo>
                  <a:lnTo>
                    <a:pt x="241" y="417"/>
                  </a:lnTo>
                  <a:lnTo>
                    <a:pt x="128" y="263"/>
                  </a:lnTo>
                  <a:lnTo>
                    <a:pt x="235" y="13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5" name="Freeform 21"/>
            <p:cNvSpPr>
              <a:spLocks noEditPoints="1"/>
            </p:cNvSpPr>
            <p:nvPr userDrawn="1"/>
          </p:nvSpPr>
          <p:spPr bwMode="auto">
            <a:xfrm>
              <a:off x="779463" y="6478371"/>
              <a:ext cx="131763" cy="157163"/>
            </a:xfrm>
            <a:custGeom>
              <a:avLst/>
              <a:gdLst/>
              <a:ahLst/>
              <a:cxnLst>
                <a:cxn ang="0">
                  <a:pos x="131" y="0"/>
                </a:cxn>
                <a:cxn ang="0">
                  <a:pos x="102" y="4"/>
                </a:cxn>
                <a:cxn ang="0">
                  <a:pos x="77" y="11"/>
                </a:cxn>
                <a:cxn ang="0">
                  <a:pos x="55" y="25"/>
                </a:cxn>
                <a:cxn ang="0">
                  <a:pos x="35" y="42"/>
                </a:cxn>
                <a:cxn ang="0">
                  <a:pos x="21" y="63"/>
                </a:cxn>
                <a:cxn ang="0">
                  <a:pos x="9" y="90"/>
                </a:cxn>
                <a:cxn ang="0">
                  <a:pos x="2" y="118"/>
                </a:cxn>
                <a:cxn ang="0">
                  <a:pos x="0" y="151"/>
                </a:cxn>
                <a:cxn ang="0">
                  <a:pos x="0" y="169"/>
                </a:cxn>
                <a:cxn ang="0">
                  <a:pos x="4" y="201"/>
                </a:cxn>
                <a:cxn ang="0">
                  <a:pos x="13" y="229"/>
                </a:cxn>
                <a:cxn ang="0">
                  <a:pos x="26" y="252"/>
                </a:cxn>
                <a:cxn ang="0">
                  <a:pos x="44" y="270"/>
                </a:cxn>
                <a:cxn ang="0">
                  <a:pos x="65" y="284"/>
                </a:cxn>
                <a:cxn ang="0">
                  <a:pos x="90" y="294"/>
                </a:cxn>
                <a:cxn ang="0">
                  <a:pos x="120" y="298"/>
                </a:cxn>
                <a:cxn ang="0">
                  <a:pos x="136" y="298"/>
                </a:cxn>
                <a:cxn ang="0">
                  <a:pos x="189" y="294"/>
                </a:cxn>
                <a:cxn ang="0">
                  <a:pos x="238" y="280"/>
                </a:cxn>
                <a:cxn ang="0">
                  <a:pos x="231" y="225"/>
                </a:cxn>
                <a:cxn ang="0">
                  <a:pos x="227" y="227"/>
                </a:cxn>
                <a:cxn ang="0">
                  <a:pos x="188" y="240"/>
                </a:cxn>
                <a:cxn ang="0">
                  <a:pos x="147" y="244"/>
                </a:cxn>
                <a:cxn ang="0">
                  <a:pos x="137" y="243"/>
                </a:cxn>
                <a:cxn ang="0">
                  <a:pos x="121" y="241"/>
                </a:cxn>
                <a:cxn ang="0">
                  <a:pos x="105" y="236"/>
                </a:cxn>
                <a:cxn ang="0">
                  <a:pos x="93" y="229"/>
                </a:cxn>
                <a:cxn ang="0">
                  <a:pos x="88" y="223"/>
                </a:cxn>
                <a:cxn ang="0">
                  <a:pos x="79" y="212"/>
                </a:cxn>
                <a:cxn ang="0">
                  <a:pos x="72" y="197"/>
                </a:cxn>
                <a:cxn ang="0">
                  <a:pos x="69" y="179"/>
                </a:cxn>
                <a:cxn ang="0">
                  <a:pos x="68" y="158"/>
                </a:cxn>
                <a:cxn ang="0">
                  <a:pos x="246" y="155"/>
                </a:cxn>
                <a:cxn ang="0">
                  <a:pos x="248" y="138"/>
                </a:cxn>
                <a:cxn ang="0">
                  <a:pos x="249" y="125"/>
                </a:cxn>
                <a:cxn ang="0">
                  <a:pos x="246" y="97"/>
                </a:cxn>
                <a:cxn ang="0">
                  <a:pos x="240" y="73"/>
                </a:cxn>
                <a:cxn ang="0">
                  <a:pos x="230" y="51"/>
                </a:cxn>
                <a:cxn ang="0">
                  <a:pos x="217" y="33"/>
                </a:cxn>
                <a:cxn ang="0">
                  <a:pos x="200" y="19"/>
                </a:cxn>
                <a:cxn ang="0">
                  <a:pos x="180" y="9"/>
                </a:cxn>
                <a:cxn ang="0">
                  <a:pos x="157" y="2"/>
                </a:cxn>
                <a:cxn ang="0">
                  <a:pos x="131" y="0"/>
                </a:cxn>
                <a:cxn ang="0">
                  <a:pos x="129" y="52"/>
                </a:cxn>
                <a:cxn ang="0">
                  <a:pos x="140" y="52"/>
                </a:cxn>
                <a:cxn ang="0">
                  <a:pos x="159" y="60"/>
                </a:cxn>
                <a:cxn ang="0">
                  <a:pos x="166" y="66"/>
                </a:cxn>
                <a:cxn ang="0">
                  <a:pos x="178" y="85"/>
                </a:cxn>
                <a:cxn ang="0">
                  <a:pos x="181" y="109"/>
                </a:cxn>
                <a:cxn ang="0">
                  <a:pos x="69" y="109"/>
                </a:cxn>
                <a:cxn ang="0">
                  <a:pos x="77" y="85"/>
                </a:cxn>
                <a:cxn ang="0">
                  <a:pos x="90" y="68"/>
                </a:cxn>
                <a:cxn ang="0">
                  <a:pos x="107" y="55"/>
                </a:cxn>
                <a:cxn ang="0">
                  <a:pos x="129" y="52"/>
                </a:cxn>
              </a:cxnLst>
              <a:rect l="0" t="0" r="r" b="b"/>
              <a:pathLst>
                <a:path w="249" h="298">
                  <a:moveTo>
                    <a:pt x="131" y="0"/>
                  </a:moveTo>
                  <a:lnTo>
                    <a:pt x="131" y="0"/>
                  </a:lnTo>
                  <a:lnTo>
                    <a:pt x="116" y="1"/>
                  </a:lnTo>
                  <a:lnTo>
                    <a:pt x="102" y="4"/>
                  </a:lnTo>
                  <a:lnTo>
                    <a:pt x="89" y="7"/>
                  </a:lnTo>
                  <a:lnTo>
                    <a:pt x="77" y="11"/>
                  </a:lnTo>
                  <a:lnTo>
                    <a:pt x="65" y="17"/>
                  </a:lnTo>
                  <a:lnTo>
                    <a:pt x="55" y="25"/>
                  </a:lnTo>
                  <a:lnTo>
                    <a:pt x="45" y="32"/>
                  </a:lnTo>
                  <a:lnTo>
                    <a:pt x="35" y="42"/>
                  </a:lnTo>
                  <a:lnTo>
                    <a:pt x="27" y="52"/>
                  </a:lnTo>
                  <a:lnTo>
                    <a:pt x="21" y="63"/>
                  </a:lnTo>
                  <a:lnTo>
                    <a:pt x="14" y="76"/>
                  </a:lnTo>
                  <a:lnTo>
                    <a:pt x="9" y="90"/>
                  </a:lnTo>
                  <a:lnTo>
                    <a:pt x="5" y="104"/>
                  </a:lnTo>
                  <a:lnTo>
                    <a:pt x="2" y="118"/>
                  </a:lnTo>
                  <a:lnTo>
                    <a:pt x="1" y="135"/>
                  </a:lnTo>
                  <a:lnTo>
                    <a:pt x="0" y="151"/>
                  </a:lnTo>
                  <a:lnTo>
                    <a:pt x="0" y="151"/>
                  </a:lnTo>
                  <a:lnTo>
                    <a:pt x="0" y="169"/>
                  </a:lnTo>
                  <a:lnTo>
                    <a:pt x="2" y="186"/>
                  </a:lnTo>
                  <a:lnTo>
                    <a:pt x="4" y="201"/>
                  </a:lnTo>
                  <a:lnTo>
                    <a:pt x="9" y="215"/>
                  </a:lnTo>
                  <a:lnTo>
                    <a:pt x="13" y="229"/>
                  </a:lnTo>
                  <a:lnTo>
                    <a:pt x="20" y="241"/>
                  </a:lnTo>
                  <a:lnTo>
                    <a:pt x="26" y="252"/>
                  </a:lnTo>
                  <a:lnTo>
                    <a:pt x="34" y="262"/>
                  </a:lnTo>
                  <a:lnTo>
                    <a:pt x="44" y="270"/>
                  </a:lnTo>
                  <a:lnTo>
                    <a:pt x="54" y="278"/>
                  </a:lnTo>
                  <a:lnTo>
                    <a:pt x="65" y="284"/>
                  </a:lnTo>
                  <a:lnTo>
                    <a:pt x="77" y="289"/>
                  </a:lnTo>
                  <a:lnTo>
                    <a:pt x="90" y="294"/>
                  </a:lnTo>
                  <a:lnTo>
                    <a:pt x="104" y="296"/>
                  </a:lnTo>
                  <a:lnTo>
                    <a:pt x="120" y="298"/>
                  </a:lnTo>
                  <a:lnTo>
                    <a:pt x="136" y="298"/>
                  </a:lnTo>
                  <a:lnTo>
                    <a:pt x="136" y="298"/>
                  </a:lnTo>
                  <a:lnTo>
                    <a:pt x="164" y="297"/>
                  </a:lnTo>
                  <a:lnTo>
                    <a:pt x="189" y="294"/>
                  </a:lnTo>
                  <a:lnTo>
                    <a:pt x="215" y="288"/>
                  </a:lnTo>
                  <a:lnTo>
                    <a:pt x="238" y="280"/>
                  </a:lnTo>
                  <a:lnTo>
                    <a:pt x="240" y="279"/>
                  </a:lnTo>
                  <a:lnTo>
                    <a:pt x="231" y="225"/>
                  </a:lnTo>
                  <a:lnTo>
                    <a:pt x="227" y="227"/>
                  </a:lnTo>
                  <a:lnTo>
                    <a:pt x="227" y="227"/>
                  </a:lnTo>
                  <a:lnTo>
                    <a:pt x="208" y="234"/>
                  </a:lnTo>
                  <a:lnTo>
                    <a:pt x="188" y="240"/>
                  </a:lnTo>
                  <a:lnTo>
                    <a:pt x="168" y="243"/>
                  </a:lnTo>
                  <a:lnTo>
                    <a:pt x="147" y="244"/>
                  </a:lnTo>
                  <a:lnTo>
                    <a:pt x="147" y="244"/>
                  </a:lnTo>
                  <a:lnTo>
                    <a:pt x="137" y="243"/>
                  </a:lnTo>
                  <a:lnTo>
                    <a:pt x="129" y="243"/>
                  </a:lnTo>
                  <a:lnTo>
                    <a:pt x="121" y="241"/>
                  </a:lnTo>
                  <a:lnTo>
                    <a:pt x="113" y="238"/>
                  </a:lnTo>
                  <a:lnTo>
                    <a:pt x="105" y="236"/>
                  </a:lnTo>
                  <a:lnTo>
                    <a:pt x="99" y="233"/>
                  </a:lnTo>
                  <a:lnTo>
                    <a:pt x="93" y="229"/>
                  </a:lnTo>
                  <a:lnTo>
                    <a:pt x="88" y="223"/>
                  </a:lnTo>
                  <a:lnTo>
                    <a:pt x="88" y="223"/>
                  </a:lnTo>
                  <a:lnTo>
                    <a:pt x="83" y="217"/>
                  </a:lnTo>
                  <a:lnTo>
                    <a:pt x="79" y="212"/>
                  </a:lnTo>
                  <a:lnTo>
                    <a:pt x="76" y="204"/>
                  </a:lnTo>
                  <a:lnTo>
                    <a:pt x="72" y="197"/>
                  </a:lnTo>
                  <a:lnTo>
                    <a:pt x="70" y="188"/>
                  </a:lnTo>
                  <a:lnTo>
                    <a:pt x="69" y="179"/>
                  </a:lnTo>
                  <a:lnTo>
                    <a:pt x="68" y="168"/>
                  </a:lnTo>
                  <a:lnTo>
                    <a:pt x="68" y="158"/>
                  </a:lnTo>
                  <a:lnTo>
                    <a:pt x="246" y="158"/>
                  </a:lnTo>
                  <a:lnTo>
                    <a:pt x="246" y="155"/>
                  </a:lnTo>
                  <a:lnTo>
                    <a:pt x="246" y="155"/>
                  </a:lnTo>
                  <a:lnTo>
                    <a:pt x="248" y="138"/>
                  </a:lnTo>
                  <a:lnTo>
                    <a:pt x="249" y="125"/>
                  </a:lnTo>
                  <a:lnTo>
                    <a:pt x="249" y="125"/>
                  </a:lnTo>
                  <a:lnTo>
                    <a:pt x="248" y="111"/>
                  </a:lnTo>
                  <a:lnTo>
                    <a:pt x="246" y="97"/>
                  </a:lnTo>
                  <a:lnTo>
                    <a:pt x="243" y="85"/>
                  </a:lnTo>
                  <a:lnTo>
                    <a:pt x="240" y="73"/>
                  </a:lnTo>
                  <a:lnTo>
                    <a:pt x="235" y="62"/>
                  </a:lnTo>
                  <a:lnTo>
                    <a:pt x="230" y="51"/>
                  </a:lnTo>
                  <a:lnTo>
                    <a:pt x="224" y="42"/>
                  </a:lnTo>
                  <a:lnTo>
                    <a:pt x="217" y="33"/>
                  </a:lnTo>
                  <a:lnTo>
                    <a:pt x="209" y="26"/>
                  </a:lnTo>
                  <a:lnTo>
                    <a:pt x="200" y="19"/>
                  </a:lnTo>
                  <a:lnTo>
                    <a:pt x="190" y="13"/>
                  </a:lnTo>
                  <a:lnTo>
                    <a:pt x="180" y="9"/>
                  </a:lnTo>
                  <a:lnTo>
                    <a:pt x="169" y="6"/>
                  </a:lnTo>
                  <a:lnTo>
                    <a:pt x="157" y="2"/>
                  </a:lnTo>
                  <a:lnTo>
                    <a:pt x="144" y="1"/>
                  </a:lnTo>
                  <a:lnTo>
                    <a:pt x="131" y="0"/>
                  </a:lnTo>
                  <a:lnTo>
                    <a:pt x="131" y="0"/>
                  </a:lnTo>
                  <a:close/>
                  <a:moveTo>
                    <a:pt x="129" y="52"/>
                  </a:moveTo>
                  <a:lnTo>
                    <a:pt x="129" y="52"/>
                  </a:lnTo>
                  <a:lnTo>
                    <a:pt x="140" y="52"/>
                  </a:lnTo>
                  <a:lnTo>
                    <a:pt x="150" y="55"/>
                  </a:lnTo>
                  <a:lnTo>
                    <a:pt x="159" y="60"/>
                  </a:lnTo>
                  <a:lnTo>
                    <a:pt x="166" y="66"/>
                  </a:lnTo>
                  <a:lnTo>
                    <a:pt x="166" y="66"/>
                  </a:lnTo>
                  <a:lnTo>
                    <a:pt x="173" y="74"/>
                  </a:lnTo>
                  <a:lnTo>
                    <a:pt x="178" y="85"/>
                  </a:lnTo>
                  <a:lnTo>
                    <a:pt x="180" y="96"/>
                  </a:lnTo>
                  <a:lnTo>
                    <a:pt x="181" y="109"/>
                  </a:lnTo>
                  <a:lnTo>
                    <a:pt x="69" y="109"/>
                  </a:lnTo>
                  <a:lnTo>
                    <a:pt x="69" y="109"/>
                  </a:lnTo>
                  <a:lnTo>
                    <a:pt x="72" y="96"/>
                  </a:lnTo>
                  <a:lnTo>
                    <a:pt x="77" y="85"/>
                  </a:lnTo>
                  <a:lnTo>
                    <a:pt x="82" y="75"/>
                  </a:lnTo>
                  <a:lnTo>
                    <a:pt x="90" y="68"/>
                  </a:lnTo>
                  <a:lnTo>
                    <a:pt x="98" y="61"/>
                  </a:lnTo>
                  <a:lnTo>
                    <a:pt x="107" y="55"/>
                  </a:lnTo>
                  <a:lnTo>
                    <a:pt x="118" y="52"/>
                  </a:lnTo>
                  <a:lnTo>
                    <a:pt x="129" y="52"/>
                  </a:lnTo>
                  <a:lnTo>
                    <a:pt x="129" y="5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6" name="Freeform 22"/>
            <p:cNvSpPr>
              <a:spLocks/>
            </p:cNvSpPr>
            <p:nvPr userDrawn="1"/>
          </p:nvSpPr>
          <p:spPr bwMode="auto">
            <a:xfrm>
              <a:off x="1057276" y="6429158"/>
              <a:ext cx="130175" cy="203200"/>
            </a:xfrm>
            <a:custGeom>
              <a:avLst/>
              <a:gdLst/>
              <a:ahLst/>
              <a:cxnLst>
                <a:cxn ang="0">
                  <a:pos x="0" y="57"/>
                </a:cxn>
                <a:cxn ang="0">
                  <a:pos x="89" y="57"/>
                </a:cxn>
                <a:cxn ang="0">
                  <a:pos x="89" y="385"/>
                </a:cxn>
                <a:cxn ang="0">
                  <a:pos x="158" y="385"/>
                </a:cxn>
                <a:cxn ang="0">
                  <a:pos x="158" y="57"/>
                </a:cxn>
                <a:cxn ang="0">
                  <a:pos x="247" y="57"/>
                </a:cxn>
                <a:cxn ang="0">
                  <a:pos x="247" y="0"/>
                </a:cxn>
                <a:cxn ang="0">
                  <a:pos x="0" y="0"/>
                </a:cxn>
                <a:cxn ang="0">
                  <a:pos x="0" y="57"/>
                </a:cxn>
              </a:cxnLst>
              <a:rect l="0" t="0" r="r" b="b"/>
              <a:pathLst>
                <a:path w="247" h="385">
                  <a:moveTo>
                    <a:pt x="0" y="57"/>
                  </a:moveTo>
                  <a:lnTo>
                    <a:pt x="89" y="57"/>
                  </a:lnTo>
                  <a:lnTo>
                    <a:pt x="89" y="385"/>
                  </a:lnTo>
                  <a:lnTo>
                    <a:pt x="158" y="385"/>
                  </a:lnTo>
                  <a:lnTo>
                    <a:pt x="158" y="57"/>
                  </a:lnTo>
                  <a:lnTo>
                    <a:pt x="247" y="57"/>
                  </a:lnTo>
                  <a:lnTo>
                    <a:pt x="247" y="0"/>
                  </a:lnTo>
                  <a:lnTo>
                    <a:pt x="0" y="0"/>
                  </a:lnTo>
                  <a:lnTo>
                    <a:pt x="0" y="57"/>
                  </a:lnTo>
                  <a:close/>
                </a:path>
              </a:pathLst>
            </a:custGeom>
            <a:solidFill>
              <a:srgbClr val="7E000A"/>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7" name="Freeform 23"/>
            <p:cNvSpPr>
              <a:spLocks noEditPoints="1"/>
            </p:cNvSpPr>
            <p:nvPr userDrawn="1"/>
          </p:nvSpPr>
          <p:spPr bwMode="auto">
            <a:xfrm>
              <a:off x="1247776" y="6427571"/>
              <a:ext cx="141288" cy="204788"/>
            </a:xfrm>
            <a:custGeom>
              <a:avLst/>
              <a:gdLst/>
              <a:ahLst/>
              <a:cxnLst>
                <a:cxn ang="0">
                  <a:pos x="146" y="222"/>
                </a:cxn>
                <a:cxn ang="0">
                  <a:pos x="140" y="216"/>
                </a:cxn>
                <a:cxn ang="0">
                  <a:pos x="162" y="211"/>
                </a:cxn>
                <a:cxn ang="0">
                  <a:pos x="182" y="203"/>
                </a:cxn>
                <a:cxn ang="0">
                  <a:pos x="198" y="192"/>
                </a:cxn>
                <a:cxn ang="0">
                  <a:pos x="213" y="179"/>
                </a:cxn>
                <a:cxn ang="0">
                  <a:pos x="225" y="163"/>
                </a:cxn>
                <a:cxn ang="0">
                  <a:pos x="234" y="147"/>
                </a:cxn>
                <a:cxn ang="0">
                  <a:pos x="239" y="127"/>
                </a:cxn>
                <a:cxn ang="0">
                  <a:pos x="241" y="107"/>
                </a:cxn>
                <a:cxn ang="0">
                  <a:pos x="240" y="94"/>
                </a:cxn>
                <a:cxn ang="0">
                  <a:pos x="236" y="71"/>
                </a:cxn>
                <a:cxn ang="0">
                  <a:pos x="227" y="51"/>
                </a:cxn>
                <a:cxn ang="0">
                  <a:pos x="215" y="34"/>
                </a:cxn>
                <a:cxn ang="0">
                  <a:pos x="197" y="21"/>
                </a:cxn>
                <a:cxn ang="0">
                  <a:pos x="176" y="11"/>
                </a:cxn>
                <a:cxn ang="0">
                  <a:pos x="151" y="5"/>
                </a:cxn>
                <a:cxn ang="0">
                  <a:pos x="121" y="1"/>
                </a:cxn>
                <a:cxn ang="0">
                  <a:pos x="105" y="0"/>
                </a:cxn>
                <a:cxn ang="0">
                  <a:pos x="2" y="4"/>
                </a:cxn>
                <a:cxn ang="0">
                  <a:pos x="0" y="389"/>
                </a:cxn>
                <a:cxn ang="0">
                  <a:pos x="67" y="225"/>
                </a:cxn>
                <a:cxn ang="0">
                  <a:pos x="183" y="388"/>
                </a:cxn>
                <a:cxn ang="0">
                  <a:pos x="269" y="389"/>
                </a:cxn>
                <a:cxn ang="0">
                  <a:pos x="169" y="253"/>
                </a:cxn>
                <a:cxn ang="0">
                  <a:pos x="146" y="222"/>
                </a:cxn>
                <a:cxn ang="0">
                  <a:pos x="67" y="59"/>
                </a:cxn>
                <a:cxn ang="0">
                  <a:pos x="96" y="58"/>
                </a:cxn>
                <a:cxn ang="0">
                  <a:pos x="115" y="58"/>
                </a:cxn>
                <a:cxn ang="0">
                  <a:pos x="142" y="65"/>
                </a:cxn>
                <a:cxn ang="0">
                  <a:pos x="152" y="71"/>
                </a:cxn>
                <a:cxn ang="0">
                  <a:pos x="161" y="78"/>
                </a:cxn>
                <a:cxn ang="0">
                  <a:pos x="167" y="88"/>
                </a:cxn>
                <a:cxn ang="0">
                  <a:pos x="170" y="101"/>
                </a:cxn>
                <a:cxn ang="0">
                  <a:pos x="171" y="114"/>
                </a:cxn>
                <a:cxn ang="0">
                  <a:pos x="169" y="127"/>
                </a:cxn>
                <a:cxn ang="0">
                  <a:pos x="165" y="139"/>
                </a:cxn>
                <a:cxn ang="0">
                  <a:pos x="159" y="149"/>
                </a:cxn>
                <a:cxn ang="0">
                  <a:pos x="150" y="158"/>
                </a:cxn>
                <a:cxn ang="0">
                  <a:pos x="139" y="165"/>
                </a:cxn>
                <a:cxn ang="0">
                  <a:pos x="111" y="172"/>
                </a:cxn>
                <a:cxn ang="0">
                  <a:pos x="94" y="173"/>
                </a:cxn>
                <a:cxn ang="0">
                  <a:pos x="67" y="59"/>
                </a:cxn>
              </a:cxnLst>
              <a:rect l="0" t="0" r="r" b="b"/>
              <a:pathLst>
                <a:path w="269" h="389">
                  <a:moveTo>
                    <a:pt x="146" y="222"/>
                  </a:moveTo>
                  <a:lnTo>
                    <a:pt x="146" y="222"/>
                  </a:lnTo>
                  <a:lnTo>
                    <a:pt x="140" y="216"/>
                  </a:lnTo>
                  <a:lnTo>
                    <a:pt x="140" y="216"/>
                  </a:lnTo>
                  <a:lnTo>
                    <a:pt x="151" y="214"/>
                  </a:lnTo>
                  <a:lnTo>
                    <a:pt x="162" y="211"/>
                  </a:lnTo>
                  <a:lnTo>
                    <a:pt x="172" y="208"/>
                  </a:lnTo>
                  <a:lnTo>
                    <a:pt x="182" y="203"/>
                  </a:lnTo>
                  <a:lnTo>
                    <a:pt x="191" y="198"/>
                  </a:lnTo>
                  <a:lnTo>
                    <a:pt x="198" y="192"/>
                  </a:lnTo>
                  <a:lnTo>
                    <a:pt x="206" y="185"/>
                  </a:lnTo>
                  <a:lnTo>
                    <a:pt x="213" y="179"/>
                  </a:lnTo>
                  <a:lnTo>
                    <a:pt x="219" y="172"/>
                  </a:lnTo>
                  <a:lnTo>
                    <a:pt x="225" y="163"/>
                  </a:lnTo>
                  <a:lnTo>
                    <a:pt x="229" y="156"/>
                  </a:lnTo>
                  <a:lnTo>
                    <a:pt x="234" y="147"/>
                  </a:lnTo>
                  <a:lnTo>
                    <a:pt x="237" y="137"/>
                  </a:lnTo>
                  <a:lnTo>
                    <a:pt x="239" y="127"/>
                  </a:lnTo>
                  <a:lnTo>
                    <a:pt x="240" y="117"/>
                  </a:lnTo>
                  <a:lnTo>
                    <a:pt x="241" y="107"/>
                  </a:lnTo>
                  <a:lnTo>
                    <a:pt x="241" y="107"/>
                  </a:lnTo>
                  <a:lnTo>
                    <a:pt x="240" y="94"/>
                  </a:lnTo>
                  <a:lnTo>
                    <a:pt x="239" y="82"/>
                  </a:lnTo>
                  <a:lnTo>
                    <a:pt x="236" y="71"/>
                  </a:lnTo>
                  <a:lnTo>
                    <a:pt x="233" y="61"/>
                  </a:lnTo>
                  <a:lnTo>
                    <a:pt x="227" y="51"/>
                  </a:lnTo>
                  <a:lnTo>
                    <a:pt x="222" y="42"/>
                  </a:lnTo>
                  <a:lnTo>
                    <a:pt x="215" y="34"/>
                  </a:lnTo>
                  <a:lnTo>
                    <a:pt x="207" y="28"/>
                  </a:lnTo>
                  <a:lnTo>
                    <a:pt x="197" y="21"/>
                  </a:lnTo>
                  <a:lnTo>
                    <a:pt x="187" y="16"/>
                  </a:lnTo>
                  <a:lnTo>
                    <a:pt x="176" y="11"/>
                  </a:lnTo>
                  <a:lnTo>
                    <a:pt x="164" y="8"/>
                  </a:lnTo>
                  <a:lnTo>
                    <a:pt x="151" y="5"/>
                  </a:lnTo>
                  <a:lnTo>
                    <a:pt x="137" y="2"/>
                  </a:lnTo>
                  <a:lnTo>
                    <a:pt x="121" y="1"/>
                  </a:lnTo>
                  <a:lnTo>
                    <a:pt x="105" y="0"/>
                  </a:lnTo>
                  <a:lnTo>
                    <a:pt x="105" y="0"/>
                  </a:lnTo>
                  <a:lnTo>
                    <a:pt x="46" y="1"/>
                  </a:lnTo>
                  <a:lnTo>
                    <a:pt x="2" y="4"/>
                  </a:lnTo>
                  <a:lnTo>
                    <a:pt x="0" y="4"/>
                  </a:lnTo>
                  <a:lnTo>
                    <a:pt x="0" y="389"/>
                  </a:lnTo>
                  <a:lnTo>
                    <a:pt x="67" y="389"/>
                  </a:lnTo>
                  <a:lnTo>
                    <a:pt x="67" y="225"/>
                  </a:lnTo>
                  <a:lnTo>
                    <a:pt x="70" y="225"/>
                  </a:lnTo>
                  <a:lnTo>
                    <a:pt x="183" y="388"/>
                  </a:lnTo>
                  <a:lnTo>
                    <a:pt x="184" y="389"/>
                  </a:lnTo>
                  <a:lnTo>
                    <a:pt x="269" y="389"/>
                  </a:lnTo>
                  <a:lnTo>
                    <a:pt x="169" y="253"/>
                  </a:lnTo>
                  <a:lnTo>
                    <a:pt x="169" y="253"/>
                  </a:lnTo>
                  <a:lnTo>
                    <a:pt x="158" y="237"/>
                  </a:lnTo>
                  <a:lnTo>
                    <a:pt x="146" y="222"/>
                  </a:lnTo>
                  <a:lnTo>
                    <a:pt x="146" y="222"/>
                  </a:lnTo>
                  <a:close/>
                  <a:moveTo>
                    <a:pt x="67" y="59"/>
                  </a:moveTo>
                  <a:lnTo>
                    <a:pt x="67" y="59"/>
                  </a:lnTo>
                  <a:lnTo>
                    <a:pt x="96" y="58"/>
                  </a:lnTo>
                  <a:lnTo>
                    <a:pt x="96" y="58"/>
                  </a:lnTo>
                  <a:lnTo>
                    <a:pt x="115" y="58"/>
                  </a:lnTo>
                  <a:lnTo>
                    <a:pt x="129" y="61"/>
                  </a:lnTo>
                  <a:lnTo>
                    <a:pt x="142" y="65"/>
                  </a:lnTo>
                  <a:lnTo>
                    <a:pt x="148" y="67"/>
                  </a:lnTo>
                  <a:lnTo>
                    <a:pt x="152" y="71"/>
                  </a:lnTo>
                  <a:lnTo>
                    <a:pt x="157" y="74"/>
                  </a:lnTo>
                  <a:lnTo>
                    <a:pt x="161" y="78"/>
                  </a:lnTo>
                  <a:lnTo>
                    <a:pt x="163" y="83"/>
                  </a:lnTo>
                  <a:lnTo>
                    <a:pt x="167" y="88"/>
                  </a:lnTo>
                  <a:lnTo>
                    <a:pt x="168" y="94"/>
                  </a:lnTo>
                  <a:lnTo>
                    <a:pt x="170" y="101"/>
                  </a:lnTo>
                  <a:lnTo>
                    <a:pt x="171" y="114"/>
                  </a:lnTo>
                  <a:lnTo>
                    <a:pt x="171" y="114"/>
                  </a:lnTo>
                  <a:lnTo>
                    <a:pt x="170" y="120"/>
                  </a:lnTo>
                  <a:lnTo>
                    <a:pt x="169" y="127"/>
                  </a:lnTo>
                  <a:lnTo>
                    <a:pt x="168" y="134"/>
                  </a:lnTo>
                  <a:lnTo>
                    <a:pt x="165" y="139"/>
                  </a:lnTo>
                  <a:lnTo>
                    <a:pt x="162" y="145"/>
                  </a:lnTo>
                  <a:lnTo>
                    <a:pt x="159" y="149"/>
                  </a:lnTo>
                  <a:lnTo>
                    <a:pt x="154" y="153"/>
                  </a:lnTo>
                  <a:lnTo>
                    <a:pt x="150" y="158"/>
                  </a:lnTo>
                  <a:lnTo>
                    <a:pt x="144" y="161"/>
                  </a:lnTo>
                  <a:lnTo>
                    <a:pt x="139" y="165"/>
                  </a:lnTo>
                  <a:lnTo>
                    <a:pt x="126" y="170"/>
                  </a:lnTo>
                  <a:lnTo>
                    <a:pt x="111" y="172"/>
                  </a:lnTo>
                  <a:lnTo>
                    <a:pt x="94" y="173"/>
                  </a:lnTo>
                  <a:lnTo>
                    <a:pt x="94" y="173"/>
                  </a:lnTo>
                  <a:lnTo>
                    <a:pt x="67" y="173"/>
                  </a:lnTo>
                  <a:lnTo>
                    <a:pt x="67" y="59"/>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8" name="Freeform 24"/>
            <p:cNvSpPr>
              <a:spLocks noEditPoints="1"/>
            </p:cNvSpPr>
            <p:nvPr userDrawn="1"/>
          </p:nvSpPr>
          <p:spPr bwMode="auto">
            <a:xfrm>
              <a:off x="1385888" y="6478371"/>
              <a:ext cx="131763" cy="157163"/>
            </a:xfrm>
            <a:custGeom>
              <a:avLst/>
              <a:gdLst/>
              <a:ahLst/>
              <a:cxnLst>
                <a:cxn ang="0">
                  <a:pos x="132" y="0"/>
                </a:cxn>
                <a:cxn ang="0">
                  <a:pos x="104" y="4"/>
                </a:cxn>
                <a:cxn ang="0">
                  <a:pos x="78" y="11"/>
                </a:cxn>
                <a:cxn ang="0">
                  <a:pos x="56" y="25"/>
                </a:cxn>
                <a:cxn ang="0">
                  <a:pos x="37" y="42"/>
                </a:cxn>
                <a:cxn ang="0">
                  <a:pos x="21" y="63"/>
                </a:cxn>
                <a:cxn ang="0">
                  <a:pos x="10" y="90"/>
                </a:cxn>
                <a:cxn ang="0">
                  <a:pos x="4" y="118"/>
                </a:cxn>
                <a:cxn ang="0">
                  <a:pos x="0" y="151"/>
                </a:cxn>
                <a:cxn ang="0">
                  <a:pos x="2" y="169"/>
                </a:cxn>
                <a:cxn ang="0">
                  <a:pos x="6" y="201"/>
                </a:cxn>
                <a:cxn ang="0">
                  <a:pos x="15" y="229"/>
                </a:cxn>
                <a:cxn ang="0">
                  <a:pos x="27" y="252"/>
                </a:cxn>
                <a:cxn ang="0">
                  <a:pos x="45" y="270"/>
                </a:cxn>
                <a:cxn ang="0">
                  <a:pos x="65" y="284"/>
                </a:cxn>
                <a:cxn ang="0">
                  <a:pos x="92" y="294"/>
                </a:cxn>
                <a:cxn ang="0">
                  <a:pos x="122" y="298"/>
                </a:cxn>
                <a:cxn ang="0">
                  <a:pos x="138" y="298"/>
                </a:cxn>
                <a:cxn ang="0">
                  <a:pos x="191" y="294"/>
                </a:cxn>
                <a:cxn ang="0">
                  <a:pos x="238" y="280"/>
                </a:cxn>
                <a:cxn ang="0">
                  <a:pos x="232" y="225"/>
                </a:cxn>
                <a:cxn ang="0">
                  <a:pos x="228" y="227"/>
                </a:cxn>
                <a:cxn ang="0">
                  <a:pos x="190" y="240"/>
                </a:cxn>
                <a:cxn ang="0">
                  <a:pos x="149" y="244"/>
                </a:cxn>
                <a:cxn ang="0">
                  <a:pos x="139" y="243"/>
                </a:cxn>
                <a:cxn ang="0">
                  <a:pos x="122" y="241"/>
                </a:cxn>
                <a:cxn ang="0">
                  <a:pos x="107" y="236"/>
                </a:cxn>
                <a:cxn ang="0">
                  <a:pos x="94" y="229"/>
                </a:cxn>
                <a:cxn ang="0">
                  <a:pos x="90" y="223"/>
                </a:cxn>
                <a:cxn ang="0">
                  <a:pos x="81" y="212"/>
                </a:cxn>
                <a:cxn ang="0">
                  <a:pos x="74" y="197"/>
                </a:cxn>
                <a:cxn ang="0">
                  <a:pos x="70" y="179"/>
                </a:cxn>
                <a:cxn ang="0">
                  <a:pos x="69" y="158"/>
                </a:cxn>
                <a:cxn ang="0">
                  <a:pos x="247" y="155"/>
                </a:cxn>
                <a:cxn ang="0">
                  <a:pos x="249" y="138"/>
                </a:cxn>
                <a:cxn ang="0">
                  <a:pos x="249" y="125"/>
                </a:cxn>
                <a:cxn ang="0">
                  <a:pos x="247" y="97"/>
                </a:cxn>
                <a:cxn ang="0">
                  <a:pos x="242" y="73"/>
                </a:cxn>
                <a:cxn ang="0">
                  <a:pos x="232" y="51"/>
                </a:cxn>
                <a:cxn ang="0">
                  <a:pos x="219" y="33"/>
                </a:cxn>
                <a:cxn ang="0">
                  <a:pos x="201" y="19"/>
                </a:cxn>
                <a:cxn ang="0">
                  <a:pos x="181" y="9"/>
                </a:cxn>
                <a:cxn ang="0">
                  <a:pos x="158" y="2"/>
                </a:cxn>
                <a:cxn ang="0">
                  <a:pos x="132" y="0"/>
                </a:cxn>
                <a:cxn ang="0">
                  <a:pos x="129" y="52"/>
                </a:cxn>
                <a:cxn ang="0">
                  <a:pos x="141" y="52"/>
                </a:cxn>
                <a:cxn ang="0">
                  <a:pos x="160" y="60"/>
                </a:cxn>
                <a:cxn ang="0">
                  <a:pos x="168" y="66"/>
                </a:cxn>
                <a:cxn ang="0">
                  <a:pos x="179" y="85"/>
                </a:cxn>
                <a:cxn ang="0">
                  <a:pos x="183" y="109"/>
                </a:cxn>
                <a:cxn ang="0">
                  <a:pos x="71" y="109"/>
                </a:cxn>
                <a:cxn ang="0">
                  <a:pos x="79" y="85"/>
                </a:cxn>
                <a:cxn ang="0">
                  <a:pos x="91" y="68"/>
                </a:cxn>
                <a:cxn ang="0">
                  <a:pos x="108" y="55"/>
                </a:cxn>
                <a:cxn ang="0">
                  <a:pos x="129" y="52"/>
                </a:cxn>
              </a:cxnLst>
              <a:rect l="0" t="0" r="r" b="b"/>
              <a:pathLst>
                <a:path w="249" h="298">
                  <a:moveTo>
                    <a:pt x="132" y="0"/>
                  </a:moveTo>
                  <a:lnTo>
                    <a:pt x="132" y="0"/>
                  </a:lnTo>
                  <a:lnTo>
                    <a:pt x="117" y="1"/>
                  </a:lnTo>
                  <a:lnTo>
                    <a:pt x="104" y="4"/>
                  </a:lnTo>
                  <a:lnTo>
                    <a:pt x="91" y="7"/>
                  </a:lnTo>
                  <a:lnTo>
                    <a:pt x="78" y="11"/>
                  </a:lnTo>
                  <a:lnTo>
                    <a:pt x="67" y="17"/>
                  </a:lnTo>
                  <a:lnTo>
                    <a:pt x="56" y="25"/>
                  </a:lnTo>
                  <a:lnTo>
                    <a:pt x="46" y="32"/>
                  </a:lnTo>
                  <a:lnTo>
                    <a:pt x="37" y="42"/>
                  </a:lnTo>
                  <a:lnTo>
                    <a:pt x="28" y="52"/>
                  </a:lnTo>
                  <a:lnTo>
                    <a:pt x="21" y="63"/>
                  </a:lnTo>
                  <a:lnTo>
                    <a:pt x="15" y="76"/>
                  </a:lnTo>
                  <a:lnTo>
                    <a:pt x="10" y="90"/>
                  </a:lnTo>
                  <a:lnTo>
                    <a:pt x="6" y="104"/>
                  </a:lnTo>
                  <a:lnTo>
                    <a:pt x="4" y="118"/>
                  </a:lnTo>
                  <a:lnTo>
                    <a:pt x="2" y="135"/>
                  </a:lnTo>
                  <a:lnTo>
                    <a:pt x="0" y="151"/>
                  </a:lnTo>
                  <a:lnTo>
                    <a:pt x="0" y="151"/>
                  </a:lnTo>
                  <a:lnTo>
                    <a:pt x="2" y="169"/>
                  </a:lnTo>
                  <a:lnTo>
                    <a:pt x="3" y="186"/>
                  </a:lnTo>
                  <a:lnTo>
                    <a:pt x="6" y="201"/>
                  </a:lnTo>
                  <a:lnTo>
                    <a:pt x="9" y="215"/>
                  </a:lnTo>
                  <a:lnTo>
                    <a:pt x="15" y="229"/>
                  </a:lnTo>
                  <a:lnTo>
                    <a:pt x="20" y="241"/>
                  </a:lnTo>
                  <a:lnTo>
                    <a:pt x="27" y="252"/>
                  </a:lnTo>
                  <a:lnTo>
                    <a:pt x="36" y="262"/>
                  </a:lnTo>
                  <a:lnTo>
                    <a:pt x="45" y="270"/>
                  </a:lnTo>
                  <a:lnTo>
                    <a:pt x="54" y="278"/>
                  </a:lnTo>
                  <a:lnTo>
                    <a:pt x="65" y="284"/>
                  </a:lnTo>
                  <a:lnTo>
                    <a:pt x="79" y="289"/>
                  </a:lnTo>
                  <a:lnTo>
                    <a:pt x="92" y="294"/>
                  </a:lnTo>
                  <a:lnTo>
                    <a:pt x="106" y="296"/>
                  </a:lnTo>
                  <a:lnTo>
                    <a:pt x="122" y="298"/>
                  </a:lnTo>
                  <a:lnTo>
                    <a:pt x="138" y="298"/>
                  </a:lnTo>
                  <a:lnTo>
                    <a:pt x="138" y="298"/>
                  </a:lnTo>
                  <a:lnTo>
                    <a:pt x="165" y="297"/>
                  </a:lnTo>
                  <a:lnTo>
                    <a:pt x="191" y="294"/>
                  </a:lnTo>
                  <a:lnTo>
                    <a:pt x="215" y="288"/>
                  </a:lnTo>
                  <a:lnTo>
                    <a:pt x="238" y="280"/>
                  </a:lnTo>
                  <a:lnTo>
                    <a:pt x="241" y="279"/>
                  </a:lnTo>
                  <a:lnTo>
                    <a:pt x="232" y="225"/>
                  </a:lnTo>
                  <a:lnTo>
                    <a:pt x="228" y="227"/>
                  </a:lnTo>
                  <a:lnTo>
                    <a:pt x="228" y="227"/>
                  </a:lnTo>
                  <a:lnTo>
                    <a:pt x="210" y="234"/>
                  </a:lnTo>
                  <a:lnTo>
                    <a:pt x="190" y="240"/>
                  </a:lnTo>
                  <a:lnTo>
                    <a:pt x="169" y="243"/>
                  </a:lnTo>
                  <a:lnTo>
                    <a:pt x="149" y="244"/>
                  </a:lnTo>
                  <a:lnTo>
                    <a:pt x="149" y="244"/>
                  </a:lnTo>
                  <a:lnTo>
                    <a:pt x="139" y="243"/>
                  </a:lnTo>
                  <a:lnTo>
                    <a:pt x="130" y="243"/>
                  </a:lnTo>
                  <a:lnTo>
                    <a:pt x="122" y="241"/>
                  </a:lnTo>
                  <a:lnTo>
                    <a:pt x="114" y="238"/>
                  </a:lnTo>
                  <a:lnTo>
                    <a:pt x="107" y="236"/>
                  </a:lnTo>
                  <a:lnTo>
                    <a:pt x="101" y="233"/>
                  </a:lnTo>
                  <a:lnTo>
                    <a:pt x="94" y="229"/>
                  </a:lnTo>
                  <a:lnTo>
                    <a:pt x="90" y="223"/>
                  </a:lnTo>
                  <a:lnTo>
                    <a:pt x="90" y="223"/>
                  </a:lnTo>
                  <a:lnTo>
                    <a:pt x="84" y="217"/>
                  </a:lnTo>
                  <a:lnTo>
                    <a:pt x="81" y="212"/>
                  </a:lnTo>
                  <a:lnTo>
                    <a:pt x="76" y="204"/>
                  </a:lnTo>
                  <a:lnTo>
                    <a:pt x="74" y="197"/>
                  </a:lnTo>
                  <a:lnTo>
                    <a:pt x="72" y="188"/>
                  </a:lnTo>
                  <a:lnTo>
                    <a:pt x="70" y="179"/>
                  </a:lnTo>
                  <a:lnTo>
                    <a:pt x="70" y="168"/>
                  </a:lnTo>
                  <a:lnTo>
                    <a:pt x="69" y="158"/>
                  </a:lnTo>
                  <a:lnTo>
                    <a:pt x="247" y="158"/>
                  </a:lnTo>
                  <a:lnTo>
                    <a:pt x="247" y="155"/>
                  </a:lnTo>
                  <a:lnTo>
                    <a:pt x="247" y="155"/>
                  </a:lnTo>
                  <a:lnTo>
                    <a:pt x="249" y="138"/>
                  </a:lnTo>
                  <a:lnTo>
                    <a:pt x="249" y="125"/>
                  </a:lnTo>
                  <a:lnTo>
                    <a:pt x="249" y="125"/>
                  </a:lnTo>
                  <a:lnTo>
                    <a:pt x="249" y="111"/>
                  </a:lnTo>
                  <a:lnTo>
                    <a:pt x="247" y="97"/>
                  </a:lnTo>
                  <a:lnTo>
                    <a:pt x="245" y="85"/>
                  </a:lnTo>
                  <a:lnTo>
                    <a:pt x="242" y="73"/>
                  </a:lnTo>
                  <a:lnTo>
                    <a:pt x="237" y="62"/>
                  </a:lnTo>
                  <a:lnTo>
                    <a:pt x="232" y="51"/>
                  </a:lnTo>
                  <a:lnTo>
                    <a:pt x="225" y="42"/>
                  </a:lnTo>
                  <a:lnTo>
                    <a:pt x="219" y="33"/>
                  </a:lnTo>
                  <a:lnTo>
                    <a:pt x="210" y="26"/>
                  </a:lnTo>
                  <a:lnTo>
                    <a:pt x="201" y="19"/>
                  </a:lnTo>
                  <a:lnTo>
                    <a:pt x="192" y="13"/>
                  </a:lnTo>
                  <a:lnTo>
                    <a:pt x="181" y="9"/>
                  </a:lnTo>
                  <a:lnTo>
                    <a:pt x="170" y="6"/>
                  </a:lnTo>
                  <a:lnTo>
                    <a:pt x="158" y="2"/>
                  </a:lnTo>
                  <a:lnTo>
                    <a:pt x="146" y="1"/>
                  </a:lnTo>
                  <a:lnTo>
                    <a:pt x="132" y="0"/>
                  </a:lnTo>
                  <a:lnTo>
                    <a:pt x="132" y="0"/>
                  </a:lnTo>
                  <a:close/>
                  <a:moveTo>
                    <a:pt x="129" y="52"/>
                  </a:moveTo>
                  <a:lnTo>
                    <a:pt x="129" y="52"/>
                  </a:lnTo>
                  <a:lnTo>
                    <a:pt x="141" y="52"/>
                  </a:lnTo>
                  <a:lnTo>
                    <a:pt x="151" y="55"/>
                  </a:lnTo>
                  <a:lnTo>
                    <a:pt x="160" y="60"/>
                  </a:lnTo>
                  <a:lnTo>
                    <a:pt x="168" y="66"/>
                  </a:lnTo>
                  <a:lnTo>
                    <a:pt x="168" y="66"/>
                  </a:lnTo>
                  <a:lnTo>
                    <a:pt x="175" y="74"/>
                  </a:lnTo>
                  <a:lnTo>
                    <a:pt x="179" y="85"/>
                  </a:lnTo>
                  <a:lnTo>
                    <a:pt x="182" y="96"/>
                  </a:lnTo>
                  <a:lnTo>
                    <a:pt x="183" y="109"/>
                  </a:lnTo>
                  <a:lnTo>
                    <a:pt x="71" y="109"/>
                  </a:lnTo>
                  <a:lnTo>
                    <a:pt x="71" y="109"/>
                  </a:lnTo>
                  <a:lnTo>
                    <a:pt x="74" y="96"/>
                  </a:lnTo>
                  <a:lnTo>
                    <a:pt x="79" y="85"/>
                  </a:lnTo>
                  <a:lnTo>
                    <a:pt x="84" y="75"/>
                  </a:lnTo>
                  <a:lnTo>
                    <a:pt x="91" y="68"/>
                  </a:lnTo>
                  <a:lnTo>
                    <a:pt x="100" y="61"/>
                  </a:lnTo>
                  <a:lnTo>
                    <a:pt x="108" y="55"/>
                  </a:lnTo>
                  <a:lnTo>
                    <a:pt x="118" y="52"/>
                  </a:lnTo>
                  <a:lnTo>
                    <a:pt x="129" y="52"/>
                  </a:lnTo>
                  <a:lnTo>
                    <a:pt x="129" y="5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59" name="Freeform 25"/>
            <p:cNvSpPr>
              <a:spLocks noEditPoints="1"/>
            </p:cNvSpPr>
            <p:nvPr userDrawn="1"/>
          </p:nvSpPr>
          <p:spPr bwMode="auto">
            <a:xfrm>
              <a:off x="1530351" y="6478371"/>
              <a:ext cx="123825" cy="157163"/>
            </a:xfrm>
            <a:custGeom>
              <a:avLst/>
              <a:gdLst/>
              <a:ahLst/>
              <a:cxnLst>
                <a:cxn ang="0">
                  <a:pos x="233" y="97"/>
                </a:cxn>
                <a:cxn ang="0">
                  <a:pos x="228" y="63"/>
                </a:cxn>
                <a:cxn ang="0">
                  <a:pos x="217" y="38"/>
                </a:cxn>
                <a:cxn ang="0">
                  <a:pos x="199" y="18"/>
                </a:cxn>
                <a:cxn ang="0">
                  <a:pos x="171" y="7"/>
                </a:cxn>
                <a:cxn ang="0">
                  <a:pos x="135" y="1"/>
                </a:cxn>
                <a:cxn ang="0">
                  <a:pos x="95" y="2"/>
                </a:cxn>
                <a:cxn ang="0">
                  <a:pos x="18" y="19"/>
                </a:cxn>
                <a:cxn ang="0">
                  <a:pos x="32" y="74"/>
                </a:cxn>
                <a:cxn ang="0">
                  <a:pos x="71" y="59"/>
                </a:cxn>
                <a:cxn ang="0">
                  <a:pos x="111" y="54"/>
                </a:cxn>
                <a:cxn ang="0">
                  <a:pos x="136" y="56"/>
                </a:cxn>
                <a:cxn ang="0">
                  <a:pos x="159" y="72"/>
                </a:cxn>
                <a:cxn ang="0">
                  <a:pos x="166" y="104"/>
                </a:cxn>
                <a:cxn ang="0">
                  <a:pos x="147" y="117"/>
                </a:cxn>
                <a:cxn ang="0">
                  <a:pos x="96" y="124"/>
                </a:cxn>
                <a:cxn ang="0">
                  <a:pos x="56" y="138"/>
                </a:cxn>
                <a:cxn ang="0">
                  <a:pos x="26" y="158"/>
                </a:cxn>
                <a:cxn ang="0">
                  <a:pos x="7" y="184"/>
                </a:cxn>
                <a:cxn ang="0">
                  <a:pos x="0" y="217"/>
                </a:cxn>
                <a:cxn ang="0">
                  <a:pos x="3" y="235"/>
                </a:cxn>
                <a:cxn ang="0">
                  <a:pos x="10" y="258"/>
                </a:cxn>
                <a:cxn ang="0">
                  <a:pos x="24" y="276"/>
                </a:cxn>
                <a:cxn ang="0">
                  <a:pos x="42" y="289"/>
                </a:cxn>
                <a:cxn ang="0">
                  <a:pos x="64" y="297"/>
                </a:cxn>
                <a:cxn ang="0">
                  <a:pos x="82" y="298"/>
                </a:cxn>
                <a:cxn ang="0">
                  <a:pos x="123" y="291"/>
                </a:cxn>
                <a:cxn ang="0">
                  <a:pos x="155" y="272"/>
                </a:cxn>
                <a:cxn ang="0">
                  <a:pos x="171" y="253"/>
                </a:cxn>
                <a:cxn ang="0">
                  <a:pos x="170" y="292"/>
                </a:cxn>
                <a:cxn ang="0">
                  <a:pos x="234" y="289"/>
                </a:cxn>
                <a:cxn ang="0">
                  <a:pos x="233" y="213"/>
                </a:cxn>
                <a:cxn ang="0">
                  <a:pos x="93" y="244"/>
                </a:cxn>
                <a:cxn ang="0">
                  <a:pos x="75" y="235"/>
                </a:cxn>
                <a:cxn ang="0">
                  <a:pos x="65" y="217"/>
                </a:cxn>
                <a:cxn ang="0">
                  <a:pos x="65" y="204"/>
                </a:cxn>
                <a:cxn ang="0">
                  <a:pos x="72" y="190"/>
                </a:cxn>
                <a:cxn ang="0">
                  <a:pos x="84" y="179"/>
                </a:cxn>
                <a:cxn ang="0">
                  <a:pos x="122" y="167"/>
                </a:cxn>
                <a:cxn ang="0">
                  <a:pos x="166" y="169"/>
                </a:cxn>
                <a:cxn ang="0">
                  <a:pos x="161" y="195"/>
                </a:cxn>
                <a:cxn ang="0">
                  <a:pos x="144" y="225"/>
                </a:cxn>
                <a:cxn ang="0">
                  <a:pos x="127" y="238"/>
                </a:cxn>
                <a:cxn ang="0">
                  <a:pos x="107" y="244"/>
                </a:cxn>
              </a:cxnLst>
              <a:rect l="0" t="0" r="r" b="b"/>
              <a:pathLst>
                <a:path w="234" h="298">
                  <a:moveTo>
                    <a:pt x="233" y="213"/>
                  </a:moveTo>
                  <a:lnTo>
                    <a:pt x="233" y="97"/>
                  </a:lnTo>
                  <a:lnTo>
                    <a:pt x="233" y="97"/>
                  </a:lnTo>
                  <a:lnTo>
                    <a:pt x="232" y="85"/>
                  </a:lnTo>
                  <a:lnTo>
                    <a:pt x="231" y="74"/>
                  </a:lnTo>
                  <a:lnTo>
                    <a:pt x="228" y="63"/>
                  </a:lnTo>
                  <a:lnTo>
                    <a:pt x="226" y="54"/>
                  </a:lnTo>
                  <a:lnTo>
                    <a:pt x="222" y="45"/>
                  </a:lnTo>
                  <a:lnTo>
                    <a:pt x="217" y="38"/>
                  </a:lnTo>
                  <a:lnTo>
                    <a:pt x="212" y="30"/>
                  </a:lnTo>
                  <a:lnTo>
                    <a:pt x="205" y="23"/>
                  </a:lnTo>
                  <a:lnTo>
                    <a:pt x="199" y="18"/>
                  </a:lnTo>
                  <a:lnTo>
                    <a:pt x="190" y="13"/>
                  </a:lnTo>
                  <a:lnTo>
                    <a:pt x="181" y="9"/>
                  </a:lnTo>
                  <a:lnTo>
                    <a:pt x="171" y="7"/>
                  </a:lnTo>
                  <a:lnTo>
                    <a:pt x="160" y="4"/>
                  </a:lnTo>
                  <a:lnTo>
                    <a:pt x="148" y="2"/>
                  </a:lnTo>
                  <a:lnTo>
                    <a:pt x="135" y="1"/>
                  </a:lnTo>
                  <a:lnTo>
                    <a:pt x="121" y="0"/>
                  </a:lnTo>
                  <a:lnTo>
                    <a:pt x="121" y="0"/>
                  </a:lnTo>
                  <a:lnTo>
                    <a:pt x="95" y="2"/>
                  </a:lnTo>
                  <a:lnTo>
                    <a:pt x="68" y="6"/>
                  </a:lnTo>
                  <a:lnTo>
                    <a:pt x="42" y="11"/>
                  </a:lnTo>
                  <a:lnTo>
                    <a:pt x="18" y="19"/>
                  </a:lnTo>
                  <a:lnTo>
                    <a:pt x="15" y="20"/>
                  </a:lnTo>
                  <a:lnTo>
                    <a:pt x="28" y="75"/>
                  </a:lnTo>
                  <a:lnTo>
                    <a:pt x="32" y="74"/>
                  </a:lnTo>
                  <a:lnTo>
                    <a:pt x="32" y="74"/>
                  </a:lnTo>
                  <a:lnTo>
                    <a:pt x="50" y="65"/>
                  </a:lnTo>
                  <a:lnTo>
                    <a:pt x="71" y="59"/>
                  </a:lnTo>
                  <a:lnTo>
                    <a:pt x="91" y="55"/>
                  </a:lnTo>
                  <a:lnTo>
                    <a:pt x="101" y="54"/>
                  </a:lnTo>
                  <a:lnTo>
                    <a:pt x="111" y="54"/>
                  </a:lnTo>
                  <a:lnTo>
                    <a:pt x="111" y="54"/>
                  </a:lnTo>
                  <a:lnTo>
                    <a:pt x="124" y="54"/>
                  </a:lnTo>
                  <a:lnTo>
                    <a:pt x="136" y="56"/>
                  </a:lnTo>
                  <a:lnTo>
                    <a:pt x="145" y="60"/>
                  </a:lnTo>
                  <a:lnTo>
                    <a:pt x="152" y="65"/>
                  </a:lnTo>
                  <a:lnTo>
                    <a:pt x="159" y="72"/>
                  </a:lnTo>
                  <a:lnTo>
                    <a:pt x="162" y="81"/>
                  </a:lnTo>
                  <a:lnTo>
                    <a:pt x="165" y="92"/>
                  </a:lnTo>
                  <a:lnTo>
                    <a:pt x="166" y="104"/>
                  </a:lnTo>
                  <a:lnTo>
                    <a:pt x="166" y="117"/>
                  </a:lnTo>
                  <a:lnTo>
                    <a:pt x="166" y="117"/>
                  </a:lnTo>
                  <a:lnTo>
                    <a:pt x="147" y="117"/>
                  </a:lnTo>
                  <a:lnTo>
                    <a:pt x="128" y="118"/>
                  </a:lnTo>
                  <a:lnTo>
                    <a:pt x="112" y="120"/>
                  </a:lnTo>
                  <a:lnTo>
                    <a:pt x="96" y="124"/>
                  </a:lnTo>
                  <a:lnTo>
                    <a:pt x="81" y="128"/>
                  </a:lnTo>
                  <a:lnTo>
                    <a:pt x="68" y="133"/>
                  </a:lnTo>
                  <a:lnTo>
                    <a:pt x="56" y="138"/>
                  </a:lnTo>
                  <a:lnTo>
                    <a:pt x="45" y="144"/>
                  </a:lnTo>
                  <a:lnTo>
                    <a:pt x="35" y="150"/>
                  </a:lnTo>
                  <a:lnTo>
                    <a:pt x="26" y="158"/>
                  </a:lnTo>
                  <a:lnTo>
                    <a:pt x="18" y="167"/>
                  </a:lnTo>
                  <a:lnTo>
                    <a:pt x="11" y="176"/>
                  </a:lnTo>
                  <a:lnTo>
                    <a:pt x="7" y="184"/>
                  </a:lnTo>
                  <a:lnTo>
                    <a:pt x="4" y="195"/>
                  </a:lnTo>
                  <a:lnTo>
                    <a:pt x="2" y="206"/>
                  </a:lnTo>
                  <a:lnTo>
                    <a:pt x="0" y="217"/>
                  </a:lnTo>
                  <a:lnTo>
                    <a:pt x="0" y="217"/>
                  </a:lnTo>
                  <a:lnTo>
                    <a:pt x="2" y="226"/>
                  </a:lnTo>
                  <a:lnTo>
                    <a:pt x="3" y="235"/>
                  </a:lnTo>
                  <a:lnTo>
                    <a:pt x="4" y="243"/>
                  </a:lnTo>
                  <a:lnTo>
                    <a:pt x="7" y="251"/>
                  </a:lnTo>
                  <a:lnTo>
                    <a:pt x="10" y="258"/>
                  </a:lnTo>
                  <a:lnTo>
                    <a:pt x="14" y="265"/>
                  </a:lnTo>
                  <a:lnTo>
                    <a:pt x="18" y="270"/>
                  </a:lnTo>
                  <a:lnTo>
                    <a:pt x="24" y="276"/>
                  </a:lnTo>
                  <a:lnTo>
                    <a:pt x="29" y="281"/>
                  </a:lnTo>
                  <a:lnTo>
                    <a:pt x="35" y="286"/>
                  </a:lnTo>
                  <a:lnTo>
                    <a:pt x="42" y="289"/>
                  </a:lnTo>
                  <a:lnTo>
                    <a:pt x="49" y="292"/>
                  </a:lnTo>
                  <a:lnTo>
                    <a:pt x="57" y="295"/>
                  </a:lnTo>
                  <a:lnTo>
                    <a:pt x="64" y="297"/>
                  </a:lnTo>
                  <a:lnTo>
                    <a:pt x="73" y="298"/>
                  </a:lnTo>
                  <a:lnTo>
                    <a:pt x="82" y="298"/>
                  </a:lnTo>
                  <a:lnTo>
                    <a:pt x="82" y="298"/>
                  </a:lnTo>
                  <a:lnTo>
                    <a:pt x="96" y="298"/>
                  </a:lnTo>
                  <a:lnTo>
                    <a:pt x="110" y="296"/>
                  </a:lnTo>
                  <a:lnTo>
                    <a:pt x="123" y="291"/>
                  </a:lnTo>
                  <a:lnTo>
                    <a:pt x="134" y="286"/>
                  </a:lnTo>
                  <a:lnTo>
                    <a:pt x="145" y="279"/>
                  </a:lnTo>
                  <a:lnTo>
                    <a:pt x="155" y="272"/>
                  </a:lnTo>
                  <a:lnTo>
                    <a:pt x="163" y="263"/>
                  </a:lnTo>
                  <a:lnTo>
                    <a:pt x="171" y="253"/>
                  </a:lnTo>
                  <a:lnTo>
                    <a:pt x="171" y="253"/>
                  </a:lnTo>
                  <a:lnTo>
                    <a:pt x="170" y="269"/>
                  </a:lnTo>
                  <a:lnTo>
                    <a:pt x="170" y="289"/>
                  </a:lnTo>
                  <a:lnTo>
                    <a:pt x="170" y="292"/>
                  </a:lnTo>
                  <a:lnTo>
                    <a:pt x="234" y="292"/>
                  </a:lnTo>
                  <a:lnTo>
                    <a:pt x="234" y="289"/>
                  </a:lnTo>
                  <a:lnTo>
                    <a:pt x="234" y="289"/>
                  </a:lnTo>
                  <a:lnTo>
                    <a:pt x="233" y="253"/>
                  </a:lnTo>
                  <a:lnTo>
                    <a:pt x="233" y="213"/>
                  </a:lnTo>
                  <a:lnTo>
                    <a:pt x="233" y="213"/>
                  </a:lnTo>
                  <a:close/>
                  <a:moveTo>
                    <a:pt x="101" y="245"/>
                  </a:moveTo>
                  <a:lnTo>
                    <a:pt x="101" y="245"/>
                  </a:lnTo>
                  <a:lnTo>
                    <a:pt x="93" y="244"/>
                  </a:lnTo>
                  <a:lnTo>
                    <a:pt x="86" y="243"/>
                  </a:lnTo>
                  <a:lnTo>
                    <a:pt x="80" y="240"/>
                  </a:lnTo>
                  <a:lnTo>
                    <a:pt x="75" y="235"/>
                  </a:lnTo>
                  <a:lnTo>
                    <a:pt x="71" y="231"/>
                  </a:lnTo>
                  <a:lnTo>
                    <a:pt x="68" y="224"/>
                  </a:lnTo>
                  <a:lnTo>
                    <a:pt x="65" y="217"/>
                  </a:lnTo>
                  <a:lnTo>
                    <a:pt x="65" y="210"/>
                  </a:lnTo>
                  <a:lnTo>
                    <a:pt x="65" y="210"/>
                  </a:lnTo>
                  <a:lnTo>
                    <a:pt x="65" y="204"/>
                  </a:lnTo>
                  <a:lnTo>
                    <a:pt x="67" y="200"/>
                  </a:lnTo>
                  <a:lnTo>
                    <a:pt x="69" y="194"/>
                  </a:lnTo>
                  <a:lnTo>
                    <a:pt x="72" y="190"/>
                  </a:lnTo>
                  <a:lnTo>
                    <a:pt x="75" y="187"/>
                  </a:lnTo>
                  <a:lnTo>
                    <a:pt x="80" y="182"/>
                  </a:lnTo>
                  <a:lnTo>
                    <a:pt x="84" y="179"/>
                  </a:lnTo>
                  <a:lnTo>
                    <a:pt x="91" y="176"/>
                  </a:lnTo>
                  <a:lnTo>
                    <a:pt x="105" y="171"/>
                  </a:lnTo>
                  <a:lnTo>
                    <a:pt x="122" y="167"/>
                  </a:lnTo>
                  <a:lnTo>
                    <a:pt x="143" y="165"/>
                  </a:lnTo>
                  <a:lnTo>
                    <a:pt x="166" y="163"/>
                  </a:lnTo>
                  <a:lnTo>
                    <a:pt x="166" y="169"/>
                  </a:lnTo>
                  <a:lnTo>
                    <a:pt x="166" y="169"/>
                  </a:lnTo>
                  <a:lnTo>
                    <a:pt x="165" y="182"/>
                  </a:lnTo>
                  <a:lnTo>
                    <a:pt x="161" y="195"/>
                  </a:lnTo>
                  <a:lnTo>
                    <a:pt x="156" y="209"/>
                  </a:lnTo>
                  <a:lnTo>
                    <a:pt x="148" y="221"/>
                  </a:lnTo>
                  <a:lnTo>
                    <a:pt x="144" y="225"/>
                  </a:lnTo>
                  <a:lnTo>
                    <a:pt x="139" y="231"/>
                  </a:lnTo>
                  <a:lnTo>
                    <a:pt x="134" y="234"/>
                  </a:lnTo>
                  <a:lnTo>
                    <a:pt x="127" y="238"/>
                  </a:lnTo>
                  <a:lnTo>
                    <a:pt x="122" y="241"/>
                  </a:lnTo>
                  <a:lnTo>
                    <a:pt x="115" y="243"/>
                  </a:lnTo>
                  <a:lnTo>
                    <a:pt x="107" y="244"/>
                  </a:lnTo>
                  <a:lnTo>
                    <a:pt x="101" y="245"/>
                  </a:lnTo>
                  <a:lnTo>
                    <a:pt x="101" y="24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60" name="Rectangle 26"/>
            <p:cNvSpPr>
              <a:spLocks noChangeArrowheads="1"/>
            </p:cNvSpPr>
            <p:nvPr userDrawn="1"/>
          </p:nvSpPr>
          <p:spPr bwMode="auto">
            <a:xfrm>
              <a:off x="1681163" y="6411696"/>
              <a:ext cx="34925" cy="220663"/>
            </a:xfrm>
            <a:prstGeom prst="rect">
              <a:avLst/>
            </a:prstGeom>
            <a:solidFill>
              <a:srgbClr val="FD0014"/>
            </a:solidFill>
            <a:ln w="9525">
              <a:noFill/>
              <a:miter lim="800000"/>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61" name="Rectangle 27"/>
            <p:cNvSpPr>
              <a:spLocks noChangeArrowheads="1"/>
            </p:cNvSpPr>
            <p:nvPr userDrawn="1"/>
          </p:nvSpPr>
          <p:spPr bwMode="auto">
            <a:xfrm>
              <a:off x="996951" y="6429158"/>
              <a:ext cx="34925" cy="203200"/>
            </a:xfrm>
            <a:prstGeom prst="rect">
              <a:avLst/>
            </a:prstGeom>
            <a:solidFill>
              <a:srgbClr val="7E000A"/>
            </a:solidFill>
            <a:ln w="9525">
              <a:noFill/>
              <a:miter lim="800000"/>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62" name="Freeform 28"/>
            <p:cNvSpPr>
              <a:spLocks/>
            </p:cNvSpPr>
            <p:nvPr userDrawn="1"/>
          </p:nvSpPr>
          <p:spPr bwMode="auto">
            <a:xfrm>
              <a:off x="1738313" y="6591083"/>
              <a:ext cx="46038" cy="44450"/>
            </a:xfrm>
            <a:custGeom>
              <a:avLst/>
              <a:gdLst/>
              <a:ahLst/>
              <a:cxnLst>
                <a:cxn ang="0">
                  <a:pos x="43" y="0"/>
                </a:cxn>
                <a:cxn ang="0">
                  <a:pos x="43" y="0"/>
                </a:cxn>
                <a:cxn ang="0">
                  <a:pos x="35" y="1"/>
                </a:cxn>
                <a:cxn ang="0">
                  <a:pos x="26" y="3"/>
                </a:cxn>
                <a:cxn ang="0">
                  <a:pos x="20" y="8"/>
                </a:cxn>
                <a:cxn ang="0">
                  <a:pos x="13" y="13"/>
                </a:cxn>
                <a:cxn ang="0">
                  <a:pos x="7" y="19"/>
                </a:cxn>
                <a:cxn ang="0">
                  <a:pos x="3" y="26"/>
                </a:cxn>
                <a:cxn ang="0">
                  <a:pos x="1" y="34"/>
                </a:cxn>
                <a:cxn ang="0">
                  <a:pos x="0" y="43"/>
                </a:cxn>
                <a:cxn ang="0">
                  <a:pos x="0" y="43"/>
                </a:cxn>
                <a:cxn ang="0">
                  <a:pos x="1" y="52"/>
                </a:cxn>
                <a:cxn ang="0">
                  <a:pos x="3" y="61"/>
                </a:cxn>
                <a:cxn ang="0">
                  <a:pos x="7" y="67"/>
                </a:cxn>
                <a:cxn ang="0">
                  <a:pos x="13" y="74"/>
                </a:cxn>
                <a:cxn ang="0">
                  <a:pos x="20" y="79"/>
                </a:cxn>
                <a:cxn ang="0">
                  <a:pos x="26" y="83"/>
                </a:cxn>
                <a:cxn ang="0">
                  <a:pos x="35" y="86"/>
                </a:cxn>
                <a:cxn ang="0">
                  <a:pos x="43" y="86"/>
                </a:cxn>
                <a:cxn ang="0">
                  <a:pos x="43" y="86"/>
                </a:cxn>
                <a:cxn ang="0">
                  <a:pos x="51" y="86"/>
                </a:cxn>
                <a:cxn ang="0">
                  <a:pos x="60" y="83"/>
                </a:cxn>
                <a:cxn ang="0">
                  <a:pos x="67" y="79"/>
                </a:cxn>
                <a:cxn ang="0">
                  <a:pos x="74" y="74"/>
                </a:cxn>
                <a:cxn ang="0">
                  <a:pos x="79" y="67"/>
                </a:cxn>
                <a:cxn ang="0">
                  <a:pos x="83" y="61"/>
                </a:cxn>
                <a:cxn ang="0">
                  <a:pos x="86" y="52"/>
                </a:cxn>
                <a:cxn ang="0">
                  <a:pos x="87" y="43"/>
                </a:cxn>
                <a:cxn ang="0">
                  <a:pos x="87" y="43"/>
                </a:cxn>
                <a:cxn ang="0">
                  <a:pos x="86" y="34"/>
                </a:cxn>
                <a:cxn ang="0">
                  <a:pos x="83" y="26"/>
                </a:cxn>
                <a:cxn ang="0">
                  <a:pos x="79" y="19"/>
                </a:cxn>
                <a:cxn ang="0">
                  <a:pos x="74" y="13"/>
                </a:cxn>
                <a:cxn ang="0">
                  <a:pos x="67" y="8"/>
                </a:cxn>
                <a:cxn ang="0">
                  <a:pos x="60" y="3"/>
                </a:cxn>
                <a:cxn ang="0">
                  <a:pos x="51" y="1"/>
                </a:cxn>
                <a:cxn ang="0">
                  <a:pos x="43" y="0"/>
                </a:cxn>
                <a:cxn ang="0">
                  <a:pos x="43" y="0"/>
                </a:cxn>
              </a:cxnLst>
              <a:rect l="0" t="0" r="r" b="b"/>
              <a:pathLst>
                <a:path w="87" h="86">
                  <a:moveTo>
                    <a:pt x="43" y="0"/>
                  </a:moveTo>
                  <a:lnTo>
                    <a:pt x="43" y="0"/>
                  </a:lnTo>
                  <a:lnTo>
                    <a:pt x="35" y="1"/>
                  </a:lnTo>
                  <a:lnTo>
                    <a:pt x="26" y="3"/>
                  </a:lnTo>
                  <a:lnTo>
                    <a:pt x="20" y="8"/>
                  </a:lnTo>
                  <a:lnTo>
                    <a:pt x="13" y="13"/>
                  </a:lnTo>
                  <a:lnTo>
                    <a:pt x="7" y="19"/>
                  </a:lnTo>
                  <a:lnTo>
                    <a:pt x="3" y="26"/>
                  </a:lnTo>
                  <a:lnTo>
                    <a:pt x="1" y="34"/>
                  </a:lnTo>
                  <a:lnTo>
                    <a:pt x="0" y="43"/>
                  </a:lnTo>
                  <a:lnTo>
                    <a:pt x="0" y="43"/>
                  </a:lnTo>
                  <a:lnTo>
                    <a:pt x="1" y="52"/>
                  </a:lnTo>
                  <a:lnTo>
                    <a:pt x="3" y="61"/>
                  </a:lnTo>
                  <a:lnTo>
                    <a:pt x="7" y="67"/>
                  </a:lnTo>
                  <a:lnTo>
                    <a:pt x="13" y="74"/>
                  </a:lnTo>
                  <a:lnTo>
                    <a:pt x="20" y="79"/>
                  </a:lnTo>
                  <a:lnTo>
                    <a:pt x="26" y="83"/>
                  </a:lnTo>
                  <a:lnTo>
                    <a:pt x="35" y="86"/>
                  </a:lnTo>
                  <a:lnTo>
                    <a:pt x="43" y="86"/>
                  </a:lnTo>
                  <a:lnTo>
                    <a:pt x="43" y="86"/>
                  </a:lnTo>
                  <a:lnTo>
                    <a:pt x="51" y="86"/>
                  </a:lnTo>
                  <a:lnTo>
                    <a:pt x="60" y="83"/>
                  </a:lnTo>
                  <a:lnTo>
                    <a:pt x="67" y="79"/>
                  </a:lnTo>
                  <a:lnTo>
                    <a:pt x="74" y="74"/>
                  </a:lnTo>
                  <a:lnTo>
                    <a:pt x="79" y="67"/>
                  </a:lnTo>
                  <a:lnTo>
                    <a:pt x="83" y="61"/>
                  </a:lnTo>
                  <a:lnTo>
                    <a:pt x="86" y="52"/>
                  </a:lnTo>
                  <a:lnTo>
                    <a:pt x="87" y="43"/>
                  </a:lnTo>
                  <a:lnTo>
                    <a:pt x="87" y="43"/>
                  </a:lnTo>
                  <a:lnTo>
                    <a:pt x="86" y="34"/>
                  </a:lnTo>
                  <a:lnTo>
                    <a:pt x="83" y="26"/>
                  </a:lnTo>
                  <a:lnTo>
                    <a:pt x="79" y="19"/>
                  </a:lnTo>
                  <a:lnTo>
                    <a:pt x="74" y="13"/>
                  </a:lnTo>
                  <a:lnTo>
                    <a:pt x="67" y="8"/>
                  </a:lnTo>
                  <a:lnTo>
                    <a:pt x="60" y="3"/>
                  </a:lnTo>
                  <a:lnTo>
                    <a:pt x="51" y="1"/>
                  </a:lnTo>
                  <a:lnTo>
                    <a:pt x="43" y="0"/>
                  </a:lnTo>
                  <a:lnTo>
                    <a:pt x="43"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grpSp>
    </p:spTree>
    <p:extLst>
      <p:ext uri="{BB962C8B-B14F-4D97-AF65-F5344CB8AC3E}">
        <p14:creationId xmlns="" xmlns:p14="http://schemas.microsoft.com/office/powerpoint/2010/main" val="3003710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sp>
        <p:nvSpPr>
          <p:cNvPr id="49"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ED881F7E-4721-4672-B9D1-22F8E31EDEB5}" type="slidenum">
              <a:rPr lang="en-US" altLang="ja-JP">
                <a:solidFill>
                  <a:prstClr val="black"/>
                </a:solidFill>
              </a:rPr>
              <a:pPr>
                <a:defRPr/>
              </a:pPr>
              <a:t>&lt;#&gt;</a:t>
            </a:fld>
            <a:endParaRPr lang="en-US" altLang="ja-JP">
              <a:solidFill>
                <a:prstClr val="black"/>
              </a:solidFill>
            </a:endParaRPr>
          </a:p>
        </p:txBody>
      </p:sp>
      <p:grpSp>
        <p:nvGrpSpPr>
          <p:cNvPr id="2" name="グループ化 93"/>
          <p:cNvGrpSpPr/>
          <p:nvPr userDrawn="1"/>
        </p:nvGrpSpPr>
        <p:grpSpPr bwMode="gray">
          <a:xfrm>
            <a:off x="6844506" y="547566"/>
            <a:ext cx="1982788" cy="569913"/>
            <a:chOff x="6642100" y="547566"/>
            <a:chExt cx="1982788" cy="569913"/>
          </a:xfrm>
        </p:grpSpPr>
        <p:sp>
          <p:nvSpPr>
            <p:cNvPr id="95"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6"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7"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8"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9"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0"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1"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2"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3"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4"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5"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6"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7"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8"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9"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0"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1"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2"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3"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4"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5"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6"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7"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a:solidFill>
                  <a:sysClr val="windowText" lastClr="000080"/>
                </a:solidFill>
              </a:endParaRPr>
            </a:p>
          </p:txBody>
        </p:sp>
      </p:grpSp>
      <p:sp>
        <p:nvSpPr>
          <p:cNvPr id="38" name="正方形/長方形 11"/>
          <p:cNvSpPr>
            <a:spLocks noChangeArrowheads="1"/>
          </p:cNvSpPr>
          <p:nvPr userDrawn="1"/>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endParaRPr>
          </a:p>
        </p:txBody>
      </p:sp>
      <p:grpSp>
        <p:nvGrpSpPr>
          <p:cNvPr id="3" name="グループ化 38"/>
          <p:cNvGrpSpPr/>
          <p:nvPr userDrawn="1"/>
        </p:nvGrpSpPr>
        <p:grpSpPr bwMode="gray">
          <a:xfrm>
            <a:off x="324643" y="2763058"/>
            <a:ext cx="2178447" cy="109537"/>
            <a:chOff x="312738" y="2747963"/>
            <a:chExt cx="1970087" cy="109537"/>
          </a:xfrm>
        </p:grpSpPr>
        <p:sp>
          <p:nvSpPr>
            <p:cNvPr id="40" name="正方形/長方形 39"/>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41" name="正方形/長方形 40"/>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grpSp>
      <p:sp>
        <p:nvSpPr>
          <p:cNvPr id="32"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prstClr val="black"/>
                </a:solidFill>
                <a:latin typeface="Arial" charset="0"/>
                <a:ea typeface="ＭＳ Ｐゴシック" pitchFamily="50" charset="-128"/>
              </a:rPr>
              <a:t>© Hitachi, Ltd.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Tree>
    <p:extLst>
      <p:ext uri="{BB962C8B-B14F-4D97-AF65-F5344CB8AC3E}">
        <p14:creationId xmlns="" xmlns:p14="http://schemas.microsoft.com/office/powerpoint/2010/main" val="3218164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566738" y="3153460"/>
            <a:ext cx="4201791" cy="480131"/>
          </a:xfrm>
          <a:prstGeom prst="rect">
            <a:avLst/>
          </a:prstGeom>
        </p:spPr>
        <p:txBody>
          <a:bodyPr wrap="none">
            <a:spAutoFit/>
          </a:bodyPr>
          <a:lstStyle>
            <a:lvl1pPr>
              <a:defRPr sz="2800">
                <a:solidFill>
                  <a:schemeClr val="tx1"/>
                </a:solidFill>
                <a:latin typeface="+mj-ea"/>
                <a:ea typeface="+mj-ea"/>
              </a:defRPr>
            </a:lvl1pPr>
          </a:lstStyle>
          <a:p>
            <a:r>
              <a:rPr lang="ja-JP" altLang="en-US" smtClean="0"/>
              <a:t>マスタ タイトルの書式設定</a:t>
            </a:r>
            <a:endParaRPr lang="ja-JP" altLang="en-US" dirty="0"/>
          </a:p>
        </p:txBody>
      </p:sp>
      <p:sp>
        <p:nvSpPr>
          <p:cNvPr id="49"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ED881F7E-4721-4672-B9D1-22F8E31EDEB5}" type="slidenum">
              <a:rPr lang="en-US" altLang="ja-JP">
                <a:solidFill>
                  <a:prstClr val="black"/>
                </a:solidFill>
              </a:rPr>
              <a:pPr>
                <a:defRPr/>
              </a:pPr>
              <a:t>&lt;#&gt;</a:t>
            </a:fld>
            <a:endParaRPr lang="en-US" altLang="ja-JP">
              <a:solidFill>
                <a:prstClr val="black"/>
              </a:solidFill>
            </a:endParaRPr>
          </a:p>
        </p:txBody>
      </p:sp>
      <p:grpSp>
        <p:nvGrpSpPr>
          <p:cNvPr id="3" name="グループ化 94"/>
          <p:cNvGrpSpPr/>
          <p:nvPr userDrawn="1"/>
        </p:nvGrpSpPr>
        <p:grpSpPr bwMode="gray">
          <a:xfrm>
            <a:off x="6844506" y="547566"/>
            <a:ext cx="1982788" cy="569913"/>
            <a:chOff x="6642100" y="547566"/>
            <a:chExt cx="1982788" cy="569913"/>
          </a:xfrm>
        </p:grpSpPr>
        <p:sp>
          <p:nvSpPr>
            <p:cNvPr id="96"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7"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8"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9"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0"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1"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2"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3"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4"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5"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6"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7"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8"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9"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0"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1"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2"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3"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4"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5"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6"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7"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8"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a:solidFill>
                  <a:sysClr val="windowText" lastClr="000080"/>
                </a:solidFill>
              </a:endParaRPr>
            </a:p>
          </p:txBody>
        </p:sp>
      </p:grpSp>
      <p:sp>
        <p:nvSpPr>
          <p:cNvPr id="39" name="正方形/長方形 11"/>
          <p:cNvSpPr>
            <a:spLocks noChangeArrowheads="1"/>
          </p:cNvSpPr>
          <p:nvPr userDrawn="1"/>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endParaRPr>
          </a:p>
        </p:txBody>
      </p:sp>
      <p:grpSp>
        <p:nvGrpSpPr>
          <p:cNvPr id="4" name="グループ化 39"/>
          <p:cNvGrpSpPr/>
          <p:nvPr userDrawn="1"/>
        </p:nvGrpSpPr>
        <p:grpSpPr bwMode="gray">
          <a:xfrm>
            <a:off x="324643" y="2763058"/>
            <a:ext cx="2178447" cy="109537"/>
            <a:chOff x="312738" y="2747963"/>
            <a:chExt cx="1970087" cy="109537"/>
          </a:xfrm>
        </p:grpSpPr>
        <p:sp>
          <p:nvSpPr>
            <p:cNvPr id="41" name="正方形/長方形 40"/>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42" name="正方形/長方形 41"/>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grpSp>
      <p:sp>
        <p:nvSpPr>
          <p:cNvPr id="33"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prstClr val="black"/>
                </a:solidFill>
                <a:latin typeface="Arial" charset="0"/>
                <a:ea typeface="ＭＳ Ｐゴシック" pitchFamily="50" charset="-128"/>
              </a:rPr>
              <a:t>© Hitachi, Ltd.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Tree>
    <p:extLst>
      <p:ext uri="{BB962C8B-B14F-4D97-AF65-F5344CB8AC3E}">
        <p14:creationId xmlns="" xmlns:p14="http://schemas.microsoft.com/office/powerpoint/2010/main" val="1681043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userDrawn="1">
            <p:ph type="title"/>
          </p:nvPr>
        </p:nvSpPr>
        <p:spPr bwMode="gray">
          <a:xfrm>
            <a:off x="113191" y="261370"/>
            <a:ext cx="3550972" cy="424732"/>
          </a:xfrm>
          <a:prstGeom prst="rect">
            <a:avLst/>
          </a:prstGeom>
        </p:spPr>
        <p:txBody>
          <a:bodyPr wrap="none">
            <a:spAutoFit/>
          </a:bodyPr>
          <a:lstStyle>
            <a:lvl1pPr>
              <a:defRPr sz="2400">
                <a:solidFill>
                  <a:schemeClr val="tx1"/>
                </a:solidFill>
                <a:latin typeface="+mj-ea"/>
                <a:ea typeface="+mj-ea"/>
              </a:defRPr>
            </a:lvl1pPr>
          </a:lstStyle>
          <a:p>
            <a:r>
              <a:rPr lang="ja-JP" altLang="en-US" smtClean="0"/>
              <a:t>マスタ タイトルの書式設定</a:t>
            </a:r>
            <a:endParaRPr lang="ja-JP" altLang="en-US" dirty="0"/>
          </a:p>
        </p:txBody>
      </p:sp>
      <p:sp>
        <p:nvSpPr>
          <p:cNvPr id="49" name="スライド番号プレースホルダ 2"/>
          <p:cNvSpPr>
            <a:spLocks noGrp="1"/>
          </p:cNvSpPr>
          <p:nvPr userDrawn="1">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B69A64E9-DEE1-40B5-88E8-A6C3DD001D0B}" type="slidenum">
              <a:rPr lang="en-US" altLang="ja-JP">
                <a:solidFill>
                  <a:prstClr val="black"/>
                </a:solidFill>
              </a:rPr>
              <a:pPr>
                <a:defRPr/>
              </a:pPr>
              <a:t>&lt;#&gt;</a:t>
            </a:fld>
            <a:endParaRPr lang="en-US" altLang="ja-JP">
              <a:solidFill>
                <a:prstClr val="black"/>
              </a:solidFill>
            </a:endParaRPr>
          </a:p>
        </p:txBody>
      </p:sp>
      <p:sp>
        <p:nvSpPr>
          <p:cNvPr id="87" name="正方形/長方形 11"/>
          <p:cNvSpPr>
            <a:spLocks noChangeArrowheads="1"/>
          </p:cNvSpPr>
          <p:nvPr/>
        </p:nvSpPr>
        <p:spPr bwMode="gray">
          <a:xfrm>
            <a:off x="1" y="739775"/>
            <a:ext cx="9144000" cy="74485"/>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endParaRPr>
          </a:p>
        </p:txBody>
      </p:sp>
      <p:grpSp>
        <p:nvGrpSpPr>
          <p:cNvPr id="3" name="グループ化 62"/>
          <p:cNvGrpSpPr/>
          <p:nvPr userDrawn="1"/>
        </p:nvGrpSpPr>
        <p:grpSpPr bwMode="gray">
          <a:xfrm>
            <a:off x="-4" y="739775"/>
            <a:ext cx="1481336" cy="74485"/>
            <a:chOff x="312738" y="2747963"/>
            <a:chExt cx="1970087" cy="109537"/>
          </a:xfrm>
        </p:grpSpPr>
        <p:sp>
          <p:nvSpPr>
            <p:cNvPr id="89" name="正方形/長方形 88"/>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90" name="正方形/長方形 89"/>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grpSp>
      <p:grpSp>
        <p:nvGrpSpPr>
          <p:cNvPr id="4" name="グループ化 37"/>
          <p:cNvGrpSpPr/>
          <p:nvPr userDrawn="1"/>
        </p:nvGrpSpPr>
        <p:grpSpPr bwMode="gray">
          <a:xfrm>
            <a:off x="7625254" y="202284"/>
            <a:ext cx="1344915" cy="386569"/>
            <a:chOff x="6642100" y="547566"/>
            <a:chExt cx="1982788" cy="569913"/>
          </a:xfrm>
        </p:grpSpPr>
        <p:sp>
          <p:nvSpPr>
            <p:cNvPr id="39"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1"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4"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5"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6"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0"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1"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2"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3"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4"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5"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7"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8"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9"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0"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1"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2"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3"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4"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5"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6"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7"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8"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a:solidFill>
                  <a:sysClr val="windowText" lastClr="000080"/>
                </a:solidFill>
              </a:endParaRPr>
            </a:p>
          </p:txBody>
        </p:sp>
      </p:grpSp>
      <p:sp>
        <p:nvSpPr>
          <p:cNvPr id="36"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prstClr val="black"/>
                </a:solidFill>
                <a:latin typeface="Arial" charset="0"/>
                <a:ea typeface="ＭＳ Ｐゴシック" pitchFamily="50" charset="-128"/>
              </a:rPr>
              <a:t>© Hitachi, Ltd.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Tree>
    <p:extLst>
      <p:ext uri="{BB962C8B-B14F-4D97-AF65-F5344CB8AC3E}">
        <p14:creationId xmlns="" xmlns:p14="http://schemas.microsoft.com/office/powerpoint/2010/main" val="132510883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白紙">
    <p:spTree>
      <p:nvGrpSpPr>
        <p:cNvPr id="1" name=""/>
        <p:cNvGrpSpPr/>
        <p:nvPr/>
      </p:nvGrpSpPr>
      <p:grpSpPr>
        <a:xfrm>
          <a:off x="0" y="0"/>
          <a:ext cx="0" cy="0"/>
          <a:chOff x="0" y="0"/>
          <a:chExt cx="0" cy="0"/>
        </a:xfrm>
      </p:grpSpPr>
      <p:grpSp>
        <p:nvGrpSpPr>
          <p:cNvPr id="2" name="グループ化 193"/>
          <p:cNvGrpSpPr/>
          <p:nvPr userDrawn="1"/>
        </p:nvGrpSpPr>
        <p:grpSpPr>
          <a:xfrm>
            <a:off x="2541588" y="3873514"/>
            <a:ext cx="3990976" cy="441325"/>
            <a:chOff x="2541588" y="1458913"/>
            <a:chExt cx="3990976" cy="441325"/>
          </a:xfrm>
        </p:grpSpPr>
        <p:sp>
          <p:nvSpPr>
            <p:cNvPr id="4180" name="Freeform 84"/>
            <p:cNvSpPr>
              <a:spLocks noEditPoints="1"/>
            </p:cNvSpPr>
            <p:nvPr userDrawn="1"/>
          </p:nvSpPr>
          <p:spPr bwMode="auto">
            <a:xfrm>
              <a:off x="2541588" y="1460501"/>
              <a:ext cx="147638" cy="149225"/>
            </a:xfrm>
            <a:custGeom>
              <a:avLst/>
              <a:gdLst/>
              <a:ahLst/>
              <a:cxnLst>
                <a:cxn ang="0">
                  <a:pos x="100" y="125"/>
                </a:cxn>
                <a:cxn ang="0">
                  <a:pos x="120" y="138"/>
                </a:cxn>
                <a:cxn ang="0">
                  <a:pos x="128" y="155"/>
                </a:cxn>
                <a:cxn ang="0">
                  <a:pos x="125" y="168"/>
                </a:cxn>
                <a:cxn ang="0">
                  <a:pos x="116" y="176"/>
                </a:cxn>
                <a:cxn ang="0">
                  <a:pos x="109" y="165"/>
                </a:cxn>
                <a:cxn ang="0">
                  <a:pos x="100" y="147"/>
                </a:cxn>
                <a:cxn ang="0">
                  <a:pos x="86" y="184"/>
                </a:cxn>
                <a:cxn ang="0">
                  <a:pos x="86" y="273"/>
                </a:cxn>
                <a:cxn ang="0">
                  <a:pos x="84" y="277"/>
                </a:cxn>
                <a:cxn ang="0">
                  <a:pos x="68" y="280"/>
                </a:cxn>
                <a:cxn ang="0">
                  <a:pos x="59" y="275"/>
                </a:cxn>
                <a:cxn ang="0">
                  <a:pos x="64" y="135"/>
                </a:cxn>
                <a:cxn ang="0">
                  <a:pos x="35" y="186"/>
                </a:cxn>
                <a:cxn ang="0">
                  <a:pos x="4" y="220"/>
                </a:cxn>
                <a:cxn ang="0">
                  <a:pos x="17" y="187"/>
                </a:cxn>
                <a:cxn ang="0">
                  <a:pos x="58" y="97"/>
                </a:cxn>
                <a:cxn ang="0">
                  <a:pos x="17" y="97"/>
                </a:cxn>
                <a:cxn ang="0">
                  <a:pos x="4" y="83"/>
                </a:cxn>
                <a:cxn ang="0">
                  <a:pos x="62" y="87"/>
                </a:cxn>
                <a:cxn ang="0">
                  <a:pos x="35" y="45"/>
                </a:cxn>
                <a:cxn ang="0">
                  <a:pos x="7" y="41"/>
                </a:cxn>
                <a:cxn ang="0">
                  <a:pos x="74" y="21"/>
                </a:cxn>
                <a:cxn ang="0">
                  <a:pos x="104" y="6"/>
                </a:cxn>
                <a:cxn ang="0">
                  <a:pos x="135" y="13"/>
                </a:cxn>
                <a:cxn ang="0">
                  <a:pos x="141" y="21"/>
                </a:cxn>
                <a:cxn ang="0">
                  <a:pos x="135" y="25"/>
                </a:cxn>
                <a:cxn ang="0">
                  <a:pos x="102" y="32"/>
                </a:cxn>
                <a:cxn ang="0">
                  <a:pos x="104" y="87"/>
                </a:cxn>
                <a:cxn ang="0">
                  <a:pos x="120" y="67"/>
                </a:cxn>
                <a:cxn ang="0">
                  <a:pos x="145" y="94"/>
                </a:cxn>
                <a:cxn ang="0">
                  <a:pos x="142" y="97"/>
                </a:cxn>
                <a:cxn ang="0">
                  <a:pos x="212" y="139"/>
                </a:cxn>
                <a:cxn ang="0">
                  <a:pos x="241" y="168"/>
                </a:cxn>
                <a:cxn ang="0">
                  <a:pos x="264" y="197"/>
                </a:cxn>
                <a:cxn ang="0">
                  <a:pos x="278" y="225"/>
                </a:cxn>
                <a:cxn ang="0">
                  <a:pos x="278" y="245"/>
                </a:cxn>
                <a:cxn ang="0">
                  <a:pos x="265" y="265"/>
                </a:cxn>
                <a:cxn ang="0">
                  <a:pos x="260" y="265"/>
                </a:cxn>
                <a:cxn ang="0">
                  <a:pos x="255" y="255"/>
                </a:cxn>
                <a:cxn ang="0">
                  <a:pos x="248" y="229"/>
                </a:cxn>
                <a:cxn ang="0">
                  <a:pos x="126" y="258"/>
                </a:cxn>
                <a:cxn ang="0">
                  <a:pos x="122" y="273"/>
                </a:cxn>
                <a:cxn ang="0">
                  <a:pos x="116" y="271"/>
                </a:cxn>
                <a:cxn ang="0">
                  <a:pos x="104" y="233"/>
                </a:cxn>
                <a:cxn ang="0">
                  <a:pos x="145" y="186"/>
                </a:cxn>
                <a:cxn ang="0">
                  <a:pos x="168" y="87"/>
                </a:cxn>
                <a:cxn ang="0">
                  <a:pos x="178" y="29"/>
                </a:cxn>
                <a:cxn ang="0">
                  <a:pos x="219" y="24"/>
                </a:cxn>
                <a:cxn ang="0">
                  <a:pos x="223" y="29"/>
                </a:cxn>
                <a:cxn ang="0">
                  <a:pos x="220" y="34"/>
                </a:cxn>
                <a:cxn ang="0">
                  <a:pos x="191" y="94"/>
                </a:cxn>
                <a:cxn ang="0">
                  <a:pos x="144" y="232"/>
                </a:cxn>
                <a:cxn ang="0">
                  <a:pos x="245" y="219"/>
                </a:cxn>
                <a:cxn ang="0">
                  <a:pos x="231" y="184"/>
                </a:cxn>
                <a:cxn ang="0">
                  <a:pos x="212" y="139"/>
                </a:cxn>
              </a:cxnLst>
              <a:rect l="0" t="0" r="r" b="b"/>
              <a:pathLst>
                <a:path w="280" h="280">
                  <a:moveTo>
                    <a:pt x="86" y="118"/>
                  </a:moveTo>
                  <a:lnTo>
                    <a:pt x="86" y="118"/>
                  </a:lnTo>
                  <a:lnTo>
                    <a:pt x="100" y="125"/>
                  </a:lnTo>
                  <a:lnTo>
                    <a:pt x="113" y="134"/>
                  </a:lnTo>
                  <a:lnTo>
                    <a:pt x="113" y="134"/>
                  </a:lnTo>
                  <a:lnTo>
                    <a:pt x="120" y="138"/>
                  </a:lnTo>
                  <a:lnTo>
                    <a:pt x="125" y="144"/>
                  </a:lnTo>
                  <a:lnTo>
                    <a:pt x="128" y="148"/>
                  </a:lnTo>
                  <a:lnTo>
                    <a:pt x="128" y="155"/>
                  </a:lnTo>
                  <a:lnTo>
                    <a:pt x="128" y="155"/>
                  </a:lnTo>
                  <a:lnTo>
                    <a:pt x="126" y="163"/>
                  </a:lnTo>
                  <a:lnTo>
                    <a:pt x="125" y="168"/>
                  </a:lnTo>
                  <a:lnTo>
                    <a:pt x="120" y="174"/>
                  </a:lnTo>
                  <a:lnTo>
                    <a:pt x="116" y="176"/>
                  </a:lnTo>
                  <a:lnTo>
                    <a:pt x="116" y="176"/>
                  </a:lnTo>
                  <a:lnTo>
                    <a:pt x="115" y="176"/>
                  </a:lnTo>
                  <a:lnTo>
                    <a:pt x="113" y="174"/>
                  </a:lnTo>
                  <a:lnTo>
                    <a:pt x="109" y="165"/>
                  </a:lnTo>
                  <a:lnTo>
                    <a:pt x="109" y="165"/>
                  </a:lnTo>
                  <a:lnTo>
                    <a:pt x="104" y="155"/>
                  </a:lnTo>
                  <a:lnTo>
                    <a:pt x="100" y="147"/>
                  </a:lnTo>
                  <a:lnTo>
                    <a:pt x="94" y="138"/>
                  </a:lnTo>
                  <a:lnTo>
                    <a:pt x="86" y="128"/>
                  </a:lnTo>
                  <a:lnTo>
                    <a:pt x="86" y="184"/>
                  </a:lnTo>
                  <a:lnTo>
                    <a:pt x="86" y="184"/>
                  </a:lnTo>
                  <a:lnTo>
                    <a:pt x="86" y="273"/>
                  </a:lnTo>
                  <a:lnTo>
                    <a:pt x="86" y="273"/>
                  </a:lnTo>
                  <a:lnTo>
                    <a:pt x="86" y="275"/>
                  </a:lnTo>
                  <a:lnTo>
                    <a:pt x="84" y="277"/>
                  </a:lnTo>
                  <a:lnTo>
                    <a:pt x="84" y="277"/>
                  </a:lnTo>
                  <a:lnTo>
                    <a:pt x="78" y="278"/>
                  </a:lnTo>
                  <a:lnTo>
                    <a:pt x="68" y="280"/>
                  </a:lnTo>
                  <a:lnTo>
                    <a:pt x="68" y="280"/>
                  </a:lnTo>
                  <a:lnTo>
                    <a:pt x="61" y="278"/>
                  </a:lnTo>
                  <a:lnTo>
                    <a:pt x="61" y="277"/>
                  </a:lnTo>
                  <a:lnTo>
                    <a:pt x="59" y="275"/>
                  </a:lnTo>
                  <a:lnTo>
                    <a:pt x="59" y="275"/>
                  </a:lnTo>
                  <a:lnTo>
                    <a:pt x="64" y="163"/>
                  </a:lnTo>
                  <a:lnTo>
                    <a:pt x="64" y="135"/>
                  </a:lnTo>
                  <a:lnTo>
                    <a:pt x="64" y="135"/>
                  </a:lnTo>
                  <a:lnTo>
                    <a:pt x="49" y="163"/>
                  </a:lnTo>
                  <a:lnTo>
                    <a:pt x="35" y="186"/>
                  </a:lnTo>
                  <a:lnTo>
                    <a:pt x="35" y="186"/>
                  </a:lnTo>
                  <a:lnTo>
                    <a:pt x="22" y="203"/>
                  </a:lnTo>
                  <a:lnTo>
                    <a:pt x="4" y="220"/>
                  </a:lnTo>
                  <a:lnTo>
                    <a:pt x="0" y="215"/>
                  </a:lnTo>
                  <a:lnTo>
                    <a:pt x="0" y="215"/>
                  </a:lnTo>
                  <a:lnTo>
                    <a:pt x="17" y="187"/>
                  </a:lnTo>
                  <a:lnTo>
                    <a:pt x="33" y="160"/>
                  </a:lnTo>
                  <a:lnTo>
                    <a:pt x="46" y="129"/>
                  </a:lnTo>
                  <a:lnTo>
                    <a:pt x="58" y="97"/>
                  </a:lnTo>
                  <a:lnTo>
                    <a:pt x="29" y="97"/>
                  </a:lnTo>
                  <a:lnTo>
                    <a:pt x="29" y="97"/>
                  </a:lnTo>
                  <a:lnTo>
                    <a:pt x="17" y="97"/>
                  </a:lnTo>
                  <a:lnTo>
                    <a:pt x="7" y="99"/>
                  </a:lnTo>
                  <a:lnTo>
                    <a:pt x="4" y="83"/>
                  </a:lnTo>
                  <a:lnTo>
                    <a:pt x="4" y="83"/>
                  </a:lnTo>
                  <a:lnTo>
                    <a:pt x="17" y="86"/>
                  </a:lnTo>
                  <a:lnTo>
                    <a:pt x="29" y="87"/>
                  </a:lnTo>
                  <a:lnTo>
                    <a:pt x="62" y="87"/>
                  </a:lnTo>
                  <a:lnTo>
                    <a:pt x="62" y="41"/>
                  </a:lnTo>
                  <a:lnTo>
                    <a:pt x="62" y="41"/>
                  </a:lnTo>
                  <a:lnTo>
                    <a:pt x="35" y="45"/>
                  </a:lnTo>
                  <a:lnTo>
                    <a:pt x="9" y="48"/>
                  </a:lnTo>
                  <a:lnTo>
                    <a:pt x="7" y="41"/>
                  </a:lnTo>
                  <a:lnTo>
                    <a:pt x="7" y="41"/>
                  </a:lnTo>
                  <a:lnTo>
                    <a:pt x="42" y="32"/>
                  </a:lnTo>
                  <a:lnTo>
                    <a:pt x="74" y="21"/>
                  </a:lnTo>
                  <a:lnTo>
                    <a:pt x="74" y="21"/>
                  </a:lnTo>
                  <a:lnTo>
                    <a:pt x="87" y="16"/>
                  </a:lnTo>
                  <a:lnTo>
                    <a:pt x="96" y="10"/>
                  </a:lnTo>
                  <a:lnTo>
                    <a:pt x="104" y="6"/>
                  </a:lnTo>
                  <a:lnTo>
                    <a:pt x="112" y="0"/>
                  </a:lnTo>
                  <a:lnTo>
                    <a:pt x="112" y="0"/>
                  </a:lnTo>
                  <a:lnTo>
                    <a:pt x="135" y="13"/>
                  </a:lnTo>
                  <a:lnTo>
                    <a:pt x="139" y="18"/>
                  </a:lnTo>
                  <a:lnTo>
                    <a:pt x="141" y="21"/>
                  </a:lnTo>
                  <a:lnTo>
                    <a:pt x="141" y="21"/>
                  </a:lnTo>
                  <a:lnTo>
                    <a:pt x="139" y="25"/>
                  </a:lnTo>
                  <a:lnTo>
                    <a:pt x="135" y="25"/>
                  </a:lnTo>
                  <a:lnTo>
                    <a:pt x="135" y="25"/>
                  </a:lnTo>
                  <a:lnTo>
                    <a:pt x="125" y="25"/>
                  </a:lnTo>
                  <a:lnTo>
                    <a:pt x="125" y="25"/>
                  </a:lnTo>
                  <a:lnTo>
                    <a:pt x="102" y="32"/>
                  </a:lnTo>
                  <a:lnTo>
                    <a:pt x="86" y="37"/>
                  </a:lnTo>
                  <a:lnTo>
                    <a:pt x="86" y="87"/>
                  </a:lnTo>
                  <a:lnTo>
                    <a:pt x="104" y="87"/>
                  </a:lnTo>
                  <a:lnTo>
                    <a:pt x="104" y="87"/>
                  </a:lnTo>
                  <a:lnTo>
                    <a:pt x="120" y="67"/>
                  </a:lnTo>
                  <a:lnTo>
                    <a:pt x="120" y="67"/>
                  </a:lnTo>
                  <a:lnTo>
                    <a:pt x="144" y="90"/>
                  </a:lnTo>
                  <a:lnTo>
                    <a:pt x="144" y="90"/>
                  </a:lnTo>
                  <a:lnTo>
                    <a:pt x="145" y="94"/>
                  </a:lnTo>
                  <a:lnTo>
                    <a:pt x="145" y="94"/>
                  </a:lnTo>
                  <a:lnTo>
                    <a:pt x="145" y="96"/>
                  </a:lnTo>
                  <a:lnTo>
                    <a:pt x="142" y="97"/>
                  </a:lnTo>
                  <a:lnTo>
                    <a:pt x="86" y="97"/>
                  </a:lnTo>
                  <a:lnTo>
                    <a:pt x="86" y="118"/>
                  </a:lnTo>
                  <a:close/>
                  <a:moveTo>
                    <a:pt x="212" y="139"/>
                  </a:moveTo>
                  <a:lnTo>
                    <a:pt x="212" y="139"/>
                  </a:lnTo>
                  <a:lnTo>
                    <a:pt x="228" y="155"/>
                  </a:lnTo>
                  <a:lnTo>
                    <a:pt x="241" y="168"/>
                  </a:lnTo>
                  <a:lnTo>
                    <a:pt x="252" y="181"/>
                  </a:lnTo>
                  <a:lnTo>
                    <a:pt x="264" y="197"/>
                  </a:lnTo>
                  <a:lnTo>
                    <a:pt x="264" y="197"/>
                  </a:lnTo>
                  <a:lnTo>
                    <a:pt x="273" y="209"/>
                  </a:lnTo>
                  <a:lnTo>
                    <a:pt x="277" y="218"/>
                  </a:lnTo>
                  <a:lnTo>
                    <a:pt x="278" y="225"/>
                  </a:lnTo>
                  <a:lnTo>
                    <a:pt x="280" y="233"/>
                  </a:lnTo>
                  <a:lnTo>
                    <a:pt x="280" y="233"/>
                  </a:lnTo>
                  <a:lnTo>
                    <a:pt x="278" y="245"/>
                  </a:lnTo>
                  <a:lnTo>
                    <a:pt x="274" y="255"/>
                  </a:lnTo>
                  <a:lnTo>
                    <a:pt x="268" y="264"/>
                  </a:lnTo>
                  <a:lnTo>
                    <a:pt x="265" y="265"/>
                  </a:lnTo>
                  <a:lnTo>
                    <a:pt x="261" y="267"/>
                  </a:lnTo>
                  <a:lnTo>
                    <a:pt x="261" y="267"/>
                  </a:lnTo>
                  <a:lnTo>
                    <a:pt x="260" y="265"/>
                  </a:lnTo>
                  <a:lnTo>
                    <a:pt x="258" y="264"/>
                  </a:lnTo>
                  <a:lnTo>
                    <a:pt x="255" y="255"/>
                  </a:lnTo>
                  <a:lnTo>
                    <a:pt x="255" y="255"/>
                  </a:lnTo>
                  <a:lnTo>
                    <a:pt x="252" y="245"/>
                  </a:lnTo>
                  <a:lnTo>
                    <a:pt x="248" y="229"/>
                  </a:lnTo>
                  <a:lnTo>
                    <a:pt x="248" y="229"/>
                  </a:lnTo>
                  <a:lnTo>
                    <a:pt x="219" y="238"/>
                  </a:lnTo>
                  <a:lnTo>
                    <a:pt x="194" y="244"/>
                  </a:lnTo>
                  <a:lnTo>
                    <a:pt x="126" y="258"/>
                  </a:lnTo>
                  <a:lnTo>
                    <a:pt x="126" y="258"/>
                  </a:lnTo>
                  <a:lnTo>
                    <a:pt x="123" y="270"/>
                  </a:lnTo>
                  <a:lnTo>
                    <a:pt x="122" y="273"/>
                  </a:lnTo>
                  <a:lnTo>
                    <a:pt x="119" y="273"/>
                  </a:lnTo>
                  <a:lnTo>
                    <a:pt x="119" y="273"/>
                  </a:lnTo>
                  <a:lnTo>
                    <a:pt x="116" y="271"/>
                  </a:lnTo>
                  <a:lnTo>
                    <a:pt x="113" y="267"/>
                  </a:lnTo>
                  <a:lnTo>
                    <a:pt x="104" y="233"/>
                  </a:lnTo>
                  <a:lnTo>
                    <a:pt x="104" y="233"/>
                  </a:lnTo>
                  <a:lnTo>
                    <a:pt x="132" y="232"/>
                  </a:lnTo>
                  <a:lnTo>
                    <a:pt x="132" y="232"/>
                  </a:lnTo>
                  <a:lnTo>
                    <a:pt x="145" y="186"/>
                  </a:lnTo>
                  <a:lnTo>
                    <a:pt x="160" y="129"/>
                  </a:lnTo>
                  <a:lnTo>
                    <a:pt x="160" y="129"/>
                  </a:lnTo>
                  <a:lnTo>
                    <a:pt x="168" y="87"/>
                  </a:lnTo>
                  <a:lnTo>
                    <a:pt x="177" y="45"/>
                  </a:lnTo>
                  <a:lnTo>
                    <a:pt x="177" y="45"/>
                  </a:lnTo>
                  <a:lnTo>
                    <a:pt x="178" y="29"/>
                  </a:lnTo>
                  <a:lnTo>
                    <a:pt x="180" y="15"/>
                  </a:lnTo>
                  <a:lnTo>
                    <a:pt x="180" y="15"/>
                  </a:lnTo>
                  <a:lnTo>
                    <a:pt x="219" y="24"/>
                  </a:lnTo>
                  <a:lnTo>
                    <a:pt x="219" y="24"/>
                  </a:lnTo>
                  <a:lnTo>
                    <a:pt x="222" y="26"/>
                  </a:lnTo>
                  <a:lnTo>
                    <a:pt x="223" y="29"/>
                  </a:lnTo>
                  <a:lnTo>
                    <a:pt x="223" y="29"/>
                  </a:lnTo>
                  <a:lnTo>
                    <a:pt x="223" y="32"/>
                  </a:lnTo>
                  <a:lnTo>
                    <a:pt x="220" y="34"/>
                  </a:lnTo>
                  <a:lnTo>
                    <a:pt x="207" y="38"/>
                  </a:lnTo>
                  <a:lnTo>
                    <a:pt x="207" y="38"/>
                  </a:lnTo>
                  <a:lnTo>
                    <a:pt x="191" y="94"/>
                  </a:lnTo>
                  <a:lnTo>
                    <a:pt x="175" y="149"/>
                  </a:lnTo>
                  <a:lnTo>
                    <a:pt x="158" y="196"/>
                  </a:lnTo>
                  <a:lnTo>
                    <a:pt x="144" y="232"/>
                  </a:lnTo>
                  <a:lnTo>
                    <a:pt x="144" y="232"/>
                  </a:lnTo>
                  <a:lnTo>
                    <a:pt x="200" y="226"/>
                  </a:lnTo>
                  <a:lnTo>
                    <a:pt x="245" y="219"/>
                  </a:lnTo>
                  <a:lnTo>
                    <a:pt x="245" y="219"/>
                  </a:lnTo>
                  <a:lnTo>
                    <a:pt x="239" y="202"/>
                  </a:lnTo>
                  <a:lnTo>
                    <a:pt x="231" y="184"/>
                  </a:lnTo>
                  <a:lnTo>
                    <a:pt x="219" y="164"/>
                  </a:lnTo>
                  <a:lnTo>
                    <a:pt x="206" y="144"/>
                  </a:lnTo>
                  <a:lnTo>
                    <a:pt x="212" y="13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81" name="Freeform 85"/>
            <p:cNvSpPr>
              <a:spLocks noEditPoints="1"/>
            </p:cNvSpPr>
            <p:nvPr userDrawn="1"/>
          </p:nvSpPr>
          <p:spPr bwMode="auto">
            <a:xfrm>
              <a:off x="2711451" y="1466851"/>
              <a:ext cx="127000" cy="130175"/>
            </a:xfrm>
            <a:custGeom>
              <a:avLst/>
              <a:gdLst/>
              <a:ahLst/>
              <a:cxnLst>
                <a:cxn ang="0">
                  <a:pos x="20" y="71"/>
                </a:cxn>
                <a:cxn ang="0">
                  <a:pos x="49" y="73"/>
                </a:cxn>
                <a:cxn ang="0">
                  <a:pos x="83" y="22"/>
                </a:cxn>
                <a:cxn ang="0">
                  <a:pos x="74" y="11"/>
                </a:cxn>
                <a:cxn ang="0">
                  <a:pos x="65" y="5"/>
                </a:cxn>
                <a:cxn ang="0">
                  <a:pos x="68" y="2"/>
                </a:cxn>
                <a:cxn ang="0">
                  <a:pos x="84" y="0"/>
                </a:cxn>
                <a:cxn ang="0">
                  <a:pos x="109" y="11"/>
                </a:cxn>
                <a:cxn ang="0">
                  <a:pos x="114" y="19"/>
                </a:cxn>
                <a:cxn ang="0">
                  <a:pos x="107" y="32"/>
                </a:cxn>
                <a:cxn ang="0">
                  <a:pos x="96" y="64"/>
                </a:cxn>
                <a:cxn ang="0">
                  <a:pos x="133" y="50"/>
                </a:cxn>
                <a:cxn ang="0">
                  <a:pos x="149" y="51"/>
                </a:cxn>
                <a:cxn ang="0">
                  <a:pos x="152" y="63"/>
                </a:cxn>
                <a:cxn ang="0">
                  <a:pos x="138" y="71"/>
                </a:cxn>
                <a:cxn ang="0">
                  <a:pos x="80" y="119"/>
                </a:cxn>
                <a:cxn ang="0">
                  <a:pos x="39" y="226"/>
                </a:cxn>
                <a:cxn ang="0">
                  <a:pos x="20" y="244"/>
                </a:cxn>
                <a:cxn ang="0">
                  <a:pos x="10" y="238"/>
                </a:cxn>
                <a:cxn ang="0">
                  <a:pos x="13" y="221"/>
                </a:cxn>
                <a:cxn ang="0">
                  <a:pos x="35" y="176"/>
                </a:cxn>
                <a:cxn ang="0">
                  <a:pos x="70" y="87"/>
                </a:cxn>
                <a:cxn ang="0">
                  <a:pos x="35" y="92"/>
                </a:cxn>
                <a:cxn ang="0">
                  <a:pos x="0" y="71"/>
                </a:cxn>
                <a:cxn ang="0">
                  <a:pos x="129" y="189"/>
                </a:cxn>
                <a:cxn ang="0">
                  <a:pos x="130" y="210"/>
                </a:cxn>
                <a:cxn ang="0">
                  <a:pos x="157" y="223"/>
                </a:cxn>
                <a:cxn ang="0">
                  <a:pos x="196" y="225"/>
                </a:cxn>
                <a:cxn ang="0">
                  <a:pos x="223" y="221"/>
                </a:cxn>
                <a:cxn ang="0">
                  <a:pos x="238" y="228"/>
                </a:cxn>
                <a:cxn ang="0">
                  <a:pos x="236" y="239"/>
                </a:cxn>
                <a:cxn ang="0">
                  <a:pos x="223" y="247"/>
                </a:cxn>
                <a:cxn ang="0">
                  <a:pos x="177" y="248"/>
                </a:cxn>
                <a:cxn ang="0">
                  <a:pos x="139" y="239"/>
                </a:cxn>
                <a:cxn ang="0">
                  <a:pos x="116" y="216"/>
                </a:cxn>
                <a:cxn ang="0">
                  <a:pos x="114" y="196"/>
                </a:cxn>
                <a:cxn ang="0">
                  <a:pos x="132" y="174"/>
                </a:cxn>
                <a:cxn ang="0">
                  <a:pos x="139" y="105"/>
                </a:cxn>
                <a:cxn ang="0">
                  <a:pos x="194" y="92"/>
                </a:cxn>
                <a:cxn ang="0">
                  <a:pos x="222" y="97"/>
                </a:cxn>
                <a:cxn ang="0">
                  <a:pos x="232" y="112"/>
                </a:cxn>
                <a:cxn ang="0">
                  <a:pos x="228" y="119"/>
                </a:cxn>
                <a:cxn ang="0">
                  <a:pos x="209" y="118"/>
                </a:cxn>
                <a:cxn ang="0">
                  <a:pos x="197" y="121"/>
                </a:cxn>
                <a:cxn ang="0">
                  <a:pos x="162" y="134"/>
                </a:cxn>
                <a:cxn ang="0">
                  <a:pos x="188" y="111"/>
                </a:cxn>
                <a:cxn ang="0">
                  <a:pos x="177" y="109"/>
                </a:cxn>
                <a:cxn ang="0">
                  <a:pos x="126" y="124"/>
                </a:cxn>
              </a:cxnLst>
              <a:rect l="0" t="0" r="r" b="b"/>
              <a:pathLst>
                <a:path w="239" h="248">
                  <a:moveTo>
                    <a:pt x="6" y="66"/>
                  </a:moveTo>
                  <a:lnTo>
                    <a:pt x="6" y="66"/>
                  </a:lnTo>
                  <a:lnTo>
                    <a:pt x="13" y="70"/>
                  </a:lnTo>
                  <a:lnTo>
                    <a:pt x="20" y="71"/>
                  </a:lnTo>
                  <a:lnTo>
                    <a:pt x="29" y="73"/>
                  </a:lnTo>
                  <a:lnTo>
                    <a:pt x="36" y="74"/>
                  </a:lnTo>
                  <a:lnTo>
                    <a:pt x="36" y="74"/>
                  </a:lnTo>
                  <a:lnTo>
                    <a:pt x="49" y="73"/>
                  </a:lnTo>
                  <a:lnTo>
                    <a:pt x="74" y="69"/>
                  </a:lnTo>
                  <a:lnTo>
                    <a:pt x="74" y="69"/>
                  </a:lnTo>
                  <a:lnTo>
                    <a:pt x="81" y="41"/>
                  </a:lnTo>
                  <a:lnTo>
                    <a:pt x="83" y="22"/>
                  </a:lnTo>
                  <a:lnTo>
                    <a:pt x="83" y="22"/>
                  </a:lnTo>
                  <a:lnTo>
                    <a:pt x="83" y="19"/>
                  </a:lnTo>
                  <a:lnTo>
                    <a:pt x="80" y="15"/>
                  </a:lnTo>
                  <a:lnTo>
                    <a:pt x="74" y="11"/>
                  </a:lnTo>
                  <a:lnTo>
                    <a:pt x="67" y="8"/>
                  </a:lnTo>
                  <a:lnTo>
                    <a:pt x="67" y="8"/>
                  </a:lnTo>
                  <a:lnTo>
                    <a:pt x="67" y="6"/>
                  </a:lnTo>
                  <a:lnTo>
                    <a:pt x="65" y="5"/>
                  </a:lnTo>
                  <a:lnTo>
                    <a:pt x="65" y="5"/>
                  </a:lnTo>
                  <a:lnTo>
                    <a:pt x="67" y="3"/>
                  </a:lnTo>
                  <a:lnTo>
                    <a:pt x="68" y="2"/>
                  </a:lnTo>
                  <a:lnTo>
                    <a:pt x="68" y="2"/>
                  </a:lnTo>
                  <a:lnTo>
                    <a:pt x="72" y="0"/>
                  </a:lnTo>
                  <a:lnTo>
                    <a:pt x="77" y="0"/>
                  </a:lnTo>
                  <a:lnTo>
                    <a:pt x="77" y="0"/>
                  </a:lnTo>
                  <a:lnTo>
                    <a:pt x="84" y="0"/>
                  </a:lnTo>
                  <a:lnTo>
                    <a:pt x="90" y="2"/>
                  </a:lnTo>
                  <a:lnTo>
                    <a:pt x="104" y="8"/>
                  </a:lnTo>
                  <a:lnTo>
                    <a:pt x="104" y="8"/>
                  </a:lnTo>
                  <a:lnTo>
                    <a:pt x="109" y="11"/>
                  </a:lnTo>
                  <a:lnTo>
                    <a:pt x="112" y="14"/>
                  </a:lnTo>
                  <a:lnTo>
                    <a:pt x="114" y="16"/>
                  </a:lnTo>
                  <a:lnTo>
                    <a:pt x="114" y="19"/>
                  </a:lnTo>
                  <a:lnTo>
                    <a:pt x="114" y="19"/>
                  </a:lnTo>
                  <a:lnTo>
                    <a:pt x="114" y="24"/>
                  </a:lnTo>
                  <a:lnTo>
                    <a:pt x="112" y="27"/>
                  </a:lnTo>
                  <a:lnTo>
                    <a:pt x="112" y="27"/>
                  </a:lnTo>
                  <a:lnTo>
                    <a:pt x="107" y="32"/>
                  </a:lnTo>
                  <a:lnTo>
                    <a:pt x="104" y="40"/>
                  </a:lnTo>
                  <a:lnTo>
                    <a:pt x="104" y="40"/>
                  </a:lnTo>
                  <a:lnTo>
                    <a:pt x="96" y="64"/>
                  </a:lnTo>
                  <a:lnTo>
                    <a:pt x="96" y="64"/>
                  </a:lnTo>
                  <a:lnTo>
                    <a:pt x="112" y="58"/>
                  </a:lnTo>
                  <a:lnTo>
                    <a:pt x="126" y="51"/>
                  </a:lnTo>
                  <a:lnTo>
                    <a:pt x="126" y="51"/>
                  </a:lnTo>
                  <a:lnTo>
                    <a:pt x="133" y="50"/>
                  </a:lnTo>
                  <a:lnTo>
                    <a:pt x="139" y="48"/>
                  </a:lnTo>
                  <a:lnTo>
                    <a:pt x="139" y="48"/>
                  </a:lnTo>
                  <a:lnTo>
                    <a:pt x="145" y="50"/>
                  </a:lnTo>
                  <a:lnTo>
                    <a:pt x="149" y="51"/>
                  </a:lnTo>
                  <a:lnTo>
                    <a:pt x="152" y="54"/>
                  </a:lnTo>
                  <a:lnTo>
                    <a:pt x="154" y="58"/>
                  </a:lnTo>
                  <a:lnTo>
                    <a:pt x="154" y="58"/>
                  </a:lnTo>
                  <a:lnTo>
                    <a:pt x="152" y="63"/>
                  </a:lnTo>
                  <a:lnTo>
                    <a:pt x="149" y="66"/>
                  </a:lnTo>
                  <a:lnTo>
                    <a:pt x="145" y="69"/>
                  </a:lnTo>
                  <a:lnTo>
                    <a:pt x="138" y="71"/>
                  </a:lnTo>
                  <a:lnTo>
                    <a:pt x="138" y="71"/>
                  </a:lnTo>
                  <a:lnTo>
                    <a:pt x="113" y="79"/>
                  </a:lnTo>
                  <a:lnTo>
                    <a:pt x="90" y="84"/>
                  </a:lnTo>
                  <a:lnTo>
                    <a:pt x="90" y="84"/>
                  </a:lnTo>
                  <a:lnTo>
                    <a:pt x="80" y="119"/>
                  </a:lnTo>
                  <a:lnTo>
                    <a:pt x="67" y="154"/>
                  </a:lnTo>
                  <a:lnTo>
                    <a:pt x="54" y="190"/>
                  </a:lnTo>
                  <a:lnTo>
                    <a:pt x="39" y="226"/>
                  </a:lnTo>
                  <a:lnTo>
                    <a:pt x="39" y="226"/>
                  </a:lnTo>
                  <a:lnTo>
                    <a:pt x="35" y="235"/>
                  </a:lnTo>
                  <a:lnTo>
                    <a:pt x="30" y="241"/>
                  </a:lnTo>
                  <a:lnTo>
                    <a:pt x="26" y="244"/>
                  </a:lnTo>
                  <a:lnTo>
                    <a:pt x="20" y="244"/>
                  </a:lnTo>
                  <a:lnTo>
                    <a:pt x="20" y="244"/>
                  </a:lnTo>
                  <a:lnTo>
                    <a:pt x="17" y="244"/>
                  </a:lnTo>
                  <a:lnTo>
                    <a:pt x="13" y="242"/>
                  </a:lnTo>
                  <a:lnTo>
                    <a:pt x="10" y="238"/>
                  </a:lnTo>
                  <a:lnTo>
                    <a:pt x="10" y="234"/>
                  </a:lnTo>
                  <a:lnTo>
                    <a:pt x="10" y="234"/>
                  </a:lnTo>
                  <a:lnTo>
                    <a:pt x="10" y="225"/>
                  </a:lnTo>
                  <a:lnTo>
                    <a:pt x="13" y="221"/>
                  </a:lnTo>
                  <a:lnTo>
                    <a:pt x="16" y="215"/>
                  </a:lnTo>
                  <a:lnTo>
                    <a:pt x="16" y="215"/>
                  </a:lnTo>
                  <a:lnTo>
                    <a:pt x="23" y="200"/>
                  </a:lnTo>
                  <a:lnTo>
                    <a:pt x="35" y="176"/>
                  </a:lnTo>
                  <a:lnTo>
                    <a:pt x="35" y="176"/>
                  </a:lnTo>
                  <a:lnTo>
                    <a:pt x="52" y="137"/>
                  </a:lnTo>
                  <a:lnTo>
                    <a:pt x="61" y="112"/>
                  </a:lnTo>
                  <a:lnTo>
                    <a:pt x="70" y="87"/>
                  </a:lnTo>
                  <a:lnTo>
                    <a:pt x="70" y="87"/>
                  </a:lnTo>
                  <a:lnTo>
                    <a:pt x="52" y="90"/>
                  </a:lnTo>
                  <a:lnTo>
                    <a:pt x="35" y="92"/>
                  </a:lnTo>
                  <a:lnTo>
                    <a:pt x="35" y="92"/>
                  </a:lnTo>
                  <a:lnTo>
                    <a:pt x="27" y="90"/>
                  </a:lnTo>
                  <a:lnTo>
                    <a:pt x="19" y="87"/>
                  </a:lnTo>
                  <a:lnTo>
                    <a:pt x="10" y="82"/>
                  </a:lnTo>
                  <a:lnTo>
                    <a:pt x="0" y="71"/>
                  </a:lnTo>
                  <a:lnTo>
                    <a:pt x="6" y="66"/>
                  </a:lnTo>
                  <a:close/>
                  <a:moveTo>
                    <a:pt x="132" y="174"/>
                  </a:moveTo>
                  <a:lnTo>
                    <a:pt x="132" y="174"/>
                  </a:lnTo>
                  <a:lnTo>
                    <a:pt x="129" y="189"/>
                  </a:lnTo>
                  <a:lnTo>
                    <a:pt x="128" y="197"/>
                  </a:lnTo>
                  <a:lnTo>
                    <a:pt x="128" y="197"/>
                  </a:lnTo>
                  <a:lnTo>
                    <a:pt x="129" y="205"/>
                  </a:lnTo>
                  <a:lnTo>
                    <a:pt x="130" y="210"/>
                  </a:lnTo>
                  <a:lnTo>
                    <a:pt x="135" y="215"/>
                  </a:lnTo>
                  <a:lnTo>
                    <a:pt x="141" y="219"/>
                  </a:lnTo>
                  <a:lnTo>
                    <a:pt x="148" y="222"/>
                  </a:lnTo>
                  <a:lnTo>
                    <a:pt x="157" y="223"/>
                  </a:lnTo>
                  <a:lnTo>
                    <a:pt x="165" y="225"/>
                  </a:lnTo>
                  <a:lnTo>
                    <a:pt x="177" y="226"/>
                  </a:lnTo>
                  <a:lnTo>
                    <a:pt x="177" y="226"/>
                  </a:lnTo>
                  <a:lnTo>
                    <a:pt x="196" y="225"/>
                  </a:lnTo>
                  <a:lnTo>
                    <a:pt x="210" y="222"/>
                  </a:lnTo>
                  <a:lnTo>
                    <a:pt x="210" y="222"/>
                  </a:lnTo>
                  <a:lnTo>
                    <a:pt x="216" y="221"/>
                  </a:lnTo>
                  <a:lnTo>
                    <a:pt x="223" y="221"/>
                  </a:lnTo>
                  <a:lnTo>
                    <a:pt x="223" y="221"/>
                  </a:lnTo>
                  <a:lnTo>
                    <a:pt x="230" y="222"/>
                  </a:lnTo>
                  <a:lnTo>
                    <a:pt x="235" y="225"/>
                  </a:lnTo>
                  <a:lnTo>
                    <a:pt x="238" y="228"/>
                  </a:lnTo>
                  <a:lnTo>
                    <a:pt x="239" y="232"/>
                  </a:lnTo>
                  <a:lnTo>
                    <a:pt x="239" y="232"/>
                  </a:lnTo>
                  <a:lnTo>
                    <a:pt x="238" y="236"/>
                  </a:lnTo>
                  <a:lnTo>
                    <a:pt x="236" y="239"/>
                  </a:lnTo>
                  <a:lnTo>
                    <a:pt x="235" y="242"/>
                  </a:lnTo>
                  <a:lnTo>
                    <a:pt x="232" y="244"/>
                  </a:lnTo>
                  <a:lnTo>
                    <a:pt x="232" y="244"/>
                  </a:lnTo>
                  <a:lnTo>
                    <a:pt x="223" y="247"/>
                  </a:lnTo>
                  <a:lnTo>
                    <a:pt x="213" y="248"/>
                  </a:lnTo>
                  <a:lnTo>
                    <a:pt x="190" y="248"/>
                  </a:lnTo>
                  <a:lnTo>
                    <a:pt x="190" y="248"/>
                  </a:lnTo>
                  <a:lnTo>
                    <a:pt x="177" y="248"/>
                  </a:lnTo>
                  <a:lnTo>
                    <a:pt x="165" y="247"/>
                  </a:lnTo>
                  <a:lnTo>
                    <a:pt x="152" y="244"/>
                  </a:lnTo>
                  <a:lnTo>
                    <a:pt x="139" y="239"/>
                  </a:lnTo>
                  <a:lnTo>
                    <a:pt x="139" y="239"/>
                  </a:lnTo>
                  <a:lnTo>
                    <a:pt x="129" y="234"/>
                  </a:lnTo>
                  <a:lnTo>
                    <a:pt x="122" y="226"/>
                  </a:lnTo>
                  <a:lnTo>
                    <a:pt x="119" y="222"/>
                  </a:lnTo>
                  <a:lnTo>
                    <a:pt x="116" y="216"/>
                  </a:lnTo>
                  <a:lnTo>
                    <a:pt x="114" y="210"/>
                  </a:lnTo>
                  <a:lnTo>
                    <a:pt x="114" y="203"/>
                  </a:lnTo>
                  <a:lnTo>
                    <a:pt x="114" y="203"/>
                  </a:lnTo>
                  <a:lnTo>
                    <a:pt x="114" y="196"/>
                  </a:lnTo>
                  <a:lnTo>
                    <a:pt x="116" y="189"/>
                  </a:lnTo>
                  <a:lnTo>
                    <a:pt x="120" y="180"/>
                  </a:lnTo>
                  <a:lnTo>
                    <a:pt x="125" y="173"/>
                  </a:lnTo>
                  <a:lnTo>
                    <a:pt x="132" y="174"/>
                  </a:lnTo>
                  <a:close/>
                  <a:moveTo>
                    <a:pt x="123" y="116"/>
                  </a:moveTo>
                  <a:lnTo>
                    <a:pt x="123" y="116"/>
                  </a:lnTo>
                  <a:lnTo>
                    <a:pt x="130" y="111"/>
                  </a:lnTo>
                  <a:lnTo>
                    <a:pt x="139" y="105"/>
                  </a:lnTo>
                  <a:lnTo>
                    <a:pt x="148" y="100"/>
                  </a:lnTo>
                  <a:lnTo>
                    <a:pt x="157" y="97"/>
                  </a:lnTo>
                  <a:lnTo>
                    <a:pt x="175" y="93"/>
                  </a:lnTo>
                  <a:lnTo>
                    <a:pt x="194" y="92"/>
                  </a:lnTo>
                  <a:lnTo>
                    <a:pt x="194" y="92"/>
                  </a:lnTo>
                  <a:lnTo>
                    <a:pt x="210" y="93"/>
                  </a:lnTo>
                  <a:lnTo>
                    <a:pt x="217" y="95"/>
                  </a:lnTo>
                  <a:lnTo>
                    <a:pt x="222" y="97"/>
                  </a:lnTo>
                  <a:lnTo>
                    <a:pt x="226" y="100"/>
                  </a:lnTo>
                  <a:lnTo>
                    <a:pt x="229" y="103"/>
                  </a:lnTo>
                  <a:lnTo>
                    <a:pt x="232" y="108"/>
                  </a:lnTo>
                  <a:lnTo>
                    <a:pt x="232" y="112"/>
                  </a:lnTo>
                  <a:lnTo>
                    <a:pt x="232" y="112"/>
                  </a:lnTo>
                  <a:lnTo>
                    <a:pt x="232" y="115"/>
                  </a:lnTo>
                  <a:lnTo>
                    <a:pt x="230" y="118"/>
                  </a:lnTo>
                  <a:lnTo>
                    <a:pt x="228" y="119"/>
                  </a:lnTo>
                  <a:lnTo>
                    <a:pt x="225" y="121"/>
                  </a:lnTo>
                  <a:lnTo>
                    <a:pt x="225" y="121"/>
                  </a:lnTo>
                  <a:lnTo>
                    <a:pt x="216" y="119"/>
                  </a:lnTo>
                  <a:lnTo>
                    <a:pt x="209" y="118"/>
                  </a:lnTo>
                  <a:lnTo>
                    <a:pt x="209" y="118"/>
                  </a:lnTo>
                  <a:lnTo>
                    <a:pt x="203" y="119"/>
                  </a:lnTo>
                  <a:lnTo>
                    <a:pt x="197" y="121"/>
                  </a:lnTo>
                  <a:lnTo>
                    <a:pt x="197" y="121"/>
                  </a:lnTo>
                  <a:lnTo>
                    <a:pt x="184" y="128"/>
                  </a:lnTo>
                  <a:lnTo>
                    <a:pt x="168" y="139"/>
                  </a:lnTo>
                  <a:lnTo>
                    <a:pt x="162" y="134"/>
                  </a:lnTo>
                  <a:lnTo>
                    <a:pt x="162" y="134"/>
                  </a:lnTo>
                  <a:lnTo>
                    <a:pt x="186" y="113"/>
                  </a:lnTo>
                  <a:lnTo>
                    <a:pt x="186" y="113"/>
                  </a:lnTo>
                  <a:lnTo>
                    <a:pt x="187" y="112"/>
                  </a:lnTo>
                  <a:lnTo>
                    <a:pt x="188" y="111"/>
                  </a:lnTo>
                  <a:lnTo>
                    <a:pt x="188" y="111"/>
                  </a:lnTo>
                  <a:lnTo>
                    <a:pt x="186" y="109"/>
                  </a:lnTo>
                  <a:lnTo>
                    <a:pt x="177" y="109"/>
                  </a:lnTo>
                  <a:lnTo>
                    <a:pt x="177" y="109"/>
                  </a:lnTo>
                  <a:lnTo>
                    <a:pt x="168" y="109"/>
                  </a:lnTo>
                  <a:lnTo>
                    <a:pt x="155" y="112"/>
                  </a:lnTo>
                  <a:lnTo>
                    <a:pt x="141" y="116"/>
                  </a:lnTo>
                  <a:lnTo>
                    <a:pt x="126" y="124"/>
                  </a:lnTo>
                  <a:lnTo>
                    <a:pt x="123" y="11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82" name="Freeform 86"/>
            <p:cNvSpPr>
              <a:spLocks/>
            </p:cNvSpPr>
            <p:nvPr userDrawn="1"/>
          </p:nvSpPr>
          <p:spPr bwMode="auto">
            <a:xfrm>
              <a:off x="2860676" y="1465263"/>
              <a:ext cx="120650" cy="138113"/>
            </a:xfrm>
            <a:custGeom>
              <a:avLst/>
              <a:gdLst/>
              <a:ahLst/>
              <a:cxnLst>
                <a:cxn ang="0">
                  <a:pos x="16" y="68"/>
                </a:cxn>
                <a:cxn ang="0">
                  <a:pos x="45" y="72"/>
                </a:cxn>
                <a:cxn ang="0">
                  <a:pos x="70" y="70"/>
                </a:cxn>
                <a:cxn ang="0">
                  <a:pos x="74" y="23"/>
                </a:cxn>
                <a:cxn ang="0">
                  <a:pos x="71" y="16"/>
                </a:cxn>
                <a:cxn ang="0">
                  <a:pos x="63" y="9"/>
                </a:cxn>
                <a:cxn ang="0">
                  <a:pos x="58" y="6"/>
                </a:cxn>
                <a:cxn ang="0">
                  <a:pos x="61" y="1"/>
                </a:cxn>
                <a:cxn ang="0">
                  <a:pos x="71" y="0"/>
                </a:cxn>
                <a:cxn ang="0">
                  <a:pos x="103" y="13"/>
                </a:cxn>
                <a:cxn ang="0">
                  <a:pos x="106" y="20"/>
                </a:cxn>
                <a:cxn ang="0">
                  <a:pos x="103" y="28"/>
                </a:cxn>
                <a:cxn ang="0">
                  <a:pos x="97" y="36"/>
                </a:cxn>
                <a:cxn ang="0">
                  <a:pos x="109" y="61"/>
                </a:cxn>
                <a:cxn ang="0">
                  <a:pos x="132" y="54"/>
                </a:cxn>
                <a:cxn ang="0">
                  <a:pos x="145" y="46"/>
                </a:cxn>
                <a:cxn ang="0">
                  <a:pos x="158" y="46"/>
                </a:cxn>
                <a:cxn ang="0">
                  <a:pos x="167" y="51"/>
                </a:cxn>
                <a:cxn ang="0">
                  <a:pos x="167" y="59"/>
                </a:cxn>
                <a:cxn ang="0">
                  <a:pos x="150" y="70"/>
                </a:cxn>
                <a:cxn ang="0">
                  <a:pos x="86" y="85"/>
                </a:cxn>
                <a:cxn ang="0">
                  <a:pos x="68" y="169"/>
                </a:cxn>
                <a:cxn ang="0">
                  <a:pos x="106" y="145"/>
                </a:cxn>
                <a:cxn ang="0">
                  <a:pos x="141" y="132"/>
                </a:cxn>
                <a:cxn ang="0">
                  <a:pos x="164" y="129"/>
                </a:cxn>
                <a:cxn ang="0">
                  <a:pos x="202" y="139"/>
                </a:cxn>
                <a:cxn ang="0">
                  <a:pos x="225" y="162"/>
                </a:cxn>
                <a:cxn ang="0">
                  <a:pos x="229" y="184"/>
                </a:cxn>
                <a:cxn ang="0">
                  <a:pos x="219" y="214"/>
                </a:cxn>
                <a:cxn ang="0">
                  <a:pos x="195" y="236"/>
                </a:cxn>
                <a:cxn ang="0">
                  <a:pos x="147" y="253"/>
                </a:cxn>
                <a:cxn ang="0">
                  <a:pos x="74" y="261"/>
                </a:cxn>
                <a:cxn ang="0">
                  <a:pos x="95" y="248"/>
                </a:cxn>
                <a:cxn ang="0">
                  <a:pos x="158" y="230"/>
                </a:cxn>
                <a:cxn ang="0">
                  <a:pos x="190" y="210"/>
                </a:cxn>
                <a:cxn ang="0">
                  <a:pos x="202" y="188"/>
                </a:cxn>
                <a:cxn ang="0">
                  <a:pos x="202" y="171"/>
                </a:cxn>
                <a:cxn ang="0">
                  <a:pos x="192" y="154"/>
                </a:cxn>
                <a:cxn ang="0">
                  <a:pos x="170" y="145"/>
                </a:cxn>
                <a:cxn ang="0">
                  <a:pos x="145" y="145"/>
                </a:cxn>
                <a:cxn ang="0">
                  <a:pos x="100" y="168"/>
                </a:cxn>
                <a:cxn ang="0">
                  <a:pos x="79" y="188"/>
                </a:cxn>
                <a:cxn ang="0">
                  <a:pos x="71" y="198"/>
                </a:cxn>
                <a:cxn ang="0">
                  <a:pos x="63" y="204"/>
                </a:cxn>
                <a:cxn ang="0">
                  <a:pos x="51" y="197"/>
                </a:cxn>
                <a:cxn ang="0">
                  <a:pos x="45" y="178"/>
                </a:cxn>
                <a:cxn ang="0">
                  <a:pos x="48" y="169"/>
                </a:cxn>
                <a:cxn ang="0">
                  <a:pos x="60" y="123"/>
                </a:cxn>
                <a:cxn ang="0">
                  <a:pos x="41" y="90"/>
                </a:cxn>
                <a:cxn ang="0">
                  <a:pos x="18" y="85"/>
                </a:cxn>
                <a:cxn ang="0">
                  <a:pos x="7" y="62"/>
                </a:cxn>
              </a:cxnLst>
              <a:rect l="0" t="0" r="r" b="b"/>
              <a:pathLst>
                <a:path w="229" h="261">
                  <a:moveTo>
                    <a:pt x="7" y="62"/>
                  </a:moveTo>
                  <a:lnTo>
                    <a:pt x="7" y="62"/>
                  </a:lnTo>
                  <a:lnTo>
                    <a:pt x="16" y="68"/>
                  </a:lnTo>
                  <a:lnTo>
                    <a:pt x="25" y="71"/>
                  </a:lnTo>
                  <a:lnTo>
                    <a:pt x="34" y="72"/>
                  </a:lnTo>
                  <a:lnTo>
                    <a:pt x="45" y="72"/>
                  </a:lnTo>
                  <a:lnTo>
                    <a:pt x="45" y="72"/>
                  </a:lnTo>
                  <a:lnTo>
                    <a:pt x="57" y="71"/>
                  </a:lnTo>
                  <a:lnTo>
                    <a:pt x="70" y="70"/>
                  </a:lnTo>
                  <a:lnTo>
                    <a:pt x="70" y="70"/>
                  </a:lnTo>
                  <a:lnTo>
                    <a:pt x="73" y="45"/>
                  </a:lnTo>
                  <a:lnTo>
                    <a:pt x="74" y="23"/>
                  </a:lnTo>
                  <a:lnTo>
                    <a:pt x="74" y="23"/>
                  </a:lnTo>
                  <a:lnTo>
                    <a:pt x="74" y="19"/>
                  </a:lnTo>
                  <a:lnTo>
                    <a:pt x="71" y="16"/>
                  </a:lnTo>
                  <a:lnTo>
                    <a:pt x="68" y="12"/>
                  </a:lnTo>
                  <a:lnTo>
                    <a:pt x="63" y="9"/>
                  </a:lnTo>
                  <a:lnTo>
                    <a:pt x="63" y="9"/>
                  </a:lnTo>
                  <a:lnTo>
                    <a:pt x="60" y="7"/>
                  </a:lnTo>
                  <a:lnTo>
                    <a:pt x="58" y="6"/>
                  </a:lnTo>
                  <a:lnTo>
                    <a:pt x="58" y="6"/>
                  </a:lnTo>
                  <a:lnTo>
                    <a:pt x="60" y="3"/>
                  </a:lnTo>
                  <a:lnTo>
                    <a:pt x="60" y="3"/>
                  </a:lnTo>
                  <a:lnTo>
                    <a:pt x="61" y="1"/>
                  </a:lnTo>
                  <a:lnTo>
                    <a:pt x="65" y="1"/>
                  </a:lnTo>
                  <a:lnTo>
                    <a:pt x="71" y="0"/>
                  </a:lnTo>
                  <a:lnTo>
                    <a:pt x="71" y="0"/>
                  </a:lnTo>
                  <a:lnTo>
                    <a:pt x="83" y="3"/>
                  </a:lnTo>
                  <a:lnTo>
                    <a:pt x="95" y="7"/>
                  </a:lnTo>
                  <a:lnTo>
                    <a:pt x="103" y="13"/>
                  </a:lnTo>
                  <a:lnTo>
                    <a:pt x="105" y="16"/>
                  </a:lnTo>
                  <a:lnTo>
                    <a:pt x="106" y="20"/>
                  </a:lnTo>
                  <a:lnTo>
                    <a:pt x="106" y="20"/>
                  </a:lnTo>
                  <a:lnTo>
                    <a:pt x="106" y="23"/>
                  </a:lnTo>
                  <a:lnTo>
                    <a:pt x="103" y="28"/>
                  </a:lnTo>
                  <a:lnTo>
                    <a:pt x="103" y="28"/>
                  </a:lnTo>
                  <a:lnTo>
                    <a:pt x="99" y="32"/>
                  </a:lnTo>
                  <a:lnTo>
                    <a:pt x="97" y="36"/>
                  </a:lnTo>
                  <a:lnTo>
                    <a:pt x="97" y="36"/>
                  </a:lnTo>
                  <a:lnTo>
                    <a:pt x="90" y="67"/>
                  </a:lnTo>
                  <a:lnTo>
                    <a:pt x="90" y="67"/>
                  </a:lnTo>
                  <a:lnTo>
                    <a:pt x="109" y="61"/>
                  </a:lnTo>
                  <a:lnTo>
                    <a:pt x="125" y="57"/>
                  </a:lnTo>
                  <a:lnTo>
                    <a:pt x="125" y="57"/>
                  </a:lnTo>
                  <a:lnTo>
                    <a:pt x="132" y="54"/>
                  </a:lnTo>
                  <a:lnTo>
                    <a:pt x="138" y="49"/>
                  </a:lnTo>
                  <a:lnTo>
                    <a:pt x="138" y="49"/>
                  </a:lnTo>
                  <a:lnTo>
                    <a:pt x="145" y="46"/>
                  </a:lnTo>
                  <a:lnTo>
                    <a:pt x="153" y="45"/>
                  </a:lnTo>
                  <a:lnTo>
                    <a:pt x="153" y="45"/>
                  </a:lnTo>
                  <a:lnTo>
                    <a:pt x="158" y="46"/>
                  </a:lnTo>
                  <a:lnTo>
                    <a:pt x="164" y="48"/>
                  </a:lnTo>
                  <a:lnTo>
                    <a:pt x="164" y="48"/>
                  </a:lnTo>
                  <a:lnTo>
                    <a:pt x="167" y="51"/>
                  </a:lnTo>
                  <a:lnTo>
                    <a:pt x="168" y="57"/>
                  </a:lnTo>
                  <a:lnTo>
                    <a:pt x="168" y="57"/>
                  </a:lnTo>
                  <a:lnTo>
                    <a:pt x="167" y="59"/>
                  </a:lnTo>
                  <a:lnTo>
                    <a:pt x="164" y="64"/>
                  </a:lnTo>
                  <a:lnTo>
                    <a:pt x="158" y="67"/>
                  </a:lnTo>
                  <a:lnTo>
                    <a:pt x="150" y="70"/>
                  </a:lnTo>
                  <a:lnTo>
                    <a:pt x="150" y="70"/>
                  </a:lnTo>
                  <a:lnTo>
                    <a:pt x="122" y="78"/>
                  </a:lnTo>
                  <a:lnTo>
                    <a:pt x="86" y="85"/>
                  </a:lnTo>
                  <a:lnTo>
                    <a:pt x="86" y="85"/>
                  </a:lnTo>
                  <a:lnTo>
                    <a:pt x="68" y="169"/>
                  </a:lnTo>
                  <a:lnTo>
                    <a:pt x="68" y="169"/>
                  </a:lnTo>
                  <a:lnTo>
                    <a:pt x="81" y="161"/>
                  </a:lnTo>
                  <a:lnTo>
                    <a:pt x="95" y="152"/>
                  </a:lnTo>
                  <a:lnTo>
                    <a:pt x="106" y="145"/>
                  </a:lnTo>
                  <a:lnTo>
                    <a:pt x="118" y="139"/>
                  </a:lnTo>
                  <a:lnTo>
                    <a:pt x="129" y="135"/>
                  </a:lnTo>
                  <a:lnTo>
                    <a:pt x="141" y="132"/>
                  </a:lnTo>
                  <a:lnTo>
                    <a:pt x="153" y="130"/>
                  </a:lnTo>
                  <a:lnTo>
                    <a:pt x="164" y="129"/>
                  </a:lnTo>
                  <a:lnTo>
                    <a:pt x="164" y="129"/>
                  </a:lnTo>
                  <a:lnTo>
                    <a:pt x="179" y="130"/>
                  </a:lnTo>
                  <a:lnTo>
                    <a:pt x="190" y="133"/>
                  </a:lnTo>
                  <a:lnTo>
                    <a:pt x="202" y="139"/>
                  </a:lnTo>
                  <a:lnTo>
                    <a:pt x="212" y="145"/>
                  </a:lnTo>
                  <a:lnTo>
                    <a:pt x="219" y="152"/>
                  </a:lnTo>
                  <a:lnTo>
                    <a:pt x="225" y="162"/>
                  </a:lnTo>
                  <a:lnTo>
                    <a:pt x="228" y="172"/>
                  </a:lnTo>
                  <a:lnTo>
                    <a:pt x="229" y="184"/>
                  </a:lnTo>
                  <a:lnTo>
                    <a:pt x="229" y="184"/>
                  </a:lnTo>
                  <a:lnTo>
                    <a:pt x="228" y="196"/>
                  </a:lnTo>
                  <a:lnTo>
                    <a:pt x="225" y="206"/>
                  </a:lnTo>
                  <a:lnTo>
                    <a:pt x="219" y="214"/>
                  </a:lnTo>
                  <a:lnTo>
                    <a:pt x="212" y="223"/>
                  </a:lnTo>
                  <a:lnTo>
                    <a:pt x="205" y="230"/>
                  </a:lnTo>
                  <a:lnTo>
                    <a:pt x="195" y="236"/>
                  </a:lnTo>
                  <a:lnTo>
                    <a:pt x="184" y="242"/>
                  </a:lnTo>
                  <a:lnTo>
                    <a:pt x="171" y="246"/>
                  </a:lnTo>
                  <a:lnTo>
                    <a:pt x="147" y="253"/>
                  </a:lnTo>
                  <a:lnTo>
                    <a:pt x="121" y="258"/>
                  </a:lnTo>
                  <a:lnTo>
                    <a:pt x="96" y="259"/>
                  </a:lnTo>
                  <a:lnTo>
                    <a:pt x="74" y="261"/>
                  </a:lnTo>
                  <a:lnTo>
                    <a:pt x="73" y="252"/>
                  </a:lnTo>
                  <a:lnTo>
                    <a:pt x="73" y="252"/>
                  </a:lnTo>
                  <a:lnTo>
                    <a:pt x="95" y="248"/>
                  </a:lnTo>
                  <a:lnTo>
                    <a:pt x="116" y="243"/>
                  </a:lnTo>
                  <a:lnTo>
                    <a:pt x="138" y="237"/>
                  </a:lnTo>
                  <a:lnTo>
                    <a:pt x="158" y="230"/>
                  </a:lnTo>
                  <a:lnTo>
                    <a:pt x="176" y="222"/>
                  </a:lnTo>
                  <a:lnTo>
                    <a:pt x="183" y="216"/>
                  </a:lnTo>
                  <a:lnTo>
                    <a:pt x="190" y="210"/>
                  </a:lnTo>
                  <a:lnTo>
                    <a:pt x="195" y="203"/>
                  </a:lnTo>
                  <a:lnTo>
                    <a:pt x="199" y="196"/>
                  </a:lnTo>
                  <a:lnTo>
                    <a:pt x="202" y="188"/>
                  </a:lnTo>
                  <a:lnTo>
                    <a:pt x="202" y="180"/>
                  </a:lnTo>
                  <a:lnTo>
                    <a:pt x="202" y="180"/>
                  </a:lnTo>
                  <a:lnTo>
                    <a:pt x="202" y="171"/>
                  </a:lnTo>
                  <a:lnTo>
                    <a:pt x="199" y="164"/>
                  </a:lnTo>
                  <a:lnTo>
                    <a:pt x="196" y="158"/>
                  </a:lnTo>
                  <a:lnTo>
                    <a:pt x="192" y="154"/>
                  </a:lnTo>
                  <a:lnTo>
                    <a:pt x="186" y="149"/>
                  </a:lnTo>
                  <a:lnTo>
                    <a:pt x="179" y="146"/>
                  </a:lnTo>
                  <a:lnTo>
                    <a:pt x="170" y="145"/>
                  </a:lnTo>
                  <a:lnTo>
                    <a:pt x="161" y="143"/>
                  </a:lnTo>
                  <a:lnTo>
                    <a:pt x="161" y="143"/>
                  </a:lnTo>
                  <a:lnTo>
                    <a:pt x="145" y="145"/>
                  </a:lnTo>
                  <a:lnTo>
                    <a:pt x="131" y="151"/>
                  </a:lnTo>
                  <a:lnTo>
                    <a:pt x="115" y="158"/>
                  </a:lnTo>
                  <a:lnTo>
                    <a:pt x="100" y="168"/>
                  </a:lnTo>
                  <a:lnTo>
                    <a:pt x="100" y="168"/>
                  </a:lnTo>
                  <a:lnTo>
                    <a:pt x="84" y="181"/>
                  </a:lnTo>
                  <a:lnTo>
                    <a:pt x="79" y="188"/>
                  </a:lnTo>
                  <a:lnTo>
                    <a:pt x="74" y="194"/>
                  </a:lnTo>
                  <a:lnTo>
                    <a:pt x="74" y="194"/>
                  </a:lnTo>
                  <a:lnTo>
                    <a:pt x="71" y="198"/>
                  </a:lnTo>
                  <a:lnTo>
                    <a:pt x="67" y="201"/>
                  </a:lnTo>
                  <a:lnTo>
                    <a:pt x="64" y="203"/>
                  </a:lnTo>
                  <a:lnTo>
                    <a:pt x="63" y="204"/>
                  </a:lnTo>
                  <a:lnTo>
                    <a:pt x="63" y="204"/>
                  </a:lnTo>
                  <a:lnTo>
                    <a:pt x="57" y="203"/>
                  </a:lnTo>
                  <a:lnTo>
                    <a:pt x="51" y="197"/>
                  </a:lnTo>
                  <a:lnTo>
                    <a:pt x="47" y="188"/>
                  </a:lnTo>
                  <a:lnTo>
                    <a:pt x="45" y="184"/>
                  </a:lnTo>
                  <a:lnTo>
                    <a:pt x="45" y="178"/>
                  </a:lnTo>
                  <a:lnTo>
                    <a:pt x="45" y="178"/>
                  </a:lnTo>
                  <a:lnTo>
                    <a:pt x="45" y="175"/>
                  </a:lnTo>
                  <a:lnTo>
                    <a:pt x="48" y="169"/>
                  </a:lnTo>
                  <a:lnTo>
                    <a:pt x="52" y="154"/>
                  </a:lnTo>
                  <a:lnTo>
                    <a:pt x="52" y="154"/>
                  </a:lnTo>
                  <a:lnTo>
                    <a:pt x="60" y="123"/>
                  </a:lnTo>
                  <a:lnTo>
                    <a:pt x="65" y="88"/>
                  </a:lnTo>
                  <a:lnTo>
                    <a:pt x="65" y="88"/>
                  </a:lnTo>
                  <a:lnTo>
                    <a:pt x="41" y="90"/>
                  </a:lnTo>
                  <a:lnTo>
                    <a:pt x="41" y="90"/>
                  </a:lnTo>
                  <a:lnTo>
                    <a:pt x="28" y="90"/>
                  </a:lnTo>
                  <a:lnTo>
                    <a:pt x="18" y="85"/>
                  </a:lnTo>
                  <a:lnTo>
                    <a:pt x="9" y="78"/>
                  </a:lnTo>
                  <a:lnTo>
                    <a:pt x="0" y="68"/>
                  </a:lnTo>
                  <a:lnTo>
                    <a:pt x="7" y="6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83" name="Freeform 87"/>
            <p:cNvSpPr>
              <a:spLocks noEditPoints="1"/>
            </p:cNvSpPr>
            <p:nvPr userDrawn="1"/>
          </p:nvSpPr>
          <p:spPr bwMode="auto">
            <a:xfrm>
              <a:off x="3014663" y="1473201"/>
              <a:ext cx="127000" cy="127000"/>
            </a:xfrm>
            <a:custGeom>
              <a:avLst/>
              <a:gdLst/>
              <a:ahLst/>
              <a:cxnLst>
                <a:cxn ang="0">
                  <a:pos x="49" y="159"/>
                </a:cxn>
                <a:cxn ang="0">
                  <a:pos x="37" y="209"/>
                </a:cxn>
                <a:cxn ang="0">
                  <a:pos x="36" y="234"/>
                </a:cxn>
                <a:cxn ang="0">
                  <a:pos x="21" y="237"/>
                </a:cxn>
                <a:cxn ang="0">
                  <a:pos x="4" y="204"/>
                </a:cxn>
                <a:cxn ang="0">
                  <a:pos x="0" y="159"/>
                </a:cxn>
                <a:cxn ang="0">
                  <a:pos x="13" y="57"/>
                </a:cxn>
                <a:cxn ang="0">
                  <a:pos x="19" y="28"/>
                </a:cxn>
                <a:cxn ang="0">
                  <a:pos x="11" y="1"/>
                </a:cxn>
                <a:cxn ang="0">
                  <a:pos x="16" y="0"/>
                </a:cxn>
                <a:cxn ang="0">
                  <a:pos x="33" y="11"/>
                </a:cxn>
                <a:cxn ang="0">
                  <a:pos x="43" y="30"/>
                </a:cxn>
                <a:cxn ang="0">
                  <a:pos x="39" y="56"/>
                </a:cxn>
                <a:cxn ang="0">
                  <a:pos x="19" y="131"/>
                </a:cxn>
                <a:cxn ang="0">
                  <a:pos x="20" y="179"/>
                </a:cxn>
                <a:cxn ang="0">
                  <a:pos x="23" y="186"/>
                </a:cxn>
                <a:cxn ang="0">
                  <a:pos x="27" y="181"/>
                </a:cxn>
                <a:cxn ang="0">
                  <a:pos x="87" y="62"/>
                </a:cxn>
                <a:cxn ang="0">
                  <a:pos x="107" y="69"/>
                </a:cxn>
                <a:cxn ang="0">
                  <a:pos x="162" y="65"/>
                </a:cxn>
                <a:cxn ang="0">
                  <a:pos x="161" y="26"/>
                </a:cxn>
                <a:cxn ang="0">
                  <a:pos x="148" y="10"/>
                </a:cxn>
                <a:cxn ang="0">
                  <a:pos x="140" y="5"/>
                </a:cxn>
                <a:cxn ang="0">
                  <a:pos x="149" y="0"/>
                </a:cxn>
                <a:cxn ang="0">
                  <a:pos x="178" y="2"/>
                </a:cxn>
                <a:cxn ang="0">
                  <a:pos x="187" y="10"/>
                </a:cxn>
                <a:cxn ang="0">
                  <a:pos x="185" y="20"/>
                </a:cxn>
                <a:cxn ang="0">
                  <a:pos x="195" y="57"/>
                </a:cxn>
                <a:cxn ang="0">
                  <a:pos x="211" y="52"/>
                </a:cxn>
                <a:cxn ang="0">
                  <a:pos x="224" y="50"/>
                </a:cxn>
                <a:cxn ang="0">
                  <a:pos x="233" y="62"/>
                </a:cxn>
                <a:cxn ang="0">
                  <a:pos x="222" y="72"/>
                </a:cxn>
                <a:cxn ang="0">
                  <a:pos x="185" y="170"/>
                </a:cxn>
                <a:cxn ang="0">
                  <a:pos x="227" y="189"/>
                </a:cxn>
                <a:cxn ang="0">
                  <a:pos x="240" y="209"/>
                </a:cxn>
                <a:cxn ang="0">
                  <a:pos x="233" y="221"/>
                </a:cxn>
                <a:cxn ang="0">
                  <a:pos x="217" y="215"/>
                </a:cxn>
                <a:cxn ang="0">
                  <a:pos x="184" y="189"/>
                </a:cxn>
                <a:cxn ang="0">
                  <a:pos x="178" y="212"/>
                </a:cxn>
                <a:cxn ang="0">
                  <a:pos x="158" y="228"/>
                </a:cxn>
                <a:cxn ang="0">
                  <a:pos x="122" y="231"/>
                </a:cxn>
                <a:cxn ang="0">
                  <a:pos x="94" y="218"/>
                </a:cxn>
                <a:cxn ang="0">
                  <a:pos x="87" y="199"/>
                </a:cxn>
                <a:cxn ang="0">
                  <a:pos x="101" y="173"/>
                </a:cxn>
                <a:cxn ang="0">
                  <a:pos x="142" y="165"/>
                </a:cxn>
                <a:cxn ang="0">
                  <a:pos x="162" y="83"/>
                </a:cxn>
                <a:cxn ang="0">
                  <a:pos x="126" y="86"/>
                </a:cxn>
                <a:cxn ang="0">
                  <a:pos x="82" y="68"/>
                </a:cxn>
                <a:cxn ang="0">
                  <a:pos x="119" y="181"/>
                </a:cxn>
                <a:cxn ang="0">
                  <a:pos x="101" y="194"/>
                </a:cxn>
                <a:cxn ang="0">
                  <a:pos x="101" y="205"/>
                </a:cxn>
                <a:cxn ang="0">
                  <a:pos x="127" y="215"/>
                </a:cxn>
                <a:cxn ang="0">
                  <a:pos x="152" y="211"/>
                </a:cxn>
                <a:cxn ang="0">
                  <a:pos x="162" y="196"/>
                </a:cxn>
                <a:cxn ang="0">
                  <a:pos x="148" y="181"/>
                </a:cxn>
              </a:cxnLst>
              <a:rect l="0" t="0" r="r" b="b"/>
              <a:pathLst>
                <a:path w="240" h="238">
                  <a:moveTo>
                    <a:pt x="58" y="130"/>
                  </a:moveTo>
                  <a:lnTo>
                    <a:pt x="58" y="130"/>
                  </a:lnTo>
                  <a:lnTo>
                    <a:pt x="49" y="159"/>
                  </a:lnTo>
                  <a:lnTo>
                    <a:pt x="49" y="159"/>
                  </a:lnTo>
                  <a:lnTo>
                    <a:pt x="40" y="189"/>
                  </a:lnTo>
                  <a:lnTo>
                    <a:pt x="37" y="201"/>
                  </a:lnTo>
                  <a:lnTo>
                    <a:pt x="37" y="209"/>
                  </a:lnTo>
                  <a:lnTo>
                    <a:pt x="37" y="209"/>
                  </a:lnTo>
                  <a:lnTo>
                    <a:pt x="39" y="225"/>
                  </a:lnTo>
                  <a:lnTo>
                    <a:pt x="39" y="225"/>
                  </a:lnTo>
                  <a:lnTo>
                    <a:pt x="37" y="231"/>
                  </a:lnTo>
                  <a:lnTo>
                    <a:pt x="36" y="234"/>
                  </a:lnTo>
                  <a:lnTo>
                    <a:pt x="32" y="237"/>
                  </a:lnTo>
                  <a:lnTo>
                    <a:pt x="27" y="238"/>
                  </a:lnTo>
                  <a:lnTo>
                    <a:pt x="27" y="238"/>
                  </a:lnTo>
                  <a:lnTo>
                    <a:pt x="21" y="237"/>
                  </a:lnTo>
                  <a:lnTo>
                    <a:pt x="17" y="233"/>
                  </a:lnTo>
                  <a:lnTo>
                    <a:pt x="13" y="225"/>
                  </a:lnTo>
                  <a:lnTo>
                    <a:pt x="8" y="215"/>
                  </a:lnTo>
                  <a:lnTo>
                    <a:pt x="4" y="204"/>
                  </a:lnTo>
                  <a:lnTo>
                    <a:pt x="3" y="189"/>
                  </a:lnTo>
                  <a:lnTo>
                    <a:pt x="1" y="175"/>
                  </a:lnTo>
                  <a:lnTo>
                    <a:pt x="0" y="159"/>
                  </a:lnTo>
                  <a:lnTo>
                    <a:pt x="0" y="159"/>
                  </a:lnTo>
                  <a:lnTo>
                    <a:pt x="1" y="136"/>
                  </a:lnTo>
                  <a:lnTo>
                    <a:pt x="3" y="112"/>
                  </a:lnTo>
                  <a:lnTo>
                    <a:pt x="7" y="86"/>
                  </a:lnTo>
                  <a:lnTo>
                    <a:pt x="13" y="57"/>
                  </a:lnTo>
                  <a:lnTo>
                    <a:pt x="13" y="57"/>
                  </a:lnTo>
                  <a:lnTo>
                    <a:pt x="17" y="40"/>
                  </a:lnTo>
                  <a:lnTo>
                    <a:pt x="19" y="28"/>
                  </a:lnTo>
                  <a:lnTo>
                    <a:pt x="19" y="28"/>
                  </a:lnTo>
                  <a:lnTo>
                    <a:pt x="17" y="15"/>
                  </a:lnTo>
                  <a:lnTo>
                    <a:pt x="13" y="4"/>
                  </a:lnTo>
                  <a:lnTo>
                    <a:pt x="13" y="4"/>
                  </a:lnTo>
                  <a:lnTo>
                    <a:pt x="11" y="1"/>
                  </a:lnTo>
                  <a:lnTo>
                    <a:pt x="11" y="1"/>
                  </a:lnTo>
                  <a:lnTo>
                    <a:pt x="13" y="0"/>
                  </a:lnTo>
                  <a:lnTo>
                    <a:pt x="16" y="0"/>
                  </a:lnTo>
                  <a:lnTo>
                    <a:pt x="16" y="0"/>
                  </a:lnTo>
                  <a:lnTo>
                    <a:pt x="19" y="0"/>
                  </a:lnTo>
                  <a:lnTo>
                    <a:pt x="23" y="2"/>
                  </a:lnTo>
                  <a:lnTo>
                    <a:pt x="27" y="5"/>
                  </a:lnTo>
                  <a:lnTo>
                    <a:pt x="33" y="11"/>
                  </a:lnTo>
                  <a:lnTo>
                    <a:pt x="33" y="11"/>
                  </a:lnTo>
                  <a:lnTo>
                    <a:pt x="37" y="18"/>
                  </a:lnTo>
                  <a:lnTo>
                    <a:pt x="42" y="24"/>
                  </a:lnTo>
                  <a:lnTo>
                    <a:pt x="43" y="30"/>
                  </a:lnTo>
                  <a:lnTo>
                    <a:pt x="43" y="37"/>
                  </a:lnTo>
                  <a:lnTo>
                    <a:pt x="43" y="37"/>
                  </a:lnTo>
                  <a:lnTo>
                    <a:pt x="42" y="46"/>
                  </a:lnTo>
                  <a:lnTo>
                    <a:pt x="39" y="56"/>
                  </a:lnTo>
                  <a:lnTo>
                    <a:pt x="39" y="56"/>
                  </a:lnTo>
                  <a:lnTo>
                    <a:pt x="29" y="82"/>
                  </a:lnTo>
                  <a:lnTo>
                    <a:pt x="23" y="107"/>
                  </a:lnTo>
                  <a:lnTo>
                    <a:pt x="19" y="131"/>
                  </a:lnTo>
                  <a:lnTo>
                    <a:pt x="19" y="153"/>
                  </a:lnTo>
                  <a:lnTo>
                    <a:pt x="19" y="153"/>
                  </a:lnTo>
                  <a:lnTo>
                    <a:pt x="19" y="172"/>
                  </a:lnTo>
                  <a:lnTo>
                    <a:pt x="20" y="179"/>
                  </a:lnTo>
                  <a:lnTo>
                    <a:pt x="21" y="183"/>
                  </a:lnTo>
                  <a:lnTo>
                    <a:pt x="21" y="183"/>
                  </a:lnTo>
                  <a:lnTo>
                    <a:pt x="21" y="185"/>
                  </a:lnTo>
                  <a:lnTo>
                    <a:pt x="23" y="186"/>
                  </a:lnTo>
                  <a:lnTo>
                    <a:pt x="23" y="186"/>
                  </a:lnTo>
                  <a:lnTo>
                    <a:pt x="24" y="185"/>
                  </a:lnTo>
                  <a:lnTo>
                    <a:pt x="27" y="181"/>
                  </a:lnTo>
                  <a:lnTo>
                    <a:pt x="27" y="181"/>
                  </a:lnTo>
                  <a:lnTo>
                    <a:pt x="39" y="153"/>
                  </a:lnTo>
                  <a:lnTo>
                    <a:pt x="50" y="127"/>
                  </a:lnTo>
                  <a:lnTo>
                    <a:pt x="58" y="130"/>
                  </a:lnTo>
                  <a:close/>
                  <a:moveTo>
                    <a:pt x="87" y="62"/>
                  </a:moveTo>
                  <a:lnTo>
                    <a:pt x="87" y="62"/>
                  </a:lnTo>
                  <a:lnTo>
                    <a:pt x="93" y="65"/>
                  </a:lnTo>
                  <a:lnTo>
                    <a:pt x="100" y="68"/>
                  </a:lnTo>
                  <a:lnTo>
                    <a:pt x="107" y="69"/>
                  </a:lnTo>
                  <a:lnTo>
                    <a:pt x="114" y="69"/>
                  </a:lnTo>
                  <a:lnTo>
                    <a:pt x="114" y="69"/>
                  </a:lnTo>
                  <a:lnTo>
                    <a:pt x="139" y="68"/>
                  </a:lnTo>
                  <a:lnTo>
                    <a:pt x="162" y="65"/>
                  </a:lnTo>
                  <a:lnTo>
                    <a:pt x="162" y="65"/>
                  </a:lnTo>
                  <a:lnTo>
                    <a:pt x="162" y="43"/>
                  </a:lnTo>
                  <a:lnTo>
                    <a:pt x="161" y="26"/>
                  </a:lnTo>
                  <a:lnTo>
                    <a:pt x="161" y="26"/>
                  </a:lnTo>
                  <a:lnTo>
                    <a:pt x="159" y="18"/>
                  </a:lnTo>
                  <a:lnTo>
                    <a:pt x="158" y="14"/>
                  </a:lnTo>
                  <a:lnTo>
                    <a:pt x="153" y="13"/>
                  </a:lnTo>
                  <a:lnTo>
                    <a:pt x="148" y="10"/>
                  </a:lnTo>
                  <a:lnTo>
                    <a:pt x="148" y="10"/>
                  </a:lnTo>
                  <a:lnTo>
                    <a:pt x="142" y="8"/>
                  </a:lnTo>
                  <a:lnTo>
                    <a:pt x="140" y="7"/>
                  </a:lnTo>
                  <a:lnTo>
                    <a:pt x="140" y="5"/>
                  </a:lnTo>
                  <a:lnTo>
                    <a:pt x="140" y="5"/>
                  </a:lnTo>
                  <a:lnTo>
                    <a:pt x="142" y="4"/>
                  </a:lnTo>
                  <a:lnTo>
                    <a:pt x="145" y="1"/>
                  </a:lnTo>
                  <a:lnTo>
                    <a:pt x="149" y="0"/>
                  </a:lnTo>
                  <a:lnTo>
                    <a:pt x="155" y="0"/>
                  </a:lnTo>
                  <a:lnTo>
                    <a:pt x="155" y="0"/>
                  </a:lnTo>
                  <a:lnTo>
                    <a:pt x="166" y="0"/>
                  </a:lnTo>
                  <a:lnTo>
                    <a:pt x="178" y="2"/>
                  </a:lnTo>
                  <a:lnTo>
                    <a:pt x="178" y="2"/>
                  </a:lnTo>
                  <a:lnTo>
                    <a:pt x="182" y="4"/>
                  </a:lnTo>
                  <a:lnTo>
                    <a:pt x="185" y="7"/>
                  </a:lnTo>
                  <a:lnTo>
                    <a:pt x="187" y="10"/>
                  </a:lnTo>
                  <a:lnTo>
                    <a:pt x="188" y="13"/>
                  </a:lnTo>
                  <a:lnTo>
                    <a:pt x="188" y="13"/>
                  </a:lnTo>
                  <a:lnTo>
                    <a:pt x="185" y="20"/>
                  </a:lnTo>
                  <a:lnTo>
                    <a:pt x="185" y="20"/>
                  </a:lnTo>
                  <a:lnTo>
                    <a:pt x="184" y="34"/>
                  </a:lnTo>
                  <a:lnTo>
                    <a:pt x="182" y="62"/>
                  </a:lnTo>
                  <a:lnTo>
                    <a:pt x="182" y="62"/>
                  </a:lnTo>
                  <a:lnTo>
                    <a:pt x="195" y="57"/>
                  </a:lnTo>
                  <a:lnTo>
                    <a:pt x="207" y="53"/>
                  </a:lnTo>
                  <a:lnTo>
                    <a:pt x="207" y="53"/>
                  </a:lnTo>
                  <a:lnTo>
                    <a:pt x="211" y="52"/>
                  </a:lnTo>
                  <a:lnTo>
                    <a:pt x="211" y="52"/>
                  </a:lnTo>
                  <a:lnTo>
                    <a:pt x="214" y="50"/>
                  </a:lnTo>
                  <a:lnTo>
                    <a:pt x="219" y="50"/>
                  </a:lnTo>
                  <a:lnTo>
                    <a:pt x="219" y="50"/>
                  </a:lnTo>
                  <a:lnTo>
                    <a:pt x="224" y="50"/>
                  </a:lnTo>
                  <a:lnTo>
                    <a:pt x="229" y="53"/>
                  </a:lnTo>
                  <a:lnTo>
                    <a:pt x="232" y="56"/>
                  </a:lnTo>
                  <a:lnTo>
                    <a:pt x="233" y="62"/>
                  </a:lnTo>
                  <a:lnTo>
                    <a:pt x="233" y="62"/>
                  </a:lnTo>
                  <a:lnTo>
                    <a:pt x="232" y="65"/>
                  </a:lnTo>
                  <a:lnTo>
                    <a:pt x="230" y="66"/>
                  </a:lnTo>
                  <a:lnTo>
                    <a:pt x="222" y="72"/>
                  </a:lnTo>
                  <a:lnTo>
                    <a:pt x="222" y="72"/>
                  </a:lnTo>
                  <a:lnTo>
                    <a:pt x="206" y="76"/>
                  </a:lnTo>
                  <a:lnTo>
                    <a:pt x="182" y="81"/>
                  </a:lnTo>
                  <a:lnTo>
                    <a:pt x="182" y="81"/>
                  </a:lnTo>
                  <a:lnTo>
                    <a:pt x="185" y="170"/>
                  </a:lnTo>
                  <a:lnTo>
                    <a:pt x="185" y="170"/>
                  </a:lnTo>
                  <a:lnTo>
                    <a:pt x="210" y="179"/>
                  </a:lnTo>
                  <a:lnTo>
                    <a:pt x="219" y="185"/>
                  </a:lnTo>
                  <a:lnTo>
                    <a:pt x="227" y="189"/>
                  </a:lnTo>
                  <a:lnTo>
                    <a:pt x="233" y="194"/>
                  </a:lnTo>
                  <a:lnTo>
                    <a:pt x="238" y="199"/>
                  </a:lnTo>
                  <a:lnTo>
                    <a:pt x="239" y="204"/>
                  </a:lnTo>
                  <a:lnTo>
                    <a:pt x="240" y="209"/>
                  </a:lnTo>
                  <a:lnTo>
                    <a:pt x="240" y="209"/>
                  </a:lnTo>
                  <a:lnTo>
                    <a:pt x="239" y="215"/>
                  </a:lnTo>
                  <a:lnTo>
                    <a:pt x="238" y="218"/>
                  </a:lnTo>
                  <a:lnTo>
                    <a:pt x="233" y="221"/>
                  </a:lnTo>
                  <a:lnTo>
                    <a:pt x="229" y="222"/>
                  </a:lnTo>
                  <a:lnTo>
                    <a:pt x="229" y="222"/>
                  </a:lnTo>
                  <a:lnTo>
                    <a:pt x="224" y="221"/>
                  </a:lnTo>
                  <a:lnTo>
                    <a:pt x="217" y="215"/>
                  </a:lnTo>
                  <a:lnTo>
                    <a:pt x="217" y="215"/>
                  </a:lnTo>
                  <a:lnTo>
                    <a:pt x="209" y="207"/>
                  </a:lnTo>
                  <a:lnTo>
                    <a:pt x="201" y="201"/>
                  </a:lnTo>
                  <a:lnTo>
                    <a:pt x="184" y="189"/>
                  </a:lnTo>
                  <a:lnTo>
                    <a:pt x="184" y="189"/>
                  </a:lnTo>
                  <a:lnTo>
                    <a:pt x="182" y="199"/>
                  </a:lnTo>
                  <a:lnTo>
                    <a:pt x="181" y="207"/>
                  </a:lnTo>
                  <a:lnTo>
                    <a:pt x="178" y="212"/>
                  </a:lnTo>
                  <a:lnTo>
                    <a:pt x="174" y="218"/>
                  </a:lnTo>
                  <a:lnTo>
                    <a:pt x="174" y="218"/>
                  </a:lnTo>
                  <a:lnTo>
                    <a:pt x="166" y="224"/>
                  </a:lnTo>
                  <a:lnTo>
                    <a:pt x="158" y="228"/>
                  </a:lnTo>
                  <a:lnTo>
                    <a:pt x="146" y="231"/>
                  </a:lnTo>
                  <a:lnTo>
                    <a:pt x="132" y="233"/>
                  </a:lnTo>
                  <a:lnTo>
                    <a:pt x="132" y="233"/>
                  </a:lnTo>
                  <a:lnTo>
                    <a:pt x="122" y="231"/>
                  </a:lnTo>
                  <a:lnTo>
                    <a:pt x="113" y="230"/>
                  </a:lnTo>
                  <a:lnTo>
                    <a:pt x="106" y="227"/>
                  </a:lnTo>
                  <a:lnTo>
                    <a:pt x="98" y="222"/>
                  </a:lnTo>
                  <a:lnTo>
                    <a:pt x="94" y="218"/>
                  </a:lnTo>
                  <a:lnTo>
                    <a:pt x="90" y="212"/>
                  </a:lnTo>
                  <a:lnTo>
                    <a:pt x="87" y="207"/>
                  </a:lnTo>
                  <a:lnTo>
                    <a:pt x="87" y="199"/>
                  </a:lnTo>
                  <a:lnTo>
                    <a:pt x="87" y="199"/>
                  </a:lnTo>
                  <a:lnTo>
                    <a:pt x="88" y="192"/>
                  </a:lnTo>
                  <a:lnTo>
                    <a:pt x="91" y="185"/>
                  </a:lnTo>
                  <a:lnTo>
                    <a:pt x="95" y="179"/>
                  </a:lnTo>
                  <a:lnTo>
                    <a:pt x="101" y="173"/>
                  </a:lnTo>
                  <a:lnTo>
                    <a:pt x="110" y="170"/>
                  </a:lnTo>
                  <a:lnTo>
                    <a:pt x="119" y="167"/>
                  </a:lnTo>
                  <a:lnTo>
                    <a:pt x="130" y="165"/>
                  </a:lnTo>
                  <a:lnTo>
                    <a:pt x="142" y="165"/>
                  </a:lnTo>
                  <a:lnTo>
                    <a:pt x="142" y="165"/>
                  </a:lnTo>
                  <a:lnTo>
                    <a:pt x="165" y="166"/>
                  </a:lnTo>
                  <a:lnTo>
                    <a:pt x="165" y="166"/>
                  </a:lnTo>
                  <a:lnTo>
                    <a:pt x="162" y="83"/>
                  </a:lnTo>
                  <a:lnTo>
                    <a:pt x="162" y="83"/>
                  </a:lnTo>
                  <a:lnTo>
                    <a:pt x="145" y="86"/>
                  </a:lnTo>
                  <a:lnTo>
                    <a:pt x="126" y="86"/>
                  </a:lnTo>
                  <a:lnTo>
                    <a:pt x="126" y="86"/>
                  </a:lnTo>
                  <a:lnTo>
                    <a:pt x="111" y="85"/>
                  </a:lnTo>
                  <a:lnTo>
                    <a:pt x="100" y="82"/>
                  </a:lnTo>
                  <a:lnTo>
                    <a:pt x="90" y="76"/>
                  </a:lnTo>
                  <a:lnTo>
                    <a:pt x="82" y="68"/>
                  </a:lnTo>
                  <a:lnTo>
                    <a:pt x="87" y="62"/>
                  </a:lnTo>
                  <a:close/>
                  <a:moveTo>
                    <a:pt x="132" y="179"/>
                  </a:moveTo>
                  <a:lnTo>
                    <a:pt x="132" y="179"/>
                  </a:lnTo>
                  <a:lnTo>
                    <a:pt x="119" y="181"/>
                  </a:lnTo>
                  <a:lnTo>
                    <a:pt x="108" y="185"/>
                  </a:lnTo>
                  <a:lnTo>
                    <a:pt x="106" y="186"/>
                  </a:lnTo>
                  <a:lnTo>
                    <a:pt x="103" y="191"/>
                  </a:lnTo>
                  <a:lnTo>
                    <a:pt x="101" y="194"/>
                  </a:lnTo>
                  <a:lnTo>
                    <a:pt x="100" y="198"/>
                  </a:lnTo>
                  <a:lnTo>
                    <a:pt x="100" y="198"/>
                  </a:lnTo>
                  <a:lnTo>
                    <a:pt x="100" y="202"/>
                  </a:lnTo>
                  <a:lnTo>
                    <a:pt x="101" y="205"/>
                  </a:lnTo>
                  <a:lnTo>
                    <a:pt x="104" y="208"/>
                  </a:lnTo>
                  <a:lnTo>
                    <a:pt x="107" y="211"/>
                  </a:lnTo>
                  <a:lnTo>
                    <a:pt x="116" y="214"/>
                  </a:lnTo>
                  <a:lnTo>
                    <a:pt x="127" y="215"/>
                  </a:lnTo>
                  <a:lnTo>
                    <a:pt x="127" y="215"/>
                  </a:lnTo>
                  <a:lnTo>
                    <a:pt x="137" y="215"/>
                  </a:lnTo>
                  <a:lnTo>
                    <a:pt x="145" y="214"/>
                  </a:lnTo>
                  <a:lnTo>
                    <a:pt x="152" y="211"/>
                  </a:lnTo>
                  <a:lnTo>
                    <a:pt x="156" y="207"/>
                  </a:lnTo>
                  <a:lnTo>
                    <a:pt x="156" y="207"/>
                  </a:lnTo>
                  <a:lnTo>
                    <a:pt x="159" y="201"/>
                  </a:lnTo>
                  <a:lnTo>
                    <a:pt x="162" y="196"/>
                  </a:lnTo>
                  <a:lnTo>
                    <a:pt x="162" y="191"/>
                  </a:lnTo>
                  <a:lnTo>
                    <a:pt x="164" y="183"/>
                  </a:lnTo>
                  <a:lnTo>
                    <a:pt x="164" y="183"/>
                  </a:lnTo>
                  <a:lnTo>
                    <a:pt x="148" y="181"/>
                  </a:lnTo>
                  <a:lnTo>
                    <a:pt x="132" y="179"/>
                  </a:lnTo>
                  <a:lnTo>
                    <a:pt x="132" y="17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84" name="Freeform 88"/>
            <p:cNvSpPr>
              <a:spLocks/>
            </p:cNvSpPr>
            <p:nvPr userDrawn="1"/>
          </p:nvSpPr>
          <p:spPr bwMode="auto">
            <a:xfrm>
              <a:off x="3160713" y="1568451"/>
              <a:ext cx="46038" cy="41275"/>
            </a:xfrm>
            <a:custGeom>
              <a:avLst/>
              <a:gdLst/>
              <a:ahLst/>
              <a:cxnLst>
                <a:cxn ang="0">
                  <a:pos x="5" y="0"/>
                </a:cxn>
                <a:cxn ang="0">
                  <a:pos x="5" y="0"/>
                </a:cxn>
                <a:cxn ang="0">
                  <a:pos x="22" y="4"/>
                </a:cxn>
                <a:cxn ang="0">
                  <a:pos x="36" y="10"/>
                </a:cxn>
                <a:cxn ang="0">
                  <a:pos x="51" y="16"/>
                </a:cxn>
                <a:cxn ang="0">
                  <a:pos x="63" y="24"/>
                </a:cxn>
                <a:cxn ang="0">
                  <a:pos x="73" y="31"/>
                </a:cxn>
                <a:cxn ang="0">
                  <a:pos x="81" y="40"/>
                </a:cxn>
                <a:cxn ang="0">
                  <a:pos x="86" y="50"/>
                </a:cxn>
                <a:cxn ang="0">
                  <a:pos x="87" y="60"/>
                </a:cxn>
                <a:cxn ang="0">
                  <a:pos x="87" y="60"/>
                </a:cxn>
                <a:cxn ang="0">
                  <a:pos x="86" y="66"/>
                </a:cxn>
                <a:cxn ang="0">
                  <a:pos x="83" y="72"/>
                </a:cxn>
                <a:cxn ang="0">
                  <a:pos x="79" y="76"/>
                </a:cxn>
                <a:cxn ang="0">
                  <a:pos x="71" y="78"/>
                </a:cxn>
                <a:cxn ang="0">
                  <a:pos x="71" y="78"/>
                </a:cxn>
                <a:cxn ang="0">
                  <a:pos x="67" y="78"/>
                </a:cxn>
                <a:cxn ang="0">
                  <a:pos x="63" y="75"/>
                </a:cxn>
                <a:cxn ang="0">
                  <a:pos x="60" y="72"/>
                </a:cxn>
                <a:cxn ang="0">
                  <a:pos x="55" y="65"/>
                </a:cxn>
                <a:cxn ang="0">
                  <a:pos x="55" y="65"/>
                </a:cxn>
                <a:cxn ang="0">
                  <a:pos x="44" y="46"/>
                </a:cxn>
                <a:cxn ang="0">
                  <a:pos x="31" y="30"/>
                </a:cxn>
                <a:cxn ang="0">
                  <a:pos x="16" y="17"/>
                </a:cxn>
                <a:cxn ang="0">
                  <a:pos x="0" y="7"/>
                </a:cxn>
                <a:cxn ang="0">
                  <a:pos x="5" y="0"/>
                </a:cxn>
              </a:cxnLst>
              <a:rect l="0" t="0" r="r" b="b"/>
              <a:pathLst>
                <a:path w="87" h="78">
                  <a:moveTo>
                    <a:pt x="5" y="0"/>
                  </a:moveTo>
                  <a:lnTo>
                    <a:pt x="5" y="0"/>
                  </a:lnTo>
                  <a:lnTo>
                    <a:pt x="22" y="4"/>
                  </a:lnTo>
                  <a:lnTo>
                    <a:pt x="36" y="10"/>
                  </a:lnTo>
                  <a:lnTo>
                    <a:pt x="51" y="16"/>
                  </a:lnTo>
                  <a:lnTo>
                    <a:pt x="63" y="24"/>
                  </a:lnTo>
                  <a:lnTo>
                    <a:pt x="73" y="31"/>
                  </a:lnTo>
                  <a:lnTo>
                    <a:pt x="81" y="40"/>
                  </a:lnTo>
                  <a:lnTo>
                    <a:pt x="86" y="50"/>
                  </a:lnTo>
                  <a:lnTo>
                    <a:pt x="87" y="60"/>
                  </a:lnTo>
                  <a:lnTo>
                    <a:pt x="87" y="60"/>
                  </a:lnTo>
                  <a:lnTo>
                    <a:pt x="86" y="66"/>
                  </a:lnTo>
                  <a:lnTo>
                    <a:pt x="83" y="72"/>
                  </a:lnTo>
                  <a:lnTo>
                    <a:pt x="79" y="76"/>
                  </a:lnTo>
                  <a:lnTo>
                    <a:pt x="71" y="78"/>
                  </a:lnTo>
                  <a:lnTo>
                    <a:pt x="71" y="78"/>
                  </a:lnTo>
                  <a:lnTo>
                    <a:pt x="67" y="78"/>
                  </a:lnTo>
                  <a:lnTo>
                    <a:pt x="63" y="75"/>
                  </a:lnTo>
                  <a:lnTo>
                    <a:pt x="60" y="72"/>
                  </a:lnTo>
                  <a:lnTo>
                    <a:pt x="55" y="65"/>
                  </a:lnTo>
                  <a:lnTo>
                    <a:pt x="55" y="65"/>
                  </a:lnTo>
                  <a:lnTo>
                    <a:pt x="44" y="46"/>
                  </a:lnTo>
                  <a:lnTo>
                    <a:pt x="31" y="30"/>
                  </a:lnTo>
                  <a:lnTo>
                    <a:pt x="16" y="17"/>
                  </a:lnTo>
                  <a:lnTo>
                    <a:pt x="0" y="7"/>
                  </a:lnTo>
                  <a:lnTo>
                    <a:pt x="5"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85" name="Freeform 89"/>
            <p:cNvSpPr>
              <a:spLocks/>
            </p:cNvSpPr>
            <p:nvPr userDrawn="1"/>
          </p:nvSpPr>
          <p:spPr bwMode="auto">
            <a:xfrm>
              <a:off x="3289301" y="1474788"/>
              <a:ext cx="46038" cy="122238"/>
            </a:xfrm>
            <a:custGeom>
              <a:avLst/>
              <a:gdLst/>
              <a:ahLst/>
              <a:cxnLst>
                <a:cxn ang="0">
                  <a:pos x="0" y="232"/>
                </a:cxn>
                <a:cxn ang="0">
                  <a:pos x="0" y="220"/>
                </a:cxn>
                <a:cxn ang="0">
                  <a:pos x="0" y="220"/>
                </a:cxn>
                <a:cxn ang="0">
                  <a:pos x="9" y="220"/>
                </a:cxn>
                <a:cxn ang="0">
                  <a:pos x="16" y="219"/>
                </a:cxn>
                <a:cxn ang="0">
                  <a:pos x="20" y="218"/>
                </a:cxn>
                <a:cxn ang="0">
                  <a:pos x="25" y="213"/>
                </a:cxn>
                <a:cxn ang="0">
                  <a:pos x="26" y="207"/>
                </a:cxn>
                <a:cxn ang="0">
                  <a:pos x="27" y="199"/>
                </a:cxn>
                <a:cxn ang="0">
                  <a:pos x="27" y="170"/>
                </a:cxn>
                <a:cxn ang="0">
                  <a:pos x="27" y="63"/>
                </a:cxn>
                <a:cxn ang="0">
                  <a:pos x="27" y="63"/>
                </a:cxn>
                <a:cxn ang="0">
                  <a:pos x="27" y="34"/>
                </a:cxn>
                <a:cxn ang="0">
                  <a:pos x="26" y="25"/>
                </a:cxn>
                <a:cxn ang="0">
                  <a:pos x="25" y="18"/>
                </a:cxn>
                <a:cxn ang="0">
                  <a:pos x="20" y="15"/>
                </a:cxn>
                <a:cxn ang="0">
                  <a:pos x="16" y="12"/>
                </a:cxn>
                <a:cxn ang="0">
                  <a:pos x="9" y="12"/>
                </a:cxn>
                <a:cxn ang="0">
                  <a:pos x="0" y="11"/>
                </a:cxn>
                <a:cxn ang="0">
                  <a:pos x="0" y="0"/>
                </a:cxn>
                <a:cxn ang="0">
                  <a:pos x="85" y="0"/>
                </a:cxn>
                <a:cxn ang="0">
                  <a:pos x="85" y="11"/>
                </a:cxn>
                <a:cxn ang="0">
                  <a:pos x="85" y="11"/>
                </a:cxn>
                <a:cxn ang="0">
                  <a:pos x="77" y="12"/>
                </a:cxn>
                <a:cxn ang="0">
                  <a:pos x="71" y="12"/>
                </a:cxn>
                <a:cxn ang="0">
                  <a:pos x="65" y="15"/>
                </a:cxn>
                <a:cxn ang="0">
                  <a:pos x="62" y="18"/>
                </a:cxn>
                <a:cxn ang="0">
                  <a:pos x="61" y="25"/>
                </a:cxn>
                <a:cxn ang="0">
                  <a:pos x="59" y="34"/>
                </a:cxn>
                <a:cxn ang="0">
                  <a:pos x="59" y="63"/>
                </a:cxn>
                <a:cxn ang="0">
                  <a:pos x="59" y="170"/>
                </a:cxn>
                <a:cxn ang="0">
                  <a:pos x="59" y="170"/>
                </a:cxn>
                <a:cxn ang="0">
                  <a:pos x="59" y="199"/>
                </a:cxn>
                <a:cxn ang="0">
                  <a:pos x="61" y="207"/>
                </a:cxn>
                <a:cxn ang="0">
                  <a:pos x="62" y="213"/>
                </a:cxn>
                <a:cxn ang="0">
                  <a:pos x="65" y="218"/>
                </a:cxn>
                <a:cxn ang="0">
                  <a:pos x="71" y="219"/>
                </a:cxn>
                <a:cxn ang="0">
                  <a:pos x="77" y="220"/>
                </a:cxn>
                <a:cxn ang="0">
                  <a:pos x="85" y="220"/>
                </a:cxn>
                <a:cxn ang="0">
                  <a:pos x="85" y="232"/>
                </a:cxn>
                <a:cxn ang="0">
                  <a:pos x="0" y="232"/>
                </a:cxn>
              </a:cxnLst>
              <a:rect l="0" t="0" r="r" b="b"/>
              <a:pathLst>
                <a:path w="85" h="232">
                  <a:moveTo>
                    <a:pt x="0" y="232"/>
                  </a:moveTo>
                  <a:lnTo>
                    <a:pt x="0" y="220"/>
                  </a:lnTo>
                  <a:lnTo>
                    <a:pt x="0" y="220"/>
                  </a:lnTo>
                  <a:lnTo>
                    <a:pt x="9" y="220"/>
                  </a:lnTo>
                  <a:lnTo>
                    <a:pt x="16" y="219"/>
                  </a:lnTo>
                  <a:lnTo>
                    <a:pt x="20" y="218"/>
                  </a:lnTo>
                  <a:lnTo>
                    <a:pt x="25" y="213"/>
                  </a:lnTo>
                  <a:lnTo>
                    <a:pt x="26" y="207"/>
                  </a:lnTo>
                  <a:lnTo>
                    <a:pt x="27" y="199"/>
                  </a:lnTo>
                  <a:lnTo>
                    <a:pt x="27" y="170"/>
                  </a:lnTo>
                  <a:lnTo>
                    <a:pt x="27" y="63"/>
                  </a:lnTo>
                  <a:lnTo>
                    <a:pt x="27" y="63"/>
                  </a:lnTo>
                  <a:lnTo>
                    <a:pt x="27" y="34"/>
                  </a:lnTo>
                  <a:lnTo>
                    <a:pt x="26" y="25"/>
                  </a:lnTo>
                  <a:lnTo>
                    <a:pt x="25" y="18"/>
                  </a:lnTo>
                  <a:lnTo>
                    <a:pt x="20" y="15"/>
                  </a:lnTo>
                  <a:lnTo>
                    <a:pt x="16" y="12"/>
                  </a:lnTo>
                  <a:lnTo>
                    <a:pt x="9" y="12"/>
                  </a:lnTo>
                  <a:lnTo>
                    <a:pt x="0" y="11"/>
                  </a:lnTo>
                  <a:lnTo>
                    <a:pt x="0" y="0"/>
                  </a:lnTo>
                  <a:lnTo>
                    <a:pt x="85" y="0"/>
                  </a:lnTo>
                  <a:lnTo>
                    <a:pt x="85" y="11"/>
                  </a:lnTo>
                  <a:lnTo>
                    <a:pt x="85" y="11"/>
                  </a:lnTo>
                  <a:lnTo>
                    <a:pt x="77" y="12"/>
                  </a:lnTo>
                  <a:lnTo>
                    <a:pt x="71" y="12"/>
                  </a:lnTo>
                  <a:lnTo>
                    <a:pt x="65" y="15"/>
                  </a:lnTo>
                  <a:lnTo>
                    <a:pt x="62" y="18"/>
                  </a:lnTo>
                  <a:lnTo>
                    <a:pt x="61" y="25"/>
                  </a:lnTo>
                  <a:lnTo>
                    <a:pt x="59" y="34"/>
                  </a:lnTo>
                  <a:lnTo>
                    <a:pt x="59" y="63"/>
                  </a:lnTo>
                  <a:lnTo>
                    <a:pt x="59" y="170"/>
                  </a:lnTo>
                  <a:lnTo>
                    <a:pt x="59" y="170"/>
                  </a:lnTo>
                  <a:lnTo>
                    <a:pt x="59" y="199"/>
                  </a:lnTo>
                  <a:lnTo>
                    <a:pt x="61" y="207"/>
                  </a:lnTo>
                  <a:lnTo>
                    <a:pt x="62" y="213"/>
                  </a:lnTo>
                  <a:lnTo>
                    <a:pt x="65" y="218"/>
                  </a:lnTo>
                  <a:lnTo>
                    <a:pt x="71" y="219"/>
                  </a:lnTo>
                  <a:lnTo>
                    <a:pt x="77" y="220"/>
                  </a:lnTo>
                  <a:lnTo>
                    <a:pt x="85" y="220"/>
                  </a:lnTo>
                  <a:lnTo>
                    <a:pt x="85" y="232"/>
                  </a:lnTo>
                  <a:lnTo>
                    <a:pt x="0" y="23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86" name="Freeform 90"/>
            <p:cNvSpPr>
              <a:spLocks/>
            </p:cNvSpPr>
            <p:nvPr userDrawn="1"/>
          </p:nvSpPr>
          <p:spPr bwMode="auto">
            <a:xfrm>
              <a:off x="3355976" y="1474788"/>
              <a:ext cx="100013" cy="122238"/>
            </a:xfrm>
            <a:custGeom>
              <a:avLst/>
              <a:gdLst/>
              <a:ahLst/>
              <a:cxnLst>
                <a:cxn ang="0">
                  <a:pos x="178" y="53"/>
                </a:cxn>
                <a:cxn ang="0">
                  <a:pos x="178" y="53"/>
                </a:cxn>
                <a:cxn ang="0">
                  <a:pos x="175" y="37"/>
                </a:cxn>
                <a:cxn ang="0">
                  <a:pos x="175" y="37"/>
                </a:cxn>
                <a:cxn ang="0">
                  <a:pos x="174" y="31"/>
                </a:cxn>
                <a:cxn ang="0">
                  <a:pos x="171" y="25"/>
                </a:cxn>
                <a:cxn ang="0">
                  <a:pos x="168" y="21"/>
                </a:cxn>
                <a:cxn ang="0">
                  <a:pos x="163" y="18"/>
                </a:cxn>
                <a:cxn ang="0">
                  <a:pos x="158" y="15"/>
                </a:cxn>
                <a:cxn ang="0">
                  <a:pos x="152" y="13"/>
                </a:cxn>
                <a:cxn ang="0">
                  <a:pos x="133" y="12"/>
                </a:cxn>
                <a:cxn ang="0">
                  <a:pos x="110" y="12"/>
                </a:cxn>
                <a:cxn ang="0">
                  <a:pos x="110" y="170"/>
                </a:cxn>
                <a:cxn ang="0">
                  <a:pos x="110" y="170"/>
                </a:cxn>
                <a:cxn ang="0">
                  <a:pos x="110" y="199"/>
                </a:cxn>
                <a:cxn ang="0">
                  <a:pos x="111" y="207"/>
                </a:cxn>
                <a:cxn ang="0">
                  <a:pos x="114" y="213"/>
                </a:cxn>
                <a:cxn ang="0">
                  <a:pos x="118" y="218"/>
                </a:cxn>
                <a:cxn ang="0">
                  <a:pos x="124" y="219"/>
                </a:cxn>
                <a:cxn ang="0">
                  <a:pos x="133" y="220"/>
                </a:cxn>
                <a:cxn ang="0">
                  <a:pos x="145" y="220"/>
                </a:cxn>
                <a:cxn ang="0">
                  <a:pos x="145" y="232"/>
                </a:cxn>
                <a:cxn ang="0">
                  <a:pos x="45" y="232"/>
                </a:cxn>
                <a:cxn ang="0">
                  <a:pos x="45" y="220"/>
                </a:cxn>
                <a:cxn ang="0">
                  <a:pos x="45" y="220"/>
                </a:cxn>
                <a:cxn ang="0">
                  <a:pos x="55" y="220"/>
                </a:cxn>
                <a:cxn ang="0">
                  <a:pos x="63" y="219"/>
                </a:cxn>
                <a:cxn ang="0">
                  <a:pos x="69" y="218"/>
                </a:cxn>
                <a:cxn ang="0">
                  <a:pos x="74" y="213"/>
                </a:cxn>
                <a:cxn ang="0">
                  <a:pos x="76" y="207"/>
                </a:cxn>
                <a:cxn ang="0">
                  <a:pos x="78" y="199"/>
                </a:cxn>
                <a:cxn ang="0">
                  <a:pos x="79" y="170"/>
                </a:cxn>
                <a:cxn ang="0">
                  <a:pos x="79" y="12"/>
                </a:cxn>
                <a:cxn ang="0">
                  <a:pos x="56" y="12"/>
                </a:cxn>
                <a:cxn ang="0">
                  <a:pos x="56" y="12"/>
                </a:cxn>
                <a:cxn ang="0">
                  <a:pos x="37" y="13"/>
                </a:cxn>
                <a:cxn ang="0">
                  <a:pos x="30" y="15"/>
                </a:cxn>
                <a:cxn ang="0">
                  <a:pos x="26" y="18"/>
                </a:cxn>
                <a:cxn ang="0">
                  <a:pos x="21" y="21"/>
                </a:cxn>
                <a:cxn ang="0">
                  <a:pos x="18" y="25"/>
                </a:cxn>
                <a:cxn ang="0">
                  <a:pos x="16" y="31"/>
                </a:cxn>
                <a:cxn ang="0">
                  <a:pos x="14" y="37"/>
                </a:cxn>
                <a:cxn ang="0">
                  <a:pos x="14" y="37"/>
                </a:cxn>
                <a:cxn ang="0">
                  <a:pos x="11" y="53"/>
                </a:cxn>
                <a:cxn ang="0">
                  <a:pos x="0" y="53"/>
                </a:cxn>
                <a:cxn ang="0">
                  <a:pos x="0" y="0"/>
                </a:cxn>
                <a:cxn ang="0">
                  <a:pos x="190" y="0"/>
                </a:cxn>
                <a:cxn ang="0">
                  <a:pos x="190" y="53"/>
                </a:cxn>
                <a:cxn ang="0">
                  <a:pos x="178" y="53"/>
                </a:cxn>
              </a:cxnLst>
              <a:rect l="0" t="0" r="r" b="b"/>
              <a:pathLst>
                <a:path w="190" h="232">
                  <a:moveTo>
                    <a:pt x="178" y="53"/>
                  </a:moveTo>
                  <a:lnTo>
                    <a:pt x="178" y="53"/>
                  </a:lnTo>
                  <a:lnTo>
                    <a:pt x="175" y="37"/>
                  </a:lnTo>
                  <a:lnTo>
                    <a:pt x="175" y="37"/>
                  </a:lnTo>
                  <a:lnTo>
                    <a:pt x="174" y="31"/>
                  </a:lnTo>
                  <a:lnTo>
                    <a:pt x="171" y="25"/>
                  </a:lnTo>
                  <a:lnTo>
                    <a:pt x="168" y="21"/>
                  </a:lnTo>
                  <a:lnTo>
                    <a:pt x="163" y="18"/>
                  </a:lnTo>
                  <a:lnTo>
                    <a:pt x="158" y="15"/>
                  </a:lnTo>
                  <a:lnTo>
                    <a:pt x="152" y="13"/>
                  </a:lnTo>
                  <a:lnTo>
                    <a:pt x="133" y="12"/>
                  </a:lnTo>
                  <a:lnTo>
                    <a:pt x="110" y="12"/>
                  </a:lnTo>
                  <a:lnTo>
                    <a:pt x="110" y="170"/>
                  </a:lnTo>
                  <a:lnTo>
                    <a:pt x="110" y="170"/>
                  </a:lnTo>
                  <a:lnTo>
                    <a:pt x="110" y="199"/>
                  </a:lnTo>
                  <a:lnTo>
                    <a:pt x="111" y="207"/>
                  </a:lnTo>
                  <a:lnTo>
                    <a:pt x="114" y="213"/>
                  </a:lnTo>
                  <a:lnTo>
                    <a:pt x="118" y="218"/>
                  </a:lnTo>
                  <a:lnTo>
                    <a:pt x="124" y="219"/>
                  </a:lnTo>
                  <a:lnTo>
                    <a:pt x="133" y="220"/>
                  </a:lnTo>
                  <a:lnTo>
                    <a:pt x="145" y="220"/>
                  </a:lnTo>
                  <a:lnTo>
                    <a:pt x="145" y="232"/>
                  </a:lnTo>
                  <a:lnTo>
                    <a:pt x="45" y="232"/>
                  </a:lnTo>
                  <a:lnTo>
                    <a:pt x="45" y="220"/>
                  </a:lnTo>
                  <a:lnTo>
                    <a:pt x="45" y="220"/>
                  </a:lnTo>
                  <a:lnTo>
                    <a:pt x="55" y="220"/>
                  </a:lnTo>
                  <a:lnTo>
                    <a:pt x="63" y="219"/>
                  </a:lnTo>
                  <a:lnTo>
                    <a:pt x="69" y="218"/>
                  </a:lnTo>
                  <a:lnTo>
                    <a:pt x="74" y="213"/>
                  </a:lnTo>
                  <a:lnTo>
                    <a:pt x="76" y="207"/>
                  </a:lnTo>
                  <a:lnTo>
                    <a:pt x="78" y="199"/>
                  </a:lnTo>
                  <a:lnTo>
                    <a:pt x="79" y="170"/>
                  </a:lnTo>
                  <a:lnTo>
                    <a:pt x="79" y="12"/>
                  </a:lnTo>
                  <a:lnTo>
                    <a:pt x="56" y="12"/>
                  </a:lnTo>
                  <a:lnTo>
                    <a:pt x="56" y="12"/>
                  </a:lnTo>
                  <a:lnTo>
                    <a:pt x="37" y="13"/>
                  </a:lnTo>
                  <a:lnTo>
                    <a:pt x="30" y="15"/>
                  </a:lnTo>
                  <a:lnTo>
                    <a:pt x="26" y="18"/>
                  </a:lnTo>
                  <a:lnTo>
                    <a:pt x="21" y="21"/>
                  </a:lnTo>
                  <a:lnTo>
                    <a:pt x="18" y="25"/>
                  </a:lnTo>
                  <a:lnTo>
                    <a:pt x="16" y="31"/>
                  </a:lnTo>
                  <a:lnTo>
                    <a:pt x="14" y="37"/>
                  </a:lnTo>
                  <a:lnTo>
                    <a:pt x="14" y="37"/>
                  </a:lnTo>
                  <a:lnTo>
                    <a:pt x="11" y="53"/>
                  </a:lnTo>
                  <a:lnTo>
                    <a:pt x="0" y="53"/>
                  </a:lnTo>
                  <a:lnTo>
                    <a:pt x="0" y="0"/>
                  </a:lnTo>
                  <a:lnTo>
                    <a:pt x="190" y="0"/>
                  </a:lnTo>
                  <a:lnTo>
                    <a:pt x="190" y="53"/>
                  </a:lnTo>
                  <a:lnTo>
                    <a:pt x="178" y="5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87" name="Freeform 91"/>
            <p:cNvSpPr>
              <a:spLocks/>
            </p:cNvSpPr>
            <p:nvPr userDrawn="1"/>
          </p:nvSpPr>
          <p:spPr bwMode="auto">
            <a:xfrm>
              <a:off x="3481388" y="1466851"/>
              <a:ext cx="93663" cy="131763"/>
            </a:xfrm>
            <a:custGeom>
              <a:avLst/>
              <a:gdLst/>
              <a:ahLst/>
              <a:cxnLst>
                <a:cxn ang="0">
                  <a:pos x="54" y="91"/>
                </a:cxn>
                <a:cxn ang="0">
                  <a:pos x="51" y="39"/>
                </a:cxn>
                <a:cxn ang="0">
                  <a:pos x="51" y="29"/>
                </a:cxn>
                <a:cxn ang="0">
                  <a:pos x="50" y="23"/>
                </a:cxn>
                <a:cxn ang="0">
                  <a:pos x="42" y="14"/>
                </a:cxn>
                <a:cxn ang="0">
                  <a:pos x="31" y="7"/>
                </a:cxn>
                <a:cxn ang="0">
                  <a:pos x="31" y="6"/>
                </a:cxn>
                <a:cxn ang="0">
                  <a:pos x="31" y="4"/>
                </a:cxn>
                <a:cxn ang="0">
                  <a:pos x="41" y="0"/>
                </a:cxn>
                <a:cxn ang="0">
                  <a:pos x="53" y="1"/>
                </a:cxn>
                <a:cxn ang="0">
                  <a:pos x="66" y="6"/>
                </a:cxn>
                <a:cxn ang="0">
                  <a:pos x="76" y="12"/>
                </a:cxn>
                <a:cxn ang="0">
                  <a:pos x="79" y="19"/>
                </a:cxn>
                <a:cxn ang="0">
                  <a:pos x="77" y="27"/>
                </a:cxn>
                <a:cxn ang="0">
                  <a:pos x="74" y="43"/>
                </a:cxn>
                <a:cxn ang="0">
                  <a:pos x="74" y="68"/>
                </a:cxn>
                <a:cxn ang="0">
                  <a:pos x="74" y="88"/>
                </a:cxn>
                <a:cxn ang="0">
                  <a:pos x="77" y="106"/>
                </a:cxn>
                <a:cxn ang="0">
                  <a:pos x="84" y="110"/>
                </a:cxn>
                <a:cxn ang="0">
                  <a:pos x="89" y="110"/>
                </a:cxn>
                <a:cxn ang="0">
                  <a:pos x="98" y="106"/>
                </a:cxn>
                <a:cxn ang="0">
                  <a:pos x="131" y="90"/>
                </a:cxn>
                <a:cxn ang="0">
                  <a:pos x="144" y="87"/>
                </a:cxn>
                <a:cxn ang="0">
                  <a:pos x="150" y="88"/>
                </a:cxn>
                <a:cxn ang="0">
                  <a:pos x="158" y="94"/>
                </a:cxn>
                <a:cxn ang="0">
                  <a:pos x="160" y="98"/>
                </a:cxn>
                <a:cxn ang="0">
                  <a:pos x="157" y="106"/>
                </a:cxn>
                <a:cxn ang="0">
                  <a:pos x="150" y="111"/>
                </a:cxn>
                <a:cxn ang="0">
                  <a:pos x="138" y="116"/>
                </a:cxn>
                <a:cxn ang="0">
                  <a:pos x="121" y="120"/>
                </a:cxn>
                <a:cxn ang="0">
                  <a:pos x="77" y="136"/>
                </a:cxn>
                <a:cxn ang="0">
                  <a:pos x="45" y="153"/>
                </a:cxn>
                <a:cxn ang="0">
                  <a:pos x="25" y="174"/>
                </a:cxn>
                <a:cxn ang="0">
                  <a:pos x="18" y="190"/>
                </a:cxn>
                <a:cxn ang="0">
                  <a:pos x="18" y="194"/>
                </a:cxn>
                <a:cxn ang="0">
                  <a:pos x="21" y="207"/>
                </a:cxn>
                <a:cxn ang="0">
                  <a:pos x="31" y="216"/>
                </a:cxn>
                <a:cxn ang="0">
                  <a:pos x="51" y="221"/>
                </a:cxn>
                <a:cxn ang="0">
                  <a:pos x="80" y="223"/>
                </a:cxn>
                <a:cxn ang="0">
                  <a:pos x="113" y="221"/>
                </a:cxn>
                <a:cxn ang="0">
                  <a:pos x="154" y="216"/>
                </a:cxn>
                <a:cxn ang="0">
                  <a:pos x="163" y="216"/>
                </a:cxn>
                <a:cxn ang="0">
                  <a:pos x="169" y="217"/>
                </a:cxn>
                <a:cxn ang="0">
                  <a:pos x="176" y="224"/>
                </a:cxn>
                <a:cxn ang="0">
                  <a:pos x="177" y="230"/>
                </a:cxn>
                <a:cxn ang="0">
                  <a:pos x="173" y="239"/>
                </a:cxn>
                <a:cxn ang="0">
                  <a:pos x="163" y="243"/>
                </a:cxn>
                <a:cxn ang="0">
                  <a:pos x="151" y="245"/>
                </a:cxn>
                <a:cxn ang="0">
                  <a:pos x="96" y="248"/>
                </a:cxn>
                <a:cxn ang="0">
                  <a:pos x="71" y="246"/>
                </a:cxn>
                <a:cxn ang="0">
                  <a:pos x="35" y="240"/>
                </a:cxn>
                <a:cxn ang="0">
                  <a:pos x="22" y="234"/>
                </a:cxn>
                <a:cxn ang="0">
                  <a:pos x="5" y="219"/>
                </a:cxn>
                <a:cxn ang="0">
                  <a:pos x="0" y="197"/>
                </a:cxn>
                <a:cxn ang="0">
                  <a:pos x="0" y="187"/>
                </a:cxn>
                <a:cxn ang="0">
                  <a:pos x="9" y="168"/>
                </a:cxn>
                <a:cxn ang="0">
                  <a:pos x="25" y="149"/>
                </a:cxn>
                <a:cxn ang="0">
                  <a:pos x="51" y="130"/>
                </a:cxn>
                <a:cxn ang="0">
                  <a:pos x="69" y="120"/>
                </a:cxn>
                <a:cxn ang="0">
                  <a:pos x="57" y="110"/>
                </a:cxn>
                <a:cxn ang="0">
                  <a:pos x="54" y="91"/>
                </a:cxn>
              </a:cxnLst>
              <a:rect l="0" t="0" r="r" b="b"/>
              <a:pathLst>
                <a:path w="177" h="248">
                  <a:moveTo>
                    <a:pt x="54" y="91"/>
                  </a:moveTo>
                  <a:lnTo>
                    <a:pt x="54" y="91"/>
                  </a:lnTo>
                  <a:lnTo>
                    <a:pt x="51" y="65"/>
                  </a:lnTo>
                  <a:lnTo>
                    <a:pt x="51" y="39"/>
                  </a:lnTo>
                  <a:lnTo>
                    <a:pt x="51" y="39"/>
                  </a:lnTo>
                  <a:lnTo>
                    <a:pt x="51" y="29"/>
                  </a:lnTo>
                  <a:lnTo>
                    <a:pt x="50" y="23"/>
                  </a:lnTo>
                  <a:lnTo>
                    <a:pt x="50" y="23"/>
                  </a:lnTo>
                  <a:lnTo>
                    <a:pt x="47" y="19"/>
                  </a:lnTo>
                  <a:lnTo>
                    <a:pt x="42" y="14"/>
                  </a:lnTo>
                  <a:lnTo>
                    <a:pt x="42" y="14"/>
                  </a:lnTo>
                  <a:lnTo>
                    <a:pt x="31" y="7"/>
                  </a:lnTo>
                  <a:lnTo>
                    <a:pt x="31" y="7"/>
                  </a:lnTo>
                  <a:lnTo>
                    <a:pt x="31" y="6"/>
                  </a:lnTo>
                  <a:lnTo>
                    <a:pt x="31" y="6"/>
                  </a:lnTo>
                  <a:lnTo>
                    <a:pt x="31" y="4"/>
                  </a:lnTo>
                  <a:lnTo>
                    <a:pt x="34" y="1"/>
                  </a:lnTo>
                  <a:lnTo>
                    <a:pt x="41" y="0"/>
                  </a:lnTo>
                  <a:lnTo>
                    <a:pt x="41" y="0"/>
                  </a:lnTo>
                  <a:lnTo>
                    <a:pt x="53" y="1"/>
                  </a:lnTo>
                  <a:lnTo>
                    <a:pt x="66" y="6"/>
                  </a:lnTo>
                  <a:lnTo>
                    <a:pt x="66" y="6"/>
                  </a:lnTo>
                  <a:lnTo>
                    <a:pt x="71" y="9"/>
                  </a:lnTo>
                  <a:lnTo>
                    <a:pt x="76" y="12"/>
                  </a:lnTo>
                  <a:lnTo>
                    <a:pt x="79" y="14"/>
                  </a:lnTo>
                  <a:lnTo>
                    <a:pt x="79" y="19"/>
                  </a:lnTo>
                  <a:lnTo>
                    <a:pt x="79" y="19"/>
                  </a:lnTo>
                  <a:lnTo>
                    <a:pt x="77" y="27"/>
                  </a:lnTo>
                  <a:lnTo>
                    <a:pt x="77" y="27"/>
                  </a:lnTo>
                  <a:lnTo>
                    <a:pt x="74" y="43"/>
                  </a:lnTo>
                  <a:lnTo>
                    <a:pt x="74" y="68"/>
                  </a:lnTo>
                  <a:lnTo>
                    <a:pt x="74" y="68"/>
                  </a:lnTo>
                  <a:lnTo>
                    <a:pt x="74" y="88"/>
                  </a:lnTo>
                  <a:lnTo>
                    <a:pt x="74" y="88"/>
                  </a:lnTo>
                  <a:lnTo>
                    <a:pt x="76" y="98"/>
                  </a:lnTo>
                  <a:lnTo>
                    <a:pt x="77" y="106"/>
                  </a:lnTo>
                  <a:lnTo>
                    <a:pt x="80" y="110"/>
                  </a:lnTo>
                  <a:lnTo>
                    <a:pt x="84" y="110"/>
                  </a:lnTo>
                  <a:lnTo>
                    <a:pt x="84" y="110"/>
                  </a:lnTo>
                  <a:lnTo>
                    <a:pt x="89" y="110"/>
                  </a:lnTo>
                  <a:lnTo>
                    <a:pt x="98" y="106"/>
                  </a:lnTo>
                  <a:lnTo>
                    <a:pt x="98" y="106"/>
                  </a:lnTo>
                  <a:lnTo>
                    <a:pt x="131" y="90"/>
                  </a:lnTo>
                  <a:lnTo>
                    <a:pt x="131" y="90"/>
                  </a:lnTo>
                  <a:lnTo>
                    <a:pt x="138" y="87"/>
                  </a:lnTo>
                  <a:lnTo>
                    <a:pt x="144" y="87"/>
                  </a:lnTo>
                  <a:lnTo>
                    <a:pt x="144" y="87"/>
                  </a:lnTo>
                  <a:lnTo>
                    <a:pt x="150" y="88"/>
                  </a:lnTo>
                  <a:lnTo>
                    <a:pt x="154" y="90"/>
                  </a:lnTo>
                  <a:lnTo>
                    <a:pt x="158" y="94"/>
                  </a:lnTo>
                  <a:lnTo>
                    <a:pt x="160" y="98"/>
                  </a:lnTo>
                  <a:lnTo>
                    <a:pt x="160" y="98"/>
                  </a:lnTo>
                  <a:lnTo>
                    <a:pt x="158" y="103"/>
                  </a:lnTo>
                  <a:lnTo>
                    <a:pt x="157" y="106"/>
                  </a:lnTo>
                  <a:lnTo>
                    <a:pt x="154" y="109"/>
                  </a:lnTo>
                  <a:lnTo>
                    <a:pt x="150" y="111"/>
                  </a:lnTo>
                  <a:lnTo>
                    <a:pt x="150" y="111"/>
                  </a:lnTo>
                  <a:lnTo>
                    <a:pt x="138" y="116"/>
                  </a:lnTo>
                  <a:lnTo>
                    <a:pt x="121" y="120"/>
                  </a:lnTo>
                  <a:lnTo>
                    <a:pt x="121" y="120"/>
                  </a:lnTo>
                  <a:lnTo>
                    <a:pt x="98" y="127"/>
                  </a:lnTo>
                  <a:lnTo>
                    <a:pt x="77" y="136"/>
                  </a:lnTo>
                  <a:lnTo>
                    <a:pt x="60" y="145"/>
                  </a:lnTo>
                  <a:lnTo>
                    <a:pt x="45" y="153"/>
                  </a:lnTo>
                  <a:lnTo>
                    <a:pt x="34" y="164"/>
                  </a:lnTo>
                  <a:lnTo>
                    <a:pt x="25" y="174"/>
                  </a:lnTo>
                  <a:lnTo>
                    <a:pt x="19" y="184"/>
                  </a:lnTo>
                  <a:lnTo>
                    <a:pt x="18" y="190"/>
                  </a:lnTo>
                  <a:lnTo>
                    <a:pt x="18" y="194"/>
                  </a:lnTo>
                  <a:lnTo>
                    <a:pt x="18" y="194"/>
                  </a:lnTo>
                  <a:lnTo>
                    <a:pt x="18" y="201"/>
                  </a:lnTo>
                  <a:lnTo>
                    <a:pt x="21" y="207"/>
                  </a:lnTo>
                  <a:lnTo>
                    <a:pt x="25" y="211"/>
                  </a:lnTo>
                  <a:lnTo>
                    <a:pt x="31" y="216"/>
                  </a:lnTo>
                  <a:lnTo>
                    <a:pt x="40" y="219"/>
                  </a:lnTo>
                  <a:lnTo>
                    <a:pt x="51" y="221"/>
                  </a:lnTo>
                  <a:lnTo>
                    <a:pt x="64" y="223"/>
                  </a:lnTo>
                  <a:lnTo>
                    <a:pt x="80" y="223"/>
                  </a:lnTo>
                  <a:lnTo>
                    <a:pt x="80" y="223"/>
                  </a:lnTo>
                  <a:lnTo>
                    <a:pt x="113" y="221"/>
                  </a:lnTo>
                  <a:lnTo>
                    <a:pt x="134" y="220"/>
                  </a:lnTo>
                  <a:lnTo>
                    <a:pt x="154" y="216"/>
                  </a:lnTo>
                  <a:lnTo>
                    <a:pt x="154" y="216"/>
                  </a:lnTo>
                  <a:lnTo>
                    <a:pt x="163" y="216"/>
                  </a:lnTo>
                  <a:lnTo>
                    <a:pt x="163" y="216"/>
                  </a:lnTo>
                  <a:lnTo>
                    <a:pt x="169" y="217"/>
                  </a:lnTo>
                  <a:lnTo>
                    <a:pt x="173" y="220"/>
                  </a:lnTo>
                  <a:lnTo>
                    <a:pt x="176" y="224"/>
                  </a:lnTo>
                  <a:lnTo>
                    <a:pt x="177" y="230"/>
                  </a:lnTo>
                  <a:lnTo>
                    <a:pt x="177" y="230"/>
                  </a:lnTo>
                  <a:lnTo>
                    <a:pt x="176" y="234"/>
                  </a:lnTo>
                  <a:lnTo>
                    <a:pt x="173" y="239"/>
                  </a:lnTo>
                  <a:lnTo>
                    <a:pt x="169" y="242"/>
                  </a:lnTo>
                  <a:lnTo>
                    <a:pt x="163" y="243"/>
                  </a:lnTo>
                  <a:lnTo>
                    <a:pt x="163" y="243"/>
                  </a:lnTo>
                  <a:lnTo>
                    <a:pt x="151" y="245"/>
                  </a:lnTo>
                  <a:lnTo>
                    <a:pt x="134" y="246"/>
                  </a:lnTo>
                  <a:lnTo>
                    <a:pt x="96" y="248"/>
                  </a:lnTo>
                  <a:lnTo>
                    <a:pt x="96" y="248"/>
                  </a:lnTo>
                  <a:lnTo>
                    <a:pt x="71" y="246"/>
                  </a:lnTo>
                  <a:lnTo>
                    <a:pt x="53" y="245"/>
                  </a:lnTo>
                  <a:lnTo>
                    <a:pt x="35" y="240"/>
                  </a:lnTo>
                  <a:lnTo>
                    <a:pt x="22" y="234"/>
                  </a:lnTo>
                  <a:lnTo>
                    <a:pt x="22" y="234"/>
                  </a:lnTo>
                  <a:lnTo>
                    <a:pt x="12" y="227"/>
                  </a:lnTo>
                  <a:lnTo>
                    <a:pt x="5" y="219"/>
                  </a:lnTo>
                  <a:lnTo>
                    <a:pt x="2" y="208"/>
                  </a:lnTo>
                  <a:lnTo>
                    <a:pt x="0" y="197"/>
                  </a:lnTo>
                  <a:lnTo>
                    <a:pt x="0" y="197"/>
                  </a:lnTo>
                  <a:lnTo>
                    <a:pt x="0" y="187"/>
                  </a:lnTo>
                  <a:lnTo>
                    <a:pt x="3" y="178"/>
                  </a:lnTo>
                  <a:lnTo>
                    <a:pt x="9" y="168"/>
                  </a:lnTo>
                  <a:lnTo>
                    <a:pt x="16" y="159"/>
                  </a:lnTo>
                  <a:lnTo>
                    <a:pt x="25" y="149"/>
                  </a:lnTo>
                  <a:lnTo>
                    <a:pt x="38" y="140"/>
                  </a:lnTo>
                  <a:lnTo>
                    <a:pt x="51" y="130"/>
                  </a:lnTo>
                  <a:lnTo>
                    <a:pt x="69" y="120"/>
                  </a:lnTo>
                  <a:lnTo>
                    <a:pt x="69" y="120"/>
                  </a:lnTo>
                  <a:lnTo>
                    <a:pt x="61" y="116"/>
                  </a:lnTo>
                  <a:lnTo>
                    <a:pt x="57" y="110"/>
                  </a:lnTo>
                  <a:lnTo>
                    <a:pt x="55" y="101"/>
                  </a:lnTo>
                  <a:lnTo>
                    <a:pt x="54" y="91"/>
                  </a:lnTo>
                  <a:lnTo>
                    <a:pt x="54" y="9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88" name="Freeform 92"/>
            <p:cNvSpPr>
              <a:spLocks noEditPoints="1"/>
            </p:cNvSpPr>
            <p:nvPr userDrawn="1"/>
          </p:nvSpPr>
          <p:spPr bwMode="auto">
            <a:xfrm>
              <a:off x="3611563" y="1458913"/>
              <a:ext cx="147638" cy="150813"/>
            </a:xfrm>
            <a:custGeom>
              <a:avLst/>
              <a:gdLst/>
              <a:ahLst/>
              <a:cxnLst>
                <a:cxn ang="0">
                  <a:pos x="79" y="31"/>
                </a:cxn>
                <a:cxn ang="0">
                  <a:pos x="95" y="3"/>
                </a:cxn>
                <a:cxn ang="0">
                  <a:pos x="115" y="9"/>
                </a:cxn>
                <a:cxn ang="0">
                  <a:pos x="101" y="54"/>
                </a:cxn>
                <a:cxn ang="0">
                  <a:pos x="147" y="34"/>
                </a:cxn>
                <a:cxn ang="0">
                  <a:pos x="173" y="63"/>
                </a:cxn>
                <a:cxn ang="0">
                  <a:pos x="101" y="64"/>
                </a:cxn>
                <a:cxn ang="0">
                  <a:pos x="101" y="80"/>
                </a:cxn>
                <a:cxn ang="0">
                  <a:pos x="101" y="103"/>
                </a:cxn>
                <a:cxn ang="0">
                  <a:pos x="156" y="82"/>
                </a:cxn>
                <a:cxn ang="0">
                  <a:pos x="182" y="110"/>
                </a:cxn>
                <a:cxn ang="0">
                  <a:pos x="101" y="113"/>
                </a:cxn>
                <a:cxn ang="0">
                  <a:pos x="145" y="135"/>
                </a:cxn>
                <a:cxn ang="0">
                  <a:pos x="167" y="151"/>
                </a:cxn>
                <a:cxn ang="0">
                  <a:pos x="167" y="158"/>
                </a:cxn>
                <a:cxn ang="0">
                  <a:pos x="160" y="236"/>
                </a:cxn>
                <a:cxn ang="0">
                  <a:pos x="156" y="249"/>
                </a:cxn>
                <a:cxn ang="0">
                  <a:pos x="130" y="260"/>
                </a:cxn>
                <a:cxn ang="0">
                  <a:pos x="118" y="244"/>
                </a:cxn>
                <a:cxn ang="0">
                  <a:pos x="130" y="236"/>
                </a:cxn>
                <a:cxn ang="0">
                  <a:pos x="135" y="235"/>
                </a:cxn>
                <a:cxn ang="0">
                  <a:pos x="102" y="160"/>
                </a:cxn>
                <a:cxn ang="0">
                  <a:pos x="99" y="281"/>
                </a:cxn>
                <a:cxn ang="0">
                  <a:pos x="83" y="283"/>
                </a:cxn>
                <a:cxn ang="0">
                  <a:pos x="77" y="277"/>
                </a:cxn>
                <a:cxn ang="0">
                  <a:pos x="44" y="258"/>
                </a:cxn>
                <a:cxn ang="0">
                  <a:pos x="41" y="264"/>
                </a:cxn>
                <a:cxn ang="0">
                  <a:pos x="21" y="264"/>
                </a:cxn>
                <a:cxn ang="0">
                  <a:pos x="21" y="163"/>
                </a:cxn>
                <a:cxn ang="0">
                  <a:pos x="47" y="148"/>
                </a:cxn>
                <a:cxn ang="0">
                  <a:pos x="24" y="113"/>
                </a:cxn>
                <a:cxn ang="0">
                  <a:pos x="25" y="103"/>
                </a:cxn>
                <a:cxn ang="0">
                  <a:pos x="31" y="64"/>
                </a:cxn>
                <a:cxn ang="0">
                  <a:pos x="0" y="87"/>
                </a:cxn>
                <a:cxn ang="0">
                  <a:pos x="34" y="21"/>
                </a:cxn>
                <a:cxn ang="0">
                  <a:pos x="72" y="18"/>
                </a:cxn>
                <a:cxn ang="0">
                  <a:pos x="69" y="25"/>
                </a:cxn>
                <a:cxn ang="0">
                  <a:pos x="40" y="54"/>
                </a:cxn>
                <a:cxn ang="0">
                  <a:pos x="224" y="34"/>
                </a:cxn>
                <a:cxn ang="0">
                  <a:pos x="211" y="84"/>
                </a:cxn>
                <a:cxn ang="0">
                  <a:pos x="211" y="213"/>
                </a:cxn>
                <a:cxn ang="0">
                  <a:pos x="193" y="216"/>
                </a:cxn>
                <a:cxn ang="0">
                  <a:pos x="188" y="210"/>
                </a:cxn>
                <a:cxn ang="0">
                  <a:pos x="188" y="22"/>
                </a:cxn>
                <a:cxn ang="0">
                  <a:pos x="222" y="28"/>
                </a:cxn>
                <a:cxn ang="0">
                  <a:pos x="244" y="31"/>
                </a:cxn>
                <a:cxn ang="0">
                  <a:pos x="280" y="8"/>
                </a:cxn>
                <a:cxn ang="0">
                  <a:pos x="279" y="15"/>
                </a:cxn>
                <a:cxn ang="0">
                  <a:pos x="270" y="251"/>
                </a:cxn>
                <a:cxn ang="0">
                  <a:pos x="269" y="258"/>
                </a:cxn>
                <a:cxn ang="0">
                  <a:pos x="256" y="273"/>
                </a:cxn>
                <a:cxn ang="0">
                  <a:pos x="227" y="270"/>
                </a:cxn>
                <a:cxn ang="0">
                  <a:pos x="217" y="261"/>
                </a:cxn>
                <a:cxn ang="0">
                  <a:pos x="193" y="247"/>
                </a:cxn>
                <a:cxn ang="0">
                  <a:pos x="238" y="249"/>
                </a:cxn>
                <a:cxn ang="0">
                  <a:pos x="244" y="245"/>
                </a:cxn>
              </a:cxnLst>
              <a:rect l="0" t="0" r="r" b="b"/>
              <a:pathLst>
                <a:path w="280" h="283">
                  <a:moveTo>
                    <a:pt x="79" y="54"/>
                  </a:moveTo>
                  <a:lnTo>
                    <a:pt x="79" y="54"/>
                  </a:lnTo>
                  <a:lnTo>
                    <a:pt x="79" y="31"/>
                  </a:lnTo>
                  <a:lnTo>
                    <a:pt x="79" y="31"/>
                  </a:lnTo>
                  <a:lnTo>
                    <a:pt x="77" y="0"/>
                  </a:lnTo>
                  <a:lnTo>
                    <a:pt x="77" y="0"/>
                  </a:lnTo>
                  <a:lnTo>
                    <a:pt x="95" y="3"/>
                  </a:lnTo>
                  <a:lnTo>
                    <a:pt x="95" y="3"/>
                  </a:lnTo>
                  <a:lnTo>
                    <a:pt x="111" y="5"/>
                  </a:lnTo>
                  <a:lnTo>
                    <a:pt x="114" y="8"/>
                  </a:lnTo>
                  <a:lnTo>
                    <a:pt x="115" y="9"/>
                  </a:lnTo>
                  <a:lnTo>
                    <a:pt x="115" y="9"/>
                  </a:lnTo>
                  <a:lnTo>
                    <a:pt x="114" y="12"/>
                  </a:lnTo>
                  <a:lnTo>
                    <a:pt x="112" y="13"/>
                  </a:lnTo>
                  <a:lnTo>
                    <a:pt x="101" y="18"/>
                  </a:lnTo>
                  <a:lnTo>
                    <a:pt x="101" y="54"/>
                  </a:lnTo>
                  <a:lnTo>
                    <a:pt x="130" y="54"/>
                  </a:lnTo>
                  <a:lnTo>
                    <a:pt x="130" y="54"/>
                  </a:lnTo>
                  <a:lnTo>
                    <a:pt x="138" y="44"/>
                  </a:lnTo>
                  <a:lnTo>
                    <a:pt x="147" y="34"/>
                  </a:lnTo>
                  <a:lnTo>
                    <a:pt x="147" y="34"/>
                  </a:lnTo>
                  <a:lnTo>
                    <a:pt x="172" y="60"/>
                  </a:lnTo>
                  <a:lnTo>
                    <a:pt x="172" y="60"/>
                  </a:lnTo>
                  <a:lnTo>
                    <a:pt x="173" y="63"/>
                  </a:lnTo>
                  <a:lnTo>
                    <a:pt x="173" y="63"/>
                  </a:lnTo>
                  <a:lnTo>
                    <a:pt x="172" y="64"/>
                  </a:lnTo>
                  <a:lnTo>
                    <a:pt x="170" y="64"/>
                  </a:lnTo>
                  <a:lnTo>
                    <a:pt x="101" y="64"/>
                  </a:lnTo>
                  <a:lnTo>
                    <a:pt x="101" y="69"/>
                  </a:lnTo>
                  <a:lnTo>
                    <a:pt x="101" y="69"/>
                  </a:lnTo>
                  <a:lnTo>
                    <a:pt x="101" y="80"/>
                  </a:lnTo>
                  <a:lnTo>
                    <a:pt x="101" y="80"/>
                  </a:lnTo>
                  <a:lnTo>
                    <a:pt x="101" y="86"/>
                  </a:lnTo>
                  <a:lnTo>
                    <a:pt x="101" y="86"/>
                  </a:lnTo>
                  <a:lnTo>
                    <a:pt x="101" y="92"/>
                  </a:lnTo>
                  <a:lnTo>
                    <a:pt x="101" y="103"/>
                  </a:lnTo>
                  <a:lnTo>
                    <a:pt x="137" y="103"/>
                  </a:lnTo>
                  <a:lnTo>
                    <a:pt x="137" y="103"/>
                  </a:lnTo>
                  <a:lnTo>
                    <a:pt x="156" y="82"/>
                  </a:lnTo>
                  <a:lnTo>
                    <a:pt x="156" y="82"/>
                  </a:lnTo>
                  <a:lnTo>
                    <a:pt x="167" y="93"/>
                  </a:lnTo>
                  <a:lnTo>
                    <a:pt x="179" y="106"/>
                  </a:lnTo>
                  <a:lnTo>
                    <a:pt x="179" y="106"/>
                  </a:lnTo>
                  <a:lnTo>
                    <a:pt x="182" y="110"/>
                  </a:lnTo>
                  <a:lnTo>
                    <a:pt x="182" y="110"/>
                  </a:lnTo>
                  <a:lnTo>
                    <a:pt x="180" y="112"/>
                  </a:lnTo>
                  <a:lnTo>
                    <a:pt x="177" y="113"/>
                  </a:lnTo>
                  <a:lnTo>
                    <a:pt x="101" y="113"/>
                  </a:lnTo>
                  <a:lnTo>
                    <a:pt x="102" y="148"/>
                  </a:lnTo>
                  <a:lnTo>
                    <a:pt x="132" y="148"/>
                  </a:lnTo>
                  <a:lnTo>
                    <a:pt x="132" y="148"/>
                  </a:lnTo>
                  <a:lnTo>
                    <a:pt x="145" y="135"/>
                  </a:lnTo>
                  <a:lnTo>
                    <a:pt x="145" y="135"/>
                  </a:lnTo>
                  <a:lnTo>
                    <a:pt x="164" y="148"/>
                  </a:lnTo>
                  <a:lnTo>
                    <a:pt x="164" y="148"/>
                  </a:lnTo>
                  <a:lnTo>
                    <a:pt x="167" y="151"/>
                  </a:lnTo>
                  <a:lnTo>
                    <a:pt x="169" y="154"/>
                  </a:lnTo>
                  <a:lnTo>
                    <a:pt x="169" y="154"/>
                  </a:lnTo>
                  <a:lnTo>
                    <a:pt x="169" y="157"/>
                  </a:lnTo>
                  <a:lnTo>
                    <a:pt x="167" y="158"/>
                  </a:lnTo>
                  <a:lnTo>
                    <a:pt x="160" y="166"/>
                  </a:lnTo>
                  <a:lnTo>
                    <a:pt x="160" y="210"/>
                  </a:lnTo>
                  <a:lnTo>
                    <a:pt x="160" y="210"/>
                  </a:lnTo>
                  <a:lnTo>
                    <a:pt x="160" y="236"/>
                  </a:lnTo>
                  <a:lnTo>
                    <a:pt x="160" y="236"/>
                  </a:lnTo>
                  <a:lnTo>
                    <a:pt x="160" y="242"/>
                  </a:lnTo>
                  <a:lnTo>
                    <a:pt x="159" y="247"/>
                  </a:lnTo>
                  <a:lnTo>
                    <a:pt x="156" y="249"/>
                  </a:lnTo>
                  <a:lnTo>
                    <a:pt x="153" y="252"/>
                  </a:lnTo>
                  <a:lnTo>
                    <a:pt x="153" y="252"/>
                  </a:lnTo>
                  <a:lnTo>
                    <a:pt x="143" y="257"/>
                  </a:lnTo>
                  <a:lnTo>
                    <a:pt x="130" y="260"/>
                  </a:lnTo>
                  <a:lnTo>
                    <a:pt x="130" y="260"/>
                  </a:lnTo>
                  <a:lnTo>
                    <a:pt x="128" y="252"/>
                  </a:lnTo>
                  <a:lnTo>
                    <a:pt x="124" y="247"/>
                  </a:lnTo>
                  <a:lnTo>
                    <a:pt x="118" y="244"/>
                  </a:lnTo>
                  <a:lnTo>
                    <a:pt x="108" y="241"/>
                  </a:lnTo>
                  <a:lnTo>
                    <a:pt x="108" y="235"/>
                  </a:lnTo>
                  <a:lnTo>
                    <a:pt x="108" y="235"/>
                  </a:lnTo>
                  <a:lnTo>
                    <a:pt x="130" y="236"/>
                  </a:lnTo>
                  <a:lnTo>
                    <a:pt x="130" y="236"/>
                  </a:lnTo>
                  <a:lnTo>
                    <a:pt x="132" y="236"/>
                  </a:lnTo>
                  <a:lnTo>
                    <a:pt x="132" y="236"/>
                  </a:lnTo>
                  <a:lnTo>
                    <a:pt x="135" y="235"/>
                  </a:lnTo>
                  <a:lnTo>
                    <a:pt x="137" y="231"/>
                  </a:lnTo>
                  <a:lnTo>
                    <a:pt x="137" y="160"/>
                  </a:lnTo>
                  <a:lnTo>
                    <a:pt x="102" y="160"/>
                  </a:lnTo>
                  <a:lnTo>
                    <a:pt x="102" y="160"/>
                  </a:lnTo>
                  <a:lnTo>
                    <a:pt x="102" y="276"/>
                  </a:lnTo>
                  <a:lnTo>
                    <a:pt x="102" y="276"/>
                  </a:lnTo>
                  <a:lnTo>
                    <a:pt x="102" y="278"/>
                  </a:lnTo>
                  <a:lnTo>
                    <a:pt x="99" y="281"/>
                  </a:lnTo>
                  <a:lnTo>
                    <a:pt x="99" y="281"/>
                  </a:lnTo>
                  <a:lnTo>
                    <a:pt x="93" y="281"/>
                  </a:lnTo>
                  <a:lnTo>
                    <a:pt x="83" y="283"/>
                  </a:lnTo>
                  <a:lnTo>
                    <a:pt x="83" y="283"/>
                  </a:lnTo>
                  <a:lnTo>
                    <a:pt x="80" y="283"/>
                  </a:lnTo>
                  <a:lnTo>
                    <a:pt x="79" y="281"/>
                  </a:lnTo>
                  <a:lnTo>
                    <a:pt x="77" y="280"/>
                  </a:lnTo>
                  <a:lnTo>
                    <a:pt x="77" y="277"/>
                  </a:lnTo>
                  <a:lnTo>
                    <a:pt x="77" y="277"/>
                  </a:lnTo>
                  <a:lnTo>
                    <a:pt x="79" y="160"/>
                  </a:lnTo>
                  <a:lnTo>
                    <a:pt x="44" y="160"/>
                  </a:lnTo>
                  <a:lnTo>
                    <a:pt x="44" y="258"/>
                  </a:lnTo>
                  <a:lnTo>
                    <a:pt x="44" y="258"/>
                  </a:lnTo>
                  <a:lnTo>
                    <a:pt x="44" y="263"/>
                  </a:lnTo>
                  <a:lnTo>
                    <a:pt x="41" y="264"/>
                  </a:lnTo>
                  <a:lnTo>
                    <a:pt x="41" y="264"/>
                  </a:lnTo>
                  <a:lnTo>
                    <a:pt x="27" y="265"/>
                  </a:lnTo>
                  <a:lnTo>
                    <a:pt x="27" y="265"/>
                  </a:lnTo>
                  <a:lnTo>
                    <a:pt x="24" y="265"/>
                  </a:lnTo>
                  <a:lnTo>
                    <a:pt x="21" y="264"/>
                  </a:lnTo>
                  <a:lnTo>
                    <a:pt x="21" y="263"/>
                  </a:lnTo>
                  <a:lnTo>
                    <a:pt x="19" y="260"/>
                  </a:lnTo>
                  <a:lnTo>
                    <a:pt x="19" y="260"/>
                  </a:lnTo>
                  <a:lnTo>
                    <a:pt x="21" y="163"/>
                  </a:lnTo>
                  <a:lnTo>
                    <a:pt x="21" y="163"/>
                  </a:lnTo>
                  <a:lnTo>
                    <a:pt x="19" y="134"/>
                  </a:lnTo>
                  <a:lnTo>
                    <a:pt x="19" y="134"/>
                  </a:lnTo>
                  <a:lnTo>
                    <a:pt x="47" y="148"/>
                  </a:lnTo>
                  <a:lnTo>
                    <a:pt x="79" y="148"/>
                  </a:lnTo>
                  <a:lnTo>
                    <a:pt x="79" y="113"/>
                  </a:lnTo>
                  <a:lnTo>
                    <a:pt x="24" y="113"/>
                  </a:lnTo>
                  <a:lnTo>
                    <a:pt x="24" y="113"/>
                  </a:lnTo>
                  <a:lnTo>
                    <a:pt x="3" y="115"/>
                  </a:lnTo>
                  <a:lnTo>
                    <a:pt x="2" y="100"/>
                  </a:lnTo>
                  <a:lnTo>
                    <a:pt x="2" y="100"/>
                  </a:lnTo>
                  <a:lnTo>
                    <a:pt x="25" y="103"/>
                  </a:lnTo>
                  <a:lnTo>
                    <a:pt x="79" y="103"/>
                  </a:lnTo>
                  <a:lnTo>
                    <a:pt x="79" y="64"/>
                  </a:lnTo>
                  <a:lnTo>
                    <a:pt x="31" y="64"/>
                  </a:lnTo>
                  <a:lnTo>
                    <a:pt x="31" y="64"/>
                  </a:lnTo>
                  <a:lnTo>
                    <a:pt x="18" y="79"/>
                  </a:lnTo>
                  <a:lnTo>
                    <a:pt x="5" y="92"/>
                  </a:lnTo>
                  <a:lnTo>
                    <a:pt x="0" y="87"/>
                  </a:lnTo>
                  <a:lnTo>
                    <a:pt x="0" y="87"/>
                  </a:lnTo>
                  <a:lnTo>
                    <a:pt x="15" y="64"/>
                  </a:lnTo>
                  <a:lnTo>
                    <a:pt x="28" y="37"/>
                  </a:lnTo>
                  <a:lnTo>
                    <a:pt x="28" y="37"/>
                  </a:lnTo>
                  <a:lnTo>
                    <a:pt x="34" y="21"/>
                  </a:lnTo>
                  <a:lnTo>
                    <a:pt x="37" y="6"/>
                  </a:lnTo>
                  <a:lnTo>
                    <a:pt x="37" y="6"/>
                  </a:lnTo>
                  <a:lnTo>
                    <a:pt x="67" y="15"/>
                  </a:lnTo>
                  <a:lnTo>
                    <a:pt x="72" y="18"/>
                  </a:lnTo>
                  <a:lnTo>
                    <a:pt x="72" y="19"/>
                  </a:lnTo>
                  <a:lnTo>
                    <a:pt x="72" y="19"/>
                  </a:lnTo>
                  <a:lnTo>
                    <a:pt x="72" y="22"/>
                  </a:lnTo>
                  <a:lnTo>
                    <a:pt x="69" y="25"/>
                  </a:lnTo>
                  <a:lnTo>
                    <a:pt x="57" y="27"/>
                  </a:lnTo>
                  <a:lnTo>
                    <a:pt x="57" y="27"/>
                  </a:lnTo>
                  <a:lnTo>
                    <a:pt x="48" y="40"/>
                  </a:lnTo>
                  <a:lnTo>
                    <a:pt x="40" y="54"/>
                  </a:lnTo>
                  <a:lnTo>
                    <a:pt x="79" y="54"/>
                  </a:lnTo>
                  <a:close/>
                  <a:moveTo>
                    <a:pt x="224" y="31"/>
                  </a:moveTo>
                  <a:lnTo>
                    <a:pt x="224" y="31"/>
                  </a:lnTo>
                  <a:lnTo>
                    <a:pt x="224" y="34"/>
                  </a:lnTo>
                  <a:lnTo>
                    <a:pt x="221" y="35"/>
                  </a:lnTo>
                  <a:lnTo>
                    <a:pt x="211" y="41"/>
                  </a:lnTo>
                  <a:lnTo>
                    <a:pt x="211" y="41"/>
                  </a:lnTo>
                  <a:lnTo>
                    <a:pt x="211" y="84"/>
                  </a:lnTo>
                  <a:lnTo>
                    <a:pt x="211" y="84"/>
                  </a:lnTo>
                  <a:lnTo>
                    <a:pt x="212" y="210"/>
                  </a:lnTo>
                  <a:lnTo>
                    <a:pt x="212" y="210"/>
                  </a:lnTo>
                  <a:lnTo>
                    <a:pt x="211" y="213"/>
                  </a:lnTo>
                  <a:lnTo>
                    <a:pt x="208" y="215"/>
                  </a:lnTo>
                  <a:lnTo>
                    <a:pt x="208" y="215"/>
                  </a:lnTo>
                  <a:lnTo>
                    <a:pt x="193" y="216"/>
                  </a:lnTo>
                  <a:lnTo>
                    <a:pt x="193" y="216"/>
                  </a:lnTo>
                  <a:lnTo>
                    <a:pt x="190" y="216"/>
                  </a:lnTo>
                  <a:lnTo>
                    <a:pt x="189" y="215"/>
                  </a:lnTo>
                  <a:lnTo>
                    <a:pt x="188" y="213"/>
                  </a:lnTo>
                  <a:lnTo>
                    <a:pt x="188" y="210"/>
                  </a:lnTo>
                  <a:lnTo>
                    <a:pt x="188" y="210"/>
                  </a:lnTo>
                  <a:lnTo>
                    <a:pt x="189" y="135"/>
                  </a:lnTo>
                  <a:lnTo>
                    <a:pt x="189" y="135"/>
                  </a:lnTo>
                  <a:lnTo>
                    <a:pt x="188" y="22"/>
                  </a:lnTo>
                  <a:lnTo>
                    <a:pt x="188" y="22"/>
                  </a:lnTo>
                  <a:lnTo>
                    <a:pt x="206" y="24"/>
                  </a:lnTo>
                  <a:lnTo>
                    <a:pt x="218" y="27"/>
                  </a:lnTo>
                  <a:lnTo>
                    <a:pt x="222" y="28"/>
                  </a:lnTo>
                  <a:lnTo>
                    <a:pt x="224" y="31"/>
                  </a:lnTo>
                  <a:lnTo>
                    <a:pt x="224" y="31"/>
                  </a:lnTo>
                  <a:close/>
                  <a:moveTo>
                    <a:pt x="244" y="31"/>
                  </a:moveTo>
                  <a:lnTo>
                    <a:pt x="244" y="31"/>
                  </a:lnTo>
                  <a:lnTo>
                    <a:pt x="243" y="0"/>
                  </a:lnTo>
                  <a:lnTo>
                    <a:pt x="243" y="0"/>
                  </a:lnTo>
                  <a:lnTo>
                    <a:pt x="275" y="5"/>
                  </a:lnTo>
                  <a:lnTo>
                    <a:pt x="280" y="8"/>
                  </a:lnTo>
                  <a:lnTo>
                    <a:pt x="280" y="11"/>
                  </a:lnTo>
                  <a:lnTo>
                    <a:pt x="280" y="11"/>
                  </a:lnTo>
                  <a:lnTo>
                    <a:pt x="280" y="12"/>
                  </a:lnTo>
                  <a:lnTo>
                    <a:pt x="279" y="15"/>
                  </a:lnTo>
                  <a:lnTo>
                    <a:pt x="270" y="19"/>
                  </a:lnTo>
                  <a:lnTo>
                    <a:pt x="270" y="193"/>
                  </a:lnTo>
                  <a:lnTo>
                    <a:pt x="270" y="193"/>
                  </a:lnTo>
                  <a:lnTo>
                    <a:pt x="270" y="251"/>
                  </a:lnTo>
                  <a:lnTo>
                    <a:pt x="270" y="251"/>
                  </a:lnTo>
                  <a:lnTo>
                    <a:pt x="270" y="252"/>
                  </a:lnTo>
                  <a:lnTo>
                    <a:pt x="270" y="252"/>
                  </a:lnTo>
                  <a:lnTo>
                    <a:pt x="269" y="258"/>
                  </a:lnTo>
                  <a:lnTo>
                    <a:pt x="267" y="264"/>
                  </a:lnTo>
                  <a:lnTo>
                    <a:pt x="266" y="267"/>
                  </a:lnTo>
                  <a:lnTo>
                    <a:pt x="261" y="271"/>
                  </a:lnTo>
                  <a:lnTo>
                    <a:pt x="256" y="273"/>
                  </a:lnTo>
                  <a:lnTo>
                    <a:pt x="248" y="276"/>
                  </a:lnTo>
                  <a:lnTo>
                    <a:pt x="228" y="278"/>
                  </a:lnTo>
                  <a:lnTo>
                    <a:pt x="228" y="278"/>
                  </a:lnTo>
                  <a:lnTo>
                    <a:pt x="227" y="270"/>
                  </a:lnTo>
                  <a:lnTo>
                    <a:pt x="225" y="267"/>
                  </a:lnTo>
                  <a:lnTo>
                    <a:pt x="222" y="264"/>
                  </a:lnTo>
                  <a:lnTo>
                    <a:pt x="222" y="264"/>
                  </a:lnTo>
                  <a:lnTo>
                    <a:pt x="217" y="261"/>
                  </a:lnTo>
                  <a:lnTo>
                    <a:pt x="211" y="258"/>
                  </a:lnTo>
                  <a:lnTo>
                    <a:pt x="193" y="254"/>
                  </a:lnTo>
                  <a:lnTo>
                    <a:pt x="193" y="247"/>
                  </a:lnTo>
                  <a:lnTo>
                    <a:pt x="193" y="247"/>
                  </a:lnTo>
                  <a:lnTo>
                    <a:pt x="206" y="248"/>
                  </a:lnTo>
                  <a:lnTo>
                    <a:pt x="206" y="248"/>
                  </a:lnTo>
                  <a:lnTo>
                    <a:pt x="238" y="249"/>
                  </a:lnTo>
                  <a:lnTo>
                    <a:pt x="238" y="249"/>
                  </a:lnTo>
                  <a:lnTo>
                    <a:pt x="240" y="249"/>
                  </a:lnTo>
                  <a:lnTo>
                    <a:pt x="240" y="249"/>
                  </a:lnTo>
                  <a:lnTo>
                    <a:pt x="243" y="249"/>
                  </a:lnTo>
                  <a:lnTo>
                    <a:pt x="244" y="245"/>
                  </a:lnTo>
                  <a:lnTo>
                    <a:pt x="244" y="3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89" name="Freeform 93"/>
            <p:cNvSpPr>
              <a:spLocks noEditPoints="1"/>
            </p:cNvSpPr>
            <p:nvPr userDrawn="1"/>
          </p:nvSpPr>
          <p:spPr bwMode="auto">
            <a:xfrm>
              <a:off x="3789363" y="1460501"/>
              <a:ext cx="153988" cy="149225"/>
            </a:xfrm>
            <a:custGeom>
              <a:avLst/>
              <a:gdLst/>
              <a:ahLst/>
              <a:cxnLst>
                <a:cxn ang="0">
                  <a:pos x="180" y="84"/>
                </a:cxn>
                <a:cxn ang="0">
                  <a:pos x="199" y="106"/>
                </a:cxn>
                <a:cxn ang="0">
                  <a:pos x="197" y="111"/>
                </a:cxn>
                <a:cxn ang="0">
                  <a:pos x="161" y="155"/>
                </a:cxn>
                <a:cxn ang="0">
                  <a:pos x="196" y="159"/>
                </a:cxn>
                <a:cxn ang="0">
                  <a:pos x="194" y="166"/>
                </a:cxn>
                <a:cxn ang="0">
                  <a:pos x="196" y="207"/>
                </a:cxn>
                <a:cxn ang="0">
                  <a:pos x="145" y="234"/>
                </a:cxn>
                <a:cxn ang="0">
                  <a:pos x="85" y="262"/>
                </a:cxn>
                <a:cxn ang="0">
                  <a:pos x="80" y="263"/>
                </a:cxn>
                <a:cxn ang="0">
                  <a:pos x="88" y="230"/>
                </a:cxn>
                <a:cxn ang="0">
                  <a:pos x="87" y="130"/>
                </a:cxn>
                <a:cxn ang="0">
                  <a:pos x="120" y="139"/>
                </a:cxn>
                <a:cxn ang="0">
                  <a:pos x="110" y="148"/>
                </a:cxn>
                <a:cxn ang="0">
                  <a:pos x="133" y="111"/>
                </a:cxn>
                <a:cxn ang="0">
                  <a:pos x="80" y="98"/>
                </a:cxn>
                <a:cxn ang="0">
                  <a:pos x="133" y="101"/>
                </a:cxn>
                <a:cxn ang="0">
                  <a:pos x="100" y="69"/>
                </a:cxn>
                <a:cxn ang="0">
                  <a:pos x="93" y="80"/>
                </a:cxn>
                <a:cxn ang="0">
                  <a:pos x="80" y="85"/>
                </a:cxn>
                <a:cxn ang="0">
                  <a:pos x="54" y="130"/>
                </a:cxn>
                <a:cxn ang="0">
                  <a:pos x="68" y="136"/>
                </a:cxn>
                <a:cxn ang="0">
                  <a:pos x="59" y="143"/>
                </a:cxn>
                <a:cxn ang="0">
                  <a:pos x="59" y="275"/>
                </a:cxn>
                <a:cxn ang="0">
                  <a:pos x="42" y="281"/>
                </a:cxn>
                <a:cxn ang="0">
                  <a:pos x="35" y="276"/>
                </a:cxn>
                <a:cxn ang="0">
                  <a:pos x="36" y="143"/>
                </a:cxn>
                <a:cxn ang="0">
                  <a:pos x="0" y="166"/>
                </a:cxn>
                <a:cxn ang="0">
                  <a:pos x="46" y="101"/>
                </a:cxn>
                <a:cxn ang="0">
                  <a:pos x="61" y="64"/>
                </a:cxn>
                <a:cxn ang="0">
                  <a:pos x="98" y="48"/>
                </a:cxn>
                <a:cxn ang="0">
                  <a:pos x="113" y="1"/>
                </a:cxn>
                <a:cxn ang="0">
                  <a:pos x="148" y="13"/>
                </a:cxn>
                <a:cxn ang="0">
                  <a:pos x="145" y="20"/>
                </a:cxn>
                <a:cxn ang="0">
                  <a:pos x="116" y="48"/>
                </a:cxn>
                <a:cxn ang="0">
                  <a:pos x="174" y="29"/>
                </a:cxn>
                <a:cxn ang="0">
                  <a:pos x="197" y="56"/>
                </a:cxn>
                <a:cxn ang="0">
                  <a:pos x="155" y="58"/>
                </a:cxn>
                <a:cxn ang="0">
                  <a:pos x="16" y="68"/>
                </a:cxn>
                <a:cxn ang="0">
                  <a:pos x="40" y="32"/>
                </a:cxn>
                <a:cxn ang="0">
                  <a:pos x="72" y="6"/>
                </a:cxn>
                <a:cxn ang="0">
                  <a:pos x="90" y="17"/>
                </a:cxn>
                <a:cxn ang="0">
                  <a:pos x="75" y="22"/>
                </a:cxn>
                <a:cxn ang="0">
                  <a:pos x="27" y="72"/>
                </a:cxn>
                <a:cxn ang="0">
                  <a:pos x="226" y="234"/>
                </a:cxn>
                <a:cxn ang="0">
                  <a:pos x="228" y="276"/>
                </a:cxn>
                <a:cxn ang="0">
                  <a:pos x="220" y="282"/>
                </a:cxn>
                <a:cxn ang="0">
                  <a:pos x="204" y="282"/>
                </a:cxn>
                <a:cxn ang="0">
                  <a:pos x="204" y="168"/>
                </a:cxn>
                <a:cxn ang="0">
                  <a:pos x="203" y="9"/>
                </a:cxn>
                <a:cxn ang="0">
                  <a:pos x="268" y="9"/>
                </a:cxn>
                <a:cxn ang="0">
                  <a:pos x="291" y="27"/>
                </a:cxn>
                <a:cxn ang="0">
                  <a:pos x="288" y="35"/>
                </a:cxn>
                <a:cxn ang="0">
                  <a:pos x="281" y="223"/>
                </a:cxn>
                <a:cxn ang="0">
                  <a:pos x="277" y="236"/>
                </a:cxn>
                <a:cxn ang="0">
                  <a:pos x="264" y="243"/>
                </a:cxn>
                <a:cxn ang="0">
                  <a:pos x="241" y="232"/>
                </a:cxn>
                <a:cxn ang="0">
                  <a:pos x="226" y="219"/>
                </a:cxn>
                <a:cxn ang="0">
                  <a:pos x="257" y="219"/>
                </a:cxn>
                <a:cxn ang="0">
                  <a:pos x="226" y="219"/>
                </a:cxn>
              </a:cxnLst>
              <a:rect l="0" t="0" r="r" b="b"/>
              <a:pathLst>
                <a:path w="291" h="282">
                  <a:moveTo>
                    <a:pt x="155" y="101"/>
                  </a:moveTo>
                  <a:lnTo>
                    <a:pt x="165" y="101"/>
                  </a:lnTo>
                  <a:lnTo>
                    <a:pt x="165" y="101"/>
                  </a:lnTo>
                  <a:lnTo>
                    <a:pt x="180" y="84"/>
                  </a:lnTo>
                  <a:lnTo>
                    <a:pt x="180" y="84"/>
                  </a:lnTo>
                  <a:lnTo>
                    <a:pt x="190" y="94"/>
                  </a:lnTo>
                  <a:lnTo>
                    <a:pt x="199" y="106"/>
                  </a:lnTo>
                  <a:lnTo>
                    <a:pt x="199" y="106"/>
                  </a:lnTo>
                  <a:lnTo>
                    <a:pt x="200" y="108"/>
                  </a:lnTo>
                  <a:lnTo>
                    <a:pt x="200" y="108"/>
                  </a:lnTo>
                  <a:lnTo>
                    <a:pt x="200" y="111"/>
                  </a:lnTo>
                  <a:lnTo>
                    <a:pt x="197" y="111"/>
                  </a:lnTo>
                  <a:lnTo>
                    <a:pt x="155" y="111"/>
                  </a:lnTo>
                  <a:lnTo>
                    <a:pt x="155" y="155"/>
                  </a:lnTo>
                  <a:lnTo>
                    <a:pt x="161" y="155"/>
                  </a:lnTo>
                  <a:lnTo>
                    <a:pt x="161" y="155"/>
                  </a:lnTo>
                  <a:lnTo>
                    <a:pt x="175" y="139"/>
                  </a:lnTo>
                  <a:lnTo>
                    <a:pt x="175" y="139"/>
                  </a:lnTo>
                  <a:lnTo>
                    <a:pt x="196" y="159"/>
                  </a:lnTo>
                  <a:lnTo>
                    <a:pt x="196" y="159"/>
                  </a:lnTo>
                  <a:lnTo>
                    <a:pt x="197" y="164"/>
                  </a:lnTo>
                  <a:lnTo>
                    <a:pt x="197" y="164"/>
                  </a:lnTo>
                  <a:lnTo>
                    <a:pt x="197" y="165"/>
                  </a:lnTo>
                  <a:lnTo>
                    <a:pt x="194" y="166"/>
                  </a:lnTo>
                  <a:lnTo>
                    <a:pt x="155" y="166"/>
                  </a:lnTo>
                  <a:lnTo>
                    <a:pt x="155" y="217"/>
                  </a:lnTo>
                  <a:lnTo>
                    <a:pt x="155" y="217"/>
                  </a:lnTo>
                  <a:lnTo>
                    <a:pt x="196" y="207"/>
                  </a:lnTo>
                  <a:lnTo>
                    <a:pt x="197" y="214"/>
                  </a:lnTo>
                  <a:lnTo>
                    <a:pt x="197" y="214"/>
                  </a:lnTo>
                  <a:lnTo>
                    <a:pt x="171" y="224"/>
                  </a:lnTo>
                  <a:lnTo>
                    <a:pt x="145" y="234"/>
                  </a:lnTo>
                  <a:lnTo>
                    <a:pt x="117" y="245"/>
                  </a:lnTo>
                  <a:lnTo>
                    <a:pt x="88" y="252"/>
                  </a:lnTo>
                  <a:lnTo>
                    <a:pt x="88" y="252"/>
                  </a:lnTo>
                  <a:lnTo>
                    <a:pt x="85" y="262"/>
                  </a:lnTo>
                  <a:lnTo>
                    <a:pt x="84" y="263"/>
                  </a:lnTo>
                  <a:lnTo>
                    <a:pt x="83" y="265"/>
                  </a:lnTo>
                  <a:lnTo>
                    <a:pt x="83" y="265"/>
                  </a:lnTo>
                  <a:lnTo>
                    <a:pt x="80" y="263"/>
                  </a:lnTo>
                  <a:lnTo>
                    <a:pt x="77" y="259"/>
                  </a:lnTo>
                  <a:lnTo>
                    <a:pt x="68" y="232"/>
                  </a:lnTo>
                  <a:lnTo>
                    <a:pt x="68" y="232"/>
                  </a:lnTo>
                  <a:lnTo>
                    <a:pt x="88" y="230"/>
                  </a:lnTo>
                  <a:lnTo>
                    <a:pt x="88" y="159"/>
                  </a:lnTo>
                  <a:lnTo>
                    <a:pt x="88" y="159"/>
                  </a:lnTo>
                  <a:lnTo>
                    <a:pt x="88" y="145"/>
                  </a:lnTo>
                  <a:lnTo>
                    <a:pt x="87" y="130"/>
                  </a:lnTo>
                  <a:lnTo>
                    <a:pt x="87" y="130"/>
                  </a:lnTo>
                  <a:lnTo>
                    <a:pt x="114" y="135"/>
                  </a:lnTo>
                  <a:lnTo>
                    <a:pt x="119" y="137"/>
                  </a:lnTo>
                  <a:lnTo>
                    <a:pt x="120" y="139"/>
                  </a:lnTo>
                  <a:lnTo>
                    <a:pt x="120" y="139"/>
                  </a:lnTo>
                  <a:lnTo>
                    <a:pt x="120" y="142"/>
                  </a:lnTo>
                  <a:lnTo>
                    <a:pt x="119" y="143"/>
                  </a:lnTo>
                  <a:lnTo>
                    <a:pt x="110" y="148"/>
                  </a:lnTo>
                  <a:lnTo>
                    <a:pt x="110" y="227"/>
                  </a:lnTo>
                  <a:lnTo>
                    <a:pt x="110" y="227"/>
                  </a:lnTo>
                  <a:lnTo>
                    <a:pt x="133" y="223"/>
                  </a:lnTo>
                  <a:lnTo>
                    <a:pt x="133" y="111"/>
                  </a:lnTo>
                  <a:lnTo>
                    <a:pt x="100" y="111"/>
                  </a:lnTo>
                  <a:lnTo>
                    <a:pt x="100" y="111"/>
                  </a:lnTo>
                  <a:lnTo>
                    <a:pt x="83" y="113"/>
                  </a:lnTo>
                  <a:lnTo>
                    <a:pt x="80" y="98"/>
                  </a:lnTo>
                  <a:lnTo>
                    <a:pt x="80" y="98"/>
                  </a:lnTo>
                  <a:lnTo>
                    <a:pt x="90" y="101"/>
                  </a:lnTo>
                  <a:lnTo>
                    <a:pt x="100" y="101"/>
                  </a:lnTo>
                  <a:lnTo>
                    <a:pt x="133" y="101"/>
                  </a:lnTo>
                  <a:lnTo>
                    <a:pt x="133" y="58"/>
                  </a:lnTo>
                  <a:lnTo>
                    <a:pt x="109" y="58"/>
                  </a:lnTo>
                  <a:lnTo>
                    <a:pt x="109" y="58"/>
                  </a:lnTo>
                  <a:lnTo>
                    <a:pt x="100" y="69"/>
                  </a:lnTo>
                  <a:lnTo>
                    <a:pt x="91" y="78"/>
                  </a:lnTo>
                  <a:lnTo>
                    <a:pt x="91" y="78"/>
                  </a:lnTo>
                  <a:lnTo>
                    <a:pt x="93" y="80"/>
                  </a:lnTo>
                  <a:lnTo>
                    <a:pt x="93" y="80"/>
                  </a:lnTo>
                  <a:lnTo>
                    <a:pt x="93" y="82"/>
                  </a:lnTo>
                  <a:lnTo>
                    <a:pt x="90" y="84"/>
                  </a:lnTo>
                  <a:lnTo>
                    <a:pt x="80" y="85"/>
                  </a:lnTo>
                  <a:lnTo>
                    <a:pt x="80" y="85"/>
                  </a:lnTo>
                  <a:lnTo>
                    <a:pt x="65" y="108"/>
                  </a:lnTo>
                  <a:lnTo>
                    <a:pt x="49" y="129"/>
                  </a:lnTo>
                  <a:lnTo>
                    <a:pt x="49" y="129"/>
                  </a:lnTo>
                  <a:lnTo>
                    <a:pt x="54" y="130"/>
                  </a:lnTo>
                  <a:lnTo>
                    <a:pt x="54" y="130"/>
                  </a:lnTo>
                  <a:lnTo>
                    <a:pt x="65" y="133"/>
                  </a:lnTo>
                  <a:lnTo>
                    <a:pt x="68" y="135"/>
                  </a:lnTo>
                  <a:lnTo>
                    <a:pt x="68" y="136"/>
                  </a:lnTo>
                  <a:lnTo>
                    <a:pt x="68" y="136"/>
                  </a:lnTo>
                  <a:lnTo>
                    <a:pt x="68" y="139"/>
                  </a:lnTo>
                  <a:lnTo>
                    <a:pt x="67" y="140"/>
                  </a:lnTo>
                  <a:lnTo>
                    <a:pt x="59" y="143"/>
                  </a:lnTo>
                  <a:lnTo>
                    <a:pt x="59" y="204"/>
                  </a:lnTo>
                  <a:lnTo>
                    <a:pt x="59" y="204"/>
                  </a:lnTo>
                  <a:lnTo>
                    <a:pt x="59" y="275"/>
                  </a:lnTo>
                  <a:lnTo>
                    <a:pt x="59" y="275"/>
                  </a:lnTo>
                  <a:lnTo>
                    <a:pt x="58" y="278"/>
                  </a:lnTo>
                  <a:lnTo>
                    <a:pt x="55" y="279"/>
                  </a:lnTo>
                  <a:lnTo>
                    <a:pt x="51" y="281"/>
                  </a:lnTo>
                  <a:lnTo>
                    <a:pt x="42" y="281"/>
                  </a:lnTo>
                  <a:lnTo>
                    <a:pt x="42" y="281"/>
                  </a:lnTo>
                  <a:lnTo>
                    <a:pt x="36" y="279"/>
                  </a:lnTo>
                  <a:lnTo>
                    <a:pt x="35" y="278"/>
                  </a:lnTo>
                  <a:lnTo>
                    <a:pt x="35" y="276"/>
                  </a:lnTo>
                  <a:lnTo>
                    <a:pt x="35" y="276"/>
                  </a:lnTo>
                  <a:lnTo>
                    <a:pt x="36" y="204"/>
                  </a:lnTo>
                  <a:lnTo>
                    <a:pt x="36" y="143"/>
                  </a:lnTo>
                  <a:lnTo>
                    <a:pt x="36" y="143"/>
                  </a:lnTo>
                  <a:lnTo>
                    <a:pt x="22" y="158"/>
                  </a:lnTo>
                  <a:lnTo>
                    <a:pt x="4" y="172"/>
                  </a:lnTo>
                  <a:lnTo>
                    <a:pt x="0" y="166"/>
                  </a:lnTo>
                  <a:lnTo>
                    <a:pt x="0" y="166"/>
                  </a:lnTo>
                  <a:lnTo>
                    <a:pt x="14" y="149"/>
                  </a:lnTo>
                  <a:lnTo>
                    <a:pt x="27" y="133"/>
                  </a:lnTo>
                  <a:lnTo>
                    <a:pt x="36" y="117"/>
                  </a:lnTo>
                  <a:lnTo>
                    <a:pt x="46" y="101"/>
                  </a:lnTo>
                  <a:lnTo>
                    <a:pt x="46" y="101"/>
                  </a:lnTo>
                  <a:lnTo>
                    <a:pt x="55" y="81"/>
                  </a:lnTo>
                  <a:lnTo>
                    <a:pt x="61" y="64"/>
                  </a:lnTo>
                  <a:lnTo>
                    <a:pt x="61" y="64"/>
                  </a:lnTo>
                  <a:lnTo>
                    <a:pt x="85" y="74"/>
                  </a:lnTo>
                  <a:lnTo>
                    <a:pt x="85" y="74"/>
                  </a:lnTo>
                  <a:lnTo>
                    <a:pt x="98" y="48"/>
                  </a:lnTo>
                  <a:lnTo>
                    <a:pt x="98" y="48"/>
                  </a:lnTo>
                  <a:lnTo>
                    <a:pt x="109" y="22"/>
                  </a:lnTo>
                  <a:lnTo>
                    <a:pt x="112" y="11"/>
                  </a:lnTo>
                  <a:lnTo>
                    <a:pt x="113" y="1"/>
                  </a:lnTo>
                  <a:lnTo>
                    <a:pt x="113" y="1"/>
                  </a:lnTo>
                  <a:lnTo>
                    <a:pt x="130" y="6"/>
                  </a:lnTo>
                  <a:lnTo>
                    <a:pt x="130" y="6"/>
                  </a:lnTo>
                  <a:lnTo>
                    <a:pt x="145" y="11"/>
                  </a:lnTo>
                  <a:lnTo>
                    <a:pt x="148" y="13"/>
                  </a:lnTo>
                  <a:lnTo>
                    <a:pt x="148" y="16"/>
                  </a:lnTo>
                  <a:lnTo>
                    <a:pt x="148" y="16"/>
                  </a:lnTo>
                  <a:lnTo>
                    <a:pt x="148" y="17"/>
                  </a:lnTo>
                  <a:lnTo>
                    <a:pt x="145" y="20"/>
                  </a:lnTo>
                  <a:lnTo>
                    <a:pt x="133" y="22"/>
                  </a:lnTo>
                  <a:lnTo>
                    <a:pt x="133" y="22"/>
                  </a:lnTo>
                  <a:lnTo>
                    <a:pt x="125" y="35"/>
                  </a:lnTo>
                  <a:lnTo>
                    <a:pt x="116" y="48"/>
                  </a:lnTo>
                  <a:lnTo>
                    <a:pt x="159" y="48"/>
                  </a:lnTo>
                  <a:lnTo>
                    <a:pt x="159" y="48"/>
                  </a:lnTo>
                  <a:lnTo>
                    <a:pt x="174" y="29"/>
                  </a:lnTo>
                  <a:lnTo>
                    <a:pt x="174" y="29"/>
                  </a:lnTo>
                  <a:lnTo>
                    <a:pt x="185" y="40"/>
                  </a:lnTo>
                  <a:lnTo>
                    <a:pt x="196" y="52"/>
                  </a:lnTo>
                  <a:lnTo>
                    <a:pt x="196" y="52"/>
                  </a:lnTo>
                  <a:lnTo>
                    <a:pt x="197" y="56"/>
                  </a:lnTo>
                  <a:lnTo>
                    <a:pt x="197" y="56"/>
                  </a:lnTo>
                  <a:lnTo>
                    <a:pt x="197" y="58"/>
                  </a:lnTo>
                  <a:lnTo>
                    <a:pt x="194" y="58"/>
                  </a:lnTo>
                  <a:lnTo>
                    <a:pt x="155" y="58"/>
                  </a:lnTo>
                  <a:lnTo>
                    <a:pt x="155" y="101"/>
                  </a:lnTo>
                  <a:close/>
                  <a:moveTo>
                    <a:pt x="3" y="81"/>
                  </a:moveTo>
                  <a:lnTo>
                    <a:pt x="3" y="81"/>
                  </a:lnTo>
                  <a:lnTo>
                    <a:pt x="16" y="68"/>
                  </a:lnTo>
                  <a:lnTo>
                    <a:pt x="25" y="56"/>
                  </a:lnTo>
                  <a:lnTo>
                    <a:pt x="33" y="45"/>
                  </a:lnTo>
                  <a:lnTo>
                    <a:pt x="40" y="32"/>
                  </a:lnTo>
                  <a:lnTo>
                    <a:pt x="40" y="32"/>
                  </a:lnTo>
                  <a:lnTo>
                    <a:pt x="51" y="14"/>
                  </a:lnTo>
                  <a:lnTo>
                    <a:pt x="55" y="0"/>
                  </a:lnTo>
                  <a:lnTo>
                    <a:pt x="55" y="0"/>
                  </a:lnTo>
                  <a:lnTo>
                    <a:pt x="72" y="6"/>
                  </a:lnTo>
                  <a:lnTo>
                    <a:pt x="72" y="6"/>
                  </a:lnTo>
                  <a:lnTo>
                    <a:pt x="87" y="13"/>
                  </a:lnTo>
                  <a:lnTo>
                    <a:pt x="90" y="14"/>
                  </a:lnTo>
                  <a:lnTo>
                    <a:pt x="90" y="17"/>
                  </a:lnTo>
                  <a:lnTo>
                    <a:pt x="90" y="17"/>
                  </a:lnTo>
                  <a:lnTo>
                    <a:pt x="90" y="20"/>
                  </a:lnTo>
                  <a:lnTo>
                    <a:pt x="87" y="22"/>
                  </a:lnTo>
                  <a:lnTo>
                    <a:pt x="75" y="22"/>
                  </a:lnTo>
                  <a:lnTo>
                    <a:pt x="75" y="22"/>
                  </a:lnTo>
                  <a:lnTo>
                    <a:pt x="59" y="42"/>
                  </a:lnTo>
                  <a:lnTo>
                    <a:pt x="45" y="58"/>
                  </a:lnTo>
                  <a:lnTo>
                    <a:pt x="27" y="72"/>
                  </a:lnTo>
                  <a:lnTo>
                    <a:pt x="7" y="85"/>
                  </a:lnTo>
                  <a:lnTo>
                    <a:pt x="3" y="81"/>
                  </a:lnTo>
                  <a:close/>
                  <a:moveTo>
                    <a:pt x="226" y="234"/>
                  </a:moveTo>
                  <a:lnTo>
                    <a:pt x="226" y="234"/>
                  </a:lnTo>
                  <a:lnTo>
                    <a:pt x="228" y="255"/>
                  </a:lnTo>
                  <a:lnTo>
                    <a:pt x="228" y="255"/>
                  </a:lnTo>
                  <a:lnTo>
                    <a:pt x="228" y="276"/>
                  </a:lnTo>
                  <a:lnTo>
                    <a:pt x="228" y="276"/>
                  </a:lnTo>
                  <a:lnTo>
                    <a:pt x="226" y="279"/>
                  </a:lnTo>
                  <a:lnTo>
                    <a:pt x="226" y="281"/>
                  </a:lnTo>
                  <a:lnTo>
                    <a:pt x="226" y="281"/>
                  </a:lnTo>
                  <a:lnTo>
                    <a:pt x="220" y="282"/>
                  </a:lnTo>
                  <a:lnTo>
                    <a:pt x="210" y="282"/>
                  </a:lnTo>
                  <a:lnTo>
                    <a:pt x="210" y="282"/>
                  </a:lnTo>
                  <a:lnTo>
                    <a:pt x="206" y="282"/>
                  </a:lnTo>
                  <a:lnTo>
                    <a:pt x="204" y="282"/>
                  </a:lnTo>
                  <a:lnTo>
                    <a:pt x="203" y="279"/>
                  </a:lnTo>
                  <a:lnTo>
                    <a:pt x="203" y="278"/>
                  </a:lnTo>
                  <a:lnTo>
                    <a:pt x="203" y="278"/>
                  </a:lnTo>
                  <a:lnTo>
                    <a:pt x="204" y="168"/>
                  </a:lnTo>
                  <a:lnTo>
                    <a:pt x="204" y="168"/>
                  </a:lnTo>
                  <a:lnTo>
                    <a:pt x="204" y="48"/>
                  </a:lnTo>
                  <a:lnTo>
                    <a:pt x="203" y="9"/>
                  </a:lnTo>
                  <a:lnTo>
                    <a:pt x="203" y="9"/>
                  </a:lnTo>
                  <a:lnTo>
                    <a:pt x="229" y="23"/>
                  </a:lnTo>
                  <a:lnTo>
                    <a:pt x="255" y="23"/>
                  </a:lnTo>
                  <a:lnTo>
                    <a:pt x="255" y="23"/>
                  </a:lnTo>
                  <a:lnTo>
                    <a:pt x="268" y="9"/>
                  </a:lnTo>
                  <a:lnTo>
                    <a:pt x="268" y="9"/>
                  </a:lnTo>
                  <a:lnTo>
                    <a:pt x="288" y="26"/>
                  </a:lnTo>
                  <a:lnTo>
                    <a:pt x="288" y="26"/>
                  </a:lnTo>
                  <a:lnTo>
                    <a:pt x="291" y="27"/>
                  </a:lnTo>
                  <a:lnTo>
                    <a:pt x="291" y="30"/>
                  </a:lnTo>
                  <a:lnTo>
                    <a:pt x="291" y="30"/>
                  </a:lnTo>
                  <a:lnTo>
                    <a:pt x="291" y="32"/>
                  </a:lnTo>
                  <a:lnTo>
                    <a:pt x="288" y="35"/>
                  </a:lnTo>
                  <a:lnTo>
                    <a:pt x="281" y="40"/>
                  </a:lnTo>
                  <a:lnTo>
                    <a:pt x="281" y="133"/>
                  </a:lnTo>
                  <a:lnTo>
                    <a:pt x="281" y="133"/>
                  </a:lnTo>
                  <a:lnTo>
                    <a:pt x="281" y="223"/>
                  </a:lnTo>
                  <a:lnTo>
                    <a:pt x="281" y="223"/>
                  </a:lnTo>
                  <a:lnTo>
                    <a:pt x="281" y="229"/>
                  </a:lnTo>
                  <a:lnTo>
                    <a:pt x="280" y="233"/>
                  </a:lnTo>
                  <a:lnTo>
                    <a:pt x="277" y="236"/>
                  </a:lnTo>
                  <a:lnTo>
                    <a:pt x="274" y="239"/>
                  </a:lnTo>
                  <a:lnTo>
                    <a:pt x="274" y="239"/>
                  </a:lnTo>
                  <a:lnTo>
                    <a:pt x="270" y="242"/>
                  </a:lnTo>
                  <a:lnTo>
                    <a:pt x="264" y="243"/>
                  </a:lnTo>
                  <a:lnTo>
                    <a:pt x="246" y="246"/>
                  </a:lnTo>
                  <a:lnTo>
                    <a:pt x="246" y="246"/>
                  </a:lnTo>
                  <a:lnTo>
                    <a:pt x="245" y="239"/>
                  </a:lnTo>
                  <a:lnTo>
                    <a:pt x="241" y="232"/>
                  </a:lnTo>
                  <a:lnTo>
                    <a:pt x="235" y="229"/>
                  </a:lnTo>
                  <a:lnTo>
                    <a:pt x="226" y="226"/>
                  </a:lnTo>
                  <a:lnTo>
                    <a:pt x="226" y="234"/>
                  </a:lnTo>
                  <a:close/>
                  <a:moveTo>
                    <a:pt x="226" y="219"/>
                  </a:moveTo>
                  <a:lnTo>
                    <a:pt x="226" y="219"/>
                  </a:lnTo>
                  <a:lnTo>
                    <a:pt x="252" y="219"/>
                  </a:lnTo>
                  <a:lnTo>
                    <a:pt x="252" y="219"/>
                  </a:lnTo>
                  <a:lnTo>
                    <a:pt x="257" y="219"/>
                  </a:lnTo>
                  <a:lnTo>
                    <a:pt x="257" y="216"/>
                  </a:lnTo>
                  <a:lnTo>
                    <a:pt x="257" y="33"/>
                  </a:lnTo>
                  <a:lnTo>
                    <a:pt x="226" y="33"/>
                  </a:lnTo>
                  <a:lnTo>
                    <a:pt x="226" y="21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0" name="Freeform 94"/>
            <p:cNvSpPr>
              <a:spLocks noEditPoints="1"/>
            </p:cNvSpPr>
            <p:nvPr userDrawn="1"/>
          </p:nvSpPr>
          <p:spPr bwMode="auto">
            <a:xfrm>
              <a:off x="3981451" y="1462088"/>
              <a:ext cx="150813" cy="149225"/>
            </a:xfrm>
            <a:custGeom>
              <a:avLst/>
              <a:gdLst/>
              <a:ahLst/>
              <a:cxnLst>
                <a:cxn ang="0">
                  <a:pos x="134" y="56"/>
                </a:cxn>
                <a:cxn ang="0">
                  <a:pos x="167" y="17"/>
                </a:cxn>
                <a:cxn ang="0">
                  <a:pos x="205" y="6"/>
                </a:cxn>
                <a:cxn ang="0">
                  <a:pos x="202" y="13"/>
                </a:cxn>
                <a:cxn ang="0">
                  <a:pos x="234" y="56"/>
                </a:cxn>
                <a:cxn ang="0">
                  <a:pos x="280" y="58"/>
                </a:cxn>
                <a:cxn ang="0">
                  <a:pos x="279" y="66"/>
                </a:cxn>
                <a:cxn ang="0">
                  <a:pos x="240" y="101"/>
                </a:cxn>
                <a:cxn ang="0">
                  <a:pos x="266" y="126"/>
                </a:cxn>
                <a:cxn ang="0">
                  <a:pos x="266" y="132"/>
                </a:cxn>
                <a:cxn ang="0">
                  <a:pos x="227" y="181"/>
                </a:cxn>
                <a:cxn ang="0">
                  <a:pos x="215" y="227"/>
                </a:cxn>
                <a:cxn ang="0">
                  <a:pos x="285" y="253"/>
                </a:cxn>
                <a:cxn ang="0">
                  <a:pos x="269" y="262"/>
                </a:cxn>
                <a:cxn ang="0">
                  <a:pos x="237" y="266"/>
                </a:cxn>
                <a:cxn ang="0">
                  <a:pos x="180" y="227"/>
                </a:cxn>
                <a:cxn ang="0">
                  <a:pos x="74" y="279"/>
                </a:cxn>
                <a:cxn ang="0">
                  <a:pos x="124" y="246"/>
                </a:cxn>
                <a:cxn ang="0">
                  <a:pos x="157" y="201"/>
                </a:cxn>
                <a:cxn ang="0">
                  <a:pos x="132" y="158"/>
                </a:cxn>
                <a:cxn ang="0">
                  <a:pos x="111" y="130"/>
                </a:cxn>
                <a:cxn ang="0">
                  <a:pos x="69" y="149"/>
                </a:cxn>
                <a:cxn ang="0">
                  <a:pos x="69" y="256"/>
                </a:cxn>
                <a:cxn ang="0">
                  <a:pos x="61" y="273"/>
                </a:cxn>
                <a:cxn ang="0">
                  <a:pos x="34" y="282"/>
                </a:cxn>
                <a:cxn ang="0">
                  <a:pos x="16" y="263"/>
                </a:cxn>
                <a:cxn ang="0">
                  <a:pos x="27" y="253"/>
                </a:cxn>
                <a:cxn ang="0">
                  <a:pos x="45" y="250"/>
                </a:cxn>
                <a:cxn ang="0">
                  <a:pos x="24" y="176"/>
                </a:cxn>
                <a:cxn ang="0">
                  <a:pos x="16" y="189"/>
                </a:cxn>
                <a:cxn ang="0">
                  <a:pos x="2" y="156"/>
                </a:cxn>
                <a:cxn ang="0">
                  <a:pos x="45" y="77"/>
                </a:cxn>
                <a:cxn ang="0">
                  <a:pos x="2" y="78"/>
                </a:cxn>
                <a:cxn ang="0">
                  <a:pos x="24" y="66"/>
                </a:cxn>
                <a:cxn ang="0">
                  <a:pos x="45" y="19"/>
                </a:cxn>
                <a:cxn ang="0">
                  <a:pos x="77" y="4"/>
                </a:cxn>
                <a:cxn ang="0">
                  <a:pos x="83" y="8"/>
                </a:cxn>
                <a:cxn ang="0">
                  <a:pos x="69" y="66"/>
                </a:cxn>
                <a:cxn ang="0">
                  <a:pos x="87" y="48"/>
                </a:cxn>
                <a:cxn ang="0">
                  <a:pos x="109" y="71"/>
                </a:cxn>
                <a:cxn ang="0">
                  <a:pos x="109" y="77"/>
                </a:cxn>
                <a:cxn ang="0">
                  <a:pos x="69" y="132"/>
                </a:cxn>
                <a:cxn ang="0">
                  <a:pos x="111" y="116"/>
                </a:cxn>
                <a:cxn ang="0">
                  <a:pos x="167" y="119"/>
                </a:cxn>
                <a:cxn ang="0">
                  <a:pos x="119" y="68"/>
                </a:cxn>
                <a:cxn ang="0">
                  <a:pos x="137" y="129"/>
                </a:cxn>
                <a:cxn ang="0">
                  <a:pos x="145" y="159"/>
                </a:cxn>
                <a:cxn ang="0">
                  <a:pos x="169" y="192"/>
                </a:cxn>
                <a:cxn ang="0">
                  <a:pos x="206" y="168"/>
                </a:cxn>
              </a:cxnLst>
              <a:rect l="0" t="0" r="r" b="b"/>
              <a:pathLst>
                <a:path w="286" h="282">
                  <a:moveTo>
                    <a:pt x="105" y="53"/>
                  </a:moveTo>
                  <a:lnTo>
                    <a:pt x="105" y="53"/>
                  </a:lnTo>
                  <a:lnTo>
                    <a:pt x="119" y="56"/>
                  </a:lnTo>
                  <a:lnTo>
                    <a:pt x="134" y="56"/>
                  </a:lnTo>
                  <a:lnTo>
                    <a:pt x="167" y="56"/>
                  </a:lnTo>
                  <a:lnTo>
                    <a:pt x="167" y="32"/>
                  </a:lnTo>
                  <a:lnTo>
                    <a:pt x="167" y="32"/>
                  </a:lnTo>
                  <a:lnTo>
                    <a:pt x="167" y="17"/>
                  </a:lnTo>
                  <a:lnTo>
                    <a:pt x="166" y="0"/>
                  </a:lnTo>
                  <a:lnTo>
                    <a:pt x="166" y="0"/>
                  </a:lnTo>
                  <a:lnTo>
                    <a:pt x="201" y="4"/>
                  </a:lnTo>
                  <a:lnTo>
                    <a:pt x="205" y="6"/>
                  </a:lnTo>
                  <a:lnTo>
                    <a:pt x="205" y="8"/>
                  </a:lnTo>
                  <a:lnTo>
                    <a:pt x="205" y="8"/>
                  </a:lnTo>
                  <a:lnTo>
                    <a:pt x="205" y="11"/>
                  </a:lnTo>
                  <a:lnTo>
                    <a:pt x="202" y="13"/>
                  </a:lnTo>
                  <a:lnTo>
                    <a:pt x="192" y="17"/>
                  </a:lnTo>
                  <a:lnTo>
                    <a:pt x="192" y="56"/>
                  </a:lnTo>
                  <a:lnTo>
                    <a:pt x="234" y="56"/>
                  </a:lnTo>
                  <a:lnTo>
                    <a:pt x="234" y="56"/>
                  </a:lnTo>
                  <a:lnTo>
                    <a:pt x="251" y="33"/>
                  </a:lnTo>
                  <a:lnTo>
                    <a:pt x="251" y="33"/>
                  </a:lnTo>
                  <a:lnTo>
                    <a:pt x="280" y="58"/>
                  </a:lnTo>
                  <a:lnTo>
                    <a:pt x="280" y="58"/>
                  </a:lnTo>
                  <a:lnTo>
                    <a:pt x="282" y="64"/>
                  </a:lnTo>
                  <a:lnTo>
                    <a:pt x="282" y="64"/>
                  </a:lnTo>
                  <a:lnTo>
                    <a:pt x="282" y="65"/>
                  </a:lnTo>
                  <a:lnTo>
                    <a:pt x="279" y="66"/>
                  </a:lnTo>
                  <a:lnTo>
                    <a:pt x="192" y="66"/>
                  </a:lnTo>
                  <a:lnTo>
                    <a:pt x="192" y="119"/>
                  </a:lnTo>
                  <a:lnTo>
                    <a:pt x="225" y="119"/>
                  </a:lnTo>
                  <a:lnTo>
                    <a:pt x="240" y="101"/>
                  </a:lnTo>
                  <a:lnTo>
                    <a:pt x="240" y="101"/>
                  </a:lnTo>
                  <a:lnTo>
                    <a:pt x="263" y="121"/>
                  </a:lnTo>
                  <a:lnTo>
                    <a:pt x="263" y="121"/>
                  </a:lnTo>
                  <a:lnTo>
                    <a:pt x="266" y="126"/>
                  </a:lnTo>
                  <a:lnTo>
                    <a:pt x="267" y="129"/>
                  </a:lnTo>
                  <a:lnTo>
                    <a:pt x="267" y="129"/>
                  </a:lnTo>
                  <a:lnTo>
                    <a:pt x="267" y="130"/>
                  </a:lnTo>
                  <a:lnTo>
                    <a:pt x="266" y="132"/>
                  </a:lnTo>
                  <a:lnTo>
                    <a:pt x="254" y="136"/>
                  </a:lnTo>
                  <a:lnTo>
                    <a:pt x="254" y="136"/>
                  </a:lnTo>
                  <a:lnTo>
                    <a:pt x="241" y="161"/>
                  </a:lnTo>
                  <a:lnTo>
                    <a:pt x="227" y="181"/>
                  </a:lnTo>
                  <a:lnTo>
                    <a:pt x="212" y="198"/>
                  </a:lnTo>
                  <a:lnTo>
                    <a:pt x="195" y="216"/>
                  </a:lnTo>
                  <a:lnTo>
                    <a:pt x="195" y="216"/>
                  </a:lnTo>
                  <a:lnTo>
                    <a:pt x="215" y="227"/>
                  </a:lnTo>
                  <a:lnTo>
                    <a:pt x="235" y="236"/>
                  </a:lnTo>
                  <a:lnTo>
                    <a:pt x="259" y="242"/>
                  </a:lnTo>
                  <a:lnTo>
                    <a:pt x="286" y="246"/>
                  </a:lnTo>
                  <a:lnTo>
                    <a:pt x="285" y="253"/>
                  </a:lnTo>
                  <a:lnTo>
                    <a:pt x="285" y="253"/>
                  </a:lnTo>
                  <a:lnTo>
                    <a:pt x="276" y="256"/>
                  </a:lnTo>
                  <a:lnTo>
                    <a:pt x="269" y="262"/>
                  </a:lnTo>
                  <a:lnTo>
                    <a:pt x="269" y="262"/>
                  </a:lnTo>
                  <a:lnTo>
                    <a:pt x="264" y="268"/>
                  </a:lnTo>
                  <a:lnTo>
                    <a:pt x="261" y="276"/>
                  </a:lnTo>
                  <a:lnTo>
                    <a:pt x="261" y="276"/>
                  </a:lnTo>
                  <a:lnTo>
                    <a:pt x="237" y="266"/>
                  </a:lnTo>
                  <a:lnTo>
                    <a:pt x="216" y="256"/>
                  </a:lnTo>
                  <a:lnTo>
                    <a:pt x="198" y="243"/>
                  </a:lnTo>
                  <a:lnTo>
                    <a:pt x="180" y="227"/>
                  </a:lnTo>
                  <a:lnTo>
                    <a:pt x="180" y="227"/>
                  </a:lnTo>
                  <a:lnTo>
                    <a:pt x="156" y="244"/>
                  </a:lnTo>
                  <a:lnTo>
                    <a:pt x="131" y="259"/>
                  </a:lnTo>
                  <a:lnTo>
                    <a:pt x="103" y="271"/>
                  </a:lnTo>
                  <a:lnTo>
                    <a:pt x="74" y="279"/>
                  </a:lnTo>
                  <a:lnTo>
                    <a:pt x="71" y="273"/>
                  </a:lnTo>
                  <a:lnTo>
                    <a:pt x="71" y="273"/>
                  </a:lnTo>
                  <a:lnTo>
                    <a:pt x="99" y="260"/>
                  </a:lnTo>
                  <a:lnTo>
                    <a:pt x="124" y="246"/>
                  </a:lnTo>
                  <a:lnTo>
                    <a:pt x="145" y="231"/>
                  </a:lnTo>
                  <a:lnTo>
                    <a:pt x="167" y="214"/>
                  </a:lnTo>
                  <a:lnTo>
                    <a:pt x="167" y="214"/>
                  </a:lnTo>
                  <a:lnTo>
                    <a:pt x="157" y="201"/>
                  </a:lnTo>
                  <a:lnTo>
                    <a:pt x="147" y="187"/>
                  </a:lnTo>
                  <a:lnTo>
                    <a:pt x="140" y="172"/>
                  </a:lnTo>
                  <a:lnTo>
                    <a:pt x="132" y="158"/>
                  </a:lnTo>
                  <a:lnTo>
                    <a:pt x="132" y="158"/>
                  </a:lnTo>
                  <a:lnTo>
                    <a:pt x="128" y="145"/>
                  </a:lnTo>
                  <a:lnTo>
                    <a:pt x="124" y="129"/>
                  </a:lnTo>
                  <a:lnTo>
                    <a:pt x="124" y="129"/>
                  </a:lnTo>
                  <a:lnTo>
                    <a:pt x="111" y="130"/>
                  </a:lnTo>
                  <a:lnTo>
                    <a:pt x="109" y="117"/>
                  </a:lnTo>
                  <a:lnTo>
                    <a:pt x="109" y="117"/>
                  </a:lnTo>
                  <a:lnTo>
                    <a:pt x="92" y="132"/>
                  </a:lnTo>
                  <a:lnTo>
                    <a:pt x="69" y="149"/>
                  </a:lnTo>
                  <a:lnTo>
                    <a:pt x="69" y="233"/>
                  </a:lnTo>
                  <a:lnTo>
                    <a:pt x="69" y="233"/>
                  </a:lnTo>
                  <a:lnTo>
                    <a:pt x="69" y="256"/>
                  </a:lnTo>
                  <a:lnTo>
                    <a:pt x="69" y="256"/>
                  </a:lnTo>
                  <a:lnTo>
                    <a:pt x="69" y="262"/>
                  </a:lnTo>
                  <a:lnTo>
                    <a:pt x="67" y="266"/>
                  </a:lnTo>
                  <a:lnTo>
                    <a:pt x="64" y="271"/>
                  </a:lnTo>
                  <a:lnTo>
                    <a:pt x="61" y="273"/>
                  </a:lnTo>
                  <a:lnTo>
                    <a:pt x="57" y="275"/>
                  </a:lnTo>
                  <a:lnTo>
                    <a:pt x="51" y="278"/>
                  </a:lnTo>
                  <a:lnTo>
                    <a:pt x="34" y="282"/>
                  </a:lnTo>
                  <a:lnTo>
                    <a:pt x="34" y="282"/>
                  </a:lnTo>
                  <a:lnTo>
                    <a:pt x="31" y="273"/>
                  </a:lnTo>
                  <a:lnTo>
                    <a:pt x="29" y="271"/>
                  </a:lnTo>
                  <a:lnTo>
                    <a:pt x="27" y="268"/>
                  </a:lnTo>
                  <a:lnTo>
                    <a:pt x="16" y="263"/>
                  </a:lnTo>
                  <a:lnTo>
                    <a:pt x="2" y="258"/>
                  </a:lnTo>
                  <a:lnTo>
                    <a:pt x="2" y="252"/>
                  </a:lnTo>
                  <a:lnTo>
                    <a:pt x="2" y="252"/>
                  </a:lnTo>
                  <a:lnTo>
                    <a:pt x="27" y="253"/>
                  </a:lnTo>
                  <a:lnTo>
                    <a:pt x="41" y="255"/>
                  </a:lnTo>
                  <a:lnTo>
                    <a:pt x="41" y="255"/>
                  </a:lnTo>
                  <a:lnTo>
                    <a:pt x="44" y="253"/>
                  </a:lnTo>
                  <a:lnTo>
                    <a:pt x="45" y="250"/>
                  </a:lnTo>
                  <a:lnTo>
                    <a:pt x="45" y="162"/>
                  </a:lnTo>
                  <a:lnTo>
                    <a:pt x="45" y="162"/>
                  </a:lnTo>
                  <a:lnTo>
                    <a:pt x="24" y="176"/>
                  </a:lnTo>
                  <a:lnTo>
                    <a:pt x="24" y="176"/>
                  </a:lnTo>
                  <a:lnTo>
                    <a:pt x="22" y="182"/>
                  </a:lnTo>
                  <a:lnTo>
                    <a:pt x="21" y="187"/>
                  </a:lnTo>
                  <a:lnTo>
                    <a:pt x="19" y="189"/>
                  </a:lnTo>
                  <a:lnTo>
                    <a:pt x="16" y="189"/>
                  </a:lnTo>
                  <a:lnTo>
                    <a:pt x="16" y="189"/>
                  </a:lnTo>
                  <a:lnTo>
                    <a:pt x="15" y="189"/>
                  </a:lnTo>
                  <a:lnTo>
                    <a:pt x="12" y="185"/>
                  </a:lnTo>
                  <a:lnTo>
                    <a:pt x="2" y="156"/>
                  </a:lnTo>
                  <a:lnTo>
                    <a:pt x="2" y="156"/>
                  </a:lnTo>
                  <a:lnTo>
                    <a:pt x="21" y="150"/>
                  </a:lnTo>
                  <a:lnTo>
                    <a:pt x="45" y="140"/>
                  </a:lnTo>
                  <a:lnTo>
                    <a:pt x="45" y="77"/>
                  </a:lnTo>
                  <a:lnTo>
                    <a:pt x="24" y="77"/>
                  </a:lnTo>
                  <a:lnTo>
                    <a:pt x="24" y="77"/>
                  </a:lnTo>
                  <a:lnTo>
                    <a:pt x="12" y="77"/>
                  </a:lnTo>
                  <a:lnTo>
                    <a:pt x="2" y="78"/>
                  </a:lnTo>
                  <a:lnTo>
                    <a:pt x="0" y="64"/>
                  </a:lnTo>
                  <a:lnTo>
                    <a:pt x="0" y="64"/>
                  </a:lnTo>
                  <a:lnTo>
                    <a:pt x="12" y="65"/>
                  </a:lnTo>
                  <a:lnTo>
                    <a:pt x="24" y="66"/>
                  </a:lnTo>
                  <a:lnTo>
                    <a:pt x="45" y="66"/>
                  </a:lnTo>
                  <a:lnTo>
                    <a:pt x="45" y="40"/>
                  </a:lnTo>
                  <a:lnTo>
                    <a:pt x="45" y="40"/>
                  </a:lnTo>
                  <a:lnTo>
                    <a:pt x="45" y="19"/>
                  </a:lnTo>
                  <a:lnTo>
                    <a:pt x="44" y="0"/>
                  </a:lnTo>
                  <a:lnTo>
                    <a:pt x="44" y="0"/>
                  </a:lnTo>
                  <a:lnTo>
                    <a:pt x="64" y="3"/>
                  </a:lnTo>
                  <a:lnTo>
                    <a:pt x="77" y="4"/>
                  </a:lnTo>
                  <a:lnTo>
                    <a:pt x="83" y="6"/>
                  </a:lnTo>
                  <a:lnTo>
                    <a:pt x="83" y="7"/>
                  </a:lnTo>
                  <a:lnTo>
                    <a:pt x="83" y="8"/>
                  </a:lnTo>
                  <a:lnTo>
                    <a:pt x="83" y="8"/>
                  </a:lnTo>
                  <a:lnTo>
                    <a:pt x="83" y="11"/>
                  </a:lnTo>
                  <a:lnTo>
                    <a:pt x="82" y="13"/>
                  </a:lnTo>
                  <a:lnTo>
                    <a:pt x="69" y="19"/>
                  </a:lnTo>
                  <a:lnTo>
                    <a:pt x="69" y="66"/>
                  </a:lnTo>
                  <a:lnTo>
                    <a:pt x="73" y="66"/>
                  </a:lnTo>
                  <a:lnTo>
                    <a:pt x="73" y="66"/>
                  </a:lnTo>
                  <a:lnTo>
                    <a:pt x="87" y="48"/>
                  </a:lnTo>
                  <a:lnTo>
                    <a:pt x="87" y="48"/>
                  </a:lnTo>
                  <a:lnTo>
                    <a:pt x="98" y="58"/>
                  </a:lnTo>
                  <a:lnTo>
                    <a:pt x="108" y="69"/>
                  </a:lnTo>
                  <a:lnTo>
                    <a:pt x="105" y="53"/>
                  </a:lnTo>
                  <a:close/>
                  <a:moveTo>
                    <a:pt x="109" y="71"/>
                  </a:moveTo>
                  <a:lnTo>
                    <a:pt x="109" y="71"/>
                  </a:lnTo>
                  <a:lnTo>
                    <a:pt x="109" y="74"/>
                  </a:lnTo>
                  <a:lnTo>
                    <a:pt x="109" y="74"/>
                  </a:lnTo>
                  <a:lnTo>
                    <a:pt x="109" y="77"/>
                  </a:lnTo>
                  <a:lnTo>
                    <a:pt x="108" y="77"/>
                  </a:lnTo>
                  <a:lnTo>
                    <a:pt x="69" y="77"/>
                  </a:lnTo>
                  <a:lnTo>
                    <a:pt x="69" y="132"/>
                  </a:lnTo>
                  <a:lnTo>
                    <a:pt x="69" y="132"/>
                  </a:lnTo>
                  <a:lnTo>
                    <a:pt x="109" y="108"/>
                  </a:lnTo>
                  <a:lnTo>
                    <a:pt x="114" y="113"/>
                  </a:lnTo>
                  <a:lnTo>
                    <a:pt x="114" y="113"/>
                  </a:lnTo>
                  <a:lnTo>
                    <a:pt x="111" y="116"/>
                  </a:lnTo>
                  <a:lnTo>
                    <a:pt x="111" y="116"/>
                  </a:lnTo>
                  <a:lnTo>
                    <a:pt x="122" y="117"/>
                  </a:lnTo>
                  <a:lnTo>
                    <a:pt x="137" y="119"/>
                  </a:lnTo>
                  <a:lnTo>
                    <a:pt x="167" y="119"/>
                  </a:lnTo>
                  <a:lnTo>
                    <a:pt x="167" y="66"/>
                  </a:lnTo>
                  <a:lnTo>
                    <a:pt x="134" y="66"/>
                  </a:lnTo>
                  <a:lnTo>
                    <a:pt x="134" y="66"/>
                  </a:lnTo>
                  <a:lnTo>
                    <a:pt x="119" y="68"/>
                  </a:lnTo>
                  <a:lnTo>
                    <a:pt x="108" y="69"/>
                  </a:lnTo>
                  <a:lnTo>
                    <a:pt x="109" y="71"/>
                  </a:lnTo>
                  <a:close/>
                  <a:moveTo>
                    <a:pt x="137" y="129"/>
                  </a:moveTo>
                  <a:lnTo>
                    <a:pt x="137" y="129"/>
                  </a:lnTo>
                  <a:lnTo>
                    <a:pt x="132" y="129"/>
                  </a:lnTo>
                  <a:lnTo>
                    <a:pt x="132" y="129"/>
                  </a:lnTo>
                  <a:lnTo>
                    <a:pt x="140" y="147"/>
                  </a:lnTo>
                  <a:lnTo>
                    <a:pt x="145" y="159"/>
                  </a:lnTo>
                  <a:lnTo>
                    <a:pt x="145" y="159"/>
                  </a:lnTo>
                  <a:lnTo>
                    <a:pt x="153" y="172"/>
                  </a:lnTo>
                  <a:lnTo>
                    <a:pt x="160" y="182"/>
                  </a:lnTo>
                  <a:lnTo>
                    <a:pt x="169" y="192"/>
                  </a:lnTo>
                  <a:lnTo>
                    <a:pt x="179" y="203"/>
                  </a:lnTo>
                  <a:lnTo>
                    <a:pt x="179" y="203"/>
                  </a:lnTo>
                  <a:lnTo>
                    <a:pt x="193" y="185"/>
                  </a:lnTo>
                  <a:lnTo>
                    <a:pt x="206" y="168"/>
                  </a:lnTo>
                  <a:lnTo>
                    <a:pt x="216" y="150"/>
                  </a:lnTo>
                  <a:lnTo>
                    <a:pt x="227" y="129"/>
                  </a:lnTo>
                  <a:lnTo>
                    <a:pt x="137" y="12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1" name="Freeform 95"/>
            <p:cNvSpPr>
              <a:spLocks noEditPoints="1"/>
            </p:cNvSpPr>
            <p:nvPr userDrawn="1"/>
          </p:nvSpPr>
          <p:spPr bwMode="auto">
            <a:xfrm>
              <a:off x="4159251" y="1460501"/>
              <a:ext cx="157163" cy="149225"/>
            </a:xfrm>
            <a:custGeom>
              <a:avLst/>
              <a:gdLst/>
              <a:ahLst/>
              <a:cxnLst>
                <a:cxn ang="0">
                  <a:pos x="93" y="80"/>
                </a:cxn>
                <a:cxn ang="0">
                  <a:pos x="80" y="85"/>
                </a:cxn>
                <a:cxn ang="0">
                  <a:pos x="55" y="129"/>
                </a:cxn>
                <a:cxn ang="0">
                  <a:pos x="68" y="137"/>
                </a:cxn>
                <a:cxn ang="0">
                  <a:pos x="60" y="275"/>
                </a:cxn>
                <a:cxn ang="0">
                  <a:pos x="42" y="281"/>
                </a:cxn>
                <a:cxn ang="0">
                  <a:pos x="35" y="275"/>
                </a:cxn>
                <a:cxn ang="0">
                  <a:pos x="22" y="158"/>
                </a:cxn>
                <a:cxn ang="0">
                  <a:pos x="28" y="132"/>
                </a:cxn>
                <a:cxn ang="0">
                  <a:pos x="61" y="64"/>
                </a:cxn>
                <a:cxn ang="0">
                  <a:pos x="90" y="65"/>
                </a:cxn>
                <a:cxn ang="0">
                  <a:pos x="135" y="67"/>
                </a:cxn>
                <a:cxn ang="0">
                  <a:pos x="164" y="9"/>
                </a:cxn>
                <a:cxn ang="0">
                  <a:pos x="168" y="13"/>
                </a:cxn>
                <a:cxn ang="0">
                  <a:pos x="158" y="56"/>
                </a:cxn>
                <a:cxn ang="0">
                  <a:pos x="187" y="53"/>
                </a:cxn>
                <a:cxn ang="0">
                  <a:pos x="179" y="32"/>
                </a:cxn>
                <a:cxn ang="0">
                  <a:pos x="196" y="27"/>
                </a:cxn>
                <a:cxn ang="0">
                  <a:pos x="199" y="46"/>
                </a:cxn>
                <a:cxn ang="0">
                  <a:pos x="212" y="71"/>
                </a:cxn>
                <a:cxn ang="0">
                  <a:pos x="211" y="78"/>
                </a:cxn>
                <a:cxn ang="0">
                  <a:pos x="160" y="271"/>
                </a:cxn>
                <a:cxn ang="0">
                  <a:pos x="142" y="278"/>
                </a:cxn>
                <a:cxn ang="0">
                  <a:pos x="135" y="272"/>
                </a:cxn>
                <a:cxn ang="0">
                  <a:pos x="110" y="78"/>
                </a:cxn>
                <a:cxn ang="0">
                  <a:pos x="34" y="43"/>
                </a:cxn>
                <a:cxn ang="0">
                  <a:pos x="57" y="0"/>
                </a:cxn>
                <a:cxn ang="0">
                  <a:pos x="92" y="17"/>
                </a:cxn>
                <a:cxn ang="0">
                  <a:pos x="76" y="22"/>
                </a:cxn>
                <a:cxn ang="0">
                  <a:pos x="5" y="80"/>
                </a:cxn>
                <a:cxn ang="0">
                  <a:pos x="95" y="140"/>
                </a:cxn>
                <a:cxn ang="0">
                  <a:pos x="113" y="108"/>
                </a:cxn>
                <a:cxn ang="0">
                  <a:pos x="131" y="116"/>
                </a:cxn>
                <a:cxn ang="0">
                  <a:pos x="112" y="161"/>
                </a:cxn>
                <a:cxn ang="0">
                  <a:pos x="173" y="108"/>
                </a:cxn>
                <a:cxn ang="0">
                  <a:pos x="206" y="184"/>
                </a:cxn>
                <a:cxn ang="0">
                  <a:pos x="203" y="220"/>
                </a:cxn>
                <a:cxn ang="0">
                  <a:pos x="189" y="230"/>
                </a:cxn>
                <a:cxn ang="0">
                  <a:pos x="180" y="162"/>
                </a:cxn>
                <a:cxn ang="0">
                  <a:pos x="260" y="179"/>
                </a:cxn>
                <a:cxn ang="0">
                  <a:pos x="260" y="261"/>
                </a:cxn>
                <a:cxn ang="0">
                  <a:pos x="248" y="274"/>
                </a:cxn>
                <a:cxn ang="0">
                  <a:pos x="221" y="269"/>
                </a:cxn>
                <a:cxn ang="0">
                  <a:pos x="184" y="255"/>
                </a:cxn>
                <a:cxn ang="0">
                  <a:pos x="235" y="250"/>
                </a:cxn>
                <a:cxn ang="0">
                  <a:pos x="211" y="103"/>
                </a:cxn>
                <a:cxn ang="0">
                  <a:pos x="219" y="93"/>
                </a:cxn>
                <a:cxn ang="0">
                  <a:pos x="293" y="95"/>
                </a:cxn>
                <a:cxn ang="0">
                  <a:pos x="260" y="103"/>
                </a:cxn>
                <a:cxn ang="0">
                  <a:pos x="263" y="9"/>
                </a:cxn>
                <a:cxn ang="0">
                  <a:pos x="289" y="36"/>
                </a:cxn>
                <a:cxn ang="0">
                  <a:pos x="209" y="40"/>
                </a:cxn>
                <a:cxn ang="0">
                  <a:pos x="247" y="29"/>
                </a:cxn>
              </a:cxnLst>
              <a:rect l="0" t="0" r="r" b="b"/>
              <a:pathLst>
                <a:path w="295" h="281">
                  <a:moveTo>
                    <a:pt x="110" y="78"/>
                  </a:moveTo>
                  <a:lnTo>
                    <a:pt x="110" y="78"/>
                  </a:lnTo>
                  <a:lnTo>
                    <a:pt x="93" y="78"/>
                  </a:lnTo>
                  <a:lnTo>
                    <a:pt x="93" y="78"/>
                  </a:lnTo>
                  <a:lnTo>
                    <a:pt x="93" y="80"/>
                  </a:lnTo>
                  <a:lnTo>
                    <a:pt x="93" y="80"/>
                  </a:lnTo>
                  <a:lnTo>
                    <a:pt x="93" y="82"/>
                  </a:lnTo>
                  <a:lnTo>
                    <a:pt x="90" y="84"/>
                  </a:lnTo>
                  <a:lnTo>
                    <a:pt x="80" y="85"/>
                  </a:lnTo>
                  <a:lnTo>
                    <a:pt x="80" y="85"/>
                  </a:lnTo>
                  <a:lnTo>
                    <a:pt x="67" y="107"/>
                  </a:lnTo>
                  <a:lnTo>
                    <a:pt x="51" y="129"/>
                  </a:lnTo>
                  <a:lnTo>
                    <a:pt x="51" y="129"/>
                  </a:lnTo>
                  <a:lnTo>
                    <a:pt x="55" y="129"/>
                  </a:lnTo>
                  <a:lnTo>
                    <a:pt x="55" y="129"/>
                  </a:lnTo>
                  <a:lnTo>
                    <a:pt x="67" y="132"/>
                  </a:lnTo>
                  <a:lnTo>
                    <a:pt x="68" y="133"/>
                  </a:lnTo>
                  <a:lnTo>
                    <a:pt x="70" y="136"/>
                  </a:lnTo>
                  <a:lnTo>
                    <a:pt x="70" y="136"/>
                  </a:lnTo>
                  <a:lnTo>
                    <a:pt x="68" y="137"/>
                  </a:lnTo>
                  <a:lnTo>
                    <a:pt x="67" y="140"/>
                  </a:lnTo>
                  <a:lnTo>
                    <a:pt x="60" y="143"/>
                  </a:lnTo>
                  <a:lnTo>
                    <a:pt x="60" y="204"/>
                  </a:lnTo>
                  <a:lnTo>
                    <a:pt x="60" y="204"/>
                  </a:lnTo>
                  <a:lnTo>
                    <a:pt x="60" y="275"/>
                  </a:lnTo>
                  <a:lnTo>
                    <a:pt x="60" y="275"/>
                  </a:lnTo>
                  <a:lnTo>
                    <a:pt x="60" y="278"/>
                  </a:lnTo>
                  <a:lnTo>
                    <a:pt x="57" y="279"/>
                  </a:lnTo>
                  <a:lnTo>
                    <a:pt x="51" y="281"/>
                  </a:lnTo>
                  <a:lnTo>
                    <a:pt x="42" y="281"/>
                  </a:lnTo>
                  <a:lnTo>
                    <a:pt x="42" y="281"/>
                  </a:lnTo>
                  <a:lnTo>
                    <a:pt x="39" y="281"/>
                  </a:lnTo>
                  <a:lnTo>
                    <a:pt x="37" y="279"/>
                  </a:lnTo>
                  <a:lnTo>
                    <a:pt x="35" y="278"/>
                  </a:lnTo>
                  <a:lnTo>
                    <a:pt x="35" y="275"/>
                  </a:lnTo>
                  <a:lnTo>
                    <a:pt x="35" y="275"/>
                  </a:lnTo>
                  <a:lnTo>
                    <a:pt x="37" y="203"/>
                  </a:lnTo>
                  <a:lnTo>
                    <a:pt x="37" y="143"/>
                  </a:lnTo>
                  <a:lnTo>
                    <a:pt x="37" y="143"/>
                  </a:lnTo>
                  <a:lnTo>
                    <a:pt x="22" y="158"/>
                  </a:lnTo>
                  <a:lnTo>
                    <a:pt x="5" y="172"/>
                  </a:lnTo>
                  <a:lnTo>
                    <a:pt x="0" y="166"/>
                  </a:lnTo>
                  <a:lnTo>
                    <a:pt x="0" y="166"/>
                  </a:lnTo>
                  <a:lnTo>
                    <a:pt x="16" y="149"/>
                  </a:lnTo>
                  <a:lnTo>
                    <a:pt x="28" y="132"/>
                  </a:lnTo>
                  <a:lnTo>
                    <a:pt x="38" y="117"/>
                  </a:lnTo>
                  <a:lnTo>
                    <a:pt x="47" y="100"/>
                  </a:lnTo>
                  <a:lnTo>
                    <a:pt x="47" y="100"/>
                  </a:lnTo>
                  <a:lnTo>
                    <a:pt x="55" y="81"/>
                  </a:lnTo>
                  <a:lnTo>
                    <a:pt x="61" y="64"/>
                  </a:lnTo>
                  <a:lnTo>
                    <a:pt x="61" y="64"/>
                  </a:lnTo>
                  <a:lnTo>
                    <a:pt x="84" y="72"/>
                  </a:lnTo>
                  <a:lnTo>
                    <a:pt x="90" y="75"/>
                  </a:lnTo>
                  <a:lnTo>
                    <a:pt x="93" y="78"/>
                  </a:lnTo>
                  <a:lnTo>
                    <a:pt x="90" y="65"/>
                  </a:lnTo>
                  <a:lnTo>
                    <a:pt x="90" y="65"/>
                  </a:lnTo>
                  <a:lnTo>
                    <a:pt x="102" y="67"/>
                  </a:lnTo>
                  <a:lnTo>
                    <a:pt x="112" y="67"/>
                  </a:lnTo>
                  <a:lnTo>
                    <a:pt x="135" y="67"/>
                  </a:lnTo>
                  <a:lnTo>
                    <a:pt x="135" y="67"/>
                  </a:lnTo>
                  <a:lnTo>
                    <a:pt x="135" y="25"/>
                  </a:lnTo>
                  <a:lnTo>
                    <a:pt x="134" y="4"/>
                  </a:lnTo>
                  <a:lnTo>
                    <a:pt x="134" y="4"/>
                  </a:lnTo>
                  <a:lnTo>
                    <a:pt x="160" y="7"/>
                  </a:lnTo>
                  <a:lnTo>
                    <a:pt x="164" y="9"/>
                  </a:lnTo>
                  <a:lnTo>
                    <a:pt x="167" y="10"/>
                  </a:lnTo>
                  <a:lnTo>
                    <a:pt x="167" y="10"/>
                  </a:lnTo>
                  <a:lnTo>
                    <a:pt x="168" y="11"/>
                  </a:lnTo>
                  <a:lnTo>
                    <a:pt x="168" y="13"/>
                  </a:lnTo>
                  <a:lnTo>
                    <a:pt x="168" y="13"/>
                  </a:lnTo>
                  <a:lnTo>
                    <a:pt x="168" y="14"/>
                  </a:lnTo>
                  <a:lnTo>
                    <a:pt x="167" y="17"/>
                  </a:lnTo>
                  <a:lnTo>
                    <a:pt x="158" y="20"/>
                  </a:lnTo>
                  <a:lnTo>
                    <a:pt x="158" y="20"/>
                  </a:lnTo>
                  <a:lnTo>
                    <a:pt x="158" y="56"/>
                  </a:lnTo>
                  <a:lnTo>
                    <a:pt x="158" y="56"/>
                  </a:lnTo>
                  <a:lnTo>
                    <a:pt x="158" y="67"/>
                  </a:lnTo>
                  <a:lnTo>
                    <a:pt x="176" y="67"/>
                  </a:lnTo>
                  <a:lnTo>
                    <a:pt x="176" y="67"/>
                  </a:lnTo>
                  <a:lnTo>
                    <a:pt x="187" y="53"/>
                  </a:lnTo>
                  <a:lnTo>
                    <a:pt x="187" y="53"/>
                  </a:lnTo>
                  <a:lnTo>
                    <a:pt x="184" y="52"/>
                  </a:lnTo>
                  <a:lnTo>
                    <a:pt x="183" y="48"/>
                  </a:lnTo>
                  <a:lnTo>
                    <a:pt x="183" y="48"/>
                  </a:lnTo>
                  <a:lnTo>
                    <a:pt x="179" y="32"/>
                  </a:lnTo>
                  <a:lnTo>
                    <a:pt x="168" y="17"/>
                  </a:lnTo>
                  <a:lnTo>
                    <a:pt x="173" y="14"/>
                  </a:lnTo>
                  <a:lnTo>
                    <a:pt x="173" y="14"/>
                  </a:lnTo>
                  <a:lnTo>
                    <a:pt x="187" y="22"/>
                  </a:lnTo>
                  <a:lnTo>
                    <a:pt x="196" y="27"/>
                  </a:lnTo>
                  <a:lnTo>
                    <a:pt x="200" y="32"/>
                  </a:lnTo>
                  <a:lnTo>
                    <a:pt x="202" y="38"/>
                  </a:lnTo>
                  <a:lnTo>
                    <a:pt x="202" y="38"/>
                  </a:lnTo>
                  <a:lnTo>
                    <a:pt x="200" y="42"/>
                  </a:lnTo>
                  <a:lnTo>
                    <a:pt x="199" y="46"/>
                  </a:lnTo>
                  <a:lnTo>
                    <a:pt x="197" y="51"/>
                  </a:lnTo>
                  <a:lnTo>
                    <a:pt x="195" y="53"/>
                  </a:lnTo>
                  <a:lnTo>
                    <a:pt x="195" y="53"/>
                  </a:lnTo>
                  <a:lnTo>
                    <a:pt x="203" y="61"/>
                  </a:lnTo>
                  <a:lnTo>
                    <a:pt x="212" y="71"/>
                  </a:lnTo>
                  <a:lnTo>
                    <a:pt x="212" y="71"/>
                  </a:lnTo>
                  <a:lnTo>
                    <a:pt x="215" y="75"/>
                  </a:lnTo>
                  <a:lnTo>
                    <a:pt x="215" y="75"/>
                  </a:lnTo>
                  <a:lnTo>
                    <a:pt x="213" y="77"/>
                  </a:lnTo>
                  <a:lnTo>
                    <a:pt x="211" y="78"/>
                  </a:lnTo>
                  <a:lnTo>
                    <a:pt x="158" y="78"/>
                  </a:lnTo>
                  <a:lnTo>
                    <a:pt x="158" y="122"/>
                  </a:lnTo>
                  <a:lnTo>
                    <a:pt x="158" y="122"/>
                  </a:lnTo>
                  <a:lnTo>
                    <a:pt x="160" y="271"/>
                  </a:lnTo>
                  <a:lnTo>
                    <a:pt x="160" y="271"/>
                  </a:lnTo>
                  <a:lnTo>
                    <a:pt x="158" y="275"/>
                  </a:lnTo>
                  <a:lnTo>
                    <a:pt x="158" y="275"/>
                  </a:lnTo>
                  <a:lnTo>
                    <a:pt x="153" y="278"/>
                  </a:lnTo>
                  <a:lnTo>
                    <a:pt x="142" y="278"/>
                  </a:lnTo>
                  <a:lnTo>
                    <a:pt x="142" y="278"/>
                  </a:lnTo>
                  <a:lnTo>
                    <a:pt x="137" y="278"/>
                  </a:lnTo>
                  <a:lnTo>
                    <a:pt x="135" y="276"/>
                  </a:lnTo>
                  <a:lnTo>
                    <a:pt x="135" y="274"/>
                  </a:lnTo>
                  <a:lnTo>
                    <a:pt x="135" y="274"/>
                  </a:lnTo>
                  <a:lnTo>
                    <a:pt x="135" y="272"/>
                  </a:lnTo>
                  <a:lnTo>
                    <a:pt x="135" y="272"/>
                  </a:lnTo>
                  <a:lnTo>
                    <a:pt x="135" y="146"/>
                  </a:lnTo>
                  <a:lnTo>
                    <a:pt x="135" y="146"/>
                  </a:lnTo>
                  <a:lnTo>
                    <a:pt x="135" y="78"/>
                  </a:lnTo>
                  <a:lnTo>
                    <a:pt x="110" y="78"/>
                  </a:lnTo>
                  <a:close/>
                  <a:moveTo>
                    <a:pt x="5" y="80"/>
                  </a:moveTo>
                  <a:lnTo>
                    <a:pt x="5" y="80"/>
                  </a:lnTo>
                  <a:lnTo>
                    <a:pt x="16" y="67"/>
                  </a:lnTo>
                  <a:lnTo>
                    <a:pt x="26" y="55"/>
                  </a:lnTo>
                  <a:lnTo>
                    <a:pt x="34" y="43"/>
                  </a:lnTo>
                  <a:lnTo>
                    <a:pt x="42" y="32"/>
                  </a:lnTo>
                  <a:lnTo>
                    <a:pt x="42" y="32"/>
                  </a:lnTo>
                  <a:lnTo>
                    <a:pt x="51" y="14"/>
                  </a:lnTo>
                  <a:lnTo>
                    <a:pt x="57" y="0"/>
                  </a:lnTo>
                  <a:lnTo>
                    <a:pt x="57" y="0"/>
                  </a:lnTo>
                  <a:lnTo>
                    <a:pt x="73" y="6"/>
                  </a:lnTo>
                  <a:lnTo>
                    <a:pt x="73" y="6"/>
                  </a:lnTo>
                  <a:lnTo>
                    <a:pt x="87" y="11"/>
                  </a:lnTo>
                  <a:lnTo>
                    <a:pt x="90" y="14"/>
                  </a:lnTo>
                  <a:lnTo>
                    <a:pt x="92" y="17"/>
                  </a:lnTo>
                  <a:lnTo>
                    <a:pt x="92" y="17"/>
                  </a:lnTo>
                  <a:lnTo>
                    <a:pt x="90" y="19"/>
                  </a:lnTo>
                  <a:lnTo>
                    <a:pt x="87" y="20"/>
                  </a:lnTo>
                  <a:lnTo>
                    <a:pt x="76" y="22"/>
                  </a:lnTo>
                  <a:lnTo>
                    <a:pt x="76" y="22"/>
                  </a:lnTo>
                  <a:lnTo>
                    <a:pt x="61" y="42"/>
                  </a:lnTo>
                  <a:lnTo>
                    <a:pt x="45" y="58"/>
                  </a:lnTo>
                  <a:lnTo>
                    <a:pt x="29" y="71"/>
                  </a:lnTo>
                  <a:lnTo>
                    <a:pt x="9" y="85"/>
                  </a:lnTo>
                  <a:lnTo>
                    <a:pt x="5" y="80"/>
                  </a:lnTo>
                  <a:close/>
                  <a:moveTo>
                    <a:pt x="71" y="246"/>
                  </a:moveTo>
                  <a:lnTo>
                    <a:pt x="71" y="246"/>
                  </a:lnTo>
                  <a:lnTo>
                    <a:pt x="81" y="214"/>
                  </a:lnTo>
                  <a:lnTo>
                    <a:pt x="89" y="177"/>
                  </a:lnTo>
                  <a:lnTo>
                    <a:pt x="95" y="140"/>
                  </a:lnTo>
                  <a:lnTo>
                    <a:pt x="96" y="110"/>
                  </a:lnTo>
                  <a:lnTo>
                    <a:pt x="96" y="110"/>
                  </a:lnTo>
                  <a:lnTo>
                    <a:pt x="96" y="104"/>
                  </a:lnTo>
                  <a:lnTo>
                    <a:pt x="96" y="104"/>
                  </a:lnTo>
                  <a:lnTo>
                    <a:pt x="113" y="108"/>
                  </a:lnTo>
                  <a:lnTo>
                    <a:pt x="113" y="108"/>
                  </a:lnTo>
                  <a:lnTo>
                    <a:pt x="128" y="111"/>
                  </a:lnTo>
                  <a:lnTo>
                    <a:pt x="129" y="113"/>
                  </a:lnTo>
                  <a:lnTo>
                    <a:pt x="131" y="116"/>
                  </a:lnTo>
                  <a:lnTo>
                    <a:pt x="131" y="116"/>
                  </a:lnTo>
                  <a:lnTo>
                    <a:pt x="131" y="117"/>
                  </a:lnTo>
                  <a:lnTo>
                    <a:pt x="128" y="120"/>
                  </a:lnTo>
                  <a:lnTo>
                    <a:pt x="119" y="123"/>
                  </a:lnTo>
                  <a:lnTo>
                    <a:pt x="119" y="123"/>
                  </a:lnTo>
                  <a:lnTo>
                    <a:pt x="112" y="161"/>
                  </a:lnTo>
                  <a:lnTo>
                    <a:pt x="103" y="194"/>
                  </a:lnTo>
                  <a:lnTo>
                    <a:pt x="92" y="223"/>
                  </a:lnTo>
                  <a:lnTo>
                    <a:pt x="79" y="249"/>
                  </a:lnTo>
                  <a:lnTo>
                    <a:pt x="71" y="246"/>
                  </a:lnTo>
                  <a:close/>
                  <a:moveTo>
                    <a:pt x="173" y="108"/>
                  </a:moveTo>
                  <a:lnTo>
                    <a:pt x="173" y="108"/>
                  </a:lnTo>
                  <a:lnTo>
                    <a:pt x="189" y="140"/>
                  </a:lnTo>
                  <a:lnTo>
                    <a:pt x="199" y="164"/>
                  </a:lnTo>
                  <a:lnTo>
                    <a:pt x="199" y="164"/>
                  </a:lnTo>
                  <a:lnTo>
                    <a:pt x="206" y="184"/>
                  </a:lnTo>
                  <a:lnTo>
                    <a:pt x="208" y="192"/>
                  </a:lnTo>
                  <a:lnTo>
                    <a:pt x="209" y="198"/>
                  </a:lnTo>
                  <a:lnTo>
                    <a:pt x="209" y="198"/>
                  </a:lnTo>
                  <a:lnTo>
                    <a:pt x="206" y="210"/>
                  </a:lnTo>
                  <a:lnTo>
                    <a:pt x="203" y="220"/>
                  </a:lnTo>
                  <a:lnTo>
                    <a:pt x="197" y="227"/>
                  </a:lnTo>
                  <a:lnTo>
                    <a:pt x="195" y="230"/>
                  </a:lnTo>
                  <a:lnTo>
                    <a:pt x="192" y="230"/>
                  </a:lnTo>
                  <a:lnTo>
                    <a:pt x="192" y="230"/>
                  </a:lnTo>
                  <a:lnTo>
                    <a:pt x="189" y="230"/>
                  </a:lnTo>
                  <a:lnTo>
                    <a:pt x="189" y="229"/>
                  </a:lnTo>
                  <a:lnTo>
                    <a:pt x="187" y="220"/>
                  </a:lnTo>
                  <a:lnTo>
                    <a:pt x="187" y="220"/>
                  </a:lnTo>
                  <a:lnTo>
                    <a:pt x="184" y="190"/>
                  </a:lnTo>
                  <a:lnTo>
                    <a:pt x="180" y="162"/>
                  </a:lnTo>
                  <a:lnTo>
                    <a:pt x="174" y="137"/>
                  </a:lnTo>
                  <a:lnTo>
                    <a:pt x="167" y="110"/>
                  </a:lnTo>
                  <a:lnTo>
                    <a:pt x="173" y="108"/>
                  </a:lnTo>
                  <a:close/>
                  <a:moveTo>
                    <a:pt x="260" y="179"/>
                  </a:moveTo>
                  <a:lnTo>
                    <a:pt x="260" y="179"/>
                  </a:lnTo>
                  <a:lnTo>
                    <a:pt x="260" y="208"/>
                  </a:lnTo>
                  <a:lnTo>
                    <a:pt x="260" y="208"/>
                  </a:lnTo>
                  <a:lnTo>
                    <a:pt x="260" y="255"/>
                  </a:lnTo>
                  <a:lnTo>
                    <a:pt x="260" y="255"/>
                  </a:lnTo>
                  <a:lnTo>
                    <a:pt x="260" y="261"/>
                  </a:lnTo>
                  <a:lnTo>
                    <a:pt x="258" y="265"/>
                  </a:lnTo>
                  <a:lnTo>
                    <a:pt x="255" y="268"/>
                  </a:lnTo>
                  <a:lnTo>
                    <a:pt x="253" y="271"/>
                  </a:lnTo>
                  <a:lnTo>
                    <a:pt x="253" y="271"/>
                  </a:lnTo>
                  <a:lnTo>
                    <a:pt x="248" y="274"/>
                  </a:lnTo>
                  <a:lnTo>
                    <a:pt x="242" y="275"/>
                  </a:lnTo>
                  <a:lnTo>
                    <a:pt x="224" y="279"/>
                  </a:lnTo>
                  <a:lnTo>
                    <a:pt x="224" y="279"/>
                  </a:lnTo>
                  <a:lnTo>
                    <a:pt x="222" y="274"/>
                  </a:lnTo>
                  <a:lnTo>
                    <a:pt x="221" y="269"/>
                  </a:lnTo>
                  <a:lnTo>
                    <a:pt x="218" y="266"/>
                  </a:lnTo>
                  <a:lnTo>
                    <a:pt x="213" y="263"/>
                  </a:lnTo>
                  <a:lnTo>
                    <a:pt x="213" y="263"/>
                  </a:lnTo>
                  <a:lnTo>
                    <a:pt x="205" y="259"/>
                  </a:lnTo>
                  <a:lnTo>
                    <a:pt x="184" y="255"/>
                  </a:lnTo>
                  <a:lnTo>
                    <a:pt x="186" y="249"/>
                  </a:lnTo>
                  <a:lnTo>
                    <a:pt x="186" y="249"/>
                  </a:lnTo>
                  <a:lnTo>
                    <a:pt x="231" y="250"/>
                  </a:lnTo>
                  <a:lnTo>
                    <a:pt x="231" y="250"/>
                  </a:lnTo>
                  <a:lnTo>
                    <a:pt x="235" y="250"/>
                  </a:lnTo>
                  <a:lnTo>
                    <a:pt x="235" y="246"/>
                  </a:lnTo>
                  <a:lnTo>
                    <a:pt x="235" y="103"/>
                  </a:lnTo>
                  <a:lnTo>
                    <a:pt x="218" y="103"/>
                  </a:lnTo>
                  <a:lnTo>
                    <a:pt x="218" y="103"/>
                  </a:lnTo>
                  <a:lnTo>
                    <a:pt x="211" y="103"/>
                  </a:lnTo>
                  <a:lnTo>
                    <a:pt x="199" y="104"/>
                  </a:lnTo>
                  <a:lnTo>
                    <a:pt x="197" y="90"/>
                  </a:lnTo>
                  <a:lnTo>
                    <a:pt x="197" y="90"/>
                  </a:lnTo>
                  <a:lnTo>
                    <a:pt x="209" y="93"/>
                  </a:lnTo>
                  <a:lnTo>
                    <a:pt x="219" y="93"/>
                  </a:lnTo>
                  <a:lnTo>
                    <a:pt x="251" y="93"/>
                  </a:lnTo>
                  <a:lnTo>
                    <a:pt x="267" y="72"/>
                  </a:lnTo>
                  <a:lnTo>
                    <a:pt x="267" y="72"/>
                  </a:lnTo>
                  <a:lnTo>
                    <a:pt x="293" y="95"/>
                  </a:lnTo>
                  <a:lnTo>
                    <a:pt x="293" y="95"/>
                  </a:lnTo>
                  <a:lnTo>
                    <a:pt x="295" y="100"/>
                  </a:lnTo>
                  <a:lnTo>
                    <a:pt x="295" y="100"/>
                  </a:lnTo>
                  <a:lnTo>
                    <a:pt x="295" y="103"/>
                  </a:lnTo>
                  <a:lnTo>
                    <a:pt x="292" y="103"/>
                  </a:lnTo>
                  <a:lnTo>
                    <a:pt x="260" y="103"/>
                  </a:lnTo>
                  <a:lnTo>
                    <a:pt x="260" y="179"/>
                  </a:lnTo>
                  <a:close/>
                  <a:moveTo>
                    <a:pt x="247" y="29"/>
                  </a:moveTo>
                  <a:lnTo>
                    <a:pt x="247" y="29"/>
                  </a:lnTo>
                  <a:lnTo>
                    <a:pt x="263" y="9"/>
                  </a:lnTo>
                  <a:lnTo>
                    <a:pt x="263" y="9"/>
                  </a:lnTo>
                  <a:lnTo>
                    <a:pt x="276" y="20"/>
                  </a:lnTo>
                  <a:lnTo>
                    <a:pt x="287" y="32"/>
                  </a:lnTo>
                  <a:lnTo>
                    <a:pt x="287" y="32"/>
                  </a:lnTo>
                  <a:lnTo>
                    <a:pt x="289" y="36"/>
                  </a:lnTo>
                  <a:lnTo>
                    <a:pt x="289" y="36"/>
                  </a:lnTo>
                  <a:lnTo>
                    <a:pt x="289" y="39"/>
                  </a:lnTo>
                  <a:lnTo>
                    <a:pt x="286" y="39"/>
                  </a:lnTo>
                  <a:lnTo>
                    <a:pt x="224" y="39"/>
                  </a:lnTo>
                  <a:lnTo>
                    <a:pt x="224" y="39"/>
                  </a:lnTo>
                  <a:lnTo>
                    <a:pt x="209" y="40"/>
                  </a:lnTo>
                  <a:lnTo>
                    <a:pt x="208" y="27"/>
                  </a:lnTo>
                  <a:lnTo>
                    <a:pt x="208" y="27"/>
                  </a:lnTo>
                  <a:lnTo>
                    <a:pt x="218" y="29"/>
                  </a:lnTo>
                  <a:lnTo>
                    <a:pt x="225" y="29"/>
                  </a:lnTo>
                  <a:lnTo>
                    <a:pt x="247" y="2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2" name="Freeform 96"/>
            <p:cNvSpPr>
              <a:spLocks/>
            </p:cNvSpPr>
            <p:nvPr userDrawn="1"/>
          </p:nvSpPr>
          <p:spPr bwMode="auto">
            <a:xfrm>
              <a:off x="4329113" y="1568451"/>
              <a:ext cx="44450" cy="41275"/>
            </a:xfrm>
            <a:custGeom>
              <a:avLst/>
              <a:gdLst/>
              <a:ahLst/>
              <a:cxnLst>
                <a:cxn ang="0">
                  <a:pos x="3" y="0"/>
                </a:cxn>
                <a:cxn ang="0">
                  <a:pos x="3" y="0"/>
                </a:cxn>
                <a:cxn ang="0">
                  <a:pos x="21" y="4"/>
                </a:cxn>
                <a:cxn ang="0">
                  <a:pos x="37" y="10"/>
                </a:cxn>
                <a:cxn ang="0">
                  <a:pos x="50" y="16"/>
                </a:cxn>
                <a:cxn ang="0">
                  <a:pos x="63" y="24"/>
                </a:cxn>
                <a:cxn ang="0">
                  <a:pos x="73" y="31"/>
                </a:cxn>
                <a:cxn ang="0">
                  <a:pos x="80" y="40"/>
                </a:cxn>
                <a:cxn ang="0">
                  <a:pos x="84" y="50"/>
                </a:cxn>
                <a:cxn ang="0">
                  <a:pos x="86" y="60"/>
                </a:cxn>
                <a:cxn ang="0">
                  <a:pos x="86" y="60"/>
                </a:cxn>
                <a:cxn ang="0">
                  <a:pos x="86" y="66"/>
                </a:cxn>
                <a:cxn ang="0">
                  <a:pos x="82" y="72"/>
                </a:cxn>
                <a:cxn ang="0">
                  <a:pos x="77" y="76"/>
                </a:cxn>
                <a:cxn ang="0">
                  <a:pos x="71" y="78"/>
                </a:cxn>
                <a:cxn ang="0">
                  <a:pos x="71" y="78"/>
                </a:cxn>
                <a:cxn ang="0">
                  <a:pos x="66" y="78"/>
                </a:cxn>
                <a:cxn ang="0">
                  <a:pos x="61" y="75"/>
                </a:cxn>
                <a:cxn ang="0">
                  <a:pos x="58" y="72"/>
                </a:cxn>
                <a:cxn ang="0">
                  <a:pos x="54" y="65"/>
                </a:cxn>
                <a:cxn ang="0">
                  <a:pos x="54" y="65"/>
                </a:cxn>
                <a:cxn ang="0">
                  <a:pos x="44" y="46"/>
                </a:cxn>
                <a:cxn ang="0">
                  <a:pos x="29" y="30"/>
                </a:cxn>
                <a:cxn ang="0">
                  <a:pos x="15" y="17"/>
                </a:cxn>
                <a:cxn ang="0">
                  <a:pos x="0" y="7"/>
                </a:cxn>
                <a:cxn ang="0">
                  <a:pos x="3" y="0"/>
                </a:cxn>
              </a:cxnLst>
              <a:rect l="0" t="0" r="r" b="b"/>
              <a:pathLst>
                <a:path w="86" h="78">
                  <a:moveTo>
                    <a:pt x="3" y="0"/>
                  </a:moveTo>
                  <a:lnTo>
                    <a:pt x="3" y="0"/>
                  </a:lnTo>
                  <a:lnTo>
                    <a:pt x="21" y="4"/>
                  </a:lnTo>
                  <a:lnTo>
                    <a:pt x="37" y="10"/>
                  </a:lnTo>
                  <a:lnTo>
                    <a:pt x="50" y="16"/>
                  </a:lnTo>
                  <a:lnTo>
                    <a:pt x="63" y="24"/>
                  </a:lnTo>
                  <a:lnTo>
                    <a:pt x="73" y="31"/>
                  </a:lnTo>
                  <a:lnTo>
                    <a:pt x="80" y="40"/>
                  </a:lnTo>
                  <a:lnTo>
                    <a:pt x="84" y="50"/>
                  </a:lnTo>
                  <a:lnTo>
                    <a:pt x="86" y="60"/>
                  </a:lnTo>
                  <a:lnTo>
                    <a:pt x="86" y="60"/>
                  </a:lnTo>
                  <a:lnTo>
                    <a:pt x="86" y="66"/>
                  </a:lnTo>
                  <a:lnTo>
                    <a:pt x="82" y="72"/>
                  </a:lnTo>
                  <a:lnTo>
                    <a:pt x="77" y="76"/>
                  </a:lnTo>
                  <a:lnTo>
                    <a:pt x="71" y="78"/>
                  </a:lnTo>
                  <a:lnTo>
                    <a:pt x="71" y="78"/>
                  </a:lnTo>
                  <a:lnTo>
                    <a:pt x="66" y="78"/>
                  </a:lnTo>
                  <a:lnTo>
                    <a:pt x="61" y="75"/>
                  </a:lnTo>
                  <a:lnTo>
                    <a:pt x="58" y="72"/>
                  </a:lnTo>
                  <a:lnTo>
                    <a:pt x="54" y="65"/>
                  </a:lnTo>
                  <a:lnTo>
                    <a:pt x="54" y="65"/>
                  </a:lnTo>
                  <a:lnTo>
                    <a:pt x="44" y="46"/>
                  </a:lnTo>
                  <a:lnTo>
                    <a:pt x="29" y="30"/>
                  </a:lnTo>
                  <a:lnTo>
                    <a:pt x="15" y="17"/>
                  </a:lnTo>
                  <a:lnTo>
                    <a:pt x="0" y="7"/>
                  </a:lnTo>
                  <a:lnTo>
                    <a:pt x="3"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3" name="Freeform 97"/>
            <p:cNvSpPr>
              <a:spLocks/>
            </p:cNvSpPr>
            <p:nvPr userDrawn="1"/>
          </p:nvSpPr>
          <p:spPr bwMode="auto">
            <a:xfrm>
              <a:off x="4446588" y="1470026"/>
              <a:ext cx="122238" cy="133350"/>
            </a:xfrm>
            <a:custGeom>
              <a:avLst/>
              <a:gdLst/>
              <a:ahLst/>
              <a:cxnLst>
                <a:cxn ang="0">
                  <a:pos x="54" y="19"/>
                </a:cxn>
                <a:cxn ang="0">
                  <a:pos x="63" y="21"/>
                </a:cxn>
                <a:cxn ang="0">
                  <a:pos x="78" y="19"/>
                </a:cxn>
                <a:cxn ang="0">
                  <a:pos x="122" y="8"/>
                </a:cxn>
                <a:cxn ang="0">
                  <a:pos x="138" y="3"/>
                </a:cxn>
                <a:cxn ang="0">
                  <a:pos x="144" y="0"/>
                </a:cxn>
                <a:cxn ang="0">
                  <a:pos x="165" y="13"/>
                </a:cxn>
                <a:cxn ang="0">
                  <a:pos x="174" y="21"/>
                </a:cxn>
                <a:cxn ang="0">
                  <a:pos x="176" y="27"/>
                </a:cxn>
                <a:cxn ang="0">
                  <a:pos x="170" y="36"/>
                </a:cxn>
                <a:cxn ang="0">
                  <a:pos x="158" y="45"/>
                </a:cxn>
                <a:cxn ang="0">
                  <a:pos x="39" y="133"/>
                </a:cxn>
                <a:cxn ang="0">
                  <a:pos x="109" y="114"/>
                </a:cxn>
                <a:cxn ang="0">
                  <a:pos x="177" y="98"/>
                </a:cxn>
                <a:cxn ang="0">
                  <a:pos x="193" y="94"/>
                </a:cxn>
                <a:cxn ang="0">
                  <a:pos x="205" y="91"/>
                </a:cxn>
                <a:cxn ang="0">
                  <a:pos x="223" y="98"/>
                </a:cxn>
                <a:cxn ang="0">
                  <a:pos x="231" y="108"/>
                </a:cxn>
                <a:cxn ang="0">
                  <a:pos x="226" y="116"/>
                </a:cxn>
                <a:cxn ang="0">
                  <a:pos x="215" y="118"/>
                </a:cxn>
                <a:cxn ang="0">
                  <a:pos x="154" y="126"/>
                </a:cxn>
                <a:cxn ang="0">
                  <a:pos x="125" y="140"/>
                </a:cxn>
                <a:cxn ang="0">
                  <a:pos x="107" y="158"/>
                </a:cxn>
                <a:cxn ang="0">
                  <a:pos x="100" y="175"/>
                </a:cxn>
                <a:cxn ang="0">
                  <a:pos x="100" y="182"/>
                </a:cxn>
                <a:cxn ang="0">
                  <a:pos x="103" y="197"/>
                </a:cxn>
                <a:cxn ang="0">
                  <a:pos x="121" y="213"/>
                </a:cxn>
                <a:cxn ang="0">
                  <a:pos x="147" y="220"/>
                </a:cxn>
                <a:cxn ang="0">
                  <a:pos x="171" y="223"/>
                </a:cxn>
                <a:cxn ang="0">
                  <a:pos x="183" y="228"/>
                </a:cxn>
                <a:cxn ang="0">
                  <a:pos x="189" y="237"/>
                </a:cxn>
                <a:cxn ang="0">
                  <a:pos x="187" y="243"/>
                </a:cxn>
                <a:cxn ang="0">
                  <a:pos x="167" y="250"/>
                </a:cxn>
                <a:cxn ang="0">
                  <a:pos x="164" y="250"/>
                </a:cxn>
                <a:cxn ang="0">
                  <a:pos x="116" y="240"/>
                </a:cxn>
                <a:cxn ang="0">
                  <a:pos x="87" y="213"/>
                </a:cxn>
                <a:cxn ang="0">
                  <a:pos x="81" y="188"/>
                </a:cxn>
                <a:cxn ang="0">
                  <a:pos x="83" y="178"/>
                </a:cxn>
                <a:cxn ang="0">
                  <a:pos x="93" y="152"/>
                </a:cxn>
                <a:cxn ang="0">
                  <a:pos x="121" y="127"/>
                </a:cxn>
                <a:cxn ang="0">
                  <a:pos x="92" y="133"/>
                </a:cxn>
                <a:cxn ang="0">
                  <a:pos x="25" y="159"/>
                </a:cxn>
                <a:cxn ang="0">
                  <a:pos x="13" y="162"/>
                </a:cxn>
                <a:cxn ang="0">
                  <a:pos x="7" y="160"/>
                </a:cxn>
                <a:cxn ang="0">
                  <a:pos x="0" y="150"/>
                </a:cxn>
                <a:cxn ang="0">
                  <a:pos x="0" y="143"/>
                </a:cxn>
                <a:cxn ang="0">
                  <a:pos x="7" y="137"/>
                </a:cxn>
                <a:cxn ang="0">
                  <a:pos x="31" y="124"/>
                </a:cxn>
                <a:cxn ang="0">
                  <a:pos x="107" y="59"/>
                </a:cxn>
                <a:cxn ang="0">
                  <a:pos x="136" y="30"/>
                </a:cxn>
                <a:cxn ang="0">
                  <a:pos x="139" y="26"/>
                </a:cxn>
                <a:cxn ang="0">
                  <a:pos x="135" y="23"/>
                </a:cxn>
                <a:cxn ang="0">
                  <a:pos x="134" y="23"/>
                </a:cxn>
                <a:cxn ang="0">
                  <a:pos x="113" y="27"/>
                </a:cxn>
                <a:cxn ang="0">
                  <a:pos x="73" y="42"/>
                </a:cxn>
                <a:cxn ang="0">
                  <a:pos x="63" y="46"/>
                </a:cxn>
                <a:cxn ang="0">
                  <a:pos x="58" y="45"/>
                </a:cxn>
                <a:cxn ang="0">
                  <a:pos x="47" y="32"/>
                </a:cxn>
                <a:cxn ang="0">
                  <a:pos x="39" y="13"/>
                </a:cxn>
                <a:cxn ang="0">
                  <a:pos x="44" y="8"/>
                </a:cxn>
                <a:cxn ang="0">
                  <a:pos x="47" y="11"/>
                </a:cxn>
              </a:cxnLst>
              <a:rect l="0" t="0" r="r" b="b"/>
              <a:pathLst>
                <a:path w="231" h="250">
                  <a:moveTo>
                    <a:pt x="47" y="11"/>
                  </a:moveTo>
                  <a:lnTo>
                    <a:pt x="47" y="11"/>
                  </a:lnTo>
                  <a:lnTo>
                    <a:pt x="54" y="19"/>
                  </a:lnTo>
                  <a:lnTo>
                    <a:pt x="58" y="20"/>
                  </a:lnTo>
                  <a:lnTo>
                    <a:pt x="63" y="21"/>
                  </a:lnTo>
                  <a:lnTo>
                    <a:pt x="63" y="21"/>
                  </a:lnTo>
                  <a:lnTo>
                    <a:pt x="65" y="21"/>
                  </a:lnTo>
                  <a:lnTo>
                    <a:pt x="65" y="21"/>
                  </a:lnTo>
                  <a:lnTo>
                    <a:pt x="78" y="19"/>
                  </a:lnTo>
                  <a:lnTo>
                    <a:pt x="78" y="19"/>
                  </a:lnTo>
                  <a:lnTo>
                    <a:pt x="122" y="8"/>
                  </a:lnTo>
                  <a:lnTo>
                    <a:pt x="122" y="8"/>
                  </a:lnTo>
                  <a:lnTo>
                    <a:pt x="132" y="6"/>
                  </a:lnTo>
                  <a:lnTo>
                    <a:pt x="138" y="3"/>
                  </a:lnTo>
                  <a:lnTo>
                    <a:pt x="138" y="3"/>
                  </a:lnTo>
                  <a:lnTo>
                    <a:pt x="141" y="0"/>
                  </a:lnTo>
                  <a:lnTo>
                    <a:pt x="144" y="0"/>
                  </a:lnTo>
                  <a:lnTo>
                    <a:pt x="144" y="0"/>
                  </a:lnTo>
                  <a:lnTo>
                    <a:pt x="147" y="0"/>
                  </a:lnTo>
                  <a:lnTo>
                    <a:pt x="151" y="3"/>
                  </a:lnTo>
                  <a:lnTo>
                    <a:pt x="165" y="13"/>
                  </a:lnTo>
                  <a:lnTo>
                    <a:pt x="165" y="13"/>
                  </a:lnTo>
                  <a:lnTo>
                    <a:pt x="171" y="17"/>
                  </a:lnTo>
                  <a:lnTo>
                    <a:pt x="174" y="21"/>
                  </a:lnTo>
                  <a:lnTo>
                    <a:pt x="176" y="24"/>
                  </a:lnTo>
                  <a:lnTo>
                    <a:pt x="176" y="27"/>
                  </a:lnTo>
                  <a:lnTo>
                    <a:pt x="176" y="27"/>
                  </a:lnTo>
                  <a:lnTo>
                    <a:pt x="174" y="33"/>
                  </a:lnTo>
                  <a:lnTo>
                    <a:pt x="173" y="34"/>
                  </a:lnTo>
                  <a:lnTo>
                    <a:pt x="170" y="36"/>
                  </a:lnTo>
                  <a:lnTo>
                    <a:pt x="170" y="36"/>
                  </a:lnTo>
                  <a:lnTo>
                    <a:pt x="164" y="40"/>
                  </a:lnTo>
                  <a:lnTo>
                    <a:pt x="158" y="45"/>
                  </a:lnTo>
                  <a:lnTo>
                    <a:pt x="158" y="45"/>
                  </a:lnTo>
                  <a:lnTo>
                    <a:pt x="97" y="91"/>
                  </a:lnTo>
                  <a:lnTo>
                    <a:pt x="39" y="133"/>
                  </a:lnTo>
                  <a:lnTo>
                    <a:pt x="39" y="133"/>
                  </a:lnTo>
                  <a:lnTo>
                    <a:pt x="74" y="123"/>
                  </a:lnTo>
                  <a:lnTo>
                    <a:pt x="109" y="114"/>
                  </a:lnTo>
                  <a:lnTo>
                    <a:pt x="142" y="105"/>
                  </a:lnTo>
                  <a:lnTo>
                    <a:pt x="177" y="98"/>
                  </a:lnTo>
                  <a:lnTo>
                    <a:pt x="177" y="98"/>
                  </a:lnTo>
                  <a:lnTo>
                    <a:pt x="186" y="95"/>
                  </a:lnTo>
                  <a:lnTo>
                    <a:pt x="193" y="94"/>
                  </a:lnTo>
                  <a:lnTo>
                    <a:pt x="193" y="94"/>
                  </a:lnTo>
                  <a:lnTo>
                    <a:pt x="200" y="91"/>
                  </a:lnTo>
                  <a:lnTo>
                    <a:pt x="205" y="91"/>
                  </a:lnTo>
                  <a:lnTo>
                    <a:pt x="205" y="91"/>
                  </a:lnTo>
                  <a:lnTo>
                    <a:pt x="213" y="92"/>
                  </a:lnTo>
                  <a:lnTo>
                    <a:pt x="223" y="98"/>
                  </a:lnTo>
                  <a:lnTo>
                    <a:pt x="223" y="98"/>
                  </a:lnTo>
                  <a:lnTo>
                    <a:pt x="226" y="100"/>
                  </a:lnTo>
                  <a:lnTo>
                    <a:pt x="229" y="103"/>
                  </a:lnTo>
                  <a:lnTo>
                    <a:pt x="231" y="108"/>
                  </a:lnTo>
                  <a:lnTo>
                    <a:pt x="231" y="108"/>
                  </a:lnTo>
                  <a:lnTo>
                    <a:pt x="229" y="113"/>
                  </a:lnTo>
                  <a:lnTo>
                    <a:pt x="226" y="116"/>
                  </a:lnTo>
                  <a:lnTo>
                    <a:pt x="222" y="117"/>
                  </a:lnTo>
                  <a:lnTo>
                    <a:pt x="215" y="118"/>
                  </a:lnTo>
                  <a:lnTo>
                    <a:pt x="215" y="118"/>
                  </a:lnTo>
                  <a:lnTo>
                    <a:pt x="187" y="118"/>
                  </a:lnTo>
                  <a:lnTo>
                    <a:pt x="164" y="123"/>
                  </a:lnTo>
                  <a:lnTo>
                    <a:pt x="154" y="126"/>
                  </a:lnTo>
                  <a:lnTo>
                    <a:pt x="144" y="129"/>
                  </a:lnTo>
                  <a:lnTo>
                    <a:pt x="134" y="134"/>
                  </a:lnTo>
                  <a:lnTo>
                    <a:pt x="125" y="140"/>
                  </a:lnTo>
                  <a:lnTo>
                    <a:pt x="125" y="140"/>
                  </a:lnTo>
                  <a:lnTo>
                    <a:pt x="115" y="149"/>
                  </a:lnTo>
                  <a:lnTo>
                    <a:pt x="107" y="158"/>
                  </a:lnTo>
                  <a:lnTo>
                    <a:pt x="103" y="163"/>
                  </a:lnTo>
                  <a:lnTo>
                    <a:pt x="102" y="169"/>
                  </a:lnTo>
                  <a:lnTo>
                    <a:pt x="100" y="175"/>
                  </a:lnTo>
                  <a:lnTo>
                    <a:pt x="100" y="181"/>
                  </a:lnTo>
                  <a:lnTo>
                    <a:pt x="100" y="181"/>
                  </a:lnTo>
                  <a:lnTo>
                    <a:pt x="100" y="182"/>
                  </a:lnTo>
                  <a:lnTo>
                    <a:pt x="100" y="182"/>
                  </a:lnTo>
                  <a:lnTo>
                    <a:pt x="100" y="189"/>
                  </a:lnTo>
                  <a:lnTo>
                    <a:pt x="103" y="197"/>
                  </a:lnTo>
                  <a:lnTo>
                    <a:pt x="107" y="202"/>
                  </a:lnTo>
                  <a:lnTo>
                    <a:pt x="113" y="208"/>
                  </a:lnTo>
                  <a:lnTo>
                    <a:pt x="121" y="213"/>
                  </a:lnTo>
                  <a:lnTo>
                    <a:pt x="128" y="217"/>
                  </a:lnTo>
                  <a:lnTo>
                    <a:pt x="138" y="218"/>
                  </a:lnTo>
                  <a:lnTo>
                    <a:pt x="147" y="220"/>
                  </a:lnTo>
                  <a:lnTo>
                    <a:pt x="147" y="220"/>
                  </a:lnTo>
                  <a:lnTo>
                    <a:pt x="171" y="223"/>
                  </a:lnTo>
                  <a:lnTo>
                    <a:pt x="171" y="223"/>
                  </a:lnTo>
                  <a:lnTo>
                    <a:pt x="177" y="224"/>
                  </a:lnTo>
                  <a:lnTo>
                    <a:pt x="183" y="228"/>
                  </a:lnTo>
                  <a:lnTo>
                    <a:pt x="183" y="228"/>
                  </a:lnTo>
                  <a:lnTo>
                    <a:pt x="187" y="233"/>
                  </a:lnTo>
                  <a:lnTo>
                    <a:pt x="189" y="237"/>
                  </a:lnTo>
                  <a:lnTo>
                    <a:pt x="189" y="237"/>
                  </a:lnTo>
                  <a:lnTo>
                    <a:pt x="189" y="240"/>
                  </a:lnTo>
                  <a:lnTo>
                    <a:pt x="189" y="240"/>
                  </a:lnTo>
                  <a:lnTo>
                    <a:pt x="187" y="243"/>
                  </a:lnTo>
                  <a:lnTo>
                    <a:pt x="184" y="247"/>
                  </a:lnTo>
                  <a:lnTo>
                    <a:pt x="179" y="249"/>
                  </a:lnTo>
                  <a:lnTo>
                    <a:pt x="167" y="250"/>
                  </a:lnTo>
                  <a:lnTo>
                    <a:pt x="167" y="250"/>
                  </a:lnTo>
                  <a:lnTo>
                    <a:pt x="164" y="250"/>
                  </a:lnTo>
                  <a:lnTo>
                    <a:pt x="164" y="250"/>
                  </a:lnTo>
                  <a:lnTo>
                    <a:pt x="147" y="249"/>
                  </a:lnTo>
                  <a:lnTo>
                    <a:pt x="131" y="246"/>
                  </a:lnTo>
                  <a:lnTo>
                    <a:pt x="116" y="240"/>
                  </a:lnTo>
                  <a:lnTo>
                    <a:pt x="105" y="231"/>
                  </a:lnTo>
                  <a:lnTo>
                    <a:pt x="94" y="223"/>
                  </a:lnTo>
                  <a:lnTo>
                    <a:pt x="87" y="213"/>
                  </a:lnTo>
                  <a:lnTo>
                    <a:pt x="83" y="201"/>
                  </a:lnTo>
                  <a:lnTo>
                    <a:pt x="81" y="188"/>
                  </a:lnTo>
                  <a:lnTo>
                    <a:pt x="81" y="188"/>
                  </a:lnTo>
                  <a:lnTo>
                    <a:pt x="81" y="187"/>
                  </a:lnTo>
                  <a:lnTo>
                    <a:pt x="81" y="187"/>
                  </a:lnTo>
                  <a:lnTo>
                    <a:pt x="83" y="178"/>
                  </a:lnTo>
                  <a:lnTo>
                    <a:pt x="84" y="169"/>
                  </a:lnTo>
                  <a:lnTo>
                    <a:pt x="89" y="160"/>
                  </a:lnTo>
                  <a:lnTo>
                    <a:pt x="93" y="152"/>
                  </a:lnTo>
                  <a:lnTo>
                    <a:pt x="100" y="143"/>
                  </a:lnTo>
                  <a:lnTo>
                    <a:pt x="109" y="134"/>
                  </a:lnTo>
                  <a:lnTo>
                    <a:pt x="121" y="127"/>
                  </a:lnTo>
                  <a:lnTo>
                    <a:pt x="134" y="120"/>
                  </a:lnTo>
                  <a:lnTo>
                    <a:pt x="134" y="120"/>
                  </a:lnTo>
                  <a:lnTo>
                    <a:pt x="92" y="133"/>
                  </a:lnTo>
                  <a:lnTo>
                    <a:pt x="92" y="133"/>
                  </a:lnTo>
                  <a:lnTo>
                    <a:pt x="54" y="146"/>
                  </a:lnTo>
                  <a:lnTo>
                    <a:pt x="25" y="159"/>
                  </a:lnTo>
                  <a:lnTo>
                    <a:pt x="25" y="159"/>
                  </a:lnTo>
                  <a:lnTo>
                    <a:pt x="19" y="162"/>
                  </a:lnTo>
                  <a:lnTo>
                    <a:pt x="13" y="162"/>
                  </a:lnTo>
                  <a:lnTo>
                    <a:pt x="13" y="162"/>
                  </a:lnTo>
                  <a:lnTo>
                    <a:pt x="10" y="162"/>
                  </a:lnTo>
                  <a:lnTo>
                    <a:pt x="7" y="160"/>
                  </a:lnTo>
                  <a:lnTo>
                    <a:pt x="3" y="156"/>
                  </a:lnTo>
                  <a:lnTo>
                    <a:pt x="3" y="156"/>
                  </a:lnTo>
                  <a:lnTo>
                    <a:pt x="0" y="150"/>
                  </a:lnTo>
                  <a:lnTo>
                    <a:pt x="0" y="146"/>
                  </a:lnTo>
                  <a:lnTo>
                    <a:pt x="0" y="146"/>
                  </a:lnTo>
                  <a:lnTo>
                    <a:pt x="0" y="143"/>
                  </a:lnTo>
                  <a:lnTo>
                    <a:pt x="2" y="140"/>
                  </a:lnTo>
                  <a:lnTo>
                    <a:pt x="3" y="139"/>
                  </a:lnTo>
                  <a:lnTo>
                    <a:pt x="7" y="137"/>
                  </a:lnTo>
                  <a:lnTo>
                    <a:pt x="7" y="137"/>
                  </a:lnTo>
                  <a:lnTo>
                    <a:pt x="18" y="133"/>
                  </a:lnTo>
                  <a:lnTo>
                    <a:pt x="31" y="124"/>
                  </a:lnTo>
                  <a:lnTo>
                    <a:pt x="31" y="124"/>
                  </a:lnTo>
                  <a:lnTo>
                    <a:pt x="65" y="97"/>
                  </a:lnTo>
                  <a:lnTo>
                    <a:pt x="107" y="59"/>
                  </a:lnTo>
                  <a:lnTo>
                    <a:pt x="107" y="59"/>
                  </a:lnTo>
                  <a:lnTo>
                    <a:pt x="126" y="42"/>
                  </a:lnTo>
                  <a:lnTo>
                    <a:pt x="136" y="30"/>
                  </a:lnTo>
                  <a:lnTo>
                    <a:pt x="136" y="30"/>
                  </a:lnTo>
                  <a:lnTo>
                    <a:pt x="138" y="27"/>
                  </a:lnTo>
                  <a:lnTo>
                    <a:pt x="139" y="26"/>
                  </a:lnTo>
                  <a:lnTo>
                    <a:pt x="139" y="26"/>
                  </a:lnTo>
                  <a:lnTo>
                    <a:pt x="138" y="23"/>
                  </a:lnTo>
                  <a:lnTo>
                    <a:pt x="135" y="23"/>
                  </a:lnTo>
                  <a:lnTo>
                    <a:pt x="135" y="23"/>
                  </a:lnTo>
                  <a:lnTo>
                    <a:pt x="134" y="23"/>
                  </a:lnTo>
                  <a:lnTo>
                    <a:pt x="134" y="23"/>
                  </a:lnTo>
                  <a:lnTo>
                    <a:pt x="125" y="24"/>
                  </a:lnTo>
                  <a:lnTo>
                    <a:pt x="113" y="27"/>
                  </a:lnTo>
                  <a:lnTo>
                    <a:pt x="113" y="27"/>
                  </a:lnTo>
                  <a:lnTo>
                    <a:pt x="87" y="36"/>
                  </a:lnTo>
                  <a:lnTo>
                    <a:pt x="73" y="42"/>
                  </a:lnTo>
                  <a:lnTo>
                    <a:pt x="73" y="42"/>
                  </a:lnTo>
                  <a:lnTo>
                    <a:pt x="68" y="45"/>
                  </a:lnTo>
                  <a:lnTo>
                    <a:pt x="63" y="46"/>
                  </a:lnTo>
                  <a:lnTo>
                    <a:pt x="63" y="46"/>
                  </a:lnTo>
                  <a:lnTo>
                    <a:pt x="63" y="46"/>
                  </a:lnTo>
                  <a:lnTo>
                    <a:pt x="63" y="46"/>
                  </a:lnTo>
                  <a:lnTo>
                    <a:pt x="58" y="45"/>
                  </a:lnTo>
                  <a:lnTo>
                    <a:pt x="54" y="42"/>
                  </a:lnTo>
                  <a:lnTo>
                    <a:pt x="47" y="32"/>
                  </a:lnTo>
                  <a:lnTo>
                    <a:pt x="47" y="32"/>
                  </a:lnTo>
                  <a:lnTo>
                    <a:pt x="41" y="21"/>
                  </a:lnTo>
                  <a:lnTo>
                    <a:pt x="39" y="13"/>
                  </a:lnTo>
                  <a:lnTo>
                    <a:pt x="39" y="13"/>
                  </a:lnTo>
                  <a:lnTo>
                    <a:pt x="41" y="10"/>
                  </a:lnTo>
                  <a:lnTo>
                    <a:pt x="44" y="8"/>
                  </a:lnTo>
                  <a:lnTo>
                    <a:pt x="44" y="8"/>
                  </a:lnTo>
                  <a:lnTo>
                    <a:pt x="45" y="10"/>
                  </a:lnTo>
                  <a:lnTo>
                    <a:pt x="47" y="11"/>
                  </a:lnTo>
                  <a:lnTo>
                    <a:pt x="47" y="1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4" name="Freeform 98"/>
            <p:cNvSpPr>
              <a:spLocks/>
            </p:cNvSpPr>
            <p:nvPr userDrawn="1"/>
          </p:nvSpPr>
          <p:spPr bwMode="auto">
            <a:xfrm>
              <a:off x="4603751" y="1470026"/>
              <a:ext cx="104775" cy="131763"/>
            </a:xfrm>
            <a:custGeom>
              <a:avLst/>
              <a:gdLst/>
              <a:ahLst/>
              <a:cxnLst>
                <a:cxn ang="0">
                  <a:pos x="196" y="152"/>
                </a:cxn>
                <a:cxn ang="0">
                  <a:pos x="174" y="194"/>
                </a:cxn>
                <a:cxn ang="0">
                  <a:pos x="146" y="223"/>
                </a:cxn>
                <a:cxn ang="0">
                  <a:pos x="113" y="242"/>
                </a:cxn>
                <a:cxn ang="0">
                  <a:pos x="75" y="247"/>
                </a:cxn>
                <a:cxn ang="0">
                  <a:pos x="62" y="247"/>
                </a:cxn>
                <a:cxn ang="0">
                  <a:pos x="39" y="239"/>
                </a:cxn>
                <a:cxn ang="0">
                  <a:pos x="22" y="223"/>
                </a:cxn>
                <a:cxn ang="0">
                  <a:pos x="13" y="198"/>
                </a:cxn>
                <a:cxn ang="0">
                  <a:pos x="11" y="182"/>
                </a:cxn>
                <a:cxn ang="0">
                  <a:pos x="14" y="117"/>
                </a:cxn>
                <a:cxn ang="0">
                  <a:pos x="17" y="74"/>
                </a:cxn>
                <a:cxn ang="0">
                  <a:pos x="19" y="30"/>
                </a:cxn>
                <a:cxn ang="0">
                  <a:pos x="16" y="19"/>
                </a:cxn>
                <a:cxn ang="0">
                  <a:pos x="3" y="7"/>
                </a:cxn>
                <a:cxn ang="0">
                  <a:pos x="0" y="6"/>
                </a:cxn>
                <a:cxn ang="0">
                  <a:pos x="0" y="4"/>
                </a:cxn>
                <a:cxn ang="0">
                  <a:pos x="1" y="1"/>
                </a:cxn>
                <a:cxn ang="0">
                  <a:pos x="7" y="0"/>
                </a:cxn>
                <a:cxn ang="0">
                  <a:pos x="22" y="3"/>
                </a:cxn>
                <a:cxn ang="0">
                  <a:pos x="36" y="8"/>
                </a:cxn>
                <a:cxn ang="0">
                  <a:pos x="43" y="13"/>
                </a:cxn>
                <a:cxn ang="0">
                  <a:pos x="51" y="21"/>
                </a:cxn>
                <a:cxn ang="0">
                  <a:pos x="52" y="24"/>
                </a:cxn>
                <a:cxn ang="0">
                  <a:pos x="49" y="32"/>
                </a:cxn>
                <a:cxn ang="0">
                  <a:pos x="45" y="39"/>
                </a:cxn>
                <a:cxn ang="0">
                  <a:pos x="43" y="50"/>
                </a:cxn>
                <a:cxn ang="0">
                  <a:pos x="38" y="121"/>
                </a:cxn>
                <a:cxn ang="0">
                  <a:pos x="35" y="187"/>
                </a:cxn>
                <a:cxn ang="0">
                  <a:pos x="35" y="195"/>
                </a:cxn>
                <a:cxn ang="0">
                  <a:pos x="39" y="210"/>
                </a:cxn>
                <a:cxn ang="0">
                  <a:pos x="48" y="220"/>
                </a:cxn>
                <a:cxn ang="0">
                  <a:pos x="62" y="223"/>
                </a:cxn>
                <a:cxn ang="0">
                  <a:pos x="71" y="224"/>
                </a:cxn>
                <a:cxn ang="0">
                  <a:pos x="106" y="218"/>
                </a:cxn>
                <a:cxn ang="0">
                  <a:pos x="138" y="204"/>
                </a:cxn>
                <a:cxn ang="0">
                  <a:pos x="165" y="181"/>
                </a:cxn>
                <a:cxn ang="0">
                  <a:pos x="188" y="147"/>
                </a:cxn>
              </a:cxnLst>
              <a:rect l="0" t="0" r="r" b="b"/>
              <a:pathLst>
                <a:path w="196" h="247">
                  <a:moveTo>
                    <a:pt x="196" y="152"/>
                  </a:moveTo>
                  <a:lnTo>
                    <a:pt x="196" y="152"/>
                  </a:lnTo>
                  <a:lnTo>
                    <a:pt x="185" y="173"/>
                  </a:lnTo>
                  <a:lnTo>
                    <a:pt x="174" y="194"/>
                  </a:lnTo>
                  <a:lnTo>
                    <a:pt x="161" y="210"/>
                  </a:lnTo>
                  <a:lnTo>
                    <a:pt x="146" y="223"/>
                  </a:lnTo>
                  <a:lnTo>
                    <a:pt x="130" y="234"/>
                  </a:lnTo>
                  <a:lnTo>
                    <a:pt x="113" y="242"/>
                  </a:lnTo>
                  <a:lnTo>
                    <a:pt x="94" y="246"/>
                  </a:lnTo>
                  <a:lnTo>
                    <a:pt x="75" y="247"/>
                  </a:lnTo>
                  <a:lnTo>
                    <a:pt x="75" y="247"/>
                  </a:lnTo>
                  <a:lnTo>
                    <a:pt x="62" y="247"/>
                  </a:lnTo>
                  <a:lnTo>
                    <a:pt x="49" y="244"/>
                  </a:lnTo>
                  <a:lnTo>
                    <a:pt x="39" y="239"/>
                  </a:lnTo>
                  <a:lnTo>
                    <a:pt x="29" y="231"/>
                  </a:lnTo>
                  <a:lnTo>
                    <a:pt x="22" y="223"/>
                  </a:lnTo>
                  <a:lnTo>
                    <a:pt x="16" y="211"/>
                  </a:lnTo>
                  <a:lnTo>
                    <a:pt x="13" y="198"/>
                  </a:lnTo>
                  <a:lnTo>
                    <a:pt x="11" y="182"/>
                  </a:lnTo>
                  <a:lnTo>
                    <a:pt x="11" y="182"/>
                  </a:lnTo>
                  <a:lnTo>
                    <a:pt x="13" y="149"/>
                  </a:lnTo>
                  <a:lnTo>
                    <a:pt x="14" y="117"/>
                  </a:lnTo>
                  <a:lnTo>
                    <a:pt x="14" y="117"/>
                  </a:lnTo>
                  <a:lnTo>
                    <a:pt x="17" y="74"/>
                  </a:lnTo>
                  <a:lnTo>
                    <a:pt x="19" y="30"/>
                  </a:lnTo>
                  <a:lnTo>
                    <a:pt x="19" y="30"/>
                  </a:lnTo>
                  <a:lnTo>
                    <a:pt x="17" y="23"/>
                  </a:lnTo>
                  <a:lnTo>
                    <a:pt x="16" y="19"/>
                  </a:lnTo>
                  <a:lnTo>
                    <a:pt x="11" y="13"/>
                  </a:lnTo>
                  <a:lnTo>
                    <a:pt x="3" y="7"/>
                  </a:lnTo>
                  <a:lnTo>
                    <a:pt x="3" y="7"/>
                  </a:lnTo>
                  <a:lnTo>
                    <a:pt x="0" y="6"/>
                  </a:lnTo>
                  <a:lnTo>
                    <a:pt x="0" y="4"/>
                  </a:lnTo>
                  <a:lnTo>
                    <a:pt x="0" y="4"/>
                  </a:lnTo>
                  <a:lnTo>
                    <a:pt x="0" y="3"/>
                  </a:lnTo>
                  <a:lnTo>
                    <a:pt x="1" y="1"/>
                  </a:lnTo>
                  <a:lnTo>
                    <a:pt x="7" y="0"/>
                  </a:lnTo>
                  <a:lnTo>
                    <a:pt x="7" y="0"/>
                  </a:lnTo>
                  <a:lnTo>
                    <a:pt x="14" y="1"/>
                  </a:lnTo>
                  <a:lnTo>
                    <a:pt x="22" y="3"/>
                  </a:lnTo>
                  <a:lnTo>
                    <a:pt x="29" y="6"/>
                  </a:lnTo>
                  <a:lnTo>
                    <a:pt x="36" y="8"/>
                  </a:lnTo>
                  <a:lnTo>
                    <a:pt x="36" y="8"/>
                  </a:lnTo>
                  <a:lnTo>
                    <a:pt x="43" y="13"/>
                  </a:lnTo>
                  <a:lnTo>
                    <a:pt x="48" y="17"/>
                  </a:lnTo>
                  <a:lnTo>
                    <a:pt x="51" y="21"/>
                  </a:lnTo>
                  <a:lnTo>
                    <a:pt x="52" y="24"/>
                  </a:lnTo>
                  <a:lnTo>
                    <a:pt x="52" y="24"/>
                  </a:lnTo>
                  <a:lnTo>
                    <a:pt x="52" y="29"/>
                  </a:lnTo>
                  <a:lnTo>
                    <a:pt x="49" y="32"/>
                  </a:lnTo>
                  <a:lnTo>
                    <a:pt x="49" y="32"/>
                  </a:lnTo>
                  <a:lnTo>
                    <a:pt x="45" y="39"/>
                  </a:lnTo>
                  <a:lnTo>
                    <a:pt x="43" y="50"/>
                  </a:lnTo>
                  <a:lnTo>
                    <a:pt x="43" y="50"/>
                  </a:lnTo>
                  <a:lnTo>
                    <a:pt x="38" y="121"/>
                  </a:lnTo>
                  <a:lnTo>
                    <a:pt x="38" y="121"/>
                  </a:lnTo>
                  <a:lnTo>
                    <a:pt x="35" y="155"/>
                  </a:lnTo>
                  <a:lnTo>
                    <a:pt x="35" y="187"/>
                  </a:lnTo>
                  <a:lnTo>
                    <a:pt x="35" y="187"/>
                  </a:lnTo>
                  <a:lnTo>
                    <a:pt x="35" y="195"/>
                  </a:lnTo>
                  <a:lnTo>
                    <a:pt x="36" y="204"/>
                  </a:lnTo>
                  <a:lnTo>
                    <a:pt x="39" y="210"/>
                  </a:lnTo>
                  <a:lnTo>
                    <a:pt x="43" y="215"/>
                  </a:lnTo>
                  <a:lnTo>
                    <a:pt x="48" y="220"/>
                  </a:lnTo>
                  <a:lnTo>
                    <a:pt x="55" y="221"/>
                  </a:lnTo>
                  <a:lnTo>
                    <a:pt x="62" y="223"/>
                  </a:lnTo>
                  <a:lnTo>
                    <a:pt x="71" y="224"/>
                  </a:lnTo>
                  <a:lnTo>
                    <a:pt x="71" y="224"/>
                  </a:lnTo>
                  <a:lnTo>
                    <a:pt x="90" y="223"/>
                  </a:lnTo>
                  <a:lnTo>
                    <a:pt x="106" y="218"/>
                  </a:lnTo>
                  <a:lnTo>
                    <a:pt x="122" y="213"/>
                  </a:lnTo>
                  <a:lnTo>
                    <a:pt x="138" y="204"/>
                  </a:lnTo>
                  <a:lnTo>
                    <a:pt x="151" y="194"/>
                  </a:lnTo>
                  <a:lnTo>
                    <a:pt x="165" y="181"/>
                  </a:lnTo>
                  <a:lnTo>
                    <a:pt x="177" y="165"/>
                  </a:lnTo>
                  <a:lnTo>
                    <a:pt x="188" y="147"/>
                  </a:lnTo>
                  <a:lnTo>
                    <a:pt x="196" y="1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5" name="Freeform 99"/>
            <p:cNvSpPr>
              <a:spLocks/>
            </p:cNvSpPr>
            <p:nvPr userDrawn="1"/>
          </p:nvSpPr>
          <p:spPr bwMode="auto">
            <a:xfrm>
              <a:off x="4730751" y="1477963"/>
              <a:ext cx="128588" cy="120650"/>
            </a:xfrm>
            <a:custGeom>
              <a:avLst/>
              <a:gdLst/>
              <a:ahLst/>
              <a:cxnLst>
                <a:cxn ang="0">
                  <a:pos x="165" y="25"/>
                </a:cxn>
                <a:cxn ang="0">
                  <a:pos x="58" y="55"/>
                </a:cxn>
                <a:cxn ang="0">
                  <a:pos x="47" y="60"/>
                </a:cxn>
                <a:cxn ang="0">
                  <a:pos x="39" y="62"/>
                </a:cxn>
                <a:cxn ang="0">
                  <a:pos x="31" y="65"/>
                </a:cxn>
                <a:cxn ang="0">
                  <a:pos x="26" y="65"/>
                </a:cxn>
                <a:cxn ang="0">
                  <a:pos x="16" y="60"/>
                </a:cxn>
                <a:cxn ang="0">
                  <a:pos x="10" y="54"/>
                </a:cxn>
                <a:cxn ang="0">
                  <a:pos x="2" y="41"/>
                </a:cxn>
                <a:cxn ang="0">
                  <a:pos x="0" y="31"/>
                </a:cxn>
                <a:cxn ang="0">
                  <a:pos x="2" y="28"/>
                </a:cxn>
                <a:cxn ang="0">
                  <a:pos x="3" y="26"/>
                </a:cxn>
                <a:cxn ang="0">
                  <a:pos x="7" y="29"/>
                </a:cxn>
                <a:cxn ang="0">
                  <a:pos x="12" y="34"/>
                </a:cxn>
                <a:cxn ang="0">
                  <a:pos x="22" y="38"/>
                </a:cxn>
                <a:cxn ang="0">
                  <a:pos x="26" y="38"/>
                </a:cxn>
                <a:cxn ang="0">
                  <a:pos x="48" y="35"/>
                </a:cxn>
                <a:cxn ang="0">
                  <a:pos x="119" y="19"/>
                </a:cxn>
                <a:cxn ang="0">
                  <a:pos x="180" y="6"/>
                </a:cxn>
                <a:cxn ang="0">
                  <a:pos x="203" y="2"/>
                </a:cxn>
                <a:cxn ang="0">
                  <a:pos x="218" y="0"/>
                </a:cxn>
                <a:cxn ang="0">
                  <a:pos x="237" y="5"/>
                </a:cxn>
                <a:cxn ang="0">
                  <a:pos x="242" y="18"/>
                </a:cxn>
                <a:cxn ang="0">
                  <a:pos x="241" y="22"/>
                </a:cxn>
                <a:cxn ang="0">
                  <a:pos x="237" y="26"/>
                </a:cxn>
                <a:cxn ang="0">
                  <a:pos x="231" y="28"/>
                </a:cxn>
                <a:cxn ang="0">
                  <a:pos x="218" y="28"/>
                </a:cxn>
                <a:cxn ang="0">
                  <a:pos x="186" y="32"/>
                </a:cxn>
                <a:cxn ang="0">
                  <a:pos x="154" y="49"/>
                </a:cxn>
                <a:cxn ang="0">
                  <a:pos x="144" y="58"/>
                </a:cxn>
                <a:cxn ang="0">
                  <a:pos x="129" y="77"/>
                </a:cxn>
                <a:cxn ang="0">
                  <a:pos x="119" y="96"/>
                </a:cxn>
                <a:cxn ang="0">
                  <a:pos x="115" y="117"/>
                </a:cxn>
                <a:cxn ang="0">
                  <a:pos x="115" y="129"/>
                </a:cxn>
                <a:cxn ang="0">
                  <a:pos x="116" y="146"/>
                </a:cxn>
                <a:cxn ang="0">
                  <a:pos x="122" y="161"/>
                </a:cxn>
                <a:cxn ang="0">
                  <a:pos x="132" y="174"/>
                </a:cxn>
                <a:cxn ang="0">
                  <a:pos x="147" y="184"/>
                </a:cxn>
                <a:cxn ang="0">
                  <a:pos x="155" y="188"/>
                </a:cxn>
                <a:cxn ang="0">
                  <a:pos x="177" y="196"/>
                </a:cxn>
                <a:cxn ang="0">
                  <a:pos x="190" y="199"/>
                </a:cxn>
                <a:cxn ang="0">
                  <a:pos x="208" y="203"/>
                </a:cxn>
                <a:cxn ang="0">
                  <a:pos x="213" y="214"/>
                </a:cxn>
                <a:cxn ang="0">
                  <a:pos x="212" y="220"/>
                </a:cxn>
                <a:cxn ang="0">
                  <a:pos x="203" y="228"/>
                </a:cxn>
                <a:cxn ang="0">
                  <a:pos x="197" y="228"/>
                </a:cxn>
                <a:cxn ang="0">
                  <a:pos x="174" y="225"/>
                </a:cxn>
                <a:cxn ang="0">
                  <a:pos x="148" y="216"/>
                </a:cxn>
                <a:cxn ang="0">
                  <a:pos x="136" y="209"/>
                </a:cxn>
                <a:cxn ang="0">
                  <a:pos x="118" y="193"/>
                </a:cxn>
                <a:cxn ang="0">
                  <a:pos x="103" y="173"/>
                </a:cxn>
                <a:cxn ang="0">
                  <a:pos x="96" y="146"/>
                </a:cxn>
                <a:cxn ang="0">
                  <a:pos x="96" y="132"/>
                </a:cxn>
                <a:cxn ang="0">
                  <a:pos x="97" y="113"/>
                </a:cxn>
                <a:cxn ang="0">
                  <a:pos x="110" y="78"/>
                </a:cxn>
                <a:cxn ang="0">
                  <a:pos x="122" y="62"/>
                </a:cxn>
                <a:cxn ang="0">
                  <a:pos x="132" y="52"/>
                </a:cxn>
                <a:cxn ang="0">
                  <a:pos x="154" y="34"/>
                </a:cxn>
                <a:cxn ang="0">
                  <a:pos x="165" y="25"/>
                </a:cxn>
              </a:cxnLst>
              <a:rect l="0" t="0" r="r" b="b"/>
              <a:pathLst>
                <a:path w="242" h="228">
                  <a:moveTo>
                    <a:pt x="165" y="25"/>
                  </a:moveTo>
                  <a:lnTo>
                    <a:pt x="165" y="25"/>
                  </a:lnTo>
                  <a:lnTo>
                    <a:pt x="113" y="39"/>
                  </a:lnTo>
                  <a:lnTo>
                    <a:pt x="58" y="55"/>
                  </a:lnTo>
                  <a:lnTo>
                    <a:pt x="58" y="55"/>
                  </a:lnTo>
                  <a:lnTo>
                    <a:pt x="47" y="60"/>
                  </a:lnTo>
                  <a:lnTo>
                    <a:pt x="39" y="62"/>
                  </a:lnTo>
                  <a:lnTo>
                    <a:pt x="39" y="62"/>
                  </a:lnTo>
                  <a:lnTo>
                    <a:pt x="35" y="65"/>
                  </a:lnTo>
                  <a:lnTo>
                    <a:pt x="31" y="65"/>
                  </a:lnTo>
                  <a:lnTo>
                    <a:pt x="31" y="65"/>
                  </a:lnTo>
                  <a:lnTo>
                    <a:pt x="26" y="65"/>
                  </a:lnTo>
                  <a:lnTo>
                    <a:pt x="22" y="64"/>
                  </a:lnTo>
                  <a:lnTo>
                    <a:pt x="16" y="60"/>
                  </a:lnTo>
                  <a:lnTo>
                    <a:pt x="10" y="54"/>
                  </a:lnTo>
                  <a:lnTo>
                    <a:pt x="10" y="54"/>
                  </a:lnTo>
                  <a:lnTo>
                    <a:pt x="6" y="47"/>
                  </a:lnTo>
                  <a:lnTo>
                    <a:pt x="2" y="41"/>
                  </a:lnTo>
                  <a:lnTo>
                    <a:pt x="0" y="35"/>
                  </a:lnTo>
                  <a:lnTo>
                    <a:pt x="0" y="31"/>
                  </a:lnTo>
                  <a:lnTo>
                    <a:pt x="0" y="31"/>
                  </a:lnTo>
                  <a:lnTo>
                    <a:pt x="2" y="28"/>
                  </a:lnTo>
                  <a:lnTo>
                    <a:pt x="3" y="26"/>
                  </a:lnTo>
                  <a:lnTo>
                    <a:pt x="3" y="26"/>
                  </a:lnTo>
                  <a:lnTo>
                    <a:pt x="5" y="26"/>
                  </a:lnTo>
                  <a:lnTo>
                    <a:pt x="7" y="29"/>
                  </a:lnTo>
                  <a:lnTo>
                    <a:pt x="7" y="29"/>
                  </a:lnTo>
                  <a:lnTo>
                    <a:pt x="12" y="34"/>
                  </a:lnTo>
                  <a:lnTo>
                    <a:pt x="18" y="36"/>
                  </a:lnTo>
                  <a:lnTo>
                    <a:pt x="22" y="38"/>
                  </a:lnTo>
                  <a:lnTo>
                    <a:pt x="26" y="38"/>
                  </a:lnTo>
                  <a:lnTo>
                    <a:pt x="26" y="38"/>
                  </a:lnTo>
                  <a:lnTo>
                    <a:pt x="36" y="38"/>
                  </a:lnTo>
                  <a:lnTo>
                    <a:pt x="48" y="35"/>
                  </a:lnTo>
                  <a:lnTo>
                    <a:pt x="48" y="35"/>
                  </a:lnTo>
                  <a:lnTo>
                    <a:pt x="119" y="19"/>
                  </a:lnTo>
                  <a:lnTo>
                    <a:pt x="180" y="6"/>
                  </a:lnTo>
                  <a:lnTo>
                    <a:pt x="180" y="6"/>
                  </a:lnTo>
                  <a:lnTo>
                    <a:pt x="203" y="2"/>
                  </a:lnTo>
                  <a:lnTo>
                    <a:pt x="203" y="2"/>
                  </a:lnTo>
                  <a:lnTo>
                    <a:pt x="218" y="0"/>
                  </a:lnTo>
                  <a:lnTo>
                    <a:pt x="218" y="0"/>
                  </a:lnTo>
                  <a:lnTo>
                    <a:pt x="228" y="2"/>
                  </a:lnTo>
                  <a:lnTo>
                    <a:pt x="237" y="5"/>
                  </a:lnTo>
                  <a:lnTo>
                    <a:pt x="241" y="10"/>
                  </a:lnTo>
                  <a:lnTo>
                    <a:pt x="242" y="18"/>
                  </a:lnTo>
                  <a:lnTo>
                    <a:pt x="242" y="18"/>
                  </a:lnTo>
                  <a:lnTo>
                    <a:pt x="241" y="22"/>
                  </a:lnTo>
                  <a:lnTo>
                    <a:pt x="239" y="25"/>
                  </a:lnTo>
                  <a:lnTo>
                    <a:pt x="237" y="26"/>
                  </a:lnTo>
                  <a:lnTo>
                    <a:pt x="237" y="26"/>
                  </a:lnTo>
                  <a:lnTo>
                    <a:pt x="231" y="28"/>
                  </a:lnTo>
                  <a:lnTo>
                    <a:pt x="218" y="28"/>
                  </a:lnTo>
                  <a:lnTo>
                    <a:pt x="218" y="28"/>
                  </a:lnTo>
                  <a:lnTo>
                    <a:pt x="200" y="29"/>
                  </a:lnTo>
                  <a:lnTo>
                    <a:pt x="186" y="32"/>
                  </a:lnTo>
                  <a:lnTo>
                    <a:pt x="170" y="39"/>
                  </a:lnTo>
                  <a:lnTo>
                    <a:pt x="154" y="49"/>
                  </a:lnTo>
                  <a:lnTo>
                    <a:pt x="154" y="49"/>
                  </a:lnTo>
                  <a:lnTo>
                    <a:pt x="144" y="58"/>
                  </a:lnTo>
                  <a:lnTo>
                    <a:pt x="136" y="67"/>
                  </a:lnTo>
                  <a:lnTo>
                    <a:pt x="129" y="77"/>
                  </a:lnTo>
                  <a:lnTo>
                    <a:pt x="123" y="86"/>
                  </a:lnTo>
                  <a:lnTo>
                    <a:pt x="119" y="96"/>
                  </a:lnTo>
                  <a:lnTo>
                    <a:pt x="116" y="106"/>
                  </a:lnTo>
                  <a:lnTo>
                    <a:pt x="115" y="117"/>
                  </a:lnTo>
                  <a:lnTo>
                    <a:pt x="115" y="129"/>
                  </a:lnTo>
                  <a:lnTo>
                    <a:pt x="115" y="129"/>
                  </a:lnTo>
                  <a:lnTo>
                    <a:pt x="115" y="138"/>
                  </a:lnTo>
                  <a:lnTo>
                    <a:pt x="116" y="146"/>
                  </a:lnTo>
                  <a:lnTo>
                    <a:pt x="119" y="154"/>
                  </a:lnTo>
                  <a:lnTo>
                    <a:pt x="122" y="161"/>
                  </a:lnTo>
                  <a:lnTo>
                    <a:pt x="126" y="168"/>
                  </a:lnTo>
                  <a:lnTo>
                    <a:pt x="132" y="174"/>
                  </a:lnTo>
                  <a:lnTo>
                    <a:pt x="139" y="180"/>
                  </a:lnTo>
                  <a:lnTo>
                    <a:pt x="147" y="184"/>
                  </a:lnTo>
                  <a:lnTo>
                    <a:pt x="147" y="184"/>
                  </a:lnTo>
                  <a:lnTo>
                    <a:pt x="155" y="188"/>
                  </a:lnTo>
                  <a:lnTo>
                    <a:pt x="165" y="193"/>
                  </a:lnTo>
                  <a:lnTo>
                    <a:pt x="177" y="196"/>
                  </a:lnTo>
                  <a:lnTo>
                    <a:pt x="190" y="199"/>
                  </a:lnTo>
                  <a:lnTo>
                    <a:pt x="190" y="199"/>
                  </a:lnTo>
                  <a:lnTo>
                    <a:pt x="200" y="200"/>
                  </a:lnTo>
                  <a:lnTo>
                    <a:pt x="208" y="203"/>
                  </a:lnTo>
                  <a:lnTo>
                    <a:pt x="212" y="209"/>
                  </a:lnTo>
                  <a:lnTo>
                    <a:pt x="213" y="214"/>
                  </a:lnTo>
                  <a:lnTo>
                    <a:pt x="213" y="214"/>
                  </a:lnTo>
                  <a:lnTo>
                    <a:pt x="212" y="220"/>
                  </a:lnTo>
                  <a:lnTo>
                    <a:pt x="209" y="225"/>
                  </a:lnTo>
                  <a:lnTo>
                    <a:pt x="203" y="228"/>
                  </a:lnTo>
                  <a:lnTo>
                    <a:pt x="197" y="228"/>
                  </a:lnTo>
                  <a:lnTo>
                    <a:pt x="197" y="228"/>
                  </a:lnTo>
                  <a:lnTo>
                    <a:pt x="187" y="228"/>
                  </a:lnTo>
                  <a:lnTo>
                    <a:pt x="174" y="225"/>
                  </a:lnTo>
                  <a:lnTo>
                    <a:pt x="161" y="222"/>
                  </a:lnTo>
                  <a:lnTo>
                    <a:pt x="148" y="216"/>
                  </a:lnTo>
                  <a:lnTo>
                    <a:pt x="148" y="216"/>
                  </a:lnTo>
                  <a:lnTo>
                    <a:pt x="136" y="209"/>
                  </a:lnTo>
                  <a:lnTo>
                    <a:pt x="126" y="201"/>
                  </a:lnTo>
                  <a:lnTo>
                    <a:pt x="118" y="193"/>
                  </a:lnTo>
                  <a:lnTo>
                    <a:pt x="109" y="184"/>
                  </a:lnTo>
                  <a:lnTo>
                    <a:pt x="103" y="173"/>
                  </a:lnTo>
                  <a:lnTo>
                    <a:pt x="99" y="161"/>
                  </a:lnTo>
                  <a:lnTo>
                    <a:pt x="96" y="146"/>
                  </a:lnTo>
                  <a:lnTo>
                    <a:pt x="96" y="132"/>
                  </a:lnTo>
                  <a:lnTo>
                    <a:pt x="96" y="132"/>
                  </a:lnTo>
                  <a:lnTo>
                    <a:pt x="96" y="123"/>
                  </a:lnTo>
                  <a:lnTo>
                    <a:pt x="97" y="113"/>
                  </a:lnTo>
                  <a:lnTo>
                    <a:pt x="102" y="96"/>
                  </a:lnTo>
                  <a:lnTo>
                    <a:pt x="110" y="78"/>
                  </a:lnTo>
                  <a:lnTo>
                    <a:pt x="116" y="70"/>
                  </a:lnTo>
                  <a:lnTo>
                    <a:pt x="122" y="62"/>
                  </a:lnTo>
                  <a:lnTo>
                    <a:pt x="122" y="62"/>
                  </a:lnTo>
                  <a:lnTo>
                    <a:pt x="132" y="52"/>
                  </a:lnTo>
                  <a:lnTo>
                    <a:pt x="144" y="42"/>
                  </a:lnTo>
                  <a:lnTo>
                    <a:pt x="154" y="34"/>
                  </a:lnTo>
                  <a:lnTo>
                    <a:pt x="167" y="26"/>
                  </a:lnTo>
                  <a:lnTo>
                    <a:pt x="165" y="2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6" name="Freeform 100"/>
            <p:cNvSpPr>
              <a:spLocks noEditPoints="1"/>
            </p:cNvSpPr>
            <p:nvPr userDrawn="1"/>
          </p:nvSpPr>
          <p:spPr bwMode="auto">
            <a:xfrm>
              <a:off x="4891088" y="1460501"/>
              <a:ext cx="155575" cy="149225"/>
            </a:xfrm>
            <a:custGeom>
              <a:avLst/>
              <a:gdLst/>
              <a:ahLst/>
              <a:cxnLst>
                <a:cxn ang="0">
                  <a:pos x="32" y="174"/>
                </a:cxn>
                <a:cxn ang="0">
                  <a:pos x="0" y="189"/>
                </a:cxn>
                <a:cxn ang="0">
                  <a:pos x="51" y="134"/>
                </a:cxn>
                <a:cxn ang="0">
                  <a:pos x="90" y="70"/>
                </a:cxn>
                <a:cxn ang="0">
                  <a:pos x="21" y="70"/>
                </a:cxn>
                <a:cxn ang="0">
                  <a:pos x="7" y="57"/>
                </a:cxn>
                <a:cxn ang="0">
                  <a:pos x="54" y="60"/>
                </a:cxn>
                <a:cxn ang="0">
                  <a:pos x="54" y="13"/>
                </a:cxn>
                <a:cxn ang="0">
                  <a:pos x="79" y="3"/>
                </a:cxn>
                <a:cxn ang="0">
                  <a:pos x="90" y="8"/>
                </a:cxn>
                <a:cxn ang="0">
                  <a:pos x="92" y="12"/>
                </a:cxn>
                <a:cxn ang="0">
                  <a:pos x="79" y="60"/>
                </a:cxn>
                <a:cxn ang="0">
                  <a:pos x="106" y="45"/>
                </a:cxn>
                <a:cxn ang="0">
                  <a:pos x="126" y="61"/>
                </a:cxn>
                <a:cxn ang="0">
                  <a:pos x="129" y="67"/>
                </a:cxn>
                <a:cxn ang="0">
                  <a:pos x="116" y="73"/>
                </a:cxn>
                <a:cxn ang="0">
                  <a:pos x="79" y="128"/>
                </a:cxn>
                <a:cxn ang="0">
                  <a:pos x="84" y="132"/>
                </a:cxn>
                <a:cxn ang="0">
                  <a:pos x="108" y="144"/>
                </a:cxn>
                <a:cxn ang="0">
                  <a:pos x="125" y="154"/>
                </a:cxn>
                <a:cxn ang="0">
                  <a:pos x="132" y="170"/>
                </a:cxn>
                <a:cxn ang="0">
                  <a:pos x="129" y="183"/>
                </a:cxn>
                <a:cxn ang="0">
                  <a:pos x="122" y="189"/>
                </a:cxn>
                <a:cxn ang="0">
                  <a:pos x="116" y="183"/>
                </a:cxn>
                <a:cxn ang="0">
                  <a:pos x="89" y="147"/>
                </a:cxn>
                <a:cxn ang="0">
                  <a:pos x="79" y="207"/>
                </a:cxn>
                <a:cxn ang="0">
                  <a:pos x="79" y="275"/>
                </a:cxn>
                <a:cxn ang="0">
                  <a:pos x="63" y="280"/>
                </a:cxn>
                <a:cxn ang="0">
                  <a:pos x="54" y="277"/>
                </a:cxn>
                <a:cxn ang="0">
                  <a:pos x="54" y="210"/>
                </a:cxn>
                <a:cxn ang="0">
                  <a:pos x="254" y="81"/>
                </a:cxn>
                <a:cxn ang="0">
                  <a:pos x="284" y="109"/>
                </a:cxn>
                <a:cxn ang="0">
                  <a:pos x="286" y="113"/>
                </a:cxn>
                <a:cxn ang="0">
                  <a:pos x="206" y="116"/>
                </a:cxn>
                <a:cxn ang="0">
                  <a:pos x="239" y="254"/>
                </a:cxn>
                <a:cxn ang="0">
                  <a:pos x="277" y="244"/>
                </a:cxn>
                <a:cxn ang="0">
                  <a:pos x="293" y="262"/>
                </a:cxn>
                <a:cxn ang="0">
                  <a:pos x="290" y="264"/>
                </a:cxn>
                <a:cxn ang="0">
                  <a:pos x="112" y="265"/>
                </a:cxn>
                <a:cxn ang="0">
                  <a:pos x="97" y="251"/>
                </a:cxn>
                <a:cxn ang="0">
                  <a:pos x="181" y="254"/>
                </a:cxn>
                <a:cxn ang="0">
                  <a:pos x="139" y="116"/>
                </a:cxn>
                <a:cxn ang="0">
                  <a:pos x="113" y="103"/>
                </a:cxn>
                <a:cxn ang="0">
                  <a:pos x="139" y="105"/>
                </a:cxn>
                <a:cxn ang="0">
                  <a:pos x="181" y="39"/>
                </a:cxn>
                <a:cxn ang="0">
                  <a:pos x="179" y="0"/>
                </a:cxn>
                <a:cxn ang="0">
                  <a:pos x="216" y="5"/>
                </a:cxn>
                <a:cxn ang="0">
                  <a:pos x="221" y="9"/>
                </a:cxn>
                <a:cxn ang="0">
                  <a:pos x="206" y="18"/>
                </a:cxn>
              </a:cxnLst>
              <a:rect l="0" t="0" r="r" b="b"/>
              <a:pathLst>
                <a:path w="293" h="280">
                  <a:moveTo>
                    <a:pt x="54" y="154"/>
                  </a:moveTo>
                  <a:lnTo>
                    <a:pt x="54" y="154"/>
                  </a:lnTo>
                  <a:lnTo>
                    <a:pt x="32" y="174"/>
                  </a:lnTo>
                  <a:lnTo>
                    <a:pt x="6" y="194"/>
                  </a:lnTo>
                  <a:lnTo>
                    <a:pt x="0" y="189"/>
                  </a:lnTo>
                  <a:lnTo>
                    <a:pt x="0" y="189"/>
                  </a:lnTo>
                  <a:lnTo>
                    <a:pt x="28" y="161"/>
                  </a:lnTo>
                  <a:lnTo>
                    <a:pt x="39" y="148"/>
                  </a:lnTo>
                  <a:lnTo>
                    <a:pt x="51" y="134"/>
                  </a:lnTo>
                  <a:lnTo>
                    <a:pt x="61" y="119"/>
                  </a:lnTo>
                  <a:lnTo>
                    <a:pt x="71" y="103"/>
                  </a:lnTo>
                  <a:lnTo>
                    <a:pt x="90" y="70"/>
                  </a:lnTo>
                  <a:lnTo>
                    <a:pt x="32" y="70"/>
                  </a:lnTo>
                  <a:lnTo>
                    <a:pt x="32" y="70"/>
                  </a:lnTo>
                  <a:lnTo>
                    <a:pt x="21" y="70"/>
                  </a:lnTo>
                  <a:lnTo>
                    <a:pt x="9" y="73"/>
                  </a:lnTo>
                  <a:lnTo>
                    <a:pt x="7" y="57"/>
                  </a:lnTo>
                  <a:lnTo>
                    <a:pt x="7" y="57"/>
                  </a:lnTo>
                  <a:lnTo>
                    <a:pt x="21" y="58"/>
                  </a:lnTo>
                  <a:lnTo>
                    <a:pt x="32" y="60"/>
                  </a:lnTo>
                  <a:lnTo>
                    <a:pt x="54" y="60"/>
                  </a:lnTo>
                  <a:lnTo>
                    <a:pt x="54" y="26"/>
                  </a:lnTo>
                  <a:lnTo>
                    <a:pt x="54" y="26"/>
                  </a:lnTo>
                  <a:lnTo>
                    <a:pt x="54" y="13"/>
                  </a:lnTo>
                  <a:lnTo>
                    <a:pt x="52" y="0"/>
                  </a:lnTo>
                  <a:lnTo>
                    <a:pt x="52" y="0"/>
                  </a:lnTo>
                  <a:lnTo>
                    <a:pt x="79" y="3"/>
                  </a:lnTo>
                  <a:lnTo>
                    <a:pt x="87" y="5"/>
                  </a:lnTo>
                  <a:lnTo>
                    <a:pt x="87" y="5"/>
                  </a:lnTo>
                  <a:lnTo>
                    <a:pt x="90" y="8"/>
                  </a:lnTo>
                  <a:lnTo>
                    <a:pt x="92" y="10"/>
                  </a:lnTo>
                  <a:lnTo>
                    <a:pt x="92" y="10"/>
                  </a:lnTo>
                  <a:lnTo>
                    <a:pt x="92" y="12"/>
                  </a:lnTo>
                  <a:lnTo>
                    <a:pt x="89" y="13"/>
                  </a:lnTo>
                  <a:lnTo>
                    <a:pt x="79" y="18"/>
                  </a:lnTo>
                  <a:lnTo>
                    <a:pt x="79" y="60"/>
                  </a:lnTo>
                  <a:lnTo>
                    <a:pt x="93" y="60"/>
                  </a:lnTo>
                  <a:lnTo>
                    <a:pt x="93" y="60"/>
                  </a:lnTo>
                  <a:lnTo>
                    <a:pt x="106" y="45"/>
                  </a:lnTo>
                  <a:lnTo>
                    <a:pt x="106" y="45"/>
                  </a:lnTo>
                  <a:lnTo>
                    <a:pt x="126" y="61"/>
                  </a:lnTo>
                  <a:lnTo>
                    <a:pt x="126" y="61"/>
                  </a:lnTo>
                  <a:lnTo>
                    <a:pt x="129" y="64"/>
                  </a:lnTo>
                  <a:lnTo>
                    <a:pt x="129" y="67"/>
                  </a:lnTo>
                  <a:lnTo>
                    <a:pt x="129" y="67"/>
                  </a:lnTo>
                  <a:lnTo>
                    <a:pt x="129" y="68"/>
                  </a:lnTo>
                  <a:lnTo>
                    <a:pt x="126" y="70"/>
                  </a:lnTo>
                  <a:lnTo>
                    <a:pt x="116" y="73"/>
                  </a:lnTo>
                  <a:lnTo>
                    <a:pt x="116" y="73"/>
                  </a:lnTo>
                  <a:lnTo>
                    <a:pt x="97" y="102"/>
                  </a:lnTo>
                  <a:lnTo>
                    <a:pt x="79" y="128"/>
                  </a:lnTo>
                  <a:lnTo>
                    <a:pt x="79" y="131"/>
                  </a:lnTo>
                  <a:lnTo>
                    <a:pt x="79" y="131"/>
                  </a:lnTo>
                  <a:lnTo>
                    <a:pt x="84" y="132"/>
                  </a:lnTo>
                  <a:lnTo>
                    <a:pt x="84" y="132"/>
                  </a:lnTo>
                  <a:lnTo>
                    <a:pt x="96" y="138"/>
                  </a:lnTo>
                  <a:lnTo>
                    <a:pt x="108" y="144"/>
                  </a:lnTo>
                  <a:lnTo>
                    <a:pt x="118" y="149"/>
                  </a:lnTo>
                  <a:lnTo>
                    <a:pt x="125" y="154"/>
                  </a:lnTo>
                  <a:lnTo>
                    <a:pt x="125" y="154"/>
                  </a:lnTo>
                  <a:lnTo>
                    <a:pt x="131" y="161"/>
                  </a:lnTo>
                  <a:lnTo>
                    <a:pt x="131" y="165"/>
                  </a:lnTo>
                  <a:lnTo>
                    <a:pt x="132" y="170"/>
                  </a:lnTo>
                  <a:lnTo>
                    <a:pt x="132" y="170"/>
                  </a:lnTo>
                  <a:lnTo>
                    <a:pt x="131" y="176"/>
                  </a:lnTo>
                  <a:lnTo>
                    <a:pt x="129" y="183"/>
                  </a:lnTo>
                  <a:lnTo>
                    <a:pt x="125" y="187"/>
                  </a:lnTo>
                  <a:lnTo>
                    <a:pt x="122" y="189"/>
                  </a:lnTo>
                  <a:lnTo>
                    <a:pt x="122" y="189"/>
                  </a:lnTo>
                  <a:lnTo>
                    <a:pt x="119" y="187"/>
                  </a:lnTo>
                  <a:lnTo>
                    <a:pt x="116" y="183"/>
                  </a:lnTo>
                  <a:lnTo>
                    <a:pt x="116" y="183"/>
                  </a:lnTo>
                  <a:lnTo>
                    <a:pt x="109" y="170"/>
                  </a:lnTo>
                  <a:lnTo>
                    <a:pt x="99" y="158"/>
                  </a:lnTo>
                  <a:lnTo>
                    <a:pt x="89" y="147"/>
                  </a:lnTo>
                  <a:lnTo>
                    <a:pt x="79" y="139"/>
                  </a:lnTo>
                  <a:lnTo>
                    <a:pt x="79" y="207"/>
                  </a:lnTo>
                  <a:lnTo>
                    <a:pt x="79" y="207"/>
                  </a:lnTo>
                  <a:lnTo>
                    <a:pt x="80" y="273"/>
                  </a:lnTo>
                  <a:lnTo>
                    <a:pt x="80" y="273"/>
                  </a:lnTo>
                  <a:lnTo>
                    <a:pt x="79" y="275"/>
                  </a:lnTo>
                  <a:lnTo>
                    <a:pt x="76" y="278"/>
                  </a:lnTo>
                  <a:lnTo>
                    <a:pt x="70" y="278"/>
                  </a:lnTo>
                  <a:lnTo>
                    <a:pt x="63" y="280"/>
                  </a:lnTo>
                  <a:lnTo>
                    <a:pt x="63" y="280"/>
                  </a:lnTo>
                  <a:lnTo>
                    <a:pt x="55" y="278"/>
                  </a:lnTo>
                  <a:lnTo>
                    <a:pt x="54" y="277"/>
                  </a:lnTo>
                  <a:lnTo>
                    <a:pt x="52" y="275"/>
                  </a:lnTo>
                  <a:lnTo>
                    <a:pt x="52" y="275"/>
                  </a:lnTo>
                  <a:lnTo>
                    <a:pt x="54" y="210"/>
                  </a:lnTo>
                  <a:lnTo>
                    <a:pt x="54" y="154"/>
                  </a:lnTo>
                  <a:close/>
                  <a:moveTo>
                    <a:pt x="235" y="105"/>
                  </a:moveTo>
                  <a:lnTo>
                    <a:pt x="254" y="81"/>
                  </a:lnTo>
                  <a:lnTo>
                    <a:pt x="254" y="81"/>
                  </a:lnTo>
                  <a:lnTo>
                    <a:pt x="270" y="94"/>
                  </a:lnTo>
                  <a:lnTo>
                    <a:pt x="284" y="109"/>
                  </a:lnTo>
                  <a:lnTo>
                    <a:pt x="284" y="109"/>
                  </a:lnTo>
                  <a:lnTo>
                    <a:pt x="286" y="113"/>
                  </a:lnTo>
                  <a:lnTo>
                    <a:pt x="286" y="113"/>
                  </a:lnTo>
                  <a:lnTo>
                    <a:pt x="286" y="115"/>
                  </a:lnTo>
                  <a:lnTo>
                    <a:pt x="283" y="116"/>
                  </a:lnTo>
                  <a:lnTo>
                    <a:pt x="206" y="116"/>
                  </a:lnTo>
                  <a:lnTo>
                    <a:pt x="206" y="254"/>
                  </a:lnTo>
                  <a:lnTo>
                    <a:pt x="239" y="254"/>
                  </a:lnTo>
                  <a:lnTo>
                    <a:pt x="239" y="254"/>
                  </a:lnTo>
                  <a:lnTo>
                    <a:pt x="261" y="229"/>
                  </a:lnTo>
                  <a:lnTo>
                    <a:pt x="261" y="229"/>
                  </a:lnTo>
                  <a:lnTo>
                    <a:pt x="277" y="244"/>
                  </a:lnTo>
                  <a:lnTo>
                    <a:pt x="292" y="258"/>
                  </a:lnTo>
                  <a:lnTo>
                    <a:pt x="292" y="258"/>
                  </a:lnTo>
                  <a:lnTo>
                    <a:pt x="293" y="262"/>
                  </a:lnTo>
                  <a:lnTo>
                    <a:pt x="293" y="262"/>
                  </a:lnTo>
                  <a:lnTo>
                    <a:pt x="293" y="264"/>
                  </a:lnTo>
                  <a:lnTo>
                    <a:pt x="290" y="264"/>
                  </a:lnTo>
                  <a:lnTo>
                    <a:pt x="122" y="264"/>
                  </a:lnTo>
                  <a:lnTo>
                    <a:pt x="122" y="264"/>
                  </a:lnTo>
                  <a:lnTo>
                    <a:pt x="112" y="265"/>
                  </a:lnTo>
                  <a:lnTo>
                    <a:pt x="100" y="267"/>
                  </a:lnTo>
                  <a:lnTo>
                    <a:pt x="97" y="251"/>
                  </a:lnTo>
                  <a:lnTo>
                    <a:pt x="97" y="251"/>
                  </a:lnTo>
                  <a:lnTo>
                    <a:pt x="110" y="254"/>
                  </a:lnTo>
                  <a:lnTo>
                    <a:pt x="122" y="254"/>
                  </a:lnTo>
                  <a:lnTo>
                    <a:pt x="181" y="254"/>
                  </a:lnTo>
                  <a:lnTo>
                    <a:pt x="181" y="116"/>
                  </a:lnTo>
                  <a:lnTo>
                    <a:pt x="139" y="116"/>
                  </a:lnTo>
                  <a:lnTo>
                    <a:pt x="139" y="116"/>
                  </a:lnTo>
                  <a:lnTo>
                    <a:pt x="126" y="116"/>
                  </a:lnTo>
                  <a:lnTo>
                    <a:pt x="116" y="118"/>
                  </a:lnTo>
                  <a:lnTo>
                    <a:pt x="113" y="103"/>
                  </a:lnTo>
                  <a:lnTo>
                    <a:pt x="113" y="103"/>
                  </a:lnTo>
                  <a:lnTo>
                    <a:pt x="126" y="105"/>
                  </a:lnTo>
                  <a:lnTo>
                    <a:pt x="139" y="105"/>
                  </a:lnTo>
                  <a:lnTo>
                    <a:pt x="181" y="105"/>
                  </a:lnTo>
                  <a:lnTo>
                    <a:pt x="181" y="39"/>
                  </a:lnTo>
                  <a:lnTo>
                    <a:pt x="181" y="39"/>
                  </a:lnTo>
                  <a:lnTo>
                    <a:pt x="180" y="19"/>
                  </a:lnTo>
                  <a:lnTo>
                    <a:pt x="179" y="0"/>
                  </a:lnTo>
                  <a:lnTo>
                    <a:pt x="179" y="0"/>
                  </a:lnTo>
                  <a:lnTo>
                    <a:pt x="200" y="2"/>
                  </a:lnTo>
                  <a:lnTo>
                    <a:pt x="200" y="2"/>
                  </a:lnTo>
                  <a:lnTo>
                    <a:pt x="216" y="5"/>
                  </a:lnTo>
                  <a:lnTo>
                    <a:pt x="219" y="6"/>
                  </a:lnTo>
                  <a:lnTo>
                    <a:pt x="221" y="9"/>
                  </a:lnTo>
                  <a:lnTo>
                    <a:pt x="221" y="9"/>
                  </a:lnTo>
                  <a:lnTo>
                    <a:pt x="219" y="10"/>
                  </a:lnTo>
                  <a:lnTo>
                    <a:pt x="216" y="13"/>
                  </a:lnTo>
                  <a:lnTo>
                    <a:pt x="206" y="18"/>
                  </a:lnTo>
                  <a:lnTo>
                    <a:pt x="206" y="105"/>
                  </a:lnTo>
                  <a:lnTo>
                    <a:pt x="235" y="10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7" name="Freeform 101"/>
            <p:cNvSpPr>
              <a:spLocks noEditPoints="1"/>
            </p:cNvSpPr>
            <p:nvPr userDrawn="1"/>
          </p:nvSpPr>
          <p:spPr bwMode="auto">
            <a:xfrm>
              <a:off x="5065713" y="1458913"/>
              <a:ext cx="153988" cy="149225"/>
            </a:xfrm>
            <a:custGeom>
              <a:avLst/>
              <a:gdLst/>
              <a:ahLst/>
              <a:cxnLst>
                <a:cxn ang="0">
                  <a:pos x="285" y="119"/>
                </a:cxn>
                <a:cxn ang="0">
                  <a:pos x="270" y="140"/>
                </a:cxn>
                <a:cxn ang="0">
                  <a:pos x="230" y="119"/>
                </a:cxn>
                <a:cxn ang="0">
                  <a:pos x="201" y="94"/>
                </a:cxn>
                <a:cxn ang="0">
                  <a:pos x="160" y="45"/>
                </a:cxn>
                <a:cxn ang="0">
                  <a:pos x="134" y="42"/>
                </a:cxn>
                <a:cxn ang="0">
                  <a:pos x="86" y="94"/>
                </a:cxn>
                <a:cxn ang="0">
                  <a:pos x="26" y="135"/>
                </a:cxn>
                <a:cxn ang="0">
                  <a:pos x="0" y="140"/>
                </a:cxn>
                <a:cxn ang="0">
                  <a:pos x="61" y="91"/>
                </a:cxn>
                <a:cxn ang="0">
                  <a:pos x="93" y="54"/>
                </a:cxn>
                <a:cxn ang="0">
                  <a:pos x="124" y="0"/>
                </a:cxn>
                <a:cxn ang="0">
                  <a:pos x="166" y="10"/>
                </a:cxn>
                <a:cxn ang="0">
                  <a:pos x="166" y="14"/>
                </a:cxn>
                <a:cxn ang="0">
                  <a:pos x="154" y="19"/>
                </a:cxn>
                <a:cxn ang="0">
                  <a:pos x="201" y="68"/>
                </a:cxn>
                <a:cxn ang="0">
                  <a:pos x="235" y="90"/>
                </a:cxn>
                <a:cxn ang="0">
                  <a:pos x="293" y="109"/>
                </a:cxn>
                <a:cxn ang="0">
                  <a:pos x="138" y="177"/>
                </a:cxn>
                <a:cxn ang="0">
                  <a:pos x="87" y="245"/>
                </a:cxn>
                <a:cxn ang="0">
                  <a:pos x="179" y="239"/>
                </a:cxn>
                <a:cxn ang="0">
                  <a:pos x="190" y="217"/>
                </a:cxn>
                <a:cxn ang="0">
                  <a:pos x="173" y="188"/>
                </a:cxn>
                <a:cxn ang="0">
                  <a:pos x="224" y="222"/>
                </a:cxn>
                <a:cxn ang="0">
                  <a:pos x="241" y="239"/>
                </a:cxn>
                <a:cxn ang="0">
                  <a:pos x="247" y="255"/>
                </a:cxn>
                <a:cxn ang="0">
                  <a:pos x="243" y="272"/>
                </a:cxn>
                <a:cxn ang="0">
                  <a:pos x="234" y="279"/>
                </a:cxn>
                <a:cxn ang="0">
                  <a:pos x="230" y="278"/>
                </a:cxn>
                <a:cxn ang="0">
                  <a:pos x="219" y="258"/>
                </a:cxn>
                <a:cxn ang="0">
                  <a:pos x="183" y="252"/>
                </a:cxn>
                <a:cxn ang="0">
                  <a:pos x="122" y="262"/>
                </a:cxn>
                <a:cxn ang="0">
                  <a:pos x="48" y="281"/>
                </a:cxn>
                <a:cxn ang="0">
                  <a:pos x="44" y="282"/>
                </a:cxn>
                <a:cxn ang="0">
                  <a:pos x="31" y="243"/>
                </a:cxn>
                <a:cxn ang="0">
                  <a:pos x="58" y="245"/>
                </a:cxn>
                <a:cxn ang="0">
                  <a:pos x="74" y="245"/>
                </a:cxn>
                <a:cxn ang="0">
                  <a:pos x="51" y="177"/>
                </a:cxn>
                <a:cxn ang="0">
                  <a:pos x="22" y="180"/>
                </a:cxn>
                <a:cxn ang="0">
                  <a:pos x="35" y="165"/>
                </a:cxn>
                <a:cxn ang="0">
                  <a:pos x="221" y="167"/>
                </a:cxn>
                <a:cxn ang="0">
                  <a:pos x="272" y="169"/>
                </a:cxn>
                <a:cxn ang="0">
                  <a:pos x="274" y="174"/>
                </a:cxn>
                <a:cxn ang="0">
                  <a:pos x="272" y="177"/>
                </a:cxn>
                <a:cxn ang="0">
                  <a:pos x="166" y="114"/>
                </a:cxn>
                <a:cxn ang="0">
                  <a:pos x="214" y="117"/>
                </a:cxn>
                <a:cxn ang="0">
                  <a:pos x="216" y="123"/>
                </a:cxn>
                <a:cxn ang="0">
                  <a:pos x="99" y="125"/>
                </a:cxn>
                <a:cxn ang="0">
                  <a:pos x="70" y="127"/>
                </a:cxn>
                <a:cxn ang="0">
                  <a:pos x="83" y="113"/>
                </a:cxn>
              </a:cxnLst>
              <a:rect l="0" t="0" r="r" b="b"/>
              <a:pathLst>
                <a:path w="293" h="282">
                  <a:moveTo>
                    <a:pt x="293" y="114"/>
                  </a:moveTo>
                  <a:lnTo>
                    <a:pt x="293" y="114"/>
                  </a:lnTo>
                  <a:lnTo>
                    <a:pt x="285" y="119"/>
                  </a:lnTo>
                  <a:lnTo>
                    <a:pt x="279" y="125"/>
                  </a:lnTo>
                  <a:lnTo>
                    <a:pt x="273" y="132"/>
                  </a:lnTo>
                  <a:lnTo>
                    <a:pt x="270" y="140"/>
                  </a:lnTo>
                  <a:lnTo>
                    <a:pt x="270" y="140"/>
                  </a:lnTo>
                  <a:lnTo>
                    <a:pt x="248" y="129"/>
                  </a:lnTo>
                  <a:lnTo>
                    <a:pt x="230" y="119"/>
                  </a:lnTo>
                  <a:lnTo>
                    <a:pt x="215" y="107"/>
                  </a:lnTo>
                  <a:lnTo>
                    <a:pt x="201" y="94"/>
                  </a:lnTo>
                  <a:lnTo>
                    <a:pt x="201" y="94"/>
                  </a:lnTo>
                  <a:lnTo>
                    <a:pt x="186" y="80"/>
                  </a:lnTo>
                  <a:lnTo>
                    <a:pt x="173" y="64"/>
                  </a:lnTo>
                  <a:lnTo>
                    <a:pt x="160" y="45"/>
                  </a:lnTo>
                  <a:lnTo>
                    <a:pt x="147" y="23"/>
                  </a:lnTo>
                  <a:lnTo>
                    <a:pt x="147" y="23"/>
                  </a:lnTo>
                  <a:lnTo>
                    <a:pt x="134" y="42"/>
                  </a:lnTo>
                  <a:lnTo>
                    <a:pt x="119" y="61"/>
                  </a:lnTo>
                  <a:lnTo>
                    <a:pt x="103" y="78"/>
                  </a:lnTo>
                  <a:lnTo>
                    <a:pt x="86" y="94"/>
                  </a:lnTo>
                  <a:lnTo>
                    <a:pt x="67" y="109"/>
                  </a:lnTo>
                  <a:lnTo>
                    <a:pt x="47" y="123"/>
                  </a:lnTo>
                  <a:lnTo>
                    <a:pt x="26" y="135"/>
                  </a:lnTo>
                  <a:lnTo>
                    <a:pt x="5" y="146"/>
                  </a:lnTo>
                  <a:lnTo>
                    <a:pt x="0" y="140"/>
                  </a:lnTo>
                  <a:lnTo>
                    <a:pt x="0" y="140"/>
                  </a:lnTo>
                  <a:lnTo>
                    <a:pt x="25" y="122"/>
                  </a:lnTo>
                  <a:lnTo>
                    <a:pt x="45" y="107"/>
                  </a:lnTo>
                  <a:lnTo>
                    <a:pt x="61" y="91"/>
                  </a:lnTo>
                  <a:lnTo>
                    <a:pt x="77" y="74"/>
                  </a:lnTo>
                  <a:lnTo>
                    <a:pt x="77" y="74"/>
                  </a:lnTo>
                  <a:lnTo>
                    <a:pt x="93" y="54"/>
                  </a:lnTo>
                  <a:lnTo>
                    <a:pt x="106" y="35"/>
                  </a:lnTo>
                  <a:lnTo>
                    <a:pt x="116" y="17"/>
                  </a:lnTo>
                  <a:lnTo>
                    <a:pt x="124" y="0"/>
                  </a:lnTo>
                  <a:lnTo>
                    <a:pt x="124" y="0"/>
                  </a:lnTo>
                  <a:lnTo>
                    <a:pt x="158" y="7"/>
                  </a:lnTo>
                  <a:lnTo>
                    <a:pt x="166" y="10"/>
                  </a:lnTo>
                  <a:lnTo>
                    <a:pt x="167" y="13"/>
                  </a:lnTo>
                  <a:lnTo>
                    <a:pt x="167" y="13"/>
                  </a:lnTo>
                  <a:lnTo>
                    <a:pt x="166" y="14"/>
                  </a:lnTo>
                  <a:lnTo>
                    <a:pt x="164" y="16"/>
                  </a:lnTo>
                  <a:lnTo>
                    <a:pt x="154" y="19"/>
                  </a:lnTo>
                  <a:lnTo>
                    <a:pt x="154" y="19"/>
                  </a:lnTo>
                  <a:lnTo>
                    <a:pt x="169" y="38"/>
                  </a:lnTo>
                  <a:lnTo>
                    <a:pt x="183" y="54"/>
                  </a:lnTo>
                  <a:lnTo>
                    <a:pt x="201" y="68"/>
                  </a:lnTo>
                  <a:lnTo>
                    <a:pt x="218" y="81"/>
                  </a:lnTo>
                  <a:lnTo>
                    <a:pt x="218" y="81"/>
                  </a:lnTo>
                  <a:lnTo>
                    <a:pt x="235" y="90"/>
                  </a:lnTo>
                  <a:lnTo>
                    <a:pt x="253" y="97"/>
                  </a:lnTo>
                  <a:lnTo>
                    <a:pt x="272" y="103"/>
                  </a:lnTo>
                  <a:lnTo>
                    <a:pt x="293" y="109"/>
                  </a:lnTo>
                  <a:lnTo>
                    <a:pt x="293" y="114"/>
                  </a:lnTo>
                  <a:close/>
                  <a:moveTo>
                    <a:pt x="138" y="177"/>
                  </a:moveTo>
                  <a:lnTo>
                    <a:pt x="138" y="177"/>
                  </a:lnTo>
                  <a:lnTo>
                    <a:pt x="112" y="214"/>
                  </a:lnTo>
                  <a:lnTo>
                    <a:pt x="98" y="232"/>
                  </a:lnTo>
                  <a:lnTo>
                    <a:pt x="87" y="245"/>
                  </a:lnTo>
                  <a:lnTo>
                    <a:pt x="87" y="245"/>
                  </a:lnTo>
                  <a:lnTo>
                    <a:pt x="147" y="242"/>
                  </a:lnTo>
                  <a:lnTo>
                    <a:pt x="179" y="239"/>
                  </a:lnTo>
                  <a:lnTo>
                    <a:pt x="206" y="236"/>
                  </a:lnTo>
                  <a:lnTo>
                    <a:pt x="206" y="236"/>
                  </a:lnTo>
                  <a:lnTo>
                    <a:pt x="190" y="217"/>
                  </a:lnTo>
                  <a:lnTo>
                    <a:pt x="169" y="193"/>
                  </a:lnTo>
                  <a:lnTo>
                    <a:pt x="173" y="188"/>
                  </a:lnTo>
                  <a:lnTo>
                    <a:pt x="173" y="188"/>
                  </a:lnTo>
                  <a:lnTo>
                    <a:pt x="193" y="201"/>
                  </a:lnTo>
                  <a:lnTo>
                    <a:pt x="209" y="211"/>
                  </a:lnTo>
                  <a:lnTo>
                    <a:pt x="224" y="222"/>
                  </a:lnTo>
                  <a:lnTo>
                    <a:pt x="235" y="232"/>
                  </a:lnTo>
                  <a:lnTo>
                    <a:pt x="235" y="232"/>
                  </a:lnTo>
                  <a:lnTo>
                    <a:pt x="241" y="239"/>
                  </a:lnTo>
                  <a:lnTo>
                    <a:pt x="244" y="243"/>
                  </a:lnTo>
                  <a:lnTo>
                    <a:pt x="247" y="249"/>
                  </a:lnTo>
                  <a:lnTo>
                    <a:pt x="247" y="255"/>
                  </a:lnTo>
                  <a:lnTo>
                    <a:pt x="247" y="255"/>
                  </a:lnTo>
                  <a:lnTo>
                    <a:pt x="245" y="265"/>
                  </a:lnTo>
                  <a:lnTo>
                    <a:pt x="243" y="272"/>
                  </a:lnTo>
                  <a:lnTo>
                    <a:pt x="238" y="278"/>
                  </a:lnTo>
                  <a:lnTo>
                    <a:pt x="235" y="279"/>
                  </a:lnTo>
                  <a:lnTo>
                    <a:pt x="234" y="279"/>
                  </a:lnTo>
                  <a:lnTo>
                    <a:pt x="234" y="279"/>
                  </a:lnTo>
                  <a:lnTo>
                    <a:pt x="231" y="279"/>
                  </a:lnTo>
                  <a:lnTo>
                    <a:pt x="230" y="278"/>
                  </a:lnTo>
                  <a:lnTo>
                    <a:pt x="227" y="272"/>
                  </a:lnTo>
                  <a:lnTo>
                    <a:pt x="227" y="272"/>
                  </a:lnTo>
                  <a:lnTo>
                    <a:pt x="219" y="258"/>
                  </a:lnTo>
                  <a:lnTo>
                    <a:pt x="212" y="246"/>
                  </a:lnTo>
                  <a:lnTo>
                    <a:pt x="212" y="246"/>
                  </a:lnTo>
                  <a:lnTo>
                    <a:pt x="183" y="252"/>
                  </a:lnTo>
                  <a:lnTo>
                    <a:pt x="157" y="256"/>
                  </a:lnTo>
                  <a:lnTo>
                    <a:pt x="157" y="256"/>
                  </a:lnTo>
                  <a:lnTo>
                    <a:pt x="122" y="262"/>
                  </a:lnTo>
                  <a:lnTo>
                    <a:pt x="51" y="271"/>
                  </a:lnTo>
                  <a:lnTo>
                    <a:pt x="51" y="271"/>
                  </a:lnTo>
                  <a:lnTo>
                    <a:pt x="48" y="281"/>
                  </a:lnTo>
                  <a:lnTo>
                    <a:pt x="47" y="282"/>
                  </a:lnTo>
                  <a:lnTo>
                    <a:pt x="44" y="282"/>
                  </a:lnTo>
                  <a:lnTo>
                    <a:pt x="44" y="282"/>
                  </a:lnTo>
                  <a:lnTo>
                    <a:pt x="41" y="282"/>
                  </a:lnTo>
                  <a:lnTo>
                    <a:pt x="40" y="278"/>
                  </a:lnTo>
                  <a:lnTo>
                    <a:pt x="31" y="243"/>
                  </a:lnTo>
                  <a:lnTo>
                    <a:pt x="31" y="243"/>
                  </a:lnTo>
                  <a:lnTo>
                    <a:pt x="44" y="245"/>
                  </a:lnTo>
                  <a:lnTo>
                    <a:pt x="58" y="245"/>
                  </a:lnTo>
                  <a:lnTo>
                    <a:pt x="58" y="245"/>
                  </a:lnTo>
                  <a:lnTo>
                    <a:pt x="74" y="245"/>
                  </a:lnTo>
                  <a:lnTo>
                    <a:pt x="74" y="245"/>
                  </a:lnTo>
                  <a:lnTo>
                    <a:pt x="90" y="213"/>
                  </a:lnTo>
                  <a:lnTo>
                    <a:pt x="105" y="177"/>
                  </a:lnTo>
                  <a:lnTo>
                    <a:pt x="51" y="177"/>
                  </a:lnTo>
                  <a:lnTo>
                    <a:pt x="51" y="177"/>
                  </a:lnTo>
                  <a:lnTo>
                    <a:pt x="37" y="177"/>
                  </a:lnTo>
                  <a:lnTo>
                    <a:pt x="22" y="180"/>
                  </a:lnTo>
                  <a:lnTo>
                    <a:pt x="19" y="162"/>
                  </a:lnTo>
                  <a:lnTo>
                    <a:pt x="19" y="162"/>
                  </a:lnTo>
                  <a:lnTo>
                    <a:pt x="35" y="165"/>
                  </a:lnTo>
                  <a:lnTo>
                    <a:pt x="50" y="167"/>
                  </a:lnTo>
                  <a:lnTo>
                    <a:pt x="221" y="167"/>
                  </a:lnTo>
                  <a:lnTo>
                    <a:pt x="221" y="167"/>
                  </a:lnTo>
                  <a:lnTo>
                    <a:pt x="240" y="143"/>
                  </a:lnTo>
                  <a:lnTo>
                    <a:pt x="240" y="143"/>
                  </a:lnTo>
                  <a:lnTo>
                    <a:pt x="272" y="169"/>
                  </a:lnTo>
                  <a:lnTo>
                    <a:pt x="272" y="169"/>
                  </a:lnTo>
                  <a:lnTo>
                    <a:pt x="273" y="172"/>
                  </a:lnTo>
                  <a:lnTo>
                    <a:pt x="274" y="174"/>
                  </a:lnTo>
                  <a:lnTo>
                    <a:pt x="274" y="174"/>
                  </a:lnTo>
                  <a:lnTo>
                    <a:pt x="273" y="175"/>
                  </a:lnTo>
                  <a:lnTo>
                    <a:pt x="272" y="177"/>
                  </a:lnTo>
                  <a:lnTo>
                    <a:pt x="138" y="177"/>
                  </a:lnTo>
                  <a:close/>
                  <a:moveTo>
                    <a:pt x="166" y="114"/>
                  </a:moveTo>
                  <a:lnTo>
                    <a:pt x="166" y="114"/>
                  </a:lnTo>
                  <a:lnTo>
                    <a:pt x="183" y="93"/>
                  </a:lnTo>
                  <a:lnTo>
                    <a:pt x="183" y="93"/>
                  </a:lnTo>
                  <a:lnTo>
                    <a:pt x="214" y="117"/>
                  </a:lnTo>
                  <a:lnTo>
                    <a:pt x="214" y="117"/>
                  </a:lnTo>
                  <a:lnTo>
                    <a:pt x="216" y="123"/>
                  </a:lnTo>
                  <a:lnTo>
                    <a:pt x="216" y="123"/>
                  </a:lnTo>
                  <a:lnTo>
                    <a:pt x="215" y="125"/>
                  </a:lnTo>
                  <a:lnTo>
                    <a:pt x="212" y="125"/>
                  </a:lnTo>
                  <a:lnTo>
                    <a:pt x="99" y="125"/>
                  </a:lnTo>
                  <a:lnTo>
                    <a:pt x="99" y="125"/>
                  </a:lnTo>
                  <a:lnTo>
                    <a:pt x="85" y="126"/>
                  </a:lnTo>
                  <a:lnTo>
                    <a:pt x="70" y="127"/>
                  </a:lnTo>
                  <a:lnTo>
                    <a:pt x="67" y="110"/>
                  </a:lnTo>
                  <a:lnTo>
                    <a:pt x="67" y="110"/>
                  </a:lnTo>
                  <a:lnTo>
                    <a:pt x="83" y="113"/>
                  </a:lnTo>
                  <a:lnTo>
                    <a:pt x="99" y="114"/>
                  </a:lnTo>
                  <a:lnTo>
                    <a:pt x="166" y="11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8" name="Freeform 102"/>
            <p:cNvSpPr>
              <a:spLocks/>
            </p:cNvSpPr>
            <p:nvPr userDrawn="1"/>
          </p:nvSpPr>
          <p:spPr bwMode="auto">
            <a:xfrm>
              <a:off x="5245101" y="1468438"/>
              <a:ext cx="107950" cy="133350"/>
            </a:xfrm>
            <a:custGeom>
              <a:avLst/>
              <a:gdLst/>
              <a:ahLst/>
              <a:cxnLst>
                <a:cxn ang="0">
                  <a:pos x="0" y="165"/>
                </a:cxn>
                <a:cxn ang="0">
                  <a:pos x="42" y="139"/>
                </a:cxn>
                <a:cxn ang="0">
                  <a:pos x="83" y="109"/>
                </a:cxn>
                <a:cxn ang="0">
                  <a:pos x="122" y="76"/>
                </a:cxn>
                <a:cxn ang="0">
                  <a:pos x="158" y="37"/>
                </a:cxn>
                <a:cxn ang="0">
                  <a:pos x="164" y="28"/>
                </a:cxn>
                <a:cxn ang="0">
                  <a:pos x="167" y="22"/>
                </a:cxn>
                <a:cxn ang="0">
                  <a:pos x="164" y="16"/>
                </a:cxn>
                <a:cxn ang="0">
                  <a:pos x="152" y="5"/>
                </a:cxn>
                <a:cxn ang="0">
                  <a:pos x="152" y="3"/>
                </a:cxn>
                <a:cxn ang="0">
                  <a:pos x="158" y="0"/>
                </a:cxn>
                <a:cxn ang="0">
                  <a:pos x="164" y="2"/>
                </a:cxn>
                <a:cxn ang="0">
                  <a:pos x="177" y="8"/>
                </a:cxn>
                <a:cxn ang="0">
                  <a:pos x="184" y="12"/>
                </a:cxn>
                <a:cxn ang="0">
                  <a:pos x="197" y="22"/>
                </a:cxn>
                <a:cxn ang="0">
                  <a:pos x="202" y="32"/>
                </a:cxn>
                <a:cxn ang="0">
                  <a:pos x="202" y="35"/>
                </a:cxn>
                <a:cxn ang="0">
                  <a:pos x="194" y="41"/>
                </a:cxn>
                <a:cxn ang="0">
                  <a:pos x="187" y="45"/>
                </a:cxn>
                <a:cxn ang="0">
                  <a:pos x="180" y="51"/>
                </a:cxn>
                <a:cxn ang="0">
                  <a:pos x="136" y="93"/>
                </a:cxn>
                <a:cxn ang="0">
                  <a:pos x="150" y="105"/>
                </a:cxn>
                <a:cxn ang="0">
                  <a:pos x="152" y="110"/>
                </a:cxn>
                <a:cxn ang="0">
                  <a:pos x="152" y="116"/>
                </a:cxn>
                <a:cxn ang="0">
                  <a:pos x="152" y="136"/>
                </a:cxn>
                <a:cxn ang="0">
                  <a:pos x="152" y="236"/>
                </a:cxn>
                <a:cxn ang="0">
                  <a:pos x="150" y="249"/>
                </a:cxn>
                <a:cxn ang="0">
                  <a:pos x="141" y="254"/>
                </a:cxn>
                <a:cxn ang="0">
                  <a:pos x="135" y="252"/>
                </a:cxn>
                <a:cxn ang="0">
                  <a:pos x="129" y="248"/>
                </a:cxn>
                <a:cxn ang="0">
                  <a:pos x="123" y="229"/>
                </a:cxn>
                <a:cxn ang="0">
                  <a:pos x="125" y="218"/>
                </a:cxn>
                <a:cxn ang="0">
                  <a:pos x="126" y="209"/>
                </a:cxn>
                <a:cxn ang="0">
                  <a:pos x="128" y="167"/>
                </a:cxn>
                <a:cxn ang="0">
                  <a:pos x="128" y="128"/>
                </a:cxn>
                <a:cxn ang="0">
                  <a:pos x="126" y="113"/>
                </a:cxn>
                <a:cxn ang="0">
                  <a:pos x="123" y="103"/>
                </a:cxn>
                <a:cxn ang="0">
                  <a:pos x="65" y="144"/>
                </a:cxn>
                <a:cxn ang="0">
                  <a:pos x="5" y="173"/>
                </a:cxn>
              </a:cxnLst>
              <a:rect l="0" t="0" r="r" b="b"/>
              <a:pathLst>
                <a:path w="202" h="254">
                  <a:moveTo>
                    <a:pt x="0" y="165"/>
                  </a:moveTo>
                  <a:lnTo>
                    <a:pt x="0" y="165"/>
                  </a:lnTo>
                  <a:lnTo>
                    <a:pt x="22" y="152"/>
                  </a:lnTo>
                  <a:lnTo>
                    <a:pt x="42" y="139"/>
                  </a:lnTo>
                  <a:lnTo>
                    <a:pt x="63" y="125"/>
                  </a:lnTo>
                  <a:lnTo>
                    <a:pt x="83" y="109"/>
                  </a:lnTo>
                  <a:lnTo>
                    <a:pt x="103" y="93"/>
                  </a:lnTo>
                  <a:lnTo>
                    <a:pt x="122" y="76"/>
                  </a:lnTo>
                  <a:lnTo>
                    <a:pt x="141" y="57"/>
                  </a:lnTo>
                  <a:lnTo>
                    <a:pt x="158" y="37"/>
                  </a:lnTo>
                  <a:lnTo>
                    <a:pt x="158" y="37"/>
                  </a:lnTo>
                  <a:lnTo>
                    <a:pt x="164" y="28"/>
                  </a:lnTo>
                  <a:lnTo>
                    <a:pt x="167" y="22"/>
                  </a:lnTo>
                  <a:lnTo>
                    <a:pt x="167" y="22"/>
                  </a:lnTo>
                  <a:lnTo>
                    <a:pt x="165" y="19"/>
                  </a:lnTo>
                  <a:lnTo>
                    <a:pt x="164" y="16"/>
                  </a:lnTo>
                  <a:lnTo>
                    <a:pt x="152" y="5"/>
                  </a:lnTo>
                  <a:lnTo>
                    <a:pt x="152" y="5"/>
                  </a:lnTo>
                  <a:lnTo>
                    <a:pt x="152" y="3"/>
                  </a:lnTo>
                  <a:lnTo>
                    <a:pt x="152" y="3"/>
                  </a:lnTo>
                  <a:lnTo>
                    <a:pt x="154" y="2"/>
                  </a:lnTo>
                  <a:lnTo>
                    <a:pt x="158" y="0"/>
                  </a:lnTo>
                  <a:lnTo>
                    <a:pt x="158" y="0"/>
                  </a:lnTo>
                  <a:lnTo>
                    <a:pt x="164" y="2"/>
                  </a:lnTo>
                  <a:lnTo>
                    <a:pt x="170" y="3"/>
                  </a:lnTo>
                  <a:lnTo>
                    <a:pt x="177" y="8"/>
                  </a:lnTo>
                  <a:lnTo>
                    <a:pt x="184" y="12"/>
                  </a:lnTo>
                  <a:lnTo>
                    <a:pt x="184" y="12"/>
                  </a:lnTo>
                  <a:lnTo>
                    <a:pt x="192" y="18"/>
                  </a:lnTo>
                  <a:lnTo>
                    <a:pt x="197" y="22"/>
                  </a:lnTo>
                  <a:lnTo>
                    <a:pt x="202" y="28"/>
                  </a:lnTo>
                  <a:lnTo>
                    <a:pt x="202" y="32"/>
                  </a:lnTo>
                  <a:lnTo>
                    <a:pt x="202" y="32"/>
                  </a:lnTo>
                  <a:lnTo>
                    <a:pt x="202" y="35"/>
                  </a:lnTo>
                  <a:lnTo>
                    <a:pt x="200" y="37"/>
                  </a:lnTo>
                  <a:lnTo>
                    <a:pt x="194" y="41"/>
                  </a:lnTo>
                  <a:lnTo>
                    <a:pt x="194" y="41"/>
                  </a:lnTo>
                  <a:lnTo>
                    <a:pt x="187" y="45"/>
                  </a:lnTo>
                  <a:lnTo>
                    <a:pt x="180" y="51"/>
                  </a:lnTo>
                  <a:lnTo>
                    <a:pt x="180" y="51"/>
                  </a:lnTo>
                  <a:lnTo>
                    <a:pt x="136" y="93"/>
                  </a:lnTo>
                  <a:lnTo>
                    <a:pt x="136" y="93"/>
                  </a:lnTo>
                  <a:lnTo>
                    <a:pt x="144" y="99"/>
                  </a:lnTo>
                  <a:lnTo>
                    <a:pt x="150" y="105"/>
                  </a:lnTo>
                  <a:lnTo>
                    <a:pt x="150" y="105"/>
                  </a:lnTo>
                  <a:lnTo>
                    <a:pt x="152" y="110"/>
                  </a:lnTo>
                  <a:lnTo>
                    <a:pt x="152" y="116"/>
                  </a:lnTo>
                  <a:lnTo>
                    <a:pt x="152" y="116"/>
                  </a:lnTo>
                  <a:lnTo>
                    <a:pt x="152" y="136"/>
                  </a:lnTo>
                  <a:lnTo>
                    <a:pt x="152" y="136"/>
                  </a:lnTo>
                  <a:lnTo>
                    <a:pt x="152" y="236"/>
                  </a:lnTo>
                  <a:lnTo>
                    <a:pt x="152" y="236"/>
                  </a:lnTo>
                  <a:lnTo>
                    <a:pt x="151" y="245"/>
                  </a:lnTo>
                  <a:lnTo>
                    <a:pt x="150" y="249"/>
                  </a:lnTo>
                  <a:lnTo>
                    <a:pt x="147" y="254"/>
                  </a:lnTo>
                  <a:lnTo>
                    <a:pt x="141" y="254"/>
                  </a:lnTo>
                  <a:lnTo>
                    <a:pt x="141" y="254"/>
                  </a:lnTo>
                  <a:lnTo>
                    <a:pt x="135" y="252"/>
                  </a:lnTo>
                  <a:lnTo>
                    <a:pt x="129" y="248"/>
                  </a:lnTo>
                  <a:lnTo>
                    <a:pt x="129" y="248"/>
                  </a:lnTo>
                  <a:lnTo>
                    <a:pt x="126" y="239"/>
                  </a:lnTo>
                  <a:lnTo>
                    <a:pt x="123" y="229"/>
                  </a:lnTo>
                  <a:lnTo>
                    <a:pt x="123" y="229"/>
                  </a:lnTo>
                  <a:lnTo>
                    <a:pt x="125" y="218"/>
                  </a:lnTo>
                  <a:lnTo>
                    <a:pt x="125" y="218"/>
                  </a:lnTo>
                  <a:lnTo>
                    <a:pt x="126" y="209"/>
                  </a:lnTo>
                  <a:lnTo>
                    <a:pt x="126" y="209"/>
                  </a:lnTo>
                  <a:lnTo>
                    <a:pt x="128" y="167"/>
                  </a:lnTo>
                  <a:lnTo>
                    <a:pt x="128" y="167"/>
                  </a:lnTo>
                  <a:lnTo>
                    <a:pt x="128" y="128"/>
                  </a:lnTo>
                  <a:lnTo>
                    <a:pt x="128" y="128"/>
                  </a:lnTo>
                  <a:lnTo>
                    <a:pt x="126" y="113"/>
                  </a:lnTo>
                  <a:lnTo>
                    <a:pt x="123" y="103"/>
                  </a:lnTo>
                  <a:lnTo>
                    <a:pt x="123" y="103"/>
                  </a:lnTo>
                  <a:lnTo>
                    <a:pt x="94" y="125"/>
                  </a:lnTo>
                  <a:lnTo>
                    <a:pt x="65" y="144"/>
                  </a:lnTo>
                  <a:lnTo>
                    <a:pt x="36" y="160"/>
                  </a:lnTo>
                  <a:lnTo>
                    <a:pt x="5" y="173"/>
                  </a:lnTo>
                  <a:lnTo>
                    <a:pt x="0" y="16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99" name="Freeform 103"/>
            <p:cNvSpPr>
              <a:spLocks noEditPoints="1"/>
            </p:cNvSpPr>
            <p:nvPr userDrawn="1"/>
          </p:nvSpPr>
          <p:spPr bwMode="auto">
            <a:xfrm>
              <a:off x="5391151" y="1485901"/>
              <a:ext cx="119063" cy="106363"/>
            </a:xfrm>
            <a:custGeom>
              <a:avLst/>
              <a:gdLst/>
              <a:ahLst/>
              <a:cxnLst>
                <a:cxn ang="0">
                  <a:pos x="223" y="28"/>
                </a:cxn>
                <a:cxn ang="0">
                  <a:pos x="190" y="78"/>
                </a:cxn>
                <a:cxn ang="0">
                  <a:pos x="152" y="120"/>
                </a:cxn>
                <a:cxn ang="0">
                  <a:pos x="106" y="157"/>
                </a:cxn>
                <a:cxn ang="0">
                  <a:pos x="56" y="190"/>
                </a:cxn>
                <a:cxn ang="0">
                  <a:pos x="49" y="194"/>
                </a:cxn>
                <a:cxn ang="0">
                  <a:pos x="46" y="197"/>
                </a:cxn>
                <a:cxn ang="0">
                  <a:pos x="37" y="201"/>
                </a:cxn>
                <a:cxn ang="0">
                  <a:pos x="32" y="200"/>
                </a:cxn>
                <a:cxn ang="0">
                  <a:pos x="20" y="193"/>
                </a:cxn>
                <a:cxn ang="0">
                  <a:pos x="14" y="187"/>
                </a:cxn>
                <a:cxn ang="0">
                  <a:pos x="3" y="174"/>
                </a:cxn>
                <a:cxn ang="0">
                  <a:pos x="0" y="162"/>
                </a:cxn>
                <a:cxn ang="0">
                  <a:pos x="0" y="157"/>
                </a:cxn>
                <a:cxn ang="0">
                  <a:pos x="3" y="155"/>
                </a:cxn>
                <a:cxn ang="0">
                  <a:pos x="10" y="159"/>
                </a:cxn>
                <a:cxn ang="0">
                  <a:pos x="20" y="167"/>
                </a:cxn>
                <a:cxn ang="0">
                  <a:pos x="24" y="168"/>
                </a:cxn>
                <a:cxn ang="0">
                  <a:pos x="36" y="167"/>
                </a:cxn>
                <a:cxn ang="0">
                  <a:pos x="55" y="158"/>
                </a:cxn>
                <a:cxn ang="0">
                  <a:pos x="79" y="143"/>
                </a:cxn>
                <a:cxn ang="0">
                  <a:pos x="124" y="113"/>
                </a:cxn>
                <a:cxn ang="0">
                  <a:pos x="165" y="78"/>
                </a:cxn>
                <a:cxn ang="0">
                  <a:pos x="200" y="42"/>
                </a:cxn>
                <a:cxn ang="0">
                  <a:pos x="223" y="28"/>
                </a:cxn>
                <a:cxn ang="0">
                  <a:pos x="4" y="0"/>
                </a:cxn>
                <a:cxn ang="0">
                  <a:pos x="36" y="10"/>
                </a:cxn>
                <a:cxn ang="0">
                  <a:pos x="62" y="25"/>
                </a:cxn>
                <a:cxn ang="0">
                  <a:pos x="66" y="29"/>
                </a:cxn>
                <a:cxn ang="0">
                  <a:pos x="72" y="39"/>
                </a:cxn>
                <a:cxn ang="0">
                  <a:pos x="74" y="45"/>
                </a:cxn>
                <a:cxn ang="0">
                  <a:pos x="69" y="58"/>
                </a:cxn>
                <a:cxn ang="0">
                  <a:pos x="58" y="62"/>
                </a:cxn>
                <a:cxn ang="0">
                  <a:pos x="53" y="62"/>
                </a:cxn>
                <a:cxn ang="0">
                  <a:pos x="46" y="55"/>
                </a:cxn>
                <a:cxn ang="0">
                  <a:pos x="42" y="48"/>
                </a:cxn>
                <a:cxn ang="0">
                  <a:pos x="24" y="26"/>
                </a:cxn>
                <a:cxn ang="0">
                  <a:pos x="0" y="7"/>
                </a:cxn>
              </a:cxnLst>
              <a:rect l="0" t="0" r="r" b="b"/>
              <a:pathLst>
                <a:path w="223" h="201">
                  <a:moveTo>
                    <a:pt x="223" y="28"/>
                  </a:moveTo>
                  <a:lnTo>
                    <a:pt x="223" y="28"/>
                  </a:lnTo>
                  <a:lnTo>
                    <a:pt x="207" y="54"/>
                  </a:lnTo>
                  <a:lnTo>
                    <a:pt x="190" y="78"/>
                  </a:lnTo>
                  <a:lnTo>
                    <a:pt x="172" y="100"/>
                  </a:lnTo>
                  <a:lnTo>
                    <a:pt x="152" y="120"/>
                  </a:lnTo>
                  <a:lnTo>
                    <a:pt x="129" y="138"/>
                  </a:lnTo>
                  <a:lnTo>
                    <a:pt x="106" y="157"/>
                  </a:lnTo>
                  <a:lnTo>
                    <a:pt x="81" y="172"/>
                  </a:lnTo>
                  <a:lnTo>
                    <a:pt x="56" y="190"/>
                  </a:lnTo>
                  <a:lnTo>
                    <a:pt x="56" y="190"/>
                  </a:lnTo>
                  <a:lnTo>
                    <a:pt x="49" y="194"/>
                  </a:lnTo>
                  <a:lnTo>
                    <a:pt x="46" y="197"/>
                  </a:lnTo>
                  <a:lnTo>
                    <a:pt x="46" y="197"/>
                  </a:lnTo>
                  <a:lnTo>
                    <a:pt x="42" y="200"/>
                  </a:lnTo>
                  <a:lnTo>
                    <a:pt x="37" y="201"/>
                  </a:lnTo>
                  <a:lnTo>
                    <a:pt x="37" y="201"/>
                  </a:lnTo>
                  <a:lnTo>
                    <a:pt x="32" y="200"/>
                  </a:lnTo>
                  <a:lnTo>
                    <a:pt x="26" y="197"/>
                  </a:lnTo>
                  <a:lnTo>
                    <a:pt x="20" y="193"/>
                  </a:lnTo>
                  <a:lnTo>
                    <a:pt x="14" y="187"/>
                  </a:lnTo>
                  <a:lnTo>
                    <a:pt x="14" y="187"/>
                  </a:lnTo>
                  <a:lnTo>
                    <a:pt x="7" y="180"/>
                  </a:lnTo>
                  <a:lnTo>
                    <a:pt x="3" y="174"/>
                  </a:lnTo>
                  <a:lnTo>
                    <a:pt x="0" y="167"/>
                  </a:lnTo>
                  <a:lnTo>
                    <a:pt x="0" y="162"/>
                  </a:lnTo>
                  <a:lnTo>
                    <a:pt x="0" y="162"/>
                  </a:lnTo>
                  <a:lnTo>
                    <a:pt x="0" y="157"/>
                  </a:lnTo>
                  <a:lnTo>
                    <a:pt x="1" y="155"/>
                  </a:lnTo>
                  <a:lnTo>
                    <a:pt x="3" y="155"/>
                  </a:lnTo>
                  <a:lnTo>
                    <a:pt x="3" y="155"/>
                  </a:lnTo>
                  <a:lnTo>
                    <a:pt x="10" y="159"/>
                  </a:lnTo>
                  <a:lnTo>
                    <a:pt x="10" y="159"/>
                  </a:lnTo>
                  <a:lnTo>
                    <a:pt x="20" y="167"/>
                  </a:lnTo>
                  <a:lnTo>
                    <a:pt x="24" y="168"/>
                  </a:lnTo>
                  <a:lnTo>
                    <a:pt x="24" y="168"/>
                  </a:lnTo>
                  <a:lnTo>
                    <a:pt x="29" y="168"/>
                  </a:lnTo>
                  <a:lnTo>
                    <a:pt x="36" y="167"/>
                  </a:lnTo>
                  <a:lnTo>
                    <a:pt x="43" y="164"/>
                  </a:lnTo>
                  <a:lnTo>
                    <a:pt x="55" y="158"/>
                  </a:lnTo>
                  <a:lnTo>
                    <a:pt x="55" y="158"/>
                  </a:lnTo>
                  <a:lnTo>
                    <a:pt x="79" y="143"/>
                  </a:lnTo>
                  <a:lnTo>
                    <a:pt x="103" y="129"/>
                  </a:lnTo>
                  <a:lnTo>
                    <a:pt x="124" y="113"/>
                  </a:lnTo>
                  <a:lnTo>
                    <a:pt x="145" y="96"/>
                  </a:lnTo>
                  <a:lnTo>
                    <a:pt x="165" y="78"/>
                  </a:lnTo>
                  <a:lnTo>
                    <a:pt x="182" y="61"/>
                  </a:lnTo>
                  <a:lnTo>
                    <a:pt x="200" y="42"/>
                  </a:lnTo>
                  <a:lnTo>
                    <a:pt x="216" y="22"/>
                  </a:lnTo>
                  <a:lnTo>
                    <a:pt x="223" y="28"/>
                  </a:lnTo>
                  <a:close/>
                  <a:moveTo>
                    <a:pt x="4" y="0"/>
                  </a:moveTo>
                  <a:lnTo>
                    <a:pt x="4" y="0"/>
                  </a:lnTo>
                  <a:lnTo>
                    <a:pt x="21" y="4"/>
                  </a:lnTo>
                  <a:lnTo>
                    <a:pt x="36" y="10"/>
                  </a:lnTo>
                  <a:lnTo>
                    <a:pt x="50" y="16"/>
                  </a:lnTo>
                  <a:lnTo>
                    <a:pt x="62" y="25"/>
                  </a:lnTo>
                  <a:lnTo>
                    <a:pt x="62" y="25"/>
                  </a:lnTo>
                  <a:lnTo>
                    <a:pt x="66" y="29"/>
                  </a:lnTo>
                  <a:lnTo>
                    <a:pt x="71" y="35"/>
                  </a:lnTo>
                  <a:lnTo>
                    <a:pt x="72" y="39"/>
                  </a:lnTo>
                  <a:lnTo>
                    <a:pt x="74" y="45"/>
                  </a:lnTo>
                  <a:lnTo>
                    <a:pt x="74" y="45"/>
                  </a:lnTo>
                  <a:lnTo>
                    <a:pt x="72" y="52"/>
                  </a:lnTo>
                  <a:lnTo>
                    <a:pt x="69" y="58"/>
                  </a:lnTo>
                  <a:lnTo>
                    <a:pt x="63" y="61"/>
                  </a:lnTo>
                  <a:lnTo>
                    <a:pt x="58" y="62"/>
                  </a:lnTo>
                  <a:lnTo>
                    <a:pt x="58" y="62"/>
                  </a:lnTo>
                  <a:lnTo>
                    <a:pt x="53" y="62"/>
                  </a:lnTo>
                  <a:lnTo>
                    <a:pt x="50" y="59"/>
                  </a:lnTo>
                  <a:lnTo>
                    <a:pt x="46" y="55"/>
                  </a:lnTo>
                  <a:lnTo>
                    <a:pt x="42" y="48"/>
                  </a:lnTo>
                  <a:lnTo>
                    <a:pt x="42" y="48"/>
                  </a:lnTo>
                  <a:lnTo>
                    <a:pt x="33" y="36"/>
                  </a:lnTo>
                  <a:lnTo>
                    <a:pt x="24" y="26"/>
                  </a:lnTo>
                  <a:lnTo>
                    <a:pt x="14" y="16"/>
                  </a:lnTo>
                  <a:lnTo>
                    <a:pt x="0" y="7"/>
                  </a:lnTo>
                  <a:lnTo>
                    <a:pt x="4"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0" name="Freeform 104"/>
            <p:cNvSpPr>
              <a:spLocks/>
            </p:cNvSpPr>
            <p:nvPr userDrawn="1"/>
          </p:nvSpPr>
          <p:spPr bwMode="auto">
            <a:xfrm>
              <a:off x="5532438" y="1479551"/>
              <a:ext cx="107950" cy="122238"/>
            </a:xfrm>
            <a:custGeom>
              <a:avLst/>
              <a:gdLst/>
              <a:ahLst/>
              <a:cxnLst>
                <a:cxn ang="0">
                  <a:pos x="26" y="223"/>
                </a:cxn>
                <a:cxn ang="0">
                  <a:pos x="57" y="201"/>
                </a:cxn>
                <a:cxn ang="0">
                  <a:pos x="86" y="177"/>
                </a:cxn>
                <a:cxn ang="0">
                  <a:pos x="113" y="145"/>
                </a:cxn>
                <a:cxn ang="0">
                  <a:pos x="136" y="110"/>
                </a:cxn>
                <a:cxn ang="0">
                  <a:pos x="145" y="93"/>
                </a:cxn>
                <a:cxn ang="0">
                  <a:pos x="167" y="42"/>
                </a:cxn>
                <a:cxn ang="0">
                  <a:pos x="170" y="29"/>
                </a:cxn>
                <a:cxn ang="0">
                  <a:pos x="170" y="28"/>
                </a:cxn>
                <a:cxn ang="0">
                  <a:pos x="164" y="26"/>
                </a:cxn>
                <a:cxn ang="0">
                  <a:pos x="147" y="28"/>
                </a:cxn>
                <a:cxn ang="0">
                  <a:pos x="99" y="33"/>
                </a:cxn>
                <a:cxn ang="0">
                  <a:pos x="57" y="39"/>
                </a:cxn>
                <a:cxn ang="0">
                  <a:pos x="38" y="45"/>
                </a:cxn>
                <a:cxn ang="0">
                  <a:pos x="31" y="48"/>
                </a:cxn>
                <a:cxn ang="0">
                  <a:pos x="26" y="46"/>
                </a:cxn>
                <a:cxn ang="0">
                  <a:pos x="16" y="38"/>
                </a:cxn>
                <a:cxn ang="0">
                  <a:pos x="10" y="31"/>
                </a:cxn>
                <a:cxn ang="0">
                  <a:pos x="0" y="15"/>
                </a:cxn>
                <a:cxn ang="0">
                  <a:pos x="2" y="10"/>
                </a:cxn>
                <a:cxn ang="0">
                  <a:pos x="4" y="9"/>
                </a:cxn>
                <a:cxn ang="0">
                  <a:pos x="12" y="13"/>
                </a:cxn>
                <a:cxn ang="0">
                  <a:pos x="20" y="17"/>
                </a:cxn>
                <a:cxn ang="0">
                  <a:pos x="28" y="20"/>
                </a:cxn>
                <a:cxn ang="0">
                  <a:pos x="33" y="20"/>
                </a:cxn>
                <a:cxn ang="0">
                  <a:pos x="57" y="19"/>
                </a:cxn>
                <a:cxn ang="0">
                  <a:pos x="100" y="15"/>
                </a:cxn>
                <a:cxn ang="0">
                  <a:pos x="157" y="6"/>
                </a:cxn>
                <a:cxn ang="0">
                  <a:pos x="165" y="2"/>
                </a:cxn>
                <a:cxn ang="0">
                  <a:pos x="168" y="0"/>
                </a:cxn>
                <a:cxn ang="0">
                  <a:pos x="171" y="0"/>
                </a:cxn>
                <a:cxn ang="0">
                  <a:pos x="180" y="3"/>
                </a:cxn>
                <a:cxn ang="0">
                  <a:pos x="191" y="13"/>
                </a:cxn>
                <a:cxn ang="0">
                  <a:pos x="205" y="29"/>
                </a:cxn>
                <a:cxn ang="0">
                  <a:pos x="206" y="32"/>
                </a:cxn>
                <a:cxn ang="0">
                  <a:pos x="200" y="42"/>
                </a:cxn>
                <a:cxn ang="0">
                  <a:pos x="197" y="45"/>
                </a:cxn>
                <a:cxn ang="0">
                  <a:pos x="193" y="54"/>
                </a:cxn>
                <a:cxn ang="0">
                  <a:pos x="165" y="107"/>
                </a:cxn>
                <a:cxn ang="0">
                  <a:pos x="138" y="151"/>
                </a:cxn>
                <a:cxn ang="0">
                  <a:pos x="126" y="164"/>
                </a:cxn>
                <a:cxn ang="0">
                  <a:pos x="103" y="187"/>
                </a:cxn>
                <a:cxn ang="0">
                  <a:pos x="75" y="207"/>
                </a:cxn>
                <a:cxn ang="0">
                  <a:pos x="46" y="223"/>
                </a:cxn>
                <a:cxn ang="0">
                  <a:pos x="26" y="223"/>
                </a:cxn>
              </a:cxnLst>
              <a:rect l="0" t="0" r="r" b="b"/>
              <a:pathLst>
                <a:path w="206" h="230">
                  <a:moveTo>
                    <a:pt x="26" y="223"/>
                  </a:moveTo>
                  <a:lnTo>
                    <a:pt x="26" y="223"/>
                  </a:lnTo>
                  <a:lnTo>
                    <a:pt x="42" y="213"/>
                  </a:lnTo>
                  <a:lnTo>
                    <a:pt x="57" y="201"/>
                  </a:lnTo>
                  <a:lnTo>
                    <a:pt x="73" y="190"/>
                  </a:lnTo>
                  <a:lnTo>
                    <a:pt x="86" y="177"/>
                  </a:lnTo>
                  <a:lnTo>
                    <a:pt x="100" y="161"/>
                  </a:lnTo>
                  <a:lnTo>
                    <a:pt x="113" y="145"/>
                  </a:lnTo>
                  <a:lnTo>
                    <a:pt x="125" y="129"/>
                  </a:lnTo>
                  <a:lnTo>
                    <a:pt x="136" y="110"/>
                  </a:lnTo>
                  <a:lnTo>
                    <a:pt x="136" y="110"/>
                  </a:lnTo>
                  <a:lnTo>
                    <a:pt x="145" y="93"/>
                  </a:lnTo>
                  <a:lnTo>
                    <a:pt x="154" y="75"/>
                  </a:lnTo>
                  <a:lnTo>
                    <a:pt x="167" y="42"/>
                  </a:lnTo>
                  <a:lnTo>
                    <a:pt x="167" y="42"/>
                  </a:lnTo>
                  <a:lnTo>
                    <a:pt x="170" y="29"/>
                  </a:lnTo>
                  <a:lnTo>
                    <a:pt x="170" y="29"/>
                  </a:lnTo>
                  <a:lnTo>
                    <a:pt x="170" y="28"/>
                  </a:lnTo>
                  <a:lnTo>
                    <a:pt x="168" y="26"/>
                  </a:lnTo>
                  <a:lnTo>
                    <a:pt x="164" y="26"/>
                  </a:lnTo>
                  <a:lnTo>
                    <a:pt x="164" y="26"/>
                  </a:lnTo>
                  <a:lnTo>
                    <a:pt x="147" y="28"/>
                  </a:lnTo>
                  <a:lnTo>
                    <a:pt x="147" y="28"/>
                  </a:lnTo>
                  <a:lnTo>
                    <a:pt x="99" y="33"/>
                  </a:lnTo>
                  <a:lnTo>
                    <a:pt x="57" y="39"/>
                  </a:lnTo>
                  <a:lnTo>
                    <a:pt x="57" y="39"/>
                  </a:lnTo>
                  <a:lnTo>
                    <a:pt x="44" y="42"/>
                  </a:lnTo>
                  <a:lnTo>
                    <a:pt x="38" y="45"/>
                  </a:lnTo>
                  <a:lnTo>
                    <a:pt x="38" y="45"/>
                  </a:lnTo>
                  <a:lnTo>
                    <a:pt x="31" y="48"/>
                  </a:lnTo>
                  <a:lnTo>
                    <a:pt x="31" y="48"/>
                  </a:lnTo>
                  <a:lnTo>
                    <a:pt x="26" y="46"/>
                  </a:lnTo>
                  <a:lnTo>
                    <a:pt x="22" y="44"/>
                  </a:lnTo>
                  <a:lnTo>
                    <a:pt x="16" y="38"/>
                  </a:lnTo>
                  <a:lnTo>
                    <a:pt x="10" y="31"/>
                  </a:lnTo>
                  <a:lnTo>
                    <a:pt x="10" y="31"/>
                  </a:lnTo>
                  <a:lnTo>
                    <a:pt x="3" y="20"/>
                  </a:lnTo>
                  <a:lnTo>
                    <a:pt x="0" y="15"/>
                  </a:lnTo>
                  <a:lnTo>
                    <a:pt x="0" y="15"/>
                  </a:lnTo>
                  <a:lnTo>
                    <a:pt x="2" y="10"/>
                  </a:lnTo>
                  <a:lnTo>
                    <a:pt x="4" y="9"/>
                  </a:lnTo>
                  <a:lnTo>
                    <a:pt x="4" y="9"/>
                  </a:lnTo>
                  <a:lnTo>
                    <a:pt x="6" y="9"/>
                  </a:lnTo>
                  <a:lnTo>
                    <a:pt x="12" y="13"/>
                  </a:lnTo>
                  <a:lnTo>
                    <a:pt x="12" y="13"/>
                  </a:lnTo>
                  <a:lnTo>
                    <a:pt x="20" y="17"/>
                  </a:lnTo>
                  <a:lnTo>
                    <a:pt x="20" y="17"/>
                  </a:lnTo>
                  <a:lnTo>
                    <a:pt x="28" y="20"/>
                  </a:lnTo>
                  <a:lnTo>
                    <a:pt x="33" y="20"/>
                  </a:lnTo>
                  <a:lnTo>
                    <a:pt x="33" y="20"/>
                  </a:lnTo>
                  <a:lnTo>
                    <a:pt x="57" y="19"/>
                  </a:lnTo>
                  <a:lnTo>
                    <a:pt x="57" y="19"/>
                  </a:lnTo>
                  <a:lnTo>
                    <a:pt x="100" y="15"/>
                  </a:lnTo>
                  <a:lnTo>
                    <a:pt x="100" y="15"/>
                  </a:lnTo>
                  <a:lnTo>
                    <a:pt x="136" y="9"/>
                  </a:lnTo>
                  <a:lnTo>
                    <a:pt x="157" y="6"/>
                  </a:lnTo>
                  <a:lnTo>
                    <a:pt x="157" y="6"/>
                  </a:lnTo>
                  <a:lnTo>
                    <a:pt x="165" y="2"/>
                  </a:lnTo>
                  <a:lnTo>
                    <a:pt x="165" y="2"/>
                  </a:lnTo>
                  <a:lnTo>
                    <a:pt x="168" y="0"/>
                  </a:lnTo>
                  <a:lnTo>
                    <a:pt x="171" y="0"/>
                  </a:lnTo>
                  <a:lnTo>
                    <a:pt x="171" y="0"/>
                  </a:lnTo>
                  <a:lnTo>
                    <a:pt x="176" y="0"/>
                  </a:lnTo>
                  <a:lnTo>
                    <a:pt x="180" y="3"/>
                  </a:lnTo>
                  <a:lnTo>
                    <a:pt x="191" y="13"/>
                  </a:lnTo>
                  <a:lnTo>
                    <a:pt x="191" y="13"/>
                  </a:lnTo>
                  <a:lnTo>
                    <a:pt x="202" y="25"/>
                  </a:lnTo>
                  <a:lnTo>
                    <a:pt x="205" y="29"/>
                  </a:lnTo>
                  <a:lnTo>
                    <a:pt x="206" y="32"/>
                  </a:lnTo>
                  <a:lnTo>
                    <a:pt x="206" y="32"/>
                  </a:lnTo>
                  <a:lnTo>
                    <a:pt x="205" y="36"/>
                  </a:lnTo>
                  <a:lnTo>
                    <a:pt x="200" y="42"/>
                  </a:lnTo>
                  <a:lnTo>
                    <a:pt x="200" y="42"/>
                  </a:lnTo>
                  <a:lnTo>
                    <a:pt x="197" y="45"/>
                  </a:lnTo>
                  <a:lnTo>
                    <a:pt x="193" y="54"/>
                  </a:lnTo>
                  <a:lnTo>
                    <a:pt x="193" y="54"/>
                  </a:lnTo>
                  <a:lnTo>
                    <a:pt x="180" y="81"/>
                  </a:lnTo>
                  <a:lnTo>
                    <a:pt x="165" y="107"/>
                  </a:lnTo>
                  <a:lnTo>
                    <a:pt x="151" y="130"/>
                  </a:lnTo>
                  <a:lnTo>
                    <a:pt x="138" y="151"/>
                  </a:lnTo>
                  <a:lnTo>
                    <a:pt x="138" y="151"/>
                  </a:lnTo>
                  <a:lnTo>
                    <a:pt x="126" y="164"/>
                  </a:lnTo>
                  <a:lnTo>
                    <a:pt x="115" y="175"/>
                  </a:lnTo>
                  <a:lnTo>
                    <a:pt x="103" y="187"/>
                  </a:lnTo>
                  <a:lnTo>
                    <a:pt x="90" y="197"/>
                  </a:lnTo>
                  <a:lnTo>
                    <a:pt x="75" y="207"/>
                  </a:lnTo>
                  <a:lnTo>
                    <a:pt x="61" y="216"/>
                  </a:lnTo>
                  <a:lnTo>
                    <a:pt x="46" y="223"/>
                  </a:lnTo>
                  <a:lnTo>
                    <a:pt x="31" y="230"/>
                  </a:lnTo>
                  <a:lnTo>
                    <a:pt x="26" y="22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1" name="Freeform 105"/>
            <p:cNvSpPr>
              <a:spLocks noEditPoints="1"/>
            </p:cNvSpPr>
            <p:nvPr userDrawn="1"/>
          </p:nvSpPr>
          <p:spPr bwMode="auto">
            <a:xfrm>
              <a:off x="5678488" y="1468438"/>
              <a:ext cx="106363" cy="138113"/>
            </a:xfrm>
            <a:custGeom>
              <a:avLst/>
              <a:gdLst/>
              <a:ahLst/>
              <a:cxnLst>
                <a:cxn ang="0">
                  <a:pos x="30" y="252"/>
                </a:cxn>
                <a:cxn ang="0">
                  <a:pos x="53" y="240"/>
                </a:cxn>
                <a:cxn ang="0">
                  <a:pos x="79" y="220"/>
                </a:cxn>
                <a:cxn ang="0">
                  <a:pos x="95" y="207"/>
                </a:cxn>
                <a:cxn ang="0">
                  <a:pos x="121" y="176"/>
                </a:cxn>
                <a:cxn ang="0">
                  <a:pos x="143" y="142"/>
                </a:cxn>
                <a:cxn ang="0">
                  <a:pos x="158" y="104"/>
                </a:cxn>
                <a:cxn ang="0">
                  <a:pos x="163" y="85"/>
                </a:cxn>
                <a:cxn ang="0">
                  <a:pos x="94" y="95"/>
                </a:cxn>
                <a:cxn ang="0">
                  <a:pos x="66" y="100"/>
                </a:cxn>
                <a:cxn ang="0">
                  <a:pos x="45" y="104"/>
                </a:cxn>
                <a:cxn ang="0">
                  <a:pos x="34" y="108"/>
                </a:cxn>
                <a:cxn ang="0">
                  <a:pos x="30" y="110"/>
                </a:cxn>
                <a:cxn ang="0">
                  <a:pos x="27" y="110"/>
                </a:cxn>
                <a:cxn ang="0">
                  <a:pos x="20" y="107"/>
                </a:cxn>
                <a:cxn ang="0">
                  <a:pos x="10" y="100"/>
                </a:cxn>
                <a:cxn ang="0">
                  <a:pos x="0" y="84"/>
                </a:cxn>
                <a:cxn ang="0">
                  <a:pos x="0" y="81"/>
                </a:cxn>
                <a:cxn ang="0">
                  <a:pos x="2" y="75"/>
                </a:cxn>
                <a:cxn ang="0">
                  <a:pos x="5" y="75"/>
                </a:cxn>
                <a:cxn ang="0">
                  <a:pos x="10" y="78"/>
                </a:cxn>
                <a:cxn ang="0">
                  <a:pos x="27" y="84"/>
                </a:cxn>
                <a:cxn ang="0">
                  <a:pos x="40" y="84"/>
                </a:cxn>
                <a:cxn ang="0">
                  <a:pos x="98" y="75"/>
                </a:cxn>
                <a:cxn ang="0">
                  <a:pos x="156" y="66"/>
                </a:cxn>
                <a:cxn ang="0">
                  <a:pos x="161" y="65"/>
                </a:cxn>
                <a:cxn ang="0">
                  <a:pos x="166" y="62"/>
                </a:cxn>
                <a:cxn ang="0">
                  <a:pos x="171" y="61"/>
                </a:cxn>
                <a:cxn ang="0">
                  <a:pos x="185" y="68"/>
                </a:cxn>
                <a:cxn ang="0">
                  <a:pos x="192" y="75"/>
                </a:cxn>
                <a:cxn ang="0">
                  <a:pos x="200" y="85"/>
                </a:cxn>
                <a:cxn ang="0">
                  <a:pos x="201" y="90"/>
                </a:cxn>
                <a:cxn ang="0">
                  <a:pos x="197" y="97"/>
                </a:cxn>
                <a:cxn ang="0">
                  <a:pos x="192" y="101"/>
                </a:cxn>
                <a:cxn ang="0">
                  <a:pos x="190" y="106"/>
                </a:cxn>
                <a:cxn ang="0">
                  <a:pos x="166" y="152"/>
                </a:cxn>
                <a:cxn ang="0">
                  <a:pos x="142" y="188"/>
                </a:cxn>
                <a:cxn ang="0">
                  <a:pos x="132" y="200"/>
                </a:cxn>
                <a:cxn ang="0">
                  <a:pos x="107" y="221"/>
                </a:cxn>
                <a:cxn ang="0">
                  <a:pos x="79" y="239"/>
                </a:cxn>
                <a:cxn ang="0">
                  <a:pos x="50" y="253"/>
                </a:cxn>
                <a:cxn ang="0">
                  <a:pos x="30" y="252"/>
                </a:cxn>
                <a:cxn ang="0">
                  <a:pos x="33" y="9"/>
                </a:cxn>
                <a:cxn ang="0">
                  <a:pos x="46" y="14"/>
                </a:cxn>
                <a:cxn ang="0">
                  <a:pos x="60" y="17"/>
                </a:cxn>
                <a:cxn ang="0">
                  <a:pos x="76" y="16"/>
                </a:cxn>
                <a:cxn ang="0">
                  <a:pos x="101" y="13"/>
                </a:cxn>
                <a:cxn ang="0">
                  <a:pos x="133" y="4"/>
                </a:cxn>
                <a:cxn ang="0">
                  <a:pos x="139" y="1"/>
                </a:cxn>
                <a:cxn ang="0">
                  <a:pos x="146" y="0"/>
                </a:cxn>
                <a:cxn ang="0">
                  <a:pos x="156" y="0"/>
                </a:cxn>
                <a:cxn ang="0">
                  <a:pos x="169" y="7"/>
                </a:cxn>
                <a:cxn ang="0">
                  <a:pos x="171" y="13"/>
                </a:cxn>
                <a:cxn ang="0">
                  <a:pos x="169" y="17"/>
                </a:cxn>
                <a:cxn ang="0">
                  <a:pos x="156" y="24"/>
                </a:cxn>
                <a:cxn ang="0">
                  <a:pos x="140" y="26"/>
                </a:cxn>
                <a:cxn ang="0">
                  <a:pos x="103" y="32"/>
                </a:cxn>
                <a:cxn ang="0">
                  <a:pos x="63" y="36"/>
                </a:cxn>
                <a:cxn ang="0">
                  <a:pos x="55" y="35"/>
                </a:cxn>
                <a:cxn ang="0">
                  <a:pos x="37" y="24"/>
                </a:cxn>
                <a:cxn ang="0">
                  <a:pos x="33" y="9"/>
                </a:cxn>
              </a:cxnLst>
              <a:rect l="0" t="0" r="r" b="b"/>
              <a:pathLst>
                <a:path w="201" h="259">
                  <a:moveTo>
                    <a:pt x="30" y="252"/>
                  </a:moveTo>
                  <a:lnTo>
                    <a:pt x="30" y="252"/>
                  </a:lnTo>
                  <a:lnTo>
                    <a:pt x="42" y="246"/>
                  </a:lnTo>
                  <a:lnTo>
                    <a:pt x="53" y="240"/>
                  </a:lnTo>
                  <a:lnTo>
                    <a:pt x="65" y="231"/>
                  </a:lnTo>
                  <a:lnTo>
                    <a:pt x="79" y="220"/>
                  </a:lnTo>
                  <a:lnTo>
                    <a:pt x="79" y="220"/>
                  </a:lnTo>
                  <a:lnTo>
                    <a:pt x="95" y="207"/>
                  </a:lnTo>
                  <a:lnTo>
                    <a:pt x="108" y="192"/>
                  </a:lnTo>
                  <a:lnTo>
                    <a:pt x="121" y="176"/>
                  </a:lnTo>
                  <a:lnTo>
                    <a:pt x="133" y="159"/>
                  </a:lnTo>
                  <a:lnTo>
                    <a:pt x="143" y="142"/>
                  </a:lnTo>
                  <a:lnTo>
                    <a:pt x="150" y="123"/>
                  </a:lnTo>
                  <a:lnTo>
                    <a:pt x="158" y="104"/>
                  </a:lnTo>
                  <a:lnTo>
                    <a:pt x="163" y="85"/>
                  </a:lnTo>
                  <a:lnTo>
                    <a:pt x="163" y="85"/>
                  </a:lnTo>
                  <a:lnTo>
                    <a:pt x="126" y="90"/>
                  </a:lnTo>
                  <a:lnTo>
                    <a:pt x="94" y="95"/>
                  </a:lnTo>
                  <a:lnTo>
                    <a:pt x="94" y="95"/>
                  </a:lnTo>
                  <a:lnTo>
                    <a:pt x="66" y="100"/>
                  </a:lnTo>
                  <a:lnTo>
                    <a:pt x="45" y="104"/>
                  </a:lnTo>
                  <a:lnTo>
                    <a:pt x="45" y="104"/>
                  </a:lnTo>
                  <a:lnTo>
                    <a:pt x="39" y="106"/>
                  </a:lnTo>
                  <a:lnTo>
                    <a:pt x="34" y="108"/>
                  </a:lnTo>
                  <a:lnTo>
                    <a:pt x="34" y="108"/>
                  </a:lnTo>
                  <a:lnTo>
                    <a:pt x="30" y="110"/>
                  </a:lnTo>
                  <a:lnTo>
                    <a:pt x="27" y="110"/>
                  </a:lnTo>
                  <a:lnTo>
                    <a:pt x="27" y="110"/>
                  </a:lnTo>
                  <a:lnTo>
                    <a:pt x="24" y="110"/>
                  </a:lnTo>
                  <a:lnTo>
                    <a:pt x="20" y="107"/>
                  </a:lnTo>
                  <a:lnTo>
                    <a:pt x="10" y="100"/>
                  </a:lnTo>
                  <a:lnTo>
                    <a:pt x="10" y="100"/>
                  </a:lnTo>
                  <a:lnTo>
                    <a:pt x="2" y="90"/>
                  </a:lnTo>
                  <a:lnTo>
                    <a:pt x="0" y="84"/>
                  </a:lnTo>
                  <a:lnTo>
                    <a:pt x="0" y="81"/>
                  </a:lnTo>
                  <a:lnTo>
                    <a:pt x="0" y="81"/>
                  </a:lnTo>
                  <a:lnTo>
                    <a:pt x="0" y="77"/>
                  </a:lnTo>
                  <a:lnTo>
                    <a:pt x="2" y="75"/>
                  </a:lnTo>
                  <a:lnTo>
                    <a:pt x="2" y="75"/>
                  </a:lnTo>
                  <a:lnTo>
                    <a:pt x="5" y="75"/>
                  </a:lnTo>
                  <a:lnTo>
                    <a:pt x="10" y="78"/>
                  </a:lnTo>
                  <a:lnTo>
                    <a:pt x="10" y="78"/>
                  </a:lnTo>
                  <a:lnTo>
                    <a:pt x="18" y="82"/>
                  </a:lnTo>
                  <a:lnTo>
                    <a:pt x="27" y="84"/>
                  </a:lnTo>
                  <a:lnTo>
                    <a:pt x="27" y="84"/>
                  </a:lnTo>
                  <a:lnTo>
                    <a:pt x="40" y="84"/>
                  </a:lnTo>
                  <a:lnTo>
                    <a:pt x="40" y="84"/>
                  </a:lnTo>
                  <a:lnTo>
                    <a:pt x="98" y="75"/>
                  </a:lnTo>
                  <a:lnTo>
                    <a:pt x="98" y="75"/>
                  </a:lnTo>
                  <a:lnTo>
                    <a:pt x="156" y="66"/>
                  </a:lnTo>
                  <a:lnTo>
                    <a:pt x="156" y="66"/>
                  </a:lnTo>
                  <a:lnTo>
                    <a:pt x="161" y="65"/>
                  </a:lnTo>
                  <a:lnTo>
                    <a:pt x="166" y="62"/>
                  </a:lnTo>
                  <a:lnTo>
                    <a:pt x="166" y="62"/>
                  </a:lnTo>
                  <a:lnTo>
                    <a:pt x="171" y="61"/>
                  </a:lnTo>
                  <a:lnTo>
                    <a:pt x="171" y="61"/>
                  </a:lnTo>
                  <a:lnTo>
                    <a:pt x="176" y="62"/>
                  </a:lnTo>
                  <a:lnTo>
                    <a:pt x="185" y="68"/>
                  </a:lnTo>
                  <a:lnTo>
                    <a:pt x="185" y="68"/>
                  </a:lnTo>
                  <a:lnTo>
                    <a:pt x="192" y="75"/>
                  </a:lnTo>
                  <a:lnTo>
                    <a:pt x="197" y="79"/>
                  </a:lnTo>
                  <a:lnTo>
                    <a:pt x="200" y="85"/>
                  </a:lnTo>
                  <a:lnTo>
                    <a:pt x="201" y="90"/>
                  </a:lnTo>
                  <a:lnTo>
                    <a:pt x="201" y="90"/>
                  </a:lnTo>
                  <a:lnTo>
                    <a:pt x="200" y="94"/>
                  </a:lnTo>
                  <a:lnTo>
                    <a:pt x="197" y="97"/>
                  </a:lnTo>
                  <a:lnTo>
                    <a:pt x="197" y="97"/>
                  </a:lnTo>
                  <a:lnTo>
                    <a:pt x="192" y="101"/>
                  </a:lnTo>
                  <a:lnTo>
                    <a:pt x="190" y="106"/>
                  </a:lnTo>
                  <a:lnTo>
                    <a:pt x="190" y="106"/>
                  </a:lnTo>
                  <a:lnTo>
                    <a:pt x="178" y="130"/>
                  </a:lnTo>
                  <a:lnTo>
                    <a:pt x="166" y="152"/>
                  </a:lnTo>
                  <a:lnTo>
                    <a:pt x="155" y="171"/>
                  </a:lnTo>
                  <a:lnTo>
                    <a:pt x="142" y="188"/>
                  </a:lnTo>
                  <a:lnTo>
                    <a:pt x="142" y="188"/>
                  </a:lnTo>
                  <a:lnTo>
                    <a:pt x="132" y="200"/>
                  </a:lnTo>
                  <a:lnTo>
                    <a:pt x="120" y="211"/>
                  </a:lnTo>
                  <a:lnTo>
                    <a:pt x="107" y="221"/>
                  </a:lnTo>
                  <a:lnTo>
                    <a:pt x="94" y="230"/>
                  </a:lnTo>
                  <a:lnTo>
                    <a:pt x="79" y="239"/>
                  </a:lnTo>
                  <a:lnTo>
                    <a:pt x="65" y="246"/>
                  </a:lnTo>
                  <a:lnTo>
                    <a:pt x="50" y="253"/>
                  </a:lnTo>
                  <a:lnTo>
                    <a:pt x="34" y="259"/>
                  </a:lnTo>
                  <a:lnTo>
                    <a:pt x="30" y="252"/>
                  </a:lnTo>
                  <a:close/>
                  <a:moveTo>
                    <a:pt x="33" y="9"/>
                  </a:moveTo>
                  <a:lnTo>
                    <a:pt x="33" y="9"/>
                  </a:lnTo>
                  <a:lnTo>
                    <a:pt x="40" y="13"/>
                  </a:lnTo>
                  <a:lnTo>
                    <a:pt x="46" y="14"/>
                  </a:lnTo>
                  <a:lnTo>
                    <a:pt x="53" y="16"/>
                  </a:lnTo>
                  <a:lnTo>
                    <a:pt x="60" y="17"/>
                  </a:lnTo>
                  <a:lnTo>
                    <a:pt x="60" y="17"/>
                  </a:lnTo>
                  <a:lnTo>
                    <a:pt x="76" y="16"/>
                  </a:lnTo>
                  <a:lnTo>
                    <a:pt x="101" y="13"/>
                  </a:lnTo>
                  <a:lnTo>
                    <a:pt x="101" y="13"/>
                  </a:lnTo>
                  <a:lnTo>
                    <a:pt x="127" y="7"/>
                  </a:lnTo>
                  <a:lnTo>
                    <a:pt x="133" y="4"/>
                  </a:lnTo>
                  <a:lnTo>
                    <a:pt x="139" y="1"/>
                  </a:lnTo>
                  <a:lnTo>
                    <a:pt x="139" y="1"/>
                  </a:lnTo>
                  <a:lnTo>
                    <a:pt x="143" y="0"/>
                  </a:lnTo>
                  <a:lnTo>
                    <a:pt x="146" y="0"/>
                  </a:lnTo>
                  <a:lnTo>
                    <a:pt x="146" y="0"/>
                  </a:lnTo>
                  <a:lnTo>
                    <a:pt x="156" y="0"/>
                  </a:lnTo>
                  <a:lnTo>
                    <a:pt x="163" y="3"/>
                  </a:lnTo>
                  <a:lnTo>
                    <a:pt x="169" y="7"/>
                  </a:lnTo>
                  <a:lnTo>
                    <a:pt x="171" y="10"/>
                  </a:lnTo>
                  <a:lnTo>
                    <a:pt x="171" y="13"/>
                  </a:lnTo>
                  <a:lnTo>
                    <a:pt x="171" y="13"/>
                  </a:lnTo>
                  <a:lnTo>
                    <a:pt x="169" y="17"/>
                  </a:lnTo>
                  <a:lnTo>
                    <a:pt x="165" y="22"/>
                  </a:lnTo>
                  <a:lnTo>
                    <a:pt x="156" y="24"/>
                  </a:lnTo>
                  <a:lnTo>
                    <a:pt x="140" y="26"/>
                  </a:lnTo>
                  <a:lnTo>
                    <a:pt x="140" y="26"/>
                  </a:lnTo>
                  <a:lnTo>
                    <a:pt x="103" y="32"/>
                  </a:lnTo>
                  <a:lnTo>
                    <a:pt x="103" y="32"/>
                  </a:lnTo>
                  <a:lnTo>
                    <a:pt x="82" y="35"/>
                  </a:lnTo>
                  <a:lnTo>
                    <a:pt x="63" y="36"/>
                  </a:lnTo>
                  <a:lnTo>
                    <a:pt x="63" y="36"/>
                  </a:lnTo>
                  <a:lnTo>
                    <a:pt x="55" y="35"/>
                  </a:lnTo>
                  <a:lnTo>
                    <a:pt x="47" y="30"/>
                  </a:lnTo>
                  <a:lnTo>
                    <a:pt x="37" y="24"/>
                  </a:lnTo>
                  <a:lnTo>
                    <a:pt x="27" y="16"/>
                  </a:lnTo>
                  <a:lnTo>
                    <a:pt x="33" y="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2" name="Freeform 106"/>
            <p:cNvSpPr>
              <a:spLocks noEditPoints="1"/>
            </p:cNvSpPr>
            <p:nvPr userDrawn="1"/>
          </p:nvSpPr>
          <p:spPr bwMode="auto">
            <a:xfrm>
              <a:off x="5815013" y="1479551"/>
              <a:ext cx="125413" cy="117475"/>
            </a:xfrm>
            <a:custGeom>
              <a:avLst/>
              <a:gdLst/>
              <a:ahLst/>
              <a:cxnLst>
                <a:cxn ang="0">
                  <a:pos x="6" y="61"/>
                </a:cxn>
                <a:cxn ang="0">
                  <a:pos x="35" y="68"/>
                </a:cxn>
                <a:cxn ang="0">
                  <a:pos x="57" y="78"/>
                </a:cxn>
                <a:cxn ang="0">
                  <a:pos x="61" y="83"/>
                </a:cxn>
                <a:cxn ang="0">
                  <a:pos x="67" y="93"/>
                </a:cxn>
                <a:cxn ang="0">
                  <a:pos x="68" y="100"/>
                </a:cxn>
                <a:cxn ang="0">
                  <a:pos x="64" y="110"/>
                </a:cxn>
                <a:cxn ang="0">
                  <a:pos x="54" y="114"/>
                </a:cxn>
                <a:cxn ang="0">
                  <a:pos x="51" y="113"/>
                </a:cxn>
                <a:cxn ang="0">
                  <a:pos x="44" y="106"/>
                </a:cxn>
                <a:cxn ang="0">
                  <a:pos x="35" y="96"/>
                </a:cxn>
                <a:cxn ang="0">
                  <a:pos x="13" y="77"/>
                </a:cxn>
                <a:cxn ang="0">
                  <a:pos x="6" y="61"/>
                </a:cxn>
                <a:cxn ang="0">
                  <a:pos x="237" y="49"/>
                </a:cxn>
                <a:cxn ang="0">
                  <a:pos x="199" y="106"/>
                </a:cxn>
                <a:cxn ang="0">
                  <a:pos x="165" y="142"/>
                </a:cxn>
                <a:cxn ang="0">
                  <a:pos x="152" y="152"/>
                </a:cxn>
                <a:cxn ang="0">
                  <a:pos x="102" y="191"/>
                </a:cxn>
                <a:cxn ang="0">
                  <a:pos x="80" y="204"/>
                </a:cxn>
                <a:cxn ang="0">
                  <a:pos x="63" y="216"/>
                </a:cxn>
                <a:cxn ang="0">
                  <a:pos x="58" y="219"/>
                </a:cxn>
                <a:cxn ang="0">
                  <a:pos x="51" y="222"/>
                </a:cxn>
                <a:cxn ang="0">
                  <a:pos x="45" y="220"/>
                </a:cxn>
                <a:cxn ang="0">
                  <a:pos x="34" y="210"/>
                </a:cxn>
                <a:cxn ang="0">
                  <a:pos x="25" y="201"/>
                </a:cxn>
                <a:cxn ang="0">
                  <a:pos x="16" y="187"/>
                </a:cxn>
                <a:cxn ang="0">
                  <a:pos x="16" y="183"/>
                </a:cxn>
                <a:cxn ang="0">
                  <a:pos x="18" y="174"/>
                </a:cxn>
                <a:cxn ang="0">
                  <a:pos x="19" y="174"/>
                </a:cxn>
                <a:cxn ang="0">
                  <a:pos x="22" y="175"/>
                </a:cxn>
                <a:cxn ang="0">
                  <a:pos x="28" y="183"/>
                </a:cxn>
                <a:cxn ang="0">
                  <a:pos x="39" y="188"/>
                </a:cxn>
                <a:cxn ang="0">
                  <a:pos x="44" y="188"/>
                </a:cxn>
                <a:cxn ang="0">
                  <a:pos x="55" y="185"/>
                </a:cxn>
                <a:cxn ang="0">
                  <a:pos x="99" y="162"/>
                </a:cxn>
                <a:cxn ang="0">
                  <a:pos x="131" y="139"/>
                </a:cxn>
                <a:cxn ang="0">
                  <a:pos x="179" y="100"/>
                </a:cxn>
                <a:cxn ang="0">
                  <a:pos x="216" y="59"/>
                </a:cxn>
                <a:cxn ang="0">
                  <a:pos x="237" y="49"/>
                </a:cxn>
                <a:cxn ang="0">
                  <a:pos x="39" y="0"/>
                </a:cxn>
                <a:cxn ang="0">
                  <a:pos x="76" y="10"/>
                </a:cxn>
                <a:cxn ang="0">
                  <a:pos x="87" y="17"/>
                </a:cxn>
                <a:cxn ang="0">
                  <a:pos x="99" y="28"/>
                </a:cxn>
                <a:cxn ang="0">
                  <a:pos x="102" y="39"/>
                </a:cxn>
                <a:cxn ang="0">
                  <a:pos x="102" y="46"/>
                </a:cxn>
                <a:cxn ang="0">
                  <a:pos x="94" y="55"/>
                </a:cxn>
                <a:cxn ang="0">
                  <a:pos x="89" y="57"/>
                </a:cxn>
                <a:cxn ang="0">
                  <a:pos x="84" y="55"/>
                </a:cxn>
                <a:cxn ang="0">
                  <a:pos x="78" y="48"/>
                </a:cxn>
                <a:cxn ang="0">
                  <a:pos x="58" y="26"/>
                </a:cxn>
                <a:cxn ang="0">
                  <a:pos x="35" y="7"/>
                </a:cxn>
              </a:cxnLst>
              <a:rect l="0" t="0" r="r" b="b"/>
              <a:pathLst>
                <a:path w="237" h="222">
                  <a:moveTo>
                    <a:pt x="6" y="61"/>
                  </a:moveTo>
                  <a:lnTo>
                    <a:pt x="6" y="61"/>
                  </a:lnTo>
                  <a:lnTo>
                    <a:pt x="20" y="64"/>
                  </a:lnTo>
                  <a:lnTo>
                    <a:pt x="35" y="68"/>
                  </a:lnTo>
                  <a:lnTo>
                    <a:pt x="47" y="72"/>
                  </a:lnTo>
                  <a:lnTo>
                    <a:pt x="57" y="78"/>
                  </a:lnTo>
                  <a:lnTo>
                    <a:pt x="57" y="78"/>
                  </a:lnTo>
                  <a:lnTo>
                    <a:pt x="61" y="83"/>
                  </a:lnTo>
                  <a:lnTo>
                    <a:pt x="65" y="87"/>
                  </a:lnTo>
                  <a:lnTo>
                    <a:pt x="67" y="93"/>
                  </a:lnTo>
                  <a:lnTo>
                    <a:pt x="68" y="100"/>
                  </a:lnTo>
                  <a:lnTo>
                    <a:pt x="68" y="100"/>
                  </a:lnTo>
                  <a:lnTo>
                    <a:pt x="67" y="104"/>
                  </a:lnTo>
                  <a:lnTo>
                    <a:pt x="64" y="110"/>
                  </a:lnTo>
                  <a:lnTo>
                    <a:pt x="60" y="113"/>
                  </a:lnTo>
                  <a:lnTo>
                    <a:pt x="54" y="114"/>
                  </a:lnTo>
                  <a:lnTo>
                    <a:pt x="54" y="114"/>
                  </a:lnTo>
                  <a:lnTo>
                    <a:pt x="51" y="113"/>
                  </a:lnTo>
                  <a:lnTo>
                    <a:pt x="49" y="113"/>
                  </a:lnTo>
                  <a:lnTo>
                    <a:pt x="44" y="106"/>
                  </a:lnTo>
                  <a:lnTo>
                    <a:pt x="44" y="106"/>
                  </a:lnTo>
                  <a:lnTo>
                    <a:pt x="35" y="96"/>
                  </a:lnTo>
                  <a:lnTo>
                    <a:pt x="25" y="86"/>
                  </a:lnTo>
                  <a:lnTo>
                    <a:pt x="13" y="77"/>
                  </a:lnTo>
                  <a:lnTo>
                    <a:pt x="0" y="68"/>
                  </a:lnTo>
                  <a:lnTo>
                    <a:pt x="6" y="61"/>
                  </a:lnTo>
                  <a:close/>
                  <a:moveTo>
                    <a:pt x="237" y="49"/>
                  </a:moveTo>
                  <a:lnTo>
                    <a:pt x="237" y="49"/>
                  </a:lnTo>
                  <a:lnTo>
                    <a:pt x="219" y="78"/>
                  </a:lnTo>
                  <a:lnTo>
                    <a:pt x="199" y="106"/>
                  </a:lnTo>
                  <a:lnTo>
                    <a:pt x="177" y="130"/>
                  </a:lnTo>
                  <a:lnTo>
                    <a:pt x="165" y="142"/>
                  </a:lnTo>
                  <a:lnTo>
                    <a:pt x="152" y="152"/>
                  </a:lnTo>
                  <a:lnTo>
                    <a:pt x="152" y="152"/>
                  </a:lnTo>
                  <a:lnTo>
                    <a:pt x="121" y="177"/>
                  </a:lnTo>
                  <a:lnTo>
                    <a:pt x="102" y="191"/>
                  </a:lnTo>
                  <a:lnTo>
                    <a:pt x="80" y="204"/>
                  </a:lnTo>
                  <a:lnTo>
                    <a:pt x="80" y="204"/>
                  </a:lnTo>
                  <a:lnTo>
                    <a:pt x="68" y="210"/>
                  </a:lnTo>
                  <a:lnTo>
                    <a:pt x="63" y="216"/>
                  </a:lnTo>
                  <a:lnTo>
                    <a:pt x="63" y="216"/>
                  </a:lnTo>
                  <a:lnTo>
                    <a:pt x="58" y="219"/>
                  </a:lnTo>
                  <a:lnTo>
                    <a:pt x="55" y="220"/>
                  </a:lnTo>
                  <a:lnTo>
                    <a:pt x="51" y="222"/>
                  </a:lnTo>
                  <a:lnTo>
                    <a:pt x="51" y="222"/>
                  </a:lnTo>
                  <a:lnTo>
                    <a:pt x="45" y="220"/>
                  </a:lnTo>
                  <a:lnTo>
                    <a:pt x="39" y="217"/>
                  </a:lnTo>
                  <a:lnTo>
                    <a:pt x="34" y="210"/>
                  </a:lnTo>
                  <a:lnTo>
                    <a:pt x="25" y="201"/>
                  </a:lnTo>
                  <a:lnTo>
                    <a:pt x="25" y="201"/>
                  </a:lnTo>
                  <a:lnTo>
                    <a:pt x="18" y="193"/>
                  </a:lnTo>
                  <a:lnTo>
                    <a:pt x="16" y="187"/>
                  </a:lnTo>
                  <a:lnTo>
                    <a:pt x="16" y="183"/>
                  </a:lnTo>
                  <a:lnTo>
                    <a:pt x="16" y="183"/>
                  </a:lnTo>
                  <a:lnTo>
                    <a:pt x="16" y="175"/>
                  </a:lnTo>
                  <a:lnTo>
                    <a:pt x="18" y="174"/>
                  </a:lnTo>
                  <a:lnTo>
                    <a:pt x="19" y="174"/>
                  </a:lnTo>
                  <a:lnTo>
                    <a:pt x="19" y="174"/>
                  </a:lnTo>
                  <a:lnTo>
                    <a:pt x="20" y="174"/>
                  </a:lnTo>
                  <a:lnTo>
                    <a:pt x="22" y="175"/>
                  </a:lnTo>
                  <a:lnTo>
                    <a:pt x="22" y="175"/>
                  </a:lnTo>
                  <a:lnTo>
                    <a:pt x="28" y="183"/>
                  </a:lnTo>
                  <a:lnTo>
                    <a:pt x="34" y="185"/>
                  </a:lnTo>
                  <a:lnTo>
                    <a:pt x="39" y="188"/>
                  </a:lnTo>
                  <a:lnTo>
                    <a:pt x="44" y="188"/>
                  </a:lnTo>
                  <a:lnTo>
                    <a:pt x="44" y="188"/>
                  </a:lnTo>
                  <a:lnTo>
                    <a:pt x="49" y="187"/>
                  </a:lnTo>
                  <a:lnTo>
                    <a:pt x="55" y="185"/>
                  </a:lnTo>
                  <a:lnTo>
                    <a:pt x="74" y="177"/>
                  </a:lnTo>
                  <a:lnTo>
                    <a:pt x="99" y="162"/>
                  </a:lnTo>
                  <a:lnTo>
                    <a:pt x="131" y="139"/>
                  </a:lnTo>
                  <a:lnTo>
                    <a:pt x="131" y="139"/>
                  </a:lnTo>
                  <a:lnTo>
                    <a:pt x="154" y="122"/>
                  </a:lnTo>
                  <a:lnTo>
                    <a:pt x="179" y="100"/>
                  </a:lnTo>
                  <a:lnTo>
                    <a:pt x="205" y="74"/>
                  </a:lnTo>
                  <a:lnTo>
                    <a:pt x="216" y="59"/>
                  </a:lnTo>
                  <a:lnTo>
                    <a:pt x="228" y="44"/>
                  </a:lnTo>
                  <a:lnTo>
                    <a:pt x="237" y="49"/>
                  </a:lnTo>
                  <a:close/>
                  <a:moveTo>
                    <a:pt x="39" y="0"/>
                  </a:moveTo>
                  <a:lnTo>
                    <a:pt x="39" y="0"/>
                  </a:lnTo>
                  <a:lnTo>
                    <a:pt x="61" y="6"/>
                  </a:lnTo>
                  <a:lnTo>
                    <a:pt x="76" y="10"/>
                  </a:lnTo>
                  <a:lnTo>
                    <a:pt x="76" y="10"/>
                  </a:lnTo>
                  <a:lnTo>
                    <a:pt x="87" y="17"/>
                  </a:lnTo>
                  <a:lnTo>
                    <a:pt x="96" y="23"/>
                  </a:lnTo>
                  <a:lnTo>
                    <a:pt x="99" y="28"/>
                  </a:lnTo>
                  <a:lnTo>
                    <a:pt x="100" y="31"/>
                  </a:lnTo>
                  <a:lnTo>
                    <a:pt x="102" y="39"/>
                  </a:lnTo>
                  <a:lnTo>
                    <a:pt x="102" y="39"/>
                  </a:lnTo>
                  <a:lnTo>
                    <a:pt x="102" y="46"/>
                  </a:lnTo>
                  <a:lnTo>
                    <a:pt x="99" y="52"/>
                  </a:lnTo>
                  <a:lnTo>
                    <a:pt x="94" y="55"/>
                  </a:lnTo>
                  <a:lnTo>
                    <a:pt x="89" y="57"/>
                  </a:lnTo>
                  <a:lnTo>
                    <a:pt x="89" y="57"/>
                  </a:lnTo>
                  <a:lnTo>
                    <a:pt x="87" y="57"/>
                  </a:lnTo>
                  <a:lnTo>
                    <a:pt x="84" y="55"/>
                  </a:lnTo>
                  <a:lnTo>
                    <a:pt x="78" y="48"/>
                  </a:lnTo>
                  <a:lnTo>
                    <a:pt x="78" y="48"/>
                  </a:lnTo>
                  <a:lnTo>
                    <a:pt x="68" y="36"/>
                  </a:lnTo>
                  <a:lnTo>
                    <a:pt x="58" y="26"/>
                  </a:lnTo>
                  <a:lnTo>
                    <a:pt x="48" y="16"/>
                  </a:lnTo>
                  <a:lnTo>
                    <a:pt x="35" y="7"/>
                  </a:lnTo>
                  <a:lnTo>
                    <a:pt x="39"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3" name="Freeform 107"/>
            <p:cNvSpPr>
              <a:spLocks/>
            </p:cNvSpPr>
            <p:nvPr userDrawn="1"/>
          </p:nvSpPr>
          <p:spPr bwMode="auto">
            <a:xfrm>
              <a:off x="5953126" y="1481138"/>
              <a:ext cx="127000" cy="111125"/>
            </a:xfrm>
            <a:custGeom>
              <a:avLst/>
              <a:gdLst/>
              <a:ahLst/>
              <a:cxnLst>
                <a:cxn ang="0">
                  <a:pos x="0" y="204"/>
                </a:cxn>
                <a:cxn ang="0">
                  <a:pos x="59" y="164"/>
                </a:cxn>
                <a:cxn ang="0">
                  <a:pos x="106" y="120"/>
                </a:cxn>
                <a:cxn ang="0">
                  <a:pos x="123" y="98"/>
                </a:cxn>
                <a:cxn ang="0">
                  <a:pos x="155" y="51"/>
                </a:cxn>
                <a:cxn ang="0">
                  <a:pos x="166" y="26"/>
                </a:cxn>
                <a:cxn ang="0">
                  <a:pos x="93" y="38"/>
                </a:cxn>
                <a:cxn ang="0">
                  <a:pos x="69" y="43"/>
                </a:cxn>
                <a:cxn ang="0">
                  <a:pos x="64" y="46"/>
                </a:cxn>
                <a:cxn ang="0">
                  <a:pos x="59" y="48"/>
                </a:cxn>
                <a:cxn ang="0">
                  <a:pos x="50" y="45"/>
                </a:cxn>
                <a:cxn ang="0">
                  <a:pos x="40" y="36"/>
                </a:cxn>
                <a:cxn ang="0">
                  <a:pos x="33" y="25"/>
                </a:cxn>
                <a:cxn ang="0">
                  <a:pos x="30" y="14"/>
                </a:cxn>
                <a:cxn ang="0">
                  <a:pos x="32" y="12"/>
                </a:cxn>
                <a:cxn ang="0">
                  <a:pos x="33" y="10"/>
                </a:cxn>
                <a:cxn ang="0">
                  <a:pos x="37" y="13"/>
                </a:cxn>
                <a:cxn ang="0">
                  <a:pos x="49" y="19"/>
                </a:cxn>
                <a:cxn ang="0">
                  <a:pos x="62" y="22"/>
                </a:cxn>
                <a:cxn ang="0">
                  <a:pos x="71" y="20"/>
                </a:cxn>
                <a:cxn ang="0">
                  <a:pos x="107" y="17"/>
                </a:cxn>
                <a:cxn ang="0">
                  <a:pos x="152" y="12"/>
                </a:cxn>
                <a:cxn ang="0">
                  <a:pos x="168" y="6"/>
                </a:cxn>
                <a:cxn ang="0">
                  <a:pos x="171" y="3"/>
                </a:cxn>
                <a:cxn ang="0">
                  <a:pos x="178" y="0"/>
                </a:cxn>
                <a:cxn ang="0">
                  <a:pos x="181" y="0"/>
                </a:cxn>
                <a:cxn ang="0">
                  <a:pos x="197" y="10"/>
                </a:cxn>
                <a:cxn ang="0">
                  <a:pos x="206" y="19"/>
                </a:cxn>
                <a:cxn ang="0">
                  <a:pos x="207" y="23"/>
                </a:cxn>
                <a:cxn ang="0">
                  <a:pos x="206" y="28"/>
                </a:cxn>
                <a:cxn ang="0">
                  <a:pos x="201" y="30"/>
                </a:cxn>
                <a:cxn ang="0">
                  <a:pos x="191" y="39"/>
                </a:cxn>
                <a:cxn ang="0">
                  <a:pos x="171" y="75"/>
                </a:cxn>
                <a:cxn ang="0">
                  <a:pos x="146" y="107"/>
                </a:cxn>
                <a:cxn ang="0">
                  <a:pos x="168" y="119"/>
                </a:cxn>
                <a:cxn ang="0">
                  <a:pos x="204" y="140"/>
                </a:cxn>
                <a:cxn ang="0">
                  <a:pos x="227" y="162"/>
                </a:cxn>
                <a:cxn ang="0">
                  <a:pos x="240" y="181"/>
                </a:cxn>
                <a:cxn ang="0">
                  <a:pos x="242" y="190"/>
                </a:cxn>
                <a:cxn ang="0">
                  <a:pos x="238" y="201"/>
                </a:cxn>
                <a:cxn ang="0">
                  <a:pos x="229" y="206"/>
                </a:cxn>
                <a:cxn ang="0">
                  <a:pos x="224" y="206"/>
                </a:cxn>
                <a:cxn ang="0">
                  <a:pos x="217" y="198"/>
                </a:cxn>
                <a:cxn ang="0">
                  <a:pos x="211" y="188"/>
                </a:cxn>
                <a:cxn ang="0">
                  <a:pos x="181" y="151"/>
                </a:cxn>
                <a:cxn ang="0">
                  <a:pos x="139" y="116"/>
                </a:cxn>
                <a:cxn ang="0">
                  <a:pos x="124" y="132"/>
                </a:cxn>
                <a:cxn ang="0">
                  <a:pos x="93" y="161"/>
                </a:cxn>
                <a:cxn ang="0">
                  <a:pos x="59" y="184"/>
                </a:cxn>
                <a:cxn ang="0">
                  <a:pos x="23" y="203"/>
                </a:cxn>
                <a:cxn ang="0">
                  <a:pos x="0" y="204"/>
                </a:cxn>
              </a:cxnLst>
              <a:rect l="0" t="0" r="r" b="b"/>
              <a:pathLst>
                <a:path w="242" h="211">
                  <a:moveTo>
                    <a:pt x="0" y="204"/>
                  </a:moveTo>
                  <a:lnTo>
                    <a:pt x="0" y="204"/>
                  </a:lnTo>
                  <a:lnTo>
                    <a:pt x="32" y="184"/>
                  </a:lnTo>
                  <a:lnTo>
                    <a:pt x="59" y="164"/>
                  </a:lnTo>
                  <a:lnTo>
                    <a:pt x="84" y="142"/>
                  </a:lnTo>
                  <a:lnTo>
                    <a:pt x="106" y="120"/>
                  </a:lnTo>
                  <a:lnTo>
                    <a:pt x="106" y="120"/>
                  </a:lnTo>
                  <a:lnTo>
                    <a:pt x="123" y="98"/>
                  </a:lnTo>
                  <a:lnTo>
                    <a:pt x="140" y="74"/>
                  </a:lnTo>
                  <a:lnTo>
                    <a:pt x="155" y="51"/>
                  </a:lnTo>
                  <a:lnTo>
                    <a:pt x="166" y="26"/>
                  </a:lnTo>
                  <a:lnTo>
                    <a:pt x="166" y="26"/>
                  </a:lnTo>
                  <a:lnTo>
                    <a:pt x="93" y="38"/>
                  </a:lnTo>
                  <a:lnTo>
                    <a:pt x="93" y="38"/>
                  </a:lnTo>
                  <a:lnTo>
                    <a:pt x="77" y="41"/>
                  </a:lnTo>
                  <a:lnTo>
                    <a:pt x="69" y="43"/>
                  </a:lnTo>
                  <a:lnTo>
                    <a:pt x="69" y="43"/>
                  </a:lnTo>
                  <a:lnTo>
                    <a:pt x="64" y="46"/>
                  </a:lnTo>
                  <a:lnTo>
                    <a:pt x="59" y="48"/>
                  </a:lnTo>
                  <a:lnTo>
                    <a:pt x="59" y="48"/>
                  </a:lnTo>
                  <a:lnTo>
                    <a:pt x="55" y="46"/>
                  </a:lnTo>
                  <a:lnTo>
                    <a:pt x="50" y="45"/>
                  </a:lnTo>
                  <a:lnTo>
                    <a:pt x="40" y="36"/>
                  </a:lnTo>
                  <a:lnTo>
                    <a:pt x="40" y="36"/>
                  </a:lnTo>
                  <a:lnTo>
                    <a:pt x="36" y="30"/>
                  </a:lnTo>
                  <a:lnTo>
                    <a:pt x="33" y="25"/>
                  </a:lnTo>
                  <a:lnTo>
                    <a:pt x="32" y="19"/>
                  </a:lnTo>
                  <a:lnTo>
                    <a:pt x="30" y="14"/>
                  </a:lnTo>
                  <a:lnTo>
                    <a:pt x="30" y="14"/>
                  </a:lnTo>
                  <a:lnTo>
                    <a:pt x="32" y="12"/>
                  </a:lnTo>
                  <a:lnTo>
                    <a:pt x="33" y="10"/>
                  </a:lnTo>
                  <a:lnTo>
                    <a:pt x="33" y="10"/>
                  </a:lnTo>
                  <a:lnTo>
                    <a:pt x="37" y="13"/>
                  </a:lnTo>
                  <a:lnTo>
                    <a:pt x="37" y="13"/>
                  </a:lnTo>
                  <a:lnTo>
                    <a:pt x="43" y="16"/>
                  </a:lnTo>
                  <a:lnTo>
                    <a:pt x="49" y="19"/>
                  </a:lnTo>
                  <a:lnTo>
                    <a:pt x="56" y="22"/>
                  </a:lnTo>
                  <a:lnTo>
                    <a:pt x="62" y="22"/>
                  </a:lnTo>
                  <a:lnTo>
                    <a:pt x="62" y="22"/>
                  </a:lnTo>
                  <a:lnTo>
                    <a:pt x="71" y="20"/>
                  </a:lnTo>
                  <a:lnTo>
                    <a:pt x="71" y="20"/>
                  </a:lnTo>
                  <a:lnTo>
                    <a:pt x="107" y="17"/>
                  </a:lnTo>
                  <a:lnTo>
                    <a:pt x="152" y="12"/>
                  </a:lnTo>
                  <a:lnTo>
                    <a:pt x="152" y="12"/>
                  </a:lnTo>
                  <a:lnTo>
                    <a:pt x="164" y="9"/>
                  </a:lnTo>
                  <a:lnTo>
                    <a:pt x="168" y="6"/>
                  </a:lnTo>
                  <a:lnTo>
                    <a:pt x="171" y="3"/>
                  </a:lnTo>
                  <a:lnTo>
                    <a:pt x="171" y="3"/>
                  </a:lnTo>
                  <a:lnTo>
                    <a:pt x="175" y="0"/>
                  </a:lnTo>
                  <a:lnTo>
                    <a:pt x="178" y="0"/>
                  </a:lnTo>
                  <a:lnTo>
                    <a:pt x="178" y="0"/>
                  </a:lnTo>
                  <a:lnTo>
                    <a:pt x="181" y="0"/>
                  </a:lnTo>
                  <a:lnTo>
                    <a:pt x="185" y="3"/>
                  </a:lnTo>
                  <a:lnTo>
                    <a:pt x="197" y="10"/>
                  </a:lnTo>
                  <a:lnTo>
                    <a:pt x="197" y="10"/>
                  </a:lnTo>
                  <a:lnTo>
                    <a:pt x="206" y="19"/>
                  </a:lnTo>
                  <a:lnTo>
                    <a:pt x="206" y="22"/>
                  </a:lnTo>
                  <a:lnTo>
                    <a:pt x="207" y="23"/>
                  </a:lnTo>
                  <a:lnTo>
                    <a:pt x="207" y="23"/>
                  </a:lnTo>
                  <a:lnTo>
                    <a:pt x="206" y="28"/>
                  </a:lnTo>
                  <a:lnTo>
                    <a:pt x="201" y="30"/>
                  </a:lnTo>
                  <a:lnTo>
                    <a:pt x="201" y="30"/>
                  </a:lnTo>
                  <a:lnTo>
                    <a:pt x="195" y="33"/>
                  </a:lnTo>
                  <a:lnTo>
                    <a:pt x="191" y="39"/>
                  </a:lnTo>
                  <a:lnTo>
                    <a:pt x="191" y="39"/>
                  </a:lnTo>
                  <a:lnTo>
                    <a:pt x="171" y="75"/>
                  </a:lnTo>
                  <a:lnTo>
                    <a:pt x="159" y="91"/>
                  </a:lnTo>
                  <a:lnTo>
                    <a:pt x="146" y="107"/>
                  </a:lnTo>
                  <a:lnTo>
                    <a:pt x="146" y="107"/>
                  </a:lnTo>
                  <a:lnTo>
                    <a:pt x="168" y="119"/>
                  </a:lnTo>
                  <a:lnTo>
                    <a:pt x="187" y="130"/>
                  </a:lnTo>
                  <a:lnTo>
                    <a:pt x="204" y="140"/>
                  </a:lnTo>
                  <a:lnTo>
                    <a:pt x="217" y="151"/>
                  </a:lnTo>
                  <a:lnTo>
                    <a:pt x="227" y="162"/>
                  </a:lnTo>
                  <a:lnTo>
                    <a:pt x="235" y="171"/>
                  </a:lnTo>
                  <a:lnTo>
                    <a:pt x="240" y="181"/>
                  </a:lnTo>
                  <a:lnTo>
                    <a:pt x="242" y="190"/>
                  </a:lnTo>
                  <a:lnTo>
                    <a:pt x="242" y="190"/>
                  </a:lnTo>
                  <a:lnTo>
                    <a:pt x="240" y="197"/>
                  </a:lnTo>
                  <a:lnTo>
                    <a:pt x="238" y="201"/>
                  </a:lnTo>
                  <a:lnTo>
                    <a:pt x="233" y="206"/>
                  </a:lnTo>
                  <a:lnTo>
                    <a:pt x="229" y="206"/>
                  </a:lnTo>
                  <a:lnTo>
                    <a:pt x="229" y="206"/>
                  </a:lnTo>
                  <a:lnTo>
                    <a:pt x="224" y="206"/>
                  </a:lnTo>
                  <a:lnTo>
                    <a:pt x="222" y="203"/>
                  </a:lnTo>
                  <a:lnTo>
                    <a:pt x="217" y="198"/>
                  </a:lnTo>
                  <a:lnTo>
                    <a:pt x="211" y="188"/>
                  </a:lnTo>
                  <a:lnTo>
                    <a:pt x="211" y="188"/>
                  </a:lnTo>
                  <a:lnTo>
                    <a:pt x="197" y="168"/>
                  </a:lnTo>
                  <a:lnTo>
                    <a:pt x="181" y="151"/>
                  </a:lnTo>
                  <a:lnTo>
                    <a:pt x="162" y="133"/>
                  </a:lnTo>
                  <a:lnTo>
                    <a:pt x="139" y="116"/>
                  </a:lnTo>
                  <a:lnTo>
                    <a:pt x="139" y="116"/>
                  </a:lnTo>
                  <a:lnTo>
                    <a:pt x="124" y="132"/>
                  </a:lnTo>
                  <a:lnTo>
                    <a:pt x="108" y="146"/>
                  </a:lnTo>
                  <a:lnTo>
                    <a:pt x="93" y="161"/>
                  </a:lnTo>
                  <a:lnTo>
                    <a:pt x="77" y="172"/>
                  </a:lnTo>
                  <a:lnTo>
                    <a:pt x="59" y="184"/>
                  </a:lnTo>
                  <a:lnTo>
                    <a:pt x="40" y="194"/>
                  </a:lnTo>
                  <a:lnTo>
                    <a:pt x="23" y="203"/>
                  </a:lnTo>
                  <a:lnTo>
                    <a:pt x="4" y="211"/>
                  </a:lnTo>
                  <a:lnTo>
                    <a:pt x="0" y="20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4" name="Freeform 108"/>
            <p:cNvSpPr>
              <a:spLocks noEditPoints="1"/>
            </p:cNvSpPr>
            <p:nvPr userDrawn="1"/>
          </p:nvSpPr>
          <p:spPr bwMode="auto">
            <a:xfrm>
              <a:off x="6102351" y="1474788"/>
              <a:ext cx="130175" cy="128588"/>
            </a:xfrm>
            <a:custGeom>
              <a:avLst/>
              <a:gdLst/>
              <a:ahLst/>
              <a:cxnLst>
                <a:cxn ang="0">
                  <a:pos x="52" y="236"/>
                </a:cxn>
                <a:cxn ang="0">
                  <a:pos x="71" y="220"/>
                </a:cxn>
                <a:cxn ang="0">
                  <a:pos x="85" y="204"/>
                </a:cxn>
                <a:cxn ang="0">
                  <a:pos x="106" y="168"/>
                </a:cxn>
                <a:cxn ang="0">
                  <a:pos x="113" y="149"/>
                </a:cxn>
                <a:cxn ang="0">
                  <a:pos x="119" y="117"/>
                </a:cxn>
                <a:cxn ang="0">
                  <a:pos x="120" y="104"/>
                </a:cxn>
                <a:cxn ang="0">
                  <a:pos x="116" y="94"/>
                </a:cxn>
                <a:cxn ang="0">
                  <a:pos x="93" y="97"/>
                </a:cxn>
                <a:cxn ang="0">
                  <a:pos x="64" y="101"/>
                </a:cxn>
                <a:cxn ang="0">
                  <a:pos x="39" y="107"/>
                </a:cxn>
                <a:cxn ang="0">
                  <a:pos x="32" y="110"/>
                </a:cxn>
                <a:cxn ang="0">
                  <a:pos x="29" y="111"/>
                </a:cxn>
                <a:cxn ang="0">
                  <a:pos x="20" y="109"/>
                </a:cxn>
                <a:cxn ang="0">
                  <a:pos x="12" y="101"/>
                </a:cxn>
                <a:cxn ang="0">
                  <a:pos x="1" y="85"/>
                </a:cxn>
                <a:cxn ang="0">
                  <a:pos x="0" y="82"/>
                </a:cxn>
                <a:cxn ang="0">
                  <a:pos x="1" y="77"/>
                </a:cxn>
                <a:cxn ang="0">
                  <a:pos x="4" y="77"/>
                </a:cxn>
                <a:cxn ang="0">
                  <a:pos x="7" y="78"/>
                </a:cxn>
                <a:cxn ang="0">
                  <a:pos x="23" y="85"/>
                </a:cxn>
                <a:cxn ang="0">
                  <a:pos x="27" y="85"/>
                </a:cxn>
                <a:cxn ang="0">
                  <a:pos x="41" y="85"/>
                </a:cxn>
                <a:cxn ang="0">
                  <a:pos x="187" y="71"/>
                </a:cxn>
                <a:cxn ang="0">
                  <a:pos x="199" y="69"/>
                </a:cxn>
                <a:cxn ang="0">
                  <a:pos x="207" y="67"/>
                </a:cxn>
                <a:cxn ang="0">
                  <a:pos x="210" y="65"/>
                </a:cxn>
                <a:cxn ang="0">
                  <a:pos x="216" y="64"/>
                </a:cxn>
                <a:cxn ang="0">
                  <a:pos x="235" y="69"/>
                </a:cxn>
                <a:cxn ang="0">
                  <a:pos x="241" y="72"/>
                </a:cxn>
                <a:cxn ang="0">
                  <a:pos x="245" y="78"/>
                </a:cxn>
                <a:cxn ang="0">
                  <a:pos x="245" y="82"/>
                </a:cxn>
                <a:cxn ang="0">
                  <a:pos x="242" y="90"/>
                </a:cxn>
                <a:cxn ang="0">
                  <a:pos x="232" y="91"/>
                </a:cxn>
                <a:cxn ang="0">
                  <a:pos x="204" y="91"/>
                </a:cxn>
                <a:cxn ang="0">
                  <a:pos x="173" y="91"/>
                </a:cxn>
                <a:cxn ang="0">
                  <a:pos x="138" y="93"/>
                </a:cxn>
                <a:cxn ang="0">
                  <a:pos x="148" y="107"/>
                </a:cxn>
                <a:cxn ang="0">
                  <a:pos x="148" y="111"/>
                </a:cxn>
                <a:cxn ang="0">
                  <a:pos x="142" y="136"/>
                </a:cxn>
                <a:cxn ang="0">
                  <a:pos x="136" y="155"/>
                </a:cxn>
                <a:cxn ang="0">
                  <a:pos x="122" y="187"/>
                </a:cxn>
                <a:cxn ang="0">
                  <a:pos x="100" y="214"/>
                </a:cxn>
                <a:cxn ang="0">
                  <a:pos x="74" y="235"/>
                </a:cxn>
                <a:cxn ang="0">
                  <a:pos x="52" y="236"/>
                </a:cxn>
                <a:cxn ang="0">
                  <a:pos x="55" y="6"/>
                </a:cxn>
                <a:cxn ang="0">
                  <a:pos x="70" y="14"/>
                </a:cxn>
                <a:cxn ang="0">
                  <a:pos x="84" y="16"/>
                </a:cxn>
                <a:cxn ang="0">
                  <a:pos x="104" y="14"/>
                </a:cxn>
                <a:cxn ang="0">
                  <a:pos x="130" y="10"/>
                </a:cxn>
                <a:cxn ang="0">
                  <a:pos x="159" y="3"/>
                </a:cxn>
                <a:cxn ang="0">
                  <a:pos x="164" y="1"/>
                </a:cxn>
                <a:cxn ang="0">
                  <a:pos x="170" y="0"/>
                </a:cxn>
                <a:cxn ang="0">
                  <a:pos x="184" y="4"/>
                </a:cxn>
                <a:cxn ang="0">
                  <a:pos x="190" y="14"/>
                </a:cxn>
                <a:cxn ang="0">
                  <a:pos x="188" y="19"/>
                </a:cxn>
                <a:cxn ang="0">
                  <a:pos x="178" y="23"/>
                </a:cxn>
                <a:cxn ang="0">
                  <a:pos x="167" y="26"/>
                </a:cxn>
                <a:cxn ang="0">
                  <a:pos x="107" y="33"/>
                </a:cxn>
                <a:cxn ang="0">
                  <a:pos x="93" y="35"/>
                </a:cxn>
                <a:cxn ang="0">
                  <a:pos x="78" y="36"/>
                </a:cxn>
                <a:cxn ang="0">
                  <a:pos x="62" y="30"/>
                </a:cxn>
                <a:cxn ang="0">
                  <a:pos x="49" y="12"/>
                </a:cxn>
              </a:cxnLst>
              <a:rect l="0" t="0" r="r" b="b"/>
              <a:pathLst>
                <a:path w="245" h="243">
                  <a:moveTo>
                    <a:pt x="52" y="236"/>
                  </a:moveTo>
                  <a:lnTo>
                    <a:pt x="52" y="236"/>
                  </a:lnTo>
                  <a:lnTo>
                    <a:pt x="62" y="229"/>
                  </a:lnTo>
                  <a:lnTo>
                    <a:pt x="71" y="220"/>
                  </a:lnTo>
                  <a:lnTo>
                    <a:pt x="80" y="213"/>
                  </a:lnTo>
                  <a:lnTo>
                    <a:pt x="85" y="204"/>
                  </a:lnTo>
                  <a:lnTo>
                    <a:pt x="97" y="187"/>
                  </a:lnTo>
                  <a:lnTo>
                    <a:pt x="106" y="168"/>
                  </a:lnTo>
                  <a:lnTo>
                    <a:pt x="106" y="168"/>
                  </a:lnTo>
                  <a:lnTo>
                    <a:pt x="113" y="149"/>
                  </a:lnTo>
                  <a:lnTo>
                    <a:pt x="117" y="132"/>
                  </a:lnTo>
                  <a:lnTo>
                    <a:pt x="119" y="117"/>
                  </a:lnTo>
                  <a:lnTo>
                    <a:pt x="120" y="104"/>
                  </a:lnTo>
                  <a:lnTo>
                    <a:pt x="120" y="104"/>
                  </a:lnTo>
                  <a:lnTo>
                    <a:pt x="119" y="100"/>
                  </a:lnTo>
                  <a:lnTo>
                    <a:pt x="116" y="94"/>
                  </a:lnTo>
                  <a:lnTo>
                    <a:pt x="116" y="94"/>
                  </a:lnTo>
                  <a:lnTo>
                    <a:pt x="93" y="97"/>
                  </a:lnTo>
                  <a:lnTo>
                    <a:pt x="64" y="101"/>
                  </a:lnTo>
                  <a:lnTo>
                    <a:pt x="64" y="101"/>
                  </a:lnTo>
                  <a:lnTo>
                    <a:pt x="51" y="104"/>
                  </a:lnTo>
                  <a:lnTo>
                    <a:pt x="39" y="107"/>
                  </a:lnTo>
                  <a:lnTo>
                    <a:pt x="39" y="107"/>
                  </a:lnTo>
                  <a:lnTo>
                    <a:pt x="32" y="110"/>
                  </a:lnTo>
                  <a:lnTo>
                    <a:pt x="29" y="111"/>
                  </a:lnTo>
                  <a:lnTo>
                    <a:pt x="29" y="111"/>
                  </a:lnTo>
                  <a:lnTo>
                    <a:pt x="25" y="110"/>
                  </a:lnTo>
                  <a:lnTo>
                    <a:pt x="20" y="109"/>
                  </a:lnTo>
                  <a:lnTo>
                    <a:pt x="12" y="101"/>
                  </a:lnTo>
                  <a:lnTo>
                    <a:pt x="12" y="101"/>
                  </a:lnTo>
                  <a:lnTo>
                    <a:pt x="4" y="91"/>
                  </a:lnTo>
                  <a:lnTo>
                    <a:pt x="1" y="85"/>
                  </a:lnTo>
                  <a:lnTo>
                    <a:pt x="0" y="82"/>
                  </a:lnTo>
                  <a:lnTo>
                    <a:pt x="0" y="82"/>
                  </a:lnTo>
                  <a:lnTo>
                    <a:pt x="1" y="80"/>
                  </a:lnTo>
                  <a:lnTo>
                    <a:pt x="1" y="77"/>
                  </a:lnTo>
                  <a:lnTo>
                    <a:pt x="4" y="77"/>
                  </a:lnTo>
                  <a:lnTo>
                    <a:pt x="4" y="77"/>
                  </a:lnTo>
                  <a:lnTo>
                    <a:pt x="7" y="78"/>
                  </a:lnTo>
                  <a:lnTo>
                    <a:pt x="7" y="78"/>
                  </a:lnTo>
                  <a:lnTo>
                    <a:pt x="19" y="84"/>
                  </a:lnTo>
                  <a:lnTo>
                    <a:pt x="23" y="85"/>
                  </a:lnTo>
                  <a:lnTo>
                    <a:pt x="27" y="85"/>
                  </a:lnTo>
                  <a:lnTo>
                    <a:pt x="27" y="85"/>
                  </a:lnTo>
                  <a:lnTo>
                    <a:pt x="41" y="85"/>
                  </a:lnTo>
                  <a:lnTo>
                    <a:pt x="41" y="85"/>
                  </a:lnTo>
                  <a:lnTo>
                    <a:pt x="117" y="77"/>
                  </a:lnTo>
                  <a:lnTo>
                    <a:pt x="187" y="71"/>
                  </a:lnTo>
                  <a:lnTo>
                    <a:pt x="187" y="71"/>
                  </a:lnTo>
                  <a:lnTo>
                    <a:pt x="199" y="69"/>
                  </a:lnTo>
                  <a:lnTo>
                    <a:pt x="203" y="68"/>
                  </a:lnTo>
                  <a:lnTo>
                    <a:pt x="207" y="67"/>
                  </a:lnTo>
                  <a:lnTo>
                    <a:pt x="207" y="67"/>
                  </a:lnTo>
                  <a:lnTo>
                    <a:pt x="210" y="65"/>
                  </a:lnTo>
                  <a:lnTo>
                    <a:pt x="216" y="64"/>
                  </a:lnTo>
                  <a:lnTo>
                    <a:pt x="216" y="64"/>
                  </a:lnTo>
                  <a:lnTo>
                    <a:pt x="225" y="65"/>
                  </a:lnTo>
                  <a:lnTo>
                    <a:pt x="235" y="69"/>
                  </a:lnTo>
                  <a:lnTo>
                    <a:pt x="235" y="69"/>
                  </a:lnTo>
                  <a:lnTo>
                    <a:pt x="241" y="72"/>
                  </a:lnTo>
                  <a:lnTo>
                    <a:pt x="244" y="75"/>
                  </a:lnTo>
                  <a:lnTo>
                    <a:pt x="245" y="78"/>
                  </a:lnTo>
                  <a:lnTo>
                    <a:pt x="245" y="82"/>
                  </a:lnTo>
                  <a:lnTo>
                    <a:pt x="245" y="82"/>
                  </a:lnTo>
                  <a:lnTo>
                    <a:pt x="245" y="87"/>
                  </a:lnTo>
                  <a:lnTo>
                    <a:pt x="242" y="90"/>
                  </a:lnTo>
                  <a:lnTo>
                    <a:pt x="238" y="91"/>
                  </a:lnTo>
                  <a:lnTo>
                    <a:pt x="232" y="91"/>
                  </a:lnTo>
                  <a:lnTo>
                    <a:pt x="232" y="91"/>
                  </a:lnTo>
                  <a:lnTo>
                    <a:pt x="204" y="91"/>
                  </a:lnTo>
                  <a:lnTo>
                    <a:pt x="204" y="91"/>
                  </a:lnTo>
                  <a:lnTo>
                    <a:pt x="173" y="91"/>
                  </a:lnTo>
                  <a:lnTo>
                    <a:pt x="138" y="93"/>
                  </a:lnTo>
                  <a:lnTo>
                    <a:pt x="138" y="93"/>
                  </a:lnTo>
                  <a:lnTo>
                    <a:pt x="146" y="103"/>
                  </a:lnTo>
                  <a:lnTo>
                    <a:pt x="148" y="107"/>
                  </a:lnTo>
                  <a:lnTo>
                    <a:pt x="148" y="111"/>
                  </a:lnTo>
                  <a:lnTo>
                    <a:pt x="148" y="111"/>
                  </a:lnTo>
                  <a:lnTo>
                    <a:pt x="146" y="119"/>
                  </a:lnTo>
                  <a:lnTo>
                    <a:pt x="142" y="136"/>
                  </a:lnTo>
                  <a:lnTo>
                    <a:pt x="142" y="136"/>
                  </a:lnTo>
                  <a:lnTo>
                    <a:pt x="136" y="155"/>
                  </a:lnTo>
                  <a:lnTo>
                    <a:pt x="130" y="172"/>
                  </a:lnTo>
                  <a:lnTo>
                    <a:pt x="122" y="187"/>
                  </a:lnTo>
                  <a:lnTo>
                    <a:pt x="112" y="201"/>
                  </a:lnTo>
                  <a:lnTo>
                    <a:pt x="100" y="214"/>
                  </a:lnTo>
                  <a:lnTo>
                    <a:pt x="88" y="226"/>
                  </a:lnTo>
                  <a:lnTo>
                    <a:pt x="74" y="235"/>
                  </a:lnTo>
                  <a:lnTo>
                    <a:pt x="58" y="243"/>
                  </a:lnTo>
                  <a:lnTo>
                    <a:pt x="52" y="236"/>
                  </a:lnTo>
                  <a:close/>
                  <a:moveTo>
                    <a:pt x="55" y="6"/>
                  </a:moveTo>
                  <a:lnTo>
                    <a:pt x="55" y="6"/>
                  </a:lnTo>
                  <a:lnTo>
                    <a:pt x="62" y="12"/>
                  </a:lnTo>
                  <a:lnTo>
                    <a:pt x="70" y="14"/>
                  </a:lnTo>
                  <a:lnTo>
                    <a:pt x="77" y="16"/>
                  </a:lnTo>
                  <a:lnTo>
                    <a:pt x="84" y="16"/>
                  </a:lnTo>
                  <a:lnTo>
                    <a:pt x="84" y="16"/>
                  </a:lnTo>
                  <a:lnTo>
                    <a:pt x="104" y="14"/>
                  </a:lnTo>
                  <a:lnTo>
                    <a:pt x="130" y="10"/>
                  </a:lnTo>
                  <a:lnTo>
                    <a:pt x="130" y="10"/>
                  </a:lnTo>
                  <a:lnTo>
                    <a:pt x="146" y="7"/>
                  </a:lnTo>
                  <a:lnTo>
                    <a:pt x="159" y="3"/>
                  </a:lnTo>
                  <a:lnTo>
                    <a:pt x="159" y="3"/>
                  </a:lnTo>
                  <a:lnTo>
                    <a:pt x="164" y="1"/>
                  </a:lnTo>
                  <a:lnTo>
                    <a:pt x="170" y="0"/>
                  </a:lnTo>
                  <a:lnTo>
                    <a:pt x="170" y="0"/>
                  </a:lnTo>
                  <a:lnTo>
                    <a:pt x="178" y="1"/>
                  </a:lnTo>
                  <a:lnTo>
                    <a:pt x="184" y="4"/>
                  </a:lnTo>
                  <a:lnTo>
                    <a:pt x="188" y="9"/>
                  </a:lnTo>
                  <a:lnTo>
                    <a:pt x="190" y="14"/>
                  </a:lnTo>
                  <a:lnTo>
                    <a:pt x="190" y="14"/>
                  </a:lnTo>
                  <a:lnTo>
                    <a:pt x="188" y="19"/>
                  </a:lnTo>
                  <a:lnTo>
                    <a:pt x="186" y="22"/>
                  </a:lnTo>
                  <a:lnTo>
                    <a:pt x="178" y="23"/>
                  </a:lnTo>
                  <a:lnTo>
                    <a:pt x="167" y="26"/>
                  </a:lnTo>
                  <a:lnTo>
                    <a:pt x="167" y="26"/>
                  </a:lnTo>
                  <a:lnTo>
                    <a:pt x="138" y="30"/>
                  </a:lnTo>
                  <a:lnTo>
                    <a:pt x="107" y="33"/>
                  </a:lnTo>
                  <a:lnTo>
                    <a:pt x="107" y="33"/>
                  </a:lnTo>
                  <a:lnTo>
                    <a:pt x="93" y="35"/>
                  </a:lnTo>
                  <a:lnTo>
                    <a:pt x="78" y="36"/>
                  </a:lnTo>
                  <a:lnTo>
                    <a:pt x="78" y="36"/>
                  </a:lnTo>
                  <a:lnTo>
                    <a:pt x="71" y="35"/>
                  </a:lnTo>
                  <a:lnTo>
                    <a:pt x="62" y="30"/>
                  </a:lnTo>
                  <a:lnTo>
                    <a:pt x="56" y="22"/>
                  </a:lnTo>
                  <a:lnTo>
                    <a:pt x="49" y="12"/>
                  </a:lnTo>
                  <a:lnTo>
                    <a:pt x="55" y="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5" name="Freeform 109"/>
            <p:cNvSpPr>
              <a:spLocks/>
            </p:cNvSpPr>
            <p:nvPr userDrawn="1"/>
          </p:nvSpPr>
          <p:spPr bwMode="auto">
            <a:xfrm>
              <a:off x="6243638" y="1473201"/>
              <a:ext cx="120650" cy="115888"/>
            </a:xfrm>
            <a:custGeom>
              <a:avLst/>
              <a:gdLst/>
              <a:ahLst/>
              <a:cxnLst>
                <a:cxn ang="0">
                  <a:pos x="155" y="102"/>
                </a:cxn>
                <a:cxn ang="0">
                  <a:pos x="189" y="130"/>
                </a:cxn>
                <a:cxn ang="0">
                  <a:pos x="212" y="156"/>
                </a:cxn>
                <a:cxn ang="0">
                  <a:pos x="219" y="167"/>
                </a:cxn>
                <a:cxn ang="0">
                  <a:pos x="228" y="188"/>
                </a:cxn>
                <a:cxn ang="0">
                  <a:pos x="228" y="198"/>
                </a:cxn>
                <a:cxn ang="0">
                  <a:pos x="225" y="212"/>
                </a:cxn>
                <a:cxn ang="0">
                  <a:pos x="213" y="218"/>
                </a:cxn>
                <a:cxn ang="0">
                  <a:pos x="211" y="217"/>
                </a:cxn>
                <a:cxn ang="0">
                  <a:pos x="203" y="211"/>
                </a:cxn>
                <a:cxn ang="0">
                  <a:pos x="202" y="207"/>
                </a:cxn>
                <a:cxn ang="0">
                  <a:pos x="193" y="181"/>
                </a:cxn>
                <a:cxn ang="0">
                  <a:pos x="125" y="196"/>
                </a:cxn>
                <a:cxn ang="0">
                  <a:pos x="50" y="211"/>
                </a:cxn>
                <a:cxn ang="0">
                  <a:pos x="39" y="215"/>
                </a:cxn>
                <a:cxn ang="0">
                  <a:pos x="35" y="217"/>
                </a:cxn>
                <a:cxn ang="0">
                  <a:pos x="31" y="218"/>
                </a:cxn>
                <a:cxn ang="0">
                  <a:pos x="22" y="214"/>
                </a:cxn>
                <a:cxn ang="0">
                  <a:pos x="10" y="202"/>
                </a:cxn>
                <a:cxn ang="0">
                  <a:pos x="6" y="195"/>
                </a:cxn>
                <a:cxn ang="0">
                  <a:pos x="0" y="181"/>
                </a:cxn>
                <a:cxn ang="0">
                  <a:pos x="2" y="178"/>
                </a:cxn>
                <a:cxn ang="0">
                  <a:pos x="5" y="173"/>
                </a:cxn>
                <a:cxn ang="0">
                  <a:pos x="6" y="172"/>
                </a:cxn>
                <a:cxn ang="0">
                  <a:pos x="10" y="175"/>
                </a:cxn>
                <a:cxn ang="0">
                  <a:pos x="16" y="181"/>
                </a:cxn>
                <a:cxn ang="0">
                  <a:pos x="26" y="185"/>
                </a:cxn>
                <a:cxn ang="0">
                  <a:pos x="32" y="186"/>
                </a:cxn>
                <a:cxn ang="0">
                  <a:pos x="38" y="185"/>
                </a:cxn>
                <a:cxn ang="0">
                  <a:pos x="86" y="68"/>
                </a:cxn>
                <a:cxn ang="0">
                  <a:pos x="96" y="39"/>
                </a:cxn>
                <a:cxn ang="0">
                  <a:pos x="99" y="24"/>
                </a:cxn>
                <a:cxn ang="0">
                  <a:pos x="95" y="15"/>
                </a:cxn>
                <a:cxn ang="0">
                  <a:pos x="84" y="8"/>
                </a:cxn>
                <a:cxn ang="0">
                  <a:pos x="82" y="4"/>
                </a:cxn>
                <a:cxn ang="0">
                  <a:pos x="83" y="2"/>
                </a:cxn>
                <a:cxn ang="0">
                  <a:pos x="90" y="0"/>
                </a:cxn>
                <a:cxn ang="0">
                  <a:pos x="95" y="0"/>
                </a:cxn>
                <a:cxn ang="0">
                  <a:pos x="106" y="2"/>
                </a:cxn>
                <a:cxn ang="0">
                  <a:pos x="121" y="10"/>
                </a:cxn>
                <a:cxn ang="0">
                  <a:pos x="135" y="23"/>
                </a:cxn>
                <a:cxn ang="0">
                  <a:pos x="135" y="27"/>
                </a:cxn>
                <a:cxn ang="0">
                  <a:pos x="132" y="34"/>
                </a:cxn>
                <a:cxn ang="0">
                  <a:pos x="128" y="40"/>
                </a:cxn>
                <a:cxn ang="0">
                  <a:pos x="115" y="63"/>
                </a:cxn>
                <a:cxn ang="0">
                  <a:pos x="84" y="125"/>
                </a:cxn>
                <a:cxn ang="0">
                  <a:pos x="54" y="185"/>
                </a:cxn>
                <a:cxn ang="0">
                  <a:pos x="189" y="169"/>
                </a:cxn>
                <a:cxn ang="0">
                  <a:pos x="182" y="154"/>
                </a:cxn>
                <a:cxn ang="0">
                  <a:pos x="163" y="125"/>
                </a:cxn>
                <a:cxn ang="0">
                  <a:pos x="155" y="102"/>
                </a:cxn>
              </a:cxnLst>
              <a:rect l="0" t="0" r="r" b="b"/>
              <a:pathLst>
                <a:path w="228" h="218">
                  <a:moveTo>
                    <a:pt x="155" y="102"/>
                  </a:moveTo>
                  <a:lnTo>
                    <a:pt x="155" y="102"/>
                  </a:lnTo>
                  <a:lnTo>
                    <a:pt x="173" y="115"/>
                  </a:lnTo>
                  <a:lnTo>
                    <a:pt x="189" y="130"/>
                  </a:lnTo>
                  <a:lnTo>
                    <a:pt x="202" y="143"/>
                  </a:lnTo>
                  <a:lnTo>
                    <a:pt x="212" y="156"/>
                  </a:lnTo>
                  <a:lnTo>
                    <a:pt x="212" y="156"/>
                  </a:lnTo>
                  <a:lnTo>
                    <a:pt x="219" y="167"/>
                  </a:lnTo>
                  <a:lnTo>
                    <a:pt x="225" y="178"/>
                  </a:lnTo>
                  <a:lnTo>
                    <a:pt x="228" y="188"/>
                  </a:lnTo>
                  <a:lnTo>
                    <a:pt x="228" y="198"/>
                  </a:lnTo>
                  <a:lnTo>
                    <a:pt x="228" y="198"/>
                  </a:lnTo>
                  <a:lnTo>
                    <a:pt x="228" y="207"/>
                  </a:lnTo>
                  <a:lnTo>
                    <a:pt x="225" y="212"/>
                  </a:lnTo>
                  <a:lnTo>
                    <a:pt x="221" y="217"/>
                  </a:lnTo>
                  <a:lnTo>
                    <a:pt x="213" y="218"/>
                  </a:lnTo>
                  <a:lnTo>
                    <a:pt x="213" y="218"/>
                  </a:lnTo>
                  <a:lnTo>
                    <a:pt x="211" y="217"/>
                  </a:lnTo>
                  <a:lnTo>
                    <a:pt x="206" y="215"/>
                  </a:lnTo>
                  <a:lnTo>
                    <a:pt x="203" y="211"/>
                  </a:lnTo>
                  <a:lnTo>
                    <a:pt x="202" y="207"/>
                  </a:lnTo>
                  <a:lnTo>
                    <a:pt x="202" y="207"/>
                  </a:lnTo>
                  <a:lnTo>
                    <a:pt x="198" y="192"/>
                  </a:lnTo>
                  <a:lnTo>
                    <a:pt x="193" y="181"/>
                  </a:lnTo>
                  <a:lnTo>
                    <a:pt x="193" y="181"/>
                  </a:lnTo>
                  <a:lnTo>
                    <a:pt x="125" y="196"/>
                  </a:lnTo>
                  <a:lnTo>
                    <a:pt x="50" y="211"/>
                  </a:lnTo>
                  <a:lnTo>
                    <a:pt x="50" y="211"/>
                  </a:lnTo>
                  <a:lnTo>
                    <a:pt x="44" y="212"/>
                  </a:lnTo>
                  <a:lnTo>
                    <a:pt x="39" y="215"/>
                  </a:lnTo>
                  <a:lnTo>
                    <a:pt x="39" y="215"/>
                  </a:lnTo>
                  <a:lnTo>
                    <a:pt x="35" y="217"/>
                  </a:lnTo>
                  <a:lnTo>
                    <a:pt x="31" y="218"/>
                  </a:lnTo>
                  <a:lnTo>
                    <a:pt x="31" y="218"/>
                  </a:lnTo>
                  <a:lnTo>
                    <a:pt x="26" y="217"/>
                  </a:lnTo>
                  <a:lnTo>
                    <a:pt x="22" y="214"/>
                  </a:lnTo>
                  <a:lnTo>
                    <a:pt x="16" y="209"/>
                  </a:lnTo>
                  <a:lnTo>
                    <a:pt x="10" y="202"/>
                  </a:lnTo>
                  <a:lnTo>
                    <a:pt x="10" y="202"/>
                  </a:lnTo>
                  <a:lnTo>
                    <a:pt x="6" y="195"/>
                  </a:lnTo>
                  <a:lnTo>
                    <a:pt x="3" y="189"/>
                  </a:lnTo>
                  <a:lnTo>
                    <a:pt x="0" y="181"/>
                  </a:lnTo>
                  <a:lnTo>
                    <a:pt x="0" y="181"/>
                  </a:lnTo>
                  <a:lnTo>
                    <a:pt x="2" y="178"/>
                  </a:lnTo>
                  <a:lnTo>
                    <a:pt x="3" y="175"/>
                  </a:lnTo>
                  <a:lnTo>
                    <a:pt x="5" y="173"/>
                  </a:lnTo>
                  <a:lnTo>
                    <a:pt x="6" y="172"/>
                  </a:lnTo>
                  <a:lnTo>
                    <a:pt x="6" y="172"/>
                  </a:lnTo>
                  <a:lnTo>
                    <a:pt x="9" y="173"/>
                  </a:lnTo>
                  <a:lnTo>
                    <a:pt x="10" y="175"/>
                  </a:lnTo>
                  <a:lnTo>
                    <a:pt x="10" y="175"/>
                  </a:lnTo>
                  <a:lnTo>
                    <a:pt x="16" y="181"/>
                  </a:lnTo>
                  <a:lnTo>
                    <a:pt x="21" y="183"/>
                  </a:lnTo>
                  <a:lnTo>
                    <a:pt x="26" y="185"/>
                  </a:lnTo>
                  <a:lnTo>
                    <a:pt x="32" y="186"/>
                  </a:lnTo>
                  <a:lnTo>
                    <a:pt x="32" y="186"/>
                  </a:lnTo>
                  <a:lnTo>
                    <a:pt x="38" y="185"/>
                  </a:lnTo>
                  <a:lnTo>
                    <a:pt x="38" y="185"/>
                  </a:lnTo>
                  <a:lnTo>
                    <a:pt x="63" y="127"/>
                  </a:lnTo>
                  <a:lnTo>
                    <a:pt x="86" y="68"/>
                  </a:lnTo>
                  <a:lnTo>
                    <a:pt x="86" y="68"/>
                  </a:lnTo>
                  <a:lnTo>
                    <a:pt x="96" y="39"/>
                  </a:lnTo>
                  <a:lnTo>
                    <a:pt x="99" y="24"/>
                  </a:lnTo>
                  <a:lnTo>
                    <a:pt x="99" y="24"/>
                  </a:lnTo>
                  <a:lnTo>
                    <a:pt x="97" y="20"/>
                  </a:lnTo>
                  <a:lnTo>
                    <a:pt x="95" y="15"/>
                  </a:lnTo>
                  <a:lnTo>
                    <a:pt x="84" y="8"/>
                  </a:lnTo>
                  <a:lnTo>
                    <a:pt x="84" y="8"/>
                  </a:lnTo>
                  <a:lnTo>
                    <a:pt x="83" y="7"/>
                  </a:lnTo>
                  <a:lnTo>
                    <a:pt x="82" y="4"/>
                  </a:lnTo>
                  <a:lnTo>
                    <a:pt x="82" y="4"/>
                  </a:lnTo>
                  <a:lnTo>
                    <a:pt x="83" y="2"/>
                  </a:lnTo>
                  <a:lnTo>
                    <a:pt x="86" y="1"/>
                  </a:lnTo>
                  <a:lnTo>
                    <a:pt x="90" y="0"/>
                  </a:lnTo>
                  <a:lnTo>
                    <a:pt x="95" y="0"/>
                  </a:lnTo>
                  <a:lnTo>
                    <a:pt x="95" y="0"/>
                  </a:lnTo>
                  <a:lnTo>
                    <a:pt x="100" y="0"/>
                  </a:lnTo>
                  <a:lnTo>
                    <a:pt x="106" y="2"/>
                  </a:lnTo>
                  <a:lnTo>
                    <a:pt x="121" y="10"/>
                  </a:lnTo>
                  <a:lnTo>
                    <a:pt x="121" y="10"/>
                  </a:lnTo>
                  <a:lnTo>
                    <a:pt x="131" y="20"/>
                  </a:lnTo>
                  <a:lnTo>
                    <a:pt x="135" y="23"/>
                  </a:lnTo>
                  <a:lnTo>
                    <a:pt x="135" y="27"/>
                  </a:lnTo>
                  <a:lnTo>
                    <a:pt x="135" y="27"/>
                  </a:lnTo>
                  <a:lnTo>
                    <a:pt x="135" y="31"/>
                  </a:lnTo>
                  <a:lnTo>
                    <a:pt x="132" y="34"/>
                  </a:lnTo>
                  <a:lnTo>
                    <a:pt x="132" y="34"/>
                  </a:lnTo>
                  <a:lnTo>
                    <a:pt x="128" y="40"/>
                  </a:lnTo>
                  <a:lnTo>
                    <a:pt x="125" y="46"/>
                  </a:lnTo>
                  <a:lnTo>
                    <a:pt x="115" y="63"/>
                  </a:lnTo>
                  <a:lnTo>
                    <a:pt x="115" y="63"/>
                  </a:lnTo>
                  <a:lnTo>
                    <a:pt x="84" y="125"/>
                  </a:lnTo>
                  <a:lnTo>
                    <a:pt x="54" y="185"/>
                  </a:lnTo>
                  <a:lnTo>
                    <a:pt x="54" y="185"/>
                  </a:lnTo>
                  <a:lnTo>
                    <a:pt x="125" y="178"/>
                  </a:lnTo>
                  <a:lnTo>
                    <a:pt x="189" y="169"/>
                  </a:lnTo>
                  <a:lnTo>
                    <a:pt x="189" y="169"/>
                  </a:lnTo>
                  <a:lnTo>
                    <a:pt x="182" y="154"/>
                  </a:lnTo>
                  <a:lnTo>
                    <a:pt x="173" y="140"/>
                  </a:lnTo>
                  <a:lnTo>
                    <a:pt x="163" y="125"/>
                  </a:lnTo>
                  <a:lnTo>
                    <a:pt x="148" y="108"/>
                  </a:lnTo>
                  <a:lnTo>
                    <a:pt x="155" y="10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6" name="Freeform 110"/>
            <p:cNvSpPr>
              <a:spLocks noEditPoints="1"/>
            </p:cNvSpPr>
            <p:nvPr userDrawn="1"/>
          </p:nvSpPr>
          <p:spPr bwMode="auto">
            <a:xfrm>
              <a:off x="6384926" y="1477963"/>
              <a:ext cx="147638" cy="120650"/>
            </a:xfrm>
            <a:custGeom>
              <a:avLst/>
              <a:gdLst/>
              <a:ahLst/>
              <a:cxnLst>
                <a:cxn ang="0">
                  <a:pos x="114" y="39"/>
                </a:cxn>
                <a:cxn ang="0">
                  <a:pos x="46" y="60"/>
                </a:cxn>
                <a:cxn ang="0">
                  <a:pos x="34" y="65"/>
                </a:cxn>
                <a:cxn ang="0">
                  <a:pos x="26" y="65"/>
                </a:cxn>
                <a:cxn ang="0">
                  <a:pos x="10" y="54"/>
                </a:cxn>
                <a:cxn ang="0">
                  <a:pos x="2" y="41"/>
                </a:cxn>
                <a:cxn ang="0">
                  <a:pos x="0" y="31"/>
                </a:cxn>
                <a:cxn ang="0">
                  <a:pos x="2" y="26"/>
                </a:cxn>
                <a:cxn ang="0">
                  <a:pos x="7" y="29"/>
                </a:cxn>
                <a:cxn ang="0">
                  <a:pos x="21" y="38"/>
                </a:cxn>
                <a:cxn ang="0">
                  <a:pos x="36" y="38"/>
                </a:cxn>
                <a:cxn ang="0">
                  <a:pos x="120" y="19"/>
                </a:cxn>
                <a:cxn ang="0">
                  <a:pos x="203" y="2"/>
                </a:cxn>
                <a:cxn ang="0">
                  <a:pos x="219" y="0"/>
                </a:cxn>
                <a:cxn ang="0">
                  <a:pos x="240" y="10"/>
                </a:cxn>
                <a:cxn ang="0">
                  <a:pos x="240" y="22"/>
                </a:cxn>
                <a:cxn ang="0">
                  <a:pos x="236" y="26"/>
                </a:cxn>
                <a:cxn ang="0">
                  <a:pos x="217" y="28"/>
                </a:cxn>
                <a:cxn ang="0">
                  <a:pos x="171" y="39"/>
                </a:cxn>
                <a:cxn ang="0">
                  <a:pos x="145" y="58"/>
                </a:cxn>
                <a:cxn ang="0">
                  <a:pos x="123" y="86"/>
                </a:cxn>
                <a:cxn ang="0">
                  <a:pos x="114" y="117"/>
                </a:cxn>
                <a:cxn ang="0">
                  <a:pos x="114" y="138"/>
                </a:cxn>
                <a:cxn ang="0">
                  <a:pos x="121" y="161"/>
                </a:cxn>
                <a:cxn ang="0">
                  <a:pos x="139" y="180"/>
                </a:cxn>
                <a:cxn ang="0">
                  <a:pos x="155" y="188"/>
                </a:cxn>
                <a:cxn ang="0">
                  <a:pos x="190" y="199"/>
                </a:cxn>
                <a:cxn ang="0">
                  <a:pos x="208" y="203"/>
                </a:cxn>
                <a:cxn ang="0">
                  <a:pos x="213" y="214"/>
                </a:cxn>
                <a:cxn ang="0">
                  <a:pos x="204" y="228"/>
                </a:cxn>
                <a:cxn ang="0">
                  <a:pos x="187" y="228"/>
                </a:cxn>
                <a:cxn ang="0">
                  <a:pos x="147" y="216"/>
                </a:cxn>
                <a:cxn ang="0">
                  <a:pos x="126" y="201"/>
                </a:cxn>
                <a:cxn ang="0">
                  <a:pos x="103" y="173"/>
                </a:cxn>
                <a:cxn ang="0">
                  <a:pos x="95" y="132"/>
                </a:cxn>
                <a:cxn ang="0">
                  <a:pos x="97" y="113"/>
                </a:cxn>
                <a:cxn ang="0">
                  <a:pos x="116" y="70"/>
                </a:cxn>
                <a:cxn ang="0">
                  <a:pos x="133" y="52"/>
                </a:cxn>
                <a:cxn ang="0">
                  <a:pos x="166" y="26"/>
                </a:cxn>
                <a:cxn ang="0">
                  <a:pos x="192" y="75"/>
                </a:cxn>
                <a:cxn ang="0">
                  <a:pos x="232" y="97"/>
                </a:cxn>
                <a:cxn ang="0">
                  <a:pos x="246" y="112"/>
                </a:cxn>
                <a:cxn ang="0">
                  <a:pos x="249" y="120"/>
                </a:cxn>
                <a:cxn ang="0">
                  <a:pos x="243" y="133"/>
                </a:cxn>
                <a:cxn ang="0">
                  <a:pos x="236" y="135"/>
                </a:cxn>
                <a:cxn ang="0">
                  <a:pos x="227" y="125"/>
                </a:cxn>
                <a:cxn ang="0">
                  <a:pos x="200" y="93"/>
                </a:cxn>
                <a:cxn ang="0">
                  <a:pos x="220" y="54"/>
                </a:cxn>
                <a:cxn ang="0">
                  <a:pos x="246" y="62"/>
                </a:cxn>
                <a:cxn ang="0">
                  <a:pos x="266" y="74"/>
                </a:cxn>
                <a:cxn ang="0">
                  <a:pos x="278" y="87"/>
                </a:cxn>
                <a:cxn ang="0">
                  <a:pos x="278" y="97"/>
                </a:cxn>
                <a:cxn ang="0">
                  <a:pos x="269" y="106"/>
                </a:cxn>
                <a:cxn ang="0">
                  <a:pos x="261" y="102"/>
                </a:cxn>
                <a:cxn ang="0">
                  <a:pos x="240" y="78"/>
                </a:cxn>
                <a:cxn ang="0">
                  <a:pos x="220" y="54"/>
                </a:cxn>
              </a:cxnLst>
              <a:rect l="0" t="0" r="r" b="b"/>
              <a:pathLst>
                <a:path w="278" h="228">
                  <a:moveTo>
                    <a:pt x="165" y="25"/>
                  </a:moveTo>
                  <a:lnTo>
                    <a:pt x="165" y="25"/>
                  </a:lnTo>
                  <a:lnTo>
                    <a:pt x="114" y="39"/>
                  </a:lnTo>
                  <a:lnTo>
                    <a:pt x="58" y="55"/>
                  </a:lnTo>
                  <a:lnTo>
                    <a:pt x="58" y="55"/>
                  </a:lnTo>
                  <a:lnTo>
                    <a:pt x="46" y="60"/>
                  </a:lnTo>
                  <a:lnTo>
                    <a:pt x="40" y="62"/>
                  </a:lnTo>
                  <a:lnTo>
                    <a:pt x="40" y="62"/>
                  </a:lnTo>
                  <a:lnTo>
                    <a:pt x="34" y="65"/>
                  </a:lnTo>
                  <a:lnTo>
                    <a:pt x="30" y="65"/>
                  </a:lnTo>
                  <a:lnTo>
                    <a:pt x="30" y="65"/>
                  </a:lnTo>
                  <a:lnTo>
                    <a:pt x="26" y="65"/>
                  </a:lnTo>
                  <a:lnTo>
                    <a:pt x="21" y="64"/>
                  </a:lnTo>
                  <a:lnTo>
                    <a:pt x="17" y="60"/>
                  </a:lnTo>
                  <a:lnTo>
                    <a:pt x="10" y="54"/>
                  </a:lnTo>
                  <a:lnTo>
                    <a:pt x="10" y="54"/>
                  </a:lnTo>
                  <a:lnTo>
                    <a:pt x="5" y="47"/>
                  </a:lnTo>
                  <a:lnTo>
                    <a:pt x="2" y="41"/>
                  </a:lnTo>
                  <a:lnTo>
                    <a:pt x="0" y="35"/>
                  </a:lnTo>
                  <a:lnTo>
                    <a:pt x="0" y="31"/>
                  </a:lnTo>
                  <a:lnTo>
                    <a:pt x="0" y="31"/>
                  </a:lnTo>
                  <a:lnTo>
                    <a:pt x="1" y="28"/>
                  </a:lnTo>
                  <a:lnTo>
                    <a:pt x="2" y="26"/>
                  </a:lnTo>
                  <a:lnTo>
                    <a:pt x="2" y="26"/>
                  </a:lnTo>
                  <a:lnTo>
                    <a:pt x="4" y="26"/>
                  </a:lnTo>
                  <a:lnTo>
                    <a:pt x="7" y="29"/>
                  </a:lnTo>
                  <a:lnTo>
                    <a:pt x="7" y="29"/>
                  </a:lnTo>
                  <a:lnTo>
                    <a:pt x="13" y="34"/>
                  </a:lnTo>
                  <a:lnTo>
                    <a:pt x="17" y="36"/>
                  </a:lnTo>
                  <a:lnTo>
                    <a:pt x="21" y="38"/>
                  </a:lnTo>
                  <a:lnTo>
                    <a:pt x="27" y="38"/>
                  </a:lnTo>
                  <a:lnTo>
                    <a:pt x="27" y="38"/>
                  </a:lnTo>
                  <a:lnTo>
                    <a:pt x="36" y="38"/>
                  </a:lnTo>
                  <a:lnTo>
                    <a:pt x="47" y="35"/>
                  </a:lnTo>
                  <a:lnTo>
                    <a:pt x="47" y="35"/>
                  </a:lnTo>
                  <a:lnTo>
                    <a:pt x="120" y="19"/>
                  </a:lnTo>
                  <a:lnTo>
                    <a:pt x="181" y="6"/>
                  </a:lnTo>
                  <a:lnTo>
                    <a:pt x="181" y="6"/>
                  </a:lnTo>
                  <a:lnTo>
                    <a:pt x="203" y="2"/>
                  </a:lnTo>
                  <a:lnTo>
                    <a:pt x="203" y="2"/>
                  </a:lnTo>
                  <a:lnTo>
                    <a:pt x="219" y="0"/>
                  </a:lnTo>
                  <a:lnTo>
                    <a:pt x="219" y="0"/>
                  </a:lnTo>
                  <a:lnTo>
                    <a:pt x="229" y="2"/>
                  </a:lnTo>
                  <a:lnTo>
                    <a:pt x="236" y="5"/>
                  </a:lnTo>
                  <a:lnTo>
                    <a:pt x="240" y="10"/>
                  </a:lnTo>
                  <a:lnTo>
                    <a:pt x="242" y="18"/>
                  </a:lnTo>
                  <a:lnTo>
                    <a:pt x="242" y="18"/>
                  </a:lnTo>
                  <a:lnTo>
                    <a:pt x="240" y="22"/>
                  </a:lnTo>
                  <a:lnTo>
                    <a:pt x="239" y="25"/>
                  </a:lnTo>
                  <a:lnTo>
                    <a:pt x="236" y="26"/>
                  </a:lnTo>
                  <a:lnTo>
                    <a:pt x="236" y="26"/>
                  </a:lnTo>
                  <a:lnTo>
                    <a:pt x="230" y="28"/>
                  </a:lnTo>
                  <a:lnTo>
                    <a:pt x="217" y="28"/>
                  </a:lnTo>
                  <a:lnTo>
                    <a:pt x="217" y="28"/>
                  </a:lnTo>
                  <a:lnTo>
                    <a:pt x="200" y="29"/>
                  </a:lnTo>
                  <a:lnTo>
                    <a:pt x="185" y="32"/>
                  </a:lnTo>
                  <a:lnTo>
                    <a:pt x="171" y="39"/>
                  </a:lnTo>
                  <a:lnTo>
                    <a:pt x="153" y="49"/>
                  </a:lnTo>
                  <a:lnTo>
                    <a:pt x="153" y="49"/>
                  </a:lnTo>
                  <a:lnTo>
                    <a:pt x="145" y="58"/>
                  </a:lnTo>
                  <a:lnTo>
                    <a:pt x="136" y="67"/>
                  </a:lnTo>
                  <a:lnTo>
                    <a:pt x="129" y="77"/>
                  </a:lnTo>
                  <a:lnTo>
                    <a:pt x="123" y="86"/>
                  </a:lnTo>
                  <a:lnTo>
                    <a:pt x="118" y="96"/>
                  </a:lnTo>
                  <a:lnTo>
                    <a:pt x="116" y="106"/>
                  </a:lnTo>
                  <a:lnTo>
                    <a:pt x="114" y="117"/>
                  </a:lnTo>
                  <a:lnTo>
                    <a:pt x="114" y="129"/>
                  </a:lnTo>
                  <a:lnTo>
                    <a:pt x="114" y="129"/>
                  </a:lnTo>
                  <a:lnTo>
                    <a:pt x="114" y="138"/>
                  </a:lnTo>
                  <a:lnTo>
                    <a:pt x="116" y="146"/>
                  </a:lnTo>
                  <a:lnTo>
                    <a:pt x="118" y="154"/>
                  </a:lnTo>
                  <a:lnTo>
                    <a:pt x="121" y="161"/>
                  </a:lnTo>
                  <a:lnTo>
                    <a:pt x="127" y="168"/>
                  </a:lnTo>
                  <a:lnTo>
                    <a:pt x="132" y="174"/>
                  </a:lnTo>
                  <a:lnTo>
                    <a:pt x="139" y="180"/>
                  </a:lnTo>
                  <a:lnTo>
                    <a:pt x="146" y="184"/>
                  </a:lnTo>
                  <a:lnTo>
                    <a:pt x="146" y="184"/>
                  </a:lnTo>
                  <a:lnTo>
                    <a:pt x="155" y="188"/>
                  </a:lnTo>
                  <a:lnTo>
                    <a:pt x="165" y="193"/>
                  </a:lnTo>
                  <a:lnTo>
                    <a:pt x="176" y="196"/>
                  </a:lnTo>
                  <a:lnTo>
                    <a:pt x="190" y="199"/>
                  </a:lnTo>
                  <a:lnTo>
                    <a:pt x="190" y="199"/>
                  </a:lnTo>
                  <a:lnTo>
                    <a:pt x="201" y="200"/>
                  </a:lnTo>
                  <a:lnTo>
                    <a:pt x="208" y="203"/>
                  </a:lnTo>
                  <a:lnTo>
                    <a:pt x="213" y="209"/>
                  </a:lnTo>
                  <a:lnTo>
                    <a:pt x="213" y="214"/>
                  </a:lnTo>
                  <a:lnTo>
                    <a:pt x="213" y="214"/>
                  </a:lnTo>
                  <a:lnTo>
                    <a:pt x="213" y="220"/>
                  </a:lnTo>
                  <a:lnTo>
                    <a:pt x="208" y="225"/>
                  </a:lnTo>
                  <a:lnTo>
                    <a:pt x="204" y="228"/>
                  </a:lnTo>
                  <a:lnTo>
                    <a:pt x="197" y="228"/>
                  </a:lnTo>
                  <a:lnTo>
                    <a:pt x="197" y="228"/>
                  </a:lnTo>
                  <a:lnTo>
                    <a:pt x="187" y="228"/>
                  </a:lnTo>
                  <a:lnTo>
                    <a:pt x="174" y="225"/>
                  </a:lnTo>
                  <a:lnTo>
                    <a:pt x="161" y="222"/>
                  </a:lnTo>
                  <a:lnTo>
                    <a:pt x="147" y="216"/>
                  </a:lnTo>
                  <a:lnTo>
                    <a:pt x="147" y="216"/>
                  </a:lnTo>
                  <a:lnTo>
                    <a:pt x="136" y="209"/>
                  </a:lnTo>
                  <a:lnTo>
                    <a:pt x="126" y="201"/>
                  </a:lnTo>
                  <a:lnTo>
                    <a:pt x="117" y="193"/>
                  </a:lnTo>
                  <a:lnTo>
                    <a:pt x="110" y="184"/>
                  </a:lnTo>
                  <a:lnTo>
                    <a:pt x="103" y="173"/>
                  </a:lnTo>
                  <a:lnTo>
                    <a:pt x="98" y="161"/>
                  </a:lnTo>
                  <a:lnTo>
                    <a:pt x="95" y="146"/>
                  </a:lnTo>
                  <a:lnTo>
                    <a:pt x="95" y="132"/>
                  </a:lnTo>
                  <a:lnTo>
                    <a:pt x="95" y="132"/>
                  </a:lnTo>
                  <a:lnTo>
                    <a:pt x="95" y="123"/>
                  </a:lnTo>
                  <a:lnTo>
                    <a:pt x="97" y="113"/>
                  </a:lnTo>
                  <a:lnTo>
                    <a:pt x="103" y="96"/>
                  </a:lnTo>
                  <a:lnTo>
                    <a:pt x="111" y="78"/>
                  </a:lnTo>
                  <a:lnTo>
                    <a:pt x="116" y="70"/>
                  </a:lnTo>
                  <a:lnTo>
                    <a:pt x="123" y="62"/>
                  </a:lnTo>
                  <a:lnTo>
                    <a:pt x="123" y="62"/>
                  </a:lnTo>
                  <a:lnTo>
                    <a:pt x="133" y="52"/>
                  </a:lnTo>
                  <a:lnTo>
                    <a:pt x="143" y="42"/>
                  </a:lnTo>
                  <a:lnTo>
                    <a:pt x="155" y="34"/>
                  </a:lnTo>
                  <a:lnTo>
                    <a:pt x="166" y="26"/>
                  </a:lnTo>
                  <a:lnTo>
                    <a:pt x="165" y="25"/>
                  </a:lnTo>
                  <a:close/>
                  <a:moveTo>
                    <a:pt x="192" y="75"/>
                  </a:moveTo>
                  <a:lnTo>
                    <a:pt x="192" y="75"/>
                  </a:lnTo>
                  <a:lnTo>
                    <a:pt x="208" y="83"/>
                  </a:lnTo>
                  <a:lnTo>
                    <a:pt x="221" y="90"/>
                  </a:lnTo>
                  <a:lnTo>
                    <a:pt x="232" y="97"/>
                  </a:lnTo>
                  <a:lnTo>
                    <a:pt x="240" y="103"/>
                  </a:lnTo>
                  <a:lnTo>
                    <a:pt x="240" y="103"/>
                  </a:lnTo>
                  <a:lnTo>
                    <a:pt x="246" y="112"/>
                  </a:lnTo>
                  <a:lnTo>
                    <a:pt x="249" y="116"/>
                  </a:lnTo>
                  <a:lnTo>
                    <a:pt x="249" y="120"/>
                  </a:lnTo>
                  <a:lnTo>
                    <a:pt x="249" y="120"/>
                  </a:lnTo>
                  <a:lnTo>
                    <a:pt x="249" y="126"/>
                  </a:lnTo>
                  <a:lnTo>
                    <a:pt x="248" y="131"/>
                  </a:lnTo>
                  <a:lnTo>
                    <a:pt x="243" y="133"/>
                  </a:lnTo>
                  <a:lnTo>
                    <a:pt x="239" y="135"/>
                  </a:lnTo>
                  <a:lnTo>
                    <a:pt x="239" y="135"/>
                  </a:lnTo>
                  <a:lnTo>
                    <a:pt x="236" y="135"/>
                  </a:lnTo>
                  <a:lnTo>
                    <a:pt x="232" y="132"/>
                  </a:lnTo>
                  <a:lnTo>
                    <a:pt x="227" y="125"/>
                  </a:lnTo>
                  <a:lnTo>
                    <a:pt x="227" y="125"/>
                  </a:lnTo>
                  <a:lnTo>
                    <a:pt x="219" y="113"/>
                  </a:lnTo>
                  <a:lnTo>
                    <a:pt x="210" y="102"/>
                  </a:lnTo>
                  <a:lnTo>
                    <a:pt x="200" y="93"/>
                  </a:lnTo>
                  <a:lnTo>
                    <a:pt x="188" y="83"/>
                  </a:lnTo>
                  <a:lnTo>
                    <a:pt x="192" y="75"/>
                  </a:lnTo>
                  <a:close/>
                  <a:moveTo>
                    <a:pt x="220" y="54"/>
                  </a:moveTo>
                  <a:lnTo>
                    <a:pt x="220" y="54"/>
                  </a:lnTo>
                  <a:lnTo>
                    <a:pt x="233" y="58"/>
                  </a:lnTo>
                  <a:lnTo>
                    <a:pt x="246" y="62"/>
                  </a:lnTo>
                  <a:lnTo>
                    <a:pt x="256" y="68"/>
                  </a:lnTo>
                  <a:lnTo>
                    <a:pt x="266" y="74"/>
                  </a:lnTo>
                  <a:lnTo>
                    <a:pt x="266" y="74"/>
                  </a:lnTo>
                  <a:lnTo>
                    <a:pt x="271" y="78"/>
                  </a:lnTo>
                  <a:lnTo>
                    <a:pt x="275" y="83"/>
                  </a:lnTo>
                  <a:lnTo>
                    <a:pt x="278" y="87"/>
                  </a:lnTo>
                  <a:lnTo>
                    <a:pt x="278" y="93"/>
                  </a:lnTo>
                  <a:lnTo>
                    <a:pt x="278" y="93"/>
                  </a:lnTo>
                  <a:lnTo>
                    <a:pt x="278" y="97"/>
                  </a:lnTo>
                  <a:lnTo>
                    <a:pt x="277" y="102"/>
                  </a:lnTo>
                  <a:lnTo>
                    <a:pt x="274" y="104"/>
                  </a:lnTo>
                  <a:lnTo>
                    <a:pt x="269" y="106"/>
                  </a:lnTo>
                  <a:lnTo>
                    <a:pt x="269" y="106"/>
                  </a:lnTo>
                  <a:lnTo>
                    <a:pt x="265" y="104"/>
                  </a:lnTo>
                  <a:lnTo>
                    <a:pt x="261" y="102"/>
                  </a:lnTo>
                  <a:lnTo>
                    <a:pt x="261" y="102"/>
                  </a:lnTo>
                  <a:lnTo>
                    <a:pt x="250" y="89"/>
                  </a:lnTo>
                  <a:lnTo>
                    <a:pt x="240" y="78"/>
                  </a:lnTo>
                  <a:lnTo>
                    <a:pt x="229" y="70"/>
                  </a:lnTo>
                  <a:lnTo>
                    <a:pt x="216" y="60"/>
                  </a:lnTo>
                  <a:lnTo>
                    <a:pt x="220" y="5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7" name="Freeform 111"/>
            <p:cNvSpPr>
              <a:spLocks/>
            </p:cNvSpPr>
            <p:nvPr userDrawn="1"/>
          </p:nvSpPr>
          <p:spPr bwMode="auto">
            <a:xfrm>
              <a:off x="2541588" y="1754188"/>
              <a:ext cx="152400" cy="141288"/>
            </a:xfrm>
            <a:custGeom>
              <a:avLst/>
              <a:gdLst/>
              <a:ahLst/>
              <a:cxnLst>
                <a:cxn ang="0">
                  <a:pos x="0" y="263"/>
                </a:cxn>
                <a:cxn ang="0">
                  <a:pos x="33" y="236"/>
                </a:cxn>
                <a:cxn ang="0">
                  <a:pos x="59" y="208"/>
                </a:cxn>
                <a:cxn ang="0">
                  <a:pos x="70" y="194"/>
                </a:cxn>
                <a:cxn ang="0">
                  <a:pos x="86" y="166"/>
                </a:cxn>
                <a:cxn ang="0">
                  <a:pos x="100" y="135"/>
                </a:cxn>
                <a:cxn ang="0">
                  <a:pos x="110" y="100"/>
                </a:cxn>
                <a:cxn ang="0">
                  <a:pos x="113" y="83"/>
                </a:cxn>
                <a:cxn ang="0">
                  <a:pos x="119" y="22"/>
                </a:cxn>
                <a:cxn ang="0">
                  <a:pos x="119" y="0"/>
                </a:cxn>
                <a:cxn ang="0">
                  <a:pos x="155" y="5"/>
                </a:cxn>
                <a:cxn ang="0">
                  <a:pos x="162" y="9"/>
                </a:cxn>
                <a:cxn ang="0">
                  <a:pos x="162" y="11"/>
                </a:cxn>
                <a:cxn ang="0">
                  <a:pos x="160" y="16"/>
                </a:cxn>
                <a:cxn ang="0">
                  <a:pos x="146" y="21"/>
                </a:cxn>
                <a:cxn ang="0">
                  <a:pos x="146" y="25"/>
                </a:cxn>
                <a:cxn ang="0">
                  <a:pos x="149" y="51"/>
                </a:cxn>
                <a:cxn ang="0">
                  <a:pos x="162" y="105"/>
                </a:cxn>
                <a:cxn ang="0">
                  <a:pos x="173" y="131"/>
                </a:cxn>
                <a:cxn ang="0">
                  <a:pos x="202" y="174"/>
                </a:cxn>
                <a:cxn ang="0">
                  <a:pos x="238" y="209"/>
                </a:cxn>
                <a:cxn ang="0">
                  <a:pos x="249" y="216"/>
                </a:cxn>
                <a:cxn ang="0">
                  <a:pos x="273" y="229"/>
                </a:cxn>
                <a:cxn ang="0">
                  <a:pos x="286" y="242"/>
                </a:cxn>
                <a:cxn ang="0">
                  <a:pos x="280" y="242"/>
                </a:cxn>
                <a:cxn ang="0">
                  <a:pos x="271" y="247"/>
                </a:cxn>
                <a:cxn ang="0">
                  <a:pos x="268" y="249"/>
                </a:cxn>
                <a:cxn ang="0">
                  <a:pos x="258" y="265"/>
                </a:cxn>
                <a:cxn ang="0">
                  <a:pos x="238" y="251"/>
                </a:cxn>
                <a:cxn ang="0">
                  <a:pos x="209" y="223"/>
                </a:cxn>
                <a:cxn ang="0">
                  <a:pos x="196" y="206"/>
                </a:cxn>
                <a:cxn ang="0">
                  <a:pos x="167" y="157"/>
                </a:cxn>
                <a:cxn ang="0">
                  <a:pos x="149" y="106"/>
                </a:cxn>
                <a:cxn ang="0">
                  <a:pos x="146" y="89"/>
                </a:cxn>
                <a:cxn ang="0">
                  <a:pos x="142" y="69"/>
                </a:cxn>
                <a:cxn ang="0">
                  <a:pos x="141" y="86"/>
                </a:cxn>
                <a:cxn ang="0">
                  <a:pos x="133" y="116"/>
                </a:cxn>
                <a:cxn ang="0">
                  <a:pos x="126" y="134"/>
                </a:cxn>
                <a:cxn ang="0">
                  <a:pos x="112" y="166"/>
                </a:cxn>
                <a:cxn ang="0">
                  <a:pos x="96" y="193"/>
                </a:cxn>
                <a:cxn ang="0">
                  <a:pos x="77" y="216"/>
                </a:cxn>
                <a:cxn ang="0">
                  <a:pos x="55" y="236"/>
                </a:cxn>
                <a:cxn ang="0">
                  <a:pos x="33" y="252"/>
                </a:cxn>
                <a:cxn ang="0">
                  <a:pos x="0" y="263"/>
                </a:cxn>
              </a:cxnLst>
              <a:rect l="0" t="0" r="r" b="b"/>
              <a:pathLst>
                <a:path w="287" h="268">
                  <a:moveTo>
                    <a:pt x="0" y="263"/>
                  </a:moveTo>
                  <a:lnTo>
                    <a:pt x="0" y="263"/>
                  </a:lnTo>
                  <a:lnTo>
                    <a:pt x="19" y="248"/>
                  </a:lnTo>
                  <a:lnTo>
                    <a:pt x="33" y="236"/>
                  </a:lnTo>
                  <a:lnTo>
                    <a:pt x="46" y="222"/>
                  </a:lnTo>
                  <a:lnTo>
                    <a:pt x="59" y="208"/>
                  </a:lnTo>
                  <a:lnTo>
                    <a:pt x="59" y="208"/>
                  </a:lnTo>
                  <a:lnTo>
                    <a:pt x="70" y="194"/>
                  </a:lnTo>
                  <a:lnTo>
                    <a:pt x="78" y="180"/>
                  </a:lnTo>
                  <a:lnTo>
                    <a:pt x="86" y="166"/>
                  </a:lnTo>
                  <a:lnTo>
                    <a:pt x="93" y="151"/>
                  </a:lnTo>
                  <a:lnTo>
                    <a:pt x="100" y="135"/>
                  </a:lnTo>
                  <a:lnTo>
                    <a:pt x="104" y="118"/>
                  </a:lnTo>
                  <a:lnTo>
                    <a:pt x="110" y="100"/>
                  </a:lnTo>
                  <a:lnTo>
                    <a:pt x="113" y="83"/>
                  </a:lnTo>
                  <a:lnTo>
                    <a:pt x="113" y="83"/>
                  </a:lnTo>
                  <a:lnTo>
                    <a:pt x="117" y="51"/>
                  </a:lnTo>
                  <a:lnTo>
                    <a:pt x="119" y="22"/>
                  </a:lnTo>
                  <a:lnTo>
                    <a:pt x="119" y="22"/>
                  </a:lnTo>
                  <a:lnTo>
                    <a:pt x="119" y="0"/>
                  </a:lnTo>
                  <a:lnTo>
                    <a:pt x="119" y="0"/>
                  </a:lnTo>
                  <a:lnTo>
                    <a:pt x="155" y="5"/>
                  </a:lnTo>
                  <a:lnTo>
                    <a:pt x="161" y="8"/>
                  </a:lnTo>
                  <a:lnTo>
                    <a:pt x="162" y="9"/>
                  </a:lnTo>
                  <a:lnTo>
                    <a:pt x="162" y="11"/>
                  </a:lnTo>
                  <a:lnTo>
                    <a:pt x="162" y="11"/>
                  </a:lnTo>
                  <a:lnTo>
                    <a:pt x="162" y="13"/>
                  </a:lnTo>
                  <a:lnTo>
                    <a:pt x="160" y="16"/>
                  </a:lnTo>
                  <a:lnTo>
                    <a:pt x="155" y="18"/>
                  </a:lnTo>
                  <a:lnTo>
                    <a:pt x="146" y="21"/>
                  </a:lnTo>
                  <a:lnTo>
                    <a:pt x="146" y="21"/>
                  </a:lnTo>
                  <a:lnTo>
                    <a:pt x="146" y="25"/>
                  </a:lnTo>
                  <a:lnTo>
                    <a:pt x="146" y="25"/>
                  </a:lnTo>
                  <a:lnTo>
                    <a:pt x="149" y="51"/>
                  </a:lnTo>
                  <a:lnTo>
                    <a:pt x="154" y="77"/>
                  </a:lnTo>
                  <a:lnTo>
                    <a:pt x="162" y="105"/>
                  </a:lnTo>
                  <a:lnTo>
                    <a:pt x="173" y="131"/>
                  </a:lnTo>
                  <a:lnTo>
                    <a:pt x="173" y="131"/>
                  </a:lnTo>
                  <a:lnTo>
                    <a:pt x="186" y="154"/>
                  </a:lnTo>
                  <a:lnTo>
                    <a:pt x="202" y="174"/>
                  </a:lnTo>
                  <a:lnTo>
                    <a:pt x="219" y="193"/>
                  </a:lnTo>
                  <a:lnTo>
                    <a:pt x="238" y="209"/>
                  </a:lnTo>
                  <a:lnTo>
                    <a:pt x="238" y="209"/>
                  </a:lnTo>
                  <a:lnTo>
                    <a:pt x="249" y="216"/>
                  </a:lnTo>
                  <a:lnTo>
                    <a:pt x="261" y="223"/>
                  </a:lnTo>
                  <a:lnTo>
                    <a:pt x="273" y="229"/>
                  </a:lnTo>
                  <a:lnTo>
                    <a:pt x="287" y="235"/>
                  </a:lnTo>
                  <a:lnTo>
                    <a:pt x="286" y="242"/>
                  </a:lnTo>
                  <a:lnTo>
                    <a:pt x="286" y="242"/>
                  </a:lnTo>
                  <a:lnTo>
                    <a:pt x="280" y="242"/>
                  </a:lnTo>
                  <a:lnTo>
                    <a:pt x="276" y="244"/>
                  </a:lnTo>
                  <a:lnTo>
                    <a:pt x="271" y="247"/>
                  </a:lnTo>
                  <a:lnTo>
                    <a:pt x="268" y="249"/>
                  </a:lnTo>
                  <a:lnTo>
                    <a:pt x="268" y="249"/>
                  </a:lnTo>
                  <a:lnTo>
                    <a:pt x="262" y="257"/>
                  </a:lnTo>
                  <a:lnTo>
                    <a:pt x="258" y="265"/>
                  </a:lnTo>
                  <a:lnTo>
                    <a:pt x="258" y="265"/>
                  </a:lnTo>
                  <a:lnTo>
                    <a:pt x="238" y="251"/>
                  </a:lnTo>
                  <a:lnTo>
                    <a:pt x="222" y="238"/>
                  </a:lnTo>
                  <a:lnTo>
                    <a:pt x="209" y="223"/>
                  </a:lnTo>
                  <a:lnTo>
                    <a:pt x="196" y="206"/>
                  </a:lnTo>
                  <a:lnTo>
                    <a:pt x="196" y="206"/>
                  </a:lnTo>
                  <a:lnTo>
                    <a:pt x="180" y="181"/>
                  </a:lnTo>
                  <a:lnTo>
                    <a:pt x="167" y="157"/>
                  </a:lnTo>
                  <a:lnTo>
                    <a:pt x="158" y="132"/>
                  </a:lnTo>
                  <a:lnTo>
                    <a:pt x="149" y="106"/>
                  </a:lnTo>
                  <a:lnTo>
                    <a:pt x="149" y="106"/>
                  </a:lnTo>
                  <a:lnTo>
                    <a:pt x="146" y="89"/>
                  </a:lnTo>
                  <a:lnTo>
                    <a:pt x="144" y="69"/>
                  </a:lnTo>
                  <a:lnTo>
                    <a:pt x="142" y="69"/>
                  </a:lnTo>
                  <a:lnTo>
                    <a:pt x="142" y="69"/>
                  </a:lnTo>
                  <a:lnTo>
                    <a:pt x="141" y="86"/>
                  </a:lnTo>
                  <a:lnTo>
                    <a:pt x="138" y="102"/>
                  </a:lnTo>
                  <a:lnTo>
                    <a:pt x="133" y="116"/>
                  </a:lnTo>
                  <a:lnTo>
                    <a:pt x="126" y="134"/>
                  </a:lnTo>
                  <a:lnTo>
                    <a:pt x="126" y="134"/>
                  </a:lnTo>
                  <a:lnTo>
                    <a:pt x="120" y="151"/>
                  </a:lnTo>
                  <a:lnTo>
                    <a:pt x="112" y="166"/>
                  </a:lnTo>
                  <a:lnTo>
                    <a:pt x="104" y="180"/>
                  </a:lnTo>
                  <a:lnTo>
                    <a:pt x="96" y="193"/>
                  </a:lnTo>
                  <a:lnTo>
                    <a:pt x="87" y="205"/>
                  </a:lnTo>
                  <a:lnTo>
                    <a:pt x="77" y="216"/>
                  </a:lnTo>
                  <a:lnTo>
                    <a:pt x="67" y="226"/>
                  </a:lnTo>
                  <a:lnTo>
                    <a:pt x="55" y="236"/>
                  </a:lnTo>
                  <a:lnTo>
                    <a:pt x="55" y="236"/>
                  </a:lnTo>
                  <a:lnTo>
                    <a:pt x="33" y="252"/>
                  </a:lnTo>
                  <a:lnTo>
                    <a:pt x="3" y="268"/>
                  </a:lnTo>
                  <a:lnTo>
                    <a:pt x="0" y="26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8" name="Freeform 112"/>
            <p:cNvSpPr>
              <a:spLocks/>
            </p:cNvSpPr>
            <p:nvPr userDrawn="1"/>
          </p:nvSpPr>
          <p:spPr bwMode="auto">
            <a:xfrm>
              <a:off x="2713038" y="1763713"/>
              <a:ext cx="120650" cy="122238"/>
            </a:xfrm>
            <a:custGeom>
              <a:avLst/>
              <a:gdLst/>
              <a:ahLst/>
              <a:cxnLst>
                <a:cxn ang="0">
                  <a:pos x="84" y="130"/>
                </a:cxn>
                <a:cxn ang="0">
                  <a:pos x="132" y="155"/>
                </a:cxn>
                <a:cxn ang="0">
                  <a:pos x="148" y="136"/>
                </a:cxn>
                <a:cxn ang="0">
                  <a:pos x="179" y="92"/>
                </a:cxn>
                <a:cxn ang="0">
                  <a:pos x="189" y="72"/>
                </a:cxn>
                <a:cxn ang="0">
                  <a:pos x="134" y="81"/>
                </a:cxn>
                <a:cxn ang="0">
                  <a:pos x="125" y="82"/>
                </a:cxn>
                <a:cxn ang="0">
                  <a:pos x="108" y="77"/>
                </a:cxn>
                <a:cxn ang="0">
                  <a:pos x="84" y="104"/>
                </a:cxn>
                <a:cxn ang="0">
                  <a:pos x="34" y="153"/>
                </a:cxn>
                <a:cxn ang="0">
                  <a:pos x="0" y="165"/>
                </a:cxn>
                <a:cxn ang="0">
                  <a:pos x="18" y="149"/>
                </a:cxn>
                <a:cxn ang="0">
                  <a:pos x="51" y="113"/>
                </a:cxn>
                <a:cxn ang="0">
                  <a:pos x="67" y="91"/>
                </a:cxn>
                <a:cxn ang="0">
                  <a:pos x="98" y="43"/>
                </a:cxn>
                <a:cxn ang="0">
                  <a:pos x="103" y="30"/>
                </a:cxn>
                <a:cxn ang="0">
                  <a:pos x="105" y="22"/>
                </a:cxn>
                <a:cxn ang="0">
                  <a:pos x="100" y="16"/>
                </a:cxn>
                <a:cxn ang="0">
                  <a:pos x="86" y="9"/>
                </a:cxn>
                <a:cxn ang="0">
                  <a:pos x="87" y="0"/>
                </a:cxn>
                <a:cxn ang="0">
                  <a:pos x="108" y="3"/>
                </a:cxn>
                <a:cxn ang="0">
                  <a:pos x="127" y="9"/>
                </a:cxn>
                <a:cxn ang="0">
                  <a:pos x="132" y="13"/>
                </a:cxn>
                <a:cxn ang="0">
                  <a:pos x="140" y="23"/>
                </a:cxn>
                <a:cxn ang="0">
                  <a:pos x="141" y="27"/>
                </a:cxn>
                <a:cxn ang="0">
                  <a:pos x="137" y="37"/>
                </a:cxn>
                <a:cxn ang="0">
                  <a:pos x="132" y="42"/>
                </a:cxn>
                <a:cxn ang="0">
                  <a:pos x="116" y="64"/>
                </a:cxn>
                <a:cxn ang="0">
                  <a:pos x="127" y="64"/>
                </a:cxn>
                <a:cxn ang="0">
                  <a:pos x="142" y="64"/>
                </a:cxn>
                <a:cxn ang="0">
                  <a:pos x="183" y="58"/>
                </a:cxn>
                <a:cxn ang="0">
                  <a:pos x="192" y="52"/>
                </a:cxn>
                <a:cxn ang="0">
                  <a:pos x="196" y="48"/>
                </a:cxn>
                <a:cxn ang="0">
                  <a:pos x="200" y="46"/>
                </a:cxn>
                <a:cxn ang="0">
                  <a:pos x="212" y="52"/>
                </a:cxn>
                <a:cxn ang="0">
                  <a:pos x="225" y="64"/>
                </a:cxn>
                <a:cxn ang="0">
                  <a:pos x="229" y="69"/>
                </a:cxn>
                <a:cxn ang="0">
                  <a:pos x="229" y="74"/>
                </a:cxn>
                <a:cxn ang="0">
                  <a:pos x="228" y="78"/>
                </a:cxn>
                <a:cxn ang="0">
                  <a:pos x="222" y="82"/>
                </a:cxn>
                <a:cxn ang="0">
                  <a:pos x="211" y="92"/>
                </a:cxn>
                <a:cxn ang="0">
                  <a:pos x="196" y="111"/>
                </a:cxn>
                <a:cxn ang="0">
                  <a:pos x="161" y="148"/>
                </a:cxn>
                <a:cxn ang="0">
                  <a:pos x="145" y="162"/>
                </a:cxn>
                <a:cxn ang="0">
                  <a:pos x="174" y="188"/>
                </a:cxn>
                <a:cxn ang="0">
                  <a:pos x="180" y="201"/>
                </a:cxn>
                <a:cxn ang="0">
                  <a:pos x="183" y="211"/>
                </a:cxn>
                <a:cxn ang="0">
                  <a:pos x="183" y="220"/>
                </a:cxn>
                <a:cxn ang="0">
                  <a:pos x="176" y="231"/>
                </a:cxn>
                <a:cxn ang="0">
                  <a:pos x="170" y="233"/>
                </a:cxn>
                <a:cxn ang="0">
                  <a:pos x="167" y="233"/>
                </a:cxn>
                <a:cxn ang="0">
                  <a:pos x="158" y="224"/>
                </a:cxn>
                <a:cxn ang="0">
                  <a:pos x="154" y="214"/>
                </a:cxn>
                <a:cxn ang="0">
                  <a:pos x="141" y="194"/>
                </a:cxn>
                <a:cxn ang="0">
                  <a:pos x="125" y="175"/>
                </a:cxn>
                <a:cxn ang="0">
                  <a:pos x="103" y="155"/>
                </a:cxn>
                <a:cxn ang="0">
                  <a:pos x="80" y="139"/>
                </a:cxn>
              </a:cxnLst>
              <a:rect l="0" t="0" r="r" b="b"/>
              <a:pathLst>
                <a:path w="229" h="233">
                  <a:moveTo>
                    <a:pt x="84" y="130"/>
                  </a:moveTo>
                  <a:lnTo>
                    <a:pt x="84" y="130"/>
                  </a:lnTo>
                  <a:lnTo>
                    <a:pt x="108" y="140"/>
                  </a:lnTo>
                  <a:lnTo>
                    <a:pt x="132" y="155"/>
                  </a:lnTo>
                  <a:lnTo>
                    <a:pt x="132" y="155"/>
                  </a:lnTo>
                  <a:lnTo>
                    <a:pt x="148" y="136"/>
                  </a:lnTo>
                  <a:lnTo>
                    <a:pt x="164" y="114"/>
                  </a:lnTo>
                  <a:lnTo>
                    <a:pt x="179" y="92"/>
                  </a:lnTo>
                  <a:lnTo>
                    <a:pt x="189" y="72"/>
                  </a:lnTo>
                  <a:lnTo>
                    <a:pt x="189" y="72"/>
                  </a:lnTo>
                  <a:lnTo>
                    <a:pt x="134" y="81"/>
                  </a:lnTo>
                  <a:lnTo>
                    <a:pt x="134" y="81"/>
                  </a:lnTo>
                  <a:lnTo>
                    <a:pt x="125" y="82"/>
                  </a:lnTo>
                  <a:lnTo>
                    <a:pt x="125" y="82"/>
                  </a:lnTo>
                  <a:lnTo>
                    <a:pt x="118" y="81"/>
                  </a:lnTo>
                  <a:lnTo>
                    <a:pt x="108" y="77"/>
                  </a:lnTo>
                  <a:lnTo>
                    <a:pt x="108" y="77"/>
                  </a:lnTo>
                  <a:lnTo>
                    <a:pt x="84" y="104"/>
                  </a:lnTo>
                  <a:lnTo>
                    <a:pt x="60" y="130"/>
                  </a:lnTo>
                  <a:lnTo>
                    <a:pt x="34" y="153"/>
                  </a:lnTo>
                  <a:lnTo>
                    <a:pt x="6" y="172"/>
                  </a:lnTo>
                  <a:lnTo>
                    <a:pt x="0" y="165"/>
                  </a:lnTo>
                  <a:lnTo>
                    <a:pt x="0" y="165"/>
                  </a:lnTo>
                  <a:lnTo>
                    <a:pt x="18" y="149"/>
                  </a:lnTo>
                  <a:lnTo>
                    <a:pt x="35" y="132"/>
                  </a:lnTo>
                  <a:lnTo>
                    <a:pt x="51" y="113"/>
                  </a:lnTo>
                  <a:lnTo>
                    <a:pt x="67" y="91"/>
                  </a:lnTo>
                  <a:lnTo>
                    <a:pt x="67" y="91"/>
                  </a:lnTo>
                  <a:lnTo>
                    <a:pt x="84" y="66"/>
                  </a:lnTo>
                  <a:lnTo>
                    <a:pt x="98" y="43"/>
                  </a:lnTo>
                  <a:lnTo>
                    <a:pt x="98" y="43"/>
                  </a:lnTo>
                  <a:lnTo>
                    <a:pt x="103" y="30"/>
                  </a:lnTo>
                  <a:lnTo>
                    <a:pt x="105" y="22"/>
                  </a:lnTo>
                  <a:lnTo>
                    <a:pt x="105" y="22"/>
                  </a:lnTo>
                  <a:lnTo>
                    <a:pt x="103" y="19"/>
                  </a:lnTo>
                  <a:lnTo>
                    <a:pt x="100" y="16"/>
                  </a:lnTo>
                  <a:lnTo>
                    <a:pt x="95" y="13"/>
                  </a:lnTo>
                  <a:lnTo>
                    <a:pt x="86" y="9"/>
                  </a:lnTo>
                  <a:lnTo>
                    <a:pt x="87" y="0"/>
                  </a:lnTo>
                  <a:lnTo>
                    <a:pt x="87" y="0"/>
                  </a:lnTo>
                  <a:lnTo>
                    <a:pt x="99" y="1"/>
                  </a:lnTo>
                  <a:lnTo>
                    <a:pt x="108" y="3"/>
                  </a:lnTo>
                  <a:lnTo>
                    <a:pt x="118" y="6"/>
                  </a:lnTo>
                  <a:lnTo>
                    <a:pt x="127" y="9"/>
                  </a:lnTo>
                  <a:lnTo>
                    <a:pt x="127" y="9"/>
                  </a:lnTo>
                  <a:lnTo>
                    <a:pt x="132" y="13"/>
                  </a:lnTo>
                  <a:lnTo>
                    <a:pt x="138" y="17"/>
                  </a:lnTo>
                  <a:lnTo>
                    <a:pt x="140" y="23"/>
                  </a:lnTo>
                  <a:lnTo>
                    <a:pt x="141" y="27"/>
                  </a:lnTo>
                  <a:lnTo>
                    <a:pt x="141" y="27"/>
                  </a:lnTo>
                  <a:lnTo>
                    <a:pt x="140" y="32"/>
                  </a:lnTo>
                  <a:lnTo>
                    <a:pt x="137" y="37"/>
                  </a:lnTo>
                  <a:lnTo>
                    <a:pt x="137" y="37"/>
                  </a:lnTo>
                  <a:lnTo>
                    <a:pt x="132" y="42"/>
                  </a:lnTo>
                  <a:lnTo>
                    <a:pt x="128" y="46"/>
                  </a:lnTo>
                  <a:lnTo>
                    <a:pt x="116" y="64"/>
                  </a:lnTo>
                  <a:lnTo>
                    <a:pt x="116" y="64"/>
                  </a:lnTo>
                  <a:lnTo>
                    <a:pt x="127" y="64"/>
                  </a:lnTo>
                  <a:lnTo>
                    <a:pt x="127" y="64"/>
                  </a:lnTo>
                  <a:lnTo>
                    <a:pt x="142" y="64"/>
                  </a:lnTo>
                  <a:lnTo>
                    <a:pt x="183" y="58"/>
                  </a:lnTo>
                  <a:lnTo>
                    <a:pt x="183" y="58"/>
                  </a:lnTo>
                  <a:lnTo>
                    <a:pt x="187" y="56"/>
                  </a:lnTo>
                  <a:lnTo>
                    <a:pt x="192" y="52"/>
                  </a:lnTo>
                  <a:lnTo>
                    <a:pt x="192" y="52"/>
                  </a:lnTo>
                  <a:lnTo>
                    <a:pt x="196" y="48"/>
                  </a:lnTo>
                  <a:lnTo>
                    <a:pt x="200" y="46"/>
                  </a:lnTo>
                  <a:lnTo>
                    <a:pt x="200" y="46"/>
                  </a:lnTo>
                  <a:lnTo>
                    <a:pt x="206" y="48"/>
                  </a:lnTo>
                  <a:lnTo>
                    <a:pt x="212" y="52"/>
                  </a:lnTo>
                  <a:lnTo>
                    <a:pt x="218" y="56"/>
                  </a:lnTo>
                  <a:lnTo>
                    <a:pt x="225" y="64"/>
                  </a:lnTo>
                  <a:lnTo>
                    <a:pt x="225" y="64"/>
                  </a:lnTo>
                  <a:lnTo>
                    <a:pt x="229" y="69"/>
                  </a:lnTo>
                  <a:lnTo>
                    <a:pt x="229" y="74"/>
                  </a:lnTo>
                  <a:lnTo>
                    <a:pt x="229" y="74"/>
                  </a:lnTo>
                  <a:lnTo>
                    <a:pt x="229" y="75"/>
                  </a:lnTo>
                  <a:lnTo>
                    <a:pt x="228" y="78"/>
                  </a:lnTo>
                  <a:lnTo>
                    <a:pt x="222" y="82"/>
                  </a:lnTo>
                  <a:lnTo>
                    <a:pt x="222" y="82"/>
                  </a:lnTo>
                  <a:lnTo>
                    <a:pt x="216" y="87"/>
                  </a:lnTo>
                  <a:lnTo>
                    <a:pt x="211" y="92"/>
                  </a:lnTo>
                  <a:lnTo>
                    <a:pt x="211" y="92"/>
                  </a:lnTo>
                  <a:lnTo>
                    <a:pt x="196" y="111"/>
                  </a:lnTo>
                  <a:lnTo>
                    <a:pt x="179" y="130"/>
                  </a:lnTo>
                  <a:lnTo>
                    <a:pt x="161" y="148"/>
                  </a:lnTo>
                  <a:lnTo>
                    <a:pt x="145" y="162"/>
                  </a:lnTo>
                  <a:lnTo>
                    <a:pt x="145" y="162"/>
                  </a:lnTo>
                  <a:lnTo>
                    <a:pt x="161" y="176"/>
                  </a:lnTo>
                  <a:lnTo>
                    <a:pt x="174" y="188"/>
                  </a:lnTo>
                  <a:lnTo>
                    <a:pt x="177" y="195"/>
                  </a:lnTo>
                  <a:lnTo>
                    <a:pt x="180" y="201"/>
                  </a:lnTo>
                  <a:lnTo>
                    <a:pt x="183" y="205"/>
                  </a:lnTo>
                  <a:lnTo>
                    <a:pt x="183" y="211"/>
                  </a:lnTo>
                  <a:lnTo>
                    <a:pt x="183" y="211"/>
                  </a:lnTo>
                  <a:lnTo>
                    <a:pt x="183" y="220"/>
                  </a:lnTo>
                  <a:lnTo>
                    <a:pt x="180" y="227"/>
                  </a:lnTo>
                  <a:lnTo>
                    <a:pt x="176" y="231"/>
                  </a:lnTo>
                  <a:lnTo>
                    <a:pt x="173" y="233"/>
                  </a:lnTo>
                  <a:lnTo>
                    <a:pt x="170" y="233"/>
                  </a:lnTo>
                  <a:lnTo>
                    <a:pt x="170" y="233"/>
                  </a:lnTo>
                  <a:lnTo>
                    <a:pt x="167" y="233"/>
                  </a:lnTo>
                  <a:lnTo>
                    <a:pt x="163" y="230"/>
                  </a:lnTo>
                  <a:lnTo>
                    <a:pt x="158" y="224"/>
                  </a:lnTo>
                  <a:lnTo>
                    <a:pt x="154" y="214"/>
                  </a:lnTo>
                  <a:lnTo>
                    <a:pt x="154" y="214"/>
                  </a:lnTo>
                  <a:lnTo>
                    <a:pt x="147" y="204"/>
                  </a:lnTo>
                  <a:lnTo>
                    <a:pt x="141" y="194"/>
                  </a:lnTo>
                  <a:lnTo>
                    <a:pt x="132" y="184"/>
                  </a:lnTo>
                  <a:lnTo>
                    <a:pt x="125" y="175"/>
                  </a:lnTo>
                  <a:lnTo>
                    <a:pt x="125" y="175"/>
                  </a:lnTo>
                  <a:lnTo>
                    <a:pt x="103" y="155"/>
                  </a:lnTo>
                  <a:lnTo>
                    <a:pt x="92" y="146"/>
                  </a:lnTo>
                  <a:lnTo>
                    <a:pt x="80" y="139"/>
                  </a:lnTo>
                  <a:lnTo>
                    <a:pt x="84" y="13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09" name="Freeform 113"/>
            <p:cNvSpPr>
              <a:spLocks noEditPoints="1"/>
            </p:cNvSpPr>
            <p:nvPr userDrawn="1"/>
          </p:nvSpPr>
          <p:spPr bwMode="auto">
            <a:xfrm>
              <a:off x="2868613" y="1771651"/>
              <a:ext cx="131763" cy="114300"/>
            </a:xfrm>
            <a:custGeom>
              <a:avLst/>
              <a:gdLst/>
              <a:ahLst/>
              <a:cxnLst>
                <a:cxn ang="0">
                  <a:pos x="142" y="200"/>
                </a:cxn>
                <a:cxn ang="0">
                  <a:pos x="194" y="168"/>
                </a:cxn>
                <a:cxn ang="0">
                  <a:pos x="210" y="145"/>
                </a:cxn>
                <a:cxn ang="0">
                  <a:pos x="219" y="117"/>
                </a:cxn>
                <a:cxn ang="0">
                  <a:pos x="220" y="94"/>
                </a:cxn>
                <a:cxn ang="0">
                  <a:pos x="207" y="50"/>
                </a:cxn>
                <a:cxn ang="0">
                  <a:pos x="169" y="20"/>
                </a:cxn>
                <a:cxn ang="0">
                  <a:pos x="135" y="14"/>
                </a:cxn>
                <a:cxn ang="0">
                  <a:pos x="120" y="14"/>
                </a:cxn>
                <a:cxn ang="0">
                  <a:pos x="127" y="30"/>
                </a:cxn>
                <a:cxn ang="0">
                  <a:pos x="129" y="42"/>
                </a:cxn>
                <a:cxn ang="0">
                  <a:pos x="129" y="55"/>
                </a:cxn>
                <a:cxn ang="0">
                  <a:pos x="117" y="98"/>
                </a:cxn>
                <a:cxn ang="0">
                  <a:pos x="98" y="142"/>
                </a:cxn>
                <a:cxn ang="0">
                  <a:pos x="75" y="178"/>
                </a:cxn>
                <a:cxn ang="0">
                  <a:pos x="55" y="194"/>
                </a:cxn>
                <a:cxn ang="0">
                  <a:pos x="40" y="194"/>
                </a:cxn>
                <a:cxn ang="0">
                  <a:pos x="24" y="178"/>
                </a:cxn>
                <a:cxn ang="0">
                  <a:pos x="11" y="155"/>
                </a:cxn>
                <a:cxn ang="0">
                  <a:pos x="3" y="136"/>
                </a:cxn>
                <a:cxn ang="0">
                  <a:pos x="0" y="117"/>
                </a:cxn>
                <a:cxn ang="0">
                  <a:pos x="13" y="68"/>
                </a:cxn>
                <a:cxn ang="0">
                  <a:pos x="35" y="40"/>
                </a:cxn>
                <a:cxn ang="0">
                  <a:pos x="72" y="13"/>
                </a:cxn>
                <a:cxn ang="0">
                  <a:pos x="117" y="1"/>
                </a:cxn>
                <a:cxn ang="0">
                  <a:pos x="145" y="1"/>
                </a:cxn>
                <a:cxn ang="0">
                  <a:pos x="180" y="8"/>
                </a:cxn>
                <a:cxn ang="0">
                  <a:pos x="209" y="23"/>
                </a:cxn>
                <a:cxn ang="0">
                  <a:pos x="230" y="45"/>
                </a:cxn>
                <a:cxn ang="0">
                  <a:pos x="245" y="71"/>
                </a:cxn>
                <a:cxn ang="0">
                  <a:pos x="249" y="103"/>
                </a:cxn>
                <a:cxn ang="0">
                  <a:pos x="246" y="129"/>
                </a:cxn>
                <a:cxn ang="0">
                  <a:pos x="233" y="159"/>
                </a:cxn>
                <a:cxn ang="0">
                  <a:pos x="211" y="182"/>
                </a:cxn>
                <a:cxn ang="0">
                  <a:pos x="171" y="204"/>
                </a:cxn>
                <a:cxn ang="0">
                  <a:pos x="119" y="207"/>
                </a:cxn>
                <a:cxn ang="0">
                  <a:pos x="33" y="71"/>
                </a:cxn>
                <a:cxn ang="0">
                  <a:pos x="21" y="118"/>
                </a:cxn>
                <a:cxn ang="0">
                  <a:pos x="27" y="147"/>
                </a:cxn>
                <a:cxn ang="0">
                  <a:pos x="39" y="165"/>
                </a:cxn>
                <a:cxn ang="0">
                  <a:pos x="49" y="166"/>
                </a:cxn>
                <a:cxn ang="0">
                  <a:pos x="62" y="156"/>
                </a:cxn>
                <a:cxn ang="0">
                  <a:pos x="84" y="120"/>
                </a:cxn>
                <a:cxn ang="0">
                  <a:pos x="104" y="71"/>
                </a:cxn>
                <a:cxn ang="0">
                  <a:pos x="111" y="43"/>
                </a:cxn>
                <a:cxn ang="0">
                  <a:pos x="111" y="30"/>
                </a:cxn>
                <a:cxn ang="0">
                  <a:pos x="109" y="16"/>
                </a:cxn>
                <a:cxn ang="0">
                  <a:pos x="88" y="21"/>
                </a:cxn>
                <a:cxn ang="0">
                  <a:pos x="62" y="37"/>
                </a:cxn>
                <a:cxn ang="0">
                  <a:pos x="42" y="56"/>
                </a:cxn>
              </a:cxnLst>
              <a:rect l="0" t="0" r="r" b="b"/>
              <a:pathLst>
                <a:path w="249" h="215">
                  <a:moveTo>
                    <a:pt x="119" y="207"/>
                  </a:moveTo>
                  <a:lnTo>
                    <a:pt x="119" y="207"/>
                  </a:lnTo>
                  <a:lnTo>
                    <a:pt x="142" y="200"/>
                  </a:lnTo>
                  <a:lnTo>
                    <a:pt x="161" y="191"/>
                  </a:lnTo>
                  <a:lnTo>
                    <a:pt x="180" y="181"/>
                  </a:lnTo>
                  <a:lnTo>
                    <a:pt x="194" y="168"/>
                  </a:lnTo>
                  <a:lnTo>
                    <a:pt x="200" y="160"/>
                  </a:lnTo>
                  <a:lnTo>
                    <a:pt x="206" y="153"/>
                  </a:lnTo>
                  <a:lnTo>
                    <a:pt x="210" y="145"/>
                  </a:lnTo>
                  <a:lnTo>
                    <a:pt x="214" y="136"/>
                  </a:lnTo>
                  <a:lnTo>
                    <a:pt x="217" y="127"/>
                  </a:lnTo>
                  <a:lnTo>
                    <a:pt x="219" y="117"/>
                  </a:lnTo>
                  <a:lnTo>
                    <a:pt x="220" y="105"/>
                  </a:lnTo>
                  <a:lnTo>
                    <a:pt x="220" y="94"/>
                  </a:lnTo>
                  <a:lnTo>
                    <a:pt x="220" y="94"/>
                  </a:lnTo>
                  <a:lnTo>
                    <a:pt x="219" y="78"/>
                  </a:lnTo>
                  <a:lnTo>
                    <a:pt x="214" y="63"/>
                  </a:lnTo>
                  <a:lnTo>
                    <a:pt x="207" y="50"/>
                  </a:lnTo>
                  <a:lnTo>
                    <a:pt x="197" y="37"/>
                  </a:lnTo>
                  <a:lnTo>
                    <a:pt x="184" y="29"/>
                  </a:lnTo>
                  <a:lnTo>
                    <a:pt x="169" y="20"/>
                  </a:lnTo>
                  <a:lnTo>
                    <a:pt x="153" y="16"/>
                  </a:lnTo>
                  <a:lnTo>
                    <a:pt x="135" y="14"/>
                  </a:lnTo>
                  <a:lnTo>
                    <a:pt x="135" y="14"/>
                  </a:lnTo>
                  <a:lnTo>
                    <a:pt x="132" y="14"/>
                  </a:lnTo>
                  <a:lnTo>
                    <a:pt x="132" y="14"/>
                  </a:lnTo>
                  <a:lnTo>
                    <a:pt x="120" y="14"/>
                  </a:lnTo>
                  <a:lnTo>
                    <a:pt x="120" y="14"/>
                  </a:lnTo>
                  <a:lnTo>
                    <a:pt x="124" y="23"/>
                  </a:lnTo>
                  <a:lnTo>
                    <a:pt x="127" y="30"/>
                  </a:lnTo>
                  <a:lnTo>
                    <a:pt x="129" y="36"/>
                  </a:lnTo>
                  <a:lnTo>
                    <a:pt x="129" y="42"/>
                  </a:lnTo>
                  <a:lnTo>
                    <a:pt x="129" y="42"/>
                  </a:lnTo>
                  <a:lnTo>
                    <a:pt x="129" y="45"/>
                  </a:lnTo>
                  <a:lnTo>
                    <a:pt x="129" y="45"/>
                  </a:lnTo>
                  <a:lnTo>
                    <a:pt x="129" y="55"/>
                  </a:lnTo>
                  <a:lnTo>
                    <a:pt x="126" y="68"/>
                  </a:lnTo>
                  <a:lnTo>
                    <a:pt x="122" y="82"/>
                  </a:lnTo>
                  <a:lnTo>
                    <a:pt x="117" y="98"/>
                  </a:lnTo>
                  <a:lnTo>
                    <a:pt x="117" y="98"/>
                  </a:lnTo>
                  <a:lnTo>
                    <a:pt x="109" y="121"/>
                  </a:lnTo>
                  <a:lnTo>
                    <a:pt x="98" y="142"/>
                  </a:lnTo>
                  <a:lnTo>
                    <a:pt x="87" y="162"/>
                  </a:lnTo>
                  <a:lnTo>
                    <a:pt x="75" y="178"/>
                  </a:lnTo>
                  <a:lnTo>
                    <a:pt x="75" y="178"/>
                  </a:lnTo>
                  <a:lnTo>
                    <a:pt x="69" y="185"/>
                  </a:lnTo>
                  <a:lnTo>
                    <a:pt x="64" y="189"/>
                  </a:lnTo>
                  <a:lnTo>
                    <a:pt x="55" y="194"/>
                  </a:lnTo>
                  <a:lnTo>
                    <a:pt x="48" y="195"/>
                  </a:lnTo>
                  <a:lnTo>
                    <a:pt x="48" y="195"/>
                  </a:lnTo>
                  <a:lnTo>
                    <a:pt x="40" y="194"/>
                  </a:lnTo>
                  <a:lnTo>
                    <a:pt x="35" y="191"/>
                  </a:lnTo>
                  <a:lnTo>
                    <a:pt x="29" y="185"/>
                  </a:lnTo>
                  <a:lnTo>
                    <a:pt x="24" y="178"/>
                  </a:lnTo>
                  <a:lnTo>
                    <a:pt x="24" y="178"/>
                  </a:lnTo>
                  <a:lnTo>
                    <a:pt x="19" y="166"/>
                  </a:lnTo>
                  <a:lnTo>
                    <a:pt x="11" y="155"/>
                  </a:lnTo>
                  <a:lnTo>
                    <a:pt x="11" y="155"/>
                  </a:lnTo>
                  <a:lnTo>
                    <a:pt x="6" y="146"/>
                  </a:lnTo>
                  <a:lnTo>
                    <a:pt x="3" y="136"/>
                  </a:lnTo>
                  <a:lnTo>
                    <a:pt x="1" y="126"/>
                  </a:lnTo>
                  <a:lnTo>
                    <a:pt x="0" y="117"/>
                  </a:lnTo>
                  <a:lnTo>
                    <a:pt x="0" y="117"/>
                  </a:lnTo>
                  <a:lnTo>
                    <a:pt x="1" y="100"/>
                  </a:lnTo>
                  <a:lnTo>
                    <a:pt x="6" y="84"/>
                  </a:lnTo>
                  <a:lnTo>
                    <a:pt x="13" y="68"/>
                  </a:lnTo>
                  <a:lnTo>
                    <a:pt x="24" y="52"/>
                  </a:lnTo>
                  <a:lnTo>
                    <a:pt x="24" y="52"/>
                  </a:lnTo>
                  <a:lnTo>
                    <a:pt x="35" y="40"/>
                  </a:lnTo>
                  <a:lnTo>
                    <a:pt x="46" y="30"/>
                  </a:lnTo>
                  <a:lnTo>
                    <a:pt x="59" y="20"/>
                  </a:lnTo>
                  <a:lnTo>
                    <a:pt x="72" y="13"/>
                  </a:lnTo>
                  <a:lnTo>
                    <a:pt x="87" y="8"/>
                  </a:lnTo>
                  <a:lnTo>
                    <a:pt x="101" y="4"/>
                  </a:lnTo>
                  <a:lnTo>
                    <a:pt x="117" y="1"/>
                  </a:lnTo>
                  <a:lnTo>
                    <a:pt x="133" y="0"/>
                  </a:lnTo>
                  <a:lnTo>
                    <a:pt x="133" y="0"/>
                  </a:lnTo>
                  <a:lnTo>
                    <a:pt x="145" y="1"/>
                  </a:lnTo>
                  <a:lnTo>
                    <a:pt x="158" y="3"/>
                  </a:lnTo>
                  <a:lnTo>
                    <a:pt x="169" y="4"/>
                  </a:lnTo>
                  <a:lnTo>
                    <a:pt x="180" y="8"/>
                  </a:lnTo>
                  <a:lnTo>
                    <a:pt x="191" y="13"/>
                  </a:lnTo>
                  <a:lnTo>
                    <a:pt x="200" y="17"/>
                  </a:lnTo>
                  <a:lnTo>
                    <a:pt x="209" y="23"/>
                  </a:lnTo>
                  <a:lnTo>
                    <a:pt x="217" y="29"/>
                  </a:lnTo>
                  <a:lnTo>
                    <a:pt x="225" y="36"/>
                  </a:lnTo>
                  <a:lnTo>
                    <a:pt x="230" y="45"/>
                  </a:lnTo>
                  <a:lnTo>
                    <a:pt x="236" y="53"/>
                  </a:lnTo>
                  <a:lnTo>
                    <a:pt x="240" y="62"/>
                  </a:lnTo>
                  <a:lnTo>
                    <a:pt x="245" y="71"/>
                  </a:lnTo>
                  <a:lnTo>
                    <a:pt x="248" y="81"/>
                  </a:lnTo>
                  <a:lnTo>
                    <a:pt x="249" y="92"/>
                  </a:lnTo>
                  <a:lnTo>
                    <a:pt x="249" y="103"/>
                  </a:lnTo>
                  <a:lnTo>
                    <a:pt x="249" y="103"/>
                  </a:lnTo>
                  <a:lnTo>
                    <a:pt x="249" y="116"/>
                  </a:lnTo>
                  <a:lnTo>
                    <a:pt x="246" y="129"/>
                  </a:lnTo>
                  <a:lnTo>
                    <a:pt x="243" y="139"/>
                  </a:lnTo>
                  <a:lnTo>
                    <a:pt x="239" y="149"/>
                  </a:lnTo>
                  <a:lnTo>
                    <a:pt x="233" y="159"/>
                  </a:lnTo>
                  <a:lnTo>
                    <a:pt x="227" y="168"/>
                  </a:lnTo>
                  <a:lnTo>
                    <a:pt x="219" y="176"/>
                  </a:lnTo>
                  <a:lnTo>
                    <a:pt x="211" y="182"/>
                  </a:lnTo>
                  <a:lnTo>
                    <a:pt x="201" y="189"/>
                  </a:lnTo>
                  <a:lnTo>
                    <a:pt x="193" y="195"/>
                  </a:lnTo>
                  <a:lnTo>
                    <a:pt x="171" y="204"/>
                  </a:lnTo>
                  <a:lnTo>
                    <a:pt x="146" y="211"/>
                  </a:lnTo>
                  <a:lnTo>
                    <a:pt x="122" y="215"/>
                  </a:lnTo>
                  <a:lnTo>
                    <a:pt x="119" y="207"/>
                  </a:lnTo>
                  <a:close/>
                  <a:moveTo>
                    <a:pt x="42" y="56"/>
                  </a:moveTo>
                  <a:lnTo>
                    <a:pt x="42" y="56"/>
                  </a:lnTo>
                  <a:lnTo>
                    <a:pt x="33" y="71"/>
                  </a:lnTo>
                  <a:lnTo>
                    <a:pt x="26" y="85"/>
                  </a:lnTo>
                  <a:lnTo>
                    <a:pt x="23" y="101"/>
                  </a:lnTo>
                  <a:lnTo>
                    <a:pt x="21" y="118"/>
                  </a:lnTo>
                  <a:lnTo>
                    <a:pt x="21" y="118"/>
                  </a:lnTo>
                  <a:lnTo>
                    <a:pt x="23" y="133"/>
                  </a:lnTo>
                  <a:lnTo>
                    <a:pt x="27" y="147"/>
                  </a:lnTo>
                  <a:lnTo>
                    <a:pt x="30" y="155"/>
                  </a:lnTo>
                  <a:lnTo>
                    <a:pt x="35" y="160"/>
                  </a:lnTo>
                  <a:lnTo>
                    <a:pt x="39" y="165"/>
                  </a:lnTo>
                  <a:lnTo>
                    <a:pt x="45" y="166"/>
                  </a:lnTo>
                  <a:lnTo>
                    <a:pt x="45" y="166"/>
                  </a:lnTo>
                  <a:lnTo>
                    <a:pt x="49" y="166"/>
                  </a:lnTo>
                  <a:lnTo>
                    <a:pt x="53" y="165"/>
                  </a:lnTo>
                  <a:lnTo>
                    <a:pt x="58" y="162"/>
                  </a:lnTo>
                  <a:lnTo>
                    <a:pt x="62" y="156"/>
                  </a:lnTo>
                  <a:lnTo>
                    <a:pt x="72" y="142"/>
                  </a:lnTo>
                  <a:lnTo>
                    <a:pt x="84" y="120"/>
                  </a:lnTo>
                  <a:lnTo>
                    <a:pt x="84" y="120"/>
                  </a:lnTo>
                  <a:lnTo>
                    <a:pt x="91" y="104"/>
                  </a:lnTo>
                  <a:lnTo>
                    <a:pt x="98" y="87"/>
                  </a:lnTo>
                  <a:lnTo>
                    <a:pt x="104" y="71"/>
                  </a:lnTo>
                  <a:lnTo>
                    <a:pt x="109" y="56"/>
                  </a:lnTo>
                  <a:lnTo>
                    <a:pt x="109" y="56"/>
                  </a:lnTo>
                  <a:lnTo>
                    <a:pt x="111" y="43"/>
                  </a:lnTo>
                  <a:lnTo>
                    <a:pt x="111" y="35"/>
                  </a:lnTo>
                  <a:lnTo>
                    <a:pt x="111" y="35"/>
                  </a:lnTo>
                  <a:lnTo>
                    <a:pt x="111" y="30"/>
                  </a:lnTo>
                  <a:lnTo>
                    <a:pt x="111" y="30"/>
                  </a:lnTo>
                  <a:lnTo>
                    <a:pt x="111" y="23"/>
                  </a:lnTo>
                  <a:lnTo>
                    <a:pt x="109" y="16"/>
                  </a:lnTo>
                  <a:lnTo>
                    <a:pt x="109" y="16"/>
                  </a:lnTo>
                  <a:lnTo>
                    <a:pt x="98" y="19"/>
                  </a:lnTo>
                  <a:lnTo>
                    <a:pt x="88" y="21"/>
                  </a:lnTo>
                  <a:lnTo>
                    <a:pt x="80" y="26"/>
                  </a:lnTo>
                  <a:lnTo>
                    <a:pt x="71" y="32"/>
                  </a:lnTo>
                  <a:lnTo>
                    <a:pt x="62" y="37"/>
                  </a:lnTo>
                  <a:lnTo>
                    <a:pt x="55" y="43"/>
                  </a:lnTo>
                  <a:lnTo>
                    <a:pt x="48" y="49"/>
                  </a:lnTo>
                  <a:lnTo>
                    <a:pt x="42" y="56"/>
                  </a:lnTo>
                  <a:lnTo>
                    <a:pt x="42" y="5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0" name="Freeform 114"/>
            <p:cNvSpPr>
              <a:spLocks noEditPoints="1"/>
            </p:cNvSpPr>
            <p:nvPr userDrawn="1"/>
          </p:nvSpPr>
          <p:spPr bwMode="auto">
            <a:xfrm>
              <a:off x="3035301" y="1751013"/>
              <a:ext cx="150813" cy="149225"/>
            </a:xfrm>
            <a:custGeom>
              <a:avLst/>
              <a:gdLst/>
              <a:ahLst/>
              <a:cxnLst>
                <a:cxn ang="0">
                  <a:pos x="101" y="197"/>
                </a:cxn>
                <a:cxn ang="0">
                  <a:pos x="125" y="212"/>
                </a:cxn>
                <a:cxn ang="0">
                  <a:pos x="119" y="232"/>
                </a:cxn>
                <a:cxn ang="0">
                  <a:pos x="107" y="223"/>
                </a:cxn>
                <a:cxn ang="0">
                  <a:pos x="84" y="197"/>
                </a:cxn>
                <a:cxn ang="0">
                  <a:pos x="9" y="235"/>
                </a:cxn>
                <a:cxn ang="0">
                  <a:pos x="61" y="194"/>
                </a:cxn>
                <a:cxn ang="0">
                  <a:pos x="38" y="152"/>
                </a:cxn>
                <a:cxn ang="0">
                  <a:pos x="19" y="188"/>
                </a:cxn>
                <a:cxn ang="0">
                  <a:pos x="3" y="185"/>
                </a:cxn>
                <a:cxn ang="0">
                  <a:pos x="4" y="164"/>
                </a:cxn>
                <a:cxn ang="0">
                  <a:pos x="26" y="148"/>
                </a:cxn>
                <a:cxn ang="0">
                  <a:pos x="39" y="132"/>
                </a:cxn>
                <a:cxn ang="0">
                  <a:pos x="257" y="128"/>
                </a:cxn>
                <a:cxn ang="0">
                  <a:pos x="284" y="155"/>
                </a:cxn>
                <a:cxn ang="0">
                  <a:pos x="267" y="162"/>
                </a:cxn>
                <a:cxn ang="0">
                  <a:pos x="228" y="188"/>
                </a:cxn>
                <a:cxn ang="0">
                  <a:pos x="120" y="164"/>
                </a:cxn>
                <a:cxn ang="0">
                  <a:pos x="200" y="161"/>
                </a:cxn>
                <a:cxn ang="0">
                  <a:pos x="225" y="185"/>
                </a:cxn>
                <a:cxn ang="0">
                  <a:pos x="210" y="193"/>
                </a:cxn>
                <a:cxn ang="0">
                  <a:pos x="156" y="235"/>
                </a:cxn>
                <a:cxn ang="0">
                  <a:pos x="75" y="271"/>
                </a:cxn>
                <a:cxn ang="0">
                  <a:pos x="42" y="267"/>
                </a:cxn>
                <a:cxn ang="0">
                  <a:pos x="125" y="233"/>
                </a:cxn>
                <a:cxn ang="0">
                  <a:pos x="167" y="28"/>
                </a:cxn>
                <a:cxn ang="0">
                  <a:pos x="167" y="2"/>
                </a:cxn>
                <a:cxn ang="0">
                  <a:pos x="204" y="10"/>
                </a:cxn>
                <a:cxn ang="0">
                  <a:pos x="190" y="17"/>
                </a:cxn>
                <a:cxn ang="0">
                  <a:pos x="252" y="6"/>
                </a:cxn>
                <a:cxn ang="0">
                  <a:pos x="283" y="38"/>
                </a:cxn>
                <a:cxn ang="0">
                  <a:pos x="191" y="54"/>
                </a:cxn>
                <a:cxn ang="0">
                  <a:pos x="168" y="58"/>
                </a:cxn>
                <a:cxn ang="0">
                  <a:pos x="167" y="42"/>
                </a:cxn>
                <a:cxn ang="0">
                  <a:pos x="109" y="57"/>
                </a:cxn>
                <a:cxn ang="0">
                  <a:pos x="84" y="57"/>
                </a:cxn>
                <a:cxn ang="0">
                  <a:pos x="33" y="38"/>
                </a:cxn>
                <a:cxn ang="0">
                  <a:pos x="19" y="28"/>
                </a:cxn>
                <a:cxn ang="0">
                  <a:pos x="84" y="0"/>
                </a:cxn>
                <a:cxn ang="0">
                  <a:pos x="120" y="7"/>
                </a:cxn>
                <a:cxn ang="0">
                  <a:pos x="109" y="17"/>
                </a:cxn>
                <a:cxn ang="0">
                  <a:pos x="58" y="128"/>
                </a:cxn>
                <a:cxn ang="0">
                  <a:pos x="35" y="128"/>
                </a:cxn>
                <a:cxn ang="0">
                  <a:pos x="35" y="52"/>
                </a:cxn>
                <a:cxn ang="0">
                  <a:pos x="219" y="65"/>
                </a:cxn>
                <a:cxn ang="0">
                  <a:pos x="254" y="71"/>
                </a:cxn>
                <a:cxn ang="0">
                  <a:pos x="245" y="83"/>
                </a:cxn>
                <a:cxn ang="0">
                  <a:pos x="246" y="125"/>
                </a:cxn>
                <a:cxn ang="0">
                  <a:pos x="228" y="130"/>
                </a:cxn>
                <a:cxn ang="0">
                  <a:pos x="59" y="123"/>
                </a:cxn>
                <a:cxn ang="0">
                  <a:pos x="97" y="113"/>
                </a:cxn>
                <a:cxn ang="0">
                  <a:pos x="119" y="75"/>
                </a:cxn>
                <a:cxn ang="0">
                  <a:pos x="181" y="75"/>
                </a:cxn>
              </a:cxnLst>
              <a:rect l="0" t="0" r="r" b="b"/>
              <a:pathLst>
                <a:path w="284" h="281">
                  <a:moveTo>
                    <a:pt x="101" y="184"/>
                  </a:moveTo>
                  <a:lnTo>
                    <a:pt x="101" y="184"/>
                  </a:lnTo>
                  <a:lnTo>
                    <a:pt x="90" y="193"/>
                  </a:lnTo>
                  <a:lnTo>
                    <a:pt x="90" y="193"/>
                  </a:lnTo>
                  <a:lnTo>
                    <a:pt x="101" y="197"/>
                  </a:lnTo>
                  <a:lnTo>
                    <a:pt x="113" y="201"/>
                  </a:lnTo>
                  <a:lnTo>
                    <a:pt x="113" y="201"/>
                  </a:lnTo>
                  <a:lnTo>
                    <a:pt x="119" y="204"/>
                  </a:lnTo>
                  <a:lnTo>
                    <a:pt x="123" y="209"/>
                  </a:lnTo>
                  <a:lnTo>
                    <a:pt x="125" y="212"/>
                  </a:lnTo>
                  <a:lnTo>
                    <a:pt x="126" y="216"/>
                  </a:lnTo>
                  <a:lnTo>
                    <a:pt x="126" y="216"/>
                  </a:lnTo>
                  <a:lnTo>
                    <a:pt x="125" y="222"/>
                  </a:lnTo>
                  <a:lnTo>
                    <a:pt x="123" y="227"/>
                  </a:lnTo>
                  <a:lnTo>
                    <a:pt x="119" y="232"/>
                  </a:lnTo>
                  <a:lnTo>
                    <a:pt x="116" y="233"/>
                  </a:lnTo>
                  <a:lnTo>
                    <a:pt x="116" y="233"/>
                  </a:lnTo>
                  <a:lnTo>
                    <a:pt x="113" y="232"/>
                  </a:lnTo>
                  <a:lnTo>
                    <a:pt x="112" y="230"/>
                  </a:lnTo>
                  <a:lnTo>
                    <a:pt x="107" y="223"/>
                  </a:lnTo>
                  <a:lnTo>
                    <a:pt x="107" y="223"/>
                  </a:lnTo>
                  <a:lnTo>
                    <a:pt x="103" y="216"/>
                  </a:lnTo>
                  <a:lnTo>
                    <a:pt x="97" y="210"/>
                  </a:lnTo>
                  <a:lnTo>
                    <a:pt x="91" y="203"/>
                  </a:lnTo>
                  <a:lnTo>
                    <a:pt x="84" y="197"/>
                  </a:lnTo>
                  <a:lnTo>
                    <a:pt x="84" y="197"/>
                  </a:lnTo>
                  <a:lnTo>
                    <a:pt x="67" y="209"/>
                  </a:lnTo>
                  <a:lnTo>
                    <a:pt x="49" y="219"/>
                  </a:lnTo>
                  <a:lnTo>
                    <a:pt x="30" y="227"/>
                  </a:lnTo>
                  <a:lnTo>
                    <a:pt x="9" y="235"/>
                  </a:lnTo>
                  <a:lnTo>
                    <a:pt x="6" y="229"/>
                  </a:lnTo>
                  <a:lnTo>
                    <a:pt x="6" y="229"/>
                  </a:lnTo>
                  <a:lnTo>
                    <a:pt x="36" y="212"/>
                  </a:lnTo>
                  <a:lnTo>
                    <a:pt x="49" y="204"/>
                  </a:lnTo>
                  <a:lnTo>
                    <a:pt x="61" y="194"/>
                  </a:lnTo>
                  <a:lnTo>
                    <a:pt x="71" y="185"/>
                  </a:lnTo>
                  <a:lnTo>
                    <a:pt x="81" y="175"/>
                  </a:lnTo>
                  <a:lnTo>
                    <a:pt x="91" y="164"/>
                  </a:lnTo>
                  <a:lnTo>
                    <a:pt x="101" y="152"/>
                  </a:lnTo>
                  <a:lnTo>
                    <a:pt x="38" y="152"/>
                  </a:lnTo>
                  <a:lnTo>
                    <a:pt x="38" y="152"/>
                  </a:lnTo>
                  <a:lnTo>
                    <a:pt x="33" y="167"/>
                  </a:lnTo>
                  <a:lnTo>
                    <a:pt x="27" y="180"/>
                  </a:lnTo>
                  <a:lnTo>
                    <a:pt x="23" y="184"/>
                  </a:lnTo>
                  <a:lnTo>
                    <a:pt x="19" y="188"/>
                  </a:lnTo>
                  <a:lnTo>
                    <a:pt x="14" y="190"/>
                  </a:lnTo>
                  <a:lnTo>
                    <a:pt x="11" y="191"/>
                  </a:lnTo>
                  <a:lnTo>
                    <a:pt x="11" y="191"/>
                  </a:lnTo>
                  <a:lnTo>
                    <a:pt x="6" y="190"/>
                  </a:lnTo>
                  <a:lnTo>
                    <a:pt x="3" y="185"/>
                  </a:lnTo>
                  <a:lnTo>
                    <a:pt x="0" y="180"/>
                  </a:lnTo>
                  <a:lnTo>
                    <a:pt x="0" y="172"/>
                  </a:lnTo>
                  <a:lnTo>
                    <a:pt x="0" y="172"/>
                  </a:lnTo>
                  <a:lnTo>
                    <a:pt x="0" y="168"/>
                  </a:lnTo>
                  <a:lnTo>
                    <a:pt x="4" y="164"/>
                  </a:lnTo>
                  <a:lnTo>
                    <a:pt x="4" y="164"/>
                  </a:lnTo>
                  <a:lnTo>
                    <a:pt x="11" y="161"/>
                  </a:lnTo>
                  <a:lnTo>
                    <a:pt x="11" y="161"/>
                  </a:lnTo>
                  <a:lnTo>
                    <a:pt x="19" y="155"/>
                  </a:lnTo>
                  <a:lnTo>
                    <a:pt x="26" y="148"/>
                  </a:lnTo>
                  <a:lnTo>
                    <a:pt x="26" y="148"/>
                  </a:lnTo>
                  <a:lnTo>
                    <a:pt x="29" y="142"/>
                  </a:lnTo>
                  <a:lnTo>
                    <a:pt x="32" y="132"/>
                  </a:lnTo>
                  <a:lnTo>
                    <a:pt x="39" y="132"/>
                  </a:lnTo>
                  <a:lnTo>
                    <a:pt x="39" y="132"/>
                  </a:lnTo>
                  <a:lnTo>
                    <a:pt x="39" y="136"/>
                  </a:lnTo>
                  <a:lnTo>
                    <a:pt x="39" y="136"/>
                  </a:lnTo>
                  <a:lnTo>
                    <a:pt x="39" y="142"/>
                  </a:lnTo>
                  <a:lnTo>
                    <a:pt x="241" y="142"/>
                  </a:lnTo>
                  <a:lnTo>
                    <a:pt x="257" y="128"/>
                  </a:lnTo>
                  <a:lnTo>
                    <a:pt x="257" y="128"/>
                  </a:lnTo>
                  <a:lnTo>
                    <a:pt x="281" y="149"/>
                  </a:lnTo>
                  <a:lnTo>
                    <a:pt x="281" y="149"/>
                  </a:lnTo>
                  <a:lnTo>
                    <a:pt x="284" y="154"/>
                  </a:lnTo>
                  <a:lnTo>
                    <a:pt x="284" y="155"/>
                  </a:lnTo>
                  <a:lnTo>
                    <a:pt x="284" y="155"/>
                  </a:lnTo>
                  <a:lnTo>
                    <a:pt x="284" y="158"/>
                  </a:lnTo>
                  <a:lnTo>
                    <a:pt x="281" y="159"/>
                  </a:lnTo>
                  <a:lnTo>
                    <a:pt x="267" y="162"/>
                  </a:lnTo>
                  <a:lnTo>
                    <a:pt x="267" y="162"/>
                  </a:lnTo>
                  <a:lnTo>
                    <a:pt x="257" y="170"/>
                  </a:lnTo>
                  <a:lnTo>
                    <a:pt x="257" y="170"/>
                  </a:lnTo>
                  <a:lnTo>
                    <a:pt x="232" y="191"/>
                  </a:lnTo>
                  <a:lnTo>
                    <a:pt x="228" y="188"/>
                  </a:lnTo>
                  <a:lnTo>
                    <a:pt x="228" y="188"/>
                  </a:lnTo>
                  <a:lnTo>
                    <a:pt x="236" y="171"/>
                  </a:lnTo>
                  <a:lnTo>
                    <a:pt x="243" y="152"/>
                  </a:lnTo>
                  <a:lnTo>
                    <a:pt x="130" y="152"/>
                  </a:lnTo>
                  <a:lnTo>
                    <a:pt x="130" y="152"/>
                  </a:lnTo>
                  <a:lnTo>
                    <a:pt x="120" y="164"/>
                  </a:lnTo>
                  <a:lnTo>
                    <a:pt x="112" y="172"/>
                  </a:lnTo>
                  <a:lnTo>
                    <a:pt x="185" y="172"/>
                  </a:lnTo>
                  <a:lnTo>
                    <a:pt x="185" y="172"/>
                  </a:lnTo>
                  <a:lnTo>
                    <a:pt x="200" y="161"/>
                  </a:lnTo>
                  <a:lnTo>
                    <a:pt x="200" y="161"/>
                  </a:lnTo>
                  <a:lnTo>
                    <a:pt x="212" y="171"/>
                  </a:lnTo>
                  <a:lnTo>
                    <a:pt x="222" y="181"/>
                  </a:lnTo>
                  <a:lnTo>
                    <a:pt x="222" y="181"/>
                  </a:lnTo>
                  <a:lnTo>
                    <a:pt x="225" y="183"/>
                  </a:lnTo>
                  <a:lnTo>
                    <a:pt x="225" y="185"/>
                  </a:lnTo>
                  <a:lnTo>
                    <a:pt x="225" y="185"/>
                  </a:lnTo>
                  <a:lnTo>
                    <a:pt x="225" y="187"/>
                  </a:lnTo>
                  <a:lnTo>
                    <a:pt x="222" y="188"/>
                  </a:lnTo>
                  <a:lnTo>
                    <a:pt x="210" y="193"/>
                  </a:lnTo>
                  <a:lnTo>
                    <a:pt x="210" y="193"/>
                  </a:lnTo>
                  <a:lnTo>
                    <a:pt x="196" y="206"/>
                  </a:lnTo>
                  <a:lnTo>
                    <a:pt x="184" y="216"/>
                  </a:lnTo>
                  <a:lnTo>
                    <a:pt x="171" y="226"/>
                  </a:lnTo>
                  <a:lnTo>
                    <a:pt x="156" y="235"/>
                  </a:lnTo>
                  <a:lnTo>
                    <a:pt x="156" y="235"/>
                  </a:lnTo>
                  <a:lnTo>
                    <a:pt x="141" y="245"/>
                  </a:lnTo>
                  <a:lnTo>
                    <a:pt x="125" y="253"/>
                  </a:lnTo>
                  <a:lnTo>
                    <a:pt x="109" y="259"/>
                  </a:lnTo>
                  <a:lnTo>
                    <a:pt x="91" y="267"/>
                  </a:lnTo>
                  <a:lnTo>
                    <a:pt x="75" y="271"/>
                  </a:lnTo>
                  <a:lnTo>
                    <a:pt x="56" y="275"/>
                  </a:lnTo>
                  <a:lnTo>
                    <a:pt x="11" y="281"/>
                  </a:lnTo>
                  <a:lnTo>
                    <a:pt x="10" y="274"/>
                  </a:lnTo>
                  <a:lnTo>
                    <a:pt x="10" y="274"/>
                  </a:lnTo>
                  <a:lnTo>
                    <a:pt x="42" y="267"/>
                  </a:lnTo>
                  <a:lnTo>
                    <a:pt x="65" y="261"/>
                  </a:lnTo>
                  <a:lnTo>
                    <a:pt x="84" y="253"/>
                  </a:lnTo>
                  <a:lnTo>
                    <a:pt x="101" y="245"/>
                  </a:lnTo>
                  <a:lnTo>
                    <a:pt x="101" y="245"/>
                  </a:lnTo>
                  <a:lnTo>
                    <a:pt x="125" y="233"/>
                  </a:lnTo>
                  <a:lnTo>
                    <a:pt x="145" y="219"/>
                  </a:lnTo>
                  <a:lnTo>
                    <a:pt x="165" y="203"/>
                  </a:lnTo>
                  <a:lnTo>
                    <a:pt x="185" y="184"/>
                  </a:lnTo>
                  <a:lnTo>
                    <a:pt x="101" y="184"/>
                  </a:lnTo>
                  <a:close/>
                  <a:moveTo>
                    <a:pt x="167" y="28"/>
                  </a:moveTo>
                  <a:lnTo>
                    <a:pt x="167" y="28"/>
                  </a:lnTo>
                  <a:lnTo>
                    <a:pt x="167" y="19"/>
                  </a:lnTo>
                  <a:lnTo>
                    <a:pt x="167" y="19"/>
                  </a:lnTo>
                  <a:lnTo>
                    <a:pt x="167" y="2"/>
                  </a:lnTo>
                  <a:lnTo>
                    <a:pt x="167" y="2"/>
                  </a:lnTo>
                  <a:lnTo>
                    <a:pt x="194" y="4"/>
                  </a:lnTo>
                  <a:lnTo>
                    <a:pt x="200" y="6"/>
                  </a:lnTo>
                  <a:lnTo>
                    <a:pt x="200" y="6"/>
                  </a:lnTo>
                  <a:lnTo>
                    <a:pt x="203" y="7"/>
                  </a:lnTo>
                  <a:lnTo>
                    <a:pt x="204" y="10"/>
                  </a:lnTo>
                  <a:lnTo>
                    <a:pt x="204" y="10"/>
                  </a:lnTo>
                  <a:lnTo>
                    <a:pt x="203" y="13"/>
                  </a:lnTo>
                  <a:lnTo>
                    <a:pt x="201" y="15"/>
                  </a:lnTo>
                  <a:lnTo>
                    <a:pt x="190" y="17"/>
                  </a:lnTo>
                  <a:lnTo>
                    <a:pt x="190" y="17"/>
                  </a:lnTo>
                  <a:lnTo>
                    <a:pt x="190" y="28"/>
                  </a:lnTo>
                  <a:lnTo>
                    <a:pt x="232" y="28"/>
                  </a:lnTo>
                  <a:lnTo>
                    <a:pt x="232" y="28"/>
                  </a:lnTo>
                  <a:lnTo>
                    <a:pt x="252" y="6"/>
                  </a:lnTo>
                  <a:lnTo>
                    <a:pt x="252" y="6"/>
                  </a:lnTo>
                  <a:lnTo>
                    <a:pt x="281" y="32"/>
                  </a:lnTo>
                  <a:lnTo>
                    <a:pt x="281" y="32"/>
                  </a:lnTo>
                  <a:lnTo>
                    <a:pt x="283" y="36"/>
                  </a:lnTo>
                  <a:lnTo>
                    <a:pt x="283" y="36"/>
                  </a:lnTo>
                  <a:lnTo>
                    <a:pt x="283" y="38"/>
                  </a:lnTo>
                  <a:lnTo>
                    <a:pt x="280" y="38"/>
                  </a:lnTo>
                  <a:lnTo>
                    <a:pt x="190" y="38"/>
                  </a:lnTo>
                  <a:lnTo>
                    <a:pt x="190" y="38"/>
                  </a:lnTo>
                  <a:lnTo>
                    <a:pt x="191" y="54"/>
                  </a:lnTo>
                  <a:lnTo>
                    <a:pt x="191" y="54"/>
                  </a:lnTo>
                  <a:lnTo>
                    <a:pt x="190" y="57"/>
                  </a:lnTo>
                  <a:lnTo>
                    <a:pt x="188" y="58"/>
                  </a:lnTo>
                  <a:lnTo>
                    <a:pt x="175" y="59"/>
                  </a:lnTo>
                  <a:lnTo>
                    <a:pt x="175" y="59"/>
                  </a:lnTo>
                  <a:lnTo>
                    <a:pt x="168" y="58"/>
                  </a:lnTo>
                  <a:lnTo>
                    <a:pt x="167" y="57"/>
                  </a:lnTo>
                  <a:lnTo>
                    <a:pt x="167" y="55"/>
                  </a:lnTo>
                  <a:lnTo>
                    <a:pt x="167" y="55"/>
                  </a:lnTo>
                  <a:lnTo>
                    <a:pt x="167" y="42"/>
                  </a:lnTo>
                  <a:lnTo>
                    <a:pt x="167" y="42"/>
                  </a:lnTo>
                  <a:lnTo>
                    <a:pt x="167" y="38"/>
                  </a:lnTo>
                  <a:lnTo>
                    <a:pt x="109" y="38"/>
                  </a:lnTo>
                  <a:lnTo>
                    <a:pt x="109" y="54"/>
                  </a:lnTo>
                  <a:lnTo>
                    <a:pt x="109" y="54"/>
                  </a:lnTo>
                  <a:lnTo>
                    <a:pt x="109" y="57"/>
                  </a:lnTo>
                  <a:lnTo>
                    <a:pt x="106" y="58"/>
                  </a:lnTo>
                  <a:lnTo>
                    <a:pt x="93" y="59"/>
                  </a:lnTo>
                  <a:lnTo>
                    <a:pt x="93" y="59"/>
                  </a:lnTo>
                  <a:lnTo>
                    <a:pt x="85" y="58"/>
                  </a:lnTo>
                  <a:lnTo>
                    <a:pt x="84" y="57"/>
                  </a:lnTo>
                  <a:lnTo>
                    <a:pt x="84" y="55"/>
                  </a:lnTo>
                  <a:lnTo>
                    <a:pt x="84" y="55"/>
                  </a:lnTo>
                  <a:lnTo>
                    <a:pt x="85" y="38"/>
                  </a:lnTo>
                  <a:lnTo>
                    <a:pt x="33" y="38"/>
                  </a:lnTo>
                  <a:lnTo>
                    <a:pt x="33" y="38"/>
                  </a:lnTo>
                  <a:lnTo>
                    <a:pt x="19" y="39"/>
                  </a:lnTo>
                  <a:lnTo>
                    <a:pt x="6" y="41"/>
                  </a:lnTo>
                  <a:lnTo>
                    <a:pt x="4" y="25"/>
                  </a:lnTo>
                  <a:lnTo>
                    <a:pt x="4" y="25"/>
                  </a:lnTo>
                  <a:lnTo>
                    <a:pt x="19" y="28"/>
                  </a:lnTo>
                  <a:lnTo>
                    <a:pt x="33" y="28"/>
                  </a:lnTo>
                  <a:lnTo>
                    <a:pt x="85" y="28"/>
                  </a:lnTo>
                  <a:lnTo>
                    <a:pt x="85" y="17"/>
                  </a:lnTo>
                  <a:lnTo>
                    <a:pt x="85" y="17"/>
                  </a:lnTo>
                  <a:lnTo>
                    <a:pt x="84" y="0"/>
                  </a:lnTo>
                  <a:lnTo>
                    <a:pt x="84" y="0"/>
                  </a:lnTo>
                  <a:lnTo>
                    <a:pt x="101" y="3"/>
                  </a:lnTo>
                  <a:lnTo>
                    <a:pt x="101" y="3"/>
                  </a:lnTo>
                  <a:lnTo>
                    <a:pt x="117" y="4"/>
                  </a:lnTo>
                  <a:lnTo>
                    <a:pt x="120" y="7"/>
                  </a:lnTo>
                  <a:lnTo>
                    <a:pt x="122" y="9"/>
                  </a:lnTo>
                  <a:lnTo>
                    <a:pt x="122" y="9"/>
                  </a:lnTo>
                  <a:lnTo>
                    <a:pt x="122" y="12"/>
                  </a:lnTo>
                  <a:lnTo>
                    <a:pt x="119" y="13"/>
                  </a:lnTo>
                  <a:lnTo>
                    <a:pt x="109" y="17"/>
                  </a:lnTo>
                  <a:lnTo>
                    <a:pt x="109" y="28"/>
                  </a:lnTo>
                  <a:lnTo>
                    <a:pt x="167" y="28"/>
                  </a:lnTo>
                  <a:close/>
                  <a:moveTo>
                    <a:pt x="59" y="125"/>
                  </a:moveTo>
                  <a:lnTo>
                    <a:pt x="59" y="125"/>
                  </a:lnTo>
                  <a:lnTo>
                    <a:pt x="58" y="128"/>
                  </a:lnTo>
                  <a:lnTo>
                    <a:pt x="56" y="129"/>
                  </a:lnTo>
                  <a:lnTo>
                    <a:pt x="43" y="129"/>
                  </a:lnTo>
                  <a:lnTo>
                    <a:pt x="43" y="129"/>
                  </a:lnTo>
                  <a:lnTo>
                    <a:pt x="36" y="129"/>
                  </a:lnTo>
                  <a:lnTo>
                    <a:pt x="35" y="128"/>
                  </a:lnTo>
                  <a:lnTo>
                    <a:pt x="35" y="126"/>
                  </a:lnTo>
                  <a:lnTo>
                    <a:pt x="35" y="126"/>
                  </a:lnTo>
                  <a:lnTo>
                    <a:pt x="36" y="87"/>
                  </a:lnTo>
                  <a:lnTo>
                    <a:pt x="36" y="87"/>
                  </a:lnTo>
                  <a:lnTo>
                    <a:pt x="35" y="52"/>
                  </a:lnTo>
                  <a:lnTo>
                    <a:pt x="35" y="52"/>
                  </a:lnTo>
                  <a:lnTo>
                    <a:pt x="48" y="58"/>
                  </a:lnTo>
                  <a:lnTo>
                    <a:pt x="61" y="65"/>
                  </a:lnTo>
                  <a:lnTo>
                    <a:pt x="219" y="65"/>
                  </a:lnTo>
                  <a:lnTo>
                    <a:pt x="219" y="65"/>
                  </a:lnTo>
                  <a:lnTo>
                    <a:pt x="230" y="52"/>
                  </a:lnTo>
                  <a:lnTo>
                    <a:pt x="230" y="52"/>
                  </a:lnTo>
                  <a:lnTo>
                    <a:pt x="251" y="68"/>
                  </a:lnTo>
                  <a:lnTo>
                    <a:pt x="251" y="68"/>
                  </a:lnTo>
                  <a:lnTo>
                    <a:pt x="254" y="71"/>
                  </a:lnTo>
                  <a:lnTo>
                    <a:pt x="255" y="74"/>
                  </a:lnTo>
                  <a:lnTo>
                    <a:pt x="255" y="74"/>
                  </a:lnTo>
                  <a:lnTo>
                    <a:pt x="254" y="75"/>
                  </a:lnTo>
                  <a:lnTo>
                    <a:pt x="252" y="77"/>
                  </a:lnTo>
                  <a:lnTo>
                    <a:pt x="245" y="83"/>
                  </a:lnTo>
                  <a:lnTo>
                    <a:pt x="245" y="83"/>
                  </a:lnTo>
                  <a:lnTo>
                    <a:pt x="245" y="103"/>
                  </a:lnTo>
                  <a:lnTo>
                    <a:pt x="245" y="103"/>
                  </a:lnTo>
                  <a:lnTo>
                    <a:pt x="246" y="125"/>
                  </a:lnTo>
                  <a:lnTo>
                    <a:pt x="246" y="125"/>
                  </a:lnTo>
                  <a:lnTo>
                    <a:pt x="245" y="128"/>
                  </a:lnTo>
                  <a:lnTo>
                    <a:pt x="242" y="129"/>
                  </a:lnTo>
                  <a:lnTo>
                    <a:pt x="236" y="130"/>
                  </a:lnTo>
                  <a:lnTo>
                    <a:pt x="228" y="130"/>
                  </a:lnTo>
                  <a:lnTo>
                    <a:pt x="228" y="130"/>
                  </a:lnTo>
                  <a:lnTo>
                    <a:pt x="222" y="130"/>
                  </a:lnTo>
                  <a:lnTo>
                    <a:pt x="222" y="129"/>
                  </a:lnTo>
                  <a:lnTo>
                    <a:pt x="222" y="128"/>
                  </a:lnTo>
                  <a:lnTo>
                    <a:pt x="222" y="123"/>
                  </a:lnTo>
                  <a:lnTo>
                    <a:pt x="59" y="123"/>
                  </a:lnTo>
                  <a:lnTo>
                    <a:pt x="59" y="125"/>
                  </a:lnTo>
                  <a:close/>
                  <a:moveTo>
                    <a:pt x="97" y="75"/>
                  </a:moveTo>
                  <a:lnTo>
                    <a:pt x="59" y="75"/>
                  </a:lnTo>
                  <a:lnTo>
                    <a:pt x="59" y="113"/>
                  </a:lnTo>
                  <a:lnTo>
                    <a:pt x="97" y="113"/>
                  </a:lnTo>
                  <a:lnTo>
                    <a:pt x="97" y="75"/>
                  </a:lnTo>
                  <a:close/>
                  <a:moveTo>
                    <a:pt x="119" y="113"/>
                  </a:moveTo>
                  <a:lnTo>
                    <a:pt x="158" y="113"/>
                  </a:lnTo>
                  <a:lnTo>
                    <a:pt x="158" y="75"/>
                  </a:lnTo>
                  <a:lnTo>
                    <a:pt x="119" y="75"/>
                  </a:lnTo>
                  <a:lnTo>
                    <a:pt x="119" y="113"/>
                  </a:lnTo>
                  <a:close/>
                  <a:moveTo>
                    <a:pt x="181" y="113"/>
                  </a:moveTo>
                  <a:lnTo>
                    <a:pt x="222" y="113"/>
                  </a:lnTo>
                  <a:lnTo>
                    <a:pt x="222" y="75"/>
                  </a:lnTo>
                  <a:lnTo>
                    <a:pt x="181" y="75"/>
                  </a:lnTo>
                  <a:lnTo>
                    <a:pt x="181" y="11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1" name="Freeform 115"/>
            <p:cNvSpPr>
              <a:spLocks/>
            </p:cNvSpPr>
            <p:nvPr userDrawn="1"/>
          </p:nvSpPr>
          <p:spPr bwMode="auto">
            <a:xfrm>
              <a:off x="3217863" y="1757363"/>
              <a:ext cx="127000" cy="136525"/>
            </a:xfrm>
            <a:custGeom>
              <a:avLst/>
              <a:gdLst/>
              <a:ahLst/>
              <a:cxnLst>
                <a:cxn ang="0">
                  <a:pos x="19" y="58"/>
                </a:cxn>
                <a:cxn ang="0">
                  <a:pos x="55" y="58"/>
                </a:cxn>
                <a:cxn ang="0">
                  <a:pos x="93" y="32"/>
                </a:cxn>
                <a:cxn ang="0">
                  <a:pos x="97" y="18"/>
                </a:cxn>
                <a:cxn ang="0">
                  <a:pos x="90" y="10"/>
                </a:cxn>
                <a:cxn ang="0">
                  <a:pos x="80" y="5"/>
                </a:cxn>
                <a:cxn ang="0">
                  <a:pos x="87" y="0"/>
                </a:cxn>
                <a:cxn ang="0">
                  <a:pos x="123" y="10"/>
                </a:cxn>
                <a:cxn ang="0">
                  <a:pos x="125" y="19"/>
                </a:cxn>
                <a:cxn ang="0">
                  <a:pos x="113" y="35"/>
                </a:cxn>
                <a:cxn ang="0">
                  <a:pos x="151" y="34"/>
                </a:cxn>
                <a:cxn ang="0">
                  <a:pos x="162" y="31"/>
                </a:cxn>
                <a:cxn ang="0">
                  <a:pos x="175" y="42"/>
                </a:cxn>
                <a:cxn ang="0">
                  <a:pos x="160" y="54"/>
                </a:cxn>
                <a:cxn ang="0">
                  <a:pos x="91" y="70"/>
                </a:cxn>
                <a:cxn ang="0">
                  <a:pos x="65" y="112"/>
                </a:cxn>
                <a:cxn ang="0">
                  <a:pos x="97" y="102"/>
                </a:cxn>
                <a:cxn ang="0">
                  <a:pos x="122" y="112"/>
                </a:cxn>
                <a:cxn ang="0">
                  <a:pos x="133" y="141"/>
                </a:cxn>
                <a:cxn ang="0">
                  <a:pos x="203" y="110"/>
                </a:cxn>
                <a:cxn ang="0">
                  <a:pos x="204" y="103"/>
                </a:cxn>
                <a:cxn ang="0">
                  <a:pos x="196" y="93"/>
                </a:cxn>
                <a:cxn ang="0">
                  <a:pos x="194" y="89"/>
                </a:cxn>
                <a:cxn ang="0">
                  <a:pos x="212" y="91"/>
                </a:cxn>
                <a:cxn ang="0">
                  <a:pos x="235" y="112"/>
                </a:cxn>
                <a:cxn ang="0">
                  <a:pos x="238" y="125"/>
                </a:cxn>
                <a:cxn ang="0">
                  <a:pos x="226" y="129"/>
                </a:cxn>
                <a:cxn ang="0">
                  <a:pos x="167" y="146"/>
                </a:cxn>
                <a:cxn ang="0">
                  <a:pos x="135" y="191"/>
                </a:cxn>
                <a:cxn ang="0">
                  <a:pos x="123" y="209"/>
                </a:cxn>
                <a:cxn ang="0">
                  <a:pos x="115" y="202"/>
                </a:cxn>
                <a:cxn ang="0">
                  <a:pos x="113" y="165"/>
                </a:cxn>
                <a:cxn ang="0">
                  <a:pos x="78" y="190"/>
                </a:cxn>
                <a:cxn ang="0">
                  <a:pos x="67" y="212"/>
                </a:cxn>
                <a:cxn ang="0">
                  <a:pos x="74" y="228"/>
                </a:cxn>
                <a:cxn ang="0">
                  <a:pos x="116" y="236"/>
                </a:cxn>
                <a:cxn ang="0">
                  <a:pos x="161" y="232"/>
                </a:cxn>
                <a:cxn ang="0">
                  <a:pos x="189" y="228"/>
                </a:cxn>
                <a:cxn ang="0">
                  <a:pos x="207" y="236"/>
                </a:cxn>
                <a:cxn ang="0">
                  <a:pos x="204" y="252"/>
                </a:cxn>
                <a:cxn ang="0">
                  <a:pos x="168" y="258"/>
                </a:cxn>
                <a:cxn ang="0">
                  <a:pos x="102" y="257"/>
                </a:cxn>
                <a:cxn ang="0">
                  <a:pos x="57" y="235"/>
                </a:cxn>
                <a:cxn ang="0">
                  <a:pos x="52" y="206"/>
                </a:cxn>
                <a:cxn ang="0">
                  <a:pos x="65" y="181"/>
                </a:cxn>
                <a:cxn ang="0">
                  <a:pos x="113" y="148"/>
                </a:cxn>
                <a:cxn ang="0">
                  <a:pos x="109" y="122"/>
                </a:cxn>
                <a:cxn ang="0">
                  <a:pos x="94" y="115"/>
                </a:cxn>
                <a:cxn ang="0">
                  <a:pos x="64" y="126"/>
                </a:cxn>
                <a:cxn ang="0">
                  <a:pos x="26" y="155"/>
                </a:cxn>
                <a:cxn ang="0">
                  <a:pos x="12"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5" y="60"/>
                  </a:lnTo>
                  <a:lnTo>
                    <a:pt x="32" y="60"/>
                  </a:lnTo>
                  <a:lnTo>
                    <a:pt x="32" y="60"/>
                  </a:lnTo>
                  <a:lnTo>
                    <a:pt x="55" y="58"/>
                  </a:lnTo>
                  <a:lnTo>
                    <a:pt x="83" y="54"/>
                  </a:lnTo>
                  <a:lnTo>
                    <a:pt x="83" y="54"/>
                  </a:lnTo>
                  <a:lnTo>
                    <a:pt x="88" y="44"/>
                  </a:lnTo>
                  <a:lnTo>
                    <a:pt x="93" y="32"/>
                  </a:lnTo>
                  <a:lnTo>
                    <a:pt x="93" y="32"/>
                  </a:lnTo>
                  <a:lnTo>
                    <a:pt x="96" y="23"/>
                  </a:lnTo>
                  <a:lnTo>
                    <a:pt x="97" y="18"/>
                  </a:lnTo>
                  <a:lnTo>
                    <a:pt x="97" y="18"/>
                  </a:lnTo>
                  <a:lnTo>
                    <a:pt x="97" y="16"/>
                  </a:lnTo>
                  <a:lnTo>
                    <a:pt x="96" y="15"/>
                  </a:lnTo>
                  <a:lnTo>
                    <a:pt x="96" y="15"/>
                  </a:lnTo>
                  <a:lnTo>
                    <a:pt x="90" y="10"/>
                  </a:lnTo>
                  <a:lnTo>
                    <a:pt x="83" y="7"/>
                  </a:lnTo>
                  <a:lnTo>
                    <a:pt x="83" y="7"/>
                  </a:lnTo>
                  <a:lnTo>
                    <a:pt x="80" y="6"/>
                  </a:lnTo>
                  <a:lnTo>
                    <a:pt x="80" y="5"/>
                  </a:lnTo>
                  <a:lnTo>
                    <a:pt x="80" y="5"/>
                  </a:lnTo>
                  <a:lnTo>
                    <a:pt x="80" y="2"/>
                  </a:lnTo>
                  <a:lnTo>
                    <a:pt x="81" y="0"/>
                  </a:lnTo>
                  <a:lnTo>
                    <a:pt x="87" y="0"/>
                  </a:lnTo>
                  <a:lnTo>
                    <a:pt x="87" y="0"/>
                  </a:lnTo>
                  <a:lnTo>
                    <a:pt x="102" y="2"/>
                  </a:lnTo>
                  <a:lnTo>
                    <a:pt x="115" y="5"/>
                  </a:lnTo>
                  <a:lnTo>
                    <a:pt x="123" y="10"/>
                  </a:lnTo>
                  <a:lnTo>
                    <a:pt x="125" y="13"/>
                  </a:lnTo>
                  <a:lnTo>
                    <a:pt x="126" y="16"/>
                  </a:lnTo>
                  <a:lnTo>
                    <a:pt x="126" y="16"/>
                  </a:lnTo>
                  <a:lnTo>
                    <a:pt x="125" y="19"/>
                  </a:lnTo>
                  <a:lnTo>
                    <a:pt x="122" y="23"/>
                  </a:lnTo>
                  <a:lnTo>
                    <a:pt x="122" y="23"/>
                  </a:lnTo>
                  <a:lnTo>
                    <a:pt x="113" y="35"/>
                  </a:lnTo>
                  <a:lnTo>
                    <a:pt x="113" y="35"/>
                  </a:lnTo>
                  <a:lnTo>
                    <a:pt x="103" y="51"/>
                  </a:lnTo>
                  <a:lnTo>
                    <a:pt x="103" y="51"/>
                  </a:lnTo>
                  <a:lnTo>
                    <a:pt x="131" y="42"/>
                  </a:lnTo>
                  <a:lnTo>
                    <a:pt x="151" y="34"/>
                  </a:lnTo>
                  <a:lnTo>
                    <a:pt x="151" y="34"/>
                  </a:lnTo>
                  <a:lnTo>
                    <a:pt x="157" y="32"/>
                  </a:lnTo>
                  <a:lnTo>
                    <a:pt x="162" y="31"/>
                  </a:lnTo>
                  <a:lnTo>
                    <a:pt x="162" y="31"/>
                  </a:lnTo>
                  <a:lnTo>
                    <a:pt x="168" y="32"/>
                  </a:lnTo>
                  <a:lnTo>
                    <a:pt x="173" y="35"/>
                  </a:lnTo>
                  <a:lnTo>
                    <a:pt x="175" y="38"/>
                  </a:lnTo>
                  <a:lnTo>
                    <a:pt x="175" y="42"/>
                  </a:lnTo>
                  <a:lnTo>
                    <a:pt x="175" y="42"/>
                  </a:lnTo>
                  <a:lnTo>
                    <a:pt x="174" y="47"/>
                  </a:lnTo>
                  <a:lnTo>
                    <a:pt x="170" y="51"/>
                  </a:lnTo>
                  <a:lnTo>
                    <a:pt x="160" y="54"/>
                  </a:lnTo>
                  <a:lnTo>
                    <a:pt x="145" y="58"/>
                  </a:lnTo>
                  <a:lnTo>
                    <a:pt x="145" y="58"/>
                  </a:lnTo>
                  <a:lnTo>
                    <a:pt x="91" y="70"/>
                  </a:lnTo>
                  <a:lnTo>
                    <a:pt x="91" y="70"/>
                  </a:lnTo>
                  <a:lnTo>
                    <a:pt x="74" y="93"/>
                  </a:lnTo>
                  <a:lnTo>
                    <a:pt x="54" y="118"/>
                  </a:lnTo>
                  <a:lnTo>
                    <a:pt x="54" y="118"/>
                  </a:lnTo>
                  <a:lnTo>
                    <a:pt x="65" y="112"/>
                  </a:lnTo>
                  <a:lnTo>
                    <a:pt x="77" y="106"/>
                  </a:lnTo>
                  <a:lnTo>
                    <a:pt x="87" y="103"/>
                  </a:lnTo>
                  <a:lnTo>
                    <a:pt x="97" y="102"/>
                  </a:lnTo>
                  <a:lnTo>
                    <a:pt x="97" y="102"/>
                  </a:lnTo>
                  <a:lnTo>
                    <a:pt x="104" y="102"/>
                  </a:lnTo>
                  <a:lnTo>
                    <a:pt x="112" y="104"/>
                  </a:lnTo>
                  <a:lnTo>
                    <a:pt x="117" y="107"/>
                  </a:lnTo>
                  <a:lnTo>
                    <a:pt x="122" y="112"/>
                  </a:lnTo>
                  <a:lnTo>
                    <a:pt x="126" y="118"/>
                  </a:lnTo>
                  <a:lnTo>
                    <a:pt x="131"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6" y="93"/>
                  </a:lnTo>
                  <a:lnTo>
                    <a:pt x="196" y="93"/>
                  </a:lnTo>
                  <a:lnTo>
                    <a:pt x="194" y="91"/>
                  </a:lnTo>
                  <a:lnTo>
                    <a:pt x="193" y="90"/>
                  </a:lnTo>
                  <a:lnTo>
                    <a:pt x="193" y="90"/>
                  </a:lnTo>
                  <a:lnTo>
                    <a:pt x="194" y="89"/>
                  </a:lnTo>
                  <a:lnTo>
                    <a:pt x="197" y="89"/>
                  </a:lnTo>
                  <a:lnTo>
                    <a:pt x="197" y="89"/>
                  </a:lnTo>
                  <a:lnTo>
                    <a:pt x="204" y="89"/>
                  </a:lnTo>
                  <a:lnTo>
                    <a:pt x="212" y="91"/>
                  </a:lnTo>
                  <a:lnTo>
                    <a:pt x="219" y="96"/>
                  </a:lnTo>
                  <a:lnTo>
                    <a:pt x="225" y="100"/>
                  </a:lnTo>
                  <a:lnTo>
                    <a:pt x="225" y="100"/>
                  </a:lnTo>
                  <a:lnTo>
                    <a:pt x="235" y="112"/>
                  </a:lnTo>
                  <a:lnTo>
                    <a:pt x="238" y="116"/>
                  </a:lnTo>
                  <a:lnTo>
                    <a:pt x="238" y="120"/>
                  </a:lnTo>
                  <a:lnTo>
                    <a:pt x="238" y="120"/>
                  </a:lnTo>
                  <a:lnTo>
                    <a:pt x="238" y="125"/>
                  </a:lnTo>
                  <a:lnTo>
                    <a:pt x="235" y="126"/>
                  </a:lnTo>
                  <a:lnTo>
                    <a:pt x="231" y="128"/>
                  </a:lnTo>
                  <a:lnTo>
                    <a:pt x="226" y="129"/>
                  </a:lnTo>
                  <a:lnTo>
                    <a:pt x="226" y="129"/>
                  </a:lnTo>
                  <a:lnTo>
                    <a:pt x="215" y="131"/>
                  </a:lnTo>
                  <a:lnTo>
                    <a:pt x="200" y="135"/>
                  </a:lnTo>
                  <a:lnTo>
                    <a:pt x="200" y="135"/>
                  </a:lnTo>
                  <a:lnTo>
                    <a:pt x="167"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5" y="202"/>
                  </a:lnTo>
                  <a:lnTo>
                    <a:pt x="113" y="196"/>
                  </a:lnTo>
                  <a:lnTo>
                    <a:pt x="113" y="196"/>
                  </a:lnTo>
                  <a:lnTo>
                    <a:pt x="113" y="165"/>
                  </a:lnTo>
                  <a:lnTo>
                    <a:pt x="113" y="165"/>
                  </a:lnTo>
                  <a:lnTo>
                    <a:pt x="103" y="171"/>
                  </a:lnTo>
                  <a:lnTo>
                    <a:pt x="93" y="177"/>
                  </a:lnTo>
                  <a:lnTo>
                    <a:pt x="84" y="184"/>
                  </a:lnTo>
                  <a:lnTo>
                    <a:pt x="78" y="190"/>
                  </a:lnTo>
                  <a:lnTo>
                    <a:pt x="72" y="196"/>
                  </a:lnTo>
                  <a:lnTo>
                    <a:pt x="70" y="202"/>
                  </a:lnTo>
                  <a:lnTo>
                    <a:pt x="67" y="207"/>
                  </a:lnTo>
                  <a:lnTo>
                    <a:pt x="67" y="212"/>
                  </a:lnTo>
                  <a:lnTo>
                    <a:pt x="67" y="212"/>
                  </a:lnTo>
                  <a:lnTo>
                    <a:pt x="67" y="219"/>
                  </a:lnTo>
                  <a:lnTo>
                    <a:pt x="70" y="223"/>
                  </a:lnTo>
                  <a:lnTo>
                    <a:pt x="74" y="228"/>
                  </a:lnTo>
                  <a:lnTo>
                    <a:pt x="78" y="230"/>
                  </a:lnTo>
                  <a:lnTo>
                    <a:pt x="86" y="233"/>
                  </a:lnTo>
                  <a:lnTo>
                    <a:pt x="94" y="235"/>
                  </a:lnTo>
                  <a:lnTo>
                    <a:pt x="116" y="236"/>
                  </a:lnTo>
                  <a:lnTo>
                    <a:pt x="116" y="236"/>
                  </a:lnTo>
                  <a:lnTo>
                    <a:pt x="136" y="235"/>
                  </a:lnTo>
                  <a:lnTo>
                    <a:pt x="161" y="232"/>
                  </a:lnTo>
                  <a:lnTo>
                    <a:pt x="161" y="232"/>
                  </a:lnTo>
                  <a:lnTo>
                    <a:pt x="171" y="230"/>
                  </a:lnTo>
                  <a:lnTo>
                    <a:pt x="180" y="229"/>
                  </a:lnTo>
                  <a:lnTo>
                    <a:pt x="180" y="229"/>
                  </a:lnTo>
                  <a:lnTo>
                    <a:pt x="189" y="228"/>
                  </a:lnTo>
                  <a:lnTo>
                    <a:pt x="189" y="228"/>
                  </a:lnTo>
                  <a:lnTo>
                    <a:pt x="196" y="228"/>
                  </a:lnTo>
                  <a:lnTo>
                    <a:pt x="203" y="232"/>
                  </a:lnTo>
                  <a:lnTo>
                    <a:pt x="207" y="236"/>
                  </a:lnTo>
                  <a:lnTo>
                    <a:pt x="209" y="242"/>
                  </a:lnTo>
                  <a:lnTo>
                    <a:pt x="209" y="242"/>
                  </a:lnTo>
                  <a:lnTo>
                    <a:pt x="209" y="248"/>
                  </a:lnTo>
                  <a:lnTo>
                    <a:pt x="204" y="252"/>
                  </a:lnTo>
                  <a:lnTo>
                    <a:pt x="199" y="254"/>
                  </a:lnTo>
                  <a:lnTo>
                    <a:pt x="189" y="257"/>
                  </a:lnTo>
                  <a:lnTo>
                    <a:pt x="189" y="257"/>
                  </a:lnTo>
                  <a:lnTo>
                    <a:pt x="168" y="258"/>
                  </a:lnTo>
                  <a:lnTo>
                    <a:pt x="141" y="259"/>
                  </a:lnTo>
                  <a:lnTo>
                    <a:pt x="141" y="259"/>
                  </a:lnTo>
                  <a:lnTo>
                    <a:pt x="119" y="258"/>
                  </a:lnTo>
                  <a:lnTo>
                    <a:pt x="102" y="257"/>
                  </a:lnTo>
                  <a:lnTo>
                    <a:pt x="86" y="254"/>
                  </a:lnTo>
                  <a:lnTo>
                    <a:pt x="72" y="249"/>
                  </a:lnTo>
                  <a:lnTo>
                    <a:pt x="64" y="243"/>
                  </a:lnTo>
                  <a:lnTo>
                    <a:pt x="57" y="235"/>
                  </a:lnTo>
                  <a:lnTo>
                    <a:pt x="52" y="226"/>
                  </a:lnTo>
                  <a:lnTo>
                    <a:pt x="51" y="215"/>
                  </a:lnTo>
                  <a:lnTo>
                    <a:pt x="51" y="215"/>
                  </a:lnTo>
                  <a:lnTo>
                    <a:pt x="52" y="206"/>
                  </a:lnTo>
                  <a:lnTo>
                    <a:pt x="55" y="197"/>
                  </a:lnTo>
                  <a:lnTo>
                    <a:pt x="59" y="188"/>
                  </a:lnTo>
                  <a:lnTo>
                    <a:pt x="65" y="181"/>
                  </a:lnTo>
                  <a:lnTo>
                    <a:pt x="65" y="181"/>
                  </a:lnTo>
                  <a:lnTo>
                    <a:pt x="75" y="173"/>
                  </a:lnTo>
                  <a:lnTo>
                    <a:pt x="87" y="164"/>
                  </a:lnTo>
                  <a:lnTo>
                    <a:pt x="100" y="155"/>
                  </a:lnTo>
                  <a:lnTo>
                    <a:pt x="113" y="148"/>
                  </a:lnTo>
                  <a:lnTo>
                    <a:pt x="113" y="148"/>
                  </a:lnTo>
                  <a:lnTo>
                    <a:pt x="113" y="132"/>
                  </a:lnTo>
                  <a:lnTo>
                    <a:pt x="112" y="126"/>
                  </a:lnTo>
                  <a:lnTo>
                    <a:pt x="109" y="122"/>
                  </a:lnTo>
                  <a:lnTo>
                    <a:pt x="106" y="119"/>
                  </a:lnTo>
                  <a:lnTo>
                    <a:pt x="103" y="116"/>
                  </a:lnTo>
                  <a:lnTo>
                    <a:pt x="99" y="115"/>
                  </a:lnTo>
                  <a:lnTo>
                    <a:pt x="94" y="115"/>
                  </a:lnTo>
                  <a:lnTo>
                    <a:pt x="94" y="115"/>
                  </a:lnTo>
                  <a:lnTo>
                    <a:pt x="86" y="116"/>
                  </a:lnTo>
                  <a:lnTo>
                    <a:pt x="75" y="120"/>
                  </a:lnTo>
                  <a:lnTo>
                    <a:pt x="64" y="126"/>
                  </a:lnTo>
                  <a:lnTo>
                    <a:pt x="52" y="133"/>
                  </a:lnTo>
                  <a:lnTo>
                    <a:pt x="52" y="133"/>
                  </a:lnTo>
                  <a:lnTo>
                    <a:pt x="39" y="144"/>
                  </a:lnTo>
                  <a:lnTo>
                    <a:pt x="26" y="155"/>
                  </a:lnTo>
                  <a:lnTo>
                    <a:pt x="26" y="155"/>
                  </a:lnTo>
                  <a:lnTo>
                    <a:pt x="17" y="162"/>
                  </a:lnTo>
                  <a:lnTo>
                    <a:pt x="14" y="164"/>
                  </a:lnTo>
                  <a:lnTo>
                    <a:pt x="12" y="165"/>
                  </a:lnTo>
                  <a:lnTo>
                    <a:pt x="12" y="165"/>
                  </a:lnTo>
                  <a:lnTo>
                    <a:pt x="7" y="164"/>
                  </a:lnTo>
                  <a:lnTo>
                    <a:pt x="3" y="162"/>
                  </a:lnTo>
                  <a:lnTo>
                    <a:pt x="1" y="158"/>
                  </a:lnTo>
                  <a:lnTo>
                    <a:pt x="0" y="154"/>
                  </a:lnTo>
                  <a:lnTo>
                    <a:pt x="0" y="154"/>
                  </a:lnTo>
                  <a:lnTo>
                    <a:pt x="1" y="149"/>
                  </a:lnTo>
                  <a:lnTo>
                    <a:pt x="3" y="144"/>
                  </a:lnTo>
                  <a:lnTo>
                    <a:pt x="6" y="139"/>
                  </a:lnTo>
                  <a:lnTo>
                    <a:pt x="10" y="136"/>
                  </a:lnTo>
                  <a:lnTo>
                    <a:pt x="10" y="136"/>
                  </a:lnTo>
                  <a:lnTo>
                    <a:pt x="19" y="129"/>
                  </a:lnTo>
                  <a:lnTo>
                    <a:pt x="30" y="120"/>
                  </a:lnTo>
                  <a:lnTo>
                    <a:pt x="30" y="120"/>
                  </a:lnTo>
                  <a:lnTo>
                    <a:pt x="51" y="99"/>
                  </a:lnTo>
                  <a:lnTo>
                    <a:pt x="61" y="86"/>
                  </a:lnTo>
                  <a:lnTo>
                    <a:pt x="71" y="73"/>
                  </a:lnTo>
                  <a:lnTo>
                    <a:pt x="71" y="73"/>
                  </a:lnTo>
                  <a:lnTo>
                    <a:pt x="55" y="76"/>
                  </a:lnTo>
                  <a:lnTo>
                    <a:pt x="39" y="76"/>
                  </a:lnTo>
                  <a:lnTo>
                    <a:pt x="39" y="76"/>
                  </a:lnTo>
                  <a:lnTo>
                    <a:pt x="28" y="76"/>
                  </a:lnTo>
                  <a:lnTo>
                    <a:pt x="17" y="73"/>
                  </a:lnTo>
                  <a:lnTo>
                    <a:pt x="10" y="67"/>
                  </a:lnTo>
                  <a:lnTo>
                    <a:pt x="3" y="60"/>
                  </a:lnTo>
                  <a:lnTo>
                    <a:pt x="7" y="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2" name="Freeform 116"/>
            <p:cNvSpPr>
              <a:spLocks noEditPoints="1"/>
            </p:cNvSpPr>
            <p:nvPr userDrawn="1"/>
          </p:nvSpPr>
          <p:spPr bwMode="auto">
            <a:xfrm>
              <a:off x="3384551" y="1758951"/>
              <a:ext cx="138113" cy="128588"/>
            </a:xfrm>
            <a:custGeom>
              <a:avLst/>
              <a:gdLst/>
              <a:ahLst/>
              <a:cxnLst>
                <a:cxn ang="0">
                  <a:pos x="81" y="203"/>
                </a:cxn>
                <a:cxn ang="0">
                  <a:pos x="105" y="212"/>
                </a:cxn>
                <a:cxn ang="0">
                  <a:pos x="115" y="209"/>
                </a:cxn>
                <a:cxn ang="0">
                  <a:pos x="121" y="200"/>
                </a:cxn>
                <a:cxn ang="0">
                  <a:pos x="141" y="128"/>
                </a:cxn>
                <a:cxn ang="0">
                  <a:pos x="141" y="90"/>
                </a:cxn>
                <a:cxn ang="0">
                  <a:pos x="135" y="80"/>
                </a:cxn>
                <a:cxn ang="0">
                  <a:pos x="123" y="77"/>
                </a:cxn>
                <a:cxn ang="0">
                  <a:pos x="96" y="81"/>
                </a:cxn>
                <a:cxn ang="0">
                  <a:pos x="34" y="217"/>
                </a:cxn>
                <a:cxn ang="0">
                  <a:pos x="21" y="235"/>
                </a:cxn>
                <a:cxn ang="0">
                  <a:pos x="12" y="235"/>
                </a:cxn>
                <a:cxn ang="0">
                  <a:pos x="3" y="223"/>
                </a:cxn>
                <a:cxn ang="0">
                  <a:pos x="6" y="214"/>
                </a:cxn>
                <a:cxn ang="0">
                  <a:pos x="31" y="172"/>
                </a:cxn>
                <a:cxn ang="0">
                  <a:pos x="73" y="87"/>
                </a:cxn>
                <a:cxn ang="0">
                  <a:pos x="32" y="99"/>
                </a:cxn>
                <a:cxn ang="0">
                  <a:pos x="23" y="101"/>
                </a:cxn>
                <a:cxn ang="0">
                  <a:pos x="15" y="97"/>
                </a:cxn>
                <a:cxn ang="0">
                  <a:pos x="2" y="80"/>
                </a:cxn>
                <a:cxn ang="0">
                  <a:pos x="0" y="67"/>
                </a:cxn>
                <a:cxn ang="0">
                  <a:pos x="3" y="65"/>
                </a:cxn>
                <a:cxn ang="0">
                  <a:pos x="6" y="67"/>
                </a:cxn>
                <a:cxn ang="0">
                  <a:pos x="23" y="77"/>
                </a:cxn>
                <a:cxn ang="0">
                  <a:pos x="47" y="74"/>
                </a:cxn>
                <a:cxn ang="0">
                  <a:pos x="79" y="68"/>
                </a:cxn>
                <a:cxn ang="0">
                  <a:pos x="90" y="23"/>
                </a:cxn>
                <a:cxn ang="0">
                  <a:pos x="87" y="16"/>
                </a:cxn>
                <a:cxn ang="0">
                  <a:pos x="79" y="9"/>
                </a:cxn>
                <a:cxn ang="0">
                  <a:pos x="73" y="4"/>
                </a:cxn>
                <a:cxn ang="0">
                  <a:pos x="80" y="0"/>
                </a:cxn>
                <a:cxn ang="0">
                  <a:pos x="92" y="0"/>
                </a:cxn>
                <a:cxn ang="0">
                  <a:pos x="113" y="7"/>
                </a:cxn>
                <a:cxn ang="0">
                  <a:pos x="121" y="19"/>
                </a:cxn>
                <a:cxn ang="0">
                  <a:pos x="118" y="26"/>
                </a:cxn>
                <a:cxn ang="0">
                  <a:pos x="108" y="44"/>
                </a:cxn>
                <a:cxn ang="0">
                  <a:pos x="100" y="64"/>
                </a:cxn>
                <a:cxn ang="0">
                  <a:pos x="126" y="61"/>
                </a:cxn>
                <a:cxn ang="0">
                  <a:pos x="148" y="68"/>
                </a:cxn>
                <a:cxn ang="0">
                  <a:pos x="160" y="90"/>
                </a:cxn>
                <a:cxn ang="0">
                  <a:pos x="163" y="110"/>
                </a:cxn>
                <a:cxn ang="0">
                  <a:pos x="148" y="196"/>
                </a:cxn>
                <a:cxn ang="0">
                  <a:pos x="138" y="217"/>
                </a:cxn>
                <a:cxn ang="0">
                  <a:pos x="110" y="242"/>
                </a:cxn>
                <a:cxn ang="0">
                  <a:pos x="97" y="242"/>
                </a:cxn>
                <a:cxn ang="0">
                  <a:pos x="90" y="232"/>
                </a:cxn>
                <a:cxn ang="0">
                  <a:pos x="84" y="222"/>
                </a:cxn>
                <a:cxn ang="0">
                  <a:pos x="189" y="58"/>
                </a:cxn>
                <a:cxn ang="0">
                  <a:pos x="219" y="71"/>
                </a:cxn>
                <a:cxn ang="0">
                  <a:pos x="239" y="91"/>
                </a:cxn>
                <a:cxn ang="0">
                  <a:pos x="260" y="132"/>
                </a:cxn>
                <a:cxn ang="0">
                  <a:pos x="261" y="155"/>
                </a:cxn>
                <a:cxn ang="0">
                  <a:pos x="248" y="167"/>
                </a:cxn>
                <a:cxn ang="0">
                  <a:pos x="238" y="161"/>
                </a:cxn>
                <a:cxn ang="0">
                  <a:pos x="229" y="158"/>
                </a:cxn>
                <a:cxn ang="0">
                  <a:pos x="193" y="161"/>
                </a:cxn>
                <a:cxn ang="0">
                  <a:pos x="213" y="146"/>
                </a:cxn>
                <a:cxn ang="0">
                  <a:pos x="234" y="139"/>
                </a:cxn>
                <a:cxn ang="0">
                  <a:pos x="235" y="132"/>
                </a:cxn>
                <a:cxn ang="0">
                  <a:pos x="232" y="119"/>
                </a:cxn>
                <a:cxn ang="0">
                  <a:pos x="218" y="93"/>
                </a:cxn>
                <a:cxn ang="0">
                  <a:pos x="195" y="71"/>
                </a:cxn>
              </a:cxnLst>
              <a:rect l="0" t="0" r="r" b="b"/>
              <a:pathLst>
                <a:path w="261" h="243">
                  <a:moveTo>
                    <a:pt x="68" y="196"/>
                  </a:moveTo>
                  <a:lnTo>
                    <a:pt x="68" y="196"/>
                  </a:lnTo>
                  <a:lnTo>
                    <a:pt x="81" y="203"/>
                  </a:lnTo>
                  <a:lnTo>
                    <a:pt x="92" y="209"/>
                  </a:lnTo>
                  <a:lnTo>
                    <a:pt x="99" y="212"/>
                  </a:lnTo>
                  <a:lnTo>
                    <a:pt x="105" y="212"/>
                  </a:lnTo>
                  <a:lnTo>
                    <a:pt x="105" y="212"/>
                  </a:lnTo>
                  <a:lnTo>
                    <a:pt x="110" y="212"/>
                  </a:lnTo>
                  <a:lnTo>
                    <a:pt x="115" y="209"/>
                  </a:lnTo>
                  <a:lnTo>
                    <a:pt x="118" y="204"/>
                  </a:lnTo>
                  <a:lnTo>
                    <a:pt x="121" y="200"/>
                  </a:lnTo>
                  <a:lnTo>
                    <a:pt x="121" y="200"/>
                  </a:lnTo>
                  <a:lnTo>
                    <a:pt x="129" y="178"/>
                  </a:lnTo>
                  <a:lnTo>
                    <a:pt x="137" y="152"/>
                  </a:lnTo>
                  <a:lnTo>
                    <a:pt x="141" y="128"/>
                  </a:lnTo>
                  <a:lnTo>
                    <a:pt x="142" y="104"/>
                  </a:lnTo>
                  <a:lnTo>
                    <a:pt x="142" y="104"/>
                  </a:lnTo>
                  <a:lnTo>
                    <a:pt x="141" y="90"/>
                  </a:lnTo>
                  <a:lnTo>
                    <a:pt x="139" y="86"/>
                  </a:lnTo>
                  <a:lnTo>
                    <a:pt x="138" y="81"/>
                  </a:lnTo>
                  <a:lnTo>
                    <a:pt x="135" y="80"/>
                  </a:lnTo>
                  <a:lnTo>
                    <a:pt x="132" y="77"/>
                  </a:lnTo>
                  <a:lnTo>
                    <a:pt x="123" y="77"/>
                  </a:lnTo>
                  <a:lnTo>
                    <a:pt x="123" y="77"/>
                  </a:lnTo>
                  <a:lnTo>
                    <a:pt x="110" y="77"/>
                  </a:lnTo>
                  <a:lnTo>
                    <a:pt x="96" y="81"/>
                  </a:lnTo>
                  <a:lnTo>
                    <a:pt x="96" y="81"/>
                  </a:lnTo>
                  <a:lnTo>
                    <a:pt x="65" y="151"/>
                  </a:lnTo>
                  <a:lnTo>
                    <a:pt x="34" y="217"/>
                  </a:lnTo>
                  <a:lnTo>
                    <a:pt x="34" y="217"/>
                  </a:lnTo>
                  <a:lnTo>
                    <a:pt x="29" y="227"/>
                  </a:lnTo>
                  <a:lnTo>
                    <a:pt x="25" y="232"/>
                  </a:lnTo>
                  <a:lnTo>
                    <a:pt x="21" y="235"/>
                  </a:lnTo>
                  <a:lnTo>
                    <a:pt x="16" y="235"/>
                  </a:lnTo>
                  <a:lnTo>
                    <a:pt x="16" y="235"/>
                  </a:lnTo>
                  <a:lnTo>
                    <a:pt x="12" y="235"/>
                  </a:lnTo>
                  <a:lnTo>
                    <a:pt x="7" y="232"/>
                  </a:lnTo>
                  <a:lnTo>
                    <a:pt x="5" y="227"/>
                  </a:lnTo>
                  <a:lnTo>
                    <a:pt x="3" y="223"/>
                  </a:lnTo>
                  <a:lnTo>
                    <a:pt x="3" y="223"/>
                  </a:lnTo>
                  <a:lnTo>
                    <a:pt x="5" y="219"/>
                  </a:lnTo>
                  <a:lnTo>
                    <a:pt x="6" y="214"/>
                  </a:lnTo>
                  <a:lnTo>
                    <a:pt x="13" y="201"/>
                  </a:lnTo>
                  <a:lnTo>
                    <a:pt x="13" y="201"/>
                  </a:lnTo>
                  <a:lnTo>
                    <a:pt x="31" y="172"/>
                  </a:lnTo>
                  <a:lnTo>
                    <a:pt x="47" y="143"/>
                  </a:lnTo>
                  <a:lnTo>
                    <a:pt x="60" y="116"/>
                  </a:lnTo>
                  <a:lnTo>
                    <a:pt x="73" y="87"/>
                  </a:lnTo>
                  <a:lnTo>
                    <a:pt x="73" y="87"/>
                  </a:lnTo>
                  <a:lnTo>
                    <a:pt x="48" y="93"/>
                  </a:lnTo>
                  <a:lnTo>
                    <a:pt x="32" y="99"/>
                  </a:lnTo>
                  <a:lnTo>
                    <a:pt x="32" y="99"/>
                  </a:lnTo>
                  <a:lnTo>
                    <a:pt x="26" y="100"/>
                  </a:lnTo>
                  <a:lnTo>
                    <a:pt x="23" y="101"/>
                  </a:lnTo>
                  <a:lnTo>
                    <a:pt x="23" y="101"/>
                  </a:lnTo>
                  <a:lnTo>
                    <a:pt x="19" y="100"/>
                  </a:lnTo>
                  <a:lnTo>
                    <a:pt x="15" y="97"/>
                  </a:lnTo>
                  <a:lnTo>
                    <a:pt x="6" y="88"/>
                  </a:lnTo>
                  <a:lnTo>
                    <a:pt x="6" y="88"/>
                  </a:lnTo>
                  <a:lnTo>
                    <a:pt x="2" y="80"/>
                  </a:lnTo>
                  <a:lnTo>
                    <a:pt x="0" y="71"/>
                  </a:lnTo>
                  <a:lnTo>
                    <a:pt x="0" y="71"/>
                  </a:lnTo>
                  <a:lnTo>
                    <a:pt x="0" y="67"/>
                  </a:lnTo>
                  <a:lnTo>
                    <a:pt x="2" y="65"/>
                  </a:lnTo>
                  <a:lnTo>
                    <a:pt x="3" y="65"/>
                  </a:lnTo>
                  <a:lnTo>
                    <a:pt x="3" y="65"/>
                  </a:lnTo>
                  <a:lnTo>
                    <a:pt x="5" y="65"/>
                  </a:lnTo>
                  <a:lnTo>
                    <a:pt x="6" y="67"/>
                  </a:lnTo>
                  <a:lnTo>
                    <a:pt x="6" y="67"/>
                  </a:lnTo>
                  <a:lnTo>
                    <a:pt x="16" y="74"/>
                  </a:lnTo>
                  <a:lnTo>
                    <a:pt x="21" y="75"/>
                  </a:lnTo>
                  <a:lnTo>
                    <a:pt x="23" y="77"/>
                  </a:lnTo>
                  <a:lnTo>
                    <a:pt x="23" y="77"/>
                  </a:lnTo>
                  <a:lnTo>
                    <a:pt x="35" y="75"/>
                  </a:lnTo>
                  <a:lnTo>
                    <a:pt x="47" y="74"/>
                  </a:lnTo>
                  <a:lnTo>
                    <a:pt x="47" y="74"/>
                  </a:lnTo>
                  <a:lnTo>
                    <a:pt x="79" y="68"/>
                  </a:lnTo>
                  <a:lnTo>
                    <a:pt x="79" y="68"/>
                  </a:lnTo>
                  <a:lnTo>
                    <a:pt x="83" y="54"/>
                  </a:lnTo>
                  <a:lnTo>
                    <a:pt x="87" y="41"/>
                  </a:lnTo>
                  <a:lnTo>
                    <a:pt x="90" y="23"/>
                  </a:lnTo>
                  <a:lnTo>
                    <a:pt x="90" y="23"/>
                  </a:lnTo>
                  <a:lnTo>
                    <a:pt x="90" y="19"/>
                  </a:lnTo>
                  <a:lnTo>
                    <a:pt x="87" y="16"/>
                  </a:lnTo>
                  <a:lnTo>
                    <a:pt x="84" y="13"/>
                  </a:lnTo>
                  <a:lnTo>
                    <a:pt x="79" y="9"/>
                  </a:lnTo>
                  <a:lnTo>
                    <a:pt x="79" y="9"/>
                  </a:lnTo>
                  <a:lnTo>
                    <a:pt x="74" y="7"/>
                  </a:lnTo>
                  <a:lnTo>
                    <a:pt x="73" y="4"/>
                  </a:lnTo>
                  <a:lnTo>
                    <a:pt x="73" y="4"/>
                  </a:lnTo>
                  <a:lnTo>
                    <a:pt x="74" y="3"/>
                  </a:lnTo>
                  <a:lnTo>
                    <a:pt x="77" y="2"/>
                  </a:lnTo>
                  <a:lnTo>
                    <a:pt x="80" y="0"/>
                  </a:lnTo>
                  <a:lnTo>
                    <a:pt x="86" y="0"/>
                  </a:lnTo>
                  <a:lnTo>
                    <a:pt x="86" y="0"/>
                  </a:lnTo>
                  <a:lnTo>
                    <a:pt x="92" y="0"/>
                  </a:lnTo>
                  <a:lnTo>
                    <a:pt x="99" y="2"/>
                  </a:lnTo>
                  <a:lnTo>
                    <a:pt x="113" y="7"/>
                  </a:lnTo>
                  <a:lnTo>
                    <a:pt x="113" y="7"/>
                  </a:lnTo>
                  <a:lnTo>
                    <a:pt x="119" y="13"/>
                  </a:lnTo>
                  <a:lnTo>
                    <a:pt x="121" y="16"/>
                  </a:lnTo>
                  <a:lnTo>
                    <a:pt x="121" y="19"/>
                  </a:lnTo>
                  <a:lnTo>
                    <a:pt x="121" y="19"/>
                  </a:lnTo>
                  <a:lnTo>
                    <a:pt x="121" y="22"/>
                  </a:lnTo>
                  <a:lnTo>
                    <a:pt x="118" y="26"/>
                  </a:lnTo>
                  <a:lnTo>
                    <a:pt x="118" y="26"/>
                  </a:lnTo>
                  <a:lnTo>
                    <a:pt x="113" y="33"/>
                  </a:lnTo>
                  <a:lnTo>
                    <a:pt x="108" y="44"/>
                  </a:lnTo>
                  <a:lnTo>
                    <a:pt x="108" y="44"/>
                  </a:lnTo>
                  <a:lnTo>
                    <a:pt x="100" y="64"/>
                  </a:lnTo>
                  <a:lnTo>
                    <a:pt x="100" y="64"/>
                  </a:lnTo>
                  <a:lnTo>
                    <a:pt x="115" y="62"/>
                  </a:lnTo>
                  <a:lnTo>
                    <a:pt x="126" y="61"/>
                  </a:lnTo>
                  <a:lnTo>
                    <a:pt x="126" y="61"/>
                  </a:lnTo>
                  <a:lnTo>
                    <a:pt x="135" y="62"/>
                  </a:lnTo>
                  <a:lnTo>
                    <a:pt x="141" y="64"/>
                  </a:lnTo>
                  <a:lnTo>
                    <a:pt x="148" y="68"/>
                  </a:lnTo>
                  <a:lnTo>
                    <a:pt x="152" y="74"/>
                  </a:lnTo>
                  <a:lnTo>
                    <a:pt x="157" y="81"/>
                  </a:lnTo>
                  <a:lnTo>
                    <a:pt x="160" y="90"/>
                  </a:lnTo>
                  <a:lnTo>
                    <a:pt x="161" y="99"/>
                  </a:lnTo>
                  <a:lnTo>
                    <a:pt x="163" y="110"/>
                  </a:lnTo>
                  <a:lnTo>
                    <a:pt x="163" y="110"/>
                  </a:lnTo>
                  <a:lnTo>
                    <a:pt x="160" y="139"/>
                  </a:lnTo>
                  <a:lnTo>
                    <a:pt x="155" y="168"/>
                  </a:lnTo>
                  <a:lnTo>
                    <a:pt x="148" y="196"/>
                  </a:lnTo>
                  <a:lnTo>
                    <a:pt x="144" y="207"/>
                  </a:lnTo>
                  <a:lnTo>
                    <a:pt x="138" y="217"/>
                  </a:lnTo>
                  <a:lnTo>
                    <a:pt x="138" y="217"/>
                  </a:lnTo>
                  <a:lnTo>
                    <a:pt x="129" y="229"/>
                  </a:lnTo>
                  <a:lnTo>
                    <a:pt x="121" y="238"/>
                  </a:lnTo>
                  <a:lnTo>
                    <a:pt x="110" y="242"/>
                  </a:lnTo>
                  <a:lnTo>
                    <a:pt x="102" y="243"/>
                  </a:lnTo>
                  <a:lnTo>
                    <a:pt x="102" y="243"/>
                  </a:lnTo>
                  <a:lnTo>
                    <a:pt x="97" y="242"/>
                  </a:lnTo>
                  <a:lnTo>
                    <a:pt x="94" y="240"/>
                  </a:lnTo>
                  <a:lnTo>
                    <a:pt x="92" y="238"/>
                  </a:lnTo>
                  <a:lnTo>
                    <a:pt x="90" y="232"/>
                  </a:lnTo>
                  <a:lnTo>
                    <a:pt x="90" y="232"/>
                  </a:lnTo>
                  <a:lnTo>
                    <a:pt x="89" y="227"/>
                  </a:lnTo>
                  <a:lnTo>
                    <a:pt x="84" y="222"/>
                  </a:lnTo>
                  <a:lnTo>
                    <a:pt x="63" y="203"/>
                  </a:lnTo>
                  <a:lnTo>
                    <a:pt x="68" y="196"/>
                  </a:lnTo>
                  <a:close/>
                  <a:moveTo>
                    <a:pt x="189" y="58"/>
                  </a:moveTo>
                  <a:lnTo>
                    <a:pt x="189" y="58"/>
                  </a:lnTo>
                  <a:lnTo>
                    <a:pt x="205" y="64"/>
                  </a:lnTo>
                  <a:lnTo>
                    <a:pt x="219" y="71"/>
                  </a:lnTo>
                  <a:lnTo>
                    <a:pt x="231" y="81"/>
                  </a:lnTo>
                  <a:lnTo>
                    <a:pt x="239" y="91"/>
                  </a:lnTo>
                  <a:lnTo>
                    <a:pt x="239" y="91"/>
                  </a:lnTo>
                  <a:lnTo>
                    <a:pt x="250" y="104"/>
                  </a:lnTo>
                  <a:lnTo>
                    <a:pt x="255" y="119"/>
                  </a:lnTo>
                  <a:lnTo>
                    <a:pt x="260" y="132"/>
                  </a:lnTo>
                  <a:lnTo>
                    <a:pt x="261" y="145"/>
                  </a:lnTo>
                  <a:lnTo>
                    <a:pt x="261" y="145"/>
                  </a:lnTo>
                  <a:lnTo>
                    <a:pt x="261" y="155"/>
                  </a:lnTo>
                  <a:lnTo>
                    <a:pt x="258" y="161"/>
                  </a:lnTo>
                  <a:lnTo>
                    <a:pt x="254" y="165"/>
                  </a:lnTo>
                  <a:lnTo>
                    <a:pt x="248" y="167"/>
                  </a:lnTo>
                  <a:lnTo>
                    <a:pt x="248" y="167"/>
                  </a:lnTo>
                  <a:lnTo>
                    <a:pt x="242" y="165"/>
                  </a:lnTo>
                  <a:lnTo>
                    <a:pt x="238" y="161"/>
                  </a:lnTo>
                  <a:lnTo>
                    <a:pt x="238" y="161"/>
                  </a:lnTo>
                  <a:lnTo>
                    <a:pt x="234" y="158"/>
                  </a:lnTo>
                  <a:lnTo>
                    <a:pt x="229" y="158"/>
                  </a:lnTo>
                  <a:lnTo>
                    <a:pt x="229" y="158"/>
                  </a:lnTo>
                  <a:lnTo>
                    <a:pt x="213" y="158"/>
                  </a:lnTo>
                  <a:lnTo>
                    <a:pt x="193" y="161"/>
                  </a:lnTo>
                  <a:lnTo>
                    <a:pt x="192" y="152"/>
                  </a:lnTo>
                  <a:lnTo>
                    <a:pt x="192" y="152"/>
                  </a:lnTo>
                  <a:lnTo>
                    <a:pt x="213" y="146"/>
                  </a:lnTo>
                  <a:lnTo>
                    <a:pt x="229" y="142"/>
                  </a:lnTo>
                  <a:lnTo>
                    <a:pt x="229" y="142"/>
                  </a:lnTo>
                  <a:lnTo>
                    <a:pt x="234" y="139"/>
                  </a:lnTo>
                  <a:lnTo>
                    <a:pt x="235" y="136"/>
                  </a:lnTo>
                  <a:lnTo>
                    <a:pt x="235" y="132"/>
                  </a:lnTo>
                  <a:lnTo>
                    <a:pt x="235" y="132"/>
                  </a:lnTo>
                  <a:lnTo>
                    <a:pt x="235" y="128"/>
                  </a:lnTo>
                  <a:lnTo>
                    <a:pt x="235" y="128"/>
                  </a:lnTo>
                  <a:lnTo>
                    <a:pt x="232" y="119"/>
                  </a:lnTo>
                  <a:lnTo>
                    <a:pt x="229" y="109"/>
                  </a:lnTo>
                  <a:lnTo>
                    <a:pt x="224" y="100"/>
                  </a:lnTo>
                  <a:lnTo>
                    <a:pt x="218" y="93"/>
                  </a:lnTo>
                  <a:lnTo>
                    <a:pt x="210" y="84"/>
                  </a:lnTo>
                  <a:lnTo>
                    <a:pt x="203" y="77"/>
                  </a:lnTo>
                  <a:lnTo>
                    <a:pt x="195" y="71"/>
                  </a:lnTo>
                  <a:lnTo>
                    <a:pt x="186" y="65"/>
                  </a:lnTo>
                  <a:lnTo>
                    <a:pt x="189" y="58"/>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3" name="Freeform 117"/>
            <p:cNvSpPr>
              <a:spLocks noEditPoints="1"/>
            </p:cNvSpPr>
            <p:nvPr userDrawn="1"/>
          </p:nvSpPr>
          <p:spPr bwMode="auto">
            <a:xfrm>
              <a:off x="3552826" y="1755776"/>
              <a:ext cx="130175" cy="138113"/>
            </a:xfrm>
            <a:custGeom>
              <a:avLst/>
              <a:gdLst/>
              <a:ahLst/>
              <a:cxnLst>
                <a:cxn ang="0">
                  <a:pos x="19" y="66"/>
                </a:cxn>
                <a:cxn ang="0">
                  <a:pos x="51" y="68"/>
                </a:cxn>
                <a:cxn ang="0">
                  <a:pos x="84" y="30"/>
                </a:cxn>
                <a:cxn ang="0">
                  <a:pos x="81" y="14"/>
                </a:cxn>
                <a:cxn ang="0">
                  <a:pos x="68" y="6"/>
                </a:cxn>
                <a:cxn ang="0">
                  <a:pos x="71" y="1"/>
                </a:cxn>
                <a:cxn ang="0">
                  <a:pos x="100" y="4"/>
                </a:cxn>
                <a:cxn ang="0">
                  <a:pos x="113" y="14"/>
                </a:cxn>
                <a:cxn ang="0">
                  <a:pos x="111" y="23"/>
                </a:cxn>
                <a:cxn ang="0">
                  <a:pos x="101" y="42"/>
                </a:cxn>
                <a:cxn ang="0">
                  <a:pos x="111" y="52"/>
                </a:cxn>
                <a:cxn ang="0">
                  <a:pos x="130" y="45"/>
                </a:cxn>
                <a:cxn ang="0">
                  <a:pos x="142" y="50"/>
                </a:cxn>
                <a:cxn ang="0">
                  <a:pos x="140" y="61"/>
                </a:cxn>
                <a:cxn ang="0">
                  <a:pos x="114" y="72"/>
                </a:cxn>
                <a:cxn ang="0">
                  <a:pos x="40" y="185"/>
                </a:cxn>
                <a:cxn ang="0">
                  <a:pos x="23" y="210"/>
                </a:cxn>
                <a:cxn ang="0">
                  <a:pos x="10" y="208"/>
                </a:cxn>
                <a:cxn ang="0">
                  <a:pos x="7" y="194"/>
                </a:cxn>
                <a:cxn ang="0">
                  <a:pos x="30" y="155"/>
                </a:cxn>
                <a:cxn ang="0">
                  <a:pos x="66" y="82"/>
                </a:cxn>
                <a:cxn ang="0">
                  <a:pos x="22" y="85"/>
                </a:cxn>
                <a:cxn ang="0">
                  <a:pos x="6" y="59"/>
                </a:cxn>
                <a:cxn ang="0">
                  <a:pos x="196" y="69"/>
                </a:cxn>
                <a:cxn ang="0">
                  <a:pos x="232" y="85"/>
                </a:cxn>
                <a:cxn ang="0">
                  <a:pos x="248" y="107"/>
                </a:cxn>
                <a:cxn ang="0">
                  <a:pos x="238" y="119"/>
                </a:cxn>
                <a:cxn ang="0">
                  <a:pos x="227" y="116"/>
                </a:cxn>
                <a:cxn ang="0">
                  <a:pos x="203" y="111"/>
                </a:cxn>
                <a:cxn ang="0">
                  <a:pos x="175" y="117"/>
                </a:cxn>
                <a:cxn ang="0">
                  <a:pos x="168" y="132"/>
                </a:cxn>
                <a:cxn ang="0">
                  <a:pos x="178" y="194"/>
                </a:cxn>
                <a:cxn ang="0">
                  <a:pos x="226" y="217"/>
                </a:cxn>
                <a:cxn ang="0">
                  <a:pos x="238" y="230"/>
                </a:cxn>
                <a:cxn ang="0">
                  <a:pos x="236" y="243"/>
                </a:cxn>
                <a:cxn ang="0">
                  <a:pos x="222" y="244"/>
                </a:cxn>
                <a:cxn ang="0">
                  <a:pos x="180" y="216"/>
                </a:cxn>
                <a:cxn ang="0">
                  <a:pos x="171" y="244"/>
                </a:cxn>
                <a:cxn ang="0">
                  <a:pos x="138" y="259"/>
                </a:cxn>
                <a:cxn ang="0">
                  <a:pos x="109" y="258"/>
                </a:cxn>
                <a:cxn ang="0">
                  <a:pos x="84" y="239"/>
                </a:cxn>
                <a:cxn ang="0">
                  <a:pos x="81" y="218"/>
                </a:cxn>
                <a:cxn ang="0">
                  <a:pos x="101" y="195"/>
                </a:cxn>
                <a:cxn ang="0">
                  <a:pos x="129" y="189"/>
                </a:cxn>
                <a:cxn ang="0">
                  <a:pos x="152" y="149"/>
                </a:cxn>
                <a:cxn ang="0">
                  <a:pos x="155" y="127"/>
                </a:cxn>
                <a:cxn ang="0">
                  <a:pos x="172" y="107"/>
                </a:cxn>
                <a:cxn ang="0">
                  <a:pos x="206" y="97"/>
                </a:cxn>
                <a:cxn ang="0">
                  <a:pos x="210" y="92"/>
                </a:cxn>
                <a:cxn ang="0">
                  <a:pos x="187" y="79"/>
                </a:cxn>
                <a:cxn ang="0">
                  <a:pos x="124" y="205"/>
                </a:cxn>
                <a:cxn ang="0">
                  <a:pos x="106" y="208"/>
                </a:cxn>
                <a:cxn ang="0">
                  <a:pos x="94" y="220"/>
                </a:cxn>
                <a:cxn ang="0">
                  <a:pos x="95" y="231"/>
                </a:cxn>
                <a:cxn ang="0">
                  <a:pos x="124" y="242"/>
                </a:cxn>
                <a:cxn ang="0">
                  <a:pos x="148" y="237"/>
                </a:cxn>
                <a:cxn ang="0">
                  <a:pos x="158" y="216"/>
                </a:cxn>
                <a:cxn ang="0">
                  <a:pos x="142" y="205"/>
                </a:cxn>
              </a:cxnLst>
              <a:rect l="0" t="0" r="r" b="b"/>
              <a:pathLst>
                <a:path w="248" h="260">
                  <a:moveTo>
                    <a:pt x="6" y="59"/>
                  </a:moveTo>
                  <a:lnTo>
                    <a:pt x="6" y="59"/>
                  </a:lnTo>
                  <a:lnTo>
                    <a:pt x="11" y="64"/>
                  </a:lnTo>
                  <a:lnTo>
                    <a:pt x="19" y="66"/>
                  </a:lnTo>
                  <a:lnTo>
                    <a:pt x="24" y="69"/>
                  </a:lnTo>
                  <a:lnTo>
                    <a:pt x="30" y="69"/>
                  </a:lnTo>
                  <a:lnTo>
                    <a:pt x="30" y="69"/>
                  </a:lnTo>
                  <a:lnTo>
                    <a:pt x="51" y="68"/>
                  </a:lnTo>
                  <a:lnTo>
                    <a:pt x="74" y="62"/>
                  </a:lnTo>
                  <a:lnTo>
                    <a:pt x="74" y="62"/>
                  </a:lnTo>
                  <a:lnTo>
                    <a:pt x="81" y="42"/>
                  </a:lnTo>
                  <a:lnTo>
                    <a:pt x="84" y="30"/>
                  </a:lnTo>
                  <a:lnTo>
                    <a:pt x="84" y="22"/>
                  </a:lnTo>
                  <a:lnTo>
                    <a:pt x="84" y="22"/>
                  </a:lnTo>
                  <a:lnTo>
                    <a:pt x="84" y="19"/>
                  </a:lnTo>
                  <a:lnTo>
                    <a:pt x="81" y="14"/>
                  </a:lnTo>
                  <a:lnTo>
                    <a:pt x="77" y="11"/>
                  </a:lnTo>
                  <a:lnTo>
                    <a:pt x="71" y="7"/>
                  </a:lnTo>
                  <a:lnTo>
                    <a:pt x="71" y="7"/>
                  </a:lnTo>
                  <a:lnTo>
                    <a:pt x="68" y="6"/>
                  </a:lnTo>
                  <a:lnTo>
                    <a:pt x="66" y="4"/>
                  </a:lnTo>
                  <a:lnTo>
                    <a:pt x="66" y="4"/>
                  </a:lnTo>
                  <a:lnTo>
                    <a:pt x="68" y="3"/>
                  </a:lnTo>
                  <a:lnTo>
                    <a:pt x="71" y="1"/>
                  </a:lnTo>
                  <a:lnTo>
                    <a:pt x="80" y="0"/>
                  </a:lnTo>
                  <a:lnTo>
                    <a:pt x="80" y="0"/>
                  </a:lnTo>
                  <a:lnTo>
                    <a:pt x="93" y="1"/>
                  </a:lnTo>
                  <a:lnTo>
                    <a:pt x="100" y="4"/>
                  </a:lnTo>
                  <a:lnTo>
                    <a:pt x="106" y="7"/>
                  </a:lnTo>
                  <a:lnTo>
                    <a:pt x="106" y="7"/>
                  </a:lnTo>
                  <a:lnTo>
                    <a:pt x="111" y="11"/>
                  </a:lnTo>
                  <a:lnTo>
                    <a:pt x="113" y="14"/>
                  </a:lnTo>
                  <a:lnTo>
                    <a:pt x="114" y="16"/>
                  </a:lnTo>
                  <a:lnTo>
                    <a:pt x="114" y="16"/>
                  </a:lnTo>
                  <a:lnTo>
                    <a:pt x="113" y="20"/>
                  </a:lnTo>
                  <a:lnTo>
                    <a:pt x="111" y="23"/>
                  </a:lnTo>
                  <a:lnTo>
                    <a:pt x="111" y="23"/>
                  </a:lnTo>
                  <a:lnTo>
                    <a:pt x="106" y="33"/>
                  </a:lnTo>
                  <a:lnTo>
                    <a:pt x="101" y="42"/>
                  </a:lnTo>
                  <a:lnTo>
                    <a:pt x="101" y="42"/>
                  </a:lnTo>
                  <a:lnTo>
                    <a:pt x="94" y="59"/>
                  </a:lnTo>
                  <a:lnTo>
                    <a:pt x="94" y="59"/>
                  </a:lnTo>
                  <a:lnTo>
                    <a:pt x="111" y="52"/>
                  </a:lnTo>
                  <a:lnTo>
                    <a:pt x="111" y="52"/>
                  </a:lnTo>
                  <a:lnTo>
                    <a:pt x="122" y="46"/>
                  </a:lnTo>
                  <a:lnTo>
                    <a:pt x="122" y="46"/>
                  </a:lnTo>
                  <a:lnTo>
                    <a:pt x="126" y="45"/>
                  </a:lnTo>
                  <a:lnTo>
                    <a:pt x="130" y="45"/>
                  </a:lnTo>
                  <a:lnTo>
                    <a:pt x="130" y="45"/>
                  </a:lnTo>
                  <a:lnTo>
                    <a:pt x="135" y="45"/>
                  </a:lnTo>
                  <a:lnTo>
                    <a:pt x="139" y="48"/>
                  </a:lnTo>
                  <a:lnTo>
                    <a:pt x="142" y="50"/>
                  </a:lnTo>
                  <a:lnTo>
                    <a:pt x="143" y="55"/>
                  </a:lnTo>
                  <a:lnTo>
                    <a:pt x="143" y="55"/>
                  </a:lnTo>
                  <a:lnTo>
                    <a:pt x="142" y="58"/>
                  </a:lnTo>
                  <a:lnTo>
                    <a:pt x="140" y="61"/>
                  </a:lnTo>
                  <a:lnTo>
                    <a:pt x="136" y="65"/>
                  </a:lnTo>
                  <a:lnTo>
                    <a:pt x="132" y="66"/>
                  </a:lnTo>
                  <a:lnTo>
                    <a:pt x="132" y="66"/>
                  </a:lnTo>
                  <a:lnTo>
                    <a:pt x="114" y="72"/>
                  </a:lnTo>
                  <a:lnTo>
                    <a:pt x="87" y="78"/>
                  </a:lnTo>
                  <a:lnTo>
                    <a:pt x="87" y="78"/>
                  </a:lnTo>
                  <a:lnTo>
                    <a:pt x="64" y="133"/>
                  </a:lnTo>
                  <a:lnTo>
                    <a:pt x="40" y="185"/>
                  </a:lnTo>
                  <a:lnTo>
                    <a:pt x="40" y="185"/>
                  </a:lnTo>
                  <a:lnTo>
                    <a:pt x="33" y="198"/>
                  </a:lnTo>
                  <a:lnTo>
                    <a:pt x="27" y="207"/>
                  </a:lnTo>
                  <a:lnTo>
                    <a:pt x="23" y="210"/>
                  </a:lnTo>
                  <a:lnTo>
                    <a:pt x="17" y="211"/>
                  </a:lnTo>
                  <a:lnTo>
                    <a:pt x="17" y="211"/>
                  </a:lnTo>
                  <a:lnTo>
                    <a:pt x="13" y="210"/>
                  </a:lnTo>
                  <a:lnTo>
                    <a:pt x="10" y="208"/>
                  </a:lnTo>
                  <a:lnTo>
                    <a:pt x="7" y="204"/>
                  </a:lnTo>
                  <a:lnTo>
                    <a:pt x="7" y="200"/>
                  </a:lnTo>
                  <a:lnTo>
                    <a:pt x="7" y="200"/>
                  </a:lnTo>
                  <a:lnTo>
                    <a:pt x="7" y="194"/>
                  </a:lnTo>
                  <a:lnTo>
                    <a:pt x="10" y="187"/>
                  </a:lnTo>
                  <a:lnTo>
                    <a:pt x="17" y="175"/>
                  </a:lnTo>
                  <a:lnTo>
                    <a:pt x="17" y="175"/>
                  </a:lnTo>
                  <a:lnTo>
                    <a:pt x="30" y="155"/>
                  </a:lnTo>
                  <a:lnTo>
                    <a:pt x="43" y="130"/>
                  </a:lnTo>
                  <a:lnTo>
                    <a:pt x="56" y="105"/>
                  </a:lnTo>
                  <a:lnTo>
                    <a:pt x="66" y="82"/>
                  </a:lnTo>
                  <a:lnTo>
                    <a:pt x="66" y="82"/>
                  </a:lnTo>
                  <a:lnTo>
                    <a:pt x="45" y="85"/>
                  </a:lnTo>
                  <a:lnTo>
                    <a:pt x="30" y="87"/>
                  </a:lnTo>
                  <a:lnTo>
                    <a:pt x="30" y="87"/>
                  </a:lnTo>
                  <a:lnTo>
                    <a:pt x="22" y="85"/>
                  </a:lnTo>
                  <a:lnTo>
                    <a:pt x="14" y="81"/>
                  </a:lnTo>
                  <a:lnTo>
                    <a:pt x="7" y="75"/>
                  </a:lnTo>
                  <a:lnTo>
                    <a:pt x="0" y="66"/>
                  </a:lnTo>
                  <a:lnTo>
                    <a:pt x="6" y="59"/>
                  </a:lnTo>
                  <a:close/>
                  <a:moveTo>
                    <a:pt x="167" y="65"/>
                  </a:moveTo>
                  <a:lnTo>
                    <a:pt x="167" y="65"/>
                  </a:lnTo>
                  <a:lnTo>
                    <a:pt x="181" y="66"/>
                  </a:lnTo>
                  <a:lnTo>
                    <a:pt x="196" y="69"/>
                  </a:lnTo>
                  <a:lnTo>
                    <a:pt x="209" y="74"/>
                  </a:lnTo>
                  <a:lnTo>
                    <a:pt x="220" y="78"/>
                  </a:lnTo>
                  <a:lnTo>
                    <a:pt x="220" y="78"/>
                  </a:lnTo>
                  <a:lnTo>
                    <a:pt x="232" y="85"/>
                  </a:lnTo>
                  <a:lnTo>
                    <a:pt x="241" y="92"/>
                  </a:lnTo>
                  <a:lnTo>
                    <a:pt x="246" y="100"/>
                  </a:lnTo>
                  <a:lnTo>
                    <a:pt x="248" y="107"/>
                  </a:lnTo>
                  <a:lnTo>
                    <a:pt x="248" y="107"/>
                  </a:lnTo>
                  <a:lnTo>
                    <a:pt x="246" y="113"/>
                  </a:lnTo>
                  <a:lnTo>
                    <a:pt x="245" y="116"/>
                  </a:lnTo>
                  <a:lnTo>
                    <a:pt x="242" y="119"/>
                  </a:lnTo>
                  <a:lnTo>
                    <a:pt x="238" y="119"/>
                  </a:lnTo>
                  <a:lnTo>
                    <a:pt x="238" y="119"/>
                  </a:lnTo>
                  <a:lnTo>
                    <a:pt x="232" y="117"/>
                  </a:lnTo>
                  <a:lnTo>
                    <a:pt x="227" y="116"/>
                  </a:lnTo>
                  <a:lnTo>
                    <a:pt x="227" y="116"/>
                  </a:lnTo>
                  <a:lnTo>
                    <a:pt x="223" y="113"/>
                  </a:lnTo>
                  <a:lnTo>
                    <a:pt x="217" y="111"/>
                  </a:lnTo>
                  <a:lnTo>
                    <a:pt x="203" y="111"/>
                  </a:lnTo>
                  <a:lnTo>
                    <a:pt x="203" y="111"/>
                  </a:lnTo>
                  <a:lnTo>
                    <a:pt x="194" y="111"/>
                  </a:lnTo>
                  <a:lnTo>
                    <a:pt x="187" y="113"/>
                  </a:lnTo>
                  <a:lnTo>
                    <a:pt x="180" y="114"/>
                  </a:lnTo>
                  <a:lnTo>
                    <a:pt x="175" y="117"/>
                  </a:lnTo>
                  <a:lnTo>
                    <a:pt x="172" y="120"/>
                  </a:lnTo>
                  <a:lnTo>
                    <a:pt x="169" y="123"/>
                  </a:lnTo>
                  <a:lnTo>
                    <a:pt x="168" y="127"/>
                  </a:lnTo>
                  <a:lnTo>
                    <a:pt x="168" y="132"/>
                  </a:lnTo>
                  <a:lnTo>
                    <a:pt x="168" y="132"/>
                  </a:lnTo>
                  <a:lnTo>
                    <a:pt x="168" y="146"/>
                  </a:lnTo>
                  <a:lnTo>
                    <a:pt x="171" y="161"/>
                  </a:lnTo>
                  <a:lnTo>
                    <a:pt x="178" y="194"/>
                  </a:lnTo>
                  <a:lnTo>
                    <a:pt x="178" y="194"/>
                  </a:lnTo>
                  <a:lnTo>
                    <a:pt x="191" y="200"/>
                  </a:lnTo>
                  <a:lnTo>
                    <a:pt x="204" y="204"/>
                  </a:lnTo>
                  <a:lnTo>
                    <a:pt x="226" y="217"/>
                  </a:lnTo>
                  <a:lnTo>
                    <a:pt x="226" y="217"/>
                  </a:lnTo>
                  <a:lnTo>
                    <a:pt x="232" y="221"/>
                  </a:lnTo>
                  <a:lnTo>
                    <a:pt x="236" y="226"/>
                  </a:lnTo>
                  <a:lnTo>
                    <a:pt x="238" y="230"/>
                  </a:lnTo>
                  <a:lnTo>
                    <a:pt x="239" y="236"/>
                  </a:lnTo>
                  <a:lnTo>
                    <a:pt x="239" y="236"/>
                  </a:lnTo>
                  <a:lnTo>
                    <a:pt x="238" y="240"/>
                  </a:lnTo>
                  <a:lnTo>
                    <a:pt x="236" y="243"/>
                  </a:lnTo>
                  <a:lnTo>
                    <a:pt x="232" y="246"/>
                  </a:lnTo>
                  <a:lnTo>
                    <a:pt x="227" y="246"/>
                  </a:lnTo>
                  <a:lnTo>
                    <a:pt x="227" y="246"/>
                  </a:lnTo>
                  <a:lnTo>
                    <a:pt x="222" y="244"/>
                  </a:lnTo>
                  <a:lnTo>
                    <a:pt x="214" y="239"/>
                  </a:lnTo>
                  <a:lnTo>
                    <a:pt x="214" y="239"/>
                  </a:lnTo>
                  <a:lnTo>
                    <a:pt x="197" y="227"/>
                  </a:lnTo>
                  <a:lnTo>
                    <a:pt x="180" y="216"/>
                  </a:lnTo>
                  <a:lnTo>
                    <a:pt x="180" y="216"/>
                  </a:lnTo>
                  <a:lnTo>
                    <a:pt x="178" y="227"/>
                  </a:lnTo>
                  <a:lnTo>
                    <a:pt x="175" y="237"/>
                  </a:lnTo>
                  <a:lnTo>
                    <a:pt x="171" y="244"/>
                  </a:lnTo>
                  <a:lnTo>
                    <a:pt x="164" y="250"/>
                  </a:lnTo>
                  <a:lnTo>
                    <a:pt x="156" y="255"/>
                  </a:lnTo>
                  <a:lnTo>
                    <a:pt x="148" y="258"/>
                  </a:lnTo>
                  <a:lnTo>
                    <a:pt x="138" y="259"/>
                  </a:lnTo>
                  <a:lnTo>
                    <a:pt x="127" y="260"/>
                  </a:lnTo>
                  <a:lnTo>
                    <a:pt x="127" y="260"/>
                  </a:lnTo>
                  <a:lnTo>
                    <a:pt x="117" y="259"/>
                  </a:lnTo>
                  <a:lnTo>
                    <a:pt x="109" y="258"/>
                  </a:lnTo>
                  <a:lnTo>
                    <a:pt x="100" y="255"/>
                  </a:lnTo>
                  <a:lnTo>
                    <a:pt x="93" y="250"/>
                  </a:lnTo>
                  <a:lnTo>
                    <a:pt x="87" y="244"/>
                  </a:lnTo>
                  <a:lnTo>
                    <a:pt x="84" y="239"/>
                  </a:lnTo>
                  <a:lnTo>
                    <a:pt x="81" y="233"/>
                  </a:lnTo>
                  <a:lnTo>
                    <a:pt x="80" y="226"/>
                  </a:lnTo>
                  <a:lnTo>
                    <a:pt x="80" y="226"/>
                  </a:lnTo>
                  <a:lnTo>
                    <a:pt x="81" y="218"/>
                  </a:lnTo>
                  <a:lnTo>
                    <a:pt x="84" y="211"/>
                  </a:lnTo>
                  <a:lnTo>
                    <a:pt x="88" y="204"/>
                  </a:lnTo>
                  <a:lnTo>
                    <a:pt x="94" y="200"/>
                  </a:lnTo>
                  <a:lnTo>
                    <a:pt x="101" y="195"/>
                  </a:lnTo>
                  <a:lnTo>
                    <a:pt x="110" y="191"/>
                  </a:lnTo>
                  <a:lnTo>
                    <a:pt x="119" y="189"/>
                  </a:lnTo>
                  <a:lnTo>
                    <a:pt x="129" y="189"/>
                  </a:lnTo>
                  <a:lnTo>
                    <a:pt x="129" y="189"/>
                  </a:lnTo>
                  <a:lnTo>
                    <a:pt x="156" y="191"/>
                  </a:lnTo>
                  <a:lnTo>
                    <a:pt x="156" y="191"/>
                  </a:lnTo>
                  <a:lnTo>
                    <a:pt x="154" y="169"/>
                  </a:lnTo>
                  <a:lnTo>
                    <a:pt x="152" y="149"/>
                  </a:lnTo>
                  <a:lnTo>
                    <a:pt x="152" y="149"/>
                  </a:lnTo>
                  <a:lnTo>
                    <a:pt x="154" y="137"/>
                  </a:lnTo>
                  <a:lnTo>
                    <a:pt x="155" y="127"/>
                  </a:lnTo>
                  <a:lnTo>
                    <a:pt x="155" y="127"/>
                  </a:lnTo>
                  <a:lnTo>
                    <a:pt x="158" y="121"/>
                  </a:lnTo>
                  <a:lnTo>
                    <a:pt x="162" y="116"/>
                  </a:lnTo>
                  <a:lnTo>
                    <a:pt x="167" y="111"/>
                  </a:lnTo>
                  <a:lnTo>
                    <a:pt x="172" y="107"/>
                  </a:lnTo>
                  <a:lnTo>
                    <a:pt x="178" y="104"/>
                  </a:lnTo>
                  <a:lnTo>
                    <a:pt x="187" y="101"/>
                  </a:lnTo>
                  <a:lnTo>
                    <a:pt x="206" y="97"/>
                  </a:lnTo>
                  <a:lnTo>
                    <a:pt x="206" y="97"/>
                  </a:lnTo>
                  <a:lnTo>
                    <a:pt x="209" y="97"/>
                  </a:lnTo>
                  <a:lnTo>
                    <a:pt x="210" y="95"/>
                  </a:lnTo>
                  <a:lnTo>
                    <a:pt x="210" y="95"/>
                  </a:lnTo>
                  <a:lnTo>
                    <a:pt x="210" y="92"/>
                  </a:lnTo>
                  <a:lnTo>
                    <a:pt x="207" y="91"/>
                  </a:lnTo>
                  <a:lnTo>
                    <a:pt x="207" y="91"/>
                  </a:lnTo>
                  <a:lnTo>
                    <a:pt x="197" y="84"/>
                  </a:lnTo>
                  <a:lnTo>
                    <a:pt x="187" y="79"/>
                  </a:lnTo>
                  <a:lnTo>
                    <a:pt x="175" y="77"/>
                  </a:lnTo>
                  <a:lnTo>
                    <a:pt x="164" y="74"/>
                  </a:lnTo>
                  <a:lnTo>
                    <a:pt x="167" y="65"/>
                  </a:lnTo>
                  <a:close/>
                  <a:moveTo>
                    <a:pt x="124" y="205"/>
                  </a:moveTo>
                  <a:lnTo>
                    <a:pt x="124" y="205"/>
                  </a:lnTo>
                  <a:lnTo>
                    <a:pt x="117" y="205"/>
                  </a:lnTo>
                  <a:lnTo>
                    <a:pt x="111" y="207"/>
                  </a:lnTo>
                  <a:lnTo>
                    <a:pt x="106" y="208"/>
                  </a:lnTo>
                  <a:lnTo>
                    <a:pt x="101" y="211"/>
                  </a:lnTo>
                  <a:lnTo>
                    <a:pt x="97" y="213"/>
                  </a:lnTo>
                  <a:lnTo>
                    <a:pt x="95" y="217"/>
                  </a:lnTo>
                  <a:lnTo>
                    <a:pt x="94" y="220"/>
                  </a:lnTo>
                  <a:lnTo>
                    <a:pt x="93" y="223"/>
                  </a:lnTo>
                  <a:lnTo>
                    <a:pt x="93" y="223"/>
                  </a:lnTo>
                  <a:lnTo>
                    <a:pt x="94" y="227"/>
                  </a:lnTo>
                  <a:lnTo>
                    <a:pt x="95" y="231"/>
                  </a:lnTo>
                  <a:lnTo>
                    <a:pt x="97" y="234"/>
                  </a:lnTo>
                  <a:lnTo>
                    <a:pt x="101" y="237"/>
                  </a:lnTo>
                  <a:lnTo>
                    <a:pt x="111" y="240"/>
                  </a:lnTo>
                  <a:lnTo>
                    <a:pt x="124" y="242"/>
                  </a:lnTo>
                  <a:lnTo>
                    <a:pt x="124" y="242"/>
                  </a:lnTo>
                  <a:lnTo>
                    <a:pt x="133" y="242"/>
                  </a:lnTo>
                  <a:lnTo>
                    <a:pt x="140" y="240"/>
                  </a:lnTo>
                  <a:lnTo>
                    <a:pt x="148" y="237"/>
                  </a:lnTo>
                  <a:lnTo>
                    <a:pt x="152" y="231"/>
                  </a:lnTo>
                  <a:lnTo>
                    <a:pt x="152" y="231"/>
                  </a:lnTo>
                  <a:lnTo>
                    <a:pt x="156" y="224"/>
                  </a:lnTo>
                  <a:lnTo>
                    <a:pt x="158" y="216"/>
                  </a:lnTo>
                  <a:lnTo>
                    <a:pt x="158" y="216"/>
                  </a:lnTo>
                  <a:lnTo>
                    <a:pt x="158" y="210"/>
                  </a:lnTo>
                  <a:lnTo>
                    <a:pt x="158" y="210"/>
                  </a:lnTo>
                  <a:lnTo>
                    <a:pt x="142" y="205"/>
                  </a:lnTo>
                  <a:lnTo>
                    <a:pt x="124" y="205"/>
                  </a:lnTo>
                  <a:lnTo>
                    <a:pt x="124" y="20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4" name="Freeform 118"/>
            <p:cNvSpPr>
              <a:spLocks noEditPoints="1"/>
            </p:cNvSpPr>
            <p:nvPr userDrawn="1"/>
          </p:nvSpPr>
          <p:spPr bwMode="auto">
            <a:xfrm>
              <a:off x="3716338" y="1755776"/>
              <a:ext cx="122238" cy="134938"/>
            </a:xfrm>
            <a:custGeom>
              <a:avLst/>
              <a:gdLst/>
              <a:ahLst/>
              <a:cxnLst>
                <a:cxn ang="0">
                  <a:pos x="115" y="169"/>
                </a:cxn>
                <a:cxn ang="0">
                  <a:pos x="129" y="176"/>
                </a:cxn>
                <a:cxn ang="0">
                  <a:pos x="138" y="188"/>
                </a:cxn>
                <a:cxn ang="0">
                  <a:pos x="142" y="207"/>
                </a:cxn>
                <a:cxn ang="0">
                  <a:pos x="148" y="227"/>
                </a:cxn>
                <a:cxn ang="0">
                  <a:pos x="163" y="231"/>
                </a:cxn>
                <a:cxn ang="0">
                  <a:pos x="194" y="227"/>
                </a:cxn>
                <a:cxn ang="0">
                  <a:pos x="209" y="226"/>
                </a:cxn>
                <a:cxn ang="0">
                  <a:pos x="223" y="230"/>
                </a:cxn>
                <a:cxn ang="0">
                  <a:pos x="231" y="237"/>
                </a:cxn>
                <a:cxn ang="0">
                  <a:pos x="231" y="243"/>
                </a:cxn>
                <a:cxn ang="0">
                  <a:pos x="221" y="250"/>
                </a:cxn>
                <a:cxn ang="0">
                  <a:pos x="174" y="255"/>
                </a:cxn>
                <a:cxn ang="0">
                  <a:pos x="149" y="253"/>
                </a:cxn>
                <a:cxn ang="0">
                  <a:pos x="129" y="240"/>
                </a:cxn>
                <a:cxn ang="0">
                  <a:pos x="122" y="210"/>
                </a:cxn>
                <a:cxn ang="0">
                  <a:pos x="118" y="189"/>
                </a:cxn>
                <a:cxn ang="0">
                  <a:pos x="110" y="182"/>
                </a:cxn>
                <a:cxn ang="0">
                  <a:pos x="96" y="182"/>
                </a:cxn>
                <a:cxn ang="0">
                  <a:pos x="68" y="195"/>
                </a:cxn>
                <a:cxn ang="0">
                  <a:pos x="36" y="227"/>
                </a:cxn>
                <a:cxn ang="0">
                  <a:pos x="19" y="249"/>
                </a:cxn>
                <a:cxn ang="0">
                  <a:pos x="12" y="252"/>
                </a:cxn>
                <a:cxn ang="0">
                  <a:pos x="0" y="244"/>
                </a:cxn>
                <a:cxn ang="0">
                  <a:pos x="0" y="234"/>
                </a:cxn>
                <a:cxn ang="0">
                  <a:pos x="12" y="216"/>
                </a:cxn>
                <a:cxn ang="0">
                  <a:pos x="42" y="188"/>
                </a:cxn>
                <a:cxn ang="0">
                  <a:pos x="106" y="126"/>
                </a:cxn>
                <a:cxn ang="0">
                  <a:pos x="129" y="98"/>
                </a:cxn>
                <a:cxn ang="0">
                  <a:pos x="129" y="94"/>
                </a:cxn>
                <a:cxn ang="0">
                  <a:pos x="125" y="94"/>
                </a:cxn>
                <a:cxn ang="0">
                  <a:pos x="99" y="101"/>
                </a:cxn>
                <a:cxn ang="0">
                  <a:pos x="60" y="116"/>
                </a:cxn>
                <a:cxn ang="0">
                  <a:pos x="39" y="124"/>
                </a:cxn>
                <a:cxn ang="0">
                  <a:pos x="32" y="121"/>
                </a:cxn>
                <a:cxn ang="0">
                  <a:pos x="22" y="105"/>
                </a:cxn>
                <a:cxn ang="0">
                  <a:pos x="23" y="91"/>
                </a:cxn>
                <a:cxn ang="0">
                  <a:pos x="29" y="84"/>
                </a:cxn>
                <a:cxn ang="0">
                  <a:pos x="31" y="85"/>
                </a:cxn>
                <a:cxn ang="0">
                  <a:pos x="38" y="98"/>
                </a:cxn>
                <a:cxn ang="0">
                  <a:pos x="54" y="97"/>
                </a:cxn>
                <a:cxn ang="0">
                  <a:pos x="102" y="84"/>
                </a:cxn>
                <a:cxn ang="0">
                  <a:pos x="129" y="75"/>
                </a:cxn>
                <a:cxn ang="0">
                  <a:pos x="135" y="72"/>
                </a:cxn>
                <a:cxn ang="0">
                  <a:pos x="152" y="82"/>
                </a:cxn>
                <a:cxn ang="0">
                  <a:pos x="163" y="95"/>
                </a:cxn>
                <a:cxn ang="0">
                  <a:pos x="163" y="100"/>
                </a:cxn>
                <a:cxn ang="0">
                  <a:pos x="154" y="105"/>
                </a:cxn>
                <a:cxn ang="0">
                  <a:pos x="136" y="120"/>
                </a:cxn>
                <a:cxn ang="0">
                  <a:pos x="84" y="176"/>
                </a:cxn>
                <a:cxn ang="0">
                  <a:pos x="109" y="169"/>
                </a:cxn>
                <a:cxn ang="0">
                  <a:pos x="74" y="0"/>
                </a:cxn>
                <a:cxn ang="0">
                  <a:pos x="97" y="16"/>
                </a:cxn>
                <a:cxn ang="0">
                  <a:pos x="119" y="22"/>
                </a:cxn>
                <a:cxn ang="0">
                  <a:pos x="147" y="23"/>
                </a:cxn>
                <a:cxn ang="0">
                  <a:pos x="160" y="37"/>
                </a:cxn>
                <a:cxn ang="0">
                  <a:pos x="157" y="48"/>
                </a:cxn>
                <a:cxn ang="0">
                  <a:pos x="147" y="50"/>
                </a:cxn>
                <a:cxn ang="0">
                  <a:pos x="118" y="49"/>
                </a:cxn>
                <a:cxn ang="0">
                  <a:pos x="74" y="50"/>
                </a:cxn>
                <a:cxn ang="0">
                  <a:pos x="113" y="37"/>
                </a:cxn>
                <a:cxn ang="0">
                  <a:pos x="76" y="16"/>
                </a:cxn>
              </a:cxnLst>
              <a:rect l="0" t="0" r="r" b="b"/>
              <a:pathLst>
                <a:path w="231" h="255">
                  <a:moveTo>
                    <a:pt x="109" y="169"/>
                  </a:moveTo>
                  <a:lnTo>
                    <a:pt x="109" y="169"/>
                  </a:lnTo>
                  <a:lnTo>
                    <a:pt x="115" y="169"/>
                  </a:lnTo>
                  <a:lnTo>
                    <a:pt x="119" y="171"/>
                  </a:lnTo>
                  <a:lnTo>
                    <a:pt x="125" y="174"/>
                  </a:lnTo>
                  <a:lnTo>
                    <a:pt x="129" y="176"/>
                  </a:lnTo>
                  <a:lnTo>
                    <a:pt x="129" y="176"/>
                  </a:lnTo>
                  <a:lnTo>
                    <a:pt x="134" y="181"/>
                  </a:lnTo>
                  <a:lnTo>
                    <a:pt x="138" y="188"/>
                  </a:lnTo>
                  <a:lnTo>
                    <a:pt x="141" y="197"/>
                  </a:lnTo>
                  <a:lnTo>
                    <a:pt x="142" y="207"/>
                  </a:lnTo>
                  <a:lnTo>
                    <a:pt x="142" y="207"/>
                  </a:lnTo>
                  <a:lnTo>
                    <a:pt x="145" y="220"/>
                  </a:lnTo>
                  <a:lnTo>
                    <a:pt x="147" y="224"/>
                  </a:lnTo>
                  <a:lnTo>
                    <a:pt x="148" y="227"/>
                  </a:lnTo>
                  <a:lnTo>
                    <a:pt x="151" y="230"/>
                  </a:lnTo>
                  <a:lnTo>
                    <a:pt x="154" y="231"/>
                  </a:lnTo>
                  <a:lnTo>
                    <a:pt x="163" y="231"/>
                  </a:lnTo>
                  <a:lnTo>
                    <a:pt x="163" y="231"/>
                  </a:lnTo>
                  <a:lnTo>
                    <a:pt x="183" y="230"/>
                  </a:lnTo>
                  <a:lnTo>
                    <a:pt x="194" y="227"/>
                  </a:lnTo>
                  <a:lnTo>
                    <a:pt x="194" y="227"/>
                  </a:lnTo>
                  <a:lnTo>
                    <a:pt x="202" y="226"/>
                  </a:lnTo>
                  <a:lnTo>
                    <a:pt x="209" y="226"/>
                  </a:lnTo>
                  <a:lnTo>
                    <a:pt x="209" y="226"/>
                  </a:lnTo>
                  <a:lnTo>
                    <a:pt x="216" y="226"/>
                  </a:lnTo>
                  <a:lnTo>
                    <a:pt x="223" y="230"/>
                  </a:lnTo>
                  <a:lnTo>
                    <a:pt x="223" y="230"/>
                  </a:lnTo>
                  <a:lnTo>
                    <a:pt x="229" y="234"/>
                  </a:lnTo>
                  <a:lnTo>
                    <a:pt x="231" y="237"/>
                  </a:lnTo>
                  <a:lnTo>
                    <a:pt x="231" y="240"/>
                  </a:lnTo>
                  <a:lnTo>
                    <a:pt x="231" y="240"/>
                  </a:lnTo>
                  <a:lnTo>
                    <a:pt x="231" y="243"/>
                  </a:lnTo>
                  <a:lnTo>
                    <a:pt x="229" y="246"/>
                  </a:lnTo>
                  <a:lnTo>
                    <a:pt x="225" y="249"/>
                  </a:lnTo>
                  <a:lnTo>
                    <a:pt x="221" y="250"/>
                  </a:lnTo>
                  <a:lnTo>
                    <a:pt x="213" y="252"/>
                  </a:lnTo>
                  <a:lnTo>
                    <a:pt x="203" y="253"/>
                  </a:lnTo>
                  <a:lnTo>
                    <a:pt x="174" y="255"/>
                  </a:lnTo>
                  <a:lnTo>
                    <a:pt x="174" y="255"/>
                  </a:lnTo>
                  <a:lnTo>
                    <a:pt x="161" y="255"/>
                  </a:lnTo>
                  <a:lnTo>
                    <a:pt x="149" y="253"/>
                  </a:lnTo>
                  <a:lnTo>
                    <a:pt x="141" y="250"/>
                  </a:lnTo>
                  <a:lnTo>
                    <a:pt x="135" y="246"/>
                  </a:lnTo>
                  <a:lnTo>
                    <a:pt x="129" y="240"/>
                  </a:lnTo>
                  <a:lnTo>
                    <a:pt x="126" y="233"/>
                  </a:lnTo>
                  <a:lnTo>
                    <a:pt x="125" y="223"/>
                  </a:lnTo>
                  <a:lnTo>
                    <a:pt x="122" y="210"/>
                  </a:lnTo>
                  <a:lnTo>
                    <a:pt x="122" y="210"/>
                  </a:lnTo>
                  <a:lnTo>
                    <a:pt x="119" y="195"/>
                  </a:lnTo>
                  <a:lnTo>
                    <a:pt x="118" y="189"/>
                  </a:lnTo>
                  <a:lnTo>
                    <a:pt x="116" y="187"/>
                  </a:lnTo>
                  <a:lnTo>
                    <a:pt x="113" y="184"/>
                  </a:lnTo>
                  <a:lnTo>
                    <a:pt x="110" y="182"/>
                  </a:lnTo>
                  <a:lnTo>
                    <a:pt x="103" y="181"/>
                  </a:lnTo>
                  <a:lnTo>
                    <a:pt x="103" y="181"/>
                  </a:lnTo>
                  <a:lnTo>
                    <a:pt x="96" y="182"/>
                  </a:lnTo>
                  <a:lnTo>
                    <a:pt x="87" y="185"/>
                  </a:lnTo>
                  <a:lnTo>
                    <a:pt x="77" y="189"/>
                  </a:lnTo>
                  <a:lnTo>
                    <a:pt x="68" y="195"/>
                  </a:lnTo>
                  <a:lnTo>
                    <a:pt x="58" y="204"/>
                  </a:lnTo>
                  <a:lnTo>
                    <a:pt x="48" y="214"/>
                  </a:lnTo>
                  <a:lnTo>
                    <a:pt x="36" y="227"/>
                  </a:lnTo>
                  <a:lnTo>
                    <a:pt x="25" y="240"/>
                  </a:lnTo>
                  <a:lnTo>
                    <a:pt x="25" y="240"/>
                  </a:lnTo>
                  <a:lnTo>
                    <a:pt x="19" y="249"/>
                  </a:lnTo>
                  <a:lnTo>
                    <a:pt x="15" y="252"/>
                  </a:lnTo>
                  <a:lnTo>
                    <a:pt x="12" y="252"/>
                  </a:lnTo>
                  <a:lnTo>
                    <a:pt x="12" y="252"/>
                  </a:lnTo>
                  <a:lnTo>
                    <a:pt x="7" y="252"/>
                  </a:lnTo>
                  <a:lnTo>
                    <a:pt x="3" y="249"/>
                  </a:lnTo>
                  <a:lnTo>
                    <a:pt x="0" y="244"/>
                  </a:lnTo>
                  <a:lnTo>
                    <a:pt x="0" y="239"/>
                  </a:lnTo>
                  <a:lnTo>
                    <a:pt x="0" y="239"/>
                  </a:lnTo>
                  <a:lnTo>
                    <a:pt x="0" y="234"/>
                  </a:lnTo>
                  <a:lnTo>
                    <a:pt x="2" y="227"/>
                  </a:lnTo>
                  <a:lnTo>
                    <a:pt x="6" y="221"/>
                  </a:lnTo>
                  <a:lnTo>
                    <a:pt x="12" y="216"/>
                  </a:lnTo>
                  <a:lnTo>
                    <a:pt x="12" y="216"/>
                  </a:lnTo>
                  <a:lnTo>
                    <a:pt x="23" y="205"/>
                  </a:lnTo>
                  <a:lnTo>
                    <a:pt x="42" y="188"/>
                  </a:lnTo>
                  <a:lnTo>
                    <a:pt x="42" y="188"/>
                  </a:lnTo>
                  <a:lnTo>
                    <a:pt x="84" y="147"/>
                  </a:lnTo>
                  <a:lnTo>
                    <a:pt x="106" y="126"/>
                  </a:lnTo>
                  <a:lnTo>
                    <a:pt x="128" y="101"/>
                  </a:lnTo>
                  <a:lnTo>
                    <a:pt x="128" y="101"/>
                  </a:lnTo>
                  <a:lnTo>
                    <a:pt x="129" y="98"/>
                  </a:lnTo>
                  <a:lnTo>
                    <a:pt x="129" y="97"/>
                  </a:lnTo>
                  <a:lnTo>
                    <a:pt x="129" y="97"/>
                  </a:lnTo>
                  <a:lnTo>
                    <a:pt x="129" y="94"/>
                  </a:lnTo>
                  <a:lnTo>
                    <a:pt x="126" y="94"/>
                  </a:lnTo>
                  <a:lnTo>
                    <a:pt x="126" y="94"/>
                  </a:lnTo>
                  <a:lnTo>
                    <a:pt x="125" y="94"/>
                  </a:lnTo>
                  <a:lnTo>
                    <a:pt x="125" y="94"/>
                  </a:lnTo>
                  <a:lnTo>
                    <a:pt x="115" y="97"/>
                  </a:lnTo>
                  <a:lnTo>
                    <a:pt x="99" y="101"/>
                  </a:lnTo>
                  <a:lnTo>
                    <a:pt x="80" y="107"/>
                  </a:lnTo>
                  <a:lnTo>
                    <a:pt x="60" y="116"/>
                  </a:lnTo>
                  <a:lnTo>
                    <a:pt x="60" y="116"/>
                  </a:lnTo>
                  <a:lnTo>
                    <a:pt x="48" y="121"/>
                  </a:lnTo>
                  <a:lnTo>
                    <a:pt x="44" y="123"/>
                  </a:lnTo>
                  <a:lnTo>
                    <a:pt x="39" y="124"/>
                  </a:lnTo>
                  <a:lnTo>
                    <a:pt x="39" y="124"/>
                  </a:lnTo>
                  <a:lnTo>
                    <a:pt x="36" y="123"/>
                  </a:lnTo>
                  <a:lnTo>
                    <a:pt x="32" y="121"/>
                  </a:lnTo>
                  <a:lnTo>
                    <a:pt x="26" y="114"/>
                  </a:lnTo>
                  <a:lnTo>
                    <a:pt x="26" y="114"/>
                  </a:lnTo>
                  <a:lnTo>
                    <a:pt x="22" y="105"/>
                  </a:lnTo>
                  <a:lnTo>
                    <a:pt x="22" y="98"/>
                  </a:lnTo>
                  <a:lnTo>
                    <a:pt x="22" y="98"/>
                  </a:lnTo>
                  <a:lnTo>
                    <a:pt x="23" y="91"/>
                  </a:lnTo>
                  <a:lnTo>
                    <a:pt x="26" y="85"/>
                  </a:lnTo>
                  <a:lnTo>
                    <a:pt x="26" y="85"/>
                  </a:lnTo>
                  <a:lnTo>
                    <a:pt x="29" y="84"/>
                  </a:lnTo>
                  <a:lnTo>
                    <a:pt x="29" y="84"/>
                  </a:lnTo>
                  <a:lnTo>
                    <a:pt x="31" y="85"/>
                  </a:lnTo>
                  <a:lnTo>
                    <a:pt x="31" y="85"/>
                  </a:lnTo>
                  <a:lnTo>
                    <a:pt x="33" y="92"/>
                  </a:lnTo>
                  <a:lnTo>
                    <a:pt x="35" y="97"/>
                  </a:lnTo>
                  <a:lnTo>
                    <a:pt x="38" y="98"/>
                  </a:lnTo>
                  <a:lnTo>
                    <a:pt x="42" y="98"/>
                  </a:lnTo>
                  <a:lnTo>
                    <a:pt x="42" y="98"/>
                  </a:lnTo>
                  <a:lnTo>
                    <a:pt x="54" y="97"/>
                  </a:lnTo>
                  <a:lnTo>
                    <a:pt x="68" y="92"/>
                  </a:lnTo>
                  <a:lnTo>
                    <a:pt x="68" y="92"/>
                  </a:lnTo>
                  <a:lnTo>
                    <a:pt x="102" y="84"/>
                  </a:lnTo>
                  <a:lnTo>
                    <a:pt x="123" y="78"/>
                  </a:lnTo>
                  <a:lnTo>
                    <a:pt x="123" y="78"/>
                  </a:lnTo>
                  <a:lnTo>
                    <a:pt x="129" y="75"/>
                  </a:lnTo>
                  <a:lnTo>
                    <a:pt x="132" y="74"/>
                  </a:lnTo>
                  <a:lnTo>
                    <a:pt x="135" y="72"/>
                  </a:lnTo>
                  <a:lnTo>
                    <a:pt x="135" y="72"/>
                  </a:lnTo>
                  <a:lnTo>
                    <a:pt x="138" y="74"/>
                  </a:lnTo>
                  <a:lnTo>
                    <a:pt x="142" y="75"/>
                  </a:lnTo>
                  <a:lnTo>
                    <a:pt x="152" y="82"/>
                  </a:lnTo>
                  <a:lnTo>
                    <a:pt x="152" y="82"/>
                  </a:lnTo>
                  <a:lnTo>
                    <a:pt x="161" y="91"/>
                  </a:lnTo>
                  <a:lnTo>
                    <a:pt x="163" y="95"/>
                  </a:lnTo>
                  <a:lnTo>
                    <a:pt x="163" y="98"/>
                  </a:lnTo>
                  <a:lnTo>
                    <a:pt x="163" y="98"/>
                  </a:lnTo>
                  <a:lnTo>
                    <a:pt x="163" y="100"/>
                  </a:lnTo>
                  <a:lnTo>
                    <a:pt x="161" y="103"/>
                  </a:lnTo>
                  <a:lnTo>
                    <a:pt x="154" y="105"/>
                  </a:lnTo>
                  <a:lnTo>
                    <a:pt x="154" y="105"/>
                  </a:lnTo>
                  <a:lnTo>
                    <a:pt x="147" y="111"/>
                  </a:lnTo>
                  <a:lnTo>
                    <a:pt x="136" y="120"/>
                  </a:lnTo>
                  <a:lnTo>
                    <a:pt x="136" y="120"/>
                  </a:lnTo>
                  <a:lnTo>
                    <a:pt x="73" y="182"/>
                  </a:lnTo>
                  <a:lnTo>
                    <a:pt x="73" y="182"/>
                  </a:lnTo>
                  <a:lnTo>
                    <a:pt x="84" y="176"/>
                  </a:lnTo>
                  <a:lnTo>
                    <a:pt x="93" y="172"/>
                  </a:lnTo>
                  <a:lnTo>
                    <a:pt x="100" y="169"/>
                  </a:lnTo>
                  <a:lnTo>
                    <a:pt x="109" y="169"/>
                  </a:lnTo>
                  <a:lnTo>
                    <a:pt x="109" y="169"/>
                  </a:lnTo>
                  <a:close/>
                  <a:moveTo>
                    <a:pt x="74" y="0"/>
                  </a:moveTo>
                  <a:lnTo>
                    <a:pt x="74" y="0"/>
                  </a:lnTo>
                  <a:lnTo>
                    <a:pt x="83" y="7"/>
                  </a:lnTo>
                  <a:lnTo>
                    <a:pt x="90" y="13"/>
                  </a:lnTo>
                  <a:lnTo>
                    <a:pt x="97" y="16"/>
                  </a:lnTo>
                  <a:lnTo>
                    <a:pt x="106" y="19"/>
                  </a:lnTo>
                  <a:lnTo>
                    <a:pt x="106" y="19"/>
                  </a:lnTo>
                  <a:lnTo>
                    <a:pt x="119" y="22"/>
                  </a:lnTo>
                  <a:lnTo>
                    <a:pt x="136" y="22"/>
                  </a:lnTo>
                  <a:lnTo>
                    <a:pt x="136" y="22"/>
                  </a:lnTo>
                  <a:lnTo>
                    <a:pt x="147" y="23"/>
                  </a:lnTo>
                  <a:lnTo>
                    <a:pt x="154" y="27"/>
                  </a:lnTo>
                  <a:lnTo>
                    <a:pt x="158" y="32"/>
                  </a:lnTo>
                  <a:lnTo>
                    <a:pt x="160" y="37"/>
                  </a:lnTo>
                  <a:lnTo>
                    <a:pt x="160" y="37"/>
                  </a:lnTo>
                  <a:lnTo>
                    <a:pt x="158" y="43"/>
                  </a:lnTo>
                  <a:lnTo>
                    <a:pt x="157" y="48"/>
                  </a:lnTo>
                  <a:lnTo>
                    <a:pt x="152" y="49"/>
                  </a:lnTo>
                  <a:lnTo>
                    <a:pt x="147" y="50"/>
                  </a:lnTo>
                  <a:lnTo>
                    <a:pt x="147" y="50"/>
                  </a:lnTo>
                  <a:lnTo>
                    <a:pt x="126" y="49"/>
                  </a:lnTo>
                  <a:lnTo>
                    <a:pt x="126" y="49"/>
                  </a:lnTo>
                  <a:lnTo>
                    <a:pt x="118" y="49"/>
                  </a:lnTo>
                  <a:lnTo>
                    <a:pt x="107" y="50"/>
                  </a:lnTo>
                  <a:lnTo>
                    <a:pt x="77" y="58"/>
                  </a:lnTo>
                  <a:lnTo>
                    <a:pt x="74" y="50"/>
                  </a:lnTo>
                  <a:lnTo>
                    <a:pt x="74" y="50"/>
                  </a:lnTo>
                  <a:lnTo>
                    <a:pt x="113" y="37"/>
                  </a:lnTo>
                  <a:lnTo>
                    <a:pt x="113" y="37"/>
                  </a:lnTo>
                  <a:lnTo>
                    <a:pt x="97" y="33"/>
                  </a:lnTo>
                  <a:lnTo>
                    <a:pt x="86" y="26"/>
                  </a:lnTo>
                  <a:lnTo>
                    <a:pt x="76" y="16"/>
                  </a:lnTo>
                  <a:lnTo>
                    <a:pt x="67" y="6"/>
                  </a:lnTo>
                  <a:lnTo>
                    <a:pt x="74"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5" name="Freeform 119"/>
            <p:cNvSpPr>
              <a:spLocks noEditPoints="1"/>
            </p:cNvSpPr>
            <p:nvPr userDrawn="1"/>
          </p:nvSpPr>
          <p:spPr bwMode="auto">
            <a:xfrm>
              <a:off x="3862388" y="1763713"/>
              <a:ext cx="106363" cy="128588"/>
            </a:xfrm>
            <a:custGeom>
              <a:avLst/>
              <a:gdLst/>
              <a:ahLst/>
              <a:cxnLst>
                <a:cxn ang="0">
                  <a:pos x="89" y="110"/>
                </a:cxn>
                <a:cxn ang="0">
                  <a:pos x="125" y="104"/>
                </a:cxn>
                <a:cxn ang="0">
                  <a:pos x="168" y="113"/>
                </a:cxn>
                <a:cxn ang="0">
                  <a:pos x="199" y="155"/>
                </a:cxn>
                <a:cxn ang="0">
                  <a:pos x="197" y="187"/>
                </a:cxn>
                <a:cxn ang="0">
                  <a:pos x="184" y="213"/>
                </a:cxn>
                <a:cxn ang="0">
                  <a:pos x="141" y="237"/>
                </a:cxn>
                <a:cxn ang="0">
                  <a:pos x="87" y="242"/>
                </a:cxn>
                <a:cxn ang="0">
                  <a:pos x="52" y="229"/>
                </a:cxn>
                <a:cxn ang="0">
                  <a:pos x="45" y="208"/>
                </a:cxn>
                <a:cxn ang="0">
                  <a:pos x="54" y="188"/>
                </a:cxn>
                <a:cxn ang="0">
                  <a:pos x="78" y="179"/>
                </a:cxn>
                <a:cxn ang="0">
                  <a:pos x="103" y="185"/>
                </a:cxn>
                <a:cxn ang="0">
                  <a:pos x="128" y="211"/>
                </a:cxn>
                <a:cxn ang="0">
                  <a:pos x="149" y="213"/>
                </a:cxn>
                <a:cxn ang="0">
                  <a:pos x="171" y="187"/>
                </a:cxn>
                <a:cxn ang="0">
                  <a:pos x="174" y="155"/>
                </a:cxn>
                <a:cxn ang="0">
                  <a:pos x="152" y="124"/>
                </a:cxn>
                <a:cxn ang="0">
                  <a:pos x="118" y="119"/>
                </a:cxn>
                <a:cxn ang="0">
                  <a:pos x="57" y="140"/>
                </a:cxn>
                <a:cxn ang="0">
                  <a:pos x="23" y="174"/>
                </a:cxn>
                <a:cxn ang="0">
                  <a:pos x="10" y="182"/>
                </a:cxn>
                <a:cxn ang="0">
                  <a:pos x="0" y="175"/>
                </a:cxn>
                <a:cxn ang="0">
                  <a:pos x="2" y="159"/>
                </a:cxn>
                <a:cxn ang="0">
                  <a:pos x="23" y="137"/>
                </a:cxn>
                <a:cxn ang="0">
                  <a:pos x="120" y="27"/>
                </a:cxn>
                <a:cxn ang="0">
                  <a:pos x="120" y="23"/>
                </a:cxn>
                <a:cxn ang="0">
                  <a:pos x="90" y="29"/>
                </a:cxn>
                <a:cxn ang="0">
                  <a:pos x="54" y="45"/>
                </a:cxn>
                <a:cxn ang="0">
                  <a:pos x="41" y="46"/>
                </a:cxn>
                <a:cxn ang="0">
                  <a:pos x="28" y="35"/>
                </a:cxn>
                <a:cxn ang="0">
                  <a:pos x="22" y="13"/>
                </a:cxn>
                <a:cxn ang="0">
                  <a:pos x="26" y="11"/>
                </a:cxn>
                <a:cxn ang="0">
                  <a:pos x="36" y="20"/>
                </a:cxn>
                <a:cxn ang="0">
                  <a:pos x="55" y="20"/>
                </a:cxn>
                <a:cxn ang="0">
                  <a:pos x="113" y="7"/>
                </a:cxn>
                <a:cxn ang="0">
                  <a:pos x="126" y="0"/>
                </a:cxn>
                <a:cxn ang="0">
                  <a:pos x="136" y="1"/>
                </a:cxn>
                <a:cxn ang="0">
                  <a:pos x="157" y="20"/>
                </a:cxn>
                <a:cxn ang="0">
                  <a:pos x="151" y="30"/>
                </a:cxn>
                <a:cxn ang="0">
                  <a:pos x="129" y="49"/>
                </a:cxn>
                <a:cxn ang="0">
                  <a:pos x="51" y="132"/>
                </a:cxn>
                <a:cxn ang="0">
                  <a:pos x="62" y="197"/>
                </a:cxn>
                <a:cxn ang="0">
                  <a:pos x="58" y="211"/>
                </a:cxn>
                <a:cxn ang="0">
                  <a:pos x="78" y="226"/>
                </a:cxn>
                <a:cxn ang="0">
                  <a:pos x="113" y="224"/>
                </a:cxn>
                <a:cxn ang="0">
                  <a:pos x="102" y="205"/>
                </a:cxn>
                <a:cxn ang="0">
                  <a:pos x="81" y="194"/>
                </a:cxn>
              </a:cxnLst>
              <a:rect l="0" t="0" r="r" b="b"/>
              <a:pathLst>
                <a:path w="200" h="243">
                  <a:moveTo>
                    <a:pt x="51" y="132"/>
                  </a:moveTo>
                  <a:lnTo>
                    <a:pt x="51" y="132"/>
                  </a:lnTo>
                  <a:lnTo>
                    <a:pt x="70" y="119"/>
                  </a:lnTo>
                  <a:lnTo>
                    <a:pt x="89" y="110"/>
                  </a:lnTo>
                  <a:lnTo>
                    <a:pt x="97" y="107"/>
                  </a:lnTo>
                  <a:lnTo>
                    <a:pt x="106" y="106"/>
                  </a:lnTo>
                  <a:lnTo>
                    <a:pt x="116" y="104"/>
                  </a:lnTo>
                  <a:lnTo>
                    <a:pt x="125" y="104"/>
                  </a:lnTo>
                  <a:lnTo>
                    <a:pt x="125" y="104"/>
                  </a:lnTo>
                  <a:lnTo>
                    <a:pt x="141" y="104"/>
                  </a:lnTo>
                  <a:lnTo>
                    <a:pt x="155" y="108"/>
                  </a:lnTo>
                  <a:lnTo>
                    <a:pt x="168" y="113"/>
                  </a:lnTo>
                  <a:lnTo>
                    <a:pt x="180" y="121"/>
                  </a:lnTo>
                  <a:lnTo>
                    <a:pt x="189" y="130"/>
                  </a:lnTo>
                  <a:lnTo>
                    <a:pt x="194" y="142"/>
                  </a:lnTo>
                  <a:lnTo>
                    <a:pt x="199" y="155"/>
                  </a:lnTo>
                  <a:lnTo>
                    <a:pt x="200" y="171"/>
                  </a:lnTo>
                  <a:lnTo>
                    <a:pt x="200" y="171"/>
                  </a:lnTo>
                  <a:lnTo>
                    <a:pt x="199" y="179"/>
                  </a:lnTo>
                  <a:lnTo>
                    <a:pt x="197" y="187"/>
                  </a:lnTo>
                  <a:lnTo>
                    <a:pt x="196" y="194"/>
                  </a:lnTo>
                  <a:lnTo>
                    <a:pt x="193" y="201"/>
                  </a:lnTo>
                  <a:lnTo>
                    <a:pt x="189" y="207"/>
                  </a:lnTo>
                  <a:lnTo>
                    <a:pt x="184" y="213"/>
                  </a:lnTo>
                  <a:lnTo>
                    <a:pt x="178" y="218"/>
                  </a:lnTo>
                  <a:lnTo>
                    <a:pt x="173" y="223"/>
                  </a:lnTo>
                  <a:lnTo>
                    <a:pt x="158" y="231"/>
                  </a:lnTo>
                  <a:lnTo>
                    <a:pt x="141" y="237"/>
                  </a:lnTo>
                  <a:lnTo>
                    <a:pt x="122" y="242"/>
                  </a:lnTo>
                  <a:lnTo>
                    <a:pt x="100" y="243"/>
                  </a:lnTo>
                  <a:lnTo>
                    <a:pt x="100" y="243"/>
                  </a:lnTo>
                  <a:lnTo>
                    <a:pt x="87" y="242"/>
                  </a:lnTo>
                  <a:lnTo>
                    <a:pt x="75" y="240"/>
                  </a:lnTo>
                  <a:lnTo>
                    <a:pt x="67" y="237"/>
                  </a:lnTo>
                  <a:lnTo>
                    <a:pt x="58" y="233"/>
                  </a:lnTo>
                  <a:lnTo>
                    <a:pt x="52" y="229"/>
                  </a:lnTo>
                  <a:lnTo>
                    <a:pt x="48" y="223"/>
                  </a:lnTo>
                  <a:lnTo>
                    <a:pt x="45" y="216"/>
                  </a:lnTo>
                  <a:lnTo>
                    <a:pt x="45" y="208"/>
                  </a:lnTo>
                  <a:lnTo>
                    <a:pt x="45" y="208"/>
                  </a:lnTo>
                  <a:lnTo>
                    <a:pt x="45" y="203"/>
                  </a:lnTo>
                  <a:lnTo>
                    <a:pt x="46" y="197"/>
                  </a:lnTo>
                  <a:lnTo>
                    <a:pt x="49" y="192"/>
                  </a:lnTo>
                  <a:lnTo>
                    <a:pt x="54" y="188"/>
                  </a:lnTo>
                  <a:lnTo>
                    <a:pt x="58" y="184"/>
                  </a:lnTo>
                  <a:lnTo>
                    <a:pt x="64" y="182"/>
                  </a:lnTo>
                  <a:lnTo>
                    <a:pt x="71" y="179"/>
                  </a:lnTo>
                  <a:lnTo>
                    <a:pt x="78" y="179"/>
                  </a:lnTo>
                  <a:lnTo>
                    <a:pt x="78" y="179"/>
                  </a:lnTo>
                  <a:lnTo>
                    <a:pt x="87" y="179"/>
                  </a:lnTo>
                  <a:lnTo>
                    <a:pt x="96" y="182"/>
                  </a:lnTo>
                  <a:lnTo>
                    <a:pt x="103" y="185"/>
                  </a:lnTo>
                  <a:lnTo>
                    <a:pt x="110" y="190"/>
                  </a:lnTo>
                  <a:lnTo>
                    <a:pt x="118" y="195"/>
                  </a:lnTo>
                  <a:lnTo>
                    <a:pt x="123" y="203"/>
                  </a:lnTo>
                  <a:lnTo>
                    <a:pt x="128" y="211"/>
                  </a:lnTo>
                  <a:lnTo>
                    <a:pt x="133" y="220"/>
                  </a:lnTo>
                  <a:lnTo>
                    <a:pt x="133" y="220"/>
                  </a:lnTo>
                  <a:lnTo>
                    <a:pt x="141" y="217"/>
                  </a:lnTo>
                  <a:lnTo>
                    <a:pt x="149" y="213"/>
                  </a:lnTo>
                  <a:lnTo>
                    <a:pt x="157" y="208"/>
                  </a:lnTo>
                  <a:lnTo>
                    <a:pt x="162" y="203"/>
                  </a:lnTo>
                  <a:lnTo>
                    <a:pt x="168" y="195"/>
                  </a:lnTo>
                  <a:lnTo>
                    <a:pt x="171" y="187"/>
                  </a:lnTo>
                  <a:lnTo>
                    <a:pt x="174" y="176"/>
                  </a:lnTo>
                  <a:lnTo>
                    <a:pt x="174" y="166"/>
                  </a:lnTo>
                  <a:lnTo>
                    <a:pt x="174" y="166"/>
                  </a:lnTo>
                  <a:lnTo>
                    <a:pt x="174" y="155"/>
                  </a:lnTo>
                  <a:lnTo>
                    <a:pt x="171" y="145"/>
                  </a:lnTo>
                  <a:lnTo>
                    <a:pt x="167" y="137"/>
                  </a:lnTo>
                  <a:lnTo>
                    <a:pt x="160" y="130"/>
                  </a:lnTo>
                  <a:lnTo>
                    <a:pt x="152" y="124"/>
                  </a:lnTo>
                  <a:lnTo>
                    <a:pt x="142" y="121"/>
                  </a:lnTo>
                  <a:lnTo>
                    <a:pt x="131" y="119"/>
                  </a:lnTo>
                  <a:lnTo>
                    <a:pt x="118" y="119"/>
                  </a:lnTo>
                  <a:lnTo>
                    <a:pt x="118" y="119"/>
                  </a:lnTo>
                  <a:lnTo>
                    <a:pt x="104" y="120"/>
                  </a:lnTo>
                  <a:lnTo>
                    <a:pt x="90" y="123"/>
                  </a:lnTo>
                  <a:lnTo>
                    <a:pt x="74" y="130"/>
                  </a:lnTo>
                  <a:lnTo>
                    <a:pt x="57" y="140"/>
                  </a:lnTo>
                  <a:lnTo>
                    <a:pt x="57" y="140"/>
                  </a:lnTo>
                  <a:lnTo>
                    <a:pt x="48" y="148"/>
                  </a:lnTo>
                  <a:lnTo>
                    <a:pt x="39" y="156"/>
                  </a:lnTo>
                  <a:lnTo>
                    <a:pt x="23" y="174"/>
                  </a:lnTo>
                  <a:lnTo>
                    <a:pt x="23" y="174"/>
                  </a:lnTo>
                  <a:lnTo>
                    <a:pt x="17" y="179"/>
                  </a:lnTo>
                  <a:lnTo>
                    <a:pt x="15" y="182"/>
                  </a:lnTo>
                  <a:lnTo>
                    <a:pt x="10" y="182"/>
                  </a:lnTo>
                  <a:lnTo>
                    <a:pt x="10" y="182"/>
                  </a:lnTo>
                  <a:lnTo>
                    <a:pt x="6" y="182"/>
                  </a:lnTo>
                  <a:lnTo>
                    <a:pt x="3" y="179"/>
                  </a:lnTo>
                  <a:lnTo>
                    <a:pt x="0" y="175"/>
                  </a:lnTo>
                  <a:lnTo>
                    <a:pt x="0" y="169"/>
                  </a:lnTo>
                  <a:lnTo>
                    <a:pt x="0" y="169"/>
                  </a:lnTo>
                  <a:lnTo>
                    <a:pt x="0" y="163"/>
                  </a:lnTo>
                  <a:lnTo>
                    <a:pt x="2" y="159"/>
                  </a:lnTo>
                  <a:lnTo>
                    <a:pt x="4" y="155"/>
                  </a:lnTo>
                  <a:lnTo>
                    <a:pt x="9" y="150"/>
                  </a:lnTo>
                  <a:lnTo>
                    <a:pt x="9" y="150"/>
                  </a:lnTo>
                  <a:lnTo>
                    <a:pt x="23" y="137"/>
                  </a:lnTo>
                  <a:lnTo>
                    <a:pt x="42" y="120"/>
                  </a:lnTo>
                  <a:lnTo>
                    <a:pt x="42" y="120"/>
                  </a:lnTo>
                  <a:lnTo>
                    <a:pt x="74" y="84"/>
                  </a:lnTo>
                  <a:lnTo>
                    <a:pt x="120" y="27"/>
                  </a:lnTo>
                  <a:lnTo>
                    <a:pt x="120" y="27"/>
                  </a:lnTo>
                  <a:lnTo>
                    <a:pt x="122" y="24"/>
                  </a:lnTo>
                  <a:lnTo>
                    <a:pt x="122" y="24"/>
                  </a:lnTo>
                  <a:lnTo>
                    <a:pt x="120" y="23"/>
                  </a:lnTo>
                  <a:lnTo>
                    <a:pt x="120" y="23"/>
                  </a:lnTo>
                  <a:lnTo>
                    <a:pt x="116" y="23"/>
                  </a:lnTo>
                  <a:lnTo>
                    <a:pt x="116" y="23"/>
                  </a:lnTo>
                  <a:lnTo>
                    <a:pt x="90" y="29"/>
                  </a:lnTo>
                  <a:lnTo>
                    <a:pt x="67" y="39"/>
                  </a:lnTo>
                  <a:lnTo>
                    <a:pt x="67" y="39"/>
                  </a:lnTo>
                  <a:lnTo>
                    <a:pt x="54" y="45"/>
                  </a:lnTo>
                  <a:lnTo>
                    <a:pt x="54" y="45"/>
                  </a:lnTo>
                  <a:lnTo>
                    <a:pt x="49" y="46"/>
                  </a:lnTo>
                  <a:lnTo>
                    <a:pt x="45" y="46"/>
                  </a:lnTo>
                  <a:lnTo>
                    <a:pt x="45" y="46"/>
                  </a:lnTo>
                  <a:lnTo>
                    <a:pt x="41" y="46"/>
                  </a:lnTo>
                  <a:lnTo>
                    <a:pt x="36" y="43"/>
                  </a:lnTo>
                  <a:lnTo>
                    <a:pt x="32" y="40"/>
                  </a:lnTo>
                  <a:lnTo>
                    <a:pt x="28" y="35"/>
                  </a:lnTo>
                  <a:lnTo>
                    <a:pt x="28" y="35"/>
                  </a:lnTo>
                  <a:lnTo>
                    <a:pt x="23" y="26"/>
                  </a:lnTo>
                  <a:lnTo>
                    <a:pt x="20" y="19"/>
                  </a:lnTo>
                  <a:lnTo>
                    <a:pt x="20" y="19"/>
                  </a:lnTo>
                  <a:lnTo>
                    <a:pt x="22" y="13"/>
                  </a:lnTo>
                  <a:lnTo>
                    <a:pt x="23" y="11"/>
                  </a:lnTo>
                  <a:lnTo>
                    <a:pt x="25" y="10"/>
                  </a:lnTo>
                  <a:lnTo>
                    <a:pt x="25" y="10"/>
                  </a:lnTo>
                  <a:lnTo>
                    <a:pt x="26" y="11"/>
                  </a:lnTo>
                  <a:lnTo>
                    <a:pt x="28" y="13"/>
                  </a:lnTo>
                  <a:lnTo>
                    <a:pt x="28" y="13"/>
                  </a:lnTo>
                  <a:lnTo>
                    <a:pt x="32" y="17"/>
                  </a:lnTo>
                  <a:lnTo>
                    <a:pt x="36" y="20"/>
                  </a:lnTo>
                  <a:lnTo>
                    <a:pt x="41" y="22"/>
                  </a:lnTo>
                  <a:lnTo>
                    <a:pt x="46" y="22"/>
                  </a:lnTo>
                  <a:lnTo>
                    <a:pt x="46" y="22"/>
                  </a:lnTo>
                  <a:lnTo>
                    <a:pt x="55" y="20"/>
                  </a:lnTo>
                  <a:lnTo>
                    <a:pt x="70" y="17"/>
                  </a:lnTo>
                  <a:lnTo>
                    <a:pt x="70" y="17"/>
                  </a:lnTo>
                  <a:lnTo>
                    <a:pt x="113" y="7"/>
                  </a:lnTo>
                  <a:lnTo>
                    <a:pt x="113" y="7"/>
                  </a:lnTo>
                  <a:lnTo>
                    <a:pt x="118" y="6"/>
                  </a:lnTo>
                  <a:lnTo>
                    <a:pt x="123" y="3"/>
                  </a:lnTo>
                  <a:lnTo>
                    <a:pt x="123" y="3"/>
                  </a:lnTo>
                  <a:lnTo>
                    <a:pt x="126" y="0"/>
                  </a:lnTo>
                  <a:lnTo>
                    <a:pt x="131" y="0"/>
                  </a:lnTo>
                  <a:lnTo>
                    <a:pt x="131" y="0"/>
                  </a:lnTo>
                  <a:lnTo>
                    <a:pt x="133" y="0"/>
                  </a:lnTo>
                  <a:lnTo>
                    <a:pt x="136" y="1"/>
                  </a:lnTo>
                  <a:lnTo>
                    <a:pt x="144" y="7"/>
                  </a:lnTo>
                  <a:lnTo>
                    <a:pt x="144" y="7"/>
                  </a:lnTo>
                  <a:lnTo>
                    <a:pt x="154" y="16"/>
                  </a:lnTo>
                  <a:lnTo>
                    <a:pt x="157" y="20"/>
                  </a:lnTo>
                  <a:lnTo>
                    <a:pt x="157" y="23"/>
                  </a:lnTo>
                  <a:lnTo>
                    <a:pt x="157" y="23"/>
                  </a:lnTo>
                  <a:lnTo>
                    <a:pt x="155" y="27"/>
                  </a:lnTo>
                  <a:lnTo>
                    <a:pt x="151" y="30"/>
                  </a:lnTo>
                  <a:lnTo>
                    <a:pt x="151" y="30"/>
                  </a:lnTo>
                  <a:lnTo>
                    <a:pt x="141" y="37"/>
                  </a:lnTo>
                  <a:lnTo>
                    <a:pt x="129" y="49"/>
                  </a:lnTo>
                  <a:lnTo>
                    <a:pt x="129" y="49"/>
                  </a:lnTo>
                  <a:lnTo>
                    <a:pt x="68" y="114"/>
                  </a:lnTo>
                  <a:lnTo>
                    <a:pt x="68" y="114"/>
                  </a:lnTo>
                  <a:lnTo>
                    <a:pt x="51" y="130"/>
                  </a:lnTo>
                  <a:lnTo>
                    <a:pt x="51" y="132"/>
                  </a:lnTo>
                  <a:close/>
                  <a:moveTo>
                    <a:pt x="75" y="192"/>
                  </a:moveTo>
                  <a:lnTo>
                    <a:pt x="75" y="192"/>
                  </a:lnTo>
                  <a:lnTo>
                    <a:pt x="68" y="194"/>
                  </a:lnTo>
                  <a:lnTo>
                    <a:pt x="62" y="197"/>
                  </a:lnTo>
                  <a:lnTo>
                    <a:pt x="58" y="201"/>
                  </a:lnTo>
                  <a:lnTo>
                    <a:pt x="58" y="207"/>
                  </a:lnTo>
                  <a:lnTo>
                    <a:pt x="58" y="207"/>
                  </a:lnTo>
                  <a:lnTo>
                    <a:pt x="58" y="211"/>
                  </a:lnTo>
                  <a:lnTo>
                    <a:pt x="60" y="216"/>
                  </a:lnTo>
                  <a:lnTo>
                    <a:pt x="64" y="218"/>
                  </a:lnTo>
                  <a:lnTo>
                    <a:pt x="68" y="221"/>
                  </a:lnTo>
                  <a:lnTo>
                    <a:pt x="78" y="226"/>
                  </a:lnTo>
                  <a:lnTo>
                    <a:pt x="91" y="227"/>
                  </a:lnTo>
                  <a:lnTo>
                    <a:pt x="91" y="227"/>
                  </a:lnTo>
                  <a:lnTo>
                    <a:pt x="102" y="226"/>
                  </a:lnTo>
                  <a:lnTo>
                    <a:pt x="113" y="224"/>
                  </a:lnTo>
                  <a:lnTo>
                    <a:pt x="113" y="224"/>
                  </a:lnTo>
                  <a:lnTo>
                    <a:pt x="110" y="217"/>
                  </a:lnTo>
                  <a:lnTo>
                    <a:pt x="106" y="210"/>
                  </a:lnTo>
                  <a:lnTo>
                    <a:pt x="102" y="205"/>
                  </a:lnTo>
                  <a:lnTo>
                    <a:pt x="97" y="201"/>
                  </a:lnTo>
                  <a:lnTo>
                    <a:pt x="91" y="197"/>
                  </a:lnTo>
                  <a:lnTo>
                    <a:pt x="87" y="195"/>
                  </a:lnTo>
                  <a:lnTo>
                    <a:pt x="81" y="194"/>
                  </a:lnTo>
                  <a:lnTo>
                    <a:pt x="75" y="192"/>
                  </a:lnTo>
                  <a:lnTo>
                    <a:pt x="75" y="19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6" name="Freeform 120"/>
            <p:cNvSpPr>
              <a:spLocks/>
            </p:cNvSpPr>
            <p:nvPr userDrawn="1"/>
          </p:nvSpPr>
          <p:spPr bwMode="auto">
            <a:xfrm>
              <a:off x="4010026" y="1758951"/>
              <a:ext cx="106363" cy="133350"/>
            </a:xfrm>
            <a:custGeom>
              <a:avLst/>
              <a:gdLst/>
              <a:ahLst/>
              <a:cxnLst>
                <a:cxn ang="0">
                  <a:pos x="0" y="165"/>
                </a:cxn>
                <a:cxn ang="0">
                  <a:pos x="42" y="138"/>
                </a:cxn>
                <a:cxn ang="0">
                  <a:pos x="82" y="109"/>
                </a:cxn>
                <a:cxn ang="0">
                  <a:pos x="120" y="74"/>
                </a:cxn>
                <a:cxn ang="0">
                  <a:pos x="158" y="36"/>
                </a:cxn>
                <a:cxn ang="0">
                  <a:pos x="163" y="28"/>
                </a:cxn>
                <a:cxn ang="0">
                  <a:pos x="165" y="22"/>
                </a:cxn>
                <a:cxn ang="0">
                  <a:pos x="163" y="16"/>
                </a:cxn>
                <a:cxn ang="0">
                  <a:pos x="152" y="4"/>
                </a:cxn>
                <a:cxn ang="0">
                  <a:pos x="150" y="3"/>
                </a:cxn>
                <a:cxn ang="0">
                  <a:pos x="156" y="0"/>
                </a:cxn>
                <a:cxn ang="0">
                  <a:pos x="162" y="0"/>
                </a:cxn>
                <a:cxn ang="0">
                  <a:pos x="176" y="6"/>
                </a:cxn>
                <a:cxn ang="0">
                  <a:pos x="184" y="12"/>
                </a:cxn>
                <a:cxn ang="0">
                  <a:pos x="197" y="22"/>
                </a:cxn>
                <a:cxn ang="0">
                  <a:pos x="201" y="32"/>
                </a:cxn>
                <a:cxn ang="0">
                  <a:pos x="201" y="33"/>
                </a:cxn>
                <a:cxn ang="0">
                  <a:pos x="192" y="39"/>
                </a:cxn>
                <a:cxn ang="0">
                  <a:pos x="187" y="44"/>
                </a:cxn>
                <a:cxn ang="0">
                  <a:pos x="179" y="51"/>
                </a:cxn>
                <a:cxn ang="0">
                  <a:pos x="136" y="93"/>
                </a:cxn>
                <a:cxn ang="0">
                  <a:pos x="147" y="104"/>
                </a:cxn>
                <a:cxn ang="0">
                  <a:pos x="150" y="109"/>
                </a:cxn>
                <a:cxn ang="0">
                  <a:pos x="152" y="116"/>
                </a:cxn>
                <a:cxn ang="0">
                  <a:pos x="150" y="136"/>
                </a:cxn>
                <a:cxn ang="0">
                  <a:pos x="150" y="235"/>
                </a:cxn>
                <a:cxn ang="0">
                  <a:pos x="149" y="249"/>
                </a:cxn>
                <a:cxn ang="0">
                  <a:pos x="139" y="254"/>
                </a:cxn>
                <a:cxn ang="0">
                  <a:pos x="133" y="252"/>
                </a:cxn>
                <a:cxn ang="0">
                  <a:pos x="129" y="248"/>
                </a:cxn>
                <a:cxn ang="0">
                  <a:pos x="123" y="227"/>
                </a:cxn>
                <a:cxn ang="0">
                  <a:pos x="123" y="217"/>
                </a:cxn>
                <a:cxn ang="0">
                  <a:pos x="124" y="207"/>
                </a:cxn>
                <a:cxn ang="0">
                  <a:pos x="126" y="167"/>
                </a:cxn>
                <a:cxn ang="0">
                  <a:pos x="126" y="128"/>
                </a:cxn>
                <a:cxn ang="0">
                  <a:pos x="126" y="112"/>
                </a:cxn>
                <a:cxn ang="0">
                  <a:pos x="123" y="101"/>
                </a:cxn>
                <a:cxn ang="0">
                  <a:pos x="65" y="142"/>
                </a:cxn>
                <a:cxn ang="0">
                  <a:pos x="2" y="172"/>
                </a:cxn>
              </a:cxnLst>
              <a:rect l="0" t="0" r="r" b="b"/>
              <a:pathLst>
                <a:path w="201" h="254">
                  <a:moveTo>
                    <a:pt x="0" y="165"/>
                  </a:moveTo>
                  <a:lnTo>
                    <a:pt x="0" y="165"/>
                  </a:lnTo>
                  <a:lnTo>
                    <a:pt x="20" y="152"/>
                  </a:lnTo>
                  <a:lnTo>
                    <a:pt x="42" y="138"/>
                  </a:lnTo>
                  <a:lnTo>
                    <a:pt x="62" y="123"/>
                  </a:lnTo>
                  <a:lnTo>
                    <a:pt x="82" y="109"/>
                  </a:lnTo>
                  <a:lnTo>
                    <a:pt x="101" y="91"/>
                  </a:lnTo>
                  <a:lnTo>
                    <a:pt x="120" y="74"/>
                  </a:lnTo>
                  <a:lnTo>
                    <a:pt x="139" y="57"/>
                  </a:lnTo>
                  <a:lnTo>
                    <a:pt x="158" y="36"/>
                  </a:lnTo>
                  <a:lnTo>
                    <a:pt x="158" y="36"/>
                  </a:lnTo>
                  <a:lnTo>
                    <a:pt x="163" y="28"/>
                  </a:lnTo>
                  <a:lnTo>
                    <a:pt x="165" y="22"/>
                  </a:lnTo>
                  <a:lnTo>
                    <a:pt x="165" y="22"/>
                  </a:lnTo>
                  <a:lnTo>
                    <a:pt x="165" y="19"/>
                  </a:lnTo>
                  <a:lnTo>
                    <a:pt x="163" y="16"/>
                  </a:lnTo>
                  <a:lnTo>
                    <a:pt x="152" y="4"/>
                  </a:lnTo>
                  <a:lnTo>
                    <a:pt x="152" y="4"/>
                  </a:lnTo>
                  <a:lnTo>
                    <a:pt x="150" y="3"/>
                  </a:lnTo>
                  <a:lnTo>
                    <a:pt x="150" y="3"/>
                  </a:lnTo>
                  <a:lnTo>
                    <a:pt x="152" y="0"/>
                  </a:lnTo>
                  <a:lnTo>
                    <a:pt x="156" y="0"/>
                  </a:lnTo>
                  <a:lnTo>
                    <a:pt x="156" y="0"/>
                  </a:lnTo>
                  <a:lnTo>
                    <a:pt x="162" y="0"/>
                  </a:lnTo>
                  <a:lnTo>
                    <a:pt x="169" y="3"/>
                  </a:lnTo>
                  <a:lnTo>
                    <a:pt x="176" y="6"/>
                  </a:lnTo>
                  <a:lnTo>
                    <a:pt x="184" y="12"/>
                  </a:lnTo>
                  <a:lnTo>
                    <a:pt x="184" y="12"/>
                  </a:lnTo>
                  <a:lnTo>
                    <a:pt x="191" y="16"/>
                  </a:lnTo>
                  <a:lnTo>
                    <a:pt x="197" y="22"/>
                  </a:lnTo>
                  <a:lnTo>
                    <a:pt x="200" y="26"/>
                  </a:lnTo>
                  <a:lnTo>
                    <a:pt x="201" y="32"/>
                  </a:lnTo>
                  <a:lnTo>
                    <a:pt x="201" y="32"/>
                  </a:lnTo>
                  <a:lnTo>
                    <a:pt x="201" y="33"/>
                  </a:lnTo>
                  <a:lnTo>
                    <a:pt x="200" y="36"/>
                  </a:lnTo>
                  <a:lnTo>
                    <a:pt x="192" y="39"/>
                  </a:lnTo>
                  <a:lnTo>
                    <a:pt x="192" y="39"/>
                  </a:lnTo>
                  <a:lnTo>
                    <a:pt x="187" y="44"/>
                  </a:lnTo>
                  <a:lnTo>
                    <a:pt x="179" y="51"/>
                  </a:lnTo>
                  <a:lnTo>
                    <a:pt x="179" y="51"/>
                  </a:lnTo>
                  <a:lnTo>
                    <a:pt x="136" y="93"/>
                  </a:lnTo>
                  <a:lnTo>
                    <a:pt x="136" y="93"/>
                  </a:lnTo>
                  <a:lnTo>
                    <a:pt x="142" y="99"/>
                  </a:lnTo>
                  <a:lnTo>
                    <a:pt x="147" y="104"/>
                  </a:lnTo>
                  <a:lnTo>
                    <a:pt x="147" y="104"/>
                  </a:lnTo>
                  <a:lnTo>
                    <a:pt x="150" y="109"/>
                  </a:lnTo>
                  <a:lnTo>
                    <a:pt x="152" y="116"/>
                  </a:lnTo>
                  <a:lnTo>
                    <a:pt x="152" y="116"/>
                  </a:lnTo>
                  <a:lnTo>
                    <a:pt x="150" y="136"/>
                  </a:lnTo>
                  <a:lnTo>
                    <a:pt x="150" y="136"/>
                  </a:lnTo>
                  <a:lnTo>
                    <a:pt x="150" y="235"/>
                  </a:lnTo>
                  <a:lnTo>
                    <a:pt x="150" y="235"/>
                  </a:lnTo>
                  <a:lnTo>
                    <a:pt x="150" y="243"/>
                  </a:lnTo>
                  <a:lnTo>
                    <a:pt x="149" y="249"/>
                  </a:lnTo>
                  <a:lnTo>
                    <a:pt x="145" y="252"/>
                  </a:lnTo>
                  <a:lnTo>
                    <a:pt x="139" y="254"/>
                  </a:lnTo>
                  <a:lnTo>
                    <a:pt x="139" y="254"/>
                  </a:lnTo>
                  <a:lnTo>
                    <a:pt x="133" y="252"/>
                  </a:lnTo>
                  <a:lnTo>
                    <a:pt x="129" y="248"/>
                  </a:lnTo>
                  <a:lnTo>
                    <a:pt x="129" y="248"/>
                  </a:lnTo>
                  <a:lnTo>
                    <a:pt x="124" y="238"/>
                  </a:lnTo>
                  <a:lnTo>
                    <a:pt x="123" y="227"/>
                  </a:lnTo>
                  <a:lnTo>
                    <a:pt x="123" y="227"/>
                  </a:lnTo>
                  <a:lnTo>
                    <a:pt x="123" y="217"/>
                  </a:lnTo>
                  <a:lnTo>
                    <a:pt x="123" y="217"/>
                  </a:lnTo>
                  <a:lnTo>
                    <a:pt x="124" y="207"/>
                  </a:lnTo>
                  <a:lnTo>
                    <a:pt x="124" y="207"/>
                  </a:lnTo>
                  <a:lnTo>
                    <a:pt x="126" y="167"/>
                  </a:lnTo>
                  <a:lnTo>
                    <a:pt x="126" y="167"/>
                  </a:lnTo>
                  <a:lnTo>
                    <a:pt x="126" y="128"/>
                  </a:lnTo>
                  <a:lnTo>
                    <a:pt x="126" y="128"/>
                  </a:lnTo>
                  <a:lnTo>
                    <a:pt x="126" y="112"/>
                  </a:lnTo>
                  <a:lnTo>
                    <a:pt x="123" y="101"/>
                  </a:lnTo>
                  <a:lnTo>
                    <a:pt x="123" y="101"/>
                  </a:lnTo>
                  <a:lnTo>
                    <a:pt x="94" y="123"/>
                  </a:lnTo>
                  <a:lnTo>
                    <a:pt x="65" y="142"/>
                  </a:lnTo>
                  <a:lnTo>
                    <a:pt x="34" y="159"/>
                  </a:lnTo>
                  <a:lnTo>
                    <a:pt x="2" y="172"/>
                  </a:lnTo>
                  <a:lnTo>
                    <a:pt x="0" y="16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7" name="Freeform 121"/>
            <p:cNvSpPr>
              <a:spLocks/>
            </p:cNvSpPr>
            <p:nvPr userDrawn="1"/>
          </p:nvSpPr>
          <p:spPr bwMode="auto">
            <a:xfrm>
              <a:off x="4133851" y="1766888"/>
              <a:ext cx="95250" cy="122238"/>
            </a:xfrm>
            <a:custGeom>
              <a:avLst/>
              <a:gdLst/>
              <a:ahLst/>
              <a:cxnLst>
                <a:cxn ang="0">
                  <a:pos x="0" y="223"/>
                </a:cxn>
                <a:cxn ang="0">
                  <a:pos x="0" y="223"/>
                </a:cxn>
                <a:cxn ang="0">
                  <a:pos x="20" y="207"/>
                </a:cxn>
                <a:cxn ang="0">
                  <a:pos x="39" y="191"/>
                </a:cxn>
                <a:cxn ang="0">
                  <a:pos x="58" y="172"/>
                </a:cxn>
                <a:cxn ang="0">
                  <a:pos x="75" y="153"/>
                </a:cxn>
                <a:cxn ang="0">
                  <a:pos x="91" y="133"/>
                </a:cxn>
                <a:cxn ang="0">
                  <a:pos x="106" y="113"/>
                </a:cxn>
                <a:cxn ang="0">
                  <a:pos x="119" y="89"/>
                </a:cxn>
                <a:cxn ang="0">
                  <a:pos x="130" y="65"/>
                </a:cxn>
                <a:cxn ang="0">
                  <a:pos x="130" y="65"/>
                </a:cxn>
                <a:cxn ang="0">
                  <a:pos x="138" y="45"/>
                </a:cxn>
                <a:cxn ang="0">
                  <a:pos x="141" y="33"/>
                </a:cxn>
                <a:cxn ang="0">
                  <a:pos x="142" y="23"/>
                </a:cxn>
                <a:cxn ang="0">
                  <a:pos x="142" y="23"/>
                </a:cxn>
                <a:cxn ang="0">
                  <a:pos x="141" y="18"/>
                </a:cxn>
                <a:cxn ang="0">
                  <a:pos x="139" y="16"/>
                </a:cxn>
                <a:cxn ang="0">
                  <a:pos x="135" y="11"/>
                </a:cxn>
                <a:cxn ang="0">
                  <a:pos x="130" y="8"/>
                </a:cxn>
                <a:cxn ang="0">
                  <a:pos x="130" y="8"/>
                </a:cxn>
                <a:cxn ang="0">
                  <a:pos x="128" y="5"/>
                </a:cxn>
                <a:cxn ang="0">
                  <a:pos x="126" y="4"/>
                </a:cxn>
                <a:cxn ang="0">
                  <a:pos x="126" y="4"/>
                </a:cxn>
                <a:cxn ang="0">
                  <a:pos x="128" y="3"/>
                </a:cxn>
                <a:cxn ang="0">
                  <a:pos x="130" y="1"/>
                </a:cxn>
                <a:cxn ang="0">
                  <a:pos x="136" y="0"/>
                </a:cxn>
                <a:cxn ang="0">
                  <a:pos x="136" y="0"/>
                </a:cxn>
                <a:cxn ang="0">
                  <a:pos x="142" y="0"/>
                </a:cxn>
                <a:cxn ang="0">
                  <a:pos x="148" y="3"/>
                </a:cxn>
                <a:cxn ang="0">
                  <a:pos x="155" y="5"/>
                </a:cxn>
                <a:cxn ang="0">
                  <a:pos x="164" y="11"/>
                </a:cxn>
                <a:cxn ang="0">
                  <a:pos x="164" y="11"/>
                </a:cxn>
                <a:cxn ang="0">
                  <a:pos x="175" y="21"/>
                </a:cxn>
                <a:cxn ang="0">
                  <a:pos x="178" y="26"/>
                </a:cxn>
                <a:cxn ang="0">
                  <a:pos x="180" y="30"/>
                </a:cxn>
                <a:cxn ang="0">
                  <a:pos x="180" y="30"/>
                </a:cxn>
                <a:cxn ang="0">
                  <a:pos x="180" y="34"/>
                </a:cxn>
                <a:cxn ang="0">
                  <a:pos x="178" y="36"/>
                </a:cxn>
                <a:cxn ang="0">
                  <a:pos x="174" y="40"/>
                </a:cxn>
                <a:cxn ang="0">
                  <a:pos x="174" y="40"/>
                </a:cxn>
                <a:cxn ang="0">
                  <a:pos x="171" y="43"/>
                </a:cxn>
                <a:cxn ang="0">
                  <a:pos x="167" y="49"/>
                </a:cxn>
                <a:cxn ang="0">
                  <a:pos x="159" y="63"/>
                </a:cxn>
                <a:cxn ang="0">
                  <a:pos x="159" y="63"/>
                </a:cxn>
                <a:cxn ang="0">
                  <a:pos x="146" y="91"/>
                </a:cxn>
                <a:cxn ang="0">
                  <a:pos x="130" y="117"/>
                </a:cxn>
                <a:cxn ang="0">
                  <a:pos x="115" y="142"/>
                </a:cxn>
                <a:cxn ang="0">
                  <a:pos x="96" y="163"/>
                </a:cxn>
                <a:cxn ang="0">
                  <a:pos x="74" y="184"/>
                </a:cxn>
                <a:cxn ang="0">
                  <a:pos x="52" y="201"/>
                </a:cxn>
                <a:cxn ang="0">
                  <a:pos x="29" y="217"/>
                </a:cxn>
                <a:cxn ang="0">
                  <a:pos x="3" y="231"/>
                </a:cxn>
                <a:cxn ang="0">
                  <a:pos x="0" y="223"/>
                </a:cxn>
              </a:cxnLst>
              <a:rect l="0" t="0" r="r" b="b"/>
              <a:pathLst>
                <a:path w="180" h="231">
                  <a:moveTo>
                    <a:pt x="0" y="223"/>
                  </a:moveTo>
                  <a:lnTo>
                    <a:pt x="0" y="223"/>
                  </a:lnTo>
                  <a:lnTo>
                    <a:pt x="20" y="207"/>
                  </a:lnTo>
                  <a:lnTo>
                    <a:pt x="39" y="191"/>
                  </a:lnTo>
                  <a:lnTo>
                    <a:pt x="58" y="172"/>
                  </a:lnTo>
                  <a:lnTo>
                    <a:pt x="75" y="153"/>
                  </a:lnTo>
                  <a:lnTo>
                    <a:pt x="91" y="133"/>
                  </a:lnTo>
                  <a:lnTo>
                    <a:pt x="106" y="113"/>
                  </a:lnTo>
                  <a:lnTo>
                    <a:pt x="119" y="89"/>
                  </a:lnTo>
                  <a:lnTo>
                    <a:pt x="130" y="65"/>
                  </a:lnTo>
                  <a:lnTo>
                    <a:pt x="130" y="65"/>
                  </a:lnTo>
                  <a:lnTo>
                    <a:pt x="138" y="45"/>
                  </a:lnTo>
                  <a:lnTo>
                    <a:pt x="141" y="33"/>
                  </a:lnTo>
                  <a:lnTo>
                    <a:pt x="142" y="23"/>
                  </a:lnTo>
                  <a:lnTo>
                    <a:pt x="142" y="23"/>
                  </a:lnTo>
                  <a:lnTo>
                    <a:pt x="141" y="18"/>
                  </a:lnTo>
                  <a:lnTo>
                    <a:pt x="139" y="16"/>
                  </a:lnTo>
                  <a:lnTo>
                    <a:pt x="135" y="11"/>
                  </a:lnTo>
                  <a:lnTo>
                    <a:pt x="130" y="8"/>
                  </a:lnTo>
                  <a:lnTo>
                    <a:pt x="130" y="8"/>
                  </a:lnTo>
                  <a:lnTo>
                    <a:pt x="128" y="5"/>
                  </a:lnTo>
                  <a:lnTo>
                    <a:pt x="126" y="4"/>
                  </a:lnTo>
                  <a:lnTo>
                    <a:pt x="126" y="4"/>
                  </a:lnTo>
                  <a:lnTo>
                    <a:pt x="128" y="3"/>
                  </a:lnTo>
                  <a:lnTo>
                    <a:pt x="130" y="1"/>
                  </a:lnTo>
                  <a:lnTo>
                    <a:pt x="136" y="0"/>
                  </a:lnTo>
                  <a:lnTo>
                    <a:pt x="136" y="0"/>
                  </a:lnTo>
                  <a:lnTo>
                    <a:pt x="142" y="0"/>
                  </a:lnTo>
                  <a:lnTo>
                    <a:pt x="148" y="3"/>
                  </a:lnTo>
                  <a:lnTo>
                    <a:pt x="155" y="5"/>
                  </a:lnTo>
                  <a:lnTo>
                    <a:pt x="164" y="11"/>
                  </a:lnTo>
                  <a:lnTo>
                    <a:pt x="164" y="11"/>
                  </a:lnTo>
                  <a:lnTo>
                    <a:pt x="175" y="21"/>
                  </a:lnTo>
                  <a:lnTo>
                    <a:pt x="178" y="26"/>
                  </a:lnTo>
                  <a:lnTo>
                    <a:pt x="180" y="30"/>
                  </a:lnTo>
                  <a:lnTo>
                    <a:pt x="180" y="30"/>
                  </a:lnTo>
                  <a:lnTo>
                    <a:pt x="180" y="34"/>
                  </a:lnTo>
                  <a:lnTo>
                    <a:pt x="178" y="36"/>
                  </a:lnTo>
                  <a:lnTo>
                    <a:pt x="174" y="40"/>
                  </a:lnTo>
                  <a:lnTo>
                    <a:pt x="174" y="40"/>
                  </a:lnTo>
                  <a:lnTo>
                    <a:pt x="171" y="43"/>
                  </a:lnTo>
                  <a:lnTo>
                    <a:pt x="167" y="49"/>
                  </a:lnTo>
                  <a:lnTo>
                    <a:pt x="159" y="63"/>
                  </a:lnTo>
                  <a:lnTo>
                    <a:pt x="159" y="63"/>
                  </a:lnTo>
                  <a:lnTo>
                    <a:pt x="146" y="91"/>
                  </a:lnTo>
                  <a:lnTo>
                    <a:pt x="130" y="117"/>
                  </a:lnTo>
                  <a:lnTo>
                    <a:pt x="115" y="142"/>
                  </a:lnTo>
                  <a:lnTo>
                    <a:pt x="96" y="163"/>
                  </a:lnTo>
                  <a:lnTo>
                    <a:pt x="74" y="184"/>
                  </a:lnTo>
                  <a:lnTo>
                    <a:pt x="52" y="201"/>
                  </a:lnTo>
                  <a:lnTo>
                    <a:pt x="29" y="217"/>
                  </a:lnTo>
                  <a:lnTo>
                    <a:pt x="3" y="231"/>
                  </a:lnTo>
                  <a:lnTo>
                    <a:pt x="0" y="22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8" name="Freeform 122"/>
            <p:cNvSpPr>
              <a:spLocks noEditPoints="1"/>
            </p:cNvSpPr>
            <p:nvPr userDrawn="1"/>
          </p:nvSpPr>
          <p:spPr bwMode="auto">
            <a:xfrm>
              <a:off x="4254501" y="1766888"/>
              <a:ext cx="142875" cy="100013"/>
            </a:xfrm>
            <a:custGeom>
              <a:avLst/>
              <a:gdLst/>
              <a:ahLst/>
              <a:cxnLst>
                <a:cxn ang="0">
                  <a:pos x="16" y="114"/>
                </a:cxn>
                <a:cxn ang="0">
                  <a:pos x="24" y="116"/>
                </a:cxn>
                <a:cxn ang="0">
                  <a:pos x="40" y="106"/>
                </a:cxn>
                <a:cxn ang="0">
                  <a:pos x="84" y="59"/>
                </a:cxn>
                <a:cxn ang="0">
                  <a:pos x="98" y="49"/>
                </a:cxn>
                <a:cxn ang="0">
                  <a:pos x="110" y="49"/>
                </a:cxn>
                <a:cxn ang="0">
                  <a:pos x="136" y="68"/>
                </a:cxn>
                <a:cxn ang="0">
                  <a:pos x="206" y="119"/>
                </a:cxn>
                <a:cxn ang="0">
                  <a:pos x="248" y="145"/>
                </a:cxn>
                <a:cxn ang="0">
                  <a:pos x="264" y="156"/>
                </a:cxn>
                <a:cxn ang="0">
                  <a:pos x="271" y="174"/>
                </a:cxn>
                <a:cxn ang="0">
                  <a:pos x="264" y="188"/>
                </a:cxn>
                <a:cxn ang="0">
                  <a:pos x="252" y="187"/>
                </a:cxn>
                <a:cxn ang="0">
                  <a:pos x="220" y="165"/>
                </a:cxn>
                <a:cxn ang="0">
                  <a:pos x="123" y="81"/>
                </a:cxn>
                <a:cxn ang="0">
                  <a:pos x="104" y="70"/>
                </a:cxn>
                <a:cxn ang="0">
                  <a:pos x="98" y="71"/>
                </a:cxn>
                <a:cxn ang="0">
                  <a:pos x="75" y="99"/>
                </a:cxn>
                <a:cxn ang="0">
                  <a:pos x="53" y="129"/>
                </a:cxn>
                <a:cxn ang="0">
                  <a:pos x="47" y="141"/>
                </a:cxn>
                <a:cxn ang="0">
                  <a:pos x="37" y="148"/>
                </a:cxn>
                <a:cxn ang="0">
                  <a:pos x="23" y="143"/>
                </a:cxn>
                <a:cxn ang="0">
                  <a:pos x="7" y="130"/>
                </a:cxn>
                <a:cxn ang="0">
                  <a:pos x="0" y="113"/>
                </a:cxn>
                <a:cxn ang="0">
                  <a:pos x="1" y="106"/>
                </a:cxn>
                <a:cxn ang="0">
                  <a:pos x="4" y="107"/>
                </a:cxn>
                <a:cxn ang="0">
                  <a:pos x="177" y="22"/>
                </a:cxn>
                <a:cxn ang="0">
                  <a:pos x="216" y="42"/>
                </a:cxn>
                <a:cxn ang="0">
                  <a:pos x="230" y="58"/>
                </a:cxn>
                <a:cxn ang="0">
                  <a:pos x="233" y="67"/>
                </a:cxn>
                <a:cxn ang="0">
                  <a:pos x="227" y="80"/>
                </a:cxn>
                <a:cxn ang="0">
                  <a:pos x="219" y="81"/>
                </a:cxn>
                <a:cxn ang="0">
                  <a:pos x="211" y="71"/>
                </a:cxn>
                <a:cxn ang="0">
                  <a:pos x="184" y="39"/>
                </a:cxn>
                <a:cxn ang="0">
                  <a:pos x="203" y="0"/>
                </a:cxn>
                <a:cxn ang="0">
                  <a:pos x="230" y="9"/>
                </a:cxn>
                <a:cxn ang="0">
                  <a:pos x="251" y="20"/>
                </a:cxn>
                <a:cxn ang="0">
                  <a:pos x="261" y="33"/>
                </a:cxn>
                <a:cxn ang="0">
                  <a:pos x="262" y="44"/>
                </a:cxn>
                <a:cxn ang="0">
                  <a:pos x="253" y="52"/>
                </a:cxn>
                <a:cxn ang="0">
                  <a:pos x="245" y="48"/>
                </a:cxn>
                <a:cxn ang="0">
                  <a:pos x="224" y="25"/>
                </a:cxn>
                <a:cxn ang="0">
                  <a:pos x="203" y="0"/>
                </a:cxn>
              </a:cxnLst>
              <a:rect l="0" t="0" r="r" b="b"/>
              <a:pathLst>
                <a:path w="271" h="190">
                  <a:moveTo>
                    <a:pt x="4" y="107"/>
                  </a:moveTo>
                  <a:lnTo>
                    <a:pt x="4" y="107"/>
                  </a:lnTo>
                  <a:lnTo>
                    <a:pt x="16" y="114"/>
                  </a:lnTo>
                  <a:lnTo>
                    <a:pt x="20" y="116"/>
                  </a:lnTo>
                  <a:lnTo>
                    <a:pt x="24" y="116"/>
                  </a:lnTo>
                  <a:lnTo>
                    <a:pt x="24" y="116"/>
                  </a:lnTo>
                  <a:lnTo>
                    <a:pt x="27" y="116"/>
                  </a:lnTo>
                  <a:lnTo>
                    <a:pt x="30" y="114"/>
                  </a:lnTo>
                  <a:lnTo>
                    <a:pt x="40" y="106"/>
                  </a:lnTo>
                  <a:lnTo>
                    <a:pt x="40" y="106"/>
                  </a:lnTo>
                  <a:lnTo>
                    <a:pt x="84" y="59"/>
                  </a:lnTo>
                  <a:lnTo>
                    <a:pt x="84" y="59"/>
                  </a:lnTo>
                  <a:lnTo>
                    <a:pt x="88" y="55"/>
                  </a:lnTo>
                  <a:lnTo>
                    <a:pt x="94" y="51"/>
                  </a:lnTo>
                  <a:lnTo>
                    <a:pt x="98" y="49"/>
                  </a:lnTo>
                  <a:lnTo>
                    <a:pt x="103" y="48"/>
                  </a:lnTo>
                  <a:lnTo>
                    <a:pt x="103" y="48"/>
                  </a:lnTo>
                  <a:lnTo>
                    <a:pt x="110" y="49"/>
                  </a:lnTo>
                  <a:lnTo>
                    <a:pt x="117" y="54"/>
                  </a:lnTo>
                  <a:lnTo>
                    <a:pt x="136" y="68"/>
                  </a:lnTo>
                  <a:lnTo>
                    <a:pt x="136" y="68"/>
                  </a:lnTo>
                  <a:lnTo>
                    <a:pt x="179" y="100"/>
                  </a:lnTo>
                  <a:lnTo>
                    <a:pt x="206" y="119"/>
                  </a:lnTo>
                  <a:lnTo>
                    <a:pt x="206" y="119"/>
                  </a:lnTo>
                  <a:lnTo>
                    <a:pt x="233" y="138"/>
                  </a:lnTo>
                  <a:lnTo>
                    <a:pt x="233" y="138"/>
                  </a:lnTo>
                  <a:lnTo>
                    <a:pt x="248" y="145"/>
                  </a:lnTo>
                  <a:lnTo>
                    <a:pt x="248" y="145"/>
                  </a:lnTo>
                  <a:lnTo>
                    <a:pt x="258" y="151"/>
                  </a:lnTo>
                  <a:lnTo>
                    <a:pt x="264" y="156"/>
                  </a:lnTo>
                  <a:lnTo>
                    <a:pt x="269" y="165"/>
                  </a:lnTo>
                  <a:lnTo>
                    <a:pt x="271" y="174"/>
                  </a:lnTo>
                  <a:lnTo>
                    <a:pt x="271" y="174"/>
                  </a:lnTo>
                  <a:lnTo>
                    <a:pt x="269" y="180"/>
                  </a:lnTo>
                  <a:lnTo>
                    <a:pt x="266" y="185"/>
                  </a:lnTo>
                  <a:lnTo>
                    <a:pt x="264" y="188"/>
                  </a:lnTo>
                  <a:lnTo>
                    <a:pt x="259" y="190"/>
                  </a:lnTo>
                  <a:lnTo>
                    <a:pt x="259" y="190"/>
                  </a:lnTo>
                  <a:lnTo>
                    <a:pt x="252" y="187"/>
                  </a:lnTo>
                  <a:lnTo>
                    <a:pt x="243" y="181"/>
                  </a:lnTo>
                  <a:lnTo>
                    <a:pt x="220" y="165"/>
                  </a:lnTo>
                  <a:lnTo>
                    <a:pt x="220" y="165"/>
                  </a:lnTo>
                  <a:lnTo>
                    <a:pt x="179" y="132"/>
                  </a:lnTo>
                  <a:lnTo>
                    <a:pt x="123" y="81"/>
                  </a:lnTo>
                  <a:lnTo>
                    <a:pt x="123" y="81"/>
                  </a:lnTo>
                  <a:lnTo>
                    <a:pt x="111" y="72"/>
                  </a:lnTo>
                  <a:lnTo>
                    <a:pt x="107" y="70"/>
                  </a:lnTo>
                  <a:lnTo>
                    <a:pt x="104" y="70"/>
                  </a:lnTo>
                  <a:lnTo>
                    <a:pt x="104" y="70"/>
                  </a:lnTo>
                  <a:lnTo>
                    <a:pt x="101" y="70"/>
                  </a:lnTo>
                  <a:lnTo>
                    <a:pt x="98" y="71"/>
                  </a:lnTo>
                  <a:lnTo>
                    <a:pt x="91" y="77"/>
                  </a:lnTo>
                  <a:lnTo>
                    <a:pt x="91" y="77"/>
                  </a:lnTo>
                  <a:lnTo>
                    <a:pt x="75" y="99"/>
                  </a:lnTo>
                  <a:lnTo>
                    <a:pt x="59" y="120"/>
                  </a:lnTo>
                  <a:lnTo>
                    <a:pt x="59" y="120"/>
                  </a:lnTo>
                  <a:lnTo>
                    <a:pt x="53" y="129"/>
                  </a:lnTo>
                  <a:lnTo>
                    <a:pt x="50" y="136"/>
                  </a:lnTo>
                  <a:lnTo>
                    <a:pt x="50" y="136"/>
                  </a:lnTo>
                  <a:lnTo>
                    <a:pt x="47" y="141"/>
                  </a:lnTo>
                  <a:lnTo>
                    <a:pt x="45" y="145"/>
                  </a:lnTo>
                  <a:lnTo>
                    <a:pt x="42" y="146"/>
                  </a:lnTo>
                  <a:lnTo>
                    <a:pt x="37" y="148"/>
                  </a:lnTo>
                  <a:lnTo>
                    <a:pt x="37" y="148"/>
                  </a:lnTo>
                  <a:lnTo>
                    <a:pt x="30" y="146"/>
                  </a:lnTo>
                  <a:lnTo>
                    <a:pt x="23" y="143"/>
                  </a:lnTo>
                  <a:lnTo>
                    <a:pt x="16" y="138"/>
                  </a:lnTo>
                  <a:lnTo>
                    <a:pt x="7" y="130"/>
                  </a:lnTo>
                  <a:lnTo>
                    <a:pt x="7" y="130"/>
                  </a:lnTo>
                  <a:lnTo>
                    <a:pt x="4" y="126"/>
                  </a:lnTo>
                  <a:lnTo>
                    <a:pt x="1" y="122"/>
                  </a:lnTo>
                  <a:lnTo>
                    <a:pt x="0" y="113"/>
                  </a:lnTo>
                  <a:lnTo>
                    <a:pt x="0" y="113"/>
                  </a:lnTo>
                  <a:lnTo>
                    <a:pt x="1" y="107"/>
                  </a:lnTo>
                  <a:lnTo>
                    <a:pt x="1" y="106"/>
                  </a:lnTo>
                  <a:lnTo>
                    <a:pt x="3" y="106"/>
                  </a:lnTo>
                  <a:lnTo>
                    <a:pt x="3" y="106"/>
                  </a:lnTo>
                  <a:lnTo>
                    <a:pt x="4" y="107"/>
                  </a:lnTo>
                  <a:lnTo>
                    <a:pt x="4" y="107"/>
                  </a:lnTo>
                  <a:close/>
                  <a:moveTo>
                    <a:pt x="177" y="22"/>
                  </a:moveTo>
                  <a:lnTo>
                    <a:pt x="177" y="22"/>
                  </a:lnTo>
                  <a:lnTo>
                    <a:pt x="193" y="29"/>
                  </a:lnTo>
                  <a:lnTo>
                    <a:pt x="206" y="36"/>
                  </a:lnTo>
                  <a:lnTo>
                    <a:pt x="216" y="42"/>
                  </a:lnTo>
                  <a:lnTo>
                    <a:pt x="224" y="49"/>
                  </a:lnTo>
                  <a:lnTo>
                    <a:pt x="224" y="49"/>
                  </a:lnTo>
                  <a:lnTo>
                    <a:pt x="230" y="58"/>
                  </a:lnTo>
                  <a:lnTo>
                    <a:pt x="232" y="62"/>
                  </a:lnTo>
                  <a:lnTo>
                    <a:pt x="233" y="67"/>
                  </a:lnTo>
                  <a:lnTo>
                    <a:pt x="233" y="67"/>
                  </a:lnTo>
                  <a:lnTo>
                    <a:pt x="232" y="71"/>
                  </a:lnTo>
                  <a:lnTo>
                    <a:pt x="230" y="77"/>
                  </a:lnTo>
                  <a:lnTo>
                    <a:pt x="227" y="80"/>
                  </a:lnTo>
                  <a:lnTo>
                    <a:pt x="223" y="81"/>
                  </a:lnTo>
                  <a:lnTo>
                    <a:pt x="223" y="81"/>
                  </a:lnTo>
                  <a:lnTo>
                    <a:pt x="219" y="81"/>
                  </a:lnTo>
                  <a:lnTo>
                    <a:pt x="216" y="78"/>
                  </a:lnTo>
                  <a:lnTo>
                    <a:pt x="211" y="71"/>
                  </a:lnTo>
                  <a:lnTo>
                    <a:pt x="211" y="71"/>
                  </a:lnTo>
                  <a:lnTo>
                    <a:pt x="203" y="59"/>
                  </a:lnTo>
                  <a:lnTo>
                    <a:pt x="194" y="49"/>
                  </a:lnTo>
                  <a:lnTo>
                    <a:pt x="184" y="39"/>
                  </a:lnTo>
                  <a:lnTo>
                    <a:pt x="172" y="29"/>
                  </a:lnTo>
                  <a:lnTo>
                    <a:pt x="177" y="22"/>
                  </a:lnTo>
                  <a:close/>
                  <a:moveTo>
                    <a:pt x="203" y="0"/>
                  </a:moveTo>
                  <a:lnTo>
                    <a:pt x="203" y="0"/>
                  </a:lnTo>
                  <a:lnTo>
                    <a:pt x="217" y="4"/>
                  </a:lnTo>
                  <a:lnTo>
                    <a:pt x="230" y="9"/>
                  </a:lnTo>
                  <a:lnTo>
                    <a:pt x="240" y="15"/>
                  </a:lnTo>
                  <a:lnTo>
                    <a:pt x="251" y="20"/>
                  </a:lnTo>
                  <a:lnTo>
                    <a:pt x="251" y="20"/>
                  </a:lnTo>
                  <a:lnTo>
                    <a:pt x="255" y="25"/>
                  </a:lnTo>
                  <a:lnTo>
                    <a:pt x="259" y="29"/>
                  </a:lnTo>
                  <a:lnTo>
                    <a:pt x="261" y="33"/>
                  </a:lnTo>
                  <a:lnTo>
                    <a:pt x="262" y="39"/>
                  </a:lnTo>
                  <a:lnTo>
                    <a:pt x="262" y="39"/>
                  </a:lnTo>
                  <a:lnTo>
                    <a:pt x="262" y="44"/>
                  </a:lnTo>
                  <a:lnTo>
                    <a:pt x="261" y="48"/>
                  </a:lnTo>
                  <a:lnTo>
                    <a:pt x="258" y="51"/>
                  </a:lnTo>
                  <a:lnTo>
                    <a:pt x="253" y="52"/>
                  </a:lnTo>
                  <a:lnTo>
                    <a:pt x="253" y="52"/>
                  </a:lnTo>
                  <a:lnTo>
                    <a:pt x="249" y="51"/>
                  </a:lnTo>
                  <a:lnTo>
                    <a:pt x="245" y="48"/>
                  </a:lnTo>
                  <a:lnTo>
                    <a:pt x="245" y="48"/>
                  </a:lnTo>
                  <a:lnTo>
                    <a:pt x="235" y="35"/>
                  </a:lnTo>
                  <a:lnTo>
                    <a:pt x="224" y="25"/>
                  </a:lnTo>
                  <a:lnTo>
                    <a:pt x="211" y="16"/>
                  </a:lnTo>
                  <a:lnTo>
                    <a:pt x="198" y="6"/>
                  </a:lnTo>
                  <a:lnTo>
                    <a:pt x="203"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19" name="Freeform 123"/>
            <p:cNvSpPr>
              <a:spLocks/>
            </p:cNvSpPr>
            <p:nvPr userDrawn="1"/>
          </p:nvSpPr>
          <p:spPr bwMode="auto">
            <a:xfrm>
              <a:off x="4429126" y="1811338"/>
              <a:ext cx="128588" cy="23813"/>
            </a:xfrm>
            <a:custGeom>
              <a:avLst/>
              <a:gdLst/>
              <a:ahLst/>
              <a:cxnLst>
                <a:cxn ang="0">
                  <a:pos x="6" y="3"/>
                </a:cxn>
                <a:cxn ang="0">
                  <a:pos x="6" y="3"/>
                </a:cxn>
                <a:cxn ang="0">
                  <a:pos x="15" y="12"/>
                </a:cxn>
                <a:cxn ang="0">
                  <a:pos x="15" y="12"/>
                </a:cxn>
                <a:cxn ang="0">
                  <a:pos x="21" y="14"/>
                </a:cxn>
                <a:cxn ang="0">
                  <a:pos x="31" y="14"/>
                </a:cxn>
                <a:cxn ang="0">
                  <a:pos x="31" y="14"/>
                </a:cxn>
                <a:cxn ang="0">
                  <a:pos x="50" y="14"/>
                </a:cxn>
                <a:cxn ang="0">
                  <a:pos x="50" y="14"/>
                </a:cxn>
                <a:cxn ang="0">
                  <a:pos x="138" y="12"/>
                </a:cxn>
                <a:cxn ang="0">
                  <a:pos x="138" y="12"/>
                </a:cxn>
                <a:cxn ang="0">
                  <a:pos x="203" y="12"/>
                </a:cxn>
                <a:cxn ang="0">
                  <a:pos x="203" y="12"/>
                </a:cxn>
                <a:cxn ang="0">
                  <a:pos x="224" y="12"/>
                </a:cxn>
                <a:cxn ang="0">
                  <a:pos x="224" y="12"/>
                </a:cxn>
                <a:cxn ang="0">
                  <a:pos x="232" y="12"/>
                </a:cxn>
                <a:cxn ang="0">
                  <a:pos x="238" y="15"/>
                </a:cxn>
                <a:cxn ang="0">
                  <a:pos x="242" y="18"/>
                </a:cxn>
                <a:cxn ang="0">
                  <a:pos x="242" y="22"/>
                </a:cxn>
                <a:cxn ang="0">
                  <a:pos x="242" y="22"/>
                </a:cxn>
                <a:cxn ang="0">
                  <a:pos x="242" y="25"/>
                </a:cxn>
                <a:cxn ang="0">
                  <a:pos x="241" y="28"/>
                </a:cxn>
                <a:cxn ang="0">
                  <a:pos x="240" y="31"/>
                </a:cxn>
                <a:cxn ang="0">
                  <a:pos x="237" y="32"/>
                </a:cxn>
                <a:cxn ang="0">
                  <a:pos x="237" y="32"/>
                </a:cxn>
                <a:cxn ang="0">
                  <a:pos x="226" y="34"/>
                </a:cxn>
                <a:cxn ang="0">
                  <a:pos x="215" y="35"/>
                </a:cxn>
                <a:cxn ang="0">
                  <a:pos x="193" y="35"/>
                </a:cxn>
                <a:cxn ang="0">
                  <a:pos x="193" y="35"/>
                </a:cxn>
                <a:cxn ang="0">
                  <a:pos x="86" y="38"/>
                </a:cxn>
                <a:cxn ang="0">
                  <a:pos x="86" y="38"/>
                </a:cxn>
                <a:cxn ang="0">
                  <a:pos x="48" y="40"/>
                </a:cxn>
                <a:cxn ang="0">
                  <a:pos x="48" y="40"/>
                </a:cxn>
                <a:cxn ang="0">
                  <a:pos x="38" y="40"/>
                </a:cxn>
                <a:cxn ang="0">
                  <a:pos x="32" y="42"/>
                </a:cxn>
                <a:cxn ang="0">
                  <a:pos x="32" y="42"/>
                </a:cxn>
                <a:cxn ang="0">
                  <a:pos x="29" y="44"/>
                </a:cxn>
                <a:cxn ang="0">
                  <a:pos x="25" y="44"/>
                </a:cxn>
                <a:cxn ang="0">
                  <a:pos x="25" y="44"/>
                </a:cxn>
                <a:cxn ang="0">
                  <a:pos x="21" y="44"/>
                </a:cxn>
                <a:cxn ang="0">
                  <a:pos x="16" y="41"/>
                </a:cxn>
                <a:cxn ang="0">
                  <a:pos x="8" y="29"/>
                </a:cxn>
                <a:cxn ang="0">
                  <a:pos x="8" y="29"/>
                </a:cxn>
                <a:cxn ang="0">
                  <a:pos x="2" y="21"/>
                </a:cxn>
                <a:cxn ang="0">
                  <a:pos x="0" y="16"/>
                </a:cxn>
                <a:cxn ang="0">
                  <a:pos x="0" y="12"/>
                </a:cxn>
                <a:cxn ang="0">
                  <a:pos x="0" y="12"/>
                </a:cxn>
                <a:cxn ang="0">
                  <a:pos x="0" y="5"/>
                </a:cxn>
                <a:cxn ang="0">
                  <a:pos x="2" y="2"/>
                </a:cxn>
                <a:cxn ang="0">
                  <a:pos x="3" y="0"/>
                </a:cxn>
                <a:cxn ang="0">
                  <a:pos x="3" y="0"/>
                </a:cxn>
                <a:cxn ang="0">
                  <a:pos x="5" y="0"/>
                </a:cxn>
                <a:cxn ang="0">
                  <a:pos x="6" y="3"/>
                </a:cxn>
                <a:cxn ang="0">
                  <a:pos x="6" y="3"/>
                </a:cxn>
              </a:cxnLst>
              <a:rect l="0" t="0" r="r" b="b"/>
              <a:pathLst>
                <a:path w="242" h="44">
                  <a:moveTo>
                    <a:pt x="6" y="3"/>
                  </a:moveTo>
                  <a:lnTo>
                    <a:pt x="6" y="3"/>
                  </a:lnTo>
                  <a:lnTo>
                    <a:pt x="15" y="12"/>
                  </a:lnTo>
                  <a:lnTo>
                    <a:pt x="15" y="12"/>
                  </a:lnTo>
                  <a:lnTo>
                    <a:pt x="21" y="14"/>
                  </a:lnTo>
                  <a:lnTo>
                    <a:pt x="31" y="14"/>
                  </a:lnTo>
                  <a:lnTo>
                    <a:pt x="31" y="14"/>
                  </a:lnTo>
                  <a:lnTo>
                    <a:pt x="50" y="14"/>
                  </a:lnTo>
                  <a:lnTo>
                    <a:pt x="50" y="14"/>
                  </a:lnTo>
                  <a:lnTo>
                    <a:pt x="138" y="12"/>
                  </a:lnTo>
                  <a:lnTo>
                    <a:pt x="138" y="12"/>
                  </a:lnTo>
                  <a:lnTo>
                    <a:pt x="203" y="12"/>
                  </a:lnTo>
                  <a:lnTo>
                    <a:pt x="203" y="12"/>
                  </a:lnTo>
                  <a:lnTo>
                    <a:pt x="224" y="12"/>
                  </a:lnTo>
                  <a:lnTo>
                    <a:pt x="224" y="12"/>
                  </a:lnTo>
                  <a:lnTo>
                    <a:pt x="232" y="12"/>
                  </a:lnTo>
                  <a:lnTo>
                    <a:pt x="238" y="15"/>
                  </a:lnTo>
                  <a:lnTo>
                    <a:pt x="242" y="18"/>
                  </a:lnTo>
                  <a:lnTo>
                    <a:pt x="242" y="22"/>
                  </a:lnTo>
                  <a:lnTo>
                    <a:pt x="242" y="22"/>
                  </a:lnTo>
                  <a:lnTo>
                    <a:pt x="242" y="25"/>
                  </a:lnTo>
                  <a:lnTo>
                    <a:pt x="241" y="28"/>
                  </a:lnTo>
                  <a:lnTo>
                    <a:pt x="240" y="31"/>
                  </a:lnTo>
                  <a:lnTo>
                    <a:pt x="237" y="32"/>
                  </a:lnTo>
                  <a:lnTo>
                    <a:pt x="237" y="32"/>
                  </a:lnTo>
                  <a:lnTo>
                    <a:pt x="226" y="34"/>
                  </a:lnTo>
                  <a:lnTo>
                    <a:pt x="215" y="35"/>
                  </a:lnTo>
                  <a:lnTo>
                    <a:pt x="193" y="35"/>
                  </a:lnTo>
                  <a:lnTo>
                    <a:pt x="193" y="35"/>
                  </a:lnTo>
                  <a:lnTo>
                    <a:pt x="86" y="38"/>
                  </a:lnTo>
                  <a:lnTo>
                    <a:pt x="86" y="38"/>
                  </a:lnTo>
                  <a:lnTo>
                    <a:pt x="48" y="40"/>
                  </a:lnTo>
                  <a:lnTo>
                    <a:pt x="48" y="40"/>
                  </a:lnTo>
                  <a:lnTo>
                    <a:pt x="38" y="40"/>
                  </a:lnTo>
                  <a:lnTo>
                    <a:pt x="32" y="42"/>
                  </a:lnTo>
                  <a:lnTo>
                    <a:pt x="32" y="42"/>
                  </a:lnTo>
                  <a:lnTo>
                    <a:pt x="29" y="44"/>
                  </a:lnTo>
                  <a:lnTo>
                    <a:pt x="25" y="44"/>
                  </a:lnTo>
                  <a:lnTo>
                    <a:pt x="25" y="44"/>
                  </a:lnTo>
                  <a:lnTo>
                    <a:pt x="21" y="44"/>
                  </a:lnTo>
                  <a:lnTo>
                    <a:pt x="16" y="41"/>
                  </a:lnTo>
                  <a:lnTo>
                    <a:pt x="8" y="29"/>
                  </a:lnTo>
                  <a:lnTo>
                    <a:pt x="8" y="29"/>
                  </a:lnTo>
                  <a:lnTo>
                    <a:pt x="2" y="21"/>
                  </a:lnTo>
                  <a:lnTo>
                    <a:pt x="0" y="16"/>
                  </a:lnTo>
                  <a:lnTo>
                    <a:pt x="0" y="12"/>
                  </a:lnTo>
                  <a:lnTo>
                    <a:pt x="0" y="12"/>
                  </a:lnTo>
                  <a:lnTo>
                    <a:pt x="0" y="5"/>
                  </a:lnTo>
                  <a:lnTo>
                    <a:pt x="2" y="2"/>
                  </a:lnTo>
                  <a:lnTo>
                    <a:pt x="3" y="0"/>
                  </a:lnTo>
                  <a:lnTo>
                    <a:pt x="3" y="0"/>
                  </a:lnTo>
                  <a:lnTo>
                    <a:pt x="5" y="0"/>
                  </a:lnTo>
                  <a:lnTo>
                    <a:pt x="6" y="3"/>
                  </a:lnTo>
                  <a:lnTo>
                    <a:pt x="6" y="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0" name="Freeform 124"/>
            <p:cNvSpPr>
              <a:spLocks noEditPoints="1"/>
            </p:cNvSpPr>
            <p:nvPr userDrawn="1"/>
          </p:nvSpPr>
          <p:spPr bwMode="auto">
            <a:xfrm>
              <a:off x="4583113" y="1770063"/>
              <a:ext cx="125413" cy="117475"/>
            </a:xfrm>
            <a:custGeom>
              <a:avLst/>
              <a:gdLst/>
              <a:ahLst/>
              <a:cxnLst>
                <a:cxn ang="0">
                  <a:pos x="5" y="59"/>
                </a:cxn>
                <a:cxn ang="0">
                  <a:pos x="35" y="68"/>
                </a:cxn>
                <a:cxn ang="0">
                  <a:pos x="57" y="78"/>
                </a:cxn>
                <a:cxn ang="0">
                  <a:pos x="61" y="82"/>
                </a:cxn>
                <a:cxn ang="0">
                  <a:pos x="67" y="93"/>
                </a:cxn>
                <a:cxn ang="0">
                  <a:pos x="68" y="100"/>
                </a:cxn>
                <a:cxn ang="0">
                  <a:pos x="64" y="108"/>
                </a:cxn>
                <a:cxn ang="0">
                  <a:pos x="54" y="113"/>
                </a:cxn>
                <a:cxn ang="0">
                  <a:pos x="51" y="113"/>
                </a:cxn>
                <a:cxn ang="0">
                  <a:pos x="44" y="106"/>
                </a:cxn>
                <a:cxn ang="0">
                  <a:pos x="35" y="95"/>
                </a:cxn>
                <a:cxn ang="0">
                  <a:pos x="13" y="77"/>
                </a:cxn>
                <a:cxn ang="0">
                  <a:pos x="5" y="59"/>
                </a:cxn>
                <a:cxn ang="0">
                  <a:pos x="237" y="49"/>
                </a:cxn>
                <a:cxn ang="0">
                  <a:pos x="199" y="106"/>
                </a:cxn>
                <a:cxn ang="0">
                  <a:pos x="166" y="140"/>
                </a:cxn>
                <a:cxn ang="0">
                  <a:pos x="153" y="150"/>
                </a:cxn>
                <a:cxn ang="0">
                  <a:pos x="102" y="190"/>
                </a:cxn>
                <a:cxn ang="0">
                  <a:pos x="80" y="204"/>
                </a:cxn>
                <a:cxn ang="0">
                  <a:pos x="61" y="214"/>
                </a:cxn>
                <a:cxn ang="0">
                  <a:pos x="58" y="218"/>
                </a:cxn>
                <a:cxn ang="0">
                  <a:pos x="51" y="221"/>
                </a:cxn>
                <a:cxn ang="0">
                  <a:pos x="45" y="220"/>
                </a:cxn>
                <a:cxn ang="0">
                  <a:pos x="34" y="210"/>
                </a:cxn>
                <a:cxn ang="0">
                  <a:pos x="25" y="201"/>
                </a:cxn>
                <a:cxn ang="0">
                  <a:pos x="16" y="187"/>
                </a:cxn>
                <a:cxn ang="0">
                  <a:pos x="15" y="182"/>
                </a:cxn>
                <a:cxn ang="0">
                  <a:pos x="16" y="174"/>
                </a:cxn>
                <a:cxn ang="0">
                  <a:pos x="18" y="172"/>
                </a:cxn>
                <a:cxn ang="0">
                  <a:pos x="22" y="175"/>
                </a:cxn>
                <a:cxn ang="0">
                  <a:pos x="28" y="181"/>
                </a:cxn>
                <a:cxn ang="0">
                  <a:pos x="39" y="187"/>
                </a:cxn>
                <a:cxn ang="0">
                  <a:pos x="44" y="188"/>
                </a:cxn>
                <a:cxn ang="0">
                  <a:pos x="55" y="185"/>
                </a:cxn>
                <a:cxn ang="0">
                  <a:pos x="99" y="161"/>
                </a:cxn>
                <a:cxn ang="0">
                  <a:pos x="131" y="139"/>
                </a:cxn>
                <a:cxn ang="0">
                  <a:pos x="179" y="100"/>
                </a:cxn>
                <a:cxn ang="0">
                  <a:pos x="216" y="58"/>
                </a:cxn>
                <a:cxn ang="0">
                  <a:pos x="237" y="49"/>
                </a:cxn>
                <a:cxn ang="0">
                  <a:pos x="39" y="0"/>
                </a:cxn>
                <a:cxn ang="0">
                  <a:pos x="76" y="10"/>
                </a:cxn>
                <a:cxn ang="0">
                  <a:pos x="87" y="16"/>
                </a:cxn>
                <a:cxn ang="0">
                  <a:pos x="99" y="26"/>
                </a:cxn>
                <a:cxn ang="0">
                  <a:pos x="102" y="39"/>
                </a:cxn>
                <a:cxn ang="0">
                  <a:pos x="102" y="46"/>
                </a:cxn>
                <a:cxn ang="0">
                  <a:pos x="95" y="55"/>
                </a:cxn>
                <a:cxn ang="0">
                  <a:pos x="89" y="56"/>
                </a:cxn>
                <a:cxn ang="0">
                  <a:pos x="84" y="55"/>
                </a:cxn>
                <a:cxn ang="0">
                  <a:pos x="79" y="48"/>
                </a:cxn>
                <a:cxn ang="0">
                  <a:pos x="58" y="24"/>
                </a:cxn>
                <a:cxn ang="0">
                  <a:pos x="35" y="7"/>
                </a:cxn>
              </a:cxnLst>
              <a:rect l="0" t="0" r="r" b="b"/>
              <a:pathLst>
                <a:path w="237" h="221">
                  <a:moveTo>
                    <a:pt x="5" y="59"/>
                  </a:moveTo>
                  <a:lnTo>
                    <a:pt x="5" y="59"/>
                  </a:lnTo>
                  <a:lnTo>
                    <a:pt x="21" y="64"/>
                  </a:lnTo>
                  <a:lnTo>
                    <a:pt x="35" y="68"/>
                  </a:lnTo>
                  <a:lnTo>
                    <a:pt x="47" y="72"/>
                  </a:lnTo>
                  <a:lnTo>
                    <a:pt x="57" y="78"/>
                  </a:lnTo>
                  <a:lnTo>
                    <a:pt x="57" y="78"/>
                  </a:lnTo>
                  <a:lnTo>
                    <a:pt x="61" y="82"/>
                  </a:lnTo>
                  <a:lnTo>
                    <a:pt x="66" y="87"/>
                  </a:lnTo>
                  <a:lnTo>
                    <a:pt x="67" y="93"/>
                  </a:lnTo>
                  <a:lnTo>
                    <a:pt x="68" y="100"/>
                  </a:lnTo>
                  <a:lnTo>
                    <a:pt x="68" y="100"/>
                  </a:lnTo>
                  <a:lnTo>
                    <a:pt x="67" y="104"/>
                  </a:lnTo>
                  <a:lnTo>
                    <a:pt x="64" y="108"/>
                  </a:lnTo>
                  <a:lnTo>
                    <a:pt x="60" y="111"/>
                  </a:lnTo>
                  <a:lnTo>
                    <a:pt x="54" y="113"/>
                  </a:lnTo>
                  <a:lnTo>
                    <a:pt x="54" y="113"/>
                  </a:lnTo>
                  <a:lnTo>
                    <a:pt x="51" y="113"/>
                  </a:lnTo>
                  <a:lnTo>
                    <a:pt x="50" y="111"/>
                  </a:lnTo>
                  <a:lnTo>
                    <a:pt x="44" y="106"/>
                  </a:lnTo>
                  <a:lnTo>
                    <a:pt x="44" y="106"/>
                  </a:lnTo>
                  <a:lnTo>
                    <a:pt x="35" y="95"/>
                  </a:lnTo>
                  <a:lnTo>
                    <a:pt x="25" y="85"/>
                  </a:lnTo>
                  <a:lnTo>
                    <a:pt x="13" y="77"/>
                  </a:lnTo>
                  <a:lnTo>
                    <a:pt x="0" y="68"/>
                  </a:lnTo>
                  <a:lnTo>
                    <a:pt x="5" y="59"/>
                  </a:lnTo>
                  <a:close/>
                  <a:moveTo>
                    <a:pt x="237" y="49"/>
                  </a:moveTo>
                  <a:lnTo>
                    <a:pt x="237" y="49"/>
                  </a:lnTo>
                  <a:lnTo>
                    <a:pt x="219" y="78"/>
                  </a:lnTo>
                  <a:lnTo>
                    <a:pt x="199" y="106"/>
                  </a:lnTo>
                  <a:lnTo>
                    <a:pt x="177" y="130"/>
                  </a:lnTo>
                  <a:lnTo>
                    <a:pt x="166" y="140"/>
                  </a:lnTo>
                  <a:lnTo>
                    <a:pt x="153" y="150"/>
                  </a:lnTo>
                  <a:lnTo>
                    <a:pt x="153" y="150"/>
                  </a:lnTo>
                  <a:lnTo>
                    <a:pt x="121" y="177"/>
                  </a:lnTo>
                  <a:lnTo>
                    <a:pt x="102" y="190"/>
                  </a:lnTo>
                  <a:lnTo>
                    <a:pt x="80" y="204"/>
                  </a:lnTo>
                  <a:lnTo>
                    <a:pt x="80" y="204"/>
                  </a:lnTo>
                  <a:lnTo>
                    <a:pt x="68" y="210"/>
                  </a:lnTo>
                  <a:lnTo>
                    <a:pt x="61" y="214"/>
                  </a:lnTo>
                  <a:lnTo>
                    <a:pt x="61" y="214"/>
                  </a:lnTo>
                  <a:lnTo>
                    <a:pt x="58" y="218"/>
                  </a:lnTo>
                  <a:lnTo>
                    <a:pt x="55" y="220"/>
                  </a:lnTo>
                  <a:lnTo>
                    <a:pt x="51" y="221"/>
                  </a:lnTo>
                  <a:lnTo>
                    <a:pt x="51" y="221"/>
                  </a:lnTo>
                  <a:lnTo>
                    <a:pt x="45" y="220"/>
                  </a:lnTo>
                  <a:lnTo>
                    <a:pt x="39" y="216"/>
                  </a:lnTo>
                  <a:lnTo>
                    <a:pt x="34" y="210"/>
                  </a:lnTo>
                  <a:lnTo>
                    <a:pt x="25" y="201"/>
                  </a:lnTo>
                  <a:lnTo>
                    <a:pt x="25" y="201"/>
                  </a:lnTo>
                  <a:lnTo>
                    <a:pt x="18" y="191"/>
                  </a:lnTo>
                  <a:lnTo>
                    <a:pt x="16" y="187"/>
                  </a:lnTo>
                  <a:lnTo>
                    <a:pt x="15" y="182"/>
                  </a:lnTo>
                  <a:lnTo>
                    <a:pt x="15" y="182"/>
                  </a:lnTo>
                  <a:lnTo>
                    <a:pt x="16" y="175"/>
                  </a:lnTo>
                  <a:lnTo>
                    <a:pt x="16" y="174"/>
                  </a:lnTo>
                  <a:lnTo>
                    <a:pt x="18" y="172"/>
                  </a:lnTo>
                  <a:lnTo>
                    <a:pt x="18" y="172"/>
                  </a:lnTo>
                  <a:lnTo>
                    <a:pt x="21" y="174"/>
                  </a:lnTo>
                  <a:lnTo>
                    <a:pt x="22" y="175"/>
                  </a:lnTo>
                  <a:lnTo>
                    <a:pt x="22" y="175"/>
                  </a:lnTo>
                  <a:lnTo>
                    <a:pt x="28" y="181"/>
                  </a:lnTo>
                  <a:lnTo>
                    <a:pt x="34" y="185"/>
                  </a:lnTo>
                  <a:lnTo>
                    <a:pt x="39" y="187"/>
                  </a:lnTo>
                  <a:lnTo>
                    <a:pt x="44" y="188"/>
                  </a:lnTo>
                  <a:lnTo>
                    <a:pt x="44" y="188"/>
                  </a:lnTo>
                  <a:lnTo>
                    <a:pt x="48" y="187"/>
                  </a:lnTo>
                  <a:lnTo>
                    <a:pt x="55" y="185"/>
                  </a:lnTo>
                  <a:lnTo>
                    <a:pt x="74" y="177"/>
                  </a:lnTo>
                  <a:lnTo>
                    <a:pt x="99" y="161"/>
                  </a:lnTo>
                  <a:lnTo>
                    <a:pt x="131" y="139"/>
                  </a:lnTo>
                  <a:lnTo>
                    <a:pt x="131" y="139"/>
                  </a:lnTo>
                  <a:lnTo>
                    <a:pt x="154" y="121"/>
                  </a:lnTo>
                  <a:lnTo>
                    <a:pt x="179" y="100"/>
                  </a:lnTo>
                  <a:lnTo>
                    <a:pt x="205" y="72"/>
                  </a:lnTo>
                  <a:lnTo>
                    <a:pt x="216" y="58"/>
                  </a:lnTo>
                  <a:lnTo>
                    <a:pt x="228" y="43"/>
                  </a:lnTo>
                  <a:lnTo>
                    <a:pt x="237" y="49"/>
                  </a:lnTo>
                  <a:close/>
                  <a:moveTo>
                    <a:pt x="39" y="0"/>
                  </a:moveTo>
                  <a:lnTo>
                    <a:pt x="39" y="0"/>
                  </a:lnTo>
                  <a:lnTo>
                    <a:pt x="61" y="4"/>
                  </a:lnTo>
                  <a:lnTo>
                    <a:pt x="76" y="10"/>
                  </a:lnTo>
                  <a:lnTo>
                    <a:pt x="76" y="10"/>
                  </a:lnTo>
                  <a:lnTo>
                    <a:pt x="87" y="16"/>
                  </a:lnTo>
                  <a:lnTo>
                    <a:pt x="96" y="23"/>
                  </a:lnTo>
                  <a:lnTo>
                    <a:pt x="99" y="26"/>
                  </a:lnTo>
                  <a:lnTo>
                    <a:pt x="100" y="30"/>
                  </a:lnTo>
                  <a:lnTo>
                    <a:pt x="102" y="39"/>
                  </a:lnTo>
                  <a:lnTo>
                    <a:pt x="102" y="39"/>
                  </a:lnTo>
                  <a:lnTo>
                    <a:pt x="102" y="46"/>
                  </a:lnTo>
                  <a:lnTo>
                    <a:pt x="99" y="51"/>
                  </a:lnTo>
                  <a:lnTo>
                    <a:pt x="95" y="55"/>
                  </a:lnTo>
                  <a:lnTo>
                    <a:pt x="89" y="56"/>
                  </a:lnTo>
                  <a:lnTo>
                    <a:pt x="89" y="56"/>
                  </a:lnTo>
                  <a:lnTo>
                    <a:pt x="86" y="56"/>
                  </a:lnTo>
                  <a:lnTo>
                    <a:pt x="84" y="55"/>
                  </a:lnTo>
                  <a:lnTo>
                    <a:pt x="79" y="48"/>
                  </a:lnTo>
                  <a:lnTo>
                    <a:pt x="79" y="48"/>
                  </a:lnTo>
                  <a:lnTo>
                    <a:pt x="68" y="36"/>
                  </a:lnTo>
                  <a:lnTo>
                    <a:pt x="58" y="24"/>
                  </a:lnTo>
                  <a:lnTo>
                    <a:pt x="47" y="16"/>
                  </a:lnTo>
                  <a:lnTo>
                    <a:pt x="35" y="7"/>
                  </a:lnTo>
                  <a:lnTo>
                    <a:pt x="39"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1" name="Freeform 125"/>
            <p:cNvSpPr>
              <a:spLocks/>
            </p:cNvSpPr>
            <p:nvPr userDrawn="1"/>
          </p:nvSpPr>
          <p:spPr bwMode="auto">
            <a:xfrm>
              <a:off x="4733926" y="1800226"/>
              <a:ext cx="84138" cy="87313"/>
            </a:xfrm>
            <a:custGeom>
              <a:avLst/>
              <a:gdLst/>
              <a:ahLst/>
              <a:cxnLst>
                <a:cxn ang="0">
                  <a:pos x="34" y="13"/>
                </a:cxn>
                <a:cxn ang="0">
                  <a:pos x="116" y="8"/>
                </a:cxn>
                <a:cxn ang="0">
                  <a:pos x="125" y="3"/>
                </a:cxn>
                <a:cxn ang="0">
                  <a:pos x="131" y="0"/>
                </a:cxn>
                <a:cxn ang="0">
                  <a:pos x="138" y="2"/>
                </a:cxn>
                <a:cxn ang="0">
                  <a:pos x="156" y="18"/>
                </a:cxn>
                <a:cxn ang="0">
                  <a:pos x="158" y="23"/>
                </a:cxn>
                <a:cxn ang="0">
                  <a:pos x="156" y="29"/>
                </a:cxn>
                <a:cxn ang="0">
                  <a:pos x="150" y="44"/>
                </a:cxn>
                <a:cxn ang="0">
                  <a:pos x="138" y="131"/>
                </a:cxn>
                <a:cxn ang="0">
                  <a:pos x="150" y="142"/>
                </a:cxn>
                <a:cxn ang="0">
                  <a:pos x="150" y="149"/>
                </a:cxn>
                <a:cxn ang="0">
                  <a:pos x="143" y="154"/>
                </a:cxn>
                <a:cxn ang="0">
                  <a:pos x="132" y="152"/>
                </a:cxn>
                <a:cxn ang="0">
                  <a:pos x="103" y="152"/>
                </a:cxn>
                <a:cxn ang="0">
                  <a:pos x="44" y="158"/>
                </a:cxn>
                <a:cxn ang="0">
                  <a:pos x="31" y="162"/>
                </a:cxn>
                <a:cxn ang="0">
                  <a:pos x="25" y="165"/>
                </a:cxn>
                <a:cxn ang="0">
                  <a:pos x="21" y="164"/>
                </a:cxn>
                <a:cxn ang="0">
                  <a:pos x="8" y="152"/>
                </a:cxn>
                <a:cxn ang="0">
                  <a:pos x="0" y="139"/>
                </a:cxn>
                <a:cxn ang="0">
                  <a:pos x="3" y="132"/>
                </a:cxn>
                <a:cxn ang="0">
                  <a:pos x="13" y="139"/>
                </a:cxn>
                <a:cxn ang="0">
                  <a:pos x="24" y="141"/>
                </a:cxn>
                <a:cxn ang="0">
                  <a:pos x="116" y="134"/>
                </a:cxn>
                <a:cxn ang="0">
                  <a:pos x="122" y="84"/>
                </a:cxn>
                <a:cxn ang="0">
                  <a:pos x="45" y="92"/>
                </a:cxn>
                <a:cxn ang="0">
                  <a:pos x="34" y="94"/>
                </a:cxn>
                <a:cxn ang="0">
                  <a:pos x="22" y="94"/>
                </a:cxn>
                <a:cxn ang="0">
                  <a:pos x="13" y="86"/>
                </a:cxn>
                <a:cxn ang="0">
                  <a:pos x="6" y="70"/>
                </a:cxn>
                <a:cxn ang="0">
                  <a:pos x="9" y="64"/>
                </a:cxn>
                <a:cxn ang="0">
                  <a:pos x="19" y="71"/>
                </a:cxn>
                <a:cxn ang="0">
                  <a:pos x="28" y="74"/>
                </a:cxn>
                <a:cxn ang="0">
                  <a:pos x="53" y="73"/>
                </a:cxn>
                <a:cxn ang="0">
                  <a:pos x="127" y="25"/>
                </a:cxn>
                <a:cxn ang="0">
                  <a:pos x="48" y="31"/>
                </a:cxn>
                <a:cxn ang="0">
                  <a:pos x="32" y="35"/>
                </a:cxn>
                <a:cxn ang="0">
                  <a:pos x="28" y="35"/>
                </a:cxn>
                <a:cxn ang="0">
                  <a:pos x="12" y="25"/>
                </a:cxn>
                <a:cxn ang="0">
                  <a:pos x="5" y="10"/>
                </a:cxn>
                <a:cxn ang="0">
                  <a:pos x="11" y="2"/>
                </a:cxn>
                <a:cxn ang="0">
                  <a:pos x="21" y="12"/>
                </a:cxn>
                <a:cxn ang="0">
                  <a:pos x="31" y="13"/>
                </a:cxn>
              </a:cxnLst>
              <a:rect l="0" t="0" r="r" b="b"/>
              <a:pathLst>
                <a:path w="158" h="165">
                  <a:moveTo>
                    <a:pt x="31" y="13"/>
                  </a:moveTo>
                  <a:lnTo>
                    <a:pt x="31" y="13"/>
                  </a:lnTo>
                  <a:lnTo>
                    <a:pt x="34" y="13"/>
                  </a:lnTo>
                  <a:lnTo>
                    <a:pt x="34" y="13"/>
                  </a:lnTo>
                  <a:lnTo>
                    <a:pt x="73" y="12"/>
                  </a:lnTo>
                  <a:lnTo>
                    <a:pt x="116" y="8"/>
                  </a:lnTo>
                  <a:lnTo>
                    <a:pt x="116" y="8"/>
                  </a:lnTo>
                  <a:lnTo>
                    <a:pt x="121" y="6"/>
                  </a:lnTo>
                  <a:lnTo>
                    <a:pt x="125" y="3"/>
                  </a:lnTo>
                  <a:lnTo>
                    <a:pt x="125" y="3"/>
                  </a:lnTo>
                  <a:lnTo>
                    <a:pt x="128" y="2"/>
                  </a:lnTo>
                  <a:lnTo>
                    <a:pt x="131" y="0"/>
                  </a:lnTo>
                  <a:lnTo>
                    <a:pt x="131" y="0"/>
                  </a:lnTo>
                  <a:lnTo>
                    <a:pt x="134" y="0"/>
                  </a:lnTo>
                  <a:lnTo>
                    <a:pt x="138" y="2"/>
                  </a:lnTo>
                  <a:lnTo>
                    <a:pt x="147" y="9"/>
                  </a:lnTo>
                  <a:lnTo>
                    <a:pt x="147" y="9"/>
                  </a:lnTo>
                  <a:lnTo>
                    <a:pt x="156" y="18"/>
                  </a:lnTo>
                  <a:lnTo>
                    <a:pt x="157" y="21"/>
                  </a:lnTo>
                  <a:lnTo>
                    <a:pt x="158" y="23"/>
                  </a:lnTo>
                  <a:lnTo>
                    <a:pt x="158" y="23"/>
                  </a:lnTo>
                  <a:lnTo>
                    <a:pt x="157" y="28"/>
                  </a:lnTo>
                  <a:lnTo>
                    <a:pt x="156" y="29"/>
                  </a:lnTo>
                  <a:lnTo>
                    <a:pt x="156" y="29"/>
                  </a:lnTo>
                  <a:lnTo>
                    <a:pt x="151" y="37"/>
                  </a:lnTo>
                  <a:lnTo>
                    <a:pt x="150" y="44"/>
                  </a:lnTo>
                  <a:lnTo>
                    <a:pt x="150" y="44"/>
                  </a:lnTo>
                  <a:lnTo>
                    <a:pt x="144" y="89"/>
                  </a:lnTo>
                  <a:lnTo>
                    <a:pt x="138" y="131"/>
                  </a:lnTo>
                  <a:lnTo>
                    <a:pt x="138" y="131"/>
                  </a:lnTo>
                  <a:lnTo>
                    <a:pt x="143" y="134"/>
                  </a:lnTo>
                  <a:lnTo>
                    <a:pt x="147" y="138"/>
                  </a:lnTo>
                  <a:lnTo>
                    <a:pt x="150" y="142"/>
                  </a:lnTo>
                  <a:lnTo>
                    <a:pt x="151" y="147"/>
                  </a:lnTo>
                  <a:lnTo>
                    <a:pt x="151" y="147"/>
                  </a:lnTo>
                  <a:lnTo>
                    <a:pt x="150" y="149"/>
                  </a:lnTo>
                  <a:lnTo>
                    <a:pt x="148" y="151"/>
                  </a:lnTo>
                  <a:lnTo>
                    <a:pt x="145" y="152"/>
                  </a:lnTo>
                  <a:lnTo>
                    <a:pt x="143" y="154"/>
                  </a:lnTo>
                  <a:lnTo>
                    <a:pt x="143" y="154"/>
                  </a:lnTo>
                  <a:lnTo>
                    <a:pt x="132" y="152"/>
                  </a:lnTo>
                  <a:lnTo>
                    <a:pt x="132" y="152"/>
                  </a:lnTo>
                  <a:lnTo>
                    <a:pt x="124" y="152"/>
                  </a:lnTo>
                  <a:lnTo>
                    <a:pt x="124" y="152"/>
                  </a:lnTo>
                  <a:lnTo>
                    <a:pt x="103" y="152"/>
                  </a:lnTo>
                  <a:lnTo>
                    <a:pt x="83" y="154"/>
                  </a:lnTo>
                  <a:lnTo>
                    <a:pt x="44" y="158"/>
                  </a:lnTo>
                  <a:lnTo>
                    <a:pt x="44" y="158"/>
                  </a:lnTo>
                  <a:lnTo>
                    <a:pt x="37" y="161"/>
                  </a:lnTo>
                  <a:lnTo>
                    <a:pt x="31" y="162"/>
                  </a:lnTo>
                  <a:lnTo>
                    <a:pt x="31" y="162"/>
                  </a:lnTo>
                  <a:lnTo>
                    <a:pt x="28" y="164"/>
                  </a:lnTo>
                  <a:lnTo>
                    <a:pt x="25" y="165"/>
                  </a:lnTo>
                  <a:lnTo>
                    <a:pt x="25" y="165"/>
                  </a:lnTo>
                  <a:lnTo>
                    <a:pt x="25" y="165"/>
                  </a:lnTo>
                  <a:lnTo>
                    <a:pt x="25" y="165"/>
                  </a:lnTo>
                  <a:lnTo>
                    <a:pt x="21" y="164"/>
                  </a:lnTo>
                  <a:lnTo>
                    <a:pt x="16" y="162"/>
                  </a:lnTo>
                  <a:lnTo>
                    <a:pt x="12" y="158"/>
                  </a:lnTo>
                  <a:lnTo>
                    <a:pt x="8" y="152"/>
                  </a:lnTo>
                  <a:lnTo>
                    <a:pt x="8" y="152"/>
                  </a:lnTo>
                  <a:lnTo>
                    <a:pt x="2" y="145"/>
                  </a:lnTo>
                  <a:lnTo>
                    <a:pt x="0" y="139"/>
                  </a:lnTo>
                  <a:lnTo>
                    <a:pt x="0" y="139"/>
                  </a:lnTo>
                  <a:lnTo>
                    <a:pt x="0" y="136"/>
                  </a:lnTo>
                  <a:lnTo>
                    <a:pt x="3" y="132"/>
                  </a:lnTo>
                  <a:lnTo>
                    <a:pt x="3" y="132"/>
                  </a:lnTo>
                  <a:lnTo>
                    <a:pt x="9" y="136"/>
                  </a:lnTo>
                  <a:lnTo>
                    <a:pt x="13" y="139"/>
                  </a:lnTo>
                  <a:lnTo>
                    <a:pt x="18" y="141"/>
                  </a:lnTo>
                  <a:lnTo>
                    <a:pt x="24" y="141"/>
                  </a:lnTo>
                  <a:lnTo>
                    <a:pt x="24" y="141"/>
                  </a:lnTo>
                  <a:lnTo>
                    <a:pt x="47" y="139"/>
                  </a:lnTo>
                  <a:lnTo>
                    <a:pt x="47" y="139"/>
                  </a:lnTo>
                  <a:lnTo>
                    <a:pt x="116" y="134"/>
                  </a:lnTo>
                  <a:lnTo>
                    <a:pt x="116" y="134"/>
                  </a:lnTo>
                  <a:lnTo>
                    <a:pt x="122" y="84"/>
                  </a:lnTo>
                  <a:lnTo>
                    <a:pt x="122" y="84"/>
                  </a:lnTo>
                  <a:lnTo>
                    <a:pt x="77" y="87"/>
                  </a:lnTo>
                  <a:lnTo>
                    <a:pt x="45" y="92"/>
                  </a:lnTo>
                  <a:lnTo>
                    <a:pt x="45" y="92"/>
                  </a:lnTo>
                  <a:lnTo>
                    <a:pt x="38" y="93"/>
                  </a:lnTo>
                  <a:lnTo>
                    <a:pt x="34" y="94"/>
                  </a:lnTo>
                  <a:lnTo>
                    <a:pt x="34" y="94"/>
                  </a:lnTo>
                  <a:lnTo>
                    <a:pt x="28" y="96"/>
                  </a:lnTo>
                  <a:lnTo>
                    <a:pt x="28" y="96"/>
                  </a:lnTo>
                  <a:lnTo>
                    <a:pt x="22" y="94"/>
                  </a:lnTo>
                  <a:lnTo>
                    <a:pt x="18" y="92"/>
                  </a:lnTo>
                  <a:lnTo>
                    <a:pt x="18" y="92"/>
                  </a:lnTo>
                  <a:lnTo>
                    <a:pt x="13" y="86"/>
                  </a:lnTo>
                  <a:lnTo>
                    <a:pt x="9" y="80"/>
                  </a:lnTo>
                  <a:lnTo>
                    <a:pt x="6" y="76"/>
                  </a:lnTo>
                  <a:lnTo>
                    <a:pt x="6" y="70"/>
                  </a:lnTo>
                  <a:lnTo>
                    <a:pt x="6" y="70"/>
                  </a:lnTo>
                  <a:lnTo>
                    <a:pt x="8" y="67"/>
                  </a:lnTo>
                  <a:lnTo>
                    <a:pt x="9" y="64"/>
                  </a:lnTo>
                  <a:lnTo>
                    <a:pt x="9" y="64"/>
                  </a:lnTo>
                  <a:lnTo>
                    <a:pt x="15" y="68"/>
                  </a:lnTo>
                  <a:lnTo>
                    <a:pt x="19" y="71"/>
                  </a:lnTo>
                  <a:lnTo>
                    <a:pt x="24" y="74"/>
                  </a:lnTo>
                  <a:lnTo>
                    <a:pt x="28" y="74"/>
                  </a:lnTo>
                  <a:lnTo>
                    <a:pt x="28" y="74"/>
                  </a:lnTo>
                  <a:lnTo>
                    <a:pt x="41" y="73"/>
                  </a:lnTo>
                  <a:lnTo>
                    <a:pt x="53" y="73"/>
                  </a:lnTo>
                  <a:lnTo>
                    <a:pt x="53" y="73"/>
                  </a:lnTo>
                  <a:lnTo>
                    <a:pt x="124" y="65"/>
                  </a:lnTo>
                  <a:lnTo>
                    <a:pt x="124" y="65"/>
                  </a:lnTo>
                  <a:lnTo>
                    <a:pt x="127" y="25"/>
                  </a:lnTo>
                  <a:lnTo>
                    <a:pt x="127" y="25"/>
                  </a:lnTo>
                  <a:lnTo>
                    <a:pt x="86" y="28"/>
                  </a:lnTo>
                  <a:lnTo>
                    <a:pt x="48" y="31"/>
                  </a:lnTo>
                  <a:lnTo>
                    <a:pt x="48" y="31"/>
                  </a:lnTo>
                  <a:lnTo>
                    <a:pt x="40" y="32"/>
                  </a:lnTo>
                  <a:lnTo>
                    <a:pt x="32" y="35"/>
                  </a:lnTo>
                  <a:lnTo>
                    <a:pt x="32" y="35"/>
                  </a:lnTo>
                  <a:lnTo>
                    <a:pt x="28" y="35"/>
                  </a:lnTo>
                  <a:lnTo>
                    <a:pt x="28" y="35"/>
                  </a:lnTo>
                  <a:lnTo>
                    <a:pt x="24" y="35"/>
                  </a:lnTo>
                  <a:lnTo>
                    <a:pt x="21" y="34"/>
                  </a:lnTo>
                  <a:lnTo>
                    <a:pt x="12" y="25"/>
                  </a:lnTo>
                  <a:lnTo>
                    <a:pt x="12" y="25"/>
                  </a:lnTo>
                  <a:lnTo>
                    <a:pt x="6" y="16"/>
                  </a:lnTo>
                  <a:lnTo>
                    <a:pt x="5" y="10"/>
                  </a:lnTo>
                  <a:lnTo>
                    <a:pt x="5" y="10"/>
                  </a:lnTo>
                  <a:lnTo>
                    <a:pt x="6" y="6"/>
                  </a:lnTo>
                  <a:lnTo>
                    <a:pt x="11" y="2"/>
                  </a:lnTo>
                  <a:lnTo>
                    <a:pt x="11" y="2"/>
                  </a:lnTo>
                  <a:lnTo>
                    <a:pt x="16" y="8"/>
                  </a:lnTo>
                  <a:lnTo>
                    <a:pt x="21" y="12"/>
                  </a:lnTo>
                  <a:lnTo>
                    <a:pt x="25" y="13"/>
                  </a:lnTo>
                  <a:lnTo>
                    <a:pt x="31" y="13"/>
                  </a:lnTo>
                  <a:lnTo>
                    <a:pt x="31" y="1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2" name="Freeform 126"/>
            <p:cNvSpPr>
              <a:spLocks noEditPoints="1"/>
            </p:cNvSpPr>
            <p:nvPr userDrawn="1"/>
          </p:nvSpPr>
          <p:spPr bwMode="auto">
            <a:xfrm>
              <a:off x="4856163" y="1776413"/>
              <a:ext cx="119063" cy="106363"/>
            </a:xfrm>
            <a:custGeom>
              <a:avLst/>
              <a:gdLst/>
              <a:ahLst/>
              <a:cxnLst>
                <a:cxn ang="0">
                  <a:pos x="225" y="27"/>
                </a:cxn>
                <a:cxn ang="0">
                  <a:pos x="191" y="77"/>
                </a:cxn>
                <a:cxn ang="0">
                  <a:pos x="152" y="119"/>
                </a:cxn>
                <a:cxn ang="0">
                  <a:pos x="107" y="155"/>
                </a:cxn>
                <a:cxn ang="0">
                  <a:pos x="57" y="190"/>
                </a:cxn>
                <a:cxn ang="0">
                  <a:pos x="51" y="194"/>
                </a:cxn>
                <a:cxn ang="0">
                  <a:pos x="48" y="197"/>
                </a:cxn>
                <a:cxn ang="0">
                  <a:pos x="38" y="200"/>
                </a:cxn>
                <a:cxn ang="0">
                  <a:pos x="33" y="200"/>
                </a:cxn>
                <a:cxn ang="0">
                  <a:pos x="22" y="192"/>
                </a:cxn>
                <a:cxn ang="0">
                  <a:pos x="14" y="187"/>
                </a:cxn>
                <a:cxn ang="0">
                  <a:pos x="4" y="172"/>
                </a:cxn>
                <a:cxn ang="0">
                  <a:pos x="0" y="161"/>
                </a:cxn>
                <a:cxn ang="0">
                  <a:pos x="1" y="156"/>
                </a:cxn>
                <a:cxn ang="0">
                  <a:pos x="4" y="153"/>
                </a:cxn>
                <a:cxn ang="0">
                  <a:pos x="12" y="159"/>
                </a:cxn>
                <a:cxn ang="0">
                  <a:pos x="20" y="166"/>
                </a:cxn>
                <a:cxn ang="0">
                  <a:pos x="26" y="168"/>
                </a:cxn>
                <a:cxn ang="0">
                  <a:pos x="38" y="166"/>
                </a:cxn>
                <a:cxn ang="0">
                  <a:pos x="55" y="158"/>
                </a:cxn>
                <a:cxn ang="0">
                  <a:pos x="81" y="143"/>
                </a:cxn>
                <a:cxn ang="0">
                  <a:pos x="126" y="111"/>
                </a:cxn>
                <a:cxn ang="0">
                  <a:pos x="165" y="78"/>
                </a:cxn>
                <a:cxn ang="0">
                  <a:pos x="200" y="40"/>
                </a:cxn>
                <a:cxn ang="0">
                  <a:pos x="225" y="27"/>
                </a:cxn>
                <a:cxn ang="0">
                  <a:pos x="6" y="0"/>
                </a:cxn>
                <a:cxn ang="0">
                  <a:pos x="38" y="9"/>
                </a:cxn>
                <a:cxn ang="0">
                  <a:pos x="62" y="23"/>
                </a:cxn>
                <a:cxn ang="0">
                  <a:pos x="68" y="29"/>
                </a:cxn>
                <a:cxn ang="0">
                  <a:pos x="74" y="39"/>
                </a:cxn>
                <a:cxn ang="0">
                  <a:pos x="74" y="45"/>
                </a:cxn>
                <a:cxn ang="0">
                  <a:pos x="70" y="56"/>
                </a:cxn>
                <a:cxn ang="0">
                  <a:pos x="59" y="62"/>
                </a:cxn>
                <a:cxn ang="0">
                  <a:pos x="55" y="61"/>
                </a:cxn>
                <a:cxn ang="0">
                  <a:pos x="48" y="55"/>
                </a:cxn>
                <a:cxn ang="0">
                  <a:pos x="43" y="48"/>
                </a:cxn>
                <a:cxn ang="0">
                  <a:pos x="26" y="25"/>
                </a:cxn>
                <a:cxn ang="0">
                  <a:pos x="1" y="7"/>
                </a:cxn>
              </a:cxnLst>
              <a:rect l="0" t="0" r="r" b="b"/>
              <a:pathLst>
                <a:path w="225" h="200">
                  <a:moveTo>
                    <a:pt x="225" y="27"/>
                  </a:moveTo>
                  <a:lnTo>
                    <a:pt x="225" y="27"/>
                  </a:lnTo>
                  <a:lnTo>
                    <a:pt x="209" y="53"/>
                  </a:lnTo>
                  <a:lnTo>
                    <a:pt x="191" y="77"/>
                  </a:lnTo>
                  <a:lnTo>
                    <a:pt x="173" y="98"/>
                  </a:lnTo>
                  <a:lnTo>
                    <a:pt x="152" y="119"/>
                  </a:lnTo>
                  <a:lnTo>
                    <a:pt x="130" y="137"/>
                  </a:lnTo>
                  <a:lnTo>
                    <a:pt x="107" y="155"/>
                  </a:lnTo>
                  <a:lnTo>
                    <a:pt x="83" y="172"/>
                  </a:lnTo>
                  <a:lnTo>
                    <a:pt x="57" y="190"/>
                  </a:lnTo>
                  <a:lnTo>
                    <a:pt x="57" y="190"/>
                  </a:lnTo>
                  <a:lnTo>
                    <a:pt x="51" y="194"/>
                  </a:lnTo>
                  <a:lnTo>
                    <a:pt x="48" y="197"/>
                  </a:lnTo>
                  <a:lnTo>
                    <a:pt x="48" y="197"/>
                  </a:lnTo>
                  <a:lnTo>
                    <a:pt x="43" y="200"/>
                  </a:lnTo>
                  <a:lnTo>
                    <a:pt x="38" y="200"/>
                  </a:lnTo>
                  <a:lnTo>
                    <a:pt x="38" y="200"/>
                  </a:lnTo>
                  <a:lnTo>
                    <a:pt x="33" y="200"/>
                  </a:lnTo>
                  <a:lnTo>
                    <a:pt x="28" y="197"/>
                  </a:lnTo>
                  <a:lnTo>
                    <a:pt x="22" y="192"/>
                  </a:lnTo>
                  <a:lnTo>
                    <a:pt x="14" y="187"/>
                  </a:lnTo>
                  <a:lnTo>
                    <a:pt x="14" y="187"/>
                  </a:lnTo>
                  <a:lnTo>
                    <a:pt x="9" y="179"/>
                  </a:lnTo>
                  <a:lnTo>
                    <a:pt x="4" y="172"/>
                  </a:lnTo>
                  <a:lnTo>
                    <a:pt x="1" y="166"/>
                  </a:lnTo>
                  <a:lnTo>
                    <a:pt x="0" y="161"/>
                  </a:lnTo>
                  <a:lnTo>
                    <a:pt x="0" y="161"/>
                  </a:lnTo>
                  <a:lnTo>
                    <a:pt x="1" y="156"/>
                  </a:lnTo>
                  <a:lnTo>
                    <a:pt x="3" y="155"/>
                  </a:lnTo>
                  <a:lnTo>
                    <a:pt x="4" y="153"/>
                  </a:lnTo>
                  <a:lnTo>
                    <a:pt x="4" y="153"/>
                  </a:lnTo>
                  <a:lnTo>
                    <a:pt x="12" y="159"/>
                  </a:lnTo>
                  <a:lnTo>
                    <a:pt x="12" y="159"/>
                  </a:lnTo>
                  <a:lnTo>
                    <a:pt x="20" y="166"/>
                  </a:lnTo>
                  <a:lnTo>
                    <a:pt x="26" y="168"/>
                  </a:lnTo>
                  <a:lnTo>
                    <a:pt x="26" y="168"/>
                  </a:lnTo>
                  <a:lnTo>
                    <a:pt x="30" y="168"/>
                  </a:lnTo>
                  <a:lnTo>
                    <a:pt x="38" y="166"/>
                  </a:lnTo>
                  <a:lnTo>
                    <a:pt x="45" y="162"/>
                  </a:lnTo>
                  <a:lnTo>
                    <a:pt x="55" y="158"/>
                  </a:lnTo>
                  <a:lnTo>
                    <a:pt x="55" y="158"/>
                  </a:lnTo>
                  <a:lnTo>
                    <a:pt x="81" y="143"/>
                  </a:lnTo>
                  <a:lnTo>
                    <a:pt x="104" y="127"/>
                  </a:lnTo>
                  <a:lnTo>
                    <a:pt x="126" y="111"/>
                  </a:lnTo>
                  <a:lnTo>
                    <a:pt x="146" y="95"/>
                  </a:lnTo>
                  <a:lnTo>
                    <a:pt x="165" y="78"/>
                  </a:lnTo>
                  <a:lnTo>
                    <a:pt x="184" y="59"/>
                  </a:lnTo>
                  <a:lnTo>
                    <a:pt x="200" y="40"/>
                  </a:lnTo>
                  <a:lnTo>
                    <a:pt x="217" y="22"/>
                  </a:lnTo>
                  <a:lnTo>
                    <a:pt x="225" y="27"/>
                  </a:lnTo>
                  <a:close/>
                  <a:moveTo>
                    <a:pt x="6" y="0"/>
                  </a:moveTo>
                  <a:lnTo>
                    <a:pt x="6" y="0"/>
                  </a:lnTo>
                  <a:lnTo>
                    <a:pt x="22" y="3"/>
                  </a:lnTo>
                  <a:lnTo>
                    <a:pt x="38" y="9"/>
                  </a:lnTo>
                  <a:lnTo>
                    <a:pt x="52" y="16"/>
                  </a:lnTo>
                  <a:lnTo>
                    <a:pt x="62" y="23"/>
                  </a:lnTo>
                  <a:lnTo>
                    <a:pt x="62" y="23"/>
                  </a:lnTo>
                  <a:lnTo>
                    <a:pt x="68" y="29"/>
                  </a:lnTo>
                  <a:lnTo>
                    <a:pt x="72" y="33"/>
                  </a:lnTo>
                  <a:lnTo>
                    <a:pt x="74" y="39"/>
                  </a:lnTo>
                  <a:lnTo>
                    <a:pt x="74" y="45"/>
                  </a:lnTo>
                  <a:lnTo>
                    <a:pt x="74" y="45"/>
                  </a:lnTo>
                  <a:lnTo>
                    <a:pt x="74" y="52"/>
                  </a:lnTo>
                  <a:lnTo>
                    <a:pt x="70" y="56"/>
                  </a:lnTo>
                  <a:lnTo>
                    <a:pt x="65" y="61"/>
                  </a:lnTo>
                  <a:lnTo>
                    <a:pt x="59" y="62"/>
                  </a:lnTo>
                  <a:lnTo>
                    <a:pt x="59" y="62"/>
                  </a:lnTo>
                  <a:lnTo>
                    <a:pt x="55" y="61"/>
                  </a:lnTo>
                  <a:lnTo>
                    <a:pt x="52" y="59"/>
                  </a:lnTo>
                  <a:lnTo>
                    <a:pt x="48" y="55"/>
                  </a:lnTo>
                  <a:lnTo>
                    <a:pt x="43" y="48"/>
                  </a:lnTo>
                  <a:lnTo>
                    <a:pt x="43" y="48"/>
                  </a:lnTo>
                  <a:lnTo>
                    <a:pt x="35" y="36"/>
                  </a:lnTo>
                  <a:lnTo>
                    <a:pt x="26" y="25"/>
                  </a:lnTo>
                  <a:lnTo>
                    <a:pt x="16" y="16"/>
                  </a:lnTo>
                  <a:lnTo>
                    <a:pt x="1" y="7"/>
                  </a:lnTo>
                  <a:lnTo>
                    <a:pt x="6"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3" name="Freeform 127"/>
            <p:cNvSpPr>
              <a:spLocks/>
            </p:cNvSpPr>
            <p:nvPr userDrawn="1"/>
          </p:nvSpPr>
          <p:spPr bwMode="auto">
            <a:xfrm>
              <a:off x="4999038" y="1757363"/>
              <a:ext cx="127000" cy="136525"/>
            </a:xfrm>
            <a:custGeom>
              <a:avLst/>
              <a:gdLst/>
              <a:ahLst/>
              <a:cxnLst>
                <a:cxn ang="0">
                  <a:pos x="19" y="58"/>
                </a:cxn>
                <a:cxn ang="0">
                  <a:pos x="55" y="58"/>
                </a:cxn>
                <a:cxn ang="0">
                  <a:pos x="92" y="32"/>
                </a:cxn>
                <a:cxn ang="0">
                  <a:pos x="97" y="18"/>
                </a:cxn>
                <a:cxn ang="0">
                  <a:pos x="90" y="10"/>
                </a:cxn>
                <a:cxn ang="0">
                  <a:pos x="79" y="5"/>
                </a:cxn>
                <a:cxn ang="0">
                  <a:pos x="87" y="0"/>
                </a:cxn>
                <a:cxn ang="0">
                  <a:pos x="123" y="10"/>
                </a:cxn>
                <a:cxn ang="0">
                  <a:pos x="124" y="19"/>
                </a:cxn>
                <a:cxn ang="0">
                  <a:pos x="113" y="35"/>
                </a:cxn>
                <a:cxn ang="0">
                  <a:pos x="150" y="34"/>
                </a:cxn>
                <a:cxn ang="0">
                  <a:pos x="162" y="31"/>
                </a:cxn>
                <a:cxn ang="0">
                  <a:pos x="177" y="42"/>
                </a:cxn>
                <a:cxn ang="0">
                  <a:pos x="159" y="54"/>
                </a:cxn>
                <a:cxn ang="0">
                  <a:pos x="91" y="70"/>
                </a:cxn>
                <a:cxn ang="0">
                  <a:pos x="65" y="112"/>
                </a:cxn>
                <a:cxn ang="0">
                  <a:pos x="97" y="102"/>
                </a:cxn>
                <a:cxn ang="0">
                  <a:pos x="121" y="112"/>
                </a:cxn>
                <a:cxn ang="0">
                  <a:pos x="133" y="141"/>
                </a:cxn>
                <a:cxn ang="0">
                  <a:pos x="203" y="110"/>
                </a:cxn>
                <a:cxn ang="0">
                  <a:pos x="204" y="103"/>
                </a:cxn>
                <a:cxn ang="0">
                  <a:pos x="195" y="93"/>
                </a:cxn>
                <a:cxn ang="0">
                  <a:pos x="194" y="89"/>
                </a:cxn>
                <a:cxn ang="0">
                  <a:pos x="211" y="91"/>
                </a:cxn>
                <a:cxn ang="0">
                  <a:pos x="235" y="112"/>
                </a:cxn>
                <a:cxn ang="0">
                  <a:pos x="238" y="125"/>
                </a:cxn>
                <a:cxn ang="0">
                  <a:pos x="226" y="129"/>
                </a:cxn>
                <a:cxn ang="0">
                  <a:pos x="166" y="146"/>
                </a:cxn>
                <a:cxn ang="0">
                  <a:pos x="135" y="191"/>
                </a:cxn>
                <a:cxn ang="0">
                  <a:pos x="123" y="209"/>
                </a:cxn>
                <a:cxn ang="0">
                  <a:pos x="114" y="202"/>
                </a:cxn>
                <a:cxn ang="0">
                  <a:pos x="114" y="165"/>
                </a:cxn>
                <a:cxn ang="0">
                  <a:pos x="78" y="190"/>
                </a:cxn>
                <a:cxn ang="0">
                  <a:pos x="66" y="212"/>
                </a:cxn>
                <a:cxn ang="0">
                  <a:pos x="74" y="228"/>
                </a:cxn>
                <a:cxn ang="0">
                  <a:pos x="116" y="236"/>
                </a:cxn>
                <a:cxn ang="0">
                  <a:pos x="161" y="232"/>
                </a:cxn>
                <a:cxn ang="0">
                  <a:pos x="188" y="228"/>
                </a:cxn>
                <a:cxn ang="0">
                  <a:pos x="207" y="236"/>
                </a:cxn>
                <a:cxn ang="0">
                  <a:pos x="204" y="252"/>
                </a:cxn>
                <a:cxn ang="0">
                  <a:pos x="168" y="258"/>
                </a:cxn>
                <a:cxn ang="0">
                  <a:pos x="101" y="257"/>
                </a:cxn>
                <a:cxn ang="0">
                  <a:pos x="56" y="235"/>
                </a:cxn>
                <a:cxn ang="0">
                  <a:pos x="52" y="206"/>
                </a:cxn>
                <a:cxn ang="0">
                  <a:pos x="65" y="181"/>
                </a:cxn>
                <a:cxn ang="0">
                  <a:pos x="114" y="148"/>
                </a:cxn>
                <a:cxn ang="0">
                  <a:pos x="108" y="122"/>
                </a:cxn>
                <a:cxn ang="0">
                  <a:pos x="94" y="115"/>
                </a:cxn>
                <a:cxn ang="0">
                  <a:pos x="63" y="126"/>
                </a:cxn>
                <a:cxn ang="0">
                  <a:pos x="26" y="155"/>
                </a:cxn>
                <a:cxn ang="0">
                  <a:pos x="11"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6" y="60"/>
                  </a:lnTo>
                  <a:lnTo>
                    <a:pt x="32" y="60"/>
                  </a:lnTo>
                  <a:lnTo>
                    <a:pt x="32" y="60"/>
                  </a:lnTo>
                  <a:lnTo>
                    <a:pt x="55" y="58"/>
                  </a:lnTo>
                  <a:lnTo>
                    <a:pt x="82" y="54"/>
                  </a:lnTo>
                  <a:lnTo>
                    <a:pt x="82" y="54"/>
                  </a:lnTo>
                  <a:lnTo>
                    <a:pt x="88" y="44"/>
                  </a:lnTo>
                  <a:lnTo>
                    <a:pt x="92" y="32"/>
                  </a:lnTo>
                  <a:lnTo>
                    <a:pt x="92" y="32"/>
                  </a:lnTo>
                  <a:lnTo>
                    <a:pt x="95" y="23"/>
                  </a:lnTo>
                  <a:lnTo>
                    <a:pt x="97" y="18"/>
                  </a:lnTo>
                  <a:lnTo>
                    <a:pt x="97" y="18"/>
                  </a:lnTo>
                  <a:lnTo>
                    <a:pt x="97" y="16"/>
                  </a:lnTo>
                  <a:lnTo>
                    <a:pt x="95" y="15"/>
                  </a:lnTo>
                  <a:lnTo>
                    <a:pt x="95" y="15"/>
                  </a:lnTo>
                  <a:lnTo>
                    <a:pt x="90" y="10"/>
                  </a:lnTo>
                  <a:lnTo>
                    <a:pt x="82" y="7"/>
                  </a:lnTo>
                  <a:lnTo>
                    <a:pt x="82" y="7"/>
                  </a:lnTo>
                  <a:lnTo>
                    <a:pt x="79" y="6"/>
                  </a:lnTo>
                  <a:lnTo>
                    <a:pt x="79" y="5"/>
                  </a:lnTo>
                  <a:lnTo>
                    <a:pt x="79" y="5"/>
                  </a:lnTo>
                  <a:lnTo>
                    <a:pt x="79" y="2"/>
                  </a:lnTo>
                  <a:lnTo>
                    <a:pt x="81" y="0"/>
                  </a:lnTo>
                  <a:lnTo>
                    <a:pt x="87" y="0"/>
                  </a:lnTo>
                  <a:lnTo>
                    <a:pt x="87" y="0"/>
                  </a:lnTo>
                  <a:lnTo>
                    <a:pt x="101" y="2"/>
                  </a:lnTo>
                  <a:lnTo>
                    <a:pt x="114" y="5"/>
                  </a:lnTo>
                  <a:lnTo>
                    <a:pt x="123" y="10"/>
                  </a:lnTo>
                  <a:lnTo>
                    <a:pt x="124" y="13"/>
                  </a:lnTo>
                  <a:lnTo>
                    <a:pt x="126" y="16"/>
                  </a:lnTo>
                  <a:lnTo>
                    <a:pt x="126" y="16"/>
                  </a:lnTo>
                  <a:lnTo>
                    <a:pt x="124" y="19"/>
                  </a:lnTo>
                  <a:lnTo>
                    <a:pt x="121" y="23"/>
                  </a:lnTo>
                  <a:lnTo>
                    <a:pt x="121" y="23"/>
                  </a:lnTo>
                  <a:lnTo>
                    <a:pt x="113" y="35"/>
                  </a:lnTo>
                  <a:lnTo>
                    <a:pt x="113" y="35"/>
                  </a:lnTo>
                  <a:lnTo>
                    <a:pt x="103" y="51"/>
                  </a:lnTo>
                  <a:lnTo>
                    <a:pt x="103" y="51"/>
                  </a:lnTo>
                  <a:lnTo>
                    <a:pt x="130" y="42"/>
                  </a:lnTo>
                  <a:lnTo>
                    <a:pt x="150" y="34"/>
                  </a:lnTo>
                  <a:lnTo>
                    <a:pt x="150" y="34"/>
                  </a:lnTo>
                  <a:lnTo>
                    <a:pt x="156" y="32"/>
                  </a:lnTo>
                  <a:lnTo>
                    <a:pt x="162" y="31"/>
                  </a:lnTo>
                  <a:lnTo>
                    <a:pt x="162" y="31"/>
                  </a:lnTo>
                  <a:lnTo>
                    <a:pt x="168" y="32"/>
                  </a:lnTo>
                  <a:lnTo>
                    <a:pt x="172" y="35"/>
                  </a:lnTo>
                  <a:lnTo>
                    <a:pt x="175" y="38"/>
                  </a:lnTo>
                  <a:lnTo>
                    <a:pt x="177" y="42"/>
                  </a:lnTo>
                  <a:lnTo>
                    <a:pt x="177" y="42"/>
                  </a:lnTo>
                  <a:lnTo>
                    <a:pt x="175" y="47"/>
                  </a:lnTo>
                  <a:lnTo>
                    <a:pt x="169" y="51"/>
                  </a:lnTo>
                  <a:lnTo>
                    <a:pt x="159" y="54"/>
                  </a:lnTo>
                  <a:lnTo>
                    <a:pt x="145" y="58"/>
                  </a:lnTo>
                  <a:lnTo>
                    <a:pt x="145" y="58"/>
                  </a:lnTo>
                  <a:lnTo>
                    <a:pt x="91" y="70"/>
                  </a:lnTo>
                  <a:lnTo>
                    <a:pt x="91" y="70"/>
                  </a:lnTo>
                  <a:lnTo>
                    <a:pt x="74" y="93"/>
                  </a:lnTo>
                  <a:lnTo>
                    <a:pt x="53" y="118"/>
                  </a:lnTo>
                  <a:lnTo>
                    <a:pt x="53" y="118"/>
                  </a:lnTo>
                  <a:lnTo>
                    <a:pt x="65" y="112"/>
                  </a:lnTo>
                  <a:lnTo>
                    <a:pt x="77" y="106"/>
                  </a:lnTo>
                  <a:lnTo>
                    <a:pt x="87" y="103"/>
                  </a:lnTo>
                  <a:lnTo>
                    <a:pt x="97" y="102"/>
                  </a:lnTo>
                  <a:lnTo>
                    <a:pt x="97" y="102"/>
                  </a:lnTo>
                  <a:lnTo>
                    <a:pt x="104" y="102"/>
                  </a:lnTo>
                  <a:lnTo>
                    <a:pt x="111" y="104"/>
                  </a:lnTo>
                  <a:lnTo>
                    <a:pt x="117" y="107"/>
                  </a:lnTo>
                  <a:lnTo>
                    <a:pt x="121" y="112"/>
                  </a:lnTo>
                  <a:lnTo>
                    <a:pt x="126" y="118"/>
                  </a:lnTo>
                  <a:lnTo>
                    <a:pt x="130"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5" y="93"/>
                  </a:lnTo>
                  <a:lnTo>
                    <a:pt x="195" y="93"/>
                  </a:lnTo>
                  <a:lnTo>
                    <a:pt x="194" y="91"/>
                  </a:lnTo>
                  <a:lnTo>
                    <a:pt x="193" y="90"/>
                  </a:lnTo>
                  <a:lnTo>
                    <a:pt x="193" y="90"/>
                  </a:lnTo>
                  <a:lnTo>
                    <a:pt x="194" y="89"/>
                  </a:lnTo>
                  <a:lnTo>
                    <a:pt x="198" y="89"/>
                  </a:lnTo>
                  <a:lnTo>
                    <a:pt x="198" y="89"/>
                  </a:lnTo>
                  <a:lnTo>
                    <a:pt x="204" y="89"/>
                  </a:lnTo>
                  <a:lnTo>
                    <a:pt x="211" y="91"/>
                  </a:lnTo>
                  <a:lnTo>
                    <a:pt x="219" y="96"/>
                  </a:lnTo>
                  <a:lnTo>
                    <a:pt x="224" y="100"/>
                  </a:lnTo>
                  <a:lnTo>
                    <a:pt x="224" y="100"/>
                  </a:lnTo>
                  <a:lnTo>
                    <a:pt x="235" y="112"/>
                  </a:lnTo>
                  <a:lnTo>
                    <a:pt x="238" y="116"/>
                  </a:lnTo>
                  <a:lnTo>
                    <a:pt x="238" y="120"/>
                  </a:lnTo>
                  <a:lnTo>
                    <a:pt x="238" y="120"/>
                  </a:lnTo>
                  <a:lnTo>
                    <a:pt x="238" y="125"/>
                  </a:lnTo>
                  <a:lnTo>
                    <a:pt x="235" y="126"/>
                  </a:lnTo>
                  <a:lnTo>
                    <a:pt x="230" y="128"/>
                  </a:lnTo>
                  <a:lnTo>
                    <a:pt x="226" y="129"/>
                  </a:lnTo>
                  <a:lnTo>
                    <a:pt x="226" y="129"/>
                  </a:lnTo>
                  <a:lnTo>
                    <a:pt x="214" y="131"/>
                  </a:lnTo>
                  <a:lnTo>
                    <a:pt x="200" y="135"/>
                  </a:lnTo>
                  <a:lnTo>
                    <a:pt x="200" y="135"/>
                  </a:lnTo>
                  <a:lnTo>
                    <a:pt x="166"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4" y="202"/>
                  </a:lnTo>
                  <a:lnTo>
                    <a:pt x="113" y="196"/>
                  </a:lnTo>
                  <a:lnTo>
                    <a:pt x="113" y="196"/>
                  </a:lnTo>
                  <a:lnTo>
                    <a:pt x="114" y="165"/>
                  </a:lnTo>
                  <a:lnTo>
                    <a:pt x="114" y="165"/>
                  </a:lnTo>
                  <a:lnTo>
                    <a:pt x="103" y="171"/>
                  </a:lnTo>
                  <a:lnTo>
                    <a:pt x="92" y="177"/>
                  </a:lnTo>
                  <a:lnTo>
                    <a:pt x="84" y="184"/>
                  </a:lnTo>
                  <a:lnTo>
                    <a:pt x="78" y="190"/>
                  </a:lnTo>
                  <a:lnTo>
                    <a:pt x="72" y="196"/>
                  </a:lnTo>
                  <a:lnTo>
                    <a:pt x="69" y="202"/>
                  </a:lnTo>
                  <a:lnTo>
                    <a:pt x="66" y="207"/>
                  </a:lnTo>
                  <a:lnTo>
                    <a:pt x="66" y="212"/>
                  </a:lnTo>
                  <a:lnTo>
                    <a:pt x="66" y="212"/>
                  </a:lnTo>
                  <a:lnTo>
                    <a:pt x="66" y="219"/>
                  </a:lnTo>
                  <a:lnTo>
                    <a:pt x="69" y="223"/>
                  </a:lnTo>
                  <a:lnTo>
                    <a:pt x="74" y="228"/>
                  </a:lnTo>
                  <a:lnTo>
                    <a:pt x="78" y="230"/>
                  </a:lnTo>
                  <a:lnTo>
                    <a:pt x="85" y="233"/>
                  </a:lnTo>
                  <a:lnTo>
                    <a:pt x="94" y="235"/>
                  </a:lnTo>
                  <a:lnTo>
                    <a:pt x="116" y="236"/>
                  </a:lnTo>
                  <a:lnTo>
                    <a:pt x="116" y="236"/>
                  </a:lnTo>
                  <a:lnTo>
                    <a:pt x="136" y="235"/>
                  </a:lnTo>
                  <a:lnTo>
                    <a:pt x="161" y="232"/>
                  </a:lnTo>
                  <a:lnTo>
                    <a:pt x="161" y="232"/>
                  </a:lnTo>
                  <a:lnTo>
                    <a:pt x="171" y="230"/>
                  </a:lnTo>
                  <a:lnTo>
                    <a:pt x="180" y="229"/>
                  </a:lnTo>
                  <a:lnTo>
                    <a:pt x="180" y="229"/>
                  </a:lnTo>
                  <a:lnTo>
                    <a:pt x="188" y="228"/>
                  </a:lnTo>
                  <a:lnTo>
                    <a:pt x="188" y="228"/>
                  </a:lnTo>
                  <a:lnTo>
                    <a:pt x="195" y="228"/>
                  </a:lnTo>
                  <a:lnTo>
                    <a:pt x="203" y="232"/>
                  </a:lnTo>
                  <a:lnTo>
                    <a:pt x="207" y="236"/>
                  </a:lnTo>
                  <a:lnTo>
                    <a:pt x="209" y="242"/>
                  </a:lnTo>
                  <a:lnTo>
                    <a:pt x="209" y="242"/>
                  </a:lnTo>
                  <a:lnTo>
                    <a:pt x="209" y="248"/>
                  </a:lnTo>
                  <a:lnTo>
                    <a:pt x="204" y="252"/>
                  </a:lnTo>
                  <a:lnTo>
                    <a:pt x="198" y="254"/>
                  </a:lnTo>
                  <a:lnTo>
                    <a:pt x="188" y="257"/>
                  </a:lnTo>
                  <a:lnTo>
                    <a:pt x="188" y="257"/>
                  </a:lnTo>
                  <a:lnTo>
                    <a:pt x="168" y="258"/>
                  </a:lnTo>
                  <a:lnTo>
                    <a:pt x="140" y="259"/>
                  </a:lnTo>
                  <a:lnTo>
                    <a:pt x="140" y="259"/>
                  </a:lnTo>
                  <a:lnTo>
                    <a:pt x="119" y="258"/>
                  </a:lnTo>
                  <a:lnTo>
                    <a:pt x="101" y="257"/>
                  </a:lnTo>
                  <a:lnTo>
                    <a:pt x="85" y="254"/>
                  </a:lnTo>
                  <a:lnTo>
                    <a:pt x="72" y="249"/>
                  </a:lnTo>
                  <a:lnTo>
                    <a:pt x="63" y="243"/>
                  </a:lnTo>
                  <a:lnTo>
                    <a:pt x="56" y="235"/>
                  </a:lnTo>
                  <a:lnTo>
                    <a:pt x="52" y="226"/>
                  </a:lnTo>
                  <a:lnTo>
                    <a:pt x="50" y="215"/>
                  </a:lnTo>
                  <a:lnTo>
                    <a:pt x="50" y="215"/>
                  </a:lnTo>
                  <a:lnTo>
                    <a:pt x="52" y="206"/>
                  </a:lnTo>
                  <a:lnTo>
                    <a:pt x="55" y="197"/>
                  </a:lnTo>
                  <a:lnTo>
                    <a:pt x="59" y="188"/>
                  </a:lnTo>
                  <a:lnTo>
                    <a:pt x="65" y="181"/>
                  </a:lnTo>
                  <a:lnTo>
                    <a:pt x="65" y="181"/>
                  </a:lnTo>
                  <a:lnTo>
                    <a:pt x="75" y="173"/>
                  </a:lnTo>
                  <a:lnTo>
                    <a:pt x="87" y="164"/>
                  </a:lnTo>
                  <a:lnTo>
                    <a:pt x="100" y="155"/>
                  </a:lnTo>
                  <a:lnTo>
                    <a:pt x="114" y="148"/>
                  </a:lnTo>
                  <a:lnTo>
                    <a:pt x="114" y="148"/>
                  </a:lnTo>
                  <a:lnTo>
                    <a:pt x="113" y="132"/>
                  </a:lnTo>
                  <a:lnTo>
                    <a:pt x="111" y="126"/>
                  </a:lnTo>
                  <a:lnTo>
                    <a:pt x="108" y="122"/>
                  </a:lnTo>
                  <a:lnTo>
                    <a:pt x="106" y="119"/>
                  </a:lnTo>
                  <a:lnTo>
                    <a:pt x="103" y="116"/>
                  </a:lnTo>
                  <a:lnTo>
                    <a:pt x="98" y="115"/>
                  </a:lnTo>
                  <a:lnTo>
                    <a:pt x="94" y="115"/>
                  </a:lnTo>
                  <a:lnTo>
                    <a:pt x="94" y="115"/>
                  </a:lnTo>
                  <a:lnTo>
                    <a:pt x="85" y="116"/>
                  </a:lnTo>
                  <a:lnTo>
                    <a:pt x="75" y="120"/>
                  </a:lnTo>
                  <a:lnTo>
                    <a:pt x="63" y="126"/>
                  </a:lnTo>
                  <a:lnTo>
                    <a:pt x="52" y="133"/>
                  </a:lnTo>
                  <a:lnTo>
                    <a:pt x="52" y="133"/>
                  </a:lnTo>
                  <a:lnTo>
                    <a:pt x="39" y="144"/>
                  </a:lnTo>
                  <a:lnTo>
                    <a:pt x="26" y="155"/>
                  </a:lnTo>
                  <a:lnTo>
                    <a:pt x="26" y="155"/>
                  </a:lnTo>
                  <a:lnTo>
                    <a:pt x="17" y="162"/>
                  </a:lnTo>
                  <a:lnTo>
                    <a:pt x="14" y="164"/>
                  </a:lnTo>
                  <a:lnTo>
                    <a:pt x="11" y="165"/>
                  </a:lnTo>
                  <a:lnTo>
                    <a:pt x="11" y="165"/>
                  </a:lnTo>
                  <a:lnTo>
                    <a:pt x="7" y="164"/>
                  </a:lnTo>
                  <a:lnTo>
                    <a:pt x="3" y="162"/>
                  </a:lnTo>
                  <a:lnTo>
                    <a:pt x="1" y="158"/>
                  </a:lnTo>
                  <a:lnTo>
                    <a:pt x="0" y="154"/>
                  </a:lnTo>
                  <a:lnTo>
                    <a:pt x="0" y="154"/>
                  </a:lnTo>
                  <a:lnTo>
                    <a:pt x="1" y="149"/>
                  </a:lnTo>
                  <a:lnTo>
                    <a:pt x="3" y="144"/>
                  </a:lnTo>
                  <a:lnTo>
                    <a:pt x="5" y="139"/>
                  </a:lnTo>
                  <a:lnTo>
                    <a:pt x="10" y="136"/>
                  </a:lnTo>
                  <a:lnTo>
                    <a:pt x="10" y="136"/>
                  </a:lnTo>
                  <a:lnTo>
                    <a:pt x="19" y="129"/>
                  </a:lnTo>
                  <a:lnTo>
                    <a:pt x="30" y="120"/>
                  </a:lnTo>
                  <a:lnTo>
                    <a:pt x="30" y="120"/>
                  </a:lnTo>
                  <a:lnTo>
                    <a:pt x="50" y="99"/>
                  </a:lnTo>
                  <a:lnTo>
                    <a:pt x="61" y="86"/>
                  </a:lnTo>
                  <a:lnTo>
                    <a:pt x="71" y="73"/>
                  </a:lnTo>
                  <a:lnTo>
                    <a:pt x="71" y="73"/>
                  </a:lnTo>
                  <a:lnTo>
                    <a:pt x="55" y="76"/>
                  </a:lnTo>
                  <a:lnTo>
                    <a:pt x="39" y="76"/>
                  </a:lnTo>
                  <a:lnTo>
                    <a:pt x="39" y="76"/>
                  </a:lnTo>
                  <a:lnTo>
                    <a:pt x="27" y="76"/>
                  </a:lnTo>
                  <a:lnTo>
                    <a:pt x="17" y="73"/>
                  </a:lnTo>
                  <a:lnTo>
                    <a:pt x="10" y="67"/>
                  </a:lnTo>
                  <a:lnTo>
                    <a:pt x="3" y="60"/>
                  </a:lnTo>
                  <a:lnTo>
                    <a:pt x="7" y="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4" name="Freeform 128"/>
            <p:cNvSpPr>
              <a:spLocks noEditPoints="1"/>
            </p:cNvSpPr>
            <p:nvPr userDrawn="1"/>
          </p:nvSpPr>
          <p:spPr bwMode="auto">
            <a:xfrm>
              <a:off x="5153026" y="1751013"/>
              <a:ext cx="155575" cy="146050"/>
            </a:xfrm>
            <a:custGeom>
              <a:avLst/>
              <a:gdLst/>
              <a:ahLst/>
              <a:cxnLst>
                <a:cxn ang="0">
                  <a:pos x="123" y="29"/>
                </a:cxn>
                <a:cxn ang="0">
                  <a:pos x="150" y="56"/>
                </a:cxn>
                <a:cxn ang="0">
                  <a:pos x="93" y="100"/>
                </a:cxn>
                <a:cxn ang="0">
                  <a:pos x="126" y="79"/>
                </a:cxn>
                <a:cxn ang="0">
                  <a:pos x="151" y="107"/>
                </a:cxn>
                <a:cxn ang="0">
                  <a:pos x="93" y="160"/>
                </a:cxn>
                <a:cxn ang="0">
                  <a:pos x="126" y="140"/>
                </a:cxn>
                <a:cxn ang="0">
                  <a:pos x="151" y="168"/>
                </a:cxn>
                <a:cxn ang="0">
                  <a:pos x="93" y="171"/>
                </a:cxn>
                <a:cxn ang="0">
                  <a:pos x="126" y="244"/>
                </a:cxn>
                <a:cxn ang="0">
                  <a:pos x="231" y="246"/>
                </a:cxn>
                <a:cxn ang="0">
                  <a:pos x="287" y="250"/>
                </a:cxn>
                <a:cxn ang="0">
                  <a:pos x="279" y="268"/>
                </a:cxn>
                <a:cxn ang="0">
                  <a:pos x="209" y="272"/>
                </a:cxn>
                <a:cxn ang="0">
                  <a:pos x="110" y="262"/>
                </a:cxn>
                <a:cxn ang="0">
                  <a:pos x="78" y="243"/>
                </a:cxn>
                <a:cxn ang="0">
                  <a:pos x="48" y="204"/>
                </a:cxn>
                <a:cxn ang="0">
                  <a:pos x="29" y="234"/>
                </a:cxn>
                <a:cxn ang="0">
                  <a:pos x="0" y="272"/>
                </a:cxn>
                <a:cxn ang="0">
                  <a:pos x="20" y="207"/>
                </a:cxn>
                <a:cxn ang="0">
                  <a:pos x="28" y="129"/>
                </a:cxn>
                <a:cxn ang="0">
                  <a:pos x="63" y="137"/>
                </a:cxn>
                <a:cxn ang="0">
                  <a:pos x="51" y="146"/>
                </a:cxn>
                <a:cxn ang="0">
                  <a:pos x="47" y="179"/>
                </a:cxn>
                <a:cxn ang="0">
                  <a:pos x="70" y="214"/>
                </a:cxn>
                <a:cxn ang="0">
                  <a:pos x="20" y="110"/>
                </a:cxn>
                <a:cxn ang="0">
                  <a:pos x="20" y="98"/>
                </a:cxn>
                <a:cxn ang="0">
                  <a:pos x="38" y="58"/>
                </a:cxn>
                <a:cxn ang="0">
                  <a:pos x="16" y="45"/>
                </a:cxn>
                <a:cxn ang="0">
                  <a:pos x="68" y="47"/>
                </a:cxn>
                <a:cxn ang="0">
                  <a:pos x="68" y="0"/>
                </a:cxn>
                <a:cxn ang="0">
                  <a:pos x="105" y="7"/>
                </a:cxn>
                <a:cxn ang="0">
                  <a:pos x="103" y="13"/>
                </a:cxn>
                <a:cxn ang="0">
                  <a:pos x="238" y="21"/>
                </a:cxn>
                <a:cxn ang="0">
                  <a:pos x="271" y="23"/>
                </a:cxn>
                <a:cxn ang="0">
                  <a:pos x="274" y="29"/>
                </a:cxn>
                <a:cxn ang="0">
                  <a:pos x="264" y="63"/>
                </a:cxn>
                <a:cxn ang="0">
                  <a:pos x="264" y="123"/>
                </a:cxn>
                <a:cxn ang="0">
                  <a:pos x="247" y="126"/>
                </a:cxn>
                <a:cxn ang="0">
                  <a:pos x="239" y="107"/>
                </a:cxn>
                <a:cxn ang="0">
                  <a:pos x="183" y="198"/>
                </a:cxn>
                <a:cxn ang="0">
                  <a:pos x="221" y="202"/>
                </a:cxn>
                <a:cxn ang="0">
                  <a:pos x="254" y="198"/>
                </a:cxn>
                <a:cxn ang="0">
                  <a:pos x="271" y="139"/>
                </a:cxn>
                <a:cxn ang="0">
                  <a:pos x="274" y="194"/>
                </a:cxn>
                <a:cxn ang="0">
                  <a:pos x="281" y="199"/>
                </a:cxn>
                <a:cxn ang="0">
                  <a:pos x="287" y="208"/>
                </a:cxn>
                <a:cxn ang="0">
                  <a:pos x="277" y="220"/>
                </a:cxn>
                <a:cxn ang="0">
                  <a:pos x="213" y="223"/>
                </a:cxn>
                <a:cxn ang="0">
                  <a:pos x="165" y="220"/>
                </a:cxn>
                <a:cxn ang="0">
                  <a:pos x="158" y="202"/>
                </a:cxn>
                <a:cxn ang="0">
                  <a:pos x="158" y="114"/>
                </a:cxn>
                <a:cxn ang="0">
                  <a:pos x="186" y="97"/>
                </a:cxn>
                <a:cxn ang="0">
                  <a:pos x="174" y="32"/>
                </a:cxn>
                <a:cxn ang="0">
                  <a:pos x="151" y="20"/>
                </a:cxn>
              </a:cxnLst>
              <a:rect l="0" t="0" r="r" b="b"/>
              <a:pathLst>
                <a:path w="293" h="275">
                  <a:moveTo>
                    <a:pt x="109" y="47"/>
                  </a:moveTo>
                  <a:lnTo>
                    <a:pt x="109" y="47"/>
                  </a:lnTo>
                  <a:lnTo>
                    <a:pt x="123" y="29"/>
                  </a:lnTo>
                  <a:lnTo>
                    <a:pt x="123" y="29"/>
                  </a:lnTo>
                  <a:lnTo>
                    <a:pt x="148" y="52"/>
                  </a:lnTo>
                  <a:lnTo>
                    <a:pt x="148" y="52"/>
                  </a:lnTo>
                  <a:lnTo>
                    <a:pt x="150" y="56"/>
                  </a:lnTo>
                  <a:lnTo>
                    <a:pt x="150" y="56"/>
                  </a:lnTo>
                  <a:lnTo>
                    <a:pt x="150" y="58"/>
                  </a:lnTo>
                  <a:lnTo>
                    <a:pt x="147" y="58"/>
                  </a:lnTo>
                  <a:lnTo>
                    <a:pt x="93" y="58"/>
                  </a:lnTo>
                  <a:lnTo>
                    <a:pt x="93" y="100"/>
                  </a:lnTo>
                  <a:lnTo>
                    <a:pt x="110" y="100"/>
                  </a:lnTo>
                  <a:lnTo>
                    <a:pt x="110" y="100"/>
                  </a:lnTo>
                  <a:lnTo>
                    <a:pt x="126" y="79"/>
                  </a:lnTo>
                  <a:lnTo>
                    <a:pt x="126" y="79"/>
                  </a:lnTo>
                  <a:lnTo>
                    <a:pt x="150" y="104"/>
                  </a:lnTo>
                  <a:lnTo>
                    <a:pt x="150" y="104"/>
                  </a:lnTo>
                  <a:lnTo>
                    <a:pt x="151" y="107"/>
                  </a:lnTo>
                  <a:lnTo>
                    <a:pt x="151" y="107"/>
                  </a:lnTo>
                  <a:lnTo>
                    <a:pt x="151" y="108"/>
                  </a:lnTo>
                  <a:lnTo>
                    <a:pt x="150" y="110"/>
                  </a:lnTo>
                  <a:lnTo>
                    <a:pt x="93" y="110"/>
                  </a:lnTo>
                  <a:lnTo>
                    <a:pt x="93" y="160"/>
                  </a:lnTo>
                  <a:lnTo>
                    <a:pt x="109" y="160"/>
                  </a:lnTo>
                  <a:lnTo>
                    <a:pt x="109" y="160"/>
                  </a:lnTo>
                  <a:lnTo>
                    <a:pt x="126" y="140"/>
                  </a:lnTo>
                  <a:lnTo>
                    <a:pt x="126" y="140"/>
                  </a:lnTo>
                  <a:lnTo>
                    <a:pt x="138" y="152"/>
                  </a:lnTo>
                  <a:lnTo>
                    <a:pt x="150" y="165"/>
                  </a:lnTo>
                  <a:lnTo>
                    <a:pt x="150" y="165"/>
                  </a:lnTo>
                  <a:lnTo>
                    <a:pt x="151" y="168"/>
                  </a:lnTo>
                  <a:lnTo>
                    <a:pt x="151" y="168"/>
                  </a:lnTo>
                  <a:lnTo>
                    <a:pt x="150" y="169"/>
                  </a:lnTo>
                  <a:lnTo>
                    <a:pt x="148" y="171"/>
                  </a:lnTo>
                  <a:lnTo>
                    <a:pt x="93" y="171"/>
                  </a:lnTo>
                  <a:lnTo>
                    <a:pt x="93" y="233"/>
                  </a:lnTo>
                  <a:lnTo>
                    <a:pt x="93" y="233"/>
                  </a:lnTo>
                  <a:lnTo>
                    <a:pt x="109" y="240"/>
                  </a:lnTo>
                  <a:lnTo>
                    <a:pt x="126" y="244"/>
                  </a:lnTo>
                  <a:lnTo>
                    <a:pt x="148" y="247"/>
                  </a:lnTo>
                  <a:lnTo>
                    <a:pt x="173" y="247"/>
                  </a:lnTo>
                  <a:lnTo>
                    <a:pt x="173" y="247"/>
                  </a:lnTo>
                  <a:lnTo>
                    <a:pt x="231" y="246"/>
                  </a:lnTo>
                  <a:lnTo>
                    <a:pt x="293" y="241"/>
                  </a:lnTo>
                  <a:lnTo>
                    <a:pt x="293" y="247"/>
                  </a:lnTo>
                  <a:lnTo>
                    <a:pt x="293" y="247"/>
                  </a:lnTo>
                  <a:lnTo>
                    <a:pt x="287" y="250"/>
                  </a:lnTo>
                  <a:lnTo>
                    <a:pt x="281" y="256"/>
                  </a:lnTo>
                  <a:lnTo>
                    <a:pt x="279" y="260"/>
                  </a:lnTo>
                  <a:lnTo>
                    <a:pt x="279" y="268"/>
                  </a:lnTo>
                  <a:lnTo>
                    <a:pt x="279" y="268"/>
                  </a:lnTo>
                  <a:lnTo>
                    <a:pt x="279" y="270"/>
                  </a:lnTo>
                  <a:lnTo>
                    <a:pt x="279" y="270"/>
                  </a:lnTo>
                  <a:lnTo>
                    <a:pt x="209" y="272"/>
                  </a:lnTo>
                  <a:lnTo>
                    <a:pt x="209" y="272"/>
                  </a:lnTo>
                  <a:lnTo>
                    <a:pt x="173" y="272"/>
                  </a:lnTo>
                  <a:lnTo>
                    <a:pt x="145" y="269"/>
                  </a:lnTo>
                  <a:lnTo>
                    <a:pt x="126" y="266"/>
                  </a:lnTo>
                  <a:lnTo>
                    <a:pt x="110" y="262"/>
                  </a:lnTo>
                  <a:lnTo>
                    <a:pt x="110" y="262"/>
                  </a:lnTo>
                  <a:lnTo>
                    <a:pt x="99" y="256"/>
                  </a:lnTo>
                  <a:lnTo>
                    <a:pt x="89" y="250"/>
                  </a:lnTo>
                  <a:lnTo>
                    <a:pt x="78" y="243"/>
                  </a:lnTo>
                  <a:lnTo>
                    <a:pt x="70" y="234"/>
                  </a:lnTo>
                  <a:lnTo>
                    <a:pt x="61" y="226"/>
                  </a:lnTo>
                  <a:lnTo>
                    <a:pt x="54" y="215"/>
                  </a:lnTo>
                  <a:lnTo>
                    <a:pt x="48" y="204"/>
                  </a:lnTo>
                  <a:lnTo>
                    <a:pt x="44" y="192"/>
                  </a:lnTo>
                  <a:lnTo>
                    <a:pt x="44" y="192"/>
                  </a:lnTo>
                  <a:lnTo>
                    <a:pt x="38" y="214"/>
                  </a:lnTo>
                  <a:lnTo>
                    <a:pt x="29" y="234"/>
                  </a:lnTo>
                  <a:lnTo>
                    <a:pt x="19" y="254"/>
                  </a:lnTo>
                  <a:lnTo>
                    <a:pt x="5" y="275"/>
                  </a:lnTo>
                  <a:lnTo>
                    <a:pt x="0" y="272"/>
                  </a:lnTo>
                  <a:lnTo>
                    <a:pt x="0" y="272"/>
                  </a:lnTo>
                  <a:lnTo>
                    <a:pt x="12" y="237"/>
                  </a:lnTo>
                  <a:lnTo>
                    <a:pt x="16" y="223"/>
                  </a:lnTo>
                  <a:lnTo>
                    <a:pt x="20" y="207"/>
                  </a:lnTo>
                  <a:lnTo>
                    <a:pt x="20" y="207"/>
                  </a:lnTo>
                  <a:lnTo>
                    <a:pt x="26" y="171"/>
                  </a:lnTo>
                  <a:lnTo>
                    <a:pt x="28" y="139"/>
                  </a:lnTo>
                  <a:lnTo>
                    <a:pt x="28" y="139"/>
                  </a:lnTo>
                  <a:lnTo>
                    <a:pt x="28" y="129"/>
                  </a:lnTo>
                  <a:lnTo>
                    <a:pt x="28" y="129"/>
                  </a:lnTo>
                  <a:lnTo>
                    <a:pt x="58" y="133"/>
                  </a:lnTo>
                  <a:lnTo>
                    <a:pt x="63" y="134"/>
                  </a:lnTo>
                  <a:lnTo>
                    <a:pt x="63" y="137"/>
                  </a:lnTo>
                  <a:lnTo>
                    <a:pt x="63" y="137"/>
                  </a:lnTo>
                  <a:lnTo>
                    <a:pt x="63" y="140"/>
                  </a:lnTo>
                  <a:lnTo>
                    <a:pt x="61" y="142"/>
                  </a:lnTo>
                  <a:lnTo>
                    <a:pt x="51" y="146"/>
                  </a:lnTo>
                  <a:lnTo>
                    <a:pt x="51" y="146"/>
                  </a:lnTo>
                  <a:lnTo>
                    <a:pt x="49" y="165"/>
                  </a:lnTo>
                  <a:lnTo>
                    <a:pt x="47" y="179"/>
                  </a:lnTo>
                  <a:lnTo>
                    <a:pt x="47" y="179"/>
                  </a:lnTo>
                  <a:lnTo>
                    <a:pt x="52" y="191"/>
                  </a:lnTo>
                  <a:lnTo>
                    <a:pt x="57" y="199"/>
                  </a:lnTo>
                  <a:lnTo>
                    <a:pt x="63" y="207"/>
                  </a:lnTo>
                  <a:lnTo>
                    <a:pt x="70" y="214"/>
                  </a:lnTo>
                  <a:lnTo>
                    <a:pt x="70" y="110"/>
                  </a:lnTo>
                  <a:lnTo>
                    <a:pt x="34" y="110"/>
                  </a:lnTo>
                  <a:lnTo>
                    <a:pt x="34" y="110"/>
                  </a:lnTo>
                  <a:lnTo>
                    <a:pt x="20" y="110"/>
                  </a:lnTo>
                  <a:lnTo>
                    <a:pt x="9" y="111"/>
                  </a:lnTo>
                  <a:lnTo>
                    <a:pt x="7" y="97"/>
                  </a:lnTo>
                  <a:lnTo>
                    <a:pt x="7" y="97"/>
                  </a:lnTo>
                  <a:lnTo>
                    <a:pt x="20" y="98"/>
                  </a:lnTo>
                  <a:lnTo>
                    <a:pt x="34" y="100"/>
                  </a:lnTo>
                  <a:lnTo>
                    <a:pt x="68" y="100"/>
                  </a:lnTo>
                  <a:lnTo>
                    <a:pt x="68" y="58"/>
                  </a:lnTo>
                  <a:lnTo>
                    <a:pt x="38" y="58"/>
                  </a:lnTo>
                  <a:lnTo>
                    <a:pt x="38" y="58"/>
                  </a:lnTo>
                  <a:lnTo>
                    <a:pt x="28" y="59"/>
                  </a:lnTo>
                  <a:lnTo>
                    <a:pt x="19" y="60"/>
                  </a:lnTo>
                  <a:lnTo>
                    <a:pt x="16" y="45"/>
                  </a:lnTo>
                  <a:lnTo>
                    <a:pt x="16" y="45"/>
                  </a:lnTo>
                  <a:lnTo>
                    <a:pt x="26" y="47"/>
                  </a:lnTo>
                  <a:lnTo>
                    <a:pt x="38" y="47"/>
                  </a:lnTo>
                  <a:lnTo>
                    <a:pt x="68" y="47"/>
                  </a:lnTo>
                  <a:lnTo>
                    <a:pt x="68" y="32"/>
                  </a:lnTo>
                  <a:lnTo>
                    <a:pt x="68" y="32"/>
                  </a:lnTo>
                  <a:lnTo>
                    <a:pt x="68" y="0"/>
                  </a:lnTo>
                  <a:lnTo>
                    <a:pt x="68" y="0"/>
                  </a:lnTo>
                  <a:lnTo>
                    <a:pt x="94" y="3"/>
                  </a:lnTo>
                  <a:lnTo>
                    <a:pt x="102" y="5"/>
                  </a:lnTo>
                  <a:lnTo>
                    <a:pt x="102" y="5"/>
                  </a:lnTo>
                  <a:lnTo>
                    <a:pt x="105" y="7"/>
                  </a:lnTo>
                  <a:lnTo>
                    <a:pt x="106" y="10"/>
                  </a:lnTo>
                  <a:lnTo>
                    <a:pt x="106" y="10"/>
                  </a:lnTo>
                  <a:lnTo>
                    <a:pt x="106" y="11"/>
                  </a:lnTo>
                  <a:lnTo>
                    <a:pt x="103" y="13"/>
                  </a:lnTo>
                  <a:lnTo>
                    <a:pt x="93" y="17"/>
                  </a:lnTo>
                  <a:lnTo>
                    <a:pt x="93" y="47"/>
                  </a:lnTo>
                  <a:lnTo>
                    <a:pt x="109" y="47"/>
                  </a:lnTo>
                  <a:close/>
                  <a:moveTo>
                    <a:pt x="238" y="21"/>
                  </a:moveTo>
                  <a:lnTo>
                    <a:pt x="238" y="21"/>
                  </a:lnTo>
                  <a:lnTo>
                    <a:pt x="251" y="7"/>
                  </a:lnTo>
                  <a:lnTo>
                    <a:pt x="251" y="7"/>
                  </a:lnTo>
                  <a:lnTo>
                    <a:pt x="271" y="23"/>
                  </a:lnTo>
                  <a:lnTo>
                    <a:pt x="271" y="23"/>
                  </a:lnTo>
                  <a:lnTo>
                    <a:pt x="274" y="26"/>
                  </a:lnTo>
                  <a:lnTo>
                    <a:pt x="274" y="29"/>
                  </a:lnTo>
                  <a:lnTo>
                    <a:pt x="274" y="29"/>
                  </a:lnTo>
                  <a:lnTo>
                    <a:pt x="274" y="30"/>
                  </a:lnTo>
                  <a:lnTo>
                    <a:pt x="273" y="33"/>
                  </a:lnTo>
                  <a:lnTo>
                    <a:pt x="264" y="39"/>
                  </a:lnTo>
                  <a:lnTo>
                    <a:pt x="264" y="63"/>
                  </a:lnTo>
                  <a:lnTo>
                    <a:pt x="264" y="63"/>
                  </a:lnTo>
                  <a:lnTo>
                    <a:pt x="266" y="120"/>
                  </a:lnTo>
                  <a:lnTo>
                    <a:pt x="266" y="120"/>
                  </a:lnTo>
                  <a:lnTo>
                    <a:pt x="264" y="123"/>
                  </a:lnTo>
                  <a:lnTo>
                    <a:pt x="261" y="124"/>
                  </a:lnTo>
                  <a:lnTo>
                    <a:pt x="257" y="126"/>
                  </a:lnTo>
                  <a:lnTo>
                    <a:pt x="247" y="126"/>
                  </a:lnTo>
                  <a:lnTo>
                    <a:pt x="247" y="126"/>
                  </a:lnTo>
                  <a:lnTo>
                    <a:pt x="241" y="124"/>
                  </a:lnTo>
                  <a:lnTo>
                    <a:pt x="239" y="124"/>
                  </a:lnTo>
                  <a:lnTo>
                    <a:pt x="239" y="121"/>
                  </a:lnTo>
                  <a:lnTo>
                    <a:pt x="239" y="107"/>
                  </a:lnTo>
                  <a:lnTo>
                    <a:pt x="181" y="107"/>
                  </a:lnTo>
                  <a:lnTo>
                    <a:pt x="181" y="194"/>
                  </a:lnTo>
                  <a:lnTo>
                    <a:pt x="181" y="194"/>
                  </a:lnTo>
                  <a:lnTo>
                    <a:pt x="183" y="198"/>
                  </a:lnTo>
                  <a:lnTo>
                    <a:pt x="184" y="201"/>
                  </a:lnTo>
                  <a:lnTo>
                    <a:pt x="184" y="201"/>
                  </a:lnTo>
                  <a:lnTo>
                    <a:pt x="194" y="201"/>
                  </a:lnTo>
                  <a:lnTo>
                    <a:pt x="221" y="202"/>
                  </a:lnTo>
                  <a:lnTo>
                    <a:pt x="221" y="202"/>
                  </a:lnTo>
                  <a:lnTo>
                    <a:pt x="245" y="201"/>
                  </a:lnTo>
                  <a:lnTo>
                    <a:pt x="251" y="199"/>
                  </a:lnTo>
                  <a:lnTo>
                    <a:pt x="254" y="198"/>
                  </a:lnTo>
                  <a:lnTo>
                    <a:pt x="254" y="198"/>
                  </a:lnTo>
                  <a:lnTo>
                    <a:pt x="257" y="195"/>
                  </a:lnTo>
                  <a:lnTo>
                    <a:pt x="260" y="186"/>
                  </a:lnTo>
                  <a:lnTo>
                    <a:pt x="271" y="139"/>
                  </a:lnTo>
                  <a:lnTo>
                    <a:pt x="277" y="140"/>
                  </a:lnTo>
                  <a:lnTo>
                    <a:pt x="276" y="189"/>
                  </a:lnTo>
                  <a:lnTo>
                    <a:pt x="276" y="189"/>
                  </a:lnTo>
                  <a:lnTo>
                    <a:pt x="274" y="194"/>
                  </a:lnTo>
                  <a:lnTo>
                    <a:pt x="274" y="194"/>
                  </a:lnTo>
                  <a:lnTo>
                    <a:pt x="274" y="195"/>
                  </a:lnTo>
                  <a:lnTo>
                    <a:pt x="276" y="197"/>
                  </a:lnTo>
                  <a:lnTo>
                    <a:pt x="281" y="199"/>
                  </a:lnTo>
                  <a:lnTo>
                    <a:pt x="281" y="199"/>
                  </a:lnTo>
                  <a:lnTo>
                    <a:pt x="286" y="204"/>
                  </a:lnTo>
                  <a:lnTo>
                    <a:pt x="287" y="208"/>
                  </a:lnTo>
                  <a:lnTo>
                    <a:pt x="287" y="208"/>
                  </a:lnTo>
                  <a:lnTo>
                    <a:pt x="286" y="211"/>
                  </a:lnTo>
                  <a:lnTo>
                    <a:pt x="284" y="215"/>
                  </a:lnTo>
                  <a:lnTo>
                    <a:pt x="281" y="218"/>
                  </a:lnTo>
                  <a:lnTo>
                    <a:pt x="277" y="220"/>
                  </a:lnTo>
                  <a:lnTo>
                    <a:pt x="277" y="220"/>
                  </a:lnTo>
                  <a:lnTo>
                    <a:pt x="268" y="221"/>
                  </a:lnTo>
                  <a:lnTo>
                    <a:pt x="255" y="221"/>
                  </a:lnTo>
                  <a:lnTo>
                    <a:pt x="213" y="223"/>
                  </a:lnTo>
                  <a:lnTo>
                    <a:pt x="213" y="223"/>
                  </a:lnTo>
                  <a:lnTo>
                    <a:pt x="183" y="223"/>
                  </a:lnTo>
                  <a:lnTo>
                    <a:pt x="173" y="221"/>
                  </a:lnTo>
                  <a:lnTo>
                    <a:pt x="165" y="220"/>
                  </a:lnTo>
                  <a:lnTo>
                    <a:pt x="161" y="217"/>
                  </a:lnTo>
                  <a:lnTo>
                    <a:pt x="160" y="214"/>
                  </a:lnTo>
                  <a:lnTo>
                    <a:pt x="158" y="210"/>
                  </a:lnTo>
                  <a:lnTo>
                    <a:pt x="158" y="202"/>
                  </a:lnTo>
                  <a:lnTo>
                    <a:pt x="158" y="202"/>
                  </a:lnTo>
                  <a:lnTo>
                    <a:pt x="158" y="160"/>
                  </a:lnTo>
                  <a:lnTo>
                    <a:pt x="158" y="114"/>
                  </a:lnTo>
                  <a:lnTo>
                    <a:pt x="158" y="114"/>
                  </a:lnTo>
                  <a:lnTo>
                    <a:pt x="158" y="81"/>
                  </a:lnTo>
                  <a:lnTo>
                    <a:pt x="158" y="81"/>
                  </a:lnTo>
                  <a:lnTo>
                    <a:pt x="173" y="89"/>
                  </a:lnTo>
                  <a:lnTo>
                    <a:pt x="186" y="97"/>
                  </a:lnTo>
                  <a:lnTo>
                    <a:pt x="239" y="97"/>
                  </a:lnTo>
                  <a:lnTo>
                    <a:pt x="239" y="32"/>
                  </a:lnTo>
                  <a:lnTo>
                    <a:pt x="174" y="32"/>
                  </a:lnTo>
                  <a:lnTo>
                    <a:pt x="174" y="32"/>
                  </a:lnTo>
                  <a:lnTo>
                    <a:pt x="163" y="33"/>
                  </a:lnTo>
                  <a:lnTo>
                    <a:pt x="152" y="34"/>
                  </a:lnTo>
                  <a:lnTo>
                    <a:pt x="151" y="20"/>
                  </a:lnTo>
                  <a:lnTo>
                    <a:pt x="151" y="20"/>
                  </a:lnTo>
                  <a:lnTo>
                    <a:pt x="163" y="21"/>
                  </a:lnTo>
                  <a:lnTo>
                    <a:pt x="174" y="21"/>
                  </a:lnTo>
                  <a:lnTo>
                    <a:pt x="238" y="2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5" name="Freeform 129"/>
            <p:cNvSpPr>
              <a:spLocks noEditPoints="1"/>
            </p:cNvSpPr>
            <p:nvPr userDrawn="1"/>
          </p:nvSpPr>
          <p:spPr bwMode="auto">
            <a:xfrm>
              <a:off x="5348288" y="1771651"/>
              <a:ext cx="100013" cy="111125"/>
            </a:xfrm>
            <a:custGeom>
              <a:avLst/>
              <a:gdLst/>
              <a:ahLst/>
              <a:cxnLst>
                <a:cxn ang="0">
                  <a:pos x="15" y="123"/>
                </a:cxn>
                <a:cxn ang="0">
                  <a:pos x="14" y="142"/>
                </a:cxn>
                <a:cxn ang="0">
                  <a:pos x="14" y="149"/>
                </a:cxn>
                <a:cxn ang="0">
                  <a:pos x="18" y="162"/>
                </a:cxn>
                <a:cxn ang="0">
                  <a:pos x="25" y="172"/>
                </a:cxn>
                <a:cxn ang="0">
                  <a:pos x="38" y="179"/>
                </a:cxn>
                <a:cxn ang="0">
                  <a:pos x="45" y="182"/>
                </a:cxn>
                <a:cxn ang="0">
                  <a:pos x="66" y="185"/>
                </a:cxn>
                <a:cxn ang="0">
                  <a:pos x="95" y="187"/>
                </a:cxn>
                <a:cxn ang="0">
                  <a:pos x="138" y="182"/>
                </a:cxn>
                <a:cxn ang="0">
                  <a:pos x="159" y="178"/>
                </a:cxn>
                <a:cxn ang="0">
                  <a:pos x="167" y="176"/>
                </a:cxn>
                <a:cxn ang="0">
                  <a:pos x="176" y="178"/>
                </a:cxn>
                <a:cxn ang="0">
                  <a:pos x="186" y="185"/>
                </a:cxn>
                <a:cxn ang="0">
                  <a:pos x="188" y="191"/>
                </a:cxn>
                <a:cxn ang="0">
                  <a:pos x="186" y="198"/>
                </a:cxn>
                <a:cxn ang="0">
                  <a:pos x="179" y="202"/>
                </a:cxn>
                <a:cxn ang="0">
                  <a:pos x="167" y="207"/>
                </a:cxn>
                <a:cxn ang="0">
                  <a:pos x="150" y="210"/>
                </a:cxn>
                <a:cxn ang="0">
                  <a:pos x="106" y="211"/>
                </a:cxn>
                <a:cxn ang="0">
                  <a:pos x="82" y="211"/>
                </a:cxn>
                <a:cxn ang="0">
                  <a:pos x="43" y="204"/>
                </a:cxn>
                <a:cxn ang="0">
                  <a:pos x="28" y="198"/>
                </a:cxn>
                <a:cxn ang="0">
                  <a:pos x="22" y="194"/>
                </a:cxn>
                <a:cxn ang="0">
                  <a:pos x="12" y="182"/>
                </a:cxn>
                <a:cxn ang="0">
                  <a:pos x="5" y="171"/>
                </a:cxn>
                <a:cxn ang="0">
                  <a:pos x="0" y="156"/>
                </a:cxn>
                <a:cxn ang="0">
                  <a:pos x="0" y="149"/>
                </a:cxn>
                <a:cxn ang="0">
                  <a:pos x="6" y="121"/>
                </a:cxn>
                <a:cxn ang="0">
                  <a:pos x="27" y="0"/>
                </a:cxn>
                <a:cxn ang="0">
                  <a:pos x="29" y="3"/>
                </a:cxn>
                <a:cxn ang="0">
                  <a:pos x="44" y="8"/>
                </a:cxn>
                <a:cxn ang="0">
                  <a:pos x="70" y="10"/>
                </a:cxn>
                <a:cxn ang="0">
                  <a:pos x="98" y="8"/>
                </a:cxn>
                <a:cxn ang="0">
                  <a:pos x="127" y="4"/>
                </a:cxn>
                <a:cxn ang="0">
                  <a:pos x="143" y="1"/>
                </a:cxn>
                <a:cxn ang="0">
                  <a:pos x="150" y="3"/>
                </a:cxn>
                <a:cxn ang="0">
                  <a:pos x="159" y="10"/>
                </a:cxn>
                <a:cxn ang="0">
                  <a:pos x="160" y="17"/>
                </a:cxn>
                <a:cxn ang="0">
                  <a:pos x="157" y="24"/>
                </a:cxn>
                <a:cxn ang="0">
                  <a:pos x="145" y="29"/>
                </a:cxn>
                <a:cxn ang="0">
                  <a:pos x="125" y="32"/>
                </a:cxn>
                <a:cxn ang="0">
                  <a:pos x="98" y="39"/>
                </a:cxn>
                <a:cxn ang="0">
                  <a:pos x="86" y="45"/>
                </a:cxn>
                <a:cxn ang="0">
                  <a:pos x="51" y="63"/>
                </a:cxn>
                <a:cxn ang="0">
                  <a:pos x="45" y="56"/>
                </a:cxn>
                <a:cxn ang="0">
                  <a:pos x="92" y="27"/>
                </a:cxn>
                <a:cxn ang="0">
                  <a:pos x="72" y="27"/>
                </a:cxn>
                <a:cxn ang="0">
                  <a:pos x="54" y="26"/>
                </a:cxn>
                <a:cxn ang="0">
                  <a:pos x="40" y="23"/>
                </a:cxn>
                <a:cxn ang="0">
                  <a:pos x="28" y="16"/>
                </a:cxn>
                <a:cxn ang="0">
                  <a:pos x="21" y="6"/>
                </a:cxn>
              </a:cxnLst>
              <a:rect l="0" t="0" r="r" b="b"/>
              <a:pathLst>
                <a:path w="188" h="211">
                  <a:moveTo>
                    <a:pt x="15" y="123"/>
                  </a:moveTo>
                  <a:lnTo>
                    <a:pt x="15" y="123"/>
                  </a:lnTo>
                  <a:lnTo>
                    <a:pt x="14" y="134"/>
                  </a:lnTo>
                  <a:lnTo>
                    <a:pt x="14" y="142"/>
                  </a:lnTo>
                  <a:lnTo>
                    <a:pt x="14" y="142"/>
                  </a:lnTo>
                  <a:lnTo>
                    <a:pt x="14" y="149"/>
                  </a:lnTo>
                  <a:lnTo>
                    <a:pt x="15" y="155"/>
                  </a:lnTo>
                  <a:lnTo>
                    <a:pt x="18" y="162"/>
                  </a:lnTo>
                  <a:lnTo>
                    <a:pt x="21" y="166"/>
                  </a:lnTo>
                  <a:lnTo>
                    <a:pt x="25" y="172"/>
                  </a:lnTo>
                  <a:lnTo>
                    <a:pt x="31" y="175"/>
                  </a:lnTo>
                  <a:lnTo>
                    <a:pt x="38" y="179"/>
                  </a:lnTo>
                  <a:lnTo>
                    <a:pt x="45" y="182"/>
                  </a:lnTo>
                  <a:lnTo>
                    <a:pt x="45" y="182"/>
                  </a:lnTo>
                  <a:lnTo>
                    <a:pt x="54" y="184"/>
                  </a:lnTo>
                  <a:lnTo>
                    <a:pt x="66" y="185"/>
                  </a:lnTo>
                  <a:lnTo>
                    <a:pt x="95" y="187"/>
                  </a:lnTo>
                  <a:lnTo>
                    <a:pt x="95" y="187"/>
                  </a:lnTo>
                  <a:lnTo>
                    <a:pt x="119" y="185"/>
                  </a:lnTo>
                  <a:lnTo>
                    <a:pt x="138" y="182"/>
                  </a:lnTo>
                  <a:lnTo>
                    <a:pt x="138" y="182"/>
                  </a:lnTo>
                  <a:lnTo>
                    <a:pt x="159" y="178"/>
                  </a:lnTo>
                  <a:lnTo>
                    <a:pt x="159" y="178"/>
                  </a:lnTo>
                  <a:lnTo>
                    <a:pt x="167" y="176"/>
                  </a:lnTo>
                  <a:lnTo>
                    <a:pt x="167" y="176"/>
                  </a:lnTo>
                  <a:lnTo>
                    <a:pt x="176" y="178"/>
                  </a:lnTo>
                  <a:lnTo>
                    <a:pt x="182" y="181"/>
                  </a:lnTo>
                  <a:lnTo>
                    <a:pt x="186" y="185"/>
                  </a:lnTo>
                  <a:lnTo>
                    <a:pt x="188" y="191"/>
                  </a:lnTo>
                  <a:lnTo>
                    <a:pt x="188" y="191"/>
                  </a:lnTo>
                  <a:lnTo>
                    <a:pt x="188" y="195"/>
                  </a:lnTo>
                  <a:lnTo>
                    <a:pt x="186" y="198"/>
                  </a:lnTo>
                  <a:lnTo>
                    <a:pt x="183" y="201"/>
                  </a:lnTo>
                  <a:lnTo>
                    <a:pt x="179" y="202"/>
                  </a:lnTo>
                  <a:lnTo>
                    <a:pt x="179" y="202"/>
                  </a:lnTo>
                  <a:lnTo>
                    <a:pt x="167" y="207"/>
                  </a:lnTo>
                  <a:lnTo>
                    <a:pt x="150" y="210"/>
                  </a:lnTo>
                  <a:lnTo>
                    <a:pt x="150" y="210"/>
                  </a:lnTo>
                  <a:lnTo>
                    <a:pt x="128" y="211"/>
                  </a:lnTo>
                  <a:lnTo>
                    <a:pt x="106" y="211"/>
                  </a:lnTo>
                  <a:lnTo>
                    <a:pt x="106" y="211"/>
                  </a:lnTo>
                  <a:lnTo>
                    <a:pt x="82" y="211"/>
                  </a:lnTo>
                  <a:lnTo>
                    <a:pt x="61" y="208"/>
                  </a:lnTo>
                  <a:lnTo>
                    <a:pt x="43" y="204"/>
                  </a:lnTo>
                  <a:lnTo>
                    <a:pt x="35" y="201"/>
                  </a:lnTo>
                  <a:lnTo>
                    <a:pt x="28" y="198"/>
                  </a:lnTo>
                  <a:lnTo>
                    <a:pt x="28" y="198"/>
                  </a:lnTo>
                  <a:lnTo>
                    <a:pt x="22" y="194"/>
                  </a:lnTo>
                  <a:lnTo>
                    <a:pt x="16" y="188"/>
                  </a:lnTo>
                  <a:lnTo>
                    <a:pt x="12" y="182"/>
                  </a:lnTo>
                  <a:lnTo>
                    <a:pt x="8" y="176"/>
                  </a:lnTo>
                  <a:lnTo>
                    <a:pt x="5" y="171"/>
                  </a:lnTo>
                  <a:lnTo>
                    <a:pt x="2" y="163"/>
                  </a:lnTo>
                  <a:lnTo>
                    <a:pt x="0" y="156"/>
                  </a:lnTo>
                  <a:lnTo>
                    <a:pt x="0" y="149"/>
                  </a:lnTo>
                  <a:lnTo>
                    <a:pt x="0" y="149"/>
                  </a:lnTo>
                  <a:lnTo>
                    <a:pt x="2" y="134"/>
                  </a:lnTo>
                  <a:lnTo>
                    <a:pt x="6" y="121"/>
                  </a:lnTo>
                  <a:lnTo>
                    <a:pt x="15" y="123"/>
                  </a:lnTo>
                  <a:close/>
                  <a:moveTo>
                    <a:pt x="27" y="0"/>
                  </a:moveTo>
                  <a:lnTo>
                    <a:pt x="27" y="0"/>
                  </a:lnTo>
                  <a:lnTo>
                    <a:pt x="29" y="3"/>
                  </a:lnTo>
                  <a:lnTo>
                    <a:pt x="34" y="4"/>
                  </a:lnTo>
                  <a:lnTo>
                    <a:pt x="44" y="8"/>
                  </a:lnTo>
                  <a:lnTo>
                    <a:pt x="57" y="10"/>
                  </a:lnTo>
                  <a:lnTo>
                    <a:pt x="70" y="10"/>
                  </a:lnTo>
                  <a:lnTo>
                    <a:pt x="70" y="10"/>
                  </a:lnTo>
                  <a:lnTo>
                    <a:pt x="98" y="8"/>
                  </a:lnTo>
                  <a:lnTo>
                    <a:pt x="112" y="7"/>
                  </a:lnTo>
                  <a:lnTo>
                    <a:pt x="127" y="4"/>
                  </a:lnTo>
                  <a:lnTo>
                    <a:pt x="127" y="4"/>
                  </a:lnTo>
                  <a:lnTo>
                    <a:pt x="143" y="1"/>
                  </a:lnTo>
                  <a:lnTo>
                    <a:pt x="143" y="1"/>
                  </a:lnTo>
                  <a:lnTo>
                    <a:pt x="150" y="3"/>
                  </a:lnTo>
                  <a:lnTo>
                    <a:pt x="156" y="6"/>
                  </a:lnTo>
                  <a:lnTo>
                    <a:pt x="159" y="10"/>
                  </a:lnTo>
                  <a:lnTo>
                    <a:pt x="160" y="17"/>
                  </a:lnTo>
                  <a:lnTo>
                    <a:pt x="160" y="17"/>
                  </a:lnTo>
                  <a:lnTo>
                    <a:pt x="159" y="21"/>
                  </a:lnTo>
                  <a:lnTo>
                    <a:pt x="157" y="24"/>
                  </a:lnTo>
                  <a:lnTo>
                    <a:pt x="151" y="27"/>
                  </a:lnTo>
                  <a:lnTo>
                    <a:pt x="145" y="29"/>
                  </a:lnTo>
                  <a:lnTo>
                    <a:pt x="145" y="29"/>
                  </a:lnTo>
                  <a:lnTo>
                    <a:pt x="125" y="32"/>
                  </a:lnTo>
                  <a:lnTo>
                    <a:pt x="109" y="35"/>
                  </a:lnTo>
                  <a:lnTo>
                    <a:pt x="98" y="39"/>
                  </a:lnTo>
                  <a:lnTo>
                    <a:pt x="86" y="45"/>
                  </a:lnTo>
                  <a:lnTo>
                    <a:pt x="86" y="45"/>
                  </a:lnTo>
                  <a:lnTo>
                    <a:pt x="66" y="55"/>
                  </a:lnTo>
                  <a:lnTo>
                    <a:pt x="51" y="63"/>
                  </a:lnTo>
                  <a:lnTo>
                    <a:pt x="45" y="56"/>
                  </a:lnTo>
                  <a:lnTo>
                    <a:pt x="45" y="56"/>
                  </a:lnTo>
                  <a:lnTo>
                    <a:pt x="69" y="40"/>
                  </a:lnTo>
                  <a:lnTo>
                    <a:pt x="92" y="27"/>
                  </a:lnTo>
                  <a:lnTo>
                    <a:pt x="92" y="27"/>
                  </a:lnTo>
                  <a:lnTo>
                    <a:pt x="72" y="27"/>
                  </a:lnTo>
                  <a:lnTo>
                    <a:pt x="72" y="27"/>
                  </a:lnTo>
                  <a:lnTo>
                    <a:pt x="54" y="26"/>
                  </a:lnTo>
                  <a:lnTo>
                    <a:pt x="45" y="24"/>
                  </a:lnTo>
                  <a:lnTo>
                    <a:pt x="40" y="23"/>
                  </a:lnTo>
                  <a:lnTo>
                    <a:pt x="34" y="19"/>
                  </a:lnTo>
                  <a:lnTo>
                    <a:pt x="28" y="16"/>
                  </a:lnTo>
                  <a:lnTo>
                    <a:pt x="25" y="11"/>
                  </a:lnTo>
                  <a:lnTo>
                    <a:pt x="21" y="6"/>
                  </a:lnTo>
                  <a:lnTo>
                    <a:pt x="27"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6" name="Freeform 130"/>
            <p:cNvSpPr>
              <a:spLocks/>
            </p:cNvSpPr>
            <p:nvPr userDrawn="1"/>
          </p:nvSpPr>
          <p:spPr bwMode="auto">
            <a:xfrm>
              <a:off x="5483226" y="1760538"/>
              <a:ext cx="103188" cy="131763"/>
            </a:xfrm>
            <a:custGeom>
              <a:avLst/>
              <a:gdLst/>
              <a:ahLst/>
              <a:cxnLst>
                <a:cxn ang="0">
                  <a:pos x="195" y="153"/>
                </a:cxn>
                <a:cxn ang="0">
                  <a:pos x="174" y="193"/>
                </a:cxn>
                <a:cxn ang="0">
                  <a:pos x="146" y="223"/>
                </a:cxn>
                <a:cxn ang="0">
                  <a:pos x="113" y="242"/>
                </a:cxn>
                <a:cxn ang="0">
                  <a:pos x="75" y="248"/>
                </a:cxn>
                <a:cxn ang="0">
                  <a:pos x="61" y="247"/>
                </a:cxn>
                <a:cxn ang="0">
                  <a:pos x="37" y="239"/>
                </a:cxn>
                <a:cxn ang="0">
                  <a:pos x="21" y="222"/>
                </a:cxn>
                <a:cxn ang="0">
                  <a:pos x="13" y="197"/>
                </a:cxn>
                <a:cxn ang="0">
                  <a:pos x="11" y="181"/>
                </a:cxn>
                <a:cxn ang="0">
                  <a:pos x="14" y="118"/>
                </a:cxn>
                <a:cxn ang="0">
                  <a:pos x="16" y="73"/>
                </a:cxn>
                <a:cxn ang="0">
                  <a:pos x="17" y="29"/>
                </a:cxn>
                <a:cxn ang="0">
                  <a:pos x="16" y="18"/>
                </a:cxn>
                <a:cxn ang="0">
                  <a:pos x="3" y="8"/>
                </a:cxn>
                <a:cxn ang="0">
                  <a:pos x="0" y="6"/>
                </a:cxn>
                <a:cxn ang="0">
                  <a:pos x="0" y="3"/>
                </a:cxn>
                <a:cxn ang="0">
                  <a:pos x="1" y="0"/>
                </a:cxn>
                <a:cxn ang="0">
                  <a:pos x="7" y="0"/>
                </a:cxn>
                <a:cxn ang="0">
                  <a:pos x="21" y="2"/>
                </a:cxn>
                <a:cxn ang="0">
                  <a:pos x="36" y="9"/>
                </a:cxn>
                <a:cxn ang="0">
                  <a:pos x="43" y="14"/>
                </a:cxn>
                <a:cxn ang="0">
                  <a:pos x="50" y="21"/>
                </a:cxn>
                <a:cxn ang="0">
                  <a:pos x="52" y="25"/>
                </a:cxn>
                <a:cxn ang="0">
                  <a:pos x="49" y="32"/>
                </a:cxn>
                <a:cxn ang="0">
                  <a:pos x="45" y="40"/>
                </a:cxn>
                <a:cxn ang="0">
                  <a:pos x="42" y="50"/>
                </a:cxn>
                <a:cxn ang="0">
                  <a:pos x="36" y="122"/>
                </a:cxn>
                <a:cxn ang="0">
                  <a:pos x="33" y="186"/>
                </a:cxn>
                <a:cxn ang="0">
                  <a:pos x="35" y="196"/>
                </a:cxn>
                <a:cxn ang="0">
                  <a:pos x="39" y="210"/>
                </a:cxn>
                <a:cxn ang="0">
                  <a:pos x="48" y="219"/>
                </a:cxn>
                <a:cxn ang="0">
                  <a:pos x="62" y="223"/>
                </a:cxn>
                <a:cxn ang="0">
                  <a:pos x="71" y="223"/>
                </a:cxn>
                <a:cxn ang="0">
                  <a:pos x="106" y="219"/>
                </a:cxn>
                <a:cxn ang="0">
                  <a:pos x="136" y="205"/>
                </a:cxn>
                <a:cxn ang="0">
                  <a:pos x="164" y="180"/>
                </a:cxn>
                <a:cxn ang="0">
                  <a:pos x="188" y="148"/>
                </a:cxn>
              </a:cxnLst>
              <a:rect l="0" t="0" r="r" b="b"/>
              <a:pathLst>
                <a:path w="195" h="248">
                  <a:moveTo>
                    <a:pt x="195" y="153"/>
                  </a:moveTo>
                  <a:lnTo>
                    <a:pt x="195" y="153"/>
                  </a:lnTo>
                  <a:lnTo>
                    <a:pt x="185" y="174"/>
                  </a:lnTo>
                  <a:lnTo>
                    <a:pt x="174" y="193"/>
                  </a:lnTo>
                  <a:lnTo>
                    <a:pt x="161" y="210"/>
                  </a:lnTo>
                  <a:lnTo>
                    <a:pt x="146" y="223"/>
                  </a:lnTo>
                  <a:lnTo>
                    <a:pt x="130" y="234"/>
                  </a:lnTo>
                  <a:lnTo>
                    <a:pt x="113" y="242"/>
                  </a:lnTo>
                  <a:lnTo>
                    <a:pt x="94" y="247"/>
                  </a:lnTo>
                  <a:lnTo>
                    <a:pt x="75" y="248"/>
                  </a:lnTo>
                  <a:lnTo>
                    <a:pt x="75" y="248"/>
                  </a:lnTo>
                  <a:lnTo>
                    <a:pt x="61" y="247"/>
                  </a:lnTo>
                  <a:lnTo>
                    <a:pt x="49" y="244"/>
                  </a:lnTo>
                  <a:lnTo>
                    <a:pt x="37" y="239"/>
                  </a:lnTo>
                  <a:lnTo>
                    <a:pt x="29" y="232"/>
                  </a:lnTo>
                  <a:lnTo>
                    <a:pt x="21" y="222"/>
                  </a:lnTo>
                  <a:lnTo>
                    <a:pt x="16" y="212"/>
                  </a:lnTo>
                  <a:lnTo>
                    <a:pt x="13" y="197"/>
                  </a:lnTo>
                  <a:lnTo>
                    <a:pt x="11" y="181"/>
                  </a:lnTo>
                  <a:lnTo>
                    <a:pt x="11" y="181"/>
                  </a:lnTo>
                  <a:lnTo>
                    <a:pt x="13" y="148"/>
                  </a:lnTo>
                  <a:lnTo>
                    <a:pt x="14" y="118"/>
                  </a:lnTo>
                  <a:lnTo>
                    <a:pt x="14" y="118"/>
                  </a:lnTo>
                  <a:lnTo>
                    <a:pt x="16" y="73"/>
                  </a:lnTo>
                  <a:lnTo>
                    <a:pt x="17" y="29"/>
                  </a:lnTo>
                  <a:lnTo>
                    <a:pt x="17" y="29"/>
                  </a:lnTo>
                  <a:lnTo>
                    <a:pt x="17" y="24"/>
                  </a:lnTo>
                  <a:lnTo>
                    <a:pt x="16" y="18"/>
                  </a:lnTo>
                  <a:lnTo>
                    <a:pt x="10" y="14"/>
                  </a:lnTo>
                  <a:lnTo>
                    <a:pt x="3" y="8"/>
                  </a:lnTo>
                  <a:lnTo>
                    <a:pt x="3" y="8"/>
                  </a:lnTo>
                  <a:lnTo>
                    <a:pt x="0" y="6"/>
                  </a:lnTo>
                  <a:lnTo>
                    <a:pt x="0" y="3"/>
                  </a:lnTo>
                  <a:lnTo>
                    <a:pt x="0" y="3"/>
                  </a:lnTo>
                  <a:lnTo>
                    <a:pt x="0" y="2"/>
                  </a:lnTo>
                  <a:lnTo>
                    <a:pt x="1" y="0"/>
                  </a:lnTo>
                  <a:lnTo>
                    <a:pt x="7" y="0"/>
                  </a:lnTo>
                  <a:lnTo>
                    <a:pt x="7" y="0"/>
                  </a:lnTo>
                  <a:lnTo>
                    <a:pt x="13" y="0"/>
                  </a:lnTo>
                  <a:lnTo>
                    <a:pt x="21" y="2"/>
                  </a:lnTo>
                  <a:lnTo>
                    <a:pt x="29" y="5"/>
                  </a:lnTo>
                  <a:lnTo>
                    <a:pt x="36" y="9"/>
                  </a:lnTo>
                  <a:lnTo>
                    <a:pt x="36" y="9"/>
                  </a:lnTo>
                  <a:lnTo>
                    <a:pt x="43" y="14"/>
                  </a:lnTo>
                  <a:lnTo>
                    <a:pt x="48" y="18"/>
                  </a:lnTo>
                  <a:lnTo>
                    <a:pt x="50" y="21"/>
                  </a:lnTo>
                  <a:lnTo>
                    <a:pt x="52" y="25"/>
                  </a:lnTo>
                  <a:lnTo>
                    <a:pt x="52" y="25"/>
                  </a:lnTo>
                  <a:lnTo>
                    <a:pt x="50" y="29"/>
                  </a:lnTo>
                  <a:lnTo>
                    <a:pt x="49" y="32"/>
                  </a:lnTo>
                  <a:lnTo>
                    <a:pt x="49" y="32"/>
                  </a:lnTo>
                  <a:lnTo>
                    <a:pt x="45" y="40"/>
                  </a:lnTo>
                  <a:lnTo>
                    <a:pt x="42" y="50"/>
                  </a:lnTo>
                  <a:lnTo>
                    <a:pt x="42" y="50"/>
                  </a:lnTo>
                  <a:lnTo>
                    <a:pt x="36" y="122"/>
                  </a:lnTo>
                  <a:lnTo>
                    <a:pt x="36" y="122"/>
                  </a:lnTo>
                  <a:lnTo>
                    <a:pt x="35" y="155"/>
                  </a:lnTo>
                  <a:lnTo>
                    <a:pt x="33" y="186"/>
                  </a:lnTo>
                  <a:lnTo>
                    <a:pt x="33" y="186"/>
                  </a:lnTo>
                  <a:lnTo>
                    <a:pt x="35" y="196"/>
                  </a:lnTo>
                  <a:lnTo>
                    <a:pt x="36" y="205"/>
                  </a:lnTo>
                  <a:lnTo>
                    <a:pt x="39" y="210"/>
                  </a:lnTo>
                  <a:lnTo>
                    <a:pt x="43" y="216"/>
                  </a:lnTo>
                  <a:lnTo>
                    <a:pt x="48" y="219"/>
                  </a:lnTo>
                  <a:lnTo>
                    <a:pt x="55" y="222"/>
                  </a:lnTo>
                  <a:lnTo>
                    <a:pt x="62" y="223"/>
                  </a:lnTo>
                  <a:lnTo>
                    <a:pt x="71" y="223"/>
                  </a:lnTo>
                  <a:lnTo>
                    <a:pt x="71" y="223"/>
                  </a:lnTo>
                  <a:lnTo>
                    <a:pt x="88" y="223"/>
                  </a:lnTo>
                  <a:lnTo>
                    <a:pt x="106" y="219"/>
                  </a:lnTo>
                  <a:lnTo>
                    <a:pt x="122" y="213"/>
                  </a:lnTo>
                  <a:lnTo>
                    <a:pt x="136" y="205"/>
                  </a:lnTo>
                  <a:lnTo>
                    <a:pt x="151" y="193"/>
                  </a:lnTo>
                  <a:lnTo>
                    <a:pt x="164" y="180"/>
                  </a:lnTo>
                  <a:lnTo>
                    <a:pt x="177" y="166"/>
                  </a:lnTo>
                  <a:lnTo>
                    <a:pt x="188" y="148"/>
                  </a:lnTo>
                  <a:lnTo>
                    <a:pt x="195" y="15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7" name="Freeform 131"/>
            <p:cNvSpPr>
              <a:spLocks/>
            </p:cNvSpPr>
            <p:nvPr userDrawn="1"/>
          </p:nvSpPr>
          <p:spPr bwMode="auto">
            <a:xfrm>
              <a:off x="5603876" y="1768476"/>
              <a:ext cx="127000" cy="120650"/>
            </a:xfrm>
            <a:custGeom>
              <a:avLst/>
              <a:gdLst/>
              <a:ahLst/>
              <a:cxnLst>
                <a:cxn ang="0">
                  <a:pos x="165" y="26"/>
                </a:cxn>
                <a:cxn ang="0">
                  <a:pos x="58" y="56"/>
                </a:cxn>
                <a:cxn ang="0">
                  <a:pos x="46" y="59"/>
                </a:cxn>
                <a:cxn ang="0">
                  <a:pos x="39" y="63"/>
                </a:cxn>
                <a:cxn ang="0">
                  <a:pos x="30" y="66"/>
                </a:cxn>
                <a:cxn ang="0">
                  <a:pos x="26" y="66"/>
                </a:cxn>
                <a:cxn ang="0">
                  <a:pos x="16" y="60"/>
                </a:cxn>
                <a:cxn ang="0">
                  <a:pos x="10" y="55"/>
                </a:cxn>
                <a:cxn ang="0">
                  <a:pos x="1" y="40"/>
                </a:cxn>
                <a:cxn ang="0">
                  <a:pos x="0" y="31"/>
                </a:cxn>
                <a:cxn ang="0">
                  <a:pos x="1" y="27"/>
                </a:cxn>
                <a:cxn ang="0">
                  <a:pos x="3" y="26"/>
                </a:cxn>
                <a:cxn ang="0">
                  <a:pos x="7" y="28"/>
                </a:cxn>
                <a:cxn ang="0">
                  <a:pos x="12" y="33"/>
                </a:cxn>
                <a:cxn ang="0">
                  <a:pos x="22" y="37"/>
                </a:cxn>
                <a:cxn ang="0">
                  <a:pos x="26" y="39"/>
                </a:cxn>
                <a:cxn ang="0">
                  <a:pos x="48" y="36"/>
                </a:cxn>
                <a:cxn ang="0">
                  <a:pos x="119" y="20"/>
                </a:cxn>
                <a:cxn ang="0">
                  <a:pos x="180" y="7"/>
                </a:cxn>
                <a:cxn ang="0">
                  <a:pos x="203" y="2"/>
                </a:cxn>
                <a:cxn ang="0">
                  <a:pos x="219" y="0"/>
                </a:cxn>
                <a:cxn ang="0">
                  <a:pos x="236" y="5"/>
                </a:cxn>
                <a:cxn ang="0">
                  <a:pos x="242" y="17"/>
                </a:cxn>
                <a:cxn ang="0">
                  <a:pos x="241" y="23"/>
                </a:cxn>
                <a:cxn ang="0">
                  <a:pos x="236" y="26"/>
                </a:cxn>
                <a:cxn ang="0">
                  <a:pos x="230" y="27"/>
                </a:cxn>
                <a:cxn ang="0">
                  <a:pos x="217" y="28"/>
                </a:cxn>
                <a:cxn ang="0">
                  <a:pos x="186" y="33"/>
                </a:cxn>
                <a:cxn ang="0">
                  <a:pos x="154" y="50"/>
                </a:cxn>
                <a:cxn ang="0">
                  <a:pos x="143" y="59"/>
                </a:cxn>
                <a:cxn ang="0">
                  <a:pos x="129" y="76"/>
                </a:cxn>
                <a:cxn ang="0">
                  <a:pos x="119" y="97"/>
                </a:cxn>
                <a:cxn ang="0">
                  <a:pos x="114" y="118"/>
                </a:cxn>
                <a:cxn ang="0">
                  <a:pos x="114" y="128"/>
                </a:cxn>
                <a:cxn ang="0">
                  <a:pos x="116" y="146"/>
                </a:cxn>
                <a:cxn ang="0">
                  <a:pos x="122" y="162"/>
                </a:cxn>
                <a:cxn ang="0">
                  <a:pos x="132" y="173"/>
                </a:cxn>
                <a:cxn ang="0">
                  <a:pos x="146" y="185"/>
                </a:cxn>
                <a:cxn ang="0">
                  <a:pos x="155" y="189"/>
                </a:cxn>
                <a:cxn ang="0">
                  <a:pos x="177" y="196"/>
                </a:cxn>
                <a:cxn ang="0">
                  <a:pos x="190" y="198"/>
                </a:cxn>
                <a:cxn ang="0">
                  <a:pos x="209" y="204"/>
                </a:cxn>
                <a:cxn ang="0">
                  <a:pos x="213" y="215"/>
                </a:cxn>
                <a:cxn ang="0">
                  <a:pos x="212" y="221"/>
                </a:cxn>
                <a:cxn ang="0">
                  <a:pos x="203" y="227"/>
                </a:cxn>
                <a:cxn ang="0">
                  <a:pos x="197" y="228"/>
                </a:cxn>
                <a:cxn ang="0">
                  <a:pos x="174" y="225"/>
                </a:cxn>
                <a:cxn ang="0">
                  <a:pos x="148" y="217"/>
                </a:cxn>
                <a:cxn ang="0">
                  <a:pos x="136" y="209"/>
                </a:cxn>
                <a:cxn ang="0">
                  <a:pos x="117" y="194"/>
                </a:cxn>
                <a:cxn ang="0">
                  <a:pos x="103" y="173"/>
                </a:cxn>
                <a:cxn ang="0">
                  <a:pos x="96" y="147"/>
                </a:cxn>
                <a:cxn ang="0">
                  <a:pos x="96" y="133"/>
                </a:cxn>
                <a:cxn ang="0">
                  <a:pos x="97" y="114"/>
                </a:cxn>
                <a:cxn ang="0">
                  <a:pos x="110" y="79"/>
                </a:cxn>
                <a:cxn ang="0">
                  <a:pos x="122" y="63"/>
                </a:cxn>
                <a:cxn ang="0">
                  <a:pos x="133" y="52"/>
                </a:cxn>
                <a:cxn ang="0">
                  <a:pos x="154" y="34"/>
                </a:cxn>
                <a:cxn ang="0">
                  <a:pos x="165" y="26"/>
                </a:cxn>
              </a:cxnLst>
              <a:rect l="0" t="0" r="r" b="b"/>
              <a:pathLst>
                <a:path w="242" h="228">
                  <a:moveTo>
                    <a:pt x="165" y="26"/>
                  </a:moveTo>
                  <a:lnTo>
                    <a:pt x="165" y="26"/>
                  </a:lnTo>
                  <a:lnTo>
                    <a:pt x="113" y="39"/>
                  </a:lnTo>
                  <a:lnTo>
                    <a:pt x="58" y="56"/>
                  </a:lnTo>
                  <a:lnTo>
                    <a:pt x="58" y="56"/>
                  </a:lnTo>
                  <a:lnTo>
                    <a:pt x="46" y="59"/>
                  </a:lnTo>
                  <a:lnTo>
                    <a:pt x="39" y="63"/>
                  </a:lnTo>
                  <a:lnTo>
                    <a:pt x="39" y="63"/>
                  </a:lnTo>
                  <a:lnTo>
                    <a:pt x="35" y="65"/>
                  </a:lnTo>
                  <a:lnTo>
                    <a:pt x="30" y="66"/>
                  </a:lnTo>
                  <a:lnTo>
                    <a:pt x="30" y="66"/>
                  </a:lnTo>
                  <a:lnTo>
                    <a:pt x="26" y="66"/>
                  </a:lnTo>
                  <a:lnTo>
                    <a:pt x="22" y="65"/>
                  </a:lnTo>
                  <a:lnTo>
                    <a:pt x="16" y="60"/>
                  </a:lnTo>
                  <a:lnTo>
                    <a:pt x="10" y="55"/>
                  </a:lnTo>
                  <a:lnTo>
                    <a:pt x="10" y="55"/>
                  </a:lnTo>
                  <a:lnTo>
                    <a:pt x="6" y="47"/>
                  </a:lnTo>
                  <a:lnTo>
                    <a:pt x="1" y="40"/>
                  </a:lnTo>
                  <a:lnTo>
                    <a:pt x="0" y="36"/>
                  </a:lnTo>
                  <a:lnTo>
                    <a:pt x="0" y="31"/>
                  </a:lnTo>
                  <a:lnTo>
                    <a:pt x="0" y="31"/>
                  </a:lnTo>
                  <a:lnTo>
                    <a:pt x="1" y="27"/>
                  </a:lnTo>
                  <a:lnTo>
                    <a:pt x="3" y="26"/>
                  </a:lnTo>
                  <a:lnTo>
                    <a:pt x="3" y="26"/>
                  </a:lnTo>
                  <a:lnTo>
                    <a:pt x="4" y="27"/>
                  </a:lnTo>
                  <a:lnTo>
                    <a:pt x="7" y="28"/>
                  </a:lnTo>
                  <a:lnTo>
                    <a:pt x="7" y="28"/>
                  </a:lnTo>
                  <a:lnTo>
                    <a:pt x="12" y="33"/>
                  </a:lnTo>
                  <a:lnTo>
                    <a:pt x="17" y="36"/>
                  </a:lnTo>
                  <a:lnTo>
                    <a:pt x="22" y="37"/>
                  </a:lnTo>
                  <a:lnTo>
                    <a:pt x="26" y="39"/>
                  </a:lnTo>
                  <a:lnTo>
                    <a:pt x="26" y="39"/>
                  </a:lnTo>
                  <a:lnTo>
                    <a:pt x="36" y="37"/>
                  </a:lnTo>
                  <a:lnTo>
                    <a:pt x="48" y="36"/>
                  </a:lnTo>
                  <a:lnTo>
                    <a:pt x="48" y="36"/>
                  </a:lnTo>
                  <a:lnTo>
                    <a:pt x="119" y="20"/>
                  </a:lnTo>
                  <a:lnTo>
                    <a:pt x="180" y="7"/>
                  </a:lnTo>
                  <a:lnTo>
                    <a:pt x="180" y="7"/>
                  </a:lnTo>
                  <a:lnTo>
                    <a:pt x="203" y="2"/>
                  </a:lnTo>
                  <a:lnTo>
                    <a:pt x="203" y="2"/>
                  </a:lnTo>
                  <a:lnTo>
                    <a:pt x="219" y="0"/>
                  </a:lnTo>
                  <a:lnTo>
                    <a:pt x="219" y="0"/>
                  </a:lnTo>
                  <a:lnTo>
                    <a:pt x="229" y="1"/>
                  </a:lnTo>
                  <a:lnTo>
                    <a:pt x="236" y="5"/>
                  </a:lnTo>
                  <a:lnTo>
                    <a:pt x="241" y="11"/>
                  </a:lnTo>
                  <a:lnTo>
                    <a:pt x="242" y="17"/>
                  </a:lnTo>
                  <a:lnTo>
                    <a:pt x="242" y="17"/>
                  </a:lnTo>
                  <a:lnTo>
                    <a:pt x="241" y="23"/>
                  </a:lnTo>
                  <a:lnTo>
                    <a:pt x="239" y="24"/>
                  </a:lnTo>
                  <a:lnTo>
                    <a:pt x="236" y="26"/>
                  </a:lnTo>
                  <a:lnTo>
                    <a:pt x="236" y="26"/>
                  </a:lnTo>
                  <a:lnTo>
                    <a:pt x="230" y="27"/>
                  </a:lnTo>
                  <a:lnTo>
                    <a:pt x="217" y="28"/>
                  </a:lnTo>
                  <a:lnTo>
                    <a:pt x="217" y="28"/>
                  </a:lnTo>
                  <a:lnTo>
                    <a:pt x="200" y="28"/>
                  </a:lnTo>
                  <a:lnTo>
                    <a:pt x="186" y="33"/>
                  </a:lnTo>
                  <a:lnTo>
                    <a:pt x="170" y="39"/>
                  </a:lnTo>
                  <a:lnTo>
                    <a:pt x="154" y="50"/>
                  </a:lnTo>
                  <a:lnTo>
                    <a:pt x="154" y="50"/>
                  </a:lnTo>
                  <a:lnTo>
                    <a:pt x="143" y="59"/>
                  </a:lnTo>
                  <a:lnTo>
                    <a:pt x="136" y="68"/>
                  </a:lnTo>
                  <a:lnTo>
                    <a:pt x="129" y="76"/>
                  </a:lnTo>
                  <a:lnTo>
                    <a:pt x="123" y="86"/>
                  </a:lnTo>
                  <a:lnTo>
                    <a:pt x="119" y="97"/>
                  </a:lnTo>
                  <a:lnTo>
                    <a:pt x="116" y="107"/>
                  </a:lnTo>
                  <a:lnTo>
                    <a:pt x="114" y="118"/>
                  </a:lnTo>
                  <a:lnTo>
                    <a:pt x="114" y="128"/>
                  </a:lnTo>
                  <a:lnTo>
                    <a:pt x="114" y="128"/>
                  </a:lnTo>
                  <a:lnTo>
                    <a:pt x="114" y="139"/>
                  </a:lnTo>
                  <a:lnTo>
                    <a:pt x="116" y="146"/>
                  </a:lnTo>
                  <a:lnTo>
                    <a:pt x="119" y="154"/>
                  </a:lnTo>
                  <a:lnTo>
                    <a:pt x="122" y="162"/>
                  </a:lnTo>
                  <a:lnTo>
                    <a:pt x="126" y="167"/>
                  </a:lnTo>
                  <a:lnTo>
                    <a:pt x="132" y="173"/>
                  </a:lnTo>
                  <a:lnTo>
                    <a:pt x="139" y="179"/>
                  </a:lnTo>
                  <a:lnTo>
                    <a:pt x="146" y="185"/>
                  </a:lnTo>
                  <a:lnTo>
                    <a:pt x="146" y="185"/>
                  </a:lnTo>
                  <a:lnTo>
                    <a:pt x="155" y="189"/>
                  </a:lnTo>
                  <a:lnTo>
                    <a:pt x="165" y="192"/>
                  </a:lnTo>
                  <a:lnTo>
                    <a:pt x="177" y="196"/>
                  </a:lnTo>
                  <a:lnTo>
                    <a:pt x="190" y="198"/>
                  </a:lnTo>
                  <a:lnTo>
                    <a:pt x="190" y="198"/>
                  </a:lnTo>
                  <a:lnTo>
                    <a:pt x="201" y="201"/>
                  </a:lnTo>
                  <a:lnTo>
                    <a:pt x="209" y="204"/>
                  </a:lnTo>
                  <a:lnTo>
                    <a:pt x="212" y="208"/>
                  </a:lnTo>
                  <a:lnTo>
                    <a:pt x="213" y="215"/>
                  </a:lnTo>
                  <a:lnTo>
                    <a:pt x="213" y="215"/>
                  </a:lnTo>
                  <a:lnTo>
                    <a:pt x="212" y="221"/>
                  </a:lnTo>
                  <a:lnTo>
                    <a:pt x="209" y="225"/>
                  </a:lnTo>
                  <a:lnTo>
                    <a:pt x="203" y="227"/>
                  </a:lnTo>
                  <a:lnTo>
                    <a:pt x="197" y="228"/>
                  </a:lnTo>
                  <a:lnTo>
                    <a:pt x="197" y="228"/>
                  </a:lnTo>
                  <a:lnTo>
                    <a:pt x="187" y="228"/>
                  </a:lnTo>
                  <a:lnTo>
                    <a:pt x="174" y="225"/>
                  </a:lnTo>
                  <a:lnTo>
                    <a:pt x="161" y="221"/>
                  </a:lnTo>
                  <a:lnTo>
                    <a:pt x="148" y="217"/>
                  </a:lnTo>
                  <a:lnTo>
                    <a:pt x="148" y="217"/>
                  </a:lnTo>
                  <a:lnTo>
                    <a:pt x="136" y="209"/>
                  </a:lnTo>
                  <a:lnTo>
                    <a:pt x="126" y="202"/>
                  </a:lnTo>
                  <a:lnTo>
                    <a:pt x="117" y="194"/>
                  </a:lnTo>
                  <a:lnTo>
                    <a:pt x="109" y="183"/>
                  </a:lnTo>
                  <a:lnTo>
                    <a:pt x="103" y="173"/>
                  </a:lnTo>
                  <a:lnTo>
                    <a:pt x="99" y="160"/>
                  </a:lnTo>
                  <a:lnTo>
                    <a:pt x="96" y="147"/>
                  </a:lnTo>
                  <a:lnTo>
                    <a:pt x="96" y="133"/>
                  </a:lnTo>
                  <a:lnTo>
                    <a:pt x="96" y="133"/>
                  </a:lnTo>
                  <a:lnTo>
                    <a:pt x="96" y="123"/>
                  </a:lnTo>
                  <a:lnTo>
                    <a:pt x="97" y="114"/>
                  </a:lnTo>
                  <a:lnTo>
                    <a:pt x="103" y="97"/>
                  </a:lnTo>
                  <a:lnTo>
                    <a:pt x="110" y="79"/>
                  </a:lnTo>
                  <a:lnTo>
                    <a:pt x="116" y="70"/>
                  </a:lnTo>
                  <a:lnTo>
                    <a:pt x="122" y="63"/>
                  </a:lnTo>
                  <a:lnTo>
                    <a:pt x="122" y="63"/>
                  </a:lnTo>
                  <a:lnTo>
                    <a:pt x="133" y="52"/>
                  </a:lnTo>
                  <a:lnTo>
                    <a:pt x="143" y="43"/>
                  </a:lnTo>
                  <a:lnTo>
                    <a:pt x="154" y="34"/>
                  </a:lnTo>
                  <a:lnTo>
                    <a:pt x="167" y="27"/>
                  </a:lnTo>
                  <a:lnTo>
                    <a:pt x="165" y="2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8" name="Freeform 132"/>
            <p:cNvSpPr>
              <a:spLocks noEditPoints="1"/>
            </p:cNvSpPr>
            <p:nvPr userDrawn="1"/>
          </p:nvSpPr>
          <p:spPr bwMode="auto">
            <a:xfrm>
              <a:off x="5759451" y="1776413"/>
              <a:ext cx="127000" cy="106363"/>
            </a:xfrm>
            <a:custGeom>
              <a:avLst/>
              <a:gdLst/>
              <a:ahLst/>
              <a:cxnLst>
                <a:cxn ang="0">
                  <a:pos x="104" y="94"/>
                </a:cxn>
                <a:cxn ang="0">
                  <a:pos x="82" y="148"/>
                </a:cxn>
                <a:cxn ang="0">
                  <a:pos x="77" y="172"/>
                </a:cxn>
                <a:cxn ang="0">
                  <a:pos x="77" y="178"/>
                </a:cxn>
                <a:cxn ang="0">
                  <a:pos x="79" y="184"/>
                </a:cxn>
                <a:cxn ang="0">
                  <a:pos x="81" y="192"/>
                </a:cxn>
                <a:cxn ang="0">
                  <a:pos x="79" y="195"/>
                </a:cxn>
                <a:cxn ang="0">
                  <a:pos x="74" y="201"/>
                </a:cxn>
                <a:cxn ang="0">
                  <a:pos x="69" y="201"/>
                </a:cxn>
                <a:cxn ang="0">
                  <a:pos x="61" y="200"/>
                </a:cxn>
                <a:cxn ang="0">
                  <a:pos x="40" y="182"/>
                </a:cxn>
                <a:cxn ang="0">
                  <a:pos x="30" y="171"/>
                </a:cxn>
                <a:cxn ang="0">
                  <a:pos x="16" y="136"/>
                </a:cxn>
                <a:cxn ang="0">
                  <a:pos x="10" y="91"/>
                </a:cxn>
                <a:cxn ang="0">
                  <a:pos x="11" y="62"/>
                </a:cxn>
                <a:cxn ang="0">
                  <a:pos x="13" y="38"/>
                </a:cxn>
                <a:cxn ang="0">
                  <a:pos x="13" y="33"/>
                </a:cxn>
                <a:cxn ang="0">
                  <a:pos x="10" y="20"/>
                </a:cxn>
                <a:cxn ang="0">
                  <a:pos x="1" y="6"/>
                </a:cxn>
                <a:cxn ang="0">
                  <a:pos x="0" y="3"/>
                </a:cxn>
                <a:cxn ang="0">
                  <a:pos x="1" y="1"/>
                </a:cxn>
                <a:cxn ang="0">
                  <a:pos x="6" y="0"/>
                </a:cxn>
                <a:cxn ang="0">
                  <a:pos x="13" y="4"/>
                </a:cxn>
                <a:cxn ang="0">
                  <a:pos x="26" y="14"/>
                </a:cxn>
                <a:cxn ang="0">
                  <a:pos x="33" y="20"/>
                </a:cxn>
                <a:cxn ang="0">
                  <a:pos x="39" y="30"/>
                </a:cxn>
                <a:cxn ang="0">
                  <a:pos x="39" y="36"/>
                </a:cxn>
                <a:cxn ang="0">
                  <a:pos x="37" y="48"/>
                </a:cxn>
                <a:cxn ang="0">
                  <a:pos x="33" y="59"/>
                </a:cxn>
                <a:cxn ang="0">
                  <a:pos x="29" y="100"/>
                </a:cxn>
                <a:cxn ang="0">
                  <a:pos x="30" y="117"/>
                </a:cxn>
                <a:cxn ang="0">
                  <a:pos x="39" y="146"/>
                </a:cxn>
                <a:cxn ang="0">
                  <a:pos x="46" y="158"/>
                </a:cxn>
                <a:cxn ang="0">
                  <a:pos x="53" y="162"/>
                </a:cxn>
                <a:cxn ang="0">
                  <a:pos x="56" y="162"/>
                </a:cxn>
                <a:cxn ang="0">
                  <a:pos x="58" y="159"/>
                </a:cxn>
                <a:cxn ang="0">
                  <a:pos x="69" y="139"/>
                </a:cxn>
                <a:cxn ang="0">
                  <a:pos x="104" y="94"/>
                </a:cxn>
                <a:cxn ang="0">
                  <a:pos x="165" y="36"/>
                </a:cxn>
                <a:cxn ang="0">
                  <a:pos x="194" y="52"/>
                </a:cxn>
                <a:cxn ang="0">
                  <a:pos x="217" y="72"/>
                </a:cxn>
                <a:cxn ang="0">
                  <a:pos x="225" y="84"/>
                </a:cxn>
                <a:cxn ang="0">
                  <a:pos x="236" y="111"/>
                </a:cxn>
                <a:cxn ang="0">
                  <a:pos x="238" y="124"/>
                </a:cxn>
                <a:cxn ang="0">
                  <a:pos x="235" y="140"/>
                </a:cxn>
                <a:cxn ang="0">
                  <a:pos x="229" y="146"/>
                </a:cxn>
                <a:cxn ang="0">
                  <a:pos x="222" y="148"/>
                </a:cxn>
                <a:cxn ang="0">
                  <a:pos x="217" y="146"/>
                </a:cxn>
                <a:cxn ang="0">
                  <a:pos x="211" y="139"/>
                </a:cxn>
                <a:cxn ang="0">
                  <a:pos x="211" y="133"/>
                </a:cxn>
                <a:cxn ang="0">
                  <a:pos x="206" y="103"/>
                </a:cxn>
                <a:cxn ang="0">
                  <a:pos x="197" y="81"/>
                </a:cxn>
                <a:cxn ang="0">
                  <a:pos x="190" y="71"/>
                </a:cxn>
                <a:cxn ang="0">
                  <a:pos x="171" y="52"/>
                </a:cxn>
                <a:cxn ang="0">
                  <a:pos x="165" y="36"/>
                </a:cxn>
              </a:cxnLst>
              <a:rect l="0" t="0" r="r" b="b"/>
              <a:pathLst>
                <a:path w="238" h="201">
                  <a:moveTo>
                    <a:pt x="104" y="94"/>
                  </a:moveTo>
                  <a:lnTo>
                    <a:pt x="104" y="94"/>
                  </a:lnTo>
                  <a:lnTo>
                    <a:pt x="82" y="148"/>
                  </a:lnTo>
                  <a:lnTo>
                    <a:pt x="82" y="148"/>
                  </a:lnTo>
                  <a:lnTo>
                    <a:pt x="78" y="162"/>
                  </a:lnTo>
                  <a:lnTo>
                    <a:pt x="77" y="172"/>
                  </a:lnTo>
                  <a:lnTo>
                    <a:pt x="77" y="172"/>
                  </a:lnTo>
                  <a:lnTo>
                    <a:pt x="77" y="178"/>
                  </a:lnTo>
                  <a:lnTo>
                    <a:pt x="79" y="184"/>
                  </a:lnTo>
                  <a:lnTo>
                    <a:pt x="79" y="184"/>
                  </a:lnTo>
                  <a:lnTo>
                    <a:pt x="81" y="188"/>
                  </a:lnTo>
                  <a:lnTo>
                    <a:pt x="81" y="192"/>
                  </a:lnTo>
                  <a:lnTo>
                    <a:pt x="81" y="192"/>
                  </a:lnTo>
                  <a:lnTo>
                    <a:pt x="79" y="195"/>
                  </a:lnTo>
                  <a:lnTo>
                    <a:pt x="78" y="200"/>
                  </a:lnTo>
                  <a:lnTo>
                    <a:pt x="74" y="201"/>
                  </a:lnTo>
                  <a:lnTo>
                    <a:pt x="69" y="201"/>
                  </a:lnTo>
                  <a:lnTo>
                    <a:pt x="69" y="201"/>
                  </a:lnTo>
                  <a:lnTo>
                    <a:pt x="65" y="201"/>
                  </a:lnTo>
                  <a:lnTo>
                    <a:pt x="61" y="200"/>
                  </a:lnTo>
                  <a:lnTo>
                    <a:pt x="50" y="192"/>
                  </a:lnTo>
                  <a:lnTo>
                    <a:pt x="40" y="182"/>
                  </a:lnTo>
                  <a:lnTo>
                    <a:pt x="30" y="171"/>
                  </a:lnTo>
                  <a:lnTo>
                    <a:pt x="30" y="171"/>
                  </a:lnTo>
                  <a:lnTo>
                    <a:pt x="21" y="155"/>
                  </a:lnTo>
                  <a:lnTo>
                    <a:pt x="16" y="136"/>
                  </a:lnTo>
                  <a:lnTo>
                    <a:pt x="11" y="114"/>
                  </a:lnTo>
                  <a:lnTo>
                    <a:pt x="10" y="91"/>
                  </a:lnTo>
                  <a:lnTo>
                    <a:pt x="10" y="91"/>
                  </a:lnTo>
                  <a:lnTo>
                    <a:pt x="11" y="62"/>
                  </a:lnTo>
                  <a:lnTo>
                    <a:pt x="13" y="38"/>
                  </a:lnTo>
                  <a:lnTo>
                    <a:pt x="13" y="38"/>
                  </a:lnTo>
                  <a:lnTo>
                    <a:pt x="13" y="33"/>
                  </a:lnTo>
                  <a:lnTo>
                    <a:pt x="13" y="33"/>
                  </a:lnTo>
                  <a:lnTo>
                    <a:pt x="13" y="27"/>
                  </a:lnTo>
                  <a:lnTo>
                    <a:pt x="10" y="20"/>
                  </a:lnTo>
                  <a:lnTo>
                    <a:pt x="7" y="14"/>
                  </a:lnTo>
                  <a:lnTo>
                    <a:pt x="1" y="6"/>
                  </a:lnTo>
                  <a:lnTo>
                    <a:pt x="1" y="6"/>
                  </a:lnTo>
                  <a:lnTo>
                    <a:pt x="0" y="3"/>
                  </a:lnTo>
                  <a:lnTo>
                    <a:pt x="0" y="3"/>
                  </a:lnTo>
                  <a:lnTo>
                    <a:pt x="1" y="1"/>
                  </a:lnTo>
                  <a:lnTo>
                    <a:pt x="6" y="0"/>
                  </a:lnTo>
                  <a:lnTo>
                    <a:pt x="6" y="0"/>
                  </a:lnTo>
                  <a:lnTo>
                    <a:pt x="8" y="1"/>
                  </a:lnTo>
                  <a:lnTo>
                    <a:pt x="13" y="4"/>
                  </a:lnTo>
                  <a:lnTo>
                    <a:pt x="19" y="7"/>
                  </a:lnTo>
                  <a:lnTo>
                    <a:pt x="26" y="14"/>
                  </a:lnTo>
                  <a:lnTo>
                    <a:pt x="26" y="14"/>
                  </a:lnTo>
                  <a:lnTo>
                    <a:pt x="33" y="20"/>
                  </a:lnTo>
                  <a:lnTo>
                    <a:pt x="36" y="26"/>
                  </a:lnTo>
                  <a:lnTo>
                    <a:pt x="39" y="30"/>
                  </a:lnTo>
                  <a:lnTo>
                    <a:pt x="39" y="36"/>
                  </a:lnTo>
                  <a:lnTo>
                    <a:pt x="39" y="36"/>
                  </a:lnTo>
                  <a:lnTo>
                    <a:pt x="39" y="42"/>
                  </a:lnTo>
                  <a:lnTo>
                    <a:pt x="37" y="48"/>
                  </a:lnTo>
                  <a:lnTo>
                    <a:pt x="33" y="59"/>
                  </a:lnTo>
                  <a:lnTo>
                    <a:pt x="33" y="59"/>
                  </a:lnTo>
                  <a:lnTo>
                    <a:pt x="30" y="80"/>
                  </a:lnTo>
                  <a:lnTo>
                    <a:pt x="29" y="100"/>
                  </a:lnTo>
                  <a:lnTo>
                    <a:pt x="29" y="100"/>
                  </a:lnTo>
                  <a:lnTo>
                    <a:pt x="30" y="117"/>
                  </a:lnTo>
                  <a:lnTo>
                    <a:pt x="33" y="133"/>
                  </a:lnTo>
                  <a:lnTo>
                    <a:pt x="39" y="146"/>
                  </a:lnTo>
                  <a:lnTo>
                    <a:pt x="46" y="158"/>
                  </a:lnTo>
                  <a:lnTo>
                    <a:pt x="46" y="158"/>
                  </a:lnTo>
                  <a:lnTo>
                    <a:pt x="50" y="162"/>
                  </a:lnTo>
                  <a:lnTo>
                    <a:pt x="53" y="162"/>
                  </a:lnTo>
                  <a:lnTo>
                    <a:pt x="53" y="162"/>
                  </a:lnTo>
                  <a:lnTo>
                    <a:pt x="56" y="162"/>
                  </a:lnTo>
                  <a:lnTo>
                    <a:pt x="58" y="159"/>
                  </a:lnTo>
                  <a:lnTo>
                    <a:pt x="58" y="159"/>
                  </a:lnTo>
                  <a:lnTo>
                    <a:pt x="69" y="139"/>
                  </a:lnTo>
                  <a:lnTo>
                    <a:pt x="69" y="139"/>
                  </a:lnTo>
                  <a:lnTo>
                    <a:pt x="97" y="90"/>
                  </a:lnTo>
                  <a:lnTo>
                    <a:pt x="104" y="94"/>
                  </a:lnTo>
                  <a:close/>
                  <a:moveTo>
                    <a:pt x="165" y="36"/>
                  </a:moveTo>
                  <a:lnTo>
                    <a:pt x="165" y="36"/>
                  </a:lnTo>
                  <a:lnTo>
                    <a:pt x="180" y="43"/>
                  </a:lnTo>
                  <a:lnTo>
                    <a:pt x="194" y="52"/>
                  </a:lnTo>
                  <a:lnTo>
                    <a:pt x="207" y="62"/>
                  </a:lnTo>
                  <a:lnTo>
                    <a:pt x="217" y="72"/>
                  </a:lnTo>
                  <a:lnTo>
                    <a:pt x="217" y="72"/>
                  </a:lnTo>
                  <a:lnTo>
                    <a:pt x="225" y="84"/>
                  </a:lnTo>
                  <a:lnTo>
                    <a:pt x="232" y="97"/>
                  </a:lnTo>
                  <a:lnTo>
                    <a:pt x="236" y="111"/>
                  </a:lnTo>
                  <a:lnTo>
                    <a:pt x="238" y="124"/>
                  </a:lnTo>
                  <a:lnTo>
                    <a:pt x="238" y="124"/>
                  </a:lnTo>
                  <a:lnTo>
                    <a:pt x="238" y="133"/>
                  </a:lnTo>
                  <a:lnTo>
                    <a:pt x="235" y="140"/>
                  </a:lnTo>
                  <a:lnTo>
                    <a:pt x="232" y="143"/>
                  </a:lnTo>
                  <a:lnTo>
                    <a:pt x="229" y="146"/>
                  </a:lnTo>
                  <a:lnTo>
                    <a:pt x="226" y="146"/>
                  </a:lnTo>
                  <a:lnTo>
                    <a:pt x="222" y="148"/>
                  </a:lnTo>
                  <a:lnTo>
                    <a:pt x="222" y="148"/>
                  </a:lnTo>
                  <a:lnTo>
                    <a:pt x="217" y="146"/>
                  </a:lnTo>
                  <a:lnTo>
                    <a:pt x="214" y="143"/>
                  </a:lnTo>
                  <a:lnTo>
                    <a:pt x="211" y="139"/>
                  </a:lnTo>
                  <a:lnTo>
                    <a:pt x="211" y="133"/>
                  </a:lnTo>
                  <a:lnTo>
                    <a:pt x="211" y="133"/>
                  </a:lnTo>
                  <a:lnTo>
                    <a:pt x="209" y="117"/>
                  </a:lnTo>
                  <a:lnTo>
                    <a:pt x="206" y="103"/>
                  </a:lnTo>
                  <a:lnTo>
                    <a:pt x="201" y="91"/>
                  </a:lnTo>
                  <a:lnTo>
                    <a:pt x="197" y="81"/>
                  </a:lnTo>
                  <a:lnTo>
                    <a:pt x="197" y="81"/>
                  </a:lnTo>
                  <a:lnTo>
                    <a:pt x="190" y="71"/>
                  </a:lnTo>
                  <a:lnTo>
                    <a:pt x="181" y="61"/>
                  </a:lnTo>
                  <a:lnTo>
                    <a:pt x="171" y="52"/>
                  </a:lnTo>
                  <a:lnTo>
                    <a:pt x="159" y="43"/>
                  </a:lnTo>
                  <a:lnTo>
                    <a:pt x="165" y="3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29" name="Freeform 133"/>
            <p:cNvSpPr>
              <a:spLocks/>
            </p:cNvSpPr>
            <p:nvPr userDrawn="1"/>
          </p:nvSpPr>
          <p:spPr bwMode="auto">
            <a:xfrm>
              <a:off x="5915026" y="1757363"/>
              <a:ext cx="107950" cy="134938"/>
            </a:xfrm>
            <a:custGeom>
              <a:avLst/>
              <a:gdLst/>
              <a:ahLst/>
              <a:cxnLst>
                <a:cxn ang="0">
                  <a:pos x="26" y="55"/>
                </a:cxn>
                <a:cxn ang="0">
                  <a:pos x="62" y="55"/>
                </a:cxn>
                <a:cxn ang="0">
                  <a:pos x="71" y="25"/>
                </a:cxn>
                <a:cxn ang="0">
                  <a:pos x="52" y="16"/>
                </a:cxn>
                <a:cxn ang="0">
                  <a:pos x="49" y="7"/>
                </a:cxn>
                <a:cxn ang="0">
                  <a:pos x="74" y="0"/>
                </a:cxn>
                <a:cxn ang="0">
                  <a:pos x="91" y="6"/>
                </a:cxn>
                <a:cxn ang="0">
                  <a:pos x="97" y="31"/>
                </a:cxn>
                <a:cxn ang="0">
                  <a:pos x="135" y="39"/>
                </a:cxn>
                <a:cxn ang="0">
                  <a:pos x="156" y="28"/>
                </a:cxn>
                <a:cxn ang="0">
                  <a:pos x="174" y="29"/>
                </a:cxn>
                <a:cxn ang="0">
                  <a:pos x="177" y="41"/>
                </a:cxn>
                <a:cxn ang="0">
                  <a:pos x="155" y="52"/>
                </a:cxn>
                <a:cxn ang="0">
                  <a:pos x="132" y="97"/>
                </a:cxn>
                <a:cxn ang="0">
                  <a:pos x="169" y="86"/>
                </a:cxn>
                <a:cxn ang="0">
                  <a:pos x="193" y="74"/>
                </a:cxn>
                <a:cxn ang="0">
                  <a:pos x="204" y="84"/>
                </a:cxn>
                <a:cxn ang="0">
                  <a:pos x="198" y="93"/>
                </a:cxn>
                <a:cxn ang="0">
                  <a:pos x="142" y="113"/>
                </a:cxn>
                <a:cxn ang="0">
                  <a:pos x="178" y="162"/>
                </a:cxn>
                <a:cxn ang="0">
                  <a:pos x="187" y="181"/>
                </a:cxn>
                <a:cxn ang="0">
                  <a:pos x="179" y="196"/>
                </a:cxn>
                <a:cxn ang="0">
                  <a:pos x="162" y="191"/>
                </a:cxn>
                <a:cxn ang="0">
                  <a:pos x="137" y="180"/>
                </a:cxn>
                <a:cxn ang="0">
                  <a:pos x="90" y="173"/>
                </a:cxn>
                <a:cxn ang="0">
                  <a:pos x="48" y="181"/>
                </a:cxn>
                <a:cxn ang="0">
                  <a:pos x="33" y="203"/>
                </a:cxn>
                <a:cxn ang="0">
                  <a:pos x="46" y="223"/>
                </a:cxn>
                <a:cxn ang="0">
                  <a:pos x="77" y="230"/>
                </a:cxn>
                <a:cxn ang="0">
                  <a:pos x="107" y="230"/>
                </a:cxn>
                <a:cxn ang="0">
                  <a:pos x="145" y="229"/>
                </a:cxn>
                <a:cxn ang="0">
                  <a:pos x="158" y="242"/>
                </a:cxn>
                <a:cxn ang="0">
                  <a:pos x="149" y="254"/>
                </a:cxn>
                <a:cxn ang="0">
                  <a:pos x="88" y="255"/>
                </a:cxn>
                <a:cxn ang="0">
                  <a:pos x="32" y="236"/>
                </a:cxn>
                <a:cxn ang="0">
                  <a:pos x="17" y="212"/>
                </a:cxn>
                <a:cxn ang="0">
                  <a:pos x="21" y="186"/>
                </a:cxn>
                <a:cxn ang="0">
                  <a:pos x="62" y="162"/>
                </a:cxn>
                <a:cxn ang="0">
                  <a:pos x="121" y="161"/>
                </a:cxn>
                <a:cxn ang="0">
                  <a:pos x="153" y="165"/>
                </a:cxn>
                <a:cxn ang="0">
                  <a:pos x="155" y="162"/>
                </a:cxn>
                <a:cxn ang="0">
                  <a:pos x="152" y="157"/>
                </a:cxn>
                <a:cxn ang="0">
                  <a:pos x="61" y="128"/>
                </a:cxn>
                <a:cxn ang="0">
                  <a:pos x="27" y="126"/>
                </a:cxn>
                <a:cxn ang="0">
                  <a:pos x="7" y="113"/>
                </a:cxn>
                <a:cxn ang="0">
                  <a:pos x="11" y="103"/>
                </a:cxn>
                <a:cxn ang="0">
                  <a:pos x="39" y="110"/>
                </a:cxn>
                <a:cxn ang="0">
                  <a:pos x="116" y="100"/>
                </a:cxn>
                <a:cxn ang="0">
                  <a:pos x="69" y="73"/>
                </a:cxn>
                <a:cxn ang="0">
                  <a:pos x="24" y="68"/>
                </a:cxn>
              </a:cxnLst>
              <a:rect l="0" t="0" r="r" b="b"/>
              <a:pathLst>
                <a:path w="204" h="257">
                  <a:moveTo>
                    <a:pt x="13" y="49"/>
                  </a:moveTo>
                  <a:lnTo>
                    <a:pt x="13" y="49"/>
                  </a:lnTo>
                  <a:lnTo>
                    <a:pt x="19" y="52"/>
                  </a:lnTo>
                  <a:lnTo>
                    <a:pt x="26" y="55"/>
                  </a:lnTo>
                  <a:lnTo>
                    <a:pt x="33" y="57"/>
                  </a:lnTo>
                  <a:lnTo>
                    <a:pt x="40" y="57"/>
                  </a:lnTo>
                  <a:lnTo>
                    <a:pt x="40" y="57"/>
                  </a:lnTo>
                  <a:lnTo>
                    <a:pt x="62" y="55"/>
                  </a:lnTo>
                  <a:lnTo>
                    <a:pt x="87" y="51"/>
                  </a:lnTo>
                  <a:lnTo>
                    <a:pt x="87" y="51"/>
                  </a:lnTo>
                  <a:lnTo>
                    <a:pt x="71" y="25"/>
                  </a:lnTo>
                  <a:lnTo>
                    <a:pt x="71" y="25"/>
                  </a:lnTo>
                  <a:lnTo>
                    <a:pt x="68" y="22"/>
                  </a:lnTo>
                  <a:lnTo>
                    <a:pt x="63" y="19"/>
                  </a:lnTo>
                  <a:lnTo>
                    <a:pt x="52" y="16"/>
                  </a:lnTo>
                  <a:lnTo>
                    <a:pt x="52" y="16"/>
                  </a:lnTo>
                  <a:lnTo>
                    <a:pt x="48" y="13"/>
                  </a:lnTo>
                  <a:lnTo>
                    <a:pt x="46" y="12"/>
                  </a:lnTo>
                  <a:lnTo>
                    <a:pt x="46" y="12"/>
                  </a:lnTo>
                  <a:lnTo>
                    <a:pt x="49" y="7"/>
                  </a:lnTo>
                  <a:lnTo>
                    <a:pt x="55" y="3"/>
                  </a:lnTo>
                  <a:lnTo>
                    <a:pt x="55" y="3"/>
                  </a:lnTo>
                  <a:lnTo>
                    <a:pt x="62" y="2"/>
                  </a:lnTo>
                  <a:lnTo>
                    <a:pt x="74" y="0"/>
                  </a:lnTo>
                  <a:lnTo>
                    <a:pt x="74" y="0"/>
                  </a:lnTo>
                  <a:lnTo>
                    <a:pt x="82" y="2"/>
                  </a:lnTo>
                  <a:lnTo>
                    <a:pt x="88" y="3"/>
                  </a:lnTo>
                  <a:lnTo>
                    <a:pt x="91" y="6"/>
                  </a:lnTo>
                  <a:lnTo>
                    <a:pt x="92" y="10"/>
                  </a:lnTo>
                  <a:lnTo>
                    <a:pt x="92" y="10"/>
                  </a:lnTo>
                  <a:lnTo>
                    <a:pt x="94" y="21"/>
                  </a:lnTo>
                  <a:lnTo>
                    <a:pt x="97" y="31"/>
                  </a:lnTo>
                  <a:lnTo>
                    <a:pt x="97" y="31"/>
                  </a:lnTo>
                  <a:lnTo>
                    <a:pt x="104" y="48"/>
                  </a:lnTo>
                  <a:lnTo>
                    <a:pt x="104" y="48"/>
                  </a:lnTo>
                  <a:lnTo>
                    <a:pt x="135" y="39"/>
                  </a:lnTo>
                  <a:lnTo>
                    <a:pt x="143" y="36"/>
                  </a:lnTo>
                  <a:lnTo>
                    <a:pt x="149" y="32"/>
                  </a:lnTo>
                  <a:lnTo>
                    <a:pt x="149" y="32"/>
                  </a:lnTo>
                  <a:lnTo>
                    <a:pt x="156" y="28"/>
                  </a:lnTo>
                  <a:lnTo>
                    <a:pt x="164" y="26"/>
                  </a:lnTo>
                  <a:lnTo>
                    <a:pt x="164" y="26"/>
                  </a:lnTo>
                  <a:lnTo>
                    <a:pt x="169" y="28"/>
                  </a:lnTo>
                  <a:lnTo>
                    <a:pt x="174" y="29"/>
                  </a:lnTo>
                  <a:lnTo>
                    <a:pt x="177" y="34"/>
                  </a:lnTo>
                  <a:lnTo>
                    <a:pt x="178" y="38"/>
                  </a:lnTo>
                  <a:lnTo>
                    <a:pt x="178" y="38"/>
                  </a:lnTo>
                  <a:lnTo>
                    <a:pt x="177" y="41"/>
                  </a:lnTo>
                  <a:lnTo>
                    <a:pt x="175" y="42"/>
                  </a:lnTo>
                  <a:lnTo>
                    <a:pt x="168" y="47"/>
                  </a:lnTo>
                  <a:lnTo>
                    <a:pt x="168" y="47"/>
                  </a:lnTo>
                  <a:lnTo>
                    <a:pt x="155" y="52"/>
                  </a:lnTo>
                  <a:lnTo>
                    <a:pt x="140" y="57"/>
                  </a:lnTo>
                  <a:lnTo>
                    <a:pt x="113" y="64"/>
                  </a:lnTo>
                  <a:lnTo>
                    <a:pt x="113" y="64"/>
                  </a:lnTo>
                  <a:lnTo>
                    <a:pt x="132" y="97"/>
                  </a:lnTo>
                  <a:lnTo>
                    <a:pt x="132" y="97"/>
                  </a:lnTo>
                  <a:lnTo>
                    <a:pt x="153" y="91"/>
                  </a:lnTo>
                  <a:lnTo>
                    <a:pt x="169" y="86"/>
                  </a:lnTo>
                  <a:lnTo>
                    <a:pt x="169" y="86"/>
                  </a:lnTo>
                  <a:lnTo>
                    <a:pt x="181" y="78"/>
                  </a:lnTo>
                  <a:lnTo>
                    <a:pt x="187" y="76"/>
                  </a:lnTo>
                  <a:lnTo>
                    <a:pt x="193" y="74"/>
                  </a:lnTo>
                  <a:lnTo>
                    <a:pt x="193" y="74"/>
                  </a:lnTo>
                  <a:lnTo>
                    <a:pt x="197" y="74"/>
                  </a:lnTo>
                  <a:lnTo>
                    <a:pt x="200" y="77"/>
                  </a:lnTo>
                  <a:lnTo>
                    <a:pt x="203" y="80"/>
                  </a:lnTo>
                  <a:lnTo>
                    <a:pt x="204" y="84"/>
                  </a:lnTo>
                  <a:lnTo>
                    <a:pt x="204" y="84"/>
                  </a:lnTo>
                  <a:lnTo>
                    <a:pt x="203" y="87"/>
                  </a:lnTo>
                  <a:lnTo>
                    <a:pt x="201" y="90"/>
                  </a:lnTo>
                  <a:lnTo>
                    <a:pt x="198" y="93"/>
                  </a:lnTo>
                  <a:lnTo>
                    <a:pt x="193" y="96"/>
                  </a:lnTo>
                  <a:lnTo>
                    <a:pt x="193" y="96"/>
                  </a:lnTo>
                  <a:lnTo>
                    <a:pt x="172" y="104"/>
                  </a:lnTo>
                  <a:lnTo>
                    <a:pt x="142" y="113"/>
                  </a:lnTo>
                  <a:lnTo>
                    <a:pt x="142" y="113"/>
                  </a:lnTo>
                  <a:lnTo>
                    <a:pt x="155" y="133"/>
                  </a:lnTo>
                  <a:lnTo>
                    <a:pt x="178" y="162"/>
                  </a:lnTo>
                  <a:lnTo>
                    <a:pt x="178" y="162"/>
                  </a:lnTo>
                  <a:lnTo>
                    <a:pt x="182" y="168"/>
                  </a:lnTo>
                  <a:lnTo>
                    <a:pt x="185" y="173"/>
                  </a:lnTo>
                  <a:lnTo>
                    <a:pt x="187" y="177"/>
                  </a:lnTo>
                  <a:lnTo>
                    <a:pt x="187" y="181"/>
                  </a:lnTo>
                  <a:lnTo>
                    <a:pt x="187" y="181"/>
                  </a:lnTo>
                  <a:lnTo>
                    <a:pt x="185" y="187"/>
                  </a:lnTo>
                  <a:lnTo>
                    <a:pt x="182" y="191"/>
                  </a:lnTo>
                  <a:lnTo>
                    <a:pt x="179" y="196"/>
                  </a:lnTo>
                  <a:lnTo>
                    <a:pt x="174" y="197"/>
                  </a:lnTo>
                  <a:lnTo>
                    <a:pt x="174" y="197"/>
                  </a:lnTo>
                  <a:lnTo>
                    <a:pt x="168" y="196"/>
                  </a:lnTo>
                  <a:lnTo>
                    <a:pt x="162" y="191"/>
                  </a:lnTo>
                  <a:lnTo>
                    <a:pt x="162" y="191"/>
                  </a:lnTo>
                  <a:lnTo>
                    <a:pt x="152" y="186"/>
                  </a:lnTo>
                  <a:lnTo>
                    <a:pt x="137" y="180"/>
                  </a:lnTo>
                  <a:lnTo>
                    <a:pt x="137" y="180"/>
                  </a:lnTo>
                  <a:lnTo>
                    <a:pt x="113" y="175"/>
                  </a:lnTo>
                  <a:lnTo>
                    <a:pt x="101" y="173"/>
                  </a:lnTo>
                  <a:lnTo>
                    <a:pt x="90" y="173"/>
                  </a:lnTo>
                  <a:lnTo>
                    <a:pt x="90" y="173"/>
                  </a:lnTo>
                  <a:lnTo>
                    <a:pt x="77" y="173"/>
                  </a:lnTo>
                  <a:lnTo>
                    <a:pt x="66" y="174"/>
                  </a:lnTo>
                  <a:lnTo>
                    <a:pt x="56" y="177"/>
                  </a:lnTo>
                  <a:lnTo>
                    <a:pt x="48" y="181"/>
                  </a:lnTo>
                  <a:lnTo>
                    <a:pt x="42" y="186"/>
                  </a:lnTo>
                  <a:lnTo>
                    <a:pt x="37" y="190"/>
                  </a:lnTo>
                  <a:lnTo>
                    <a:pt x="34" y="196"/>
                  </a:lnTo>
                  <a:lnTo>
                    <a:pt x="33" y="203"/>
                  </a:lnTo>
                  <a:lnTo>
                    <a:pt x="33" y="203"/>
                  </a:lnTo>
                  <a:lnTo>
                    <a:pt x="34" y="212"/>
                  </a:lnTo>
                  <a:lnTo>
                    <a:pt x="39" y="217"/>
                  </a:lnTo>
                  <a:lnTo>
                    <a:pt x="46" y="223"/>
                  </a:lnTo>
                  <a:lnTo>
                    <a:pt x="55" y="226"/>
                  </a:lnTo>
                  <a:lnTo>
                    <a:pt x="55" y="226"/>
                  </a:lnTo>
                  <a:lnTo>
                    <a:pt x="65" y="229"/>
                  </a:lnTo>
                  <a:lnTo>
                    <a:pt x="77" y="230"/>
                  </a:lnTo>
                  <a:lnTo>
                    <a:pt x="98" y="232"/>
                  </a:lnTo>
                  <a:lnTo>
                    <a:pt x="98" y="232"/>
                  </a:lnTo>
                  <a:lnTo>
                    <a:pt x="107" y="230"/>
                  </a:lnTo>
                  <a:lnTo>
                    <a:pt x="107" y="230"/>
                  </a:lnTo>
                  <a:lnTo>
                    <a:pt x="121" y="229"/>
                  </a:lnTo>
                  <a:lnTo>
                    <a:pt x="135" y="229"/>
                  </a:lnTo>
                  <a:lnTo>
                    <a:pt x="135" y="229"/>
                  </a:lnTo>
                  <a:lnTo>
                    <a:pt x="145" y="229"/>
                  </a:lnTo>
                  <a:lnTo>
                    <a:pt x="152" y="232"/>
                  </a:lnTo>
                  <a:lnTo>
                    <a:pt x="156" y="236"/>
                  </a:lnTo>
                  <a:lnTo>
                    <a:pt x="158" y="242"/>
                  </a:lnTo>
                  <a:lnTo>
                    <a:pt x="158" y="242"/>
                  </a:lnTo>
                  <a:lnTo>
                    <a:pt x="158" y="246"/>
                  </a:lnTo>
                  <a:lnTo>
                    <a:pt x="156" y="249"/>
                  </a:lnTo>
                  <a:lnTo>
                    <a:pt x="153" y="251"/>
                  </a:lnTo>
                  <a:lnTo>
                    <a:pt x="149" y="254"/>
                  </a:lnTo>
                  <a:lnTo>
                    <a:pt x="133" y="255"/>
                  </a:lnTo>
                  <a:lnTo>
                    <a:pt x="107" y="257"/>
                  </a:lnTo>
                  <a:lnTo>
                    <a:pt x="107" y="257"/>
                  </a:lnTo>
                  <a:lnTo>
                    <a:pt x="88" y="255"/>
                  </a:lnTo>
                  <a:lnTo>
                    <a:pt x="71" y="254"/>
                  </a:lnTo>
                  <a:lnTo>
                    <a:pt x="55" y="249"/>
                  </a:lnTo>
                  <a:lnTo>
                    <a:pt x="42" y="243"/>
                  </a:lnTo>
                  <a:lnTo>
                    <a:pt x="32" y="236"/>
                  </a:lnTo>
                  <a:lnTo>
                    <a:pt x="23" y="228"/>
                  </a:lnTo>
                  <a:lnTo>
                    <a:pt x="20" y="223"/>
                  </a:lnTo>
                  <a:lnTo>
                    <a:pt x="19" y="217"/>
                  </a:lnTo>
                  <a:lnTo>
                    <a:pt x="17" y="212"/>
                  </a:lnTo>
                  <a:lnTo>
                    <a:pt x="16" y="206"/>
                  </a:lnTo>
                  <a:lnTo>
                    <a:pt x="16" y="206"/>
                  </a:lnTo>
                  <a:lnTo>
                    <a:pt x="17" y="196"/>
                  </a:lnTo>
                  <a:lnTo>
                    <a:pt x="21" y="186"/>
                  </a:lnTo>
                  <a:lnTo>
                    <a:pt x="27" y="178"/>
                  </a:lnTo>
                  <a:lnTo>
                    <a:pt x="37" y="171"/>
                  </a:lnTo>
                  <a:lnTo>
                    <a:pt x="48" y="167"/>
                  </a:lnTo>
                  <a:lnTo>
                    <a:pt x="62" y="162"/>
                  </a:lnTo>
                  <a:lnTo>
                    <a:pt x="77" y="160"/>
                  </a:lnTo>
                  <a:lnTo>
                    <a:pt x="95" y="160"/>
                  </a:lnTo>
                  <a:lnTo>
                    <a:pt x="95" y="160"/>
                  </a:lnTo>
                  <a:lnTo>
                    <a:pt x="121" y="161"/>
                  </a:lnTo>
                  <a:lnTo>
                    <a:pt x="148" y="164"/>
                  </a:lnTo>
                  <a:lnTo>
                    <a:pt x="148" y="164"/>
                  </a:lnTo>
                  <a:lnTo>
                    <a:pt x="153" y="165"/>
                  </a:lnTo>
                  <a:lnTo>
                    <a:pt x="153" y="165"/>
                  </a:lnTo>
                  <a:lnTo>
                    <a:pt x="155" y="165"/>
                  </a:lnTo>
                  <a:lnTo>
                    <a:pt x="155" y="164"/>
                  </a:lnTo>
                  <a:lnTo>
                    <a:pt x="155" y="164"/>
                  </a:lnTo>
                  <a:lnTo>
                    <a:pt x="155" y="162"/>
                  </a:lnTo>
                  <a:lnTo>
                    <a:pt x="155" y="162"/>
                  </a:lnTo>
                  <a:lnTo>
                    <a:pt x="155" y="161"/>
                  </a:lnTo>
                  <a:lnTo>
                    <a:pt x="152" y="157"/>
                  </a:lnTo>
                  <a:lnTo>
                    <a:pt x="152" y="157"/>
                  </a:lnTo>
                  <a:lnTo>
                    <a:pt x="124" y="118"/>
                  </a:lnTo>
                  <a:lnTo>
                    <a:pt x="124" y="118"/>
                  </a:lnTo>
                  <a:lnTo>
                    <a:pt x="81" y="126"/>
                  </a:lnTo>
                  <a:lnTo>
                    <a:pt x="61" y="128"/>
                  </a:lnTo>
                  <a:lnTo>
                    <a:pt x="43" y="129"/>
                  </a:lnTo>
                  <a:lnTo>
                    <a:pt x="43" y="129"/>
                  </a:lnTo>
                  <a:lnTo>
                    <a:pt x="34" y="128"/>
                  </a:lnTo>
                  <a:lnTo>
                    <a:pt x="27" y="126"/>
                  </a:lnTo>
                  <a:lnTo>
                    <a:pt x="21" y="125"/>
                  </a:lnTo>
                  <a:lnTo>
                    <a:pt x="16" y="122"/>
                  </a:lnTo>
                  <a:lnTo>
                    <a:pt x="11" y="119"/>
                  </a:lnTo>
                  <a:lnTo>
                    <a:pt x="7" y="113"/>
                  </a:lnTo>
                  <a:lnTo>
                    <a:pt x="0" y="103"/>
                  </a:lnTo>
                  <a:lnTo>
                    <a:pt x="7" y="97"/>
                  </a:lnTo>
                  <a:lnTo>
                    <a:pt x="7" y="97"/>
                  </a:lnTo>
                  <a:lnTo>
                    <a:pt x="11" y="103"/>
                  </a:lnTo>
                  <a:lnTo>
                    <a:pt x="19" y="107"/>
                  </a:lnTo>
                  <a:lnTo>
                    <a:pt x="27" y="110"/>
                  </a:lnTo>
                  <a:lnTo>
                    <a:pt x="39" y="110"/>
                  </a:lnTo>
                  <a:lnTo>
                    <a:pt x="39" y="110"/>
                  </a:lnTo>
                  <a:lnTo>
                    <a:pt x="58" y="110"/>
                  </a:lnTo>
                  <a:lnTo>
                    <a:pt x="77" y="107"/>
                  </a:lnTo>
                  <a:lnTo>
                    <a:pt x="97" y="104"/>
                  </a:lnTo>
                  <a:lnTo>
                    <a:pt x="116" y="100"/>
                  </a:lnTo>
                  <a:lnTo>
                    <a:pt x="116" y="100"/>
                  </a:lnTo>
                  <a:lnTo>
                    <a:pt x="95" y="68"/>
                  </a:lnTo>
                  <a:lnTo>
                    <a:pt x="95" y="68"/>
                  </a:lnTo>
                  <a:lnTo>
                    <a:pt x="69" y="73"/>
                  </a:lnTo>
                  <a:lnTo>
                    <a:pt x="48" y="74"/>
                  </a:lnTo>
                  <a:lnTo>
                    <a:pt x="48" y="74"/>
                  </a:lnTo>
                  <a:lnTo>
                    <a:pt x="36" y="73"/>
                  </a:lnTo>
                  <a:lnTo>
                    <a:pt x="24" y="68"/>
                  </a:lnTo>
                  <a:lnTo>
                    <a:pt x="16" y="63"/>
                  </a:lnTo>
                  <a:lnTo>
                    <a:pt x="8" y="55"/>
                  </a:lnTo>
                  <a:lnTo>
                    <a:pt x="13" y="4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0" name="Freeform 134"/>
            <p:cNvSpPr>
              <a:spLocks noEditPoints="1"/>
            </p:cNvSpPr>
            <p:nvPr userDrawn="1"/>
          </p:nvSpPr>
          <p:spPr bwMode="auto">
            <a:xfrm>
              <a:off x="6056313" y="1754188"/>
              <a:ext cx="111125" cy="139700"/>
            </a:xfrm>
            <a:custGeom>
              <a:avLst/>
              <a:gdLst/>
              <a:ahLst/>
              <a:cxnLst>
                <a:cxn ang="0">
                  <a:pos x="23" y="64"/>
                </a:cxn>
                <a:cxn ang="0">
                  <a:pos x="77" y="64"/>
                </a:cxn>
                <a:cxn ang="0">
                  <a:pos x="103" y="35"/>
                </a:cxn>
                <a:cxn ang="0">
                  <a:pos x="91" y="10"/>
                </a:cxn>
                <a:cxn ang="0">
                  <a:pos x="84" y="7"/>
                </a:cxn>
                <a:cxn ang="0">
                  <a:pos x="101" y="0"/>
                </a:cxn>
                <a:cxn ang="0">
                  <a:pos x="120" y="4"/>
                </a:cxn>
                <a:cxn ang="0">
                  <a:pos x="133" y="16"/>
                </a:cxn>
                <a:cxn ang="0">
                  <a:pos x="129" y="25"/>
                </a:cxn>
                <a:cxn ang="0">
                  <a:pos x="123" y="61"/>
                </a:cxn>
                <a:cxn ang="0">
                  <a:pos x="178" y="48"/>
                </a:cxn>
                <a:cxn ang="0">
                  <a:pos x="191" y="45"/>
                </a:cxn>
                <a:cxn ang="0">
                  <a:pos x="207" y="55"/>
                </a:cxn>
                <a:cxn ang="0">
                  <a:pos x="204" y="64"/>
                </a:cxn>
                <a:cxn ang="0">
                  <a:pos x="177" y="71"/>
                </a:cxn>
                <a:cxn ang="0">
                  <a:pos x="123" y="93"/>
                </a:cxn>
                <a:cxn ang="0">
                  <a:pos x="152" y="120"/>
                </a:cxn>
                <a:cxn ang="0">
                  <a:pos x="177" y="111"/>
                </a:cxn>
                <a:cxn ang="0">
                  <a:pos x="193" y="114"/>
                </a:cxn>
                <a:cxn ang="0">
                  <a:pos x="196" y="126"/>
                </a:cxn>
                <a:cxn ang="0">
                  <a:pos x="181" y="135"/>
                </a:cxn>
                <a:cxn ang="0">
                  <a:pos x="126" y="195"/>
                </a:cxn>
                <a:cxn ang="0">
                  <a:pos x="177" y="214"/>
                </a:cxn>
                <a:cxn ang="0">
                  <a:pos x="206" y="233"/>
                </a:cxn>
                <a:cxn ang="0">
                  <a:pos x="209" y="247"/>
                </a:cxn>
                <a:cxn ang="0">
                  <a:pos x="199" y="255"/>
                </a:cxn>
                <a:cxn ang="0">
                  <a:pos x="181" y="247"/>
                </a:cxn>
                <a:cxn ang="0">
                  <a:pos x="126" y="216"/>
                </a:cxn>
                <a:cxn ang="0">
                  <a:pos x="120" y="239"/>
                </a:cxn>
                <a:cxn ang="0">
                  <a:pos x="103" y="256"/>
                </a:cxn>
                <a:cxn ang="0">
                  <a:pos x="72" y="262"/>
                </a:cxn>
                <a:cxn ang="0">
                  <a:pos x="32" y="252"/>
                </a:cxn>
                <a:cxn ang="0">
                  <a:pos x="17" y="226"/>
                </a:cxn>
                <a:cxn ang="0">
                  <a:pos x="27" y="206"/>
                </a:cxn>
                <a:cxn ang="0">
                  <a:pos x="65" y="191"/>
                </a:cxn>
                <a:cxn ang="0">
                  <a:pos x="106" y="192"/>
                </a:cxn>
                <a:cxn ang="0">
                  <a:pos x="62" y="148"/>
                </a:cxn>
                <a:cxn ang="0">
                  <a:pos x="35" y="143"/>
                </a:cxn>
                <a:cxn ang="0">
                  <a:pos x="26" y="127"/>
                </a:cxn>
                <a:cxn ang="0">
                  <a:pos x="41" y="108"/>
                </a:cxn>
                <a:cxn ang="0">
                  <a:pos x="41" y="123"/>
                </a:cxn>
                <a:cxn ang="0">
                  <a:pos x="64" y="130"/>
                </a:cxn>
                <a:cxn ang="0">
                  <a:pos x="104" y="127"/>
                </a:cxn>
                <a:cxn ang="0">
                  <a:pos x="49" y="84"/>
                </a:cxn>
                <a:cxn ang="0">
                  <a:pos x="20" y="78"/>
                </a:cxn>
                <a:cxn ang="0">
                  <a:pos x="6" y="53"/>
                </a:cxn>
                <a:cxn ang="0">
                  <a:pos x="48" y="208"/>
                </a:cxn>
                <a:cxn ang="0">
                  <a:pos x="32" y="220"/>
                </a:cxn>
                <a:cxn ang="0">
                  <a:pos x="33" y="232"/>
                </a:cxn>
                <a:cxn ang="0">
                  <a:pos x="49" y="242"/>
                </a:cxn>
                <a:cxn ang="0">
                  <a:pos x="85" y="242"/>
                </a:cxn>
                <a:cxn ang="0">
                  <a:pos x="103" y="230"/>
                </a:cxn>
                <a:cxn ang="0">
                  <a:pos x="106" y="210"/>
                </a:cxn>
              </a:cxnLst>
              <a:rect l="0" t="0" r="r" b="b"/>
              <a:pathLst>
                <a:path w="210" h="262">
                  <a:moveTo>
                    <a:pt x="6" y="53"/>
                  </a:moveTo>
                  <a:lnTo>
                    <a:pt x="6" y="53"/>
                  </a:lnTo>
                  <a:lnTo>
                    <a:pt x="14" y="59"/>
                  </a:lnTo>
                  <a:lnTo>
                    <a:pt x="23" y="64"/>
                  </a:lnTo>
                  <a:lnTo>
                    <a:pt x="35" y="65"/>
                  </a:lnTo>
                  <a:lnTo>
                    <a:pt x="52" y="65"/>
                  </a:lnTo>
                  <a:lnTo>
                    <a:pt x="52" y="65"/>
                  </a:lnTo>
                  <a:lnTo>
                    <a:pt x="77" y="64"/>
                  </a:lnTo>
                  <a:lnTo>
                    <a:pt x="103" y="62"/>
                  </a:lnTo>
                  <a:lnTo>
                    <a:pt x="103" y="62"/>
                  </a:lnTo>
                  <a:lnTo>
                    <a:pt x="103" y="35"/>
                  </a:lnTo>
                  <a:lnTo>
                    <a:pt x="103" y="35"/>
                  </a:lnTo>
                  <a:lnTo>
                    <a:pt x="103" y="25"/>
                  </a:lnTo>
                  <a:lnTo>
                    <a:pt x="101" y="17"/>
                  </a:lnTo>
                  <a:lnTo>
                    <a:pt x="97" y="13"/>
                  </a:lnTo>
                  <a:lnTo>
                    <a:pt x="91" y="10"/>
                  </a:lnTo>
                  <a:lnTo>
                    <a:pt x="91" y="10"/>
                  </a:lnTo>
                  <a:lnTo>
                    <a:pt x="85" y="9"/>
                  </a:lnTo>
                  <a:lnTo>
                    <a:pt x="84" y="7"/>
                  </a:lnTo>
                  <a:lnTo>
                    <a:pt x="84" y="7"/>
                  </a:lnTo>
                  <a:lnTo>
                    <a:pt x="85" y="4"/>
                  </a:lnTo>
                  <a:lnTo>
                    <a:pt x="88" y="3"/>
                  </a:lnTo>
                  <a:lnTo>
                    <a:pt x="94" y="0"/>
                  </a:lnTo>
                  <a:lnTo>
                    <a:pt x="101" y="0"/>
                  </a:lnTo>
                  <a:lnTo>
                    <a:pt x="101" y="0"/>
                  </a:lnTo>
                  <a:lnTo>
                    <a:pt x="110" y="1"/>
                  </a:lnTo>
                  <a:lnTo>
                    <a:pt x="120" y="4"/>
                  </a:lnTo>
                  <a:lnTo>
                    <a:pt x="120" y="4"/>
                  </a:lnTo>
                  <a:lnTo>
                    <a:pt x="126" y="7"/>
                  </a:lnTo>
                  <a:lnTo>
                    <a:pt x="130" y="10"/>
                  </a:lnTo>
                  <a:lnTo>
                    <a:pt x="132" y="13"/>
                  </a:lnTo>
                  <a:lnTo>
                    <a:pt x="133" y="16"/>
                  </a:lnTo>
                  <a:lnTo>
                    <a:pt x="133" y="16"/>
                  </a:lnTo>
                  <a:lnTo>
                    <a:pt x="132" y="19"/>
                  </a:lnTo>
                  <a:lnTo>
                    <a:pt x="129" y="25"/>
                  </a:lnTo>
                  <a:lnTo>
                    <a:pt x="129" y="25"/>
                  </a:lnTo>
                  <a:lnTo>
                    <a:pt x="126" y="29"/>
                  </a:lnTo>
                  <a:lnTo>
                    <a:pt x="125" y="36"/>
                  </a:lnTo>
                  <a:lnTo>
                    <a:pt x="123" y="61"/>
                  </a:lnTo>
                  <a:lnTo>
                    <a:pt x="123" y="61"/>
                  </a:lnTo>
                  <a:lnTo>
                    <a:pt x="159" y="53"/>
                  </a:lnTo>
                  <a:lnTo>
                    <a:pt x="159" y="53"/>
                  </a:lnTo>
                  <a:lnTo>
                    <a:pt x="168" y="52"/>
                  </a:lnTo>
                  <a:lnTo>
                    <a:pt x="178" y="48"/>
                  </a:lnTo>
                  <a:lnTo>
                    <a:pt x="178" y="48"/>
                  </a:lnTo>
                  <a:lnTo>
                    <a:pt x="184" y="46"/>
                  </a:lnTo>
                  <a:lnTo>
                    <a:pt x="191" y="45"/>
                  </a:lnTo>
                  <a:lnTo>
                    <a:pt x="191" y="45"/>
                  </a:lnTo>
                  <a:lnTo>
                    <a:pt x="199" y="46"/>
                  </a:lnTo>
                  <a:lnTo>
                    <a:pt x="204" y="48"/>
                  </a:lnTo>
                  <a:lnTo>
                    <a:pt x="207" y="52"/>
                  </a:lnTo>
                  <a:lnTo>
                    <a:pt x="207" y="55"/>
                  </a:lnTo>
                  <a:lnTo>
                    <a:pt x="207" y="55"/>
                  </a:lnTo>
                  <a:lnTo>
                    <a:pt x="207" y="59"/>
                  </a:lnTo>
                  <a:lnTo>
                    <a:pt x="206" y="62"/>
                  </a:lnTo>
                  <a:lnTo>
                    <a:pt x="204" y="64"/>
                  </a:lnTo>
                  <a:lnTo>
                    <a:pt x="201" y="65"/>
                  </a:lnTo>
                  <a:lnTo>
                    <a:pt x="201" y="65"/>
                  </a:lnTo>
                  <a:lnTo>
                    <a:pt x="191" y="68"/>
                  </a:lnTo>
                  <a:lnTo>
                    <a:pt x="177" y="71"/>
                  </a:lnTo>
                  <a:lnTo>
                    <a:pt x="177" y="71"/>
                  </a:lnTo>
                  <a:lnTo>
                    <a:pt x="123" y="78"/>
                  </a:lnTo>
                  <a:lnTo>
                    <a:pt x="123" y="78"/>
                  </a:lnTo>
                  <a:lnTo>
                    <a:pt x="123" y="93"/>
                  </a:lnTo>
                  <a:lnTo>
                    <a:pt x="123" y="93"/>
                  </a:lnTo>
                  <a:lnTo>
                    <a:pt x="123" y="126"/>
                  </a:lnTo>
                  <a:lnTo>
                    <a:pt x="123" y="126"/>
                  </a:lnTo>
                  <a:lnTo>
                    <a:pt x="152" y="120"/>
                  </a:lnTo>
                  <a:lnTo>
                    <a:pt x="164" y="117"/>
                  </a:lnTo>
                  <a:lnTo>
                    <a:pt x="171" y="114"/>
                  </a:lnTo>
                  <a:lnTo>
                    <a:pt x="171" y="114"/>
                  </a:lnTo>
                  <a:lnTo>
                    <a:pt x="177" y="111"/>
                  </a:lnTo>
                  <a:lnTo>
                    <a:pt x="183" y="111"/>
                  </a:lnTo>
                  <a:lnTo>
                    <a:pt x="183" y="111"/>
                  </a:lnTo>
                  <a:lnTo>
                    <a:pt x="188" y="113"/>
                  </a:lnTo>
                  <a:lnTo>
                    <a:pt x="193" y="114"/>
                  </a:lnTo>
                  <a:lnTo>
                    <a:pt x="196" y="117"/>
                  </a:lnTo>
                  <a:lnTo>
                    <a:pt x="196" y="122"/>
                  </a:lnTo>
                  <a:lnTo>
                    <a:pt x="196" y="122"/>
                  </a:lnTo>
                  <a:lnTo>
                    <a:pt x="196" y="126"/>
                  </a:lnTo>
                  <a:lnTo>
                    <a:pt x="193" y="129"/>
                  </a:lnTo>
                  <a:lnTo>
                    <a:pt x="188" y="132"/>
                  </a:lnTo>
                  <a:lnTo>
                    <a:pt x="181" y="135"/>
                  </a:lnTo>
                  <a:lnTo>
                    <a:pt x="181" y="135"/>
                  </a:lnTo>
                  <a:lnTo>
                    <a:pt x="154" y="139"/>
                  </a:lnTo>
                  <a:lnTo>
                    <a:pt x="123" y="143"/>
                  </a:lnTo>
                  <a:lnTo>
                    <a:pt x="123" y="143"/>
                  </a:lnTo>
                  <a:lnTo>
                    <a:pt x="126" y="195"/>
                  </a:lnTo>
                  <a:lnTo>
                    <a:pt x="126" y="195"/>
                  </a:lnTo>
                  <a:lnTo>
                    <a:pt x="145" y="201"/>
                  </a:lnTo>
                  <a:lnTo>
                    <a:pt x="162" y="207"/>
                  </a:lnTo>
                  <a:lnTo>
                    <a:pt x="177" y="214"/>
                  </a:lnTo>
                  <a:lnTo>
                    <a:pt x="191" y="221"/>
                  </a:lnTo>
                  <a:lnTo>
                    <a:pt x="191" y="221"/>
                  </a:lnTo>
                  <a:lnTo>
                    <a:pt x="200" y="227"/>
                  </a:lnTo>
                  <a:lnTo>
                    <a:pt x="206" y="233"/>
                  </a:lnTo>
                  <a:lnTo>
                    <a:pt x="209" y="237"/>
                  </a:lnTo>
                  <a:lnTo>
                    <a:pt x="210" y="243"/>
                  </a:lnTo>
                  <a:lnTo>
                    <a:pt x="210" y="243"/>
                  </a:lnTo>
                  <a:lnTo>
                    <a:pt x="209" y="247"/>
                  </a:lnTo>
                  <a:lnTo>
                    <a:pt x="207" y="252"/>
                  </a:lnTo>
                  <a:lnTo>
                    <a:pt x="203" y="255"/>
                  </a:lnTo>
                  <a:lnTo>
                    <a:pt x="199" y="255"/>
                  </a:lnTo>
                  <a:lnTo>
                    <a:pt x="199" y="255"/>
                  </a:lnTo>
                  <a:lnTo>
                    <a:pt x="194" y="255"/>
                  </a:lnTo>
                  <a:lnTo>
                    <a:pt x="190" y="253"/>
                  </a:lnTo>
                  <a:lnTo>
                    <a:pt x="181" y="247"/>
                  </a:lnTo>
                  <a:lnTo>
                    <a:pt x="181" y="247"/>
                  </a:lnTo>
                  <a:lnTo>
                    <a:pt x="170" y="237"/>
                  </a:lnTo>
                  <a:lnTo>
                    <a:pt x="157" y="229"/>
                  </a:lnTo>
                  <a:lnTo>
                    <a:pt x="142" y="221"/>
                  </a:lnTo>
                  <a:lnTo>
                    <a:pt x="126" y="216"/>
                  </a:lnTo>
                  <a:lnTo>
                    <a:pt x="126" y="216"/>
                  </a:lnTo>
                  <a:lnTo>
                    <a:pt x="125" y="230"/>
                  </a:lnTo>
                  <a:lnTo>
                    <a:pt x="120" y="239"/>
                  </a:lnTo>
                  <a:lnTo>
                    <a:pt x="120" y="239"/>
                  </a:lnTo>
                  <a:lnTo>
                    <a:pt x="117" y="245"/>
                  </a:lnTo>
                  <a:lnTo>
                    <a:pt x="113" y="249"/>
                  </a:lnTo>
                  <a:lnTo>
                    <a:pt x="109" y="253"/>
                  </a:lnTo>
                  <a:lnTo>
                    <a:pt x="103" y="256"/>
                  </a:lnTo>
                  <a:lnTo>
                    <a:pt x="96" y="259"/>
                  </a:lnTo>
                  <a:lnTo>
                    <a:pt x="88" y="261"/>
                  </a:lnTo>
                  <a:lnTo>
                    <a:pt x="72" y="262"/>
                  </a:lnTo>
                  <a:lnTo>
                    <a:pt x="72" y="262"/>
                  </a:lnTo>
                  <a:lnTo>
                    <a:pt x="61" y="261"/>
                  </a:lnTo>
                  <a:lnTo>
                    <a:pt x="49" y="259"/>
                  </a:lnTo>
                  <a:lnTo>
                    <a:pt x="41" y="256"/>
                  </a:lnTo>
                  <a:lnTo>
                    <a:pt x="32" y="252"/>
                  </a:lnTo>
                  <a:lnTo>
                    <a:pt x="26" y="246"/>
                  </a:lnTo>
                  <a:lnTo>
                    <a:pt x="22" y="240"/>
                  </a:lnTo>
                  <a:lnTo>
                    <a:pt x="19" y="233"/>
                  </a:lnTo>
                  <a:lnTo>
                    <a:pt x="17" y="226"/>
                  </a:lnTo>
                  <a:lnTo>
                    <a:pt x="17" y="226"/>
                  </a:lnTo>
                  <a:lnTo>
                    <a:pt x="19" y="219"/>
                  </a:lnTo>
                  <a:lnTo>
                    <a:pt x="22" y="211"/>
                  </a:lnTo>
                  <a:lnTo>
                    <a:pt x="27" y="206"/>
                  </a:lnTo>
                  <a:lnTo>
                    <a:pt x="35" y="200"/>
                  </a:lnTo>
                  <a:lnTo>
                    <a:pt x="43" y="195"/>
                  </a:lnTo>
                  <a:lnTo>
                    <a:pt x="54" y="192"/>
                  </a:lnTo>
                  <a:lnTo>
                    <a:pt x="65" y="191"/>
                  </a:lnTo>
                  <a:lnTo>
                    <a:pt x="78" y="191"/>
                  </a:lnTo>
                  <a:lnTo>
                    <a:pt x="78" y="191"/>
                  </a:lnTo>
                  <a:lnTo>
                    <a:pt x="106" y="192"/>
                  </a:lnTo>
                  <a:lnTo>
                    <a:pt x="106" y="192"/>
                  </a:lnTo>
                  <a:lnTo>
                    <a:pt x="106" y="146"/>
                  </a:lnTo>
                  <a:lnTo>
                    <a:pt x="106" y="146"/>
                  </a:lnTo>
                  <a:lnTo>
                    <a:pt x="84" y="148"/>
                  </a:lnTo>
                  <a:lnTo>
                    <a:pt x="62" y="148"/>
                  </a:lnTo>
                  <a:lnTo>
                    <a:pt x="62" y="148"/>
                  </a:lnTo>
                  <a:lnTo>
                    <a:pt x="46" y="146"/>
                  </a:lnTo>
                  <a:lnTo>
                    <a:pt x="41" y="145"/>
                  </a:lnTo>
                  <a:lnTo>
                    <a:pt x="35" y="143"/>
                  </a:lnTo>
                  <a:lnTo>
                    <a:pt x="30" y="140"/>
                  </a:lnTo>
                  <a:lnTo>
                    <a:pt x="27" y="136"/>
                  </a:lnTo>
                  <a:lnTo>
                    <a:pt x="26" y="132"/>
                  </a:lnTo>
                  <a:lnTo>
                    <a:pt x="26" y="127"/>
                  </a:lnTo>
                  <a:lnTo>
                    <a:pt x="26" y="127"/>
                  </a:lnTo>
                  <a:lnTo>
                    <a:pt x="27" y="117"/>
                  </a:lnTo>
                  <a:lnTo>
                    <a:pt x="30" y="107"/>
                  </a:lnTo>
                  <a:lnTo>
                    <a:pt x="41" y="108"/>
                  </a:lnTo>
                  <a:lnTo>
                    <a:pt x="41" y="108"/>
                  </a:lnTo>
                  <a:lnTo>
                    <a:pt x="39" y="117"/>
                  </a:lnTo>
                  <a:lnTo>
                    <a:pt x="39" y="117"/>
                  </a:lnTo>
                  <a:lnTo>
                    <a:pt x="41" y="123"/>
                  </a:lnTo>
                  <a:lnTo>
                    <a:pt x="42" y="126"/>
                  </a:lnTo>
                  <a:lnTo>
                    <a:pt x="45" y="127"/>
                  </a:lnTo>
                  <a:lnTo>
                    <a:pt x="52" y="130"/>
                  </a:lnTo>
                  <a:lnTo>
                    <a:pt x="64" y="130"/>
                  </a:lnTo>
                  <a:lnTo>
                    <a:pt x="64" y="130"/>
                  </a:lnTo>
                  <a:lnTo>
                    <a:pt x="84" y="130"/>
                  </a:lnTo>
                  <a:lnTo>
                    <a:pt x="104" y="127"/>
                  </a:lnTo>
                  <a:lnTo>
                    <a:pt x="104" y="127"/>
                  </a:lnTo>
                  <a:lnTo>
                    <a:pt x="104" y="81"/>
                  </a:lnTo>
                  <a:lnTo>
                    <a:pt x="104" y="81"/>
                  </a:lnTo>
                  <a:lnTo>
                    <a:pt x="74" y="82"/>
                  </a:lnTo>
                  <a:lnTo>
                    <a:pt x="49" y="84"/>
                  </a:lnTo>
                  <a:lnTo>
                    <a:pt x="49" y="84"/>
                  </a:lnTo>
                  <a:lnTo>
                    <a:pt x="32" y="82"/>
                  </a:lnTo>
                  <a:lnTo>
                    <a:pt x="26" y="81"/>
                  </a:lnTo>
                  <a:lnTo>
                    <a:pt x="20" y="78"/>
                  </a:lnTo>
                  <a:lnTo>
                    <a:pt x="14" y="75"/>
                  </a:lnTo>
                  <a:lnTo>
                    <a:pt x="9" y="71"/>
                  </a:lnTo>
                  <a:lnTo>
                    <a:pt x="0" y="59"/>
                  </a:lnTo>
                  <a:lnTo>
                    <a:pt x="6" y="53"/>
                  </a:lnTo>
                  <a:close/>
                  <a:moveTo>
                    <a:pt x="74" y="206"/>
                  </a:moveTo>
                  <a:lnTo>
                    <a:pt x="74" y="206"/>
                  </a:lnTo>
                  <a:lnTo>
                    <a:pt x="55" y="207"/>
                  </a:lnTo>
                  <a:lnTo>
                    <a:pt x="48" y="208"/>
                  </a:lnTo>
                  <a:lnTo>
                    <a:pt x="42" y="210"/>
                  </a:lnTo>
                  <a:lnTo>
                    <a:pt x="36" y="213"/>
                  </a:lnTo>
                  <a:lnTo>
                    <a:pt x="33" y="217"/>
                  </a:lnTo>
                  <a:lnTo>
                    <a:pt x="32" y="220"/>
                  </a:lnTo>
                  <a:lnTo>
                    <a:pt x="30" y="224"/>
                  </a:lnTo>
                  <a:lnTo>
                    <a:pt x="30" y="224"/>
                  </a:lnTo>
                  <a:lnTo>
                    <a:pt x="30" y="229"/>
                  </a:lnTo>
                  <a:lnTo>
                    <a:pt x="33" y="232"/>
                  </a:lnTo>
                  <a:lnTo>
                    <a:pt x="35" y="236"/>
                  </a:lnTo>
                  <a:lnTo>
                    <a:pt x="39" y="237"/>
                  </a:lnTo>
                  <a:lnTo>
                    <a:pt x="43" y="240"/>
                  </a:lnTo>
                  <a:lnTo>
                    <a:pt x="49" y="242"/>
                  </a:lnTo>
                  <a:lnTo>
                    <a:pt x="65" y="243"/>
                  </a:lnTo>
                  <a:lnTo>
                    <a:pt x="65" y="243"/>
                  </a:lnTo>
                  <a:lnTo>
                    <a:pt x="75" y="243"/>
                  </a:lnTo>
                  <a:lnTo>
                    <a:pt x="85" y="242"/>
                  </a:lnTo>
                  <a:lnTo>
                    <a:pt x="93" y="239"/>
                  </a:lnTo>
                  <a:lnTo>
                    <a:pt x="99" y="234"/>
                  </a:lnTo>
                  <a:lnTo>
                    <a:pt x="99" y="234"/>
                  </a:lnTo>
                  <a:lnTo>
                    <a:pt x="103" y="230"/>
                  </a:lnTo>
                  <a:lnTo>
                    <a:pt x="104" y="224"/>
                  </a:lnTo>
                  <a:lnTo>
                    <a:pt x="106" y="219"/>
                  </a:lnTo>
                  <a:lnTo>
                    <a:pt x="106" y="210"/>
                  </a:lnTo>
                  <a:lnTo>
                    <a:pt x="106" y="210"/>
                  </a:lnTo>
                  <a:lnTo>
                    <a:pt x="88" y="207"/>
                  </a:lnTo>
                  <a:lnTo>
                    <a:pt x="74" y="206"/>
                  </a:lnTo>
                  <a:lnTo>
                    <a:pt x="74" y="20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1" name="Freeform 135"/>
            <p:cNvSpPr>
              <a:spLocks noEditPoints="1"/>
            </p:cNvSpPr>
            <p:nvPr userDrawn="1"/>
          </p:nvSpPr>
          <p:spPr bwMode="auto">
            <a:xfrm>
              <a:off x="6191251" y="1755776"/>
              <a:ext cx="138113" cy="139700"/>
            </a:xfrm>
            <a:custGeom>
              <a:avLst/>
              <a:gdLst/>
              <a:ahLst/>
              <a:cxnLst>
                <a:cxn ang="0">
                  <a:pos x="90" y="248"/>
                </a:cxn>
                <a:cxn ang="0">
                  <a:pos x="122" y="225"/>
                </a:cxn>
                <a:cxn ang="0">
                  <a:pos x="139" y="196"/>
                </a:cxn>
                <a:cxn ang="0">
                  <a:pos x="132" y="191"/>
                </a:cxn>
                <a:cxn ang="0">
                  <a:pos x="112" y="191"/>
                </a:cxn>
                <a:cxn ang="0">
                  <a:pos x="92" y="181"/>
                </a:cxn>
                <a:cxn ang="0">
                  <a:pos x="81" y="161"/>
                </a:cxn>
                <a:cxn ang="0">
                  <a:pos x="81" y="142"/>
                </a:cxn>
                <a:cxn ang="0">
                  <a:pos x="92" y="118"/>
                </a:cxn>
                <a:cxn ang="0">
                  <a:pos x="112" y="107"/>
                </a:cxn>
                <a:cxn ang="0">
                  <a:pos x="131" y="107"/>
                </a:cxn>
                <a:cxn ang="0">
                  <a:pos x="141" y="74"/>
                </a:cxn>
                <a:cxn ang="0">
                  <a:pos x="68" y="84"/>
                </a:cxn>
                <a:cxn ang="0">
                  <a:pos x="51" y="89"/>
                </a:cxn>
                <a:cxn ang="0">
                  <a:pos x="36" y="94"/>
                </a:cxn>
                <a:cxn ang="0">
                  <a:pos x="28" y="96"/>
                </a:cxn>
                <a:cxn ang="0">
                  <a:pos x="12" y="84"/>
                </a:cxn>
                <a:cxn ang="0">
                  <a:pos x="0" y="67"/>
                </a:cxn>
                <a:cxn ang="0">
                  <a:pos x="3" y="61"/>
                </a:cxn>
                <a:cxn ang="0">
                  <a:pos x="9" y="66"/>
                </a:cxn>
                <a:cxn ang="0">
                  <a:pos x="19" y="70"/>
                </a:cxn>
                <a:cxn ang="0">
                  <a:pos x="39" y="71"/>
                </a:cxn>
                <a:cxn ang="0">
                  <a:pos x="99" y="63"/>
                </a:cxn>
                <a:cxn ang="0">
                  <a:pos x="139" y="26"/>
                </a:cxn>
                <a:cxn ang="0">
                  <a:pos x="134" y="15"/>
                </a:cxn>
                <a:cxn ang="0">
                  <a:pos x="121" y="10"/>
                </a:cxn>
                <a:cxn ang="0">
                  <a:pos x="119" y="8"/>
                </a:cxn>
                <a:cxn ang="0">
                  <a:pos x="122" y="3"/>
                </a:cxn>
                <a:cxn ang="0">
                  <a:pos x="132" y="0"/>
                </a:cxn>
                <a:cxn ang="0">
                  <a:pos x="157" y="5"/>
                </a:cxn>
                <a:cxn ang="0">
                  <a:pos x="170" y="13"/>
                </a:cxn>
                <a:cxn ang="0">
                  <a:pos x="170" y="21"/>
                </a:cxn>
                <a:cxn ang="0">
                  <a:pos x="164" y="28"/>
                </a:cxn>
                <a:cxn ang="0">
                  <a:pos x="160" y="57"/>
                </a:cxn>
                <a:cxn ang="0">
                  <a:pos x="212" y="52"/>
                </a:cxn>
                <a:cxn ang="0">
                  <a:pos x="228" y="48"/>
                </a:cxn>
                <a:cxn ang="0">
                  <a:pos x="242" y="50"/>
                </a:cxn>
                <a:cxn ang="0">
                  <a:pos x="257" y="57"/>
                </a:cxn>
                <a:cxn ang="0">
                  <a:pos x="261" y="66"/>
                </a:cxn>
                <a:cxn ang="0">
                  <a:pos x="260" y="71"/>
                </a:cxn>
                <a:cxn ang="0">
                  <a:pos x="252" y="74"/>
                </a:cxn>
                <a:cxn ang="0">
                  <a:pos x="219" y="71"/>
                </a:cxn>
                <a:cxn ang="0">
                  <a:pos x="160" y="73"/>
                </a:cxn>
                <a:cxn ang="0">
                  <a:pos x="158" y="128"/>
                </a:cxn>
                <a:cxn ang="0">
                  <a:pos x="165" y="155"/>
                </a:cxn>
                <a:cxn ang="0">
                  <a:pos x="164" y="186"/>
                </a:cxn>
                <a:cxn ang="0">
                  <a:pos x="141" y="229"/>
                </a:cxn>
                <a:cxn ang="0">
                  <a:pos x="97" y="258"/>
                </a:cxn>
                <a:cxn ang="0">
                  <a:pos x="119" y="119"/>
                </a:cxn>
                <a:cxn ang="0">
                  <a:pos x="110" y="121"/>
                </a:cxn>
                <a:cxn ang="0">
                  <a:pos x="100" y="131"/>
                </a:cxn>
                <a:cxn ang="0">
                  <a:pos x="94" y="148"/>
                </a:cxn>
                <a:cxn ang="0">
                  <a:pos x="97" y="160"/>
                </a:cxn>
                <a:cxn ang="0">
                  <a:pos x="106" y="170"/>
                </a:cxn>
                <a:cxn ang="0">
                  <a:pos x="121" y="174"/>
                </a:cxn>
                <a:cxn ang="0">
                  <a:pos x="129" y="171"/>
                </a:cxn>
                <a:cxn ang="0">
                  <a:pos x="138" y="163"/>
                </a:cxn>
                <a:cxn ang="0">
                  <a:pos x="141" y="145"/>
                </a:cxn>
                <a:cxn ang="0">
                  <a:pos x="135" y="126"/>
                </a:cxn>
                <a:cxn ang="0">
                  <a:pos x="123" y="119"/>
                </a:cxn>
              </a:cxnLst>
              <a:rect l="0" t="0" r="r" b="b"/>
              <a:pathLst>
                <a:path w="261" h="264">
                  <a:moveTo>
                    <a:pt x="77" y="255"/>
                  </a:moveTo>
                  <a:lnTo>
                    <a:pt x="77" y="255"/>
                  </a:lnTo>
                  <a:lnTo>
                    <a:pt x="90" y="248"/>
                  </a:lnTo>
                  <a:lnTo>
                    <a:pt x="102" y="241"/>
                  </a:lnTo>
                  <a:lnTo>
                    <a:pt x="113" y="233"/>
                  </a:lnTo>
                  <a:lnTo>
                    <a:pt x="122" y="225"/>
                  </a:lnTo>
                  <a:lnTo>
                    <a:pt x="129" y="216"/>
                  </a:lnTo>
                  <a:lnTo>
                    <a:pt x="135" y="206"/>
                  </a:lnTo>
                  <a:lnTo>
                    <a:pt x="139" y="196"/>
                  </a:lnTo>
                  <a:lnTo>
                    <a:pt x="142" y="186"/>
                  </a:lnTo>
                  <a:lnTo>
                    <a:pt x="142" y="186"/>
                  </a:lnTo>
                  <a:lnTo>
                    <a:pt x="132" y="191"/>
                  </a:lnTo>
                  <a:lnTo>
                    <a:pt x="121" y="193"/>
                  </a:lnTo>
                  <a:lnTo>
                    <a:pt x="121" y="193"/>
                  </a:lnTo>
                  <a:lnTo>
                    <a:pt x="112" y="191"/>
                  </a:lnTo>
                  <a:lnTo>
                    <a:pt x="105" y="190"/>
                  </a:lnTo>
                  <a:lnTo>
                    <a:pt x="97" y="186"/>
                  </a:lnTo>
                  <a:lnTo>
                    <a:pt x="92" y="181"/>
                  </a:lnTo>
                  <a:lnTo>
                    <a:pt x="87" y="176"/>
                  </a:lnTo>
                  <a:lnTo>
                    <a:pt x="83" y="168"/>
                  </a:lnTo>
                  <a:lnTo>
                    <a:pt x="81" y="161"/>
                  </a:lnTo>
                  <a:lnTo>
                    <a:pt x="80" y="152"/>
                  </a:lnTo>
                  <a:lnTo>
                    <a:pt x="80" y="152"/>
                  </a:lnTo>
                  <a:lnTo>
                    <a:pt x="81" y="142"/>
                  </a:lnTo>
                  <a:lnTo>
                    <a:pt x="83" y="132"/>
                  </a:lnTo>
                  <a:lnTo>
                    <a:pt x="87" y="125"/>
                  </a:lnTo>
                  <a:lnTo>
                    <a:pt x="92" y="118"/>
                  </a:lnTo>
                  <a:lnTo>
                    <a:pt x="97" y="113"/>
                  </a:lnTo>
                  <a:lnTo>
                    <a:pt x="105" y="109"/>
                  </a:lnTo>
                  <a:lnTo>
                    <a:pt x="112" y="107"/>
                  </a:lnTo>
                  <a:lnTo>
                    <a:pt x="121" y="106"/>
                  </a:lnTo>
                  <a:lnTo>
                    <a:pt x="121" y="106"/>
                  </a:lnTo>
                  <a:lnTo>
                    <a:pt x="131" y="107"/>
                  </a:lnTo>
                  <a:lnTo>
                    <a:pt x="141" y="112"/>
                  </a:lnTo>
                  <a:lnTo>
                    <a:pt x="141" y="112"/>
                  </a:lnTo>
                  <a:lnTo>
                    <a:pt x="141" y="74"/>
                  </a:lnTo>
                  <a:lnTo>
                    <a:pt x="141" y="74"/>
                  </a:lnTo>
                  <a:lnTo>
                    <a:pt x="103" y="79"/>
                  </a:lnTo>
                  <a:lnTo>
                    <a:pt x="68" y="84"/>
                  </a:lnTo>
                  <a:lnTo>
                    <a:pt x="68" y="84"/>
                  </a:lnTo>
                  <a:lnTo>
                    <a:pt x="51" y="89"/>
                  </a:lnTo>
                  <a:lnTo>
                    <a:pt x="51" y="89"/>
                  </a:lnTo>
                  <a:lnTo>
                    <a:pt x="41" y="93"/>
                  </a:lnTo>
                  <a:lnTo>
                    <a:pt x="41" y="93"/>
                  </a:lnTo>
                  <a:lnTo>
                    <a:pt x="36" y="94"/>
                  </a:lnTo>
                  <a:lnTo>
                    <a:pt x="32" y="96"/>
                  </a:lnTo>
                  <a:lnTo>
                    <a:pt x="32" y="96"/>
                  </a:lnTo>
                  <a:lnTo>
                    <a:pt x="28" y="96"/>
                  </a:lnTo>
                  <a:lnTo>
                    <a:pt x="23" y="93"/>
                  </a:lnTo>
                  <a:lnTo>
                    <a:pt x="12" y="84"/>
                  </a:lnTo>
                  <a:lnTo>
                    <a:pt x="12" y="84"/>
                  </a:lnTo>
                  <a:lnTo>
                    <a:pt x="3" y="74"/>
                  </a:lnTo>
                  <a:lnTo>
                    <a:pt x="2" y="71"/>
                  </a:lnTo>
                  <a:lnTo>
                    <a:pt x="0" y="67"/>
                  </a:lnTo>
                  <a:lnTo>
                    <a:pt x="0" y="67"/>
                  </a:lnTo>
                  <a:lnTo>
                    <a:pt x="0" y="63"/>
                  </a:lnTo>
                  <a:lnTo>
                    <a:pt x="3" y="61"/>
                  </a:lnTo>
                  <a:lnTo>
                    <a:pt x="3" y="61"/>
                  </a:lnTo>
                  <a:lnTo>
                    <a:pt x="6" y="63"/>
                  </a:lnTo>
                  <a:lnTo>
                    <a:pt x="9" y="66"/>
                  </a:lnTo>
                  <a:lnTo>
                    <a:pt x="9" y="66"/>
                  </a:lnTo>
                  <a:lnTo>
                    <a:pt x="15" y="68"/>
                  </a:lnTo>
                  <a:lnTo>
                    <a:pt x="19" y="70"/>
                  </a:lnTo>
                  <a:lnTo>
                    <a:pt x="28" y="71"/>
                  </a:lnTo>
                  <a:lnTo>
                    <a:pt x="28" y="71"/>
                  </a:lnTo>
                  <a:lnTo>
                    <a:pt x="39" y="71"/>
                  </a:lnTo>
                  <a:lnTo>
                    <a:pt x="51" y="70"/>
                  </a:lnTo>
                  <a:lnTo>
                    <a:pt x="51" y="70"/>
                  </a:lnTo>
                  <a:lnTo>
                    <a:pt x="99" y="63"/>
                  </a:lnTo>
                  <a:lnTo>
                    <a:pt x="141" y="58"/>
                  </a:lnTo>
                  <a:lnTo>
                    <a:pt x="141" y="58"/>
                  </a:lnTo>
                  <a:lnTo>
                    <a:pt x="139" y="26"/>
                  </a:lnTo>
                  <a:lnTo>
                    <a:pt x="139" y="26"/>
                  </a:lnTo>
                  <a:lnTo>
                    <a:pt x="138" y="19"/>
                  </a:lnTo>
                  <a:lnTo>
                    <a:pt x="134" y="15"/>
                  </a:lnTo>
                  <a:lnTo>
                    <a:pt x="134" y="15"/>
                  </a:lnTo>
                  <a:lnTo>
                    <a:pt x="128" y="12"/>
                  </a:lnTo>
                  <a:lnTo>
                    <a:pt x="121" y="10"/>
                  </a:lnTo>
                  <a:lnTo>
                    <a:pt x="121" y="10"/>
                  </a:lnTo>
                  <a:lnTo>
                    <a:pt x="119" y="9"/>
                  </a:lnTo>
                  <a:lnTo>
                    <a:pt x="119" y="8"/>
                  </a:lnTo>
                  <a:lnTo>
                    <a:pt x="119" y="8"/>
                  </a:lnTo>
                  <a:lnTo>
                    <a:pt x="119" y="6"/>
                  </a:lnTo>
                  <a:lnTo>
                    <a:pt x="122" y="3"/>
                  </a:lnTo>
                  <a:lnTo>
                    <a:pt x="126" y="2"/>
                  </a:lnTo>
                  <a:lnTo>
                    <a:pt x="132" y="0"/>
                  </a:lnTo>
                  <a:lnTo>
                    <a:pt x="132" y="0"/>
                  </a:lnTo>
                  <a:lnTo>
                    <a:pt x="144" y="2"/>
                  </a:lnTo>
                  <a:lnTo>
                    <a:pt x="157" y="5"/>
                  </a:lnTo>
                  <a:lnTo>
                    <a:pt x="157" y="5"/>
                  </a:lnTo>
                  <a:lnTo>
                    <a:pt x="163" y="8"/>
                  </a:lnTo>
                  <a:lnTo>
                    <a:pt x="167" y="10"/>
                  </a:lnTo>
                  <a:lnTo>
                    <a:pt x="170" y="13"/>
                  </a:lnTo>
                  <a:lnTo>
                    <a:pt x="170" y="18"/>
                  </a:lnTo>
                  <a:lnTo>
                    <a:pt x="170" y="18"/>
                  </a:lnTo>
                  <a:lnTo>
                    <a:pt x="170" y="21"/>
                  </a:lnTo>
                  <a:lnTo>
                    <a:pt x="167" y="24"/>
                  </a:lnTo>
                  <a:lnTo>
                    <a:pt x="167" y="24"/>
                  </a:lnTo>
                  <a:lnTo>
                    <a:pt x="164" y="28"/>
                  </a:lnTo>
                  <a:lnTo>
                    <a:pt x="163" y="34"/>
                  </a:lnTo>
                  <a:lnTo>
                    <a:pt x="160" y="57"/>
                  </a:lnTo>
                  <a:lnTo>
                    <a:pt x="160" y="57"/>
                  </a:lnTo>
                  <a:lnTo>
                    <a:pt x="202" y="54"/>
                  </a:lnTo>
                  <a:lnTo>
                    <a:pt x="202" y="54"/>
                  </a:lnTo>
                  <a:lnTo>
                    <a:pt x="212" y="52"/>
                  </a:lnTo>
                  <a:lnTo>
                    <a:pt x="221" y="51"/>
                  </a:lnTo>
                  <a:lnTo>
                    <a:pt x="221" y="51"/>
                  </a:lnTo>
                  <a:lnTo>
                    <a:pt x="228" y="48"/>
                  </a:lnTo>
                  <a:lnTo>
                    <a:pt x="234" y="48"/>
                  </a:lnTo>
                  <a:lnTo>
                    <a:pt x="234" y="48"/>
                  </a:lnTo>
                  <a:lnTo>
                    <a:pt x="242" y="50"/>
                  </a:lnTo>
                  <a:lnTo>
                    <a:pt x="254" y="54"/>
                  </a:lnTo>
                  <a:lnTo>
                    <a:pt x="254" y="54"/>
                  </a:lnTo>
                  <a:lnTo>
                    <a:pt x="257" y="57"/>
                  </a:lnTo>
                  <a:lnTo>
                    <a:pt x="260" y="60"/>
                  </a:lnTo>
                  <a:lnTo>
                    <a:pt x="261" y="63"/>
                  </a:lnTo>
                  <a:lnTo>
                    <a:pt x="261" y="66"/>
                  </a:lnTo>
                  <a:lnTo>
                    <a:pt x="261" y="66"/>
                  </a:lnTo>
                  <a:lnTo>
                    <a:pt x="261" y="68"/>
                  </a:lnTo>
                  <a:lnTo>
                    <a:pt x="260" y="71"/>
                  </a:lnTo>
                  <a:lnTo>
                    <a:pt x="257" y="73"/>
                  </a:lnTo>
                  <a:lnTo>
                    <a:pt x="252" y="74"/>
                  </a:lnTo>
                  <a:lnTo>
                    <a:pt x="252" y="74"/>
                  </a:lnTo>
                  <a:lnTo>
                    <a:pt x="235" y="73"/>
                  </a:lnTo>
                  <a:lnTo>
                    <a:pt x="235" y="73"/>
                  </a:lnTo>
                  <a:lnTo>
                    <a:pt x="219" y="71"/>
                  </a:lnTo>
                  <a:lnTo>
                    <a:pt x="202" y="71"/>
                  </a:lnTo>
                  <a:lnTo>
                    <a:pt x="202" y="71"/>
                  </a:lnTo>
                  <a:lnTo>
                    <a:pt x="160" y="73"/>
                  </a:lnTo>
                  <a:lnTo>
                    <a:pt x="160" y="73"/>
                  </a:lnTo>
                  <a:lnTo>
                    <a:pt x="158" y="128"/>
                  </a:lnTo>
                  <a:lnTo>
                    <a:pt x="158" y="128"/>
                  </a:lnTo>
                  <a:lnTo>
                    <a:pt x="161" y="135"/>
                  </a:lnTo>
                  <a:lnTo>
                    <a:pt x="164" y="145"/>
                  </a:lnTo>
                  <a:lnTo>
                    <a:pt x="165" y="155"/>
                  </a:lnTo>
                  <a:lnTo>
                    <a:pt x="165" y="167"/>
                  </a:lnTo>
                  <a:lnTo>
                    <a:pt x="165" y="167"/>
                  </a:lnTo>
                  <a:lnTo>
                    <a:pt x="164" y="186"/>
                  </a:lnTo>
                  <a:lnTo>
                    <a:pt x="160" y="202"/>
                  </a:lnTo>
                  <a:lnTo>
                    <a:pt x="151" y="216"/>
                  </a:lnTo>
                  <a:lnTo>
                    <a:pt x="141" y="229"/>
                  </a:lnTo>
                  <a:lnTo>
                    <a:pt x="129" y="241"/>
                  </a:lnTo>
                  <a:lnTo>
                    <a:pt x="115" y="251"/>
                  </a:lnTo>
                  <a:lnTo>
                    <a:pt x="97" y="258"/>
                  </a:lnTo>
                  <a:lnTo>
                    <a:pt x="80" y="264"/>
                  </a:lnTo>
                  <a:lnTo>
                    <a:pt x="77" y="255"/>
                  </a:lnTo>
                  <a:close/>
                  <a:moveTo>
                    <a:pt x="119" y="119"/>
                  </a:moveTo>
                  <a:lnTo>
                    <a:pt x="119" y="119"/>
                  </a:lnTo>
                  <a:lnTo>
                    <a:pt x="115" y="119"/>
                  </a:lnTo>
                  <a:lnTo>
                    <a:pt x="110" y="121"/>
                  </a:lnTo>
                  <a:lnTo>
                    <a:pt x="106" y="123"/>
                  </a:lnTo>
                  <a:lnTo>
                    <a:pt x="103" y="126"/>
                  </a:lnTo>
                  <a:lnTo>
                    <a:pt x="100" y="131"/>
                  </a:lnTo>
                  <a:lnTo>
                    <a:pt x="97" y="135"/>
                  </a:lnTo>
                  <a:lnTo>
                    <a:pt x="96" y="142"/>
                  </a:lnTo>
                  <a:lnTo>
                    <a:pt x="94" y="148"/>
                  </a:lnTo>
                  <a:lnTo>
                    <a:pt x="94" y="148"/>
                  </a:lnTo>
                  <a:lnTo>
                    <a:pt x="96" y="154"/>
                  </a:lnTo>
                  <a:lnTo>
                    <a:pt x="97" y="160"/>
                  </a:lnTo>
                  <a:lnTo>
                    <a:pt x="99" y="164"/>
                  </a:lnTo>
                  <a:lnTo>
                    <a:pt x="103" y="167"/>
                  </a:lnTo>
                  <a:lnTo>
                    <a:pt x="106" y="170"/>
                  </a:lnTo>
                  <a:lnTo>
                    <a:pt x="110" y="173"/>
                  </a:lnTo>
                  <a:lnTo>
                    <a:pt x="115" y="173"/>
                  </a:lnTo>
                  <a:lnTo>
                    <a:pt x="121" y="174"/>
                  </a:lnTo>
                  <a:lnTo>
                    <a:pt x="121" y="174"/>
                  </a:lnTo>
                  <a:lnTo>
                    <a:pt x="125" y="173"/>
                  </a:lnTo>
                  <a:lnTo>
                    <a:pt x="129" y="171"/>
                  </a:lnTo>
                  <a:lnTo>
                    <a:pt x="132" y="170"/>
                  </a:lnTo>
                  <a:lnTo>
                    <a:pt x="135" y="167"/>
                  </a:lnTo>
                  <a:lnTo>
                    <a:pt x="138" y="163"/>
                  </a:lnTo>
                  <a:lnTo>
                    <a:pt x="139" y="157"/>
                  </a:lnTo>
                  <a:lnTo>
                    <a:pt x="141" y="145"/>
                  </a:lnTo>
                  <a:lnTo>
                    <a:pt x="141" y="145"/>
                  </a:lnTo>
                  <a:lnTo>
                    <a:pt x="139" y="135"/>
                  </a:lnTo>
                  <a:lnTo>
                    <a:pt x="138" y="131"/>
                  </a:lnTo>
                  <a:lnTo>
                    <a:pt x="135" y="126"/>
                  </a:lnTo>
                  <a:lnTo>
                    <a:pt x="132" y="123"/>
                  </a:lnTo>
                  <a:lnTo>
                    <a:pt x="128" y="121"/>
                  </a:lnTo>
                  <a:lnTo>
                    <a:pt x="123" y="119"/>
                  </a:lnTo>
                  <a:lnTo>
                    <a:pt x="119" y="119"/>
                  </a:lnTo>
                  <a:lnTo>
                    <a:pt x="119" y="11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2" name="Freeform 136"/>
            <p:cNvSpPr>
              <a:spLocks noEditPoints="1"/>
            </p:cNvSpPr>
            <p:nvPr userDrawn="1"/>
          </p:nvSpPr>
          <p:spPr bwMode="auto">
            <a:xfrm>
              <a:off x="6318251" y="1849438"/>
              <a:ext cx="50800" cy="49213"/>
            </a:xfrm>
            <a:custGeom>
              <a:avLst/>
              <a:gdLst/>
              <a:ahLst/>
              <a:cxnLst>
                <a:cxn ang="0">
                  <a:pos x="95" y="47"/>
                </a:cxn>
                <a:cxn ang="0">
                  <a:pos x="90" y="66"/>
                </a:cxn>
                <a:cxn ang="0">
                  <a:pos x="82" y="80"/>
                </a:cxn>
                <a:cxn ang="0">
                  <a:pos x="66" y="90"/>
                </a:cxn>
                <a:cxn ang="0">
                  <a:pos x="48" y="93"/>
                </a:cxn>
                <a:cxn ang="0">
                  <a:pos x="38" y="93"/>
                </a:cxn>
                <a:cxn ang="0">
                  <a:pos x="22" y="86"/>
                </a:cxn>
                <a:cxn ang="0">
                  <a:pos x="9" y="73"/>
                </a:cxn>
                <a:cxn ang="0">
                  <a:pos x="2" y="57"/>
                </a:cxn>
                <a:cxn ang="0">
                  <a:pos x="0" y="47"/>
                </a:cxn>
                <a:cxn ang="0">
                  <a:pos x="5" y="29"/>
                </a:cxn>
                <a:cxn ang="0">
                  <a:pos x="15" y="15"/>
                </a:cxn>
                <a:cxn ang="0">
                  <a:pos x="29" y="5"/>
                </a:cxn>
                <a:cxn ang="0">
                  <a:pos x="48" y="0"/>
                </a:cxn>
                <a:cxn ang="0">
                  <a:pos x="57" y="2"/>
                </a:cxn>
                <a:cxn ang="0">
                  <a:pos x="74" y="9"/>
                </a:cxn>
                <a:cxn ang="0">
                  <a:pos x="86" y="21"/>
                </a:cxn>
                <a:cxn ang="0">
                  <a:pos x="93" y="38"/>
                </a:cxn>
                <a:cxn ang="0">
                  <a:pos x="95" y="47"/>
                </a:cxn>
                <a:cxn ang="0">
                  <a:pos x="16" y="47"/>
                </a:cxn>
                <a:cxn ang="0">
                  <a:pos x="19" y="60"/>
                </a:cxn>
                <a:cxn ang="0">
                  <a:pos x="27" y="68"/>
                </a:cxn>
                <a:cxn ang="0">
                  <a:pos x="35" y="76"/>
                </a:cxn>
                <a:cxn ang="0">
                  <a:pos x="48" y="79"/>
                </a:cxn>
                <a:cxn ang="0">
                  <a:pos x="54" y="77"/>
                </a:cxn>
                <a:cxn ang="0">
                  <a:pos x="66" y="73"/>
                </a:cxn>
                <a:cxn ang="0">
                  <a:pos x="73" y="64"/>
                </a:cxn>
                <a:cxn ang="0">
                  <a:pos x="77" y="54"/>
                </a:cxn>
                <a:cxn ang="0">
                  <a:pos x="79" y="47"/>
                </a:cxn>
                <a:cxn ang="0">
                  <a:pos x="76" y="35"/>
                </a:cxn>
                <a:cxn ang="0">
                  <a:pos x="70" y="25"/>
                </a:cxn>
                <a:cxn ang="0">
                  <a:pos x="60" y="19"/>
                </a:cxn>
                <a:cxn ang="0">
                  <a:pos x="48" y="16"/>
                </a:cxn>
                <a:cxn ang="0">
                  <a:pos x="41" y="18"/>
                </a:cxn>
                <a:cxn ang="0">
                  <a:pos x="31" y="22"/>
                </a:cxn>
                <a:cxn ang="0">
                  <a:pos x="22" y="29"/>
                </a:cxn>
                <a:cxn ang="0">
                  <a:pos x="18" y="41"/>
                </a:cxn>
                <a:cxn ang="0">
                  <a:pos x="16" y="47"/>
                </a:cxn>
              </a:cxnLst>
              <a:rect l="0" t="0" r="r" b="b"/>
              <a:pathLst>
                <a:path w="95" h="93">
                  <a:moveTo>
                    <a:pt x="95" y="47"/>
                  </a:moveTo>
                  <a:lnTo>
                    <a:pt x="95" y="47"/>
                  </a:lnTo>
                  <a:lnTo>
                    <a:pt x="93" y="57"/>
                  </a:lnTo>
                  <a:lnTo>
                    <a:pt x="90" y="66"/>
                  </a:lnTo>
                  <a:lnTo>
                    <a:pt x="86" y="73"/>
                  </a:lnTo>
                  <a:lnTo>
                    <a:pt x="82" y="80"/>
                  </a:lnTo>
                  <a:lnTo>
                    <a:pt x="74" y="86"/>
                  </a:lnTo>
                  <a:lnTo>
                    <a:pt x="66" y="90"/>
                  </a:lnTo>
                  <a:lnTo>
                    <a:pt x="57" y="93"/>
                  </a:lnTo>
                  <a:lnTo>
                    <a:pt x="48" y="93"/>
                  </a:lnTo>
                  <a:lnTo>
                    <a:pt x="48" y="93"/>
                  </a:lnTo>
                  <a:lnTo>
                    <a:pt x="38" y="93"/>
                  </a:lnTo>
                  <a:lnTo>
                    <a:pt x="29" y="90"/>
                  </a:lnTo>
                  <a:lnTo>
                    <a:pt x="22" y="86"/>
                  </a:lnTo>
                  <a:lnTo>
                    <a:pt x="15" y="80"/>
                  </a:lnTo>
                  <a:lnTo>
                    <a:pt x="9" y="73"/>
                  </a:lnTo>
                  <a:lnTo>
                    <a:pt x="5" y="66"/>
                  </a:lnTo>
                  <a:lnTo>
                    <a:pt x="2" y="57"/>
                  </a:lnTo>
                  <a:lnTo>
                    <a:pt x="0" y="47"/>
                  </a:lnTo>
                  <a:lnTo>
                    <a:pt x="0" y="47"/>
                  </a:lnTo>
                  <a:lnTo>
                    <a:pt x="2" y="38"/>
                  </a:lnTo>
                  <a:lnTo>
                    <a:pt x="5" y="29"/>
                  </a:lnTo>
                  <a:lnTo>
                    <a:pt x="9" y="21"/>
                  </a:lnTo>
                  <a:lnTo>
                    <a:pt x="15" y="15"/>
                  </a:lnTo>
                  <a:lnTo>
                    <a:pt x="22" y="9"/>
                  </a:lnTo>
                  <a:lnTo>
                    <a:pt x="29" y="5"/>
                  </a:lnTo>
                  <a:lnTo>
                    <a:pt x="38" y="2"/>
                  </a:lnTo>
                  <a:lnTo>
                    <a:pt x="48" y="0"/>
                  </a:lnTo>
                  <a:lnTo>
                    <a:pt x="48" y="0"/>
                  </a:lnTo>
                  <a:lnTo>
                    <a:pt x="57" y="2"/>
                  </a:lnTo>
                  <a:lnTo>
                    <a:pt x="66" y="5"/>
                  </a:lnTo>
                  <a:lnTo>
                    <a:pt x="74" y="9"/>
                  </a:lnTo>
                  <a:lnTo>
                    <a:pt x="82" y="15"/>
                  </a:lnTo>
                  <a:lnTo>
                    <a:pt x="86" y="21"/>
                  </a:lnTo>
                  <a:lnTo>
                    <a:pt x="90" y="29"/>
                  </a:lnTo>
                  <a:lnTo>
                    <a:pt x="93" y="38"/>
                  </a:lnTo>
                  <a:lnTo>
                    <a:pt x="95" y="47"/>
                  </a:lnTo>
                  <a:lnTo>
                    <a:pt x="95" y="47"/>
                  </a:lnTo>
                  <a:close/>
                  <a:moveTo>
                    <a:pt x="16" y="47"/>
                  </a:moveTo>
                  <a:lnTo>
                    <a:pt x="16" y="47"/>
                  </a:lnTo>
                  <a:lnTo>
                    <a:pt x="18" y="54"/>
                  </a:lnTo>
                  <a:lnTo>
                    <a:pt x="19" y="60"/>
                  </a:lnTo>
                  <a:lnTo>
                    <a:pt x="22" y="64"/>
                  </a:lnTo>
                  <a:lnTo>
                    <a:pt x="27" y="68"/>
                  </a:lnTo>
                  <a:lnTo>
                    <a:pt x="31" y="73"/>
                  </a:lnTo>
                  <a:lnTo>
                    <a:pt x="35" y="76"/>
                  </a:lnTo>
                  <a:lnTo>
                    <a:pt x="41" y="77"/>
                  </a:lnTo>
                  <a:lnTo>
                    <a:pt x="48" y="79"/>
                  </a:lnTo>
                  <a:lnTo>
                    <a:pt x="48" y="79"/>
                  </a:lnTo>
                  <a:lnTo>
                    <a:pt x="54" y="77"/>
                  </a:lnTo>
                  <a:lnTo>
                    <a:pt x="60" y="76"/>
                  </a:lnTo>
                  <a:lnTo>
                    <a:pt x="66" y="73"/>
                  </a:lnTo>
                  <a:lnTo>
                    <a:pt x="70" y="68"/>
                  </a:lnTo>
                  <a:lnTo>
                    <a:pt x="73" y="64"/>
                  </a:lnTo>
                  <a:lnTo>
                    <a:pt x="76" y="60"/>
                  </a:lnTo>
                  <a:lnTo>
                    <a:pt x="77" y="54"/>
                  </a:lnTo>
                  <a:lnTo>
                    <a:pt x="79" y="47"/>
                  </a:lnTo>
                  <a:lnTo>
                    <a:pt x="79" y="47"/>
                  </a:lnTo>
                  <a:lnTo>
                    <a:pt x="77" y="41"/>
                  </a:lnTo>
                  <a:lnTo>
                    <a:pt x="76" y="35"/>
                  </a:lnTo>
                  <a:lnTo>
                    <a:pt x="73" y="29"/>
                  </a:lnTo>
                  <a:lnTo>
                    <a:pt x="70" y="25"/>
                  </a:lnTo>
                  <a:lnTo>
                    <a:pt x="66" y="22"/>
                  </a:lnTo>
                  <a:lnTo>
                    <a:pt x="60" y="19"/>
                  </a:lnTo>
                  <a:lnTo>
                    <a:pt x="54" y="18"/>
                  </a:lnTo>
                  <a:lnTo>
                    <a:pt x="48" y="16"/>
                  </a:lnTo>
                  <a:lnTo>
                    <a:pt x="48" y="16"/>
                  </a:lnTo>
                  <a:lnTo>
                    <a:pt x="41" y="18"/>
                  </a:lnTo>
                  <a:lnTo>
                    <a:pt x="35" y="19"/>
                  </a:lnTo>
                  <a:lnTo>
                    <a:pt x="31" y="22"/>
                  </a:lnTo>
                  <a:lnTo>
                    <a:pt x="27" y="25"/>
                  </a:lnTo>
                  <a:lnTo>
                    <a:pt x="22" y="29"/>
                  </a:lnTo>
                  <a:lnTo>
                    <a:pt x="19" y="35"/>
                  </a:lnTo>
                  <a:lnTo>
                    <a:pt x="18" y="41"/>
                  </a:lnTo>
                  <a:lnTo>
                    <a:pt x="16" y="47"/>
                  </a:lnTo>
                  <a:lnTo>
                    <a:pt x="16" y="47"/>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3" name="Freeform 137"/>
            <p:cNvSpPr>
              <a:spLocks noEditPoints="1"/>
            </p:cNvSpPr>
            <p:nvPr userDrawn="1"/>
          </p:nvSpPr>
          <p:spPr bwMode="auto">
            <a:xfrm>
              <a:off x="2541588" y="1460501"/>
              <a:ext cx="147638" cy="149225"/>
            </a:xfrm>
            <a:custGeom>
              <a:avLst/>
              <a:gdLst/>
              <a:ahLst/>
              <a:cxnLst>
                <a:cxn ang="0">
                  <a:pos x="100" y="125"/>
                </a:cxn>
                <a:cxn ang="0">
                  <a:pos x="120" y="138"/>
                </a:cxn>
                <a:cxn ang="0">
                  <a:pos x="128" y="155"/>
                </a:cxn>
                <a:cxn ang="0">
                  <a:pos x="125" y="168"/>
                </a:cxn>
                <a:cxn ang="0">
                  <a:pos x="116" y="176"/>
                </a:cxn>
                <a:cxn ang="0">
                  <a:pos x="109" y="165"/>
                </a:cxn>
                <a:cxn ang="0">
                  <a:pos x="100" y="147"/>
                </a:cxn>
                <a:cxn ang="0">
                  <a:pos x="86" y="184"/>
                </a:cxn>
                <a:cxn ang="0">
                  <a:pos x="86" y="273"/>
                </a:cxn>
                <a:cxn ang="0">
                  <a:pos x="84" y="277"/>
                </a:cxn>
                <a:cxn ang="0">
                  <a:pos x="68" y="280"/>
                </a:cxn>
                <a:cxn ang="0">
                  <a:pos x="59" y="275"/>
                </a:cxn>
                <a:cxn ang="0">
                  <a:pos x="64" y="135"/>
                </a:cxn>
                <a:cxn ang="0">
                  <a:pos x="35" y="186"/>
                </a:cxn>
                <a:cxn ang="0">
                  <a:pos x="4" y="220"/>
                </a:cxn>
                <a:cxn ang="0">
                  <a:pos x="17" y="187"/>
                </a:cxn>
                <a:cxn ang="0">
                  <a:pos x="58" y="97"/>
                </a:cxn>
                <a:cxn ang="0">
                  <a:pos x="17" y="97"/>
                </a:cxn>
                <a:cxn ang="0">
                  <a:pos x="4" y="83"/>
                </a:cxn>
                <a:cxn ang="0">
                  <a:pos x="62" y="87"/>
                </a:cxn>
                <a:cxn ang="0">
                  <a:pos x="35" y="45"/>
                </a:cxn>
                <a:cxn ang="0">
                  <a:pos x="7" y="41"/>
                </a:cxn>
                <a:cxn ang="0">
                  <a:pos x="74" y="21"/>
                </a:cxn>
                <a:cxn ang="0">
                  <a:pos x="104" y="6"/>
                </a:cxn>
                <a:cxn ang="0">
                  <a:pos x="135" y="13"/>
                </a:cxn>
                <a:cxn ang="0">
                  <a:pos x="141" y="21"/>
                </a:cxn>
                <a:cxn ang="0">
                  <a:pos x="135" y="25"/>
                </a:cxn>
                <a:cxn ang="0">
                  <a:pos x="102" y="32"/>
                </a:cxn>
                <a:cxn ang="0">
                  <a:pos x="104" y="87"/>
                </a:cxn>
                <a:cxn ang="0">
                  <a:pos x="120" y="67"/>
                </a:cxn>
                <a:cxn ang="0">
                  <a:pos x="145" y="94"/>
                </a:cxn>
                <a:cxn ang="0">
                  <a:pos x="142" y="97"/>
                </a:cxn>
                <a:cxn ang="0">
                  <a:pos x="212" y="139"/>
                </a:cxn>
                <a:cxn ang="0">
                  <a:pos x="241" y="168"/>
                </a:cxn>
                <a:cxn ang="0">
                  <a:pos x="264" y="197"/>
                </a:cxn>
                <a:cxn ang="0">
                  <a:pos x="278" y="225"/>
                </a:cxn>
                <a:cxn ang="0">
                  <a:pos x="278" y="245"/>
                </a:cxn>
                <a:cxn ang="0">
                  <a:pos x="265" y="265"/>
                </a:cxn>
                <a:cxn ang="0">
                  <a:pos x="260" y="265"/>
                </a:cxn>
                <a:cxn ang="0">
                  <a:pos x="255" y="255"/>
                </a:cxn>
                <a:cxn ang="0">
                  <a:pos x="248" y="229"/>
                </a:cxn>
                <a:cxn ang="0">
                  <a:pos x="126" y="258"/>
                </a:cxn>
                <a:cxn ang="0">
                  <a:pos x="122" y="273"/>
                </a:cxn>
                <a:cxn ang="0">
                  <a:pos x="116" y="271"/>
                </a:cxn>
                <a:cxn ang="0">
                  <a:pos x="104" y="233"/>
                </a:cxn>
                <a:cxn ang="0">
                  <a:pos x="145" y="186"/>
                </a:cxn>
                <a:cxn ang="0">
                  <a:pos x="168" y="87"/>
                </a:cxn>
                <a:cxn ang="0">
                  <a:pos x="178" y="29"/>
                </a:cxn>
                <a:cxn ang="0">
                  <a:pos x="219" y="24"/>
                </a:cxn>
                <a:cxn ang="0">
                  <a:pos x="223" y="29"/>
                </a:cxn>
                <a:cxn ang="0">
                  <a:pos x="220" y="34"/>
                </a:cxn>
                <a:cxn ang="0">
                  <a:pos x="191" y="94"/>
                </a:cxn>
                <a:cxn ang="0">
                  <a:pos x="144" y="232"/>
                </a:cxn>
                <a:cxn ang="0">
                  <a:pos x="245" y="219"/>
                </a:cxn>
                <a:cxn ang="0">
                  <a:pos x="231" y="184"/>
                </a:cxn>
                <a:cxn ang="0">
                  <a:pos x="212" y="139"/>
                </a:cxn>
              </a:cxnLst>
              <a:rect l="0" t="0" r="r" b="b"/>
              <a:pathLst>
                <a:path w="280" h="280">
                  <a:moveTo>
                    <a:pt x="86" y="118"/>
                  </a:moveTo>
                  <a:lnTo>
                    <a:pt x="86" y="118"/>
                  </a:lnTo>
                  <a:lnTo>
                    <a:pt x="100" y="125"/>
                  </a:lnTo>
                  <a:lnTo>
                    <a:pt x="113" y="134"/>
                  </a:lnTo>
                  <a:lnTo>
                    <a:pt x="113" y="134"/>
                  </a:lnTo>
                  <a:lnTo>
                    <a:pt x="120" y="138"/>
                  </a:lnTo>
                  <a:lnTo>
                    <a:pt x="125" y="144"/>
                  </a:lnTo>
                  <a:lnTo>
                    <a:pt x="128" y="148"/>
                  </a:lnTo>
                  <a:lnTo>
                    <a:pt x="128" y="155"/>
                  </a:lnTo>
                  <a:lnTo>
                    <a:pt x="128" y="155"/>
                  </a:lnTo>
                  <a:lnTo>
                    <a:pt x="126" y="163"/>
                  </a:lnTo>
                  <a:lnTo>
                    <a:pt x="125" y="168"/>
                  </a:lnTo>
                  <a:lnTo>
                    <a:pt x="120" y="174"/>
                  </a:lnTo>
                  <a:lnTo>
                    <a:pt x="116" y="176"/>
                  </a:lnTo>
                  <a:lnTo>
                    <a:pt x="116" y="176"/>
                  </a:lnTo>
                  <a:lnTo>
                    <a:pt x="115" y="176"/>
                  </a:lnTo>
                  <a:lnTo>
                    <a:pt x="113" y="174"/>
                  </a:lnTo>
                  <a:lnTo>
                    <a:pt x="109" y="165"/>
                  </a:lnTo>
                  <a:lnTo>
                    <a:pt x="109" y="165"/>
                  </a:lnTo>
                  <a:lnTo>
                    <a:pt x="104" y="155"/>
                  </a:lnTo>
                  <a:lnTo>
                    <a:pt x="100" y="147"/>
                  </a:lnTo>
                  <a:lnTo>
                    <a:pt x="94" y="138"/>
                  </a:lnTo>
                  <a:lnTo>
                    <a:pt x="86" y="128"/>
                  </a:lnTo>
                  <a:lnTo>
                    <a:pt x="86" y="184"/>
                  </a:lnTo>
                  <a:lnTo>
                    <a:pt x="86" y="184"/>
                  </a:lnTo>
                  <a:lnTo>
                    <a:pt x="86" y="273"/>
                  </a:lnTo>
                  <a:lnTo>
                    <a:pt x="86" y="273"/>
                  </a:lnTo>
                  <a:lnTo>
                    <a:pt x="86" y="275"/>
                  </a:lnTo>
                  <a:lnTo>
                    <a:pt x="84" y="277"/>
                  </a:lnTo>
                  <a:lnTo>
                    <a:pt x="84" y="277"/>
                  </a:lnTo>
                  <a:lnTo>
                    <a:pt x="78" y="278"/>
                  </a:lnTo>
                  <a:lnTo>
                    <a:pt x="68" y="280"/>
                  </a:lnTo>
                  <a:lnTo>
                    <a:pt x="68" y="280"/>
                  </a:lnTo>
                  <a:lnTo>
                    <a:pt x="61" y="278"/>
                  </a:lnTo>
                  <a:lnTo>
                    <a:pt x="61" y="277"/>
                  </a:lnTo>
                  <a:lnTo>
                    <a:pt x="59" y="275"/>
                  </a:lnTo>
                  <a:lnTo>
                    <a:pt x="59" y="275"/>
                  </a:lnTo>
                  <a:lnTo>
                    <a:pt x="64" y="163"/>
                  </a:lnTo>
                  <a:lnTo>
                    <a:pt x="64" y="135"/>
                  </a:lnTo>
                  <a:lnTo>
                    <a:pt x="64" y="135"/>
                  </a:lnTo>
                  <a:lnTo>
                    <a:pt x="49" y="163"/>
                  </a:lnTo>
                  <a:lnTo>
                    <a:pt x="35" y="186"/>
                  </a:lnTo>
                  <a:lnTo>
                    <a:pt x="35" y="186"/>
                  </a:lnTo>
                  <a:lnTo>
                    <a:pt x="22" y="203"/>
                  </a:lnTo>
                  <a:lnTo>
                    <a:pt x="4" y="220"/>
                  </a:lnTo>
                  <a:lnTo>
                    <a:pt x="0" y="215"/>
                  </a:lnTo>
                  <a:lnTo>
                    <a:pt x="0" y="215"/>
                  </a:lnTo>
                  <a:lnTo>
                    <a:pt x="17" y="187"/>
                  </a:lnTo>
                  <a:lnTo>
                    <a:pt x="33" y="160"/>
                  </a:lnTo>
                  <a:lnTo>
                    <a:pt x="46" y="129"/>
                  </a:lnTo>
                  <a:lnTo>
                    <a:pt x="58" y="97"/>
                  </a:lnTo>
                  <a:lnTo>
                    <a:pt x="29" y="97"/>
                  </a:lnTo>
                  <a:lnTo>
                    <a:pt x="29" y="97"/>
                  </a:lnTo>
                  <a:lnTo>
                    <a:pt x="17" y="97"/>
                  </a:lnTo>
                  <a:lnTo>
                    <a:pt x="7" y="99"/>
                  </a:lnTo>
                  <a:lnTo>
                    <a:pt x="4" y="83"/>
                  </a:lnTo>
                  <a:lnTo>
                    <a:pt x="4" y="83"/>
                  </a:lnTo>
                  <a:lnTo>
                    <a:pt x="17" y="86"/>
                  </a:lnTo>
                  <a:lnTo>
                    <a:pt x="29" y="87"/>
                  </a:lnTo>
                  <a:lnTo>
                    <a:pt x="62" y="87"/>
                  </a:lnTo>
                  <a:lnTo>
                    <a:pt x="62" y="41"/>
                  </a:lnTo>
                  <a:lnTo>
                    <a:pt x="62" y="41"/>
                  </a:lnTo>
                  <a:lnTo>
                    <a:pt x="35" y="45"/>
                  </a:lnTo>
                  <a:lnTo>
                    <a:pt x="9" y="48"/>
                  </a:lnTo>
                  <a:lnTo>
                    <a:pt x="7" y="41"/>
                  </a:lnTo>
                  <a:lnTo>
                    <a:pt x="7" y="41"/>
                  </a:lnTo>
                  <a:lnTo>
                    <a:pt x="42" y="32"/>
                  </a:lnTo>
                  <a:lnTo>
                    <a:pt x="74" y="21"/>
                  </a:lnTo>
                  <a:lnTo>
                    <a:pt x="74" y="21"/>
                  </a:lnTo>
                  <a:lnTo>
                    <a:pt x="87" y="16"/>
                  </a:lnTo>
                  <a:lnTo>
                    <a:pt x="96" y="10"/>
                  </a:lnTo>
                  <a:lnTo>
                    <a:pt x="104" y="6"/>
                  </a:lnTo>
                  <a:lnTo>
                    <a:pt x="112" y="0"/>
                  </a:lnTo>
                  <a:lnTo>
                    <a:pt x="112" y="0"/>
                  </a:lnTo>
                  <a:lnTo>
                    <a:pt x="135" y="13"/>
                  </a:lnTo>
                  <a:lnTo>
                    <a:pt x="139" y="18"/>
                  </a:lnTo>
                  <a:lnTo>
                    <a:pt x="141" y="21"/>
                  </a:lnTo>
                  <a:lnTo>
                    <a:pt x="141" y="21"/>
                  </a:lnTo>
                  <a:lnTo>
                    <a:pt x="139" y="25"/>
                  </a:lnTo>
                  <a:lnTo>
                    <a:pt x="135" y="25"/>
                  </a:lnTo>
                  <a:lnTo>
                    <a:pt x="135" y="25"/>
                  </a:lnTo>
                  <a:lnTo>
                    <a:pt x="125" y="25"/>
                  </a:lnTo>
                  <a:lnTo>
                    <a:pt x="125" y="25"/>
                  </a:lnTo>
                  <a:lnTo>
                    <a:pt x="102" y="32"/>
                  </a:lnTo>
                  <a:lnTo>
                    <a:pt x="86" y="37"/>
                  </a:lnTo>
                  <a:lnTo>
                    <a:pt x="86" y="87"/>
                  </a:lnTo>
                  <a:lnTo>
                    <a:pt x="104" y="87"/>
                  </a:lnTo>
                  <a:lnTo>
                    <a:pt x="104" y="87"/>
                  </a:lnTo>
                  <a:lnTo>
                    <a:pt x="120" y="67"/>
                  </a:lnTo>
                  <a:lnTo>
                    <a:pt x="120" y="67"/>
                  </a:lnTo>
                  <a:lnTo>
                    <a:pt x="144" y="90"/>
                  </a:lnTo>
                  <a:lnTo>
                    <a:pt x="144" y="90"/>
                  </a:lnTo>
                  <a:lnTo>
                    <a:pt x="145" y="94"/>
                  </a:lnTo>
                  <a:lnTo>
                    <a:pt x="145" y="94"/>
                  </a:lnTo>
                  <a:lnTo>
                    <a:pt x="145" y="96"/>
                  </a:lnTo>
                  <a:lnTo>
                    <a:pt x="142" y="97"/>
                  </a:lnTo>
                  <a:lnTo>
                    <a:pt x="86" y="97"/>
                  </a:lnTo>
                  <a:lnTo>
                    <a:pt x="86" y="118"/>
                  </a:lnTo>
                  <a:close/>
                  <a:moveTo>
                    <a:pt x="212" y="139"/>
                  </a:moveTo>
                  <a:lnTo>
                    <a:pt x="212" y="139"/>
                  </a:lnTo>
                  <a:lnTo>
                    <a:pt x="228" y="155"/>
                  </a:lnTo>
                  <a:lnTo>
                    <a:pt x="241" y="168"/>
                  </a:lnTo>
                  <a:lnTo>
                    <a:pt x="252" y="181"/>
                  </a:lnTo>
                  <a:lnTo>
                    <a:pt x="264" y="197"/>
                  </a:lnTo>
                  <a:lnTo>
                    <a:pt x="264" y="197"/>
                  </a:lnTo>
                  <a:lnTo>
                    <a:pt x="273" y="209"/>
                  </a:lnTo>
                  <a:lnTo>
                    <a:pt x="277" y="218"/>
                  </a:lnTo>
                  <a:lnTo>
                    <a:pt x="278" y="225"/>
                  </a:lnTo>
                  <a:lnTo>
                    <a:pt x="280" y="233"/>
                  </a:lnTo>
                  <a:lnTo>
                    <a:pt x="280" y="233"/>
                  </a:lnTo>
                  <a:lnTo>
                    <a:pt x="278" y="245"/>
                  </a:lnTo>
                  <a:lnTo>
                    <a:pt x="274" y="255"/>
                  </a:lnTo>
                  <a:lnTo>
                    <a:pt x="268" y="264"/>
                  </a:lnTo>
                  <a:lnTo>
                    <a:pt x="265" y="265"/>
                  </a:lnTo>
                  <a:lnTo>
                    <a:pt x="261" y="267"/>
                  </a:lnTo>
                  <a:lnTo>
                    <a:pt x="261" y="267"/>
                  </a:lnTo>
                  <a:lnTo>
                    <a:pt x="260" y="265"/>
                  </a:lnTo>
                  <a:lnTo>
                    <a:pt x="258" y="264"/>
                  </a:lnTo>
                  <a:lnTo>
                    <a:pt x="255" y="255"/>
                  </a:lnTo>
                  <a:lnTo>
                    <a:pt x="255" y="255"/>
                  </a:lnTo>
                  <a:lnTo>
                    <a:pt x="252" y="245"/>
                  </a:lnTo>
                  <a:lnTo>
                    <a:pt x="248" y="229"/>
                  </a:lnTo>
                  <a:lnTo>
                    <a:pt x="248" y="229"/>
                  </a:lnTo>
                  <a:lnTo>
                    <a:pt x="219" y="238"/>
                  </a:lnTo>
                  <a:lnTo>
                    <a:pt x="194" y="244"/>
                  </a:lnTo>
                  <a:lnTo>
                    <a:pt x="126" y="258"/>
                  </a:lnTo>
                  <a:lnTo>
                    <a:pt x="126" y="258"/>
                  </a:lnTo>
                  <a:lnTo>
                    <a:pt x="123" y="270"/>
                  </a:lnTo>
                  <a:lnTo>
                    <a:pt x="122" y="273"/>
                  </a:lnTo>
                  <a:lnTo>
                    <a:pt x="119" y="273"/>
                  </a:lnTo>
                  <a:lnTo>
                    <a:pt x="119" y="273"/>
                  </a:lnTo>
                  <a:lnTo>
                    <a:pt x="116" y="271"/>
                  </a:lnTo>
                  <a:lnTo>
                    <a:pt x="113" y="267"/>
                  </a:lnTo>
                  <a:lnTo>
                    <a:pt x="104" y="233"/>
                  </a:lnTo>
                  <a:lnTo>
                    <a:pt x="104" y="233"/>
                  </a:lnTo>
                  <a:lnTo>
                    <a:pt x="132" y="232"/>
                  </a:lnTo>
                  <a:lnTo>
                    <a:pt x="132" y="232"/>
                  </a:lnTo>
                  <a:lnTo>
                    <a:pt x="145" y="186"/>
                  </a:lnTo>
                  <a:lnTo>
                    <a:pt x="160" y="129"/>
                  </a:lnTo>
                  <a:lnTo>
                    <a:pt x="160" y="129"/>
                  </a:lnTo>
                  <a:lnTo>
                    <a:pt x="168" y="87"/>
                  </a:lnTo>
                  <a:lnTo>
                    <a:pt x="177" y="45"/>
                  </a:lnTo>
                  <a:lnTo>
                    <a:pt x="177" y="45"/>
                  </a:lnTo>
                  <a:lnTo>
                    <a:pt x="178" y="29"/>
                  </a:lnTo>
                  <a:lnTo>
                    <a:pt x="180" y="15"/>
                  </a:lnTo>
                  <a:lnTo>
                    <a:pt x="180" y="15"/>
                  </a:lnTo>
                  <a:lnTo>
                    <a:pt x="219" y="24"/>
                  </a:lnTo>
                  <a:lnTo>
                    <a:pt x="219" y="24"/>
                  </a:lnTo>
                  <a:lnTo>
                    <a:pt x="222" y="26"/>
                  </a:lnTo>
                  <a:lnTo>
                    <a:pt x="223" y="29"/>
                  </a:lnTo>
                  <a:lnTo>
                    <a:pt x="223" y="29"/>
                  </a:lnTo>
                  <a:lnTo>
                    <a:pt x="223" y="32"/>
                  </a:lnTo>
                  <a:lnTo>
                    <a:pt x="220" y="34"/>
                  </a:lnTo>
                  <a:lnTo>
                    <a:pt x="207" y="38"/>
                  </a:lnTo>
                  <a:lnTo>
                    <a:pt x="207" y="38"/>
                  </a:lnTo>
                  <a:lnTo>
                    <a:pt x="191" y="94"/>
                  </a:lnTo>
                  <a:lnTo>
                    <a:pt x="175" y="149"/>
                  </a:lnTo>
                  <a:lnTo>
                    <a:pt x="158" y="196"/>
                  </a:lnTo>
                  <a:lnTo>
                    <a:pt x="144" y="232"/>
                  </a:lnTo>
                  <a:lnTo>
                    <a:pt x="144" y="232"/>
                  </a:lnTo>
                  <a:lnTo>
                    <a:pt x="200" y="226"/>
                  </a:lnTo>
                  <a:lnTo>
                    <a:pt x="245" y="219"/>
                  </a:lnTo>
                  <a:lnTo>
                    <a:pt x="245" y="219"/>
                  </a:lnTo>
                  <a:lnTo>
                    <a:pt x="239" y="202"/>
                  </a:lnTo>
                  <a:lnTo>
                    <a:pt x="231" y="184"/>
                  </a:lnTo>
                  <a:lnTo>
                    <a:pt x="219" y="164"/>
                  </a:lnTo>
                  <a:lnTo>
                    <a:pt x="206" y="144"/>
                  </a:lnTo>
                  <a:lnTo>
                    <a:pt x="212" y="13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4" name="Freeform 138"/>
            <p:cNvSpPr>
              <a:spLocks noEditPoints="1"/>
            </p:cNvSpPr>
            <p:nvPr userDrawn="1"/>
          </p:nvSpPr>
          <p:spPr bwMode="auto">
            <a:xfrm>
              <a:off x="2711451" y="1466851"/>
              <a:ext cx="127000" cy="130175"/>
            </a:xfrm>
            <a:custGeom>
              <a:avLst/>
              <a:gdLst/>
              <a:ahLst/>
              <a:cxnLst>
                <a:cxn ang="0">
                  <a:pos x="20" y="71"/>
                </a:cxn>
                <a:cxn ang="0">
                  <a:pos x="49" y="73"/>
                </a:cxn>
                <a:cxn ang="0">
                  <a:pos x="83" y="22"/>
                </a:cxn>
                <a:cxn ang="0">
                  <a:pos x="74" y="11"/>
                </a:cxn>
                <a:cxn ang="0">
                  <a:pos x="65" y="5"/>
                </a:cxn>
                <a:cxn ang="0">
                  <a:pos x="68" y="2"/>
                </a:cxn>
                <a:cxn ang="0">
                  <a:pos x="84" y="0"/>
                </a:cxn>
                <a:cxn ang="0">
                  <a:pos x="109" y="11"/>
                </a:cxn>
                <a:cxn ang="0">
                  <a:pos x="114" y="19"/>
                </a:cxn>
                <a:cxn ang="0">
                  <a:pos x="107" y="32"/>
                </a:cxn>
                <a:cxn ang="0">
                  <a:pos x="96" y="64"/>
                </a:cxn>
                <a:cxn ang="0">
                  <a:pos x="133" y="50"/>
                </a:cxn>
                <a:cxn ang="0">
                  <a:pos x="149" y="51"/>
                </a:cxn>
                <a:cxn ang="0">
                  <a:pos x="152" y="63"/>
                </a:cxn>
                <a:cxn ang="0">
                  <a:pos x="138" y="71"/>
                </a:cxn>
                <a:cxn ang="0">
                  <a:pos x="80" y="119"/>
                </a:cxn>
                <a:cxn ang="0">
                  <a:pos x="39" y="226"/>
                </a:cxn>
                <a:cxn ang="0">
                  <a:pos x="20" y="244"/>
                </a:cxn>
                <a:cxn ang="0">
                  <a:pos x="10" y="238"/>
                </a:cxn>
                <a:cxn ang="0">
                  <a:pos x="13" y="221"/>
                </a:cxn>
                <a:cxn ang="0">
                  <a:pos x="35" y="176"/>
                </a:cxn>
                <a:cxn ang="0">
                  <a:pos x="70" y="87"/>
                </a:cxn>
                <a:cxn ang="0">
                  <a:pos x="35" y="92"/>
                </a:cxn>
                <a:cxn ang="0">
                  <a:pos x="0" y="71"/>
                </a:cxn>
                <a:cxn ang="0">
                  <a:pos x="129" y="189"/>
                </a:cxn>
                <a:cxn ang="0">
                  <a:pos x="130" y="210"/>
                </a:cxn>
                <a:cxn ang="0">
                  <a:pos x="157" y="223"/>
                </a:cxn>
                <a:cxn ang="0">
                  <a:pos x="196" y="225"/>
                </a:cxn>
                <a:cxn ang="0">
                  <a:pos x="223" y="221"/>
                </a:cxn>
                <a:cxn ang="0">
                  <a:pos x="238" y="228"/>
                </a:cxn>
                <a:cxn ang="0">
                  <a:pos x="236" y="239"/>
                </a:cxn>
                <a:cxn ang="0">
                  <a:pos x="223" y="247"/>
                </a:cxn>
                <a:cxn ang="0">
                  <a:pos x="177" y="248"/>
                </a:cxn>
                <a:cxn ang="0">
                  <a:pos x="139" y="239"/>
                </a:cxn>
                <a:cxn ang="0">
                  <a:pos x="116" y="216"/>
                </a:cxn>
                <a:cxn ang="0">
                  <a:pos x="114" y="196"/>
                </a:cxn>
                <a:cxn ang="0">
                  <a:pos x="132" y="174"/>
                </a:cxn>
                <a:cxn ang="0">
                  <a:pos x="139" y="105"/>
                </a:cxn>
                <a:cxn ang="0">
                  <a:pos x="194" y="92"/>
                </a:cxn>
                <a:cxn ang="0">
                  <a:pos x="222" y="97"/>
                </a:cxn>
                <a:cxn ang="0">
                  <a:pos x="232" y="112"/>
                </a:cxn>
                <a:cxn ang="0">
                  <a:pos x="228" y="119"/>
                </a:cxn>
                <a:cxn ang="0">
                  <a:pos x="209" y="118"/>
                </a:cxn>
                <a:cxn ang="0">
                  <a:pos x="197" y="121"/>
                </a:cxn>
                <a:cxn ang="0">
                  <a:pos x="162" y="134"/>
                </a:cxn>
                <a:cxn ang="0">
                  <a:pos x="188" y="111"/>
                </a:cxn>
                <a:cxn ang="0">
                  <a:pos x="177" y="109"/>
                </a:cxn>
                <a:cxn ang="0">
                  <a:pos x="126" y="124"/>
                </a:cxn>
              </a:cxnLst>
              <a:rect l="0" t="0" r="r" b="b"/>
              <a:pathLst>
                <a:path w="239" h="248">
                  <a:moveTo>
                    <a:pt x="6" y="66"/>
                  </a:moveTo>
                  <a:lnTo>
                    <a:pt x="6" y="66"/>
                  </a:lnTo>
                  <a:lnTo>
                    <a:pt x="13" y="70"/>
                  </a:lnTo>
                  <a:lnTo>
                    <a:pt x="20" y="71"/>
                  </a:lnTo>
                  <a:lnTo>
                    <a:pt x="29" y="73"/>
                  </a:lnTo>
                  <a:lnTo>
                    <a:pt x="36" y="74"/>
                  </a:lnTo>
                  <a:lnTo>
                    <a:pt x="36" y="74"/>
                  </a:lnTo>
                  <a:lnTo>
                    <a:pt x="49" y="73"/>
                  </a:lnTo>
                  <a:lnTo>
                    <a:pt x="74" y="69"/>
                  </a:lnTo>
                  <a:lnTo>
                    <a:pt x="74" y="69"/>
                  </a:lnTo>
                  <a:lnTo>
                    <a:pt x="81" y="41"/>
                  </a:lnTo>
                  <a:lnTo>
                    <a:pt x="83" y="22"/>
                  </a:lnTo>
                  <a:lnTo>
                    <a:pt x="83" y="22"/>
                  </a:lnTo>
                  <a:lnTo>
                    <a:pt x="83" y="19"/>
                  </a:lnTo>
                  <a:lnTo>
                    <a:pt x="80" y="15"/>
                  </a:lnTo>
                  <a:lnTo>
                    <a:pt x="74" y="11"/>
                  </a:lnTo>
                  <a:lnTo>
                    <a:pt x="67" y="8"/>
                  </a:lnTo>
                  <a:lnTo>
                    <a:pt x="67" y="8"/>
                  </a:lnTo>
                  <a:lnTo>
                    <a:pt x="67" y="6"/>
                  </a:lnTo>
                  <a:lnTo>
                    <a:pt x="65" y="5"/>
                  </a:lnTo>
                  <a:lnTo>
                    <a:pt x="65" y="5"/>
                  </a:lnTo>
                  <a:lnTo>
                    <a:pt x="67" y="3"/>
                  </a:lnTo>
                  <a:lnTo>
                    <a:pt x="68" y="2"/>
                  </a:lnTo>
                  <a:lnTo>
                    <a:pt x="68" y="2"/>
                  </a:lnTo>
                  <a:lnTo>
                    <a:pt x="72" y="0"/>
                  </a:lnTo>
                  <a:lnTo>
                    <a:pt x="77" y="0"/>
                  </a:lnTo>
                  <a:lnTo>
                    <a:pt x="77" y="0"/>
                  </a:lnTo>
                  <a:lnTo>
                    <a:pt x="84" y="0"/>
                  </a:lnTo>
                  <a:lnTo>
                    <a:pt x="90" y="2"/>
                  </a:lnTo>
                  <a:lnTo>
                    <a:pt x="104" y="8"/>
                  </a:lnTo>
                  <a:lnTo>
                    <a:pt x="104" y="8"/>
                  </a:lnTo>
                  <a:lnTo>
                    <a:pt x="109" y="11"/>
                  </a:lnTo>
                  <a:lnTo>
                    <a:pt x="112" y="14"/>
                  </a:lnTo>
                  <a:lnTo>
                    <a:pt x="114" y="16"/>
                  </a:lnTo>
                  <a:lnTo>
                    <a:pt x="114" y="19"/>
                  </a:lnTo>
                  <a:lnTo>
                    <a:pt x="114" y="19"/>
                  </a:lnTo>
                  <a:lnTo>
                    <a:pt x="114" y="24"/>
                  </a:lnTo>
                  <a:lnTo>
                    <a:pt x="112" y="27"/>
                  </a:lnTo>
                  <a:lnTo>
                    <a:pt x="112" y="27"/>
                  </a:lnTo>
                  <a:lnTo>
                    <a:pt x="107" y="32"/>
                  </a:lnTo>
                  <a:lnTo>
                    <a:pt x="104" y="40"/>
                  </a:lnTo>
                  <a:lnTo>
                    <a:pt x="104" y="40"/>
                  </a:lnTo>
                  <a:lnTo>
                    <a:pt x="96" y="64"/>
                  </a:lnTo>
                  <a:lnTo>
                    <a:pt x="96" y="64"/>
                  </a:lnTo>
                  <a:lnTo>
                    <a:pt x="112" y="58"/>
                  </a:lnTo>
                  <a:lnTo>
                    <a:pt x="126" y="51"/>
                  </a:lnTo>
                  <a:lnTo>
                    <a:pt x="126" y="51"/>
                  </a:lnTo>
                  <a:lnTo>
                    <a:pt x="133" y="50"/>
                  </a:lnTo>
                  <a:lnTo>
                    <a:pt x="139" y="48"/>
                  </a:lnTo>
                  <a:lnTo>
                    <a:pt x="139" y="48"/>
                  </a:lnTo>
                  <a:lnTo>
                    <a:pt x="145" y="50"/>
                  </a:lnTo>
                  <a:lnTo>
                    <a:pt x="149" y="51"/>
                  </a:lnTo>
                  <a:lnTo>
                    <a:pt x="152" y="54"/>
                  </a:lnTo>
                  <a:lnTo>
                    <a:pt x="154" y="58"/>
                  </a:lnTo>
                  <a:lnTo>
                    <a:pt x="154" y="58"/>
                  </a:lnTo>
                  <a:lnTo>
                    <a:pt x="152" y="63"/>
                  </a:lnTo>
                  <a:lnTo>
                    <a:pt x="149" y="66"/>
                  </a:lnTo>
                  <a:lnTo>
                    <a:pt x="145" y="69"/>
                  </a:lnTo>
                  <a:lnTo>
                    <a:pt x="138" y="71"/>
                  </a:lnTo>
                  <a:lnTo>
                    <a:pt x="138" y="71"/>
                  </a:lnTo>
                  <a:lnTo>
                    <a:pt x="113" y="79"/>
                  </a:lnTo>
                  <a:lnTo>
                    <a:pt x="90" y="84"/>
                  </a:lnTo>
                  <a:lnTo>
                    <a:pt x="90" y="84"/>
                  </a:lnTo>
                  <a:lnTo>
                    <a:pt x="80" y="119"/>
                  </a:lnTo>
                  <a:lnTo>
                    <a:pt x="67" y="154"/>
                  </a:lnTo>
                  <a:lnTo>
                    <a:pt x="54" y="190"/>
                  </a:lnTo>
                  <a:lnTo>
                    <a:pt x="39" y="226"/>
                  </a:lnTo>
                  <a:lnTo>
                    <a:pt x="39" y="226"/>
                  </a:lnTo>
                  <a:lnTo>
                    <a:pt x="35" y="235"/>
                  </a:lnTo>
                  <a:lnTo>
                    <a:pt x="30" y="241"/>
                  </a:lnTo>
                  <a:lnTo>
                    <a:pt x="26" y="244"/>
                  </a:lnTo>
                  <a:lnTo>
                    <a:pt x="20" y="244"/>
                  </a:lnTo>
                  <a:lnTo>
                    <a:pt x="20" y="244"/>
                  </a:lnTo>
                  <a:lnTo>
                    <a:pt x="17" y="244"/>
                  </a:lnTo>
                  <a:lnTo>
                    <a:pt x="13" y="242"/>
                  </a:lnTo>
                  <a:lnTo>
                    <a:pt x="10" y="238"/>
                  </a:lnTo>
                  <a:lnTo>
                    <a:pt x="10" y="234"/>
                  </a:lnTo>
                  <a:lnTo>
                    <a:pt x="10" y="234"/>
                  </a:lnTo>
                  <a:lnTo>
                    <a:pt x="10" y="225"/>
                  </a:lnTo>
                  <a:lnTo>
                    <a:pt x="13" y="221"/>
                  </a:lnTo>
                  <a:lnTo>
                    <a:pt x="16" y="215"/>
                  </a:lnTo>
                  <a:lnTo>
                    <a:pt x="16" y="215"/>
                  </a:lnTo>
                  <a:lnTo>
                    <a:pt x="23" y="200"/>
                  </a:lnTo>
                  <a:lnTo>
                    <a:pt x="35" y="176"/>
                  </a:lnTo>
                  <a:lnTo>
                    <a:pt x="35" y="176"/>
                  </a:lnTo>
                  <a:lnTo>
                    <a:pt x="52" y="137"/>
                  </a:lnTo>
                  <a:lnTo>
                    <a:pt x="61" y="112"/>
                  </a:lnTo>
                  <a:lnTo>
                    <a:pt x="70" y="87"/>
                  </a:lnTo>
                  <a:lnTo>
                    <a:pt x="70" y="87"/>
                  </a:lnTo>
                  <a:lnTo>
                    <a:pt x="52" y="90"/>
                  </a:lnTo>
                  <a:lnTo>
                    <a:pt x="35" y="92"/>
                  </a:lnTo>
                  <a:lnTo>
                    <a:pt x="35" y="92"/>
                  </a:lnTo>
                  <a:lnTo>
                    <a:pt x="27" y="90"/>
                  </a:lnTo>
                  <a:lnTo>
                    <a:pt x="19" y="87"/>
                  </a:lnTo>
                  <a:lnTo>
                    <a:pt x="10" y="82"/>
                  </a:lnTo>
                  <a:lnTo>
                    <a:pt x="0" y="71"/>
                  </a:lnTo>
                  <a:lnTo>
                    <a:pt x="6" y="66"/>
                  </a:lnTo>
                  <a:close/>
                  <a:moveTo>
                    <a:pt x="132" y="174"/>
                  </a:moveTo>
                  <a:lnTo>
                    <a:pt x="132" y="174"/>
                  </a:lnTo>
                  <a:lnTo>
                    <a:pt x="129" y="189"/>
                  </a:lnTo>
                  <a:lnTo>
                    <a:pt x="128" y="197"/>
                  </a:lnTo>
                  <a:lnTo>
                    <a:pt x="128" y="197"/>
                  </a:lnTo>
                  <a:lnTo>
                    <a:pt x="129" y="205"/>
                  </a:lnTo>
                  <a:lnTo>
                    <a:pt x="130" y="210"/>
                  </a:lnTo>
                  <a:lnTo>
                    <a:pt x="135" y="215"/>
                  </a:lnTo>
                  <a:lnTo>
                    <a:pt x="141" y="219"/>
                  </a:lnTo>
                  <a:lnTo>
                    <a:pt x="148" y="222"/>
                  </a:lnTo>
                  <a:lnTo>
                    <a:pt x="157" y="223"/>
                  </a:lnTo>
                  <a:lnTo>
                    <a:pt x="165" y="225"/>
                  </a:lnTo>
                  <a:lnTo>
                    <a:pt x="177" y="226"/>
                  </a:lnTo>
                  <a:lnTo>
                    <a:pt x="177" y="226"/>
                  </a:lnTo>
                  <a:lnTo>
                    <a:pt x="196" y="225"/>
                  </a:lnTo>
                  <a:lnTo>
                    <a:pt x="210" y="222"/>
                  </a:lnTo>
                  <a:lnTo>
                    <a:pt x="210" y="222"/>
                  </a:lnTo>
                  <a:lnTo>
                    <a:pt x="216" y="221"/>
                  </a:lnTo>
                  <a:lnTo>
                    <a:pt x="223" y="221"/>
                  </a:lnTo>
                  <a:lnTo>
                    <a:pt x="223" y="221"/>
                  </a:lnTo>
                  <a:lnTo>
                    <a:pt x="230" y="222"/>
                  </a:lnTo>
                  <a:lnTo>
                    <a:pt x="235" y="225"/>
                  </a:lnTo>
                  <a:lnTo>
                    <a:pt x="238" y="228"/>
                  </a:lnTo>
                  <a:lnTo>
                    <a:pt x="239" y="232"/>
                  </a:lnTo>
                  <a:lnTo>
                    <a:pt x="239" y="232"/>
                  </a:lnTo>
                  <a:lnTo>
                    <a:pt x="238" y="236"/>
                  </a:lnTo>
                  <a:lnTo>
                    <a:pt x="236" y="239"/>
                  </a:lnTo>
                  <a:lnTo>
                    <a:pt x="235" y="242"/>
                  </a:lnTo>
                  <a:lnTo>
                    <a:pt x="232" y="244"/>
                  </a:lnTo>
                  <a:lnTo>
                    <a:pt x="232" y="244"/>
                  </a:lnTo>
                  <a:lnTo>
                    <a:pt x="223" y="247"/>
                  </a:lnTo>
                  <a:lnTo>
                    <a:pt x="213" y="248"/>
                  </a:lnTo>
                  <a:lnTo>
                    <a:pt x="190" y="248"/>
                  </a:lnTo>
                  <a:lnTo>
                    <a:pt x="190" y="248"/>
                  </a:lnTo>
                  <a:lnTo>
                    <a:pt x="177" y="248"/>
                  </a:lnTo>
                  <a:lnTo>
                    <a:pt x="165" y="247"/>
                  </a:lnTo>
                  <a:lnTo>
                    <a:pt x="152" y="244"/>
                  </a:lnTo>
                  <a:lnTo>
                    <a:pt x="139" y="239"/>
                  </a:lnTo>
                  <a:lnTo>
                    <a:pt x="139" y="239"/>
                  </a:lnTo>
                  <a:lnTo>
                    <a:pt x="129" y="234"/>
                  </a:lnTo>
                  <a:lnTo>
                    <a:pt x="122" y="226"/>
                  </a:lnTo>
                  <a:lnTo>
                    <a:pt x="119" y="222"/>
                  </a:lnTo>
                  <a:lnTo>
                    <a:pt x="116" y="216"/>
                  </a:lnTo>
                  <a:lnTo>
                    <a:pt x="114" y="210"/>
                  </a:lnTo>
                  <a:lnTo>
                    <a:pt x="114" y="203"/>
                  </a:lnTo>
                  <a:lnTo>
                    <a:pt x="114" y="203"/>
                  </a:lnTo>
                  <a:lnTo>
                    <a:pt x="114" y="196"/>
                  </a:lnTo>
                  <a:lnTo>
                    <a:pt x="116" y="189"/>
                  </a:lnTo>
                  <a:lnTo>
                    <a:pt x="120" y="180"/>
                  </a:lnTo>
                  <a:lnTo>
                    <a:pt x="125" y="173"/>
                  </a:lnTo>
                  <a:lnTo>
                    <a:pt x="132" y="174"/>
                  </a:lnTo>
                  <a:close/>
                  <a:moveTo>
                    <a:pt x="123" y="116"/>
                  </a:moveTo>
                  <a:lnTo>
                    <a:pt x="123" y="116"/>
                  </a:lnTo>
                  <a:lnTo>
                    <a:pt x="130" y="111"/>
                  </a:lnTo>
                  <a:lnTo>
                    <a:pt x="139" y="105"/>
                  </a:lnTo>
                  <a:lnTo>
                    <a:pt x="148" y="100"/>
                  </a:lnTo>
                  <a:lnTo>
                    <a:pt x="157" y="97"/>
                  </a:lnTo>
                  <a:lnTo>
                    <a:pt x="175" y="93"/>
                  </a:lnTo>
                  <a:lnTo>
                    <a:pt x="194" y="92"/>
                  </a:lnTo>
                  <a:lnTo>
                    <a:pt x="194" y="92"/>
                  </a:lnTo>
                  <a:lnTo>
                    <a:pt x="210" y="93"/>
                  </a:lnTo>
                  <a:lnTo>
                    <a:pt x="217" y="95"/>
                  </a:lnTo>
                  <a:lnTo>
                    <a:pt x="222" y="97"/>
                  </a:lnTo>
                  <a:lnTo>
                    <a:pt x="226" y="100"/>
                  </a:lnTo>
                  <a:lnTo>
                    <a:pt x="229" y="103"/>
                  </a:lnTo>
                  <a:lnTo>
                    <a:pt x="232" y="108"/>
                  </a:lnTo>
                  <a:lnTo>
                    <a:pt x="232" y="112"/>
                  </a:lnTo>
                  <a:lnTo>
                    <a:pt x="232" y="112"/>
                  </a:lnTo>
                  <a:lnTo>
                    <a:pt x="232" y="115"/>
                  </a:lnTo>
                  <a:lnTo>
                    <a:pt x="230" y="118"/>
                  </a:lnTo>
                  <a:lnTo>
                    <a:pt x="228" y="119"/>
                  </a:lnTo>
                  <a:lnTo>
                    <a:pt x="225" y="121"/>
                  </a:lnTo>
                  <a:lnTo>
                    <a:pt x="225" y="121"/>
                  </a:lnTo>
                  <a:lnTo>
                    <a:pt x="216" y="119"/>
                  </a:lnTo>
                  <a:lnTo>
                    <a:pt x="209" y="118"/>
                  </a:lnTo>
                  <a:lnTo>
                    <a:pt x="209" y="118"/>
                  </a:lnTo>
                  <a:lnTo>
                    <a:pt x="203" y="119"/>
                  </a:lnTo>
                  <a:lnTo>
                    <a:pt x="197" y="121"/>
                  </a:lnTo>
                  <a:lnTo>
                    <a:pt x="197" y="121"/>
                  </a:lnTo>
                  <a:lnTo>
                    <a:pt x="184" y="128"/>
                  </a:lnTo>
                  <a:lnTo>
                    <a:pt x="168" y="139"/>
                  </a:lnTo>
                  <a:lnTo>
                    <a:pt x="162" y="134"/>
                  </a:lnTo>
                  <a:lnTo>
                    <a:pt x="162" y="134"/>
                  </a:lnTo>
                  <a:lnTo>
                    <a:pt x="186" y="113"/>
                  </a:lnTo>
                  <a:lnTo>
                    <a:pt x="186" y="113"/>
                  </a:lnTo>
                  <a:lnTo>
                    <a:pt x="187" y="112"/>
                  </a:lnTo>
                  <a:lnTo>
                    <a:pt x="188" y="111"/>
                  </a:lnTo>
                  <a:lnTo>
                    <a:pt x="188" y="111"/>
                  </a:lnTo>
                  <a:lnTo>
                    <a:pt x="186" y="109"/>
                  </a:lnTo>
                  <a:lnTo>
                    <a:pt x="177" y="109"/>
                  </a:lnTo>
                  <a:lnTo>
                    <a:pt x="177" y="109"/>
                  </a:lnTo>
                  <a:lnTo>
                    <a:pt x="168" y="109"/>
                  </a:lnTo>
                  <a:lnTo>
                    <a:pt x="155" y="112"/>
                  </a:lnTo>
                  <a:lnTo>
                    <a:pt x="141" y="116"/>
                  </a:lnTo>
                  <a:lnTo>
                    <a:pt x="126" y="124"/>
                  </a:lnTo>
                  <a:lnTo>
                    <a:pt x="123" y="11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5" name="Freeform 139"/>
            <p:cNvSpPr>
              <a:spLocks/>
            </p:cNvSpPr>
            <p:nvPr userDrawn="1"/>
          </p:nvSpPr>
          <p:spPr bwMode="auto">
            <a:xfrm>
              <a:off x="2860676" y="1465263"/>
              <a:ext cx="120650" cy="138113"/>
            </a:xfrm>
            <a:custGeom>
              <a:avLst/>
              <a:gdLst/>
              <a:ahLst/>
              <a:cxnLst>
                <a:cxn ang="0">
                  <a:pos x="16" y="68"/>
                </a:cxn>
                <a:cxn ang="0">
                  <a:pos x="45" y="72"/>
                </a:cxn>
                <a:cxn ang="0">
                  <a:pos x="70" y="70"/>
                </a:cxn>
                <a:cxn ang="0">
                  <a:pos x="74" y="23"/>
                </a:cxn>
                <a:cxn ang="0">
                  <a:pos x="71" y="16"/>
                </a:cxn>
                <a:cxn ang="0">
                  <a:pos x="63" y="9"/>
                </a:cxn>
                <a:cxn ang="0">
                  <a:pos x="58" y="6"/>
                </a:cxn>
                <a:cxn ang="0">
                  <a:pos x="61" y="1"/>
                </a:cxn>
                <a:cxn ang="0">
                  <a:pos x="71" y="0"/>
                </a:cxn>
                <a:cxn ang="0">
                  <a:pos x="103" y="13"/>
                </a:cxn>
                <a:cxn ang="0">
                  <a:pos x="106" y="20"/>
                </a:cxn>
                <a:cxn ang="0">
                  <a:pos x="103" y="28"/>
                </a:cxn>
                <a:cxn ang="0">
                  <a:pos x="97" y="36"/>
                </a:cxn>
                <a:cxn ang="0">
                  <a:pos x="109" y="61"/>
                </a:cxn>
                <a:cxn ang="0">
                  <a:pos x="132" y="54"/>
                </a:cxn>
                <a:cxn ang="0">
                  <a:pos x="145" y="46"/>
                </a:cxn>
                <a:cxn ang="0">
                  <a:pos x="158" y="46"/>
                </a:cxn>
                <a:cxn ang="0">
                  <a:pos x="167" y="51"/>
                </a:cxn>
                <a:cxn ang="0">
                  <a:pos x="167" y="59"/>
                </a:cxn>
                <a:cxn ang="0">
                  <a:pos x="150" y="70"/>
                </a:cxn>
                <a:cxn ang="0">
                  <a:pos x="86" y="85"/>
                </a:cxn>
                <a:cxn ang="0">
                  <a:pos x="68" y="169"/>
                </a:cxn>
                <a:cxn ang="0">
                  <a:pos x="106" y="145"/>
                </a:cxn>
                <a:cxn ang="0">
                  <a:pos x="141" y="132"/>
                </a:cxn>
                <a:cxn ang="0">
                  <a:pos x="164" y="129"/>
                </a:cxn>
                <a:cxn ang="0">
                  <a:pos x="202" y="139"/>
                </a:cxn>
                <a:cxn ang="0">
                  <a:pos x="225" y="162"/>
                </a:cxn>
                <a:cxn ang="0">
                  <a:pos x="229" y="184"/>
                </a:cxn>
                <a:cxn ang="0">
                  <a:pos x="219" y="214"/>
                </a:cxn>
                <a:cxn ang="0">
                  <a:pos x="195" y="236"/>
                </a:cxn>
                <a:cxn ang="0">
                  <a:pos x="147" y="253"/>
                </a:cxn>
                <a:cxn ang="0">
                  <a:pos x="74" y="261"/>
                </a:cxn>
                <a:cxn ang="0">
                  <a:pos x="95" y="248"/>
                </a:cxn>
                <a:cxn ang="0">
                  <a:pos x="158" y="230"/>
                </a:cxn>
                <a:cxn ang="0">
                  <a:pos x="190" y="210"/>
                </a:cxn>
                <a:cxn ang="0">
                  <a:pos x="202" y="188"/>
                </a:cxn>
                <a:cxn ang="0">
                  <a:pos x="202" y="171"/>
                </a:cxn>
                <a:cxn ang="0">
                  <a:pos x="192" y="154"/>
                </a:cxn>
                <a:cxn ang="0">
                  <a:pos x="170" y="145"/>
                </a:cxn>
                <a:cxn ang="0">
                  <a:pos x="145" y="145"/>
                </a:cxn>
                <a:cxn ang="0">
                  <a:pos x="100" y="168"/>
                </a:cxn>
                <a:cxn ang="0">
                  <a:pos x="79" y="188"/>
                </a:cxn>
                <a:cxn ang="0">
                  <a:pos x="71" y="198"/>
                </a:cxn>
                <a:cxn ang="0">
                  <a:pos x="63" y="204"/>
                </a:cxn>
                <a:cxn ang="0">
                  <a:pos x="51" y="197"/>
                </a:cxn>
                <a:cxn ang="0">
                  <a:pos x="45" y="178"/>
                </a:cxn>
                <a:cxn ang="0">
                  <a:pos x="48" y="169"/>
                </a:cxn>
                <a:cxn ang="0">
                  <a:pos x="60" y="123"/>
                </a:cxn>
                <a:cxn ang="0">
                  <a:pos x="41" y="90"/>
                </a:cxn>
                <a:cxn ang="0">
                  <a:pos x="18" y="85"/>
                </a:cxn>
                <a:cxn ang="0">
                  <a:pos x="7" y="62"/>
                </a:cxn>
              </a:cxnLst>
              <a:rect l="0" t="0" r="r" b="b"/>
              <a:pathLst>
                <a:path w="229" h="261">
                  <a:moveTo>
                    <a:pt x="7" y="62"/>
                  </a:moveTo>
                  <a:lnTo>
                    <a:pt x="7" y="62"/>
                  </a:lnTo>
                  <a:lnTo>
                    <a:pt x="16" y="68"/>
                  </a:lnTo>
                  <a:lnTo>
                    <a:pt x="25" y="71"/>
                  </a:lnTo>
                  <a:lnTo>
                    <a:pt x="34" y="72"/>
                  </a:lnTo>
                  <a:lnTo>
                    <a:pt x="45" y="72"/>
                  </a:lnTo>
                  <a:lnTo>
                    <a:pt x="45" y="72"/>
                  </a:lnTo>
                  <a:lnTo>
                    <a:pt x="57" y="71"/>
                  </a:lnTo>
                  <a:lnTo>
                    <a:pt x="70" y="70"/>
                  </a:lnTo>
                  <a:lnTo>
                    <a:pt x="70" y="70"/>
                  </a:lnTo>
                  <a:lnTo>
                    <a:pt x="73" y="45"/>
                  </a:lnTo>
                  <a:lnTo>
                    <a:pt x="74" y="23"/>
                  </a:lnTo>
                  <a:lnTo>
                    <a:pt x="74" y="23"/>
                  </a:lnTo>
                  <a:lnTo>
                    <a:pt x="74" y="19"/>
                  </a:lnTo>
                  <a:lnTo>
                    <a:pt x="71" y="16"/>
                  </a:lnTo>
                  <a:lnTo>
                    <a:pt x="68" y="12"/>
                  </a:lnTo>
                  <a:lnTo>
                    <a:pt x="63" y="9"/>
                  </a:lnTo>
                  <a:lnTo>
                    <a:pt x="63" y="9"/>
                  </a:lnTo>
                  <a:lnTo>
                    <a:pt x="60" y="7"/>
                  </a:lnTo>
                  <a:lnTo>
                    <a:pt x="58" y="6"/>
                  </a:lnTo>
                  <a:lnTo>
                    <a:pt x="58" y="6"/>
                  </a:lnTo>
                  <a:lnTo>
                    <a:pt x="60" y="3"/>
                  </a:lnTo>
                  <a:lnTo>
                    <a:pt x="60" y="3"/>
                  </a:lnTo>
                  <a:lnTo>
                    <a:pt x="61" y="1"/>
                  </a:lnTo>
                  <a:lnTo>
                    <a:pt x="65" y="1"/>
                  </a:lnTo>
                  <a:lnTo>
                    <a:pt x="71" y="0"/>
                  </a:lnTo>
                  <a:lnTo>
                    <a:pt x="71" y="0"/>
                  </a:lnTo>
                  <a:lnTo>
                    <a:pt x="83" y="3"/>
                  </a:lnTo>
                  <a:lnTo>
                    <a:pt x="95" y="7"/>
                  </a:lnTo>
                  <a:lnTo>
                    <a:pt x="103" y="13"/>
                  </a:lnTo>
                  <a:lnTo>
                    <a:pt x="105" y="16"/>
                  </a:lnTo>
                  <a:lnTo>
                    <a:pt x="106" y="20"/>
                  </a:lnTo>
                  <a:lnTo>
                    <a:pt x="106" y="20"/>
                  </a:lnTo>
                  <a:lnTo>
                    <a:pt x="106" y="23"/>
                  </a:lnTo>
                  <a:lnTo>
                    <a:pt x="103" y="28"/>
                  </a:lnTo>
                  <a:lnTo>
                    <a:pt x="103" y="28"/>
                  </a:lnTo>
                  <a:lnTo>
                    <a:pt x="99" y="32"/>
                  </a:lnTo>
                  <a:lnTo>
                    <a:pt x="97" y="36"/>
                  </a:lnTo>
                  <a:lnTo>
                    <a:pt x="97" y="36"/>
                  </a:lnTo>
                  <a:lnTo>
                    <a:pt x="90" y="67"/>
                  </a:lnTo>
                  <a:lnTo>
                    <a:pt x="90" y="67"/>
                  </a:lnTo>
                  <a:lnTo>
                    <a:pt x="109" y="61"/>
                  </a:lnTo>
                  <a:lnTo>
                    <a:pt x="125" y="57"/>
                  </a:lnTo>
                  <a:lnTo>
                    <a:pt x="125" y="57"/>
                  </a:lnTo>
                  <a:lnTo>
                    <a:pt x="132" y="54"/>
                  </a:lnTo>
                  <a:lnTo>
                    <a:pt x="138" y="49"/>
                  </a:lnTo>
                  <a:lnTo>
                    <a:pt x="138" y="49"/>
                  </a:lnTo>
                  <a:lnTo>
                    <a:pt x="145" y="46"/>
                  </a:lnTo>
                  <a:lnTo>
                    <a:pt x="153" y="45"/>
                  </a:lnTo>
                  <a:lnTo>
                    <a:pt x="153" y="45"/>
                  </a:lnTo>
                  <a:lnTo>
                    <a:pt x="158" y="46"/>
                  </a:lnTo>
                  <a:lnTo>
                    <a:pt x="164" y="48"/>
                  </a:lnTo>
                  <a:lnTo>
                    <a:pt x="164" y="48"/>
                  </a:lnTo>
                  <a:lnTo>
                    <a:pt x="167" y="51"/>
                  </a:lnTo>
                  <a:lnTo>
                    <a:pt x="168" y="57"/>
                  </a:lnTo>
                  <a:lnTo>
                    <a:pt x="168" y="57"/>
                  </a:lnTo>
                  <a:lnTo>
                    <a:pt x="167" y="59"/>
                  </a:lnTo>
                  <a:lnTo>
                    <a:pt x="164" y="64"/>
                  </a:lnTo>
                  <a:lnTo>
                    <a:pt x="158" y="67"/>
                  </a:lnTo>
                  <a:lnTo>
                    <a:pt x="150" y="70"/>
                  </a:lnTo>
                  <a:lnTo>
                    <a:pt x="150" y="70"/>
                  </a:lnTo>
                  <a:lnTo>
                    <a:pt x="122" y="78"/>
                  </a:lnTo>
                  <a:lnTo>
                    <a:pt x="86" y="85"/>
                  </a:lnTo>
                  <a:lnTo>
                    <a:pt x="86" y="85"/>
                  </a:lnTo>
                  <a:lnTo>
                    <a:pt x="68" y="169"/>
                  </a:lnTo>
                  <a:lnTo>
                    <a:pt x="68" y="169"/>
                  </a:lnTo>
                  <a:lnTo>
                    <a:pt x="81" y="161"/>
                  </a:lnTo>
                  <a:lnTo>
                    <a:pt x="95" y="152"/>
                  </a:lnTo>
                  <a:lnTo>
                    <a:pt x="106" y="145"/>
                  </a:lnTo>
                  <a:lnTo>
                    <a:pt x="118" y="139"/>
                  </a:lnTo>
                  <a:lnTo>
                    <a:pt x="129" y="135"/>
                  </a:lnTo>
                  <a:lnTo>
                    <a:pt x="141" y="132"/>
                  </a:lnTo>
                  <a:lnTo>
                    <a:pt x="153" y="130"/>
                  </a:lnTo>
                  <a:lnTo>
                    <a:pt x="164" y="129"/>
                  </a:lnTo>
                  <a:lnTo>
                    <a:pt x="164" y="129"/>
                  </a:lnTo>
                  <a:lnTo>
                    <a:pt x="179" y="130"/>
                  </a:lnTo>
                  <a:lnTo>
                    <a:pt x="190" y="133"/>
                  </a:lnTo>
                  <a:lnTo>
                    <a:pt x="202" y="139"/>
                  </a:lnTo>
                  <a:lnTo>
                    <a:pt x="212" y="145"/>
                  </a:lnTo>
                  <a:lnTo>
                    <a:pt x="219" y="152"/>
                  </a:lnTo>
                  <a:lnTo>
                    <a:pt x="225" y="162"/>
                  </a:lnTo>
                  <a:lnTo>
                    <a:pt x="228" y="172"/>
                  </a:lnTo>
                  <a:lnTo>
                    <a:pt x="229" y="184"/>
                  </a:lnTo>
                  <a:lnTo>
                    <a:pt x="229" y="184"/>
                  </a:lnTo>
                  <a:lnTo>
                    <a:pt x="228" y="196"/>
                  </a:lnTo>
                  <a:lnTo>
                    <a:pt x="225" y="206"/>
                  </a:lnTo>
                  <a:lnTo>
                    <a:pt x="219" y="214"/>
                  </a:lnTo>
                  <a:lnTo>
                    <a:pt x="212" y="223"/>
                  </a:lnTo>
                  <a:lnTo>
                    <a:pt x="205" y="230"/>
                  </a:lnTo>
                  <a:lnTo>
                    <a:pt x="195" y="236"/>
                  </a:lnTo>
                  <a:lnTo>
                    <a:pt x="184" y="242"/>
                  </a:lnTo>
                  <a:lnTo>
                    <a:pt x="171" y="246"/>
                  </a:lnTo>
                  <a:lnTo>
                    <a:pt x="147" y="253"/>
                  </a:lnTo>
                  <a:lnTo>
                    <a:pt x="121" y="258"/>
                  </a:lnTo>
                  <a:lnTo>
                    <a:pt x="96" y="259"/>
                  </a:lnTo>
                  <a:lnTo>
                    <a:pt x="74" y="261"/>
                  </a:lnTo>
                  <a:lnTo>
                    <a:pt x="73" y="252"/>
                  </a:lnTo>
                  <a:lnTo>
                    <a:pt x="73" y="252"/>
                  </a:lnTo>
                  <a:lnTo>
                    <a:pt x="95" y="248"/>
                  </a:lnTo>
                  <a:lnTo>
                    <a:pt x="116" y="243"/>
                  </a:lnTo>
                  <a:lnTo>
                    <a:pt x="138" y="237"/>
                  </a:lnTo>
                  <a:lnTo>
                    <a:pt x="158" y="230"/>
                  </a:lnTo>
                  <a:lnTo>
                    <a:pt x="176" y="222"/>
                  </a:lnTo>
                  <a:lnTo>
                    <a:pt x="183" y="216"/>
                  </a:lnTo>
                  <a:lnTo>
                    <a:pt x="190" y="210"/>
                  </a:lnTo>
                  <a:lnTo>
                    <a:pt x="195" y="203"/>
                  </a:lnTo>
                  <a:lnTo>
                    <a:pt x="199" y="196"/>
                  </a:lnTo>
                  <a:lnTo>
                    <a:pt x="202" y="188"/>
                  </a:lnTo>
                  <a:lnTo>
                    <a:pt x="202" y="180"/>
                  </a:lnTo>
                  <a:lnTo>
                    <a:pt x="202" y="180"/>
                  </a:lnTo>
                  <a:lnTo>
                    <a:pt x="202" y="171"/>
                  </a:lnTo>
                  <a:lnTo>
                    <a:pt x="199" y="164"/>
                  </a:lnTo>
                  <a:lnTo>
                    <a:pt x="196" y="158"/>
                  </a:lnTo>
                  <a:lnTo>
                    <a:pt x="192" y="154"/>
                  </a:lnTo>
                  <a:lnTo>
                    <a:pt x="186" y="149"/>
                  </a:lnTo>
                  <a:lnTo>
                    <a:pt x="179" y="146"/>
                  </a:lnTo>
                  <a:lnTo>
                    <a:pt x="170" y="145"/>
                  </a:lnTo>
                  <a:lnTo>
                    <a:pt x="161" y="143"/>
                  </a:lnTo>
                  <a:lnTo>
                    <a:pt x="161" y="143"/>
                  </a:lnTo>
                  <a:lnTo>
                    <a:pt x="145" y="145"/>
                  </a:lnTo>
                  <a:lnTo>
                    <a:pt x="131" y="151"/>
                  </a:lnTo>
                  <a:lnTo>
                    <a:pt x="115" y="158"/>
                  </a:lnTo>
                  <a:lnTo>
                    <a:pt x="100" y="168"/>
                  </a:lnTo>
                  <a:lnTo>
                    <a:pt x="100" y="168"/>
                  </a:lnTo>
                  <a:lnTo>
                    <a:pt x="84" y="181"/>
                  </a:lnTo>
                  <a:lnTo>
                    <a:pt x="79" y="188"/>
                  </a:lnTo>
                  <a:lnTo>
                    <a:pt x="74" y="194"/>
                  </a:lnTo>
                  <a:lnTo>
                    <a:pt x="74" y="194"/>
                  </a:lnTo>
                  <a:lnTo>
                    <a:pt x="71" y="198"/>
                  </a:lnTo>
                  <a:lnTo>
                    <a:pt x="67" y="201"/>
                  </a:lnTo>
                  <a:lnTo>
                    <a:pt x="64" y="203"/>
                  </a:lnTo>
                  <a:lnTo>
                    <a:pt x="63" y="204"/>
                  </a:lnTo>
                  <a:lnTo>
                    <a:pt x="63" y="204"/>
                  </a:lnTo>
                  <a:lnTo>
                    <a:pt x="57" y="203"/>
                  </a:lnTo>
                  <a:lnTo>
                    <a:pt x="51" y="197"/>
                  </a:lnTo>
                  <a:lnTo>
                    <a:pt x="47" y="188"/>
                  </a:lnTo>
                  <a:lnTo>
                    <a:pt x="45" y="184"/>
                  </a:lnTo>
                  <a:lnTo>
                    <a:pt x="45" y="178"/>
                  </a:lnTo>
                  <a:lnTo>
                    <a:pt x="45" y="178"/>
                  </a:lnTo>
                  <a:lnTo>
                    <a:pt x="45" y="175"/>
                  </a:lnTo>
                  <a:lnTo>
                    <a:pt x="48" y="169"/>
                  </a:lnTo>
                  <a:lnTo>
                    <a:pt x="52" y="154"/>
                  </a:lnTo>
                  <a:lnTo>
                    <a:pt x="52" y="154"/>
                  </a:lnTo>
                  <a:lnTo>
                    <a:pt x="60" y="123"/>
                  </a:lnTo>
                  <a:lnTo>
                    <a:pt x="65" y="88"/>
                  </a:lnTo>
                  <a:lnTo>
                    <a:pt x="65" y="88"/>
                  </a:lnTo>
                  <a:lnTo>
                    <a:pt x="41" y="90"/>
                  </a:lnTo>
                  <a:lnTo>
                    <a:pt x="41" y="90"/>
                  </a:lnTo>
                  <a:lnTo>
                    <a:pt x="28" y="90"/>
                  </a:lnTo>
                  <a:lnTo>
                    <a:pt x="18" y="85"/>
                  </a:lnTo>
                  <a:lnTo>
                    <a:pt x="9" y="78"/>
                  </a:lnTo>
                  <a:lnTo>
                    <a:pt x="0" y="68"/>
                  </a:lnTo>
                  <a:lnTo>
                    <a:pt x="7" y="6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6" name="Freeform 140"/>
            <p:cNvSpPr>
              <a:spLocks noEditPoints="1"/>
            </p:cNvSpPr>
            <p:nvPr userDrawn="1"/>
          </p:nvSpPr>
          <p:spPr bwMode="auto">
            <a:xfrm>
              <a:off x="3014663" y="1473201"/>
              <a:ext cx="127000" cy="127000"/>
            </a:xfrm>
            <a:custGeom>
              <a:avLst/>
              <a:gdLst/>
              <a:ahLst/>
              <a:cxnLst>
                <a:cxn ang="0">
                  <a:pos x="49" y="159"/>
                </a:cxn>
                <a:cxn ang="0">
                  <a:pos x="37" y="209"/>
                </a:cxn>
                <a:cxn ang="0">
                  <a:pos x="36" y="234"/>
                </a:cxn>
                <a:cxn ang="0">
                  <a:pos x="21" y="237"/>
                </a:cxn>
                <a:cxn ang="0">
                  <a:pos x="4" y="204"/>
                </a:cxn>
                <a:cxn ang="0">
                  <a:pos x="0" y="159"/>
                </a:cxn>
                <a:cxn ang="0">
                  <a:pos x="13" y="57"/>
                </a:cxn>
                <a:cxn ang="0">
                  <a:pos x="19" y="28"/>
                </a:cxn>
                <a:cxn ang="0">
                  <a:pos x="11" y="1"/>
                </a:cxn>
                <a:cxn ang="0">
                  <a:pos x="16" y="0"/>
                </a:cxn>
                <a:cxn ang="0">
                  <a:pos x="33" y="11"/>
                </a:cxn>
                <a:cxn ang="0">
                  <a:pos x="43" y="30"/>
                </a:cxn>
                <a:cxn ang="0">
                  <a:pos x="39" y="56"/>
                </a:cxn>
                <a:cxn ang="0">
                  <a:pos x="19" y="131"/>
                </a:cxn>
                <a:cxn ang="0">
                  <a:pos x="20" y="179"/>
                </a:cxn>
                <a:cxn ang="0">
                  <a:pos x="23" y="186"/>
                </a:cxn>
                <a:cxn ang="0">
                  <a:pos x="27" y="181"/>
                </a:cxn>
                <a:cxn ang="0">
                  <a:pos x="87" y="62"/>
                </a:cxn>
                <a:cxn ang="0">
                  <a:pos x="107" y="69"/>
                </a:cxn>
                <a:cxn ang="0">
                  <a:pos x="162" y="65"/>
                </a:cxn>
                <a:cxn ang="0">
                  <a:pos x="161" y="26"/>
                </a:cxn>
                <a:cxn ang="0">
                  <a:pos x="148" y="10"/>
                </a:cxn>
                <a:cxn ang="0">
                  <a:pos x="140" y="5"/>
                </a:cxn>
                <a:cxn ang="0">
                  <a:pos x="149" y="0"/>
                </a:cxn>
                <a:cxn ang="0">
                  <a:pos x="178" y="2"/>
                </a:cxn>
                <a:cxn ang="0">
                  <a:pos x="187" y="10"/>
                </a:cxn>
                <a:cxn ang="0">
                  <a:pos x="185" y="20"/>
                </a:cxn>
                <a:cxn ang="0">
                  <a:pos x="195" y="57"/>
                </a:cxn>
                <a:cxn ang="0">
                  <a:pos x="211" y="52"/>
                </a:cxn>
                <a:cxn ang="0">
                  <a:pos x="224" y="50"/>
                </a:cxn>
                <a:cxn ang="0">
                  <a:pos x="233" y="62"/>
                </a:cxn>
                <a:cxn ang="0">
                  <a:pos x="222" y="72"/>
                </a:cxn>
                <a:cxn ang="0">
                  <a:pos x="185" y="170"/>
                </a:cxn>
                <a:cxn ang="0">
                  <a:pos x="227" y="189"/>
                </a:cxn>
                <a:cxn ang="0">
                  <a:pos x="240" y="209"/>
                </a:cxn>
                <a:cxn ang="0">
                  <a:pos x="233" y="221"/>
                </a:cxn>
                <a:cxn ang="0">
                  <a:pos x="217" y="215"/>
                </a:cxn>
                <a:cxn ang="0">
                  <a:pos x="184" y="189"/>
                </a:cxn>
                <a:cxn ang="0">
                  <a:pos x="178" y="212"/>
                </a:cxn>
                <a:cxn ang="0">
                  <a:pos x="158" y="228"/>
                </a:cxn>
                <a:cxn ang="0">
                  <a:pos x="122" y="231"/>
                </a:cxn>
                <a:cxn ang="0">
                  <a:pos x="94" y="218"/>
                </a:cxn>
                <a:cxn ang="0">
                  <a:pos x="87" y="199"/>
                </a:cxn>
                <a:cxn ang="0">
                  <a:pos x="101" y="173"/>
                </a:cxn>
                <a:cxn ang="0">
                  <a:pos x="142" y="165"/>
                </a:cxn>
                <a:cxn ang="0">
                  <a:pos x="162" y="83"/>
                </a:cxn>
                <a:cxn ang="0">
                  <a:pos x="126" y="86"/>
                </a:cxn>
                <a:cxn ang="0">
                  <a:pos x="82" y="68"/>
                </a:cxn>
                <a:cxn ang="0">
                  <a:pos x="119" y="181"/>
                </a:cxn>
                <a:cxn ang="0">
                  <a:pos x="101" y="194"/>
                </a:cxn>
                <a:cxn ang="0">
                  <a:pos x="101" y="205"/>
                </a:cxn>
                <a:cxn ang="0">
                  <a:pos x="127" y="215"/>
                </a:cxn>
                <a:cxn ang="0">
                  <a:pos x="152" y="211"/>
                </a:cxn>
                <a:cxn ang="0">
                  <a:pos x="162" y="196"/>
                </a:cxn>
                <a:cxn ang="0">
                  <a:pos x="148" y="181"/>
                </a:cxn>
              </a:cxnLst>
              <a:rect l="0" t="0" r="r" b="b"/>
              <a:pathLst>
                <a:path w="240" h="238">
                  <a:moveTo>
                    <a:pt x="58" y="130"/>
                  </a:moveTo>
                  <a:lnTo>
                    <a:pt x="58" y="130"/>
                  </a:lnTo>
                  <a:lnTo>
                    <a:pt x="49" y="159"/>
                  </a:lnTo>
                  <a:lnTo>
                    <a:pt x="49" y="159"/>
                  </a:lnTo>
                  <a:lnTo>
                    <a:pt x="40" y="189"/>
                  </a:lnTo>
                  <a:lnTo>
                    <a:pt x="37" y="201"/>
                  </a:lnTo>
                  <a:lnTo>
                    <a:pt x="37" y="209"/>
                  </a:lnTo>
                  <a:lnTo>
                    <a:pt x="37" y="209"/>
                  </a:lnTo>
                  <a:lnTo>
                    <a:pt x="39" y="225"/>
                  </a:lnTo>
                  <a:lnTo>
                    <a:pt x="39" y="225"/>
                  </a:lnTo>
                  <a:lnTo>
                    <a:pt x="37" y="231"/>
                  </a:lnTo>
                  <a:lnTo>
                    <a:pt x="36" y="234"/>
                  </a:lnTo>
                  <a:lnTo>
                    <a:pt x="32" y="237"/>
                  </a:lnTo>
                  <a:lnTo>
                    <a:pt x="27" y="238"/>
                  </a:lnTo>
                  <a:lnTo>
                    <a:pt x="27" y="238"/>
                  </a:lnTo>
                  <a:lnTo>
                    <a:pt x="21" y="237"/>
                  </a:lnTo>
                  <a:lnTo>
                    <a:pt x="17" y="233"/>
                  </a:lnTo>
                  <a:lnTo>
                    <a:pt x="13" y="225"/>
                  </a:lnTo>
                  <a:lnTo>
                    <a:pt x="8" y="215"/>
                  </a:lnTo>
                  <a:lnTo>
                    <a:pt x="4" y="204"/>
                  </a:lnTo>
                  <a:lnTo>
                    <a:pt x="3" y="189"/>
                  </a:lnTo>
                  <a:lnTo>
                    <a:pt x="1" y="175"/>
                  </a:lnTo>
                  <a:lnTo>
                    <a:pt x="0" y="159"/>
                  </a:lnTo>
                  <a:lnTo>
                    <a:pt x="0" y="159"/>
                  </a:lnTo>
                  <a:lnTo>
                    <a:pt x="1" y="136"/>
                  </a:lnTo>
                  <a:lnTo>
                    <a:pt x="3" y="112"/>
                  </a:lnTo>
                  <a:lnTo>
                    <a:pt x="7" y="86"/>
                  </a:lnTo>
                  <a:lnTo>
                    <a:pt x="13" y="57"/>
                  </a:lnTo>
                  <a:lnTo>
                    <a:pt x="13" y="57"/>
                  </a:lnTo>
                  <a:lnTo>
                    <a:pt x="17" y="40"/>
                  </a:lnTo>
                  <a:lnTo>
                    <a:pt x="19" y="28"/>
                  </a:lnTo>
                  <a:lnTo>
                    <a:pt x="19" y="28"/>
                  </a:lnTo>
                  <a:lnTo>
                    <a:pt x="17" y="15"/>
                  </a:lnTo>
                  <a:lnTo>
                    <a:pt x="13" y="4"/>
                  </a:lnTo>
                  <a:lnTo>
                    <a:pt x="13" y="4"/>
                  </a:lnTo>
                  <a:lnTo>
                    <a:pt x="11" y="1"/>
                  </a:lnTo>
                  <a:lnTo>
                    <a:pt x="11" y="1"/>
                  </a:lnTo>
                  <a:lnTo>
                    <a:pt x="13" y="0"/>
                  </a:lnTo>
                  <a:lnTo>
                    <a:pt x="16" y="0"/>
                  </a:lnTo>
                  <a:lnTo>
                    <a:pt x="16" y="0"/>
                  </a:lnTo>
                  <a:lnTo>
                    <a:pt x="19" y="0"/>
                  </a:lnTo>
                  <a:lnTo>
                    <a:pt x="23" y="2"/>
                  </a:lnTo>
                  <a:lnTo>
                    <a:pt x="27" y="5"/>
                  </a:lnTo>
                  <a:lnTo>
                    <a:pt x="33" y="11"/>
                  </a:lnTo>
                  <a:lnTo>
                    <a:pt x="33" y="11"/>
                  </a:lnTo>
                  <a:lnTo>
                    <a:pt x="37" y="18"/>
                  </a:lnTo>
                  <a:lnTo>
                    <a:pt x="42" y="24"/>
                  </a:lnTo>
                  <a:lnTo>
                    <a:pt x="43" y="30"/>
                  </a:lnTo>
                  <a:lnTo>
                    <a:pt x="43" y="37"/>
                  </a:lnTo>
                  <a:lnTo>
                    <a:pt x="43" y="37"/>
                  </a:lnTo>
                  <a:lnTo>
                    <a:pt x="42" y="46"/>
                  </a:lnTo>
                  <a:lnTo>
                    <a:pt x="39" y="56"/>
                  </a:lnTo>
                  <a:lnTo>
                    <a:pt x="39" y="56"/>
                  </a:lnTo>
                  <a:lnTo>
                    <a:pt x="29" y="82"/>
                  </a:lnTo>
                  <a:lnTo>
                    <a:pt x="23" y="107"/>
                  </a:lnTo>
                  <a:lnTo>
                    <a:pt x="19" y="131"/>
                  </a:lnTo>
                  <a:lnTo>
                    <a:pt x="19" y="153"/>
                  </a:lnTo>
                  <a:lnTo>
                    <a:pt x="19" y="153"/>
                  </a:lnTo>
                  <a:lnTo>
                    <a:pt x="19" y="172"/>
                  </a:lnTo>
                  <a:lnTo>
                    <a:pt x="20" y="179"/>
                  </a:lnTo>
                  <a:lnTo>
                    <a:pt x="21" y="183"/>
                  </a:lnTo>
                  <a:lnTo>
                    <a:pt x="21" y="183"/>
                  </a:lnTo>
                  <a:lnTo>
                    <a:pt x="21" y="185"/>
                  </a:lnTo>
                  <a:lnTo>
                    <a:pt x="23" y="186"/>
                  </a:lnTo>
                  <a:lnTo>
                    <a:pt x="23" y="186"/>
                  </a:lnTo>
                  <a:lnTo>
                    <a:pt x="24" y="185"/>
                  </a:lnTo>
                  <a:lnTo>
                    <a:pt x="27" y="181"/>
                  </a:lnTo>
                  <a:lnTo>
                    <a:pt x="27" y="181"/>
                  </a:lnTo>
                  <a:lnTo>
                    <a:pt x="39" y="153"/>
                  </a:lnTo>
                  <a:lnTo>
                    <a:pt x="50" y="127"/>
                  </a:lnTo>
                  <a:lnTo>
                    <a:pt x="58" y="130"/>
                  </a:lnTo>
                  <a:close/>
                  <a:moveTo>
                    <a:pt x="87" y="62"/>
                  </a:moveTo>
                  <a:lnTo>
                    <a:pt x="87" y="62"/>
                  </a:lnTo>
                  <a:lnTo>
                    <a:pt x="93" y="65"/>
                  </a:lnTo>
                  <a:lnTo>
                    <a:pt x="100" y="68"/>
                  </a:lnTo>
                  <a:lnTo>
                    <a:pt x="107" y="69"/>
                  </a:lnTo>
                  <a:lnTo>
                    <a:pt x="114" y="69"/>
                  </a:lnTo>
                  <a:lnTo>
                    <a:pt x="114" y="69"/>
                  </a:lnTo>
                  <a:lnTo>
                    <a:pt x="139" y="68"/>
                  </a:lnTo>
                  <a:lnTo>
                    <a:pt x="162" y="65"/>
                  </a:lnTo>
                  <a:lnTo>
                    <a:pt x="162" y="65"/>
                  </a:lnTo>
                  <a:lnTo>
                    <a:pt x="162" y="43"/>
                  </a:lnTo>
                  <a:lnTo>
                    <a:pt x="161" y="26"/>
                  </a:lnTo>
                  <a:lnTo>
                    <a:pt x="161" y="26"/>
                  </a:lnTo>
                  <a:lnTo>
                    <a:pt x="159" y="18"/>
                  </a:lnTo>
                  <a:lnTo>
                    <a:pt x="158" y="14"/>
                  </a:lnTo>
                  <a:lnTo>
                    <a:pt x="153" y="13"/>
                  </a:lnTo>
                  <a:lnTo>
                    <a:pt x="148" y="10"/>
                  </a:lnTo>
                  <a:lnTo>
                    <a:pt x="148" y="10"/>
                  </a:lnTo>
                  <a:lnTo>
                    <a:pt x="142" y="8"/>
                  </a:lnTo>
                  <a:lnTo>
                    <a:pt x="140" y="7"/>
                  </a:lnTo>
                  <a:lnTo>
                    <a:pt x="140" y="5"/>
                  </a:lnTo>
                  <a:lnTo>
                    <a:pt x="140" y="5"/>
                  </a:lnTo>
                  <a:lnTo>
                    <a:pt x="142" y="4"/>
                  </a:lnTo>
                  <a:lnTo>
                    <a:pt x="145" y="1"/>
                  </a:lnTo>
                  <a:lnTo>
                    <a:pt x="149" y="0"/>
                  </a:lnTo>
                  <a:lnTo>
                    <a:pt x="155" y="0"/>
                  </a:lnTo>
                  <a:lnTo>
                    <a:pt x="155" y="0"/>
                  </a:lnTo>
                  <a:lnTo>
                    <a:pt x="166" y="0"/>
                  </a:lnTo>
                  <a:lnTo>
                    <a:pt x="178" y="2"/>
                  </a:lnTo>
                  <a:lnTo>
                    <a:pt x="178" y="2"/>
                  </a:lnTo>
                  <a:lnTo>
                    <a:pt x="182" y="4"/>
                  </a:lnTo>
                  <a:lnTo>
                    <a:pt x="185" y="7"/>
                  </a:lnTo>
                  <a:lnTo>
                    <a:pt x="187" y="10"/>
                  </a:lnTo>
                  <a:lnTo>
                    <a:pt x="188" y="13"/>
                  </a:lnTo>
                  <a:lnTo>
                    <a:pt x="188" y="13"/>
                  </a:lnTo>
                  <a:lnTo>
                    <a:pt x="185" y="20"/>
                  </a:lnTo>
                  <a:lnTo>
                    <a:pt x="185" y="20"/>
                  </a:lnTo>
                  <a:lnTo>
                    <a:pt x="184" y="34"/>
                  </a:lnTo>
                  <a:lnTo>
                    <a:pt x="182" y="62"/>
                  </a:lnTo>
                  <a:lnTo>
                    <a:pt x="182" y="62"/>
                  </a:lnTo>
                  <a:lnTo>
                    <a:pt x="195" y="57"/>
                  </a:lnTo>
                  <a:lnTo>
                    <a:pt x="207" y="53"/>
                  </a:lnTo>
                  <a:lnTo>
                    <a:pt x="207" y="53"/>
                  </a:lnTo>
                  <a:lnTo>
                    <a:pt x="211" y="52"/>
                  </a:lnTo>
                  <a:lnTo>
                    <a:pt x="211" y="52"/>
                  </a:lnTo>
                  <a:lnTo>
                    <a:pt x="214" y="50"/>
                  </a:lnTo>
                  <a:lnTo>
                    <a:pt x="219" y="50"/>
                  </a:lnTo>
                  <a:lnTo>
                    <a:pt x="219" y="50"/>
                  </a:lnTo>
                  <a:lnTo>
                    <a:pt x="224" y="50"/>
                  </a:lnTo>
                  <a:lnTo>
                    <a:pt x="229" y="53"/>
                  </a:lnTo>
                  <a:lnTo>
                    <a:pt x="232" y="56"/>
                  </a:lnTo>
                  <a:lnTo>
                    <a:pt x="233" y="62"/>
                  </a:lnTo>
                  <a:lnTo>
                    <a:pt x="233" y="62"/>
                  </a:lnTo>
                  <a:lnTo>
                    <a:pt x="232" y="65"/>
                  </a:lnTo>
                  <a:lnTo>
                    <a:pt x="230" y="66"/>
                  </a:lnTo>
                  <a:lnTo>
                    <a:pt x="222" y="72"/>
                  </a:lnTo>
                  <a:lnTo>
                    <a:pt x="222" y="72"/>
                  </a:lnTo>
                  <a:lnTo>
                    <a:pt x="206" y="76"/>
                  </a:lnTo>
                  <a:lnTo>
                    <a:pt x="182" y="81"/>
                  </a:lnTo>
                  <a:lnTo>
                    <a:pt x="182" y="81"/>
                  </a:lnTo>
                  <a:lnTo>
                    <a:pt x="185" y="170"/>
                  </a:lnTo>
                  <a:lnTo>
                    <a:pt x="185" y="170"/>
                  </a:lnTo>
                  <a:lnTo>
                    <a:pt x="210" y="179"/>
                  </a:lnTo>
                  <a:lnTo>
                    <a:pt x="219" y="185"/>
                  </a:lnTo>
                  <a:lnTo>
                    <a:pt x="227" y="189"/>
                  </a:lnTo>
                  <a:lnTo>
                    <a:pt x="233" y="194"/>
                  </a:lnTo>
                  <a:lnTo>
                    <a:pt x="238" y="199"/>
                  </a:lnTo>
                  <a:lnTo>
                    <a:pt x="239" y="204"/>
                  </a:lnTo>
                  <a:lnTo>
                    <a:pt x="240" y="209"/>
                  </a:lnTo>
                  <a:lnTo>
                    <a:pt x="240" y="209"/>
                  </a:lnTo>
                  <a:lnTo>
                    <a:pt x="239" y="215"/>
                  </a:lnTo>
                  <a:lnTo>
                    <a:pt x="238" y="218"/>
                  </a:lnTo>
                  <a:lnTo>
                    <a:pt x="233" y="221"/>
                  </a:lnTo>
                  <a:lnTo>
                    <a:pt x="229" y="222"/>
                  </a:lnTo>
                  <a:lnTo>
                    <a:pt x="229" y="222"/>
                  </a:lnTo>
                  <a:lnTo>
                    <a:pt x="224" y="221"/>
                  </a:lnTo>
                  <a:lnTo>
                    <a:pt x="217" y="215"/>
                  </a:lnTo>
                  <a:lnTo>
                    <a:pt x="217" y="215"/>
                  </a:lnTo>
                  <a:lnTo>
                    <a:pt x="209" y="207"/>
                  </a:lnTo>
                  <a:lnTo>
                    <a:pt x="201" y="201"/>
                  </a:lnTo>
                  <a:lnTo>
                    <a:pt x="184" y="189"/>
                  </a:lnTo>
                  <a:lnTo>
                    <a:pt x="184" y="189"/>
                  </a:lnTo>
                  <a:lnTo>
                    <a:pt x="182" y="199"/>
                  </a:lnTo>
                  <a:lnTo>
                    <a:pt x="181" y="207"/>
                  </a:lnTo>
                  <a:lnTo>
                    <a:pt x="178" y="212"/>
                  </a:lnTo>
                  <a:lnTo>
                    <a:pt x="174" y="218"/>
                  </a:lnTo>
                  <a:lnTo>
                    <a:pt x="174" y="218"/>
                  </a:lnTo>
                  <a:lnTo>
                    <a:pt x="166" y="224"/>
                  </a:lnTo>
                  <a:lnTo>
                    <a:pt x="158" y="228"/>
                  </a:lnTo>
                  <a:lnTo>
                    <a:pt x="146" y="231"/>
                  </a:lnTo>
                  <a:lnTo>
                    <a:pt x="132" y="233"/>
                  </a:lnTo>
                  <a:lnTo>
                    <a:pt x="132" y="233"/>
                  </a:lnTo>
                  <a:lnTo>
                    <a:pt x="122" y="231"/>
                  </a:lnTo>
                  <a:lnTo>
                    <a:pt x="113" y="230"/>
                  </a:lnTo>
                  <a:lnTo>
                    <a:pt x="106" y="227"/>
                  </a:lnTo>
                  <a:lnTo>
                    <a:pt x="98" y="222"/>
                  </a:lnTo>
                  <a:lnTo>
                    <a:pt x="94" y="218"/>
                  </a:lnTo>
                  <a:lnTo>
                    <a:pt x="90" y="212"/>
                  </a:lnTo>
                  <a:lnTo>
                    <a:pt x="87" y="207"/>
                  </a:lnTo>
                  <a:lnTo>
                    <a:pt x="87" y="199"/>
                  </a:lnTo>
                  <a:lnTo>
                    <a:pt x="87" y="199"/>
                  </a:lnTo>
                  <a:lnTo>
                    <a:pt x="88" y="192"/>
                  </a:lnTo>
                  <a:lnTo>
                    <a:pt x="91" y="185"/>
                  </a:lnTo>
                  <a:lnTo>
                    <a:pt x="95" y="179"/>
                  </a:lnTo>
                  <a:lnTo>
                    <a:pt x="101" y="173"/>
                  </a:lnTo>
                  <a:lnTo>
                    <a:pt x="110" y="170"/>
                  </a:lnTo>
                  <a:lnTo>
                    <a:pt x="119" y="167"/>
                  </a:lnTo>
                  <a:lnTo>
                    <a:pt x="130" y="165"/>
                  </a:lnTo>
                  <a:lnTo>
                    <a:pt x="142" y="165"/>
                  </a:lnTo>
                  <a:lnTo>
                    <a:pt x="142" y="165"/>
                  </a:lnTo>
                  <a:lnTo>
                    <a:pt x="165" y="166"/>
                  </a:lnTo>
                  <a:lnTo>
                    <a:pt x="165" y="166"/>
                  </a:lnTo>
                  <a:lnTo>
                    <a:pt x="162" y="83"/>
                  </a:lnTo>
                  <a:lnTo>
                    <a:pt x="162" y="83"/>
                  </a:lnTo>
                  <a:lnTo>
                    <a:pt x="145" y="86"/>
                  </a:lnTo>
                  <a:lnTo>
                    <a:pt x="126" y="86"/>
                  </a:lnTo>
                  <a:lnTo>
                    <a:pt x="126" y="86"/>
                  </a:lnTo>
                  <a:lnTo>
                    <a:pt x="111" y="85"/>
                  </a:lnTo>
                  <a:lnTo>
                    <a:pt x="100" y="82"/>
                  </a:lnTo>
                  <a:lnTo>
                    <a:pt x="90" y="76"/>
                  </a:lnTo>
                  <a:lnTo>
                    <a:pt x="82" y="68"/>
                  </a:lnTo>
                  <a:lnTo>
                    <a:pt x="87" y="62"/>
                  </a:lnTo>
                  <a:close/>
                  <a:moveTo>
                    <a:pt x="132" y="179"/>
                  </a:moveTo>
                  <a:lnTo>
                    <a:pt x="132" y="179"/>
                  </a:lnTo>
                  <a:lnTo>
                    <a:pt x="119" y="181"/>
                  </a:lnTo>
                  <a:lnTo>
                    <a:pt x="108" y="185"/>
                  </a:lnTo>
                  <a:lnTo>
                    <a:pt x="106" y="186"/>
                  </a:lnTo>
                  <a:lnTo>
                    <a:pt x="103" y="191"/>
                  </a:lnTo>
                  <a:lnTo>
                    <a:pt x="101" y="194"/>
                  </a:lnTo>
                  <a:lnTo>
                    <a:pt x="100" y="198"/>
                  </a:lnTo>
                  <a:lnTo>
                    <a:pt x="100" y="198"/>
                  </a:lnTo>
                  <a:lnTo>
                    <a:pt x="100" y="202"/>
                  </a:lnTo>
                  <a:lnTo>
                    <a:pt x="101" y="205"/>
                  </a:lnTo>
                  <a:lnTo>
                    <a:pt x="104" y="208"/>
                  </a:lnTo>
                  <a:lnTo>
                    <a:pt x="107" y="211"/>
                  </a:lnTo>
                  <a:lnTo>
                    <a:pt x="116" y="214"/>
                  </a:lnTo>
                  <a:lnTo>
                    <a:pt x="127" y="215"/>
                  </a:lnTo>
                  <a:lnTo>
                    <a:pt x="127" y="215"/>
                  </a:lnTo>
                  <a:lnTo>
                    <a:pt x="137" y="215"/>
                  </a:lnTo>
                  <a:lnTo>
                    <a:pt x="145" y="214"/>
                  </a:lnTo>
                  <a:lnTo>
                    <a:pt x="152" y="211"/>
                  </a:lnTo>
                  <a:lnTo>
                    <a:pt x="156" y="207"/>
                  </a:lnTo>
                  <a:lnTo>
                    <a:pt x="156" y="207"/>
                  </a:lnTo>
                  <a:lnTo>
                    <a:pt x="159" y="201"/>
                  </a:lnTo>
                  <a:lnTo>
                    <a:pt x="162" y="196"/>
                  </a:lnTo>
                  <a:lnTo>
                    <a:pt x="162" y="191"/>
                  </a:lnTo>
                  <a:lnTo>
                    <a:pt x="164" y="183"/>
                  </a:lnTo>
                  <a:lnTo>
                    <a:pt x="164" y="183"/>
                  </a:lnTo>
                  <a:lnTo>
                    <a:pt x="148" y="181"/>
                  </a:lnTo>
                  <a:lnTo>
                    <a:pt x="132" y="179"/>
                  </a:lnTo>
                  <a:lnTo>
                    <a:pt x="132" y="17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7" name="Freeform 141"/>
            <p:cNvSpPr>
              <a:spLocks/>
            </p:cNvSpPr>
            <p:nvPr userDrawn="1"/>
          </p:nvSpPr>
          <p:spPr bwMode="auto">
            <a:xfrm>
              <a:off x="3160713" y="1568451"/>
              <a:ext cx="46038" cy="41275"/>
            </a:xfrm>
            <a:custGeom>
              <a:avLst/>
              <a:gdLst/>
              <a:ahLst/>
              <a:cxnLst>
                <a:cxn ang="0">
                  <a:pos x="5" y="0"/>
                </a:cxn>
                <a:cxn ang="0">
                  <a:pos x="5" y="0"/>
                </a:cxn>
                <a:cxn ang="0">
                  <a:pos x="22" y="4"/>
                </a:cxn>
                <a:cxn ang="0">
                  <a:pos x="36" y="10"/>
                </a:cxn>
                <a:cxn ang="0">
                  <a:pos x="51" y="16"/>
                </a:cxn>
                <a:cxn ang="0">
                  <a:pos x="63" y="24"/>
                </a:cxn>
                <a:cxn ang="0">
                  <a:pos x="73" y="31"/>
                </a:cxn>
                <a:cxn ang="0">
                  <a:pos x="81" y="40"/>
                </a:cxn>
                <a:cxn ang="0">
                  <a:pos x="86" y="50"/>
                </a:cxn>
                <a:cxn ang="0">
                  <a:pos x="87" y="60"/>
                </a:cxn>
                <a:cxn ang="0">
                  <a:pos x="87" y="60"/>
                </a:cxn>
                <a:cxn ang="0">
                  <a:pos x="86" y="66"/>
                </a:cxn>
                <a:cxn ang="0">
                  <a:pos x="83" y="72"/>
                </a:cxn>
                <a:cxn ang="0">
                  <a:pos x="79" y="76"/>
                </a:cxn>
                <a:cxn ang="0">
                  <a:pos x="71" y="78"/>
                </a:cxn>
                <a:cxn ang="0">
                  <a:pos x="71" y="78"/>
                </a:cxn>
                <a:cxn ang="0">
                  <a:pos x="67" y="78"/>
                </a:cxn>
                <a:cxn ang="0">
                  <a:pos x="63" y="75"/>
                </a:cxn>
                <a:cxn ang="0">
                  <a:pos x="60" y="72"/>
                </a:cxn>
                <a:cxn ang="0">
                  <a:pos x="55" y="65"/>
                </a:cxn>
                <a:cxn ang="0">
                  <a:pos x="55" y="65"/>
                </a:cxn>
                <a:cxn ang="0">
                  <a:pos x="44" y="46"/>
                </a:cxn>
                <a:cxn ang="0">
                  <a:pos x="31" y="30"/>
                </a:cxn>
                <a:cxn ang="0">
                  <a:pos x="16" y="17"/>
                </a:cxn>
                <a:cxn ang="0">
                  <a:pos x="0" y="7"/>
                </a:cxn>
                <a:cxn ang="0">
                  <a:pos x="5" y="0"/>
                </a:cxn>
              </a:cxnLst>
              <a:rect l="0" t="0" r="r" b="b"/>
              <a:pathLst>
                <a:path w="87" h="78">
                  <a:moveTo>
                    <a:pt x="5" y="0"/>
                  </a:moveTo>
                  <a:lnTo>
                    <a:pt x="5" y="0"/>
                  </a:lnTo>
                  <a:lnTo>
                    <a:pt x="22" y="4"/>
                  </a:lnTo>
                  <a:lnTo>
                    <a:pt x="36" y="10"/>
                  </a:lnTo>
                  <a:lnTo>
                    <a:pt x="51" y="16"/>
                  </a:lnTo>
                  <a:lnTo>
                    <a:pt x="63" y="24"/>
                  </a:lnTo>
                  <a:lnTo>
                    <a:pt x="73" y="31"/>
                  </a:lnTo>
                  <a:lnTo>
                    <a:pt x="81" y="40"/>
                  </a:lnTo>
                  <a:lnTo>
                    <a:pt x="86" y="50"/>
                  </a:lnTo>
                  <a:lnTo>
                    <a:pt x="87" y="60"/>
                  </a:lnTo>
                  <a:lnTo>
                    <a:pt x="87" y="60"/>
                  </a:lnTo>
                  <a:lnTo>
                    <a:pt x="86" y="66"/>
                  </a:lnTo>
                  <a:lnTo>
                    <a:pt x="83" y="72"/>
                  </a:lnTo>
                  <a:lnTo>
                    <a:pt x="79" y="76"/>
                  </a:lnTo>
                  <a:lnTo>
                    <a:pt x="71" y="78"/>
                  </a:lnTo>
                  <a:lnTo>
                    <a:pt x="71" y="78"/>
                  </a:lnTo>
                  <a:lnTo>
                    <a:pt x="67" y="78"/>
                  </a:lnTo>
                  <a:lnTo>
                    <a:pt x="63" y="75"/>
                  </a:lnTo>
                  <a:lnTo>
                    <a:pt x="60" y="72"/>
                  </a:lnTo>
                  <a:lnTo>
                    <a:pt x="55" y="65"/>
                  </a:lnTo>
                  <a:lnTo>
                    <a:pt x="55" y="65"/>
                  </a:lnTo>
                  <a:lnTo>
                    <a:pt x="44" y="46"/>
                  </a:lnTo>
                  <a:lnTo>
                    <a:pt x="31" y="30"/>
                  </a:lnTo>
                  <a:lnTo>
                    <a:pt x="16" y="17"/>
                  </a:lnTo>
                  <a:lnTo>
                    <a:pt x="0" y="7"/>
                  </a:lnTo>
                  <a:lnTo>
                    <a:pt x="5"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8" name="Freeform 142"/>
            <p:cNvSpPr>
              <a:spLocks/>
            </p:cNvSpPr>
            <p:nvPr userDrawn="1"/>
          </p:nvSpPr>
          <p:spPr bwMode="auto">
            <a:xfrm>
              <a:off x="3289301" y="1474788"/>
              <a:ext cx="46038" cy="122238"/>
            </a:xfrm>
            <a:custGeom>
              <a:avLst/>
              <a:gdLst/>
              <a:ahLst/>
              <a:cxnLst>
                <a:cxn ang="0">
                  <a:pos x="0" y="232"/>
                </a:cxn>
                <a:cxn ang="0">
                  <a:pos x="0" y="220"/>
                </a:cxn>
                <a:cxn ang="0">
                  <a:pos x="0" y="220"/>
                </a:cxn>
                <a:cxn ang="0">
                  <a:pos x="9" y="220"/>
                </a:cxn>
                <a:cxn ang="0">
                  <a:pos x="16" y="219"/>
                </a:cxn>
                <a:cxn ang="0">
                  <a:pos x="20" y="218"/>
                </a:cxn>
                <a:cxn ang="0">
                  <a:pos x="25" y="213"/>
                </a:cxn>
                <a:cxn ang="0">
                  <a:pos x="26" y="207"/>
                </a:cxn>
                <a:cxn ang="0">
                  <a:pos x="27" y="199"/>
                </a:cxn>
                <a:cxn ang="0">
                  <a:pos x="27" y="170"/>
                </a:cxn>
                <a:cxn ang="0">
                  <a:pos x="27" y="63"/>
                </a:cxn>
                <a:cxn ang="0">
                  <a:pos x="27" y="63"/>
                </a:cxn>
                <a:cxn ang="0">
                  <a:pos x="27" y="34"/>
                </a:cxn>
                <a:cxn ang="0">
                  <a:pos x="26" y="25"/>
                </a:cxn>
                <a:cxn ang="0">
                  <a:pos x="25" y="18"/>
                </a:cxn>
                <a:cxn ang="0">
                  <a:pos x="20" y="15"/>
                </a:cxn>
                <a:cxn ang="0">
                  <a:pos x="16" y="12"/>
                </a:cxn>
                <a:cxn ang="0">
                  <a:pos x="9" y="12"/>
                </a:cxn>
                <a:cxn ang="0">
                  <a:pos x="0" y="11"/>
                </a:cxn>
                <a:cxn ang="0">
                  <a:pos x="0" y="0"/>
                </a:cxn>
                <a:cxn ang="0">
                  <a:pos x="85" y="0"/>
                </a:cxn>
                <a:cxn ang="0">
                  <a:pos x="85" y="11"/>
                </a:cxn>
                <a:cxn ang="0">
                  <a:pos x="85" y="11"/>
                </a:cxn>
                <a:cxn ang="0">
                  <a:pos x="77" y="12"/>
                </a:cxn>
                <a:cxn ang="0">
                  <a:pos x="71" y="12"/>
                </a:cxn>
                <a:cxn ang="0">
                  <a:pos x="65" y="15"/>
                </a:cxn>
                <a:cxn ang="0">
                  <a:pos x="62" y="18"/>
                </a:cxn>
                <a:cxn ang="0">
                  <a:pos x="61" y="25"/>
                </a:cxn>
                <a:cxn ang="0">
                  <a:pos x="59" y="34"/>
                </a:cxn>
                <a:cxn ang="0">
                  <a:pos x="59" y="63"/>
                </a:cxn>
                <a:cxn ang="0">
                  <a:pos x="59" y="170"/>
                </a:cxn>
                <a:cxn ang="0">
                  <a:pos x="59" y="170"/>
                </a:cxn>
                <a:cxn ang="0">
                  <a:pos x="59" y="199"/>
                </a:cxn>
                <a:cxn ang="0">
                  <a:pos x="61" y="207"/>
                </a:cxn>
                <a:cxn ang="0">
                  <a:pos x="62" y="213"/>
                </a:cxn>
                <a:cxn ang="0">
                  <a:pos x="65" y="218"/>
                </a:cxn>
                <a:cxn ang="0">
                  <a:pos x="71" y="219"/>
                </a:cxn>
                <a:cxn ang="0">
                  <a:pos x="77" y="220"/>
                </a:cxn>
                <a:cxn ang="0">
                  <a:pos x="85" y="220"/>
                </a:cxn>
                <a:cxn ang="0">
                  <a:pos x="85" y="232"/>
                </a:cxn>
                <a:cxn ang="0">
                  <a:pos x="0" y="232"/>
                </a:cxn>
              </a:cxnLst>
              <a:rect l="0" t="0" r="r" b="b"/>
              <a:pathLst>
                <a:path w="85" h="232">
                  <a:moveTo>
                    <a:pt x="0" y="232"/>
                  </a:moveTo>
                  <a:lnTo>
                    <a:pt x="0" y="220"/>
                  </a:lnTo>
                  <a:lnTo>
                    <a:pt x="0" y="220"/>
                  </a:lnTo>
                  <a:lnTo>
                    <a:pt x="9" y="220"/>
                  </a:lnTo>
                  <a:lnTo>
                    <a:pt x="16" y="219"/>
                  </a:lnTo>
                  <a:lnTo>
                    <a:pt x="20" y="218"/>
                  </a:lnTo>
                  <a:lnTo>
                    <a:pt x="25" y="213"/>
                  </a:lnTo>
                  <a:lnTo>
                    <a:pt x="26" y="207"/>
                  </a:lnTo>
                  <a:lnTo>
                    <a:pt x="27" y="199"/>
                  </a:lnTo>
                  <a:lnTo>
                    <a:pt x="27" y="170"/>
                  </a:lnTo>
                  <a:lnTo>
                    <a:pt x="27" y="63"/>
                  </a:lnTo>
                  <a:lnTo>
                    <a:pt x="27" y="63"/>
                  </a:lnTo>
                  <a:lnTo>
                    <a:pt x="27" y="34"/>
                  </a:lnTo>
                  <a:lnTo>
                    <a:pt x="26" y="25"/>
                  </a:lnTo>
                  <a:lnTo>
                    <a:pt x="25" y="18"/>
                  </a:lnTo>
                  <a:lnTo>
                    <a:pt x="20" y="15"/>
                  </a:lnTo>
                  <a:lnTo>
                    <a:pt x="16" y="12"/>
                  </a:lnTo>
                  <a:lnTo>
                    <a:pt x="9" y="12"/>
                  </a:lnTo>
                  <a:lnTo>
                    <a:pt x="0" y="11"/>
                  </a:lnTo>
                  <a:lnTo>
                    <a:pt x="0" y="0"/>
                  </a:lnTo>
                  <a:lnTo>
                    <a:pt x="85" y="0"/>
                  </a:lnTo>
                  <a:lnTo>
                    <a:pt x="85" y="11"/>
                  </a:lnTo>
                  <a:lnTo>
                    <a:pt x="85" y="11"/>
                  </a:lnTo>
                  <a:lnTo>
                    <a:pt x="77" y="12"/>
                  </a:lnTo>
                  <a:lnTo>
                    <a:pt x="71" y="12"/>
                  </a:lnTo>
                  <a:lnTo>
                    <a:pt x="65" y="15"/>
                  </a:lnTo>
                  <a:lnTo>
                    <a:pt x="62" y="18"/>
                  </a:lnTo>
                  <a:lnTo>
                    <a:pt x="61" y="25"/>
                  </a:lnTo>
                  <a:lnTo>
                    <a:pt x="59" y="34"/>
                  </a:lnTo>
                  <a:lnTo>
                    <a:pt x="59" y="63"/>
                  </a:lnTo>
                  <a:lnTo>
                    <a:pt x="59" y="170"/>
                  </a:lnTo>
                  <a:lnTo>
                    <a:pt x="59" y="170"/>
                  </a:lnTo>
                  <a:lnTo>
                    <a:pt x="59" y="199"/>
                  </a:lnTo>
                  <a:lnTo>
                    <a:pt x="61" y="207"/>
                  </a:lnTo>
                  <a:lnTo>
                    <a:pt x="62" y="213"/>
                  </a:lnTo>
                  <a:lnTo>
                    <a:pt x="65" y="218"/>
                  </a:lnTo>
                  <a:lnTo>
                    <a:pt x="71" y="219"/>
                  </a:lnTo>
                  <a:lnTo>
                    <a:pt x="77" y="220"/>
                  </a:lnTo>
                  <a:lnTo>
                    <a:pt x="85" y="220"/>
                  </a:lnTo>
                  <a:lnTo>
                    <a:pt x="85" y="232"/>
                  </a:lnTo>
                  <a:lnTo>
                    <a:pt x="0" y="23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39" name="Freeform 143"/>
            <p:cNvSpPr>
              <a:spLocks/>
            </p:cNvSpPr>
            <p:nvPr userDrawn="1"/>
          </p:nvSpPr>
          <p:spPr bwMode="auto">
            <a:xfrm>
              <a:off x="3355976" y="1474788"/>
              <a:ext cx="100013" cy="122238"/>
            </a:xfrm>
            <a:custGeom>
              <a:avLst/>
              <a:gdLst/>
              <a:ahLst/>
              <a:cxnLst>
                <a:cxn ang="0">
                  <a:pos x="178" y="53"/>
                </a:cxn>
                <a:cxn ang="0">
                  <a:pos x="178" y="53"/>
                </a:cxn>
                <a:cxn ang="0">
                  <a:pos x="175" y="37"/>
                </a:cxn>
                <a:cxn ang="0">
                  <a:pos x="175" y="37"/>
                </a:cxn>
                <a:cxn ang="0">
                  <a:pos x="174" y="31"/>
                </a:cxn>
                <a:cxn ang="0">
                  <a:pos x="171" y="25"/>
                </a:cxn>
                <a:cxn ang="0">
                  <a:pos x="168" y="21"/>
                </a:cxn>
                <a:cxn ang="0">
                  <a:pos x="163" y="18"/>
                </a:cxn>
                <a:cxn ang="0">
                  <a:pos x="158" y="15"/>
                </a:cxn>
                <a:cxn ang="0">
                  <a:pos x="152" y="13"/>
                </a:cxn>
                <a:cxn ang="0">
                  <a:pos x="133" y="12"/>
                </a:cxn>
                <a:cxn ang="0">
                  <a:pos x="110" y="12"/>
                </a:cxn>
                <a:cxn ang="0">
                  <a:pos x="110" y="170"/>
                </a:cxn>
                <a:cxn ang="0">
                  <a:pos x="110" y="170"/>
                </a:cxn>
                <a:cxn ang="0">
                  <a:pos x="110" y="199"/>
                </a:cxn>
                <a:cxn ang="0">
                  <a:pos x="111" y="207"/>
                </a:cxn>
                <a:cxn ang="0">
                  <a:pos x="114" y="213"/>
                </a:cxn>
                <a:cxn ang="0">
                  <a:pos x="118" y="218"/>
                </a:cxn>
                <a:cxn ang="0">
                  <a:pos x="124" y="219"/>
                </a:cxn>
                <a:cxn ang="0">
                  <a:pos x="133" y="220"/>
                </a:cxn>
                <a:cxn ang="0">
                  <a:pos x="145" y="220"/>
                </a:cxn>
                <a:cxn ang="0">
                  <a:pos x="145" y="232"/>
                </a:cxn>
                <a:cxn ang="0">
                  <a:pos x="45" y="232"/>
                </a:cxn>
                <a:cxn ang="0">
                  <a:pos x="45" y="220"/>
                </a:cxn>
                <a:cxn ang="0">
                  <a:pos x="45" y="220"/>
                </a:cxn>
                <a:cxn ang="0">
                  <a:pos x="55" y="220"/>
                </a:cxn>
                <a:cxn ang="0">
                  <a:pos x="63" y="219"/>
                </a:cxn>
                <a:cxn ang="0">
                  <a:pos x="69" y="218"/>
                </a:cxn>
                <a:cxn ang="0">
                  <a:pos x="74" y="213"/>
                </a:cxn>
                <a:cxn ang="0">
                  <a:pos x="76" y="207"/>
                </a:cxn>
                <a:cxn ang="0">
                  <a:pos x="78" y="199"/>
                </a:cxn>
                <a:cxn ang="0">
                  <a:pos x="79" y="170"/>
                </a:cxn>
                <a:cxn ang="0">
                  <a:pos x="79" y="12"/>
                </a:cxn>
                <a:cxn ang="0">
                  <a:pos x="56" y="12"/>
                </a:cxn>
                <a:cxn ang="0">
                  <a:pos x="56" y="12"/>
                </a:cxn>
                <a:cxn ang="0">
                  <a:pos x="37" y="13"/>
                </a:cxn>
                <a:cxn ang="0">
                  <a:pos x="30" y="15"/>
                </a:cxn>
                <a:cxn ang="0">
                  <a:pos x="26" y="18"/>
                </a:cxn>
                <a:cxn ang="0">
                  <a:pos x="21" y="21"/>
                </a:cxn>
                <a:cxn ang="0">
                  <a:pos x="18" y="25"/>
                </a:cxn>
                <a:cxn ang="0">
                  <a:pos x="16" y="31"/>
                </a:cxn>
                <a:cxn ang="0">
                  <a:pos x="14" y="37"/>
                </a:cxn>
                <a:cxn ang="0">
                  <a:pos x="14" y="37"/>
                </a:cxn>
                <a:cxn ang="0">
                  <a:pos x="11" y="53"/>
                </a:cxn>
                <a:cxn ang="0">
                  <a:pos x="0" y="53"/>
                </a:cxn>
                <a:cxn ang="0">
                  <a:pos x="0" y="0"/>
                </a:cxn>
                <a:cxn ang="0">
                  <a:pos x="190" y="0"/>
                </a:cxn>
                <a:cxn ang="0">
                  <a:pos x="190" y="53"/>
                </a:cxn>
                <a:cxn ang="0">
                  <a:pos x="178" y="53"/>
                </a:cxn>
              </a:cxnLst>
              <a:rect l="0" t="0" r="r" b="b"/>
              <a:pathLst>
                <a:path w="190" h="232">
                  <a:moveTo>
                    <a:pt x="178" y="53"/>
                  </a:moveTo>
                  <a:lnTo>
                    <a:pt x="178" y="53"/>
                  </a:lnTo>
                  <a:lnTo>
                    <a:pt x="175" y="37"/>
                  </a:lnTo>
                  <a:lnTo>
                    <a:pt x="175" y="37"/>
                  </a:lnTo>
                  <a:lnTo>
                    <a:pt x="174" y="31"/>
                  </a:lnTo>
                  <a:lnTo>
                    <a:pt x="171" y="25"/>
                  </a:lnTo>
                  <a:lnTo>
                    <a:pt x="168" y="21"/>
                  </a:lnTo>
                  <a:lnTo>
                    <a:pt x="163" y="18"/>
                  </a:lnTo>
                  <a:lnTo>
                    <a:pt x="158" y="15"/>
                  </a:lnTo>
                  <a:lnTo>
                    <a:pt x="152" y="13"/>
                  </a:lnTo>
                  <a:lnTo>
                    <a:pt x="133" y="12"/>
                  </a:lnTo>
                  <a:lnTo>
                    <a:pt x="110" y="12"/>
                  </a:lnTo>
                  <a:lnTo>
                    <a:pt x="110" y="170"/>
                  </a:lnTo>
                  <a:lnTo>
                    <a:pt x="110" y="170"/>
                  </a:lnTo>
                  <a:lnTo>
                    <a:pt x="110" y="199"/>
                  </a:lnTo>
                  <a:lnTo>
                    <a:pt x="111" y="207"/>
                  </a:lnTo>
                  <a:lnTo>
                    <a:pt x="114" y="213"/>
                  </a:lnTo>
                  <a:lnTo>
                    <a:pt x="118" y="218"/>
                  </a:lnTo>
                  <a:lnTo>
                    <a:pt x="124" y="219"/>
                  </a:lnTo>
                  <a:lnTo>
                    <a:pt x="133" y="220"/>
                  </a:lnTo>
                  <a:lnTo>
                    <a:pt x="145" y="220"/>
                  </a:lnTo>
                  <a:lnTo>
                    <a:pt x="145" y="232"/>
                  </a:lnTo>
                  <a:lnTo>
                    <a:pt x="45" y="232"/>
                  </a:lnTo>
                  <a:lnTo>
                    <a:pt x="45" y="220"/>
                  </a:lnTo>
                  <a:lnTo>
                    <a:pt x="45" y="220"/>
                  </a:lnTo>
                  <a:lnTo>
                    <a:pt x="55" y="220"/>
                  </a:lnTo>
                  <a:lnTo>
                    <a:pt x="63" y="219"/>
                  </a:lnTo>
                  <a:lnTo>
                    <a:pt x="69" y="218"/>
                  </a:lnTo>
                  <a:lnTo>
                    <a:pt x="74" y="213"/>
                  </a:lnTo>
                  <a:lnTo>
                    <a:pt x="76" y="207"/>
                  </a:lnTo>
                  <a:lnTo>
                    <a:pt x="78" y="199"/>
                  </a:lnTo>
                  <a:lnTo>
                    <a:pt x="79" y="170"/>
                  </a:lnTo>
                  <a:lnTo>
                    <a:pt x="79" y="12"/>
                  </a:lnTo>
                  <a:lnTo>
                    <a:pt x="56" y="12"/>
                  </a:lnTo>
                  <a:lnTo>
                    <a:pt x="56" y="12"/>
                  </a:lnTo>
                  <a:lnTo>
                    <a:pt x="37" y="13"/>
                  </a:lnTo>
                  <a:lnTo>
                    <a:pt x="30" y="15"/>
                  </a:lnTo>
                  <a:lnTo>
                    <a:pt x="26" y="18"/>
                  </a:lnTo>
                  <a:lnTo>
                    <a:pt x="21" y="21"/>
                  </a:lnTo>
                  <a:lnTo>
                    <a:pt x="18" y="25"/>
                  </a:lnTo>
                  <a:lnTo>
                    <a:pt x="16" y="31"/>
                  </a:lnTo>
                  <a:lnTo>
                    <a:pt x="14" y="37"/>
                  </a:lnTo>
                  <a:lnTo>
                    <a:pt x="14" y="37"/>
                  </a:lnTo>
                  <a:lnTo>
                    <a:pt x="11" y="53"/>
                  </a:lnTo>
                  <a:lnTo>
                    <a:pt x="0" y="53"/>
                  </a:lnTo>
                  <a:lnTo>
                    <a:pt x="0" y="0"/>
                  </a:lnTo>
                  <a:lnTo>
                    <a:pt x="190" y="0"/>
                  </a:lnTo>
                  <a:lnTo>
                    <a:pt x="190" y="53"/>
                  </a:lnTo>
                  <a:lnTo>
                    <a:pt x="178" y="5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0" name="Freeform 144"/>
            <p:cNvSpPr>
              <a:spLocks/>
            </p:cNvSpPr>
            <p:nvPr userDrawn="1"/>
          </p:nvSpPr>
          <p:spPr bwMode="auto">
            <a:xfrm>
              <a:off x="3481388" y="1466851"/>
              <a:ext cx="93663" cy="131763"/>
            </a:xfrm>
            <a:custGeom>
              <a:avLst/>
              <a:gdLst/>
              <a:ahLst/>
              <a:cxnLst>
                <a:cxn ang="0">
                  <a:pos x="54" y="91"/>
                </a:cxn>
                <a:cxn ang="0">
                  <a:pos x="51" y="39"/>
                </a:cxn>
                <a:cxn ang="0">
                  <a:pos x="51" y="29"/>
                </a:cxn>
                <a:cxn ang="0">
                  <a:pos x="50" y="23"/>
                </a:cxn>
                <a:cxn ang="0">
                  <a:pos x="42" y="14"/>
                </a:cxn>
                <a:cxn ang="0">
                  <a:pos x="31" y="7"/>
                </a:cxn>
                <a:cxn ang="0">
                  <a:pos x="31" y="6"/>
                </a:cxn>
                <a:cxn ang="0">
                  <a:pos x="31" y="4"/>
                </a:cxn>
                <a:cxn ang="0">
                  <a:pos x="41" y="0"/>
                </a:cxn>
                <a:cxn ang="0">
                  <a:pos x="53" y="1"/>
                </a:cxn>
                <a:cxn ang="0">
                  <a:pos x="66" y="6"/>
                </a:cxn>
                <a:cxn ang="0">
                  <a:pos x="76" y="12"/>
                </a:cxn>
                <a:cxn ang="0">
                  <a:pos x="79" y="19"/>
                </a:cxn>
                <a:cxn ang="0">
                  <a:pos x="77" y="27"/>
                </a:cxn>
                <a:cxn ang="0">
                  <a:pos x="74" y="43"/>
                </a:cxn>
                <a:cxn ang="0">
                  <a:pos x="74" y="68"/>
                </a:cxn>
                <a:cxn ang="0">
                  <a:pos x="74" y="88"/>
                </a:cxn>
                <a:cxn ang="0">
                  <a:pos x="77" y="106"/>
                </a:cxn>
                <a:cxn ang="0">
                  <a:pos x="84" y="110"/>
                </a:cxn>
                <a:cxn ang="0">
                  <a:pos x="89" y="110"/>
                </a:cxn>
                <a:cxn ang="0">
                  <a:pos x="98" y="106"/>
                </a:cxn>
                <a:cxn ang="0">
                  <a:pos x="131" y="90"/>
                </a:cxn>
                <a:cxn ang="0">
                  <a:pos x="144" y="87"/>
                </a:cxn>
                <a:cxn ang="0">
                  <a:pos x="150" y="88"/>
                </a:cxn>
                <a:cxn ang="0">
                  <a:pos x="158" y="94"/>
                </a:cxn>
                <a:cxn ang="0">
                  <a:pos x="160" y="98"/>
                </a:cxn>
                <a:cxn ang="0">
                  <a:pos x="157" y="106"/>
                </a:cxn>
                <a:cxn ang="0">
                  <a:pos x="150" y="111"/>
                </a:cxn>
                <a:cxn ang="0">
                  <a:pos x="138" y="116"/>
                </a:cxn>
                <a:cxn ang="0">
                  <a:pos x="121" y="120"/>
                </a:cxn>
                <a:cxn ang="0">
                  <a:pos x="77" y="136"/>
                </a:cxn>
                <a:cxn ang="0">
                  <a:pos x="45" y="153"/>
                </a:cxn>
                <a:cxn ang="0">
                  <a:pos x="25" y="174"/>
                </a:cxn>
                <a:cxn ang="0">
                  <a:pos x="18" y="190"/>
                </a:cxn>
                <a:cxn ang="0">
                  <a:pos x="18" y="194"/>
                </a:cxn>
                <a:cxn ang="0">
                  <a:pos x="21" y="207"/>
                </a:cxn>
                <a:cxn ang="0">
                  <a:pos x="31" y="216"/>
                </a:cxn>
                <a:cxn ang="0">
                  <a:pos x="51" y="221"/>
                </a:cxn>
                <a:cxn ang="0">
                  <a:pos x="80" y="223"/>
                </a:cxn>
                <a:cxn ang="0">
                  <a:pos x="113" y="221"/>
                </a:cxn>
                <a:cxn ang="0">
                  <a:pos x="154" y="216"/>
                </a:cxn>
                <a:cxn ang="0">
                  <a:pos x="163" y="216"/>
                </a:cxn>
                <a:cxn ang="0">
                  <a:pos x="169" y="217"/>
                </a:cxn>
                <a:cxn ang="0">
                  <a:pos x="176" y="224"/>
                </a:cxn>
                <a:cxn ang="0">
                  <a:pos x="177" y="230"/>
                </a:cxn>
                <a:cxn ang="0">
                  <a:pos x="173" y="239"/>
                </a:cxn>
                <a:cxn ang="0">
                  <a:pos x="163" y="243"/>
                </a:cxn>
                <a:cxn ang="0">
                  <a:pos x="151" y="245"/>
                </a:cxn>
                <a:cxn ang="0">
                  <a:pos x="96" y="248"/>
                </a:cxn>
                <a:cxn ang="0">
                  <a:pos x="71" y="246"/>
                </a:cxn>
                <a:cxn ang="0">
                  <a:pos x="35" y="240"/>
                </a:cxn>
                <a:cxn ang="0">
                  <a:pos x="22" y="234"/>
                </a:cxn>
                <a:cxn ang="0">
                  <a:pos x="5" y="219"/>
                </a:cxn>
                <a:cxn ang="0">
                  <a:pos x="0" y="197"/>
                </a:cxn>
                <a:cxn ang="0">
                  <a:pos x="0" y="187"/>
                </a:cxn>
                <a:cxn ang="0">
                  <a:pos x="9" y="168"/>
                </a:cxn>
                <a:cxn ang="0">
                  <a:pos x="25" y="149"/>
                </a:cxn>
                <a:cxn ang="0">
                  <a:pos x="51" y="130"/>
                </a:cxn>
                <a:cxn ang="0">
                  <a:pos x="69" y="120"/>
                </a:cxn>
                <a:cxn ang="0">
                  <a:pos x="57" y="110"/>
                </a:cxn>
                <a:cxn ang="0">
                  <a:pos x="54" y="91"/>
                </a:cxn>
              </a:cxnLst>
              <a:rect l="0" t="0" r="r" b="b"/>
              <a:pathLst>
                <a:path w="177" h="248">
                  <a:moveTo>
                    <a:pt x="54" y="91"/>
                  </a:moveTo>
                  <a:lnTo>
                    <a:pt x="54" y="91"/>
                  </a:lnTo>
                  <a:lnTo>
                    <a:pt x="51" y="65"/>
                  </a:lnTo>
                  <a:lnTo>
                    <a:pt x="51" y="39"/>
                  </a:lnTo>
                  <a:lnTo>
                    <a:pt x="51" y="39"/>
                  </a:lnTo>
                  <a:lnTo>
                    <a:pt x="51" y="29"/>
                  </a:lnTo>
                  <a:lnTo>
                    <a:pt x="50" y="23"/>
                  </a:lnTo>
                  <a:lnTo>
                    <a:pt x="50" y="23"/>
                  </a:lnTo>
                  <a:lnTo>
                    <a:pt x="47" y="19"/>
                  </a:lnTo>
                  <a:lnTo>
                    <a:pt x="42" y="14"/>
                  </a:lnTo>
                  <a:lnTo>
                    <a:pt x="42" y="14"/>
                  </a:lnTo>
                  <a:lnTo>
                    <a:pt x="31" y="7"/>
                  </a:lnTo>
                  <a:lnTo>
                    <a:pt x="31" y="7"/>
                  </a:lnTo>
                  <a:lnTo>
                    <a:pt x="31" y="6"/>
                  </a:lnTo>
                  <a:lnTo>
                    <a:pt x="31" y="6"/>
                  </a:lnTo>
                  <a:lnTo>
                    <a:pt x="31" y="4"/>
                  </a:lnTo>
                  <a:lnTo>
                    <a:pt x="34" y="1"/>
                  </a:lnTo>
                  <a:lnTo>
                    <a:pt x="41" y="0"/>
                  </a:lnTo>
                  <a:lnTo>
                    <a:pt x="41" y="0"/>
                  </a:lnTo>
                  <a:lnTo>
                    <a:pt x="53" y="1"/>
                  </a:lnTo>
                  <a:lnTo>
                    <a:pt x="66" y="6"/>
                  </a:lnTo>
                  <a:lnTo>
                    <a:pt x="66" y="6"/>
                  </a:lnTo>
                  <a:lnTo>
                    <a:pt x="71" y="9"/>
                  </a:lnTo>
                  <a:lnTo>
                    <a:pt x="76" y="12"/>
                  </a:lnTo>
                  <a:lnTo>
                    <a:pt x="79" y="14"/>
                  </a:lnTo>
                  <a:lnTo>
                    <a:pt x="79" y="19"/>
                  </a:lnTo>
                  <a:lnTo>
                    <a:pt x="79" y="19"/>
                  </a:lnTo>
                  <a:lnTo>
                    <a:pt x="77" y="27"/>
                  </a:lnTo>
                  <a:lnTo>
                    <a:pt x="77" y="27"/>
                  </a:lnTo>
                  <a:lnTo>
                    <a:pt x="74" y="43"/>
                  </a:lnTo>
                  <a:lnTo>
                    <a:pt x="74" y="68"/>
                  </a:lnTo>
                  <a:lnTo>
                    <a:pt x="74" y="68"/>
                  </a:lnTo>
                  <a:lnTo>
                    <a:pt x="74" y="88"/>
                  </a:lnTo>
                  <a:lnTo>
                    <a:pt x="74" y="88"/>
                  </a:lnTo>
                  <a:lnTo>
                    <a:pt x="76" y="98"/>
                  </a:lnTo>
                  <a:lnTo>
                    <a:pt x="77" y="106"/>
                  </a:lnTo>
                  <a:lnTo>
                    <a:pt x="80" y="110"/>
                  </a:lnTo>
                  <a:lnTo>
                    <a:pt x="84" y="110"/>
                  </a:lnTo>
                  <a:lnTo>
                    <a:pt x="84" y="110"/>
                  </a:lnTo>
                  <a:lnTo>
                    <a:pt x="89" y="110"/>
                  </a:lnTo>
                  <a:lnTo>
                    <a:pt x="98" y="106"/>
                  </a:lnTo>
                  <a:lnTo>
                    <a:pt x="98" y="106"/>
                  </a:lnTo>
                  <a:lnTo>
                    <a:pt x="131" y="90"/>
                  </a:lnTo>
                  <a:lnTo>
                    <a:pt x="131" y="90"/>
                  </a:lnTo>
                  <a:lnTo>
                    <a:pt x="138" y="87"/>
                  </a:lnTo>
                  <a:lnTo>
                    <a:pt x="144" y="87"/>
                  </a:lnTo>
                  <a:lnTo>
                    <a:pt x="144" y="87"/>
                  </a:lnTo>
                  <a:lnTo>
                    <a:pt x="150" y="88"/>
                  </a:lnTo>
                  <a:lnTo>
                    <a:pt x="154" y="90"/>
                  </a:lnTo>
                  <a:lnTo>
                    <a:pt x="158" y="94"/>
                  </a:lnTo>
                  <a:lnTo>
                    <a:pt x="160" y="98"/>
                  </a:lnTo>
                  <a:lnTo>
                    <a:pt x="160" y="98"/>
                  </a:lnTo>
                  <a:lnTo>
                    <a:pt x="158" y="103"/>
                  </a:lnTo>
                  <a:lnTo>
                    <a:pt x="157" y="106"/>
                  </a:lnTo>
                  <a:lnTo>
                    <a:pt x="154" y="109"/>
                  </a:lnTo>
                  <a:lnTo>
                    <a:pt x="150" y="111"/>
                  </a:lnTo>
                  <a:lnTo>
                    <a:pt x="150" y="111"/>
                  </a:lnTo>
                  <a:lnTo>
                    <a:pt x="138" y="116"/>
                  </a:lnTo>
                  <a:lnTo>
                    <a:pt x="121" y="120"/>
                  </a:lnTo>
                  <a:lnTo>
                    <a:pt x="121" y="120"/>
                  </a:lnTo>
                  <a:lnTo>
                    <a:pt x="98" y="127"/>
                  </a:lnTo>
                  <a:lnTo>
                    <a:pt x="77" y="136"/>
                  </a:lnTo>
                  <a:lnTo>
                    <a:pt x="60" y="145"/>
                  </a:lnTo>
                  <a:lnTo>
                    <a:pt x="45" y="153"/>
                  </a:lnTo>
                  <a:lnTo>
                    <a:pt x="34" y="164"/>
                  </a:lnTo>
                  <a:lnTo>
                    <a:pt x="25" y="174"/>
                  </a:lnTo>
                  <a:lnTo>
                    <a:pt x="19" y="184"/>
                  </a:lnTo>
                  <a:lnTo>
                    <a:pt x="18" y="190"/>
                  </a:lnTo>
                  <a:lnTo>
                    <a:pt x="18" y="194"/>
                  </a:lnTo>
                  <a:lnTo>
                    <a:pt x="18" y="194"/>
                  </a:lnTo>
                  <a:lnTo>
                    <a:pt x="18" y="201"/>
                  </a:lnTo>
                  <a:lnTo>
                    <a:pt x="21" y="207"/>
                  </a:lnTo>
                  <a:lnTo>
                    <a:pt x="25" y="211"/>
                  </a:lnTo>
                  <a:lnTo>
                    <a:pt x="31" y="216"/>
                  </a:lnTo>
                  <a:lnTo>
                    <a:pt x="40" y="219"/>
                  </a:lnTo>
                  <a:lnTo>
                    <a:pt x="51" y="221"/>
                  </a:lnTo>
                  <a:lnTo>
                    <a:pt x="64" y="223"/>
                  </a:lnTo>
                  <a:lnTo>
                    <a:pt x="80" y="223"/>
                  </a:lnTo>
                  <a:lnTo>
                    <a:pt x="80" y="223"/>
                  </a:lnTo>
                  <a:lnTo>
                    <a:pt x="113" y="221"/>
                  </a:lnTo>
                  <a:lnTo>
                    <a:pt x="134" y="220"/>
                  </a:lnTo>
                  <a:lnTo>
                    <a:pt x="154" y="216"/>
                  </a:lnTo>
                  <a:lnTo>
                    <a:pt x="154" y="216"/>
                  </a:lnTo>
                  <a:lnTo>
                    <a:pt x="163" y="216"/>
                  </a:lnTo>
                  <a:lnTo>
                    <a:pt x="163" y="216"/>
                  </a:lnTo>
                  <a:lnTo>
                    <a:pt x="169" y="217"/>
                  </a:lnTo>
                  <a:lnTo>
                    <a:pt x="173" y="220"/>
                  </a:lnTo>
                  <a:lnTo>
                    <a:pt x="176" y="224"/>
                  </a:lnTo>
                  <a:lnTo>
                    <a:pt x="177" y="230"/>
                  </a:lnTo>
                  <a:lnTo>
                    <a:pt x="177" y="230"/>
                  </a:lnTo>
                  <a:lnTo>
                    <a:pt x="176" y="234"/>
                  </a:lnTo>
                  <a:lnTo>
                    <a:pt x="173" y="239"/>
                  </a:lnTo>
                  <a:lnTo>
                    <a:pt x="169" y="242"/>
                  </a:lnTo>
                  <a:lnTo>
                    <a:pt x="163" y="243"/>
                  </a:lnTo>
                  <a:lnTo>
                    <a:pt x="163" y="243"/>
                  </a:lnTo>
                  <a:lnTo>
                    <a:pt x="151" y="245"/>
                  </a:lnTo>
                  <a:lnTo>
                    <a:pt x="134" y="246"/>
                  </a:lnTo>
                  <a:lnTo>
                    <a:pt x="96" y="248"/>
                  </a:lnTo>
                  <a:lnTo>
                    <a:pt x="96" y="248"/>
                  </a:lnTo>
                  <a:lnTo>
                    <a:pt x="71" y="246"/>
                  </a:lnTo>
                  <a:lnTo>
                    <a:pt x="53" y="245"/>
                  </a:lnTo>
                  <a:lnTo>
                    <a:pt x="35" y="240"/>
                  </a:lnTo>
                  <a:lnTo>
                    <a:pt x="22" y="234"/>
                  </a:lnTo>
                  <a:lnTo>
                    <a:pt x="22" y="234"/>
                  </a:lnTo>
                  <a:lnTo>
                    <a:pt x="12" y="227"/>
                  </a:lnTo>
                  <a:lnTo>
                    <a:pt x="5" y="219"/>
                  </a:lnTo>
                  <a:lnTo>
                    <a:pt x="2" y="208"/>
                  </a:lnTo>
                  <a:lnTo>
                    <a:pt x="0" y="197"/>
                  </a:lnTo>
                  <a:lnTo>
                    <a:pt x="0" y="197"/>
                  </a:lnTo>
                  <a:lnTo>
                    <a:pt x="0" y="187"/>
                  </a:lnTo>
                  <a:lnTo>
                    <a:pt x="3" y="178"/>
                  </a:lnTo>
                  <a:lnTo>
                    <a:pt x="9" y="168"/>
                  </a:lnTo>
                  <a:lnTo>
                    <a:pt x="16" y="159"/>
                  </a:lnTo>
                  <a:lnTo>
                    <a:pt x="25" y="149"/>
                  </a:lnTo>
                  <a:lnTo>
                    <a:pt x="38" y="140"/>
                  </a:lnTo>
                  <a:lnTo>
                    <a:pt x="51" y="130"/>
                  </a:lnTo>
                  <a:lnTo>
                    <a:pt x="69" y="120"/>
                  </a:lnTo>
                  <a:lnTo>
                    <a:pt x="69" y="120"/>
                  </a:lnTo>
                  <a:lnTo>
                    <a:pt x="61" y="116"/>
                  </a:lnTo>
                  <a:lnTo>
                    <a:pt x="57" y="110"/>
                  </a:lnTo>
                  <a:lnTo>
                    <a:pt x="55" y="101"/>
                  </a:lnTo>
                  <a:lnTo>
                    <a:pt x="54" y="91"/>
                  </a:lnTo>
                  <a:lnTo>
                    <a:pt x="54" y="9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1" name="Freeform 145"/>
            <p:cNvSpPr>
              <a:spLocks noEditPoints="1"/>
            </p:cNvSpPr>
            <p:nvPr userDrawn="1"/>
          </p:nvSpPr>
          <p:spPr bwMode="auto">
            <a:xfrm>
              <a:off x="3611563" y="1458913"/>
              <a:ext cx="147638" cy="150813"/>
            </a:xfrm>
            <a:custGeom>
              <a:avLst/>
              <a:gdLst/>
              <a:ahLst/>
              <a:cxnLst>
                <a:cxn ang="0">
                  <a:pos x="79" y="31"/>
                </a:cxn>
                <a:cxn ang="0">
                  <a:pos x="95" y="3"/>
                </a:cxn>
                <a:cxn ang="0">
                  <a:pos x="115" y="9"/>
                </a:cxn>
                <a:cxn ang="0">
                  <a:pos x="101" y="54"/>
                </a:cxn>
                <a:cxn ang="0">
                  <a:pos x="147" y="34"/>
                </a:cxn>
                <a:cxn ang="0">
                  <a:pos x="173" y="63"/>
                </a:cxn>
                <a:cxn ang="0">
                  <a:pos x="101" y="64"/>
                </a:cxn>
                <a:cxn ang="0">
                  <a:pos x="101" y="80"/>
                </a:cxn>
                <a:cxn ang="0">
                  <a:pos x="101" y="103"/>
                </a:cxn>
                <a:cxn ang="0">
                  <a:pos x="156" y="82"/>
                </a:cxn>
                <a:cxn ang="0">
                  <a:pos x="182" y="110"/>
                </a:cxn>
                <a:cxn ang="0">
                  <a:pos x="101" y="113"/>
                </a:cxn>
                <a:cxn ang="0">
                  <a:pos x="145" y="135"/>
                </a:cxn>
                <a:cxn ang="0">
                  <a:pos x="167" y="151"/>
                </a:cxn>
                <a:cxn ang="0">
                  <a:pos x="167" y="158"/>
                </a:cxn>
                <a:cxn ang="0">
                  <a:pos x="160" y="236"/>
                </a:cxn>
                <a:cxn ang="0">
                  <a:pos x="156" y="249"/>
                </a:cxn>
                <a:cxn ang="0">
                  <a:pos x="130" y="260"/>
                </a:cxn>
                <a:cxn ang="0">
                  <a:pos x="118" y="244"/>
                </a:cxn>
                <a:cxn ang="0">
                  <a:pos x="130" y="236"/>
                </a:cxn>
                <a:cxn ang="0">
                  <a:pos x="135" y="235"/>
                </a:cxn>
                <a:cxn ang="0">
                  <a:pos x="102" y="160"/>
                </a:cxn>
                <a:cxn ang="0">
                  <a:pos x="99" y="281"/>
                </a:cxn>
                <a:cxn ang="0">
                  <a:pos x="83" y="283"/>
                </a:cxn>
                <a:cxn ang="0">
                  <a:pos x="77" y="277"/>
                </a:cxn>
                <a:cxn ang="0">
                  <a:pos x="44" y="258"/>
                </a:cxn>
                <a:cxn ang="0">
                  <a:pos x="41" y="264"/>
                </a:cxn>
                <a:cxn ang="0">
                  <a:pos x="21" y="264"/>
                </a:cxn>
                <a:cxn ang="0">
                  <a:pos x="21" y="163"/>
                </a:cxn>
                <a:cxn ang="0">
                  <a:pos x="47" y="148"/>
                </a:cxn>
                <a:cxn ang="0">
                  <a:pos x="24" y="113"/>
                </a:cxn>
                <a:cxn ang="0">
                  <a:pos x="25" y="103"/>
                </a:cxn>
                <a:cxn ang="0">
                  <a:pos x="31" y="64"/>
                </a:cxn>
                <a:cxn ang="0">
                  <a:pos x="0" y="87"/>
                </a:cxn>
                <a:cxn ang="0">
                  <a:pos x="34" y="21"/>
                </a:cxn>
                <a:cxn ang="0">
                  <a:pos x="72" y="18"/>
                </a:cxn>
                <a:cxn ang="0">
                  <a:pos x="69" y="25"/>
                </a:cxn>
                <a:cxn ang="0">
                  <a:pos x="40" y="54"/>
                </a:cxn>
                <a:cxn ang="0">
                  <a:pos x="224" y="34"/>
                </a:cxn>
                <a:cxn ang="0">
                  <a:pos x="211" y="84"/>
                </a:cxn>
                <a:cxn ang="0">
                  <a:pos x="211" y="213"/>
                </a:cxn>
                <a:cxn ang="0">
                  <a:pos x="193" y="216"/>
                </a:cxn>
                <a:cxn ang="0">
                  <a:pos x="188" y="210"/>
                </a:cxn>
                <a:cxn ang="0">
                  <a:pos x="188" y="22"/>
                </a:cxn>
                <a:cxn ang="0">
                  <a:pos x="222" y="28"/>
                </a:cxn>
                <a:cxn ang="0">
                  <a:pos x="244" y="31"/>
                </a:cxn>
                <a:cxn ang="0">
                  <a:pos x="280" y="8"/>
                </a:cxn>
                <a:cxn ang="0">
                  <a:pos x="279" y="15"/>
                </a:cxn>
                <a:cxn ang="0">
                  <a:pos x="270" y="251"/>
                </a:cxn>
                <a:cxn ang="0">
                  <a:pos x="269" y="258"/>
                </a:cxn>
                <a:cxn ang="0">
                  <a:pos x="256" y="273"/>
                </a:cxn>
                <a:cxn ang="0">
                  <a:pos x="227" y="270"/>
                </a:cxn>
                <a:cxn ang="0">
                  <a:pos x="217" y="261"/>
                </a:cxn>
                <a:cxn ang="0">
                  <a:pos x="193" y="247"/>
                </a:cxn>
                <a:cxn ang="0">
                  <a:pos x="238" y="249"/>
                </a:cxn>
                <a:cxn ang="0">
                  <a:pos x="244" y="245"/>
                </a:cxn>
              </a:cxnLst>
              <a:rect l="0" t="0" r="r" b="b"/>
              <a:pathLst>
                <a:path w="280" h="283">
                  <a:moveTo>
                    <a:pt x="79" y="54"/>
                  </a:moveTo>
                  <a:lnTo>
                    <a:pt x="79" y="54"/>
                  </a:lnTo>
                  <a:lnTo>
                    <a:pt x="79" y="31"/>
                  </a:lnTo>
                  <a:lnTo>
                    <a:pt x="79" y="31"/>
                  </a:lnTo>
                  <a:lnTo>
                    <a:pt x="77" y="0"/>
                  </a:lnTo>
                  <a:lnTo>
                    <a:pt x="77" y="0"/>
                  </a:lnTo>
                  <a:lnTo>
                    <a:pt x="95" y="3"/>
                  </a:lnTo>
                  <a:lnTo>
                    <a:pt x="95" y="3"/>
                  </a:lnTo>
                  <a:lnTo>
                    <a:pt x="111" y="5"/>
                  </a:lnTo>
                  <a:lnTo>
                    <a:pt x="114" y="8"/>
                  </a:lnTo>
                  <a:lnTo>
                    <a:pt x="115" y="9"/>
                  </a:lnTo>
                  <a:lnTo>
                    <a:pt x="115" y="9"/>
                  </a:lnTo>
                  <a:lnTo>
                    <a:pt x="114" y="12"/>
                  </a:lnTo>
                  <a:lnTo>
                    <a:pt x="112" y="13"/>
                  </a:lnTo>
                  <a:lnTo>
                    <a:pt x="101" y="18"/>
                  </a:lnTo>
                  <a:lnTo>
                    <a:pt x="101" y="54"/>
                  </a:lnTo>
                  <a:lnTo>
                    <a:pt x="130" y="54"/>
                  </a:lnTo>
                  <a:lnTo>
                    <a:pt x="130" y="54"/>
                  </a:lnTo>
                  <a:lnTo>
                    <a:pt x="138" y="44"/>
                  </a:lnTo>
                  <a:lnTo>
                    <a:pt x="147" y="34"/>
                  </a:lnTo>
                  <a:lnTo>
                    <a:pt x="147" y="34"/>
                  </a:lnTo>
                  <a:lnTo>
                    <a:pt x="172" y="60"/>
                  </a:lnTo>
                  <a:lnTo>
                    <a:pt x="172" y="60"/>
                  </a:lnTo>
                  <a:lnTo>
                    <a:pt x="173" y="63"/>
                  </a:lnTo>
                  <a:lnTo>
                    <a:pt x="173" y="63"/>
                  </a:lnTo>
                  <a:lnTo>
                    <a:pt x="172" y="64"/>
                  </a:lnTo>
                  <a:lnTo>
                    <a:pt x="170" y="64"/>
                  </a:lnTo>
                  <a:lnTo>
                    <a:pt x="101" y="64"/>
                  </a:lnTo>
                  <a:lnTo>
                    <a:pt x="101" y="69"/>
                  </a:lnTo>
                  <a:lnTo>
                    <a:pt x="101" y="69"/>
                  </a:lnTo>
                  <a:lnTo>
                    <a:pt x="101" y="80"/>
                  </a:lnTo>
                  <a:lnTo>
                    <a:pt x="101" y="80"/>
                  </a:lnTo>
                  <a:lnTo>
                    <a:pt x="101" y="86"/>
                  </a:lnTo>
                  <a:lnTo>
                    <a:pt x="101" y="86"/>
                  </a:lnTo>
                  <a:lnTo>
                    <a:pt x="101" y="92"/>
                  </a:lnTo>
                  <a:lnTo>
                    <a:pt x="101" y="103"/>
                  </a:lnTo>
                  <a:lnTo>
                    <a:pt x="137" y="103"/>
                  </a:lnTo>
                  <a:lnTo>
                    <a:pt x="137" y="103"/>
                  </a:lnTo>
                  <a:lnTo>
                    <a:pt x="156" y="82"/>
                  </a:lnTo>
                  <a:lnTo>
                    <a:pt x="156" y="82"/>
                  </a:lnTo>
                  <a:lnTo>
                    <a:pt x="167" y="93"/>
                  </a:lnTo>
                  <a:lnTo>
                    <a:pt x="179" y="106"/>
                  </a:lnTo>
                  <a:lnTo>
                    <a:pt x="179" y="106"/>
                  </a:lnTo>
                  <a:lnTo>
                    <a:pt x="182" y="110"/>
                  </a:lnTo>
                  <a:lnTo>
                    <a:pt x="182" y="110"/>
                  </a:lnTo>
                  <a:lnTo>
                    <a:pt x="180" y="112"/>
                  </a:lnTo>
                  <a:lnTo>
                    <a:pt x="177" y="113"/>
                  </a:lnTo>
                  <a:lnTo>
                    <a:pt x="101" y="113"/>
                  </a:lnTo>
                  <a:lnTo>
                    <a:pt x="102" y="148"/>
                  </a:lnTo>
                  <a:lnTo>
                    <a:pt x="132" y="148"/>
                  </a:lnTo>
                  <a:lnTo>
                    <a:pt x="132" y="148"/>
                  </a:lnTo>
                  <a:lnTo>
                    <a:pt x="145" y="135"/>
                  </a:lnTo>
                  <a:lnTo>
                    <a:pt x="145" y="135"/>
                  </a:lnTo>
                  <a:lnTo>
                    <a:pt x="164" y="148"/>
                  </a:lnTo>
                  <a:lnTo>
                    <a:pt x="164" y="148"/>
                  </a:lnTo>
                  <a:lnTo>
                    <a:pt x="167" y="151"/>
                  </a:lnTo>
                  <a:lnTo>
                    <a:pt x="169" y="154"/>
                  </a:lnTo>
                  <a:lnTo>
                    <a:pt x="169" y="154"/>
                  </a:lnTo>
                  <a:lnTo>
                    <a:pt x="169" y="157"/>
                  </a:lnTo>
                  <a:lnTo>
                    <a:pt x="167" y="158"/>
                  </a:lnTo>
                  <a:lnTo>
                    <a:pt x="160" y="166"/>
                  </a:lnTo>
                  <a:lnTo>
                    <a:pt x="160" y="210"/>
                  </a:lnTo>
                  <a:lnTo>
                    <a:pt x="160" y="210"/>
                  </a:lnTo>
                  <a:lnTo>
                    <a:pt x="160" y="236"/>
                  </a:lnTo>
                  <a:lnTo>
                    <a:pt x="160" y="236"/>
                  </a:lnTo>
                  <a:lnTo>
                    <a:pt x="160" y="242"/>
                  </a:lnTo>
                  <a:lnTo>
                    <a:pt x="159" y="247"/>
                  </a:lnTo>
                  <a:lnTo>
                    <a:pt x="156" y="249"/>
                  </a:lnTo>
                  <a:lnTo>
                    <a:pt x="153" y="252"/>
                  </a:lnTo>
                  <a:lnTo>
                    <a:pt x="153" y="252"/>
                  </a:lnTo>
                  <a:lnTo>
                    <a:pt x="143" y="257"/>
                  </a:lnTo>
                  <a:lnTo>
                    <a:pt x="130" y="260"/>
                  </a:lnTo>
                  <a:lnTo>
                    <a:pt x="130" y="260"/>
                  </a:lnTo>
                  <a:lnTo>
                    <a:pt x="128" y="252"/>
                  </a:lnTo>
                  <a:lnTo>
                    <a:pt x="124" y="247"/>
                  </a:lnTo>
                  <a:lnTo>
                    <a:pt x="118" y="244"/>
                  </a:lnTo>
                  <a:lnTo>
                    <a:pt x="108" y="241"/>
                  </a:lnTo>
                  <a:lnTo>
                    <a:pt x="108" y="235"/>
                  </a:lnTo>
                  <a:lnTo>
                    <a:pt x="108" y="235"/>
                  </a:lnTo>
                  <a:lnTo>
                    <a:pt x="130" y="236"/>
                  </a:lnTo>
                  <a:lnTo>
                    <a:pt x="130" y="236"/>
                  </a:lnTo>
                  <a:lnTo>
                    <a:pt x="132" y="236"/>
                  </a:lnTo>
                  <a:lnTo>
                    <a:pt x="132" y="236"/>
                  </a:lnTo>
                  <a:lnTo>
                    <a:pt x="135" y="235"/>
                  </a:lnTo>
                  <a:lnTo>
                    <a:pt x="137" y="231"/>
                  </a:lnTo>
                  <a:lnTo>
                    <a:pt x="137" y="160"/>
                  </a:lnTo>
                  <a:lnTo>
                    <a:pt x="102" y="160"/>
                  </a:lnTo>
                  <a:lnTo>
                    <a:pt x="102" y="160"/>
                  </a:lnTo>
                  <a:lnTo>
                    <a:pt x="102" y="276"/>
                  </a:lnTo>
                  <a:lnTo>
                    <a:pt x="102" y="276"/>
                  </a:lnTo>
                  <a:lnTo>
                    <a:pt x="102" y="278"/>
                  </a:lnTo>
                  <a:lnTo>
                    <a:pt x="99" y="281"/>
                  </a:lnTo>
                  <a:lnTo>
                    <a:pt x="99" y="281"/>
                  </a:lnTo>
                  <a:lnTo>
                    <a:pt x="93" y="281"/>
                  </a:lnTo>
                  <a:lnTo>
                    <a:pt x="83" y="283"/>
                  </a:lnTo>
                  <a:lnTo>
                    <a:pt x="83" y="283"/>
                  </a:lnTo>
                  <a:lnTo>
                    <a:pt x="80" y="283"/>
                  </a:lnTo>
                  <a:lnTo>
                    <a:pt x="79" y="281"/>
                  </a:lnTo>
                  <a:lnTo>
                    <a:pt x="77" y="280"/>
                  </a:lnTo>
                  <a:lnTo>
                    <a:pt x="77" y="277"/>
                  </a:lnTo>
                  <a:lnTo>
                    <a:pt x="77" y="277"/>
                  </a:lnTo>
                  <a:lnTo>
                    <a:pt x="79" y="160"/>
                  </a:lnTo>
                  <a:lnTo>
                    <a:pt x="44" y="160"/>
                  </a:lnTo>
                  <a:lnTo>
                    <a:pt x="44" y="258"/>
                  </a:lnTo>
                  <a:lnTo>
                    <a:pt x="44" y="258"/>
                  </a:lnTo>
                  <a:lnTo>
                    <a:pt x="44" y="263"/>
                  </a:lnTo>
                  <a:lnTo>
                    <a:pt x="41" y="264"/>
                  </a:lnTo>
                  <a:lnTo>
                    <a:pt x="41" y="264"/>
                  </a:lnTo>
                  <a:lnTo>
                    <a:pt x="27" y="265"/>
                  </a:lnTo>
                  <a:lnTo>
                    <a:pt x="27" y="265"/>
                  </a:lnTo>
                  <a:lnTo>
                    <a:pt x="24" y="265"/>
                  </a:lnTo>
                  <a:lnTo>
                    <a:pt x="21" y="264"/>
                  </a:lnTo>
                  <a:lnTo>
                    <a:pt x="21" y="263"/>
                  </a:lnTo>
                  <a:lnTo>
                    <a:pt x="19" y="260"/>
                  </a:lnTo>
                  <a:lnTo>
                    <a:pt x="19" y="260"/>
                  </a:lnTo>
                  <a:lnTo>
                    <a:pt x="21" y="163"/>
                  </a:lnTo>
                  <a:lnTo>
                    <a:pt x="21" y="163"/>
                  </a:lnTo>
                  <a:lnTo>
                    <a:pt x="19" y="134"/>
                  </a:lnTo>
                  <a:lnTo>
                    <a:pt x="19" y="134"/>
                  </a:lnTo>
                  <a:lnTo>
                    <a:pt x="47" y="148"/>
                  </a:lnTo>
                  <a:lnTo>
                    <a:pt x="79" y="148"/>
                  </a:lnTo>
                  <a:lnTo>
                    <a:pt x="79" y="113"/>
                  </a:lnTo>
                  <a:lnTo>
                    <a:pt x="24" y="113"/>
                  </a:lnTo>
                  <a:lnTo>
                    <a:pt x="24" y="113"/>
                  </a:lnTo>
                  <a:lnTo>
                    <a:pt x="3" y="115"/>
                  </a:lnTo>
                  <a:lnTo>
                    <a:pt x="2" y="100"/>
                  </a:lnTo>
                  <a:lnTo>
                    <a:pt x="2" y="100"/>
                  </a:lnTo>
                  <a:lnTo>
                    <a:pt x="25" y="103"/>
                  </a:lnTo>
                  <a:lnTo>
                    <a:pt x="79" y="103"/>
                  </a:lnTo>
                  <a:lnTo>
                    <a:pt x="79" y="64"/>
                  </a:lnTo>
                  <a:lnTo>
                    <a:pt x="31" y="64"/>
                  </a:lnTo>
                  <a:lnTo>
                    <a:pt x="31" y="64"/>
                  </a:lnTo>
                  <a:lnTo>
                    <a:pt x="18" y="79"/>
                  </a:lnTo>
                  <a:lnTo>
                    <a:pt x="5" y="92"/>
                  </a:lnTo>
                  <a:lnTo>
                    <a:pt x="0" y="87"/>
                  </a:lnTo>
                  <a:lnTo>
                    <a:pt x="0" y="87"/>
                  </a:lnTo>
                  <a:lnTo>
                    <a:pt x="15" y="64"/>
                  </a:lnTo>
                  <a:lnTo>
                    <a:pt x="28" y="37"/>
                  </a:lnTo>
                  <a:lnTo>
                    <a:pt x="28" y="37"/>
                  </a:lnTo>
                  <a:lnTo>
                    <a:pt x="34" y="21"/>
                  </a:lnTo>
                  <a:lnTo>
                    <a:pt x="37" y="6"/>
                  </a:lnTo>
                  <a:lnTo>
                    <a:pt x="37" y="6"/>
                  </a:lnTo>
                  <a:lnTo>
                    <a:pt x="67" y="15"/>
                  </a:lnTo>
                  <a:lnTo>
                    <a:pt x="72" y="18"/>
                  </a:lnTo>
                  <a:lnTo>
                    <a:pt x="72" y="19"/>
                  </a:lnTo>
                  <a:lnTo>
                    <a:pt x="72" y="19"/>
                  </a:lnTo>
                  <a:lnTo>
                    <a:pt x="72" y="22"/>
                  </a:lnTo>
                  <a:lnTo>
                    <a:pt x="69" y="25"/>
                  </a:lnTo>
                  <a:lnTo>
                    <a:pt x="57" y="27"/>
                  </a:lnTo>
                  <a:lnTo>
                    <a:pt x="57" y="27"/>
                  </a:lnTo>
                  <a:lnTo>
                    <a:pt x="48" y="40"/>
                  </a:lnTo>
                  <a:lnTo>
                    <a:pt x="40" y="54"/>
                  </a:lnTo>
                  <a:lnTo>
                    <a:pt x="79" y="54"/>
                  </a:lnTo>
                  <a:close/>
                  <a:moveTo>
                    <a:pt x="224" y="31"/>
                  </a:moveTo>
                  <a:lnTo>
                    <a:pt x="224" y="31"/>
                  </a:lnTo>
                  <a:lnTo>
                    <a:pt x="224" y="34"/>
                  </a:lnTo>
                  <a:lnTo>
                    <a:pt x="221" y="35"/>
                  </a:lnTo>
                  <a:lnTo>
                    <a:pt x="211" y="41"/>
                  </a:lnTo>
                  <a:lnTo>
                    <a:pt x="211" y="41"/>
                  </a:lnTo>
                  <a:lnTo>
                    <a:pt x="211" y="84"/>
                  </a:lnTo>
                  <a:lnTo>
                    <a:pt x="211" y="84"/>
                  </a:lnTo>
                  <a:lnTo>
                    <a:pt x="212" y="210"/>
                  </a:lnTo>
                  <a:lnTo>
                    <a:pt x="212" y="210"/>
                  </a:lnTo>
                  <a:lnTo>
                    <a:pt x="211" y="213"/>
                  </a:lnTo>
                  <a:lnTo>
                    <a:pt x="208" y="215"/>
                  </a:lnTo>
                  <a:lnTo>
                    <a:pt x="208" y="215"/>
                  </a:lnTo>
                  <a:lnTo>
                    <a:pt x="193" y="216"/>
                  </a:lnTo>
                  <a:lnTo>
                    <a:pt x="193" y="216"/>
                  </a:lnTo>
                  <a:lnTo>
                    <a:pt x="190" y="216"/>
                  </a:lnTo>
                  <a:lnTo>
                    <a:pt x="189" y="215"/>
                  </a:lnTo>
                  <a:lnTo>
                    <a:pt x="188" y="213"/>
                  </a:lnTo>
                  <a:lnTo>
                    <a:pt x="188" y="210"/>
                  </a:lnTo>
                  <a:lnTo>
                    <a:pt x="188" y="210"/>
                  </a:lnTo>
                  <a:lnTo>
                    <a:pt x="189" y="135"/>
                  </a:lnTo>
                  <a:lnTo>
                    <a:pt x="189" y="135"/>
                  </a:lnTo>
                  <a:lnTo>
                    <a:pt x="188" y="22"/>
                  </a:lnTo>
                  <a:lnTo>
                    <a:pt x="188" y="22"/>
                  </a:lnTo>
                  <a:lnTo>
                    <a:pt x="206" y="24"/>
                  </a:lnTo>
                  <a:lnTo>
                    <a:pt x="218" y="27"/>
                  </a:lnTo>
                  <a:lnTo>
                    <a:pt x="222" y="28"/>
                  </a:lnTo>
                  <a:lnTo>
                    <a:pt x="224" y="31"/>
                  </a:lnTo>
                  <a:lnTo>
                    <a:pt x="224" y="31"/>
                  </a:lnTo>
                  <a:close/>
                  <a:moveTo>
                    <a:pt x="244" y="31"/>
                  </a:moveTo>
                  <a:lnTo>
                    <a:pt x="244" y="31"/>
                  </a:lnTo>
                  <a:lnTo>
                    <a:pt x="243" y="0"/>
                  </a:lnTo>
                  <a:lnTo>
                    <a:pt x="243" y="0"/>
                  </a:lnTo>
                  <a:lnTo>
                    <a:pt x="275" y="5"/>
                  </a:lnTo>
                  <a:lnTo>
                    <a:pt x="280" y="8"/>
                  </a:lnTo>
                  <a:lnTo>
                    <a:pt x="280" y="11"/>
                  </a:lnTo>
                  <a:lnTo>
                    <a:pt x="280" y="11"/>
                  </a:lnTo>
                  <a:lnTo>
                    <a:pt x="280" y="12"/>
                  </a:lnTo>
                  <a:lnTo>
                    <a:pt x="279" y="15"/>
                  </a:lnTo>
                  <a:lnTo>
                    <a:pt x="270" y="19"/>
                  </a:lnTo>
                  <a:lnTo>
                    <a:pt x="270" y="193"/>
                  </a:lnTo>
                  <a:lnTo>
                    <a:pt x="270" y="193"/>
                  </a:lnTo>
                  <a:lnTo>
                    <a:pt x="270" y="251"/>
                  </a:lnTo>
                  <a:lnTo>
                    <a:pt x="270" y="251"/>
                  </a:lnTo>
                  <a:lnTo>
                    <a:pt x="270" y="252"/>
                  </a:lnTo>
                  <a:lnTo>
                    <a:pt x="270" y="252"/>
                  </a:lnTo>
                  <a:lnTo>
                    <a:pt x="269" y="258"/>
                  </a:lnTo>
                  <a:lnTo>
                    <a:pt x="267" y="264"/>
                  </a:lnTo>
                  <a:lnTo>
                    <a:pt x="266" y="267"/>
                  </a:lnTo>
                  <a:lnTo>
                    <a:pt x="261" y="271"/>
                  </a:lnTo>
                  <a:lnTo>
                    <a:pt x="256" y="273"/>
                  </a:lnTo>
                  <a:lnTo>
                    <a:pt x="248" y="276"/>
                  </a:lnTo>
                  <a:lnTo>
                    <a:pt x="228" y="278"/>
                  </a:lnTo>
                  <a:lnTo>
                    <a:pt x="228" y="278"/>
                  </a:lnTo>
                  <a:lnTo>
                    <a:pt x="227" y="270"/>
                  </a:lnTo>
                  <a:lnTo>
                    <a:pt x="225" y="267"/>
                  </a:lnTo>
                  <a:lnTo>
                    <a:pt x="222" y="264"/>
                  </a:lnTo>
                  <a:lnTo>
                    <a:pt x="222" y="264"/>
                  </a:lnTo>
                  <a:lnTo>
                    <a:pt x="217" y="261"/>
                  </a:lnTo>
                  <a:lnTo>
                    <a:pt x="211" y="258"/>
                  </a:lnTo>
                  <a:lnTo>
                    <a:pt x="193" y="254"/>
                  </a:lnTo>
                  <a:lnTo>
                    <a:pt x="193" y="247"/>
                  </a:lnTo>
                  <a:lnTo>
                    <a:pt x="193" y="247"/>
                  </a:lnTo>
                  <a:lnTo>
                    <a:pt x="206" y="248"/>
                  </a:lnTo>
                  <a:lnTo>
                    <a:pt x="206" y="248"/>
                  </a:lnTo>
                  <a:lnTo>
                    <a:pt x="238" y="249"/>
                  </a:lnTo>
                  <a:lnTo>
                    <a:pt x="238" y="249"/>
                  </a:lnTo>
                  <a:lnTo>
                    <a:pt x="240" y="249"/>
                  </a:lnTo>
                  <a:lnTo>
                    <a:pt x="240" y="249"/>
                  </a:lnTo>
                  <a:lnTo>
                    <a:pt x="243" y="249"/>
                  </a:lnTo>
                  <a:lnTo>
                    <a:pt x="244" y="245"/>
                  </a:lnTo>
                  <a:lnTo>
                    <a:pt x="244" y="3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2" name="Freeform 146"/>
            <p:cNvSpPr>
              <a:spLocks noEditPoints="1"/>
            </p:cNvSpPr>
            <p:nvPr userDrawn="1"/>
          </p:nvSpPr>
          <p:spPr bwMode="auto">
            <a:xfrm>
              <a:off x="3789363" y="1460501"/>
              <a:ext cx="153988" cy="149225"/>
            </a:xfrm>
            <a:custGeom>
              <a:avLst/>
              <a:gdLst/>
              <a:ahLst/>
              <a:cxnLst>
                <a:cxn ang="0">
                  <a:pos x="180" y="84"/>
                </a:cxn>
                <a:cxn ang="0">
                  <a:pos x="199" y="106"/>
                </a:cxn>
                <a:cxn ang="0">
                  <a:pos x="197" y="111"/>
                </a:cxn>
                <a:cxn ang="0">
                  <a:pos x="161" y="155"/>
                </a:cxn>
                <a:cxn ang="0">
                  <a:pos x="196" y="159"/>
                </a:cxn>
                <a:cxn ang="0">
                  <a:pos x="194" y="166"/>
                </a:cxn>
                <a:cxn ang="0">
                  <a:pos x="196" y="207"/>
                </a:cxn>
                <a:cxn ang="0">
                  <a:pos x="145" y="234"/>
                </a:cxn>
                <a:cxn ang="0">
                  <a:pos x="85" y="262"/>
                </a:cxn>
                <a:cxn ang="0">
                  <a:pos x="80" y="263"/>
                </a:cxn>
                <a:cxn ang="0">
                  <a:pos x="88" y="230"/>
                </a:cxn>
                <a:cxn ang="0">
                  <a:pos x="87" y="130"/>
                </a:cxn>
                <a:cxn ang="0">
                  <a:pos x="120" y="139"/>
                </a:cxn>
                <a:cxn ang="0">
                  <a:pos x="110" y="148"/>
                </a:cxn>
                <a:cxn ang="0">
                  <a:pos x="133" y="111"/>
                </a:cxn>
                <a:cxn ang="0">
                  <a:pos x="80" y="98"/>
                </a:cxn>
                <a:cxn ang="0">
                  <a:pos x="133" y="101"/>
                </a:cxn>
                <a:cxn ang="0">
                  <a:pos x="100" y="69"/>
                </a:cxn>
                <a:cxn ang="0">
                  <a:pos x="93" y="80"/>
                </a:cxn>
                <a:cxn ang="0">
                  <a:pos x="80" y="85"/>
                </a:cxn>
                <a:cxn ang="0">
                  <a:pos x="54" y="130"/>
                </a:cxn>
                <a:cxn ang="0">
                  <a:pos x="68" y="136"/>
                </a:cxn>
                <a:cxn ang="0">
                  <a:pos x="59" y="143"/>
                </a:cxn>
                <a:cxn ang="0">
                  <a:pos x="59" y="275"/>
                </a:cxn>
                <a:cxn ang="0">
                  <a:pos x="42" y="281"/>
                </a:cxn>
                <a:cxn ang="0">
                  <a:pos x="35" y="276"/>
                </a:cxn>
                <a:cxn ang="0">
                  <a:pos x="36" y="143"/>
                </a:cxn>
                <a:cxn ang="0">
                  <a:pos x="0" y="166"/>
                </a:cxn>
                <a:cxn ang="0">
                  <a:pos x="46" y="101"/>
                </a:cxn>
                <a:cxn ang="0">
                  <a:pos x="61" y="64"/>
                </a:cxn>
                <a:cxn ang="0">
                  <a:pos x="98" y="48"/>
                </a:cxn>
                <a:cxn ang="0">
                  <a:pos x="113" y="1"/>
                </a:cxn>
                <a:cxn ang="0">
                  <a:pos x="148" y="13"/>
                </a:cxn>
                <a:cxn ang="0">
                  <a:pos x="145" y="20"/>
                </a:cxn>
                <a:cxn ang="0">
                  <a:pos x="116" y="48"/>
                </a:cxn>
                <a:cxn ang="0">
                  <a:pos x="174" y="29"/>
                </a:cxn>
                <a:cxn ang="0">
                  <a:pos x="197" y="56"/>
                </a:cxn>
                <a:cxn ang="0">
                  <a:pos x="155" y="58"/>
                </a:cxn>
                <a:cxn ang="0">
                  <a:pos x="16" y="68"/>
                </a:cxn>
                <a:cxn ang="0">
                  <a:pos x="40" y="32"/>
                </a:cxn>
                <a:cxn ang="0">
                  <a:pos x="72" y="6"/>
                </a:cxn>
                <a:cxn ang="0">
                  <a:pos x="90" y="17"/>
                </a:cxn>
                <a:cxn ang="0">
                  <a:pos x="75" y="22"/>
                </a:cxn>
                <a:cxn ang="0">
                  <a:pos x="27" y="72"/>
                </a:cxn>
                <a:cxn ang="0">
                  <a:pos x="226" y="234"/>
                </a:cxn>
                <a:cxn ang="0">
                  <a:pos x="228" y="276"/>
                </a:cxn>
                <a:cxn ang="0">
                  <a:pos x="220" y="282"/>
                </a:cxn>
                <a:cxn ang="0">
                  <a:pos x="204" y="282"/>
                </a:cxn>
                <a:cxn ang="0">
                  <a:pos x="204" y="168"/>
                </a:cxn>
                <a:cxn ang="0">
                  <a:pos x="203" y="9"/>
                </a:cxn>
                <a:cxn ang="0">
                  <a:pos x="268" y="9"/>
                </a:cxn>
                <a:cxn ang="0">
                  <a:pos x="291" y="27"/>
                </a:cxn>
                <a:cxn ang="0">
                  <a:pos x="288" y="35"/>
                </a:cxn>
                <a:cxn ang="0">
                  <a:pos x="281" y="223"/>
                </a:cxn>
                <a:cxn ang="0">
                  <a:pos x="277" y="236"/>
                </a:cxn>
                <a:cxn ang="0">
                  <a:pos x="264" y="243"/>
                </a:cxn>
                <a:cxn ang="0">
                  <a:pos x="241" y="232"/>
                </a:cxn>
                <a:cxn ang="0">
                  <a:pos x="226" y="219"/>
                </a:cxn>
                <a:cxn ang="0">
                  <a:pos x="257" y="219"/>
                </a:cxn>
                <a:cxn ang="0">
                  <a:pos x="226" y="219"/>
                </a:cxn>
              </a:cxnLst>
              <a:rect l="0" t="0" r="r" b="b"/>
              <a:pathLst>
                <a:path w="291" h="282">
                  <a:moveTo>
                    <a:pt x="155" y="101"/>
                  </a:moveTo>
                  <a:lnTo>
                    <a:pt x="165" y="101"/>
                  </a:lnTo>
                  <a:lnTo>
                    <a:pt x="165" y="101"/>
                  </a:lnTo>
                  <a:lnTo>
                    <a:pt x="180" y="84"/>
                  </a:lnTo>
                  <a:lnTo>
                    <a:pt x="180" y="84"/>
                  </a:lnTo>
                  <a:lnTo>
                    <a:pt x="190" y="94"/>
                  </a:lnTo>
                  <a:lnTo>
                    <a:pt x="199" y="106"/>
                  </a:lnTo>
                  <a:lnTo>
                    <a:pt x="199" y="106"/>
                  </a:lnTo>
                  <a:lnTo>
                    <a:pt x="200" y="108"/>
                  </a:lnTo>
                  <a:lnTo>
                    <a:pt x="200" y="108"/>
                  </a:lnTo>
                  <a:lnTo>
                    <a:pt x="200" y="111"/>
                  </a:lnTo>
                  <a:lnTo>
                    <a:pt x="197" y="111"/>
                  </a:lnTo>
                  <a:lnTo>
                    <a:pt x="155" y="111"/>
                  </a:lnTo>
                  <a:lnTo>
                    <a:pt x="155" y="155"/>
                  </a:lnTo>
                  <a:lnTo>
                    <a:pt x="161" y="155"/>
                  </a:lnTo>
                  <a:lnTo>
                    <a:pt x="161" y="155"/>
                  </a:lnTo>
                  <a:lnTo>
                    <a:pt x="175" y="139"/>
                  </a:lnTo>
                  <a:lnTo>
                    <a:pt x="175" y="139"/>
                  </a:lnTo>
                  <a:lnTo>
                    <a:pt x="196" y="159"/>
                  </a:lnTo>
                  <a:lnTo>
                    <a:pt x="196" y="159"/>
                  </a:lnTo>
                  <a:lnTo>
                    <a:pt x="197" y="164"/>
                  </a:lnTo>
                  <a:lnTo>
                    <a:pt x="197" y="164"/>
                  </a:lnTo>
                  <a:lnTo>
                    <a:pt x="197" y="165"/>
                  </a:lnTo>
                  <a:lnTo>
                    <a:pt x="194" y="166"/>
                  </a:lnTo>
                  <a:lnTo>
                    <a:pt x="155" y="166"/>
                  </a:lnTo>
                  <a:lnTo>
                    <a:pt x="155" y="217"/>
                  </a:lnTo>
                  <a:lnTo>
                    <a:pt x="155" y="217"/>
                  </a:lnTo>
                  <a:lnTo>
                    <a:pt x="196" y="207"/>
                  </a:lnTo>
                  <a:lnTo>
                    <a:pt x="197" y="214"/>
                  </a:lnTo>
                  <a:lnTo>
                    <a:pt x="197" y="214"/>
                  </a:lnTo>
                  <a:lnTo>
                    <a:pt x="171" y="224"/>
                  </a:lnTo>
                  <a:lnTo>
                    <a:pt x="145" y="234"/>
                  </a:lnTo>
                  <a:lnTo>
                    <a:pt x="117" y="245"/>
                  </a:lnTo>
                  <a:lnTo>
                    <a:pt x="88" y="252"/>
                  </a:lnTo>
                  <a:lnTo>
                    <a:pt x="88" y="252"/>
                  </a:lnTo>
                  <a:lnTo>
                    <a:pt x="85" y="262"/>
                  </a:lnTo>
                  <a:lnTo>
                    <a:pt x="84" y="263"/>
                  </a:lnTo>
                  <a:lnTo>
                    <a:pt x="83" y="265"/>
                  </a:lnTo>
                  <a:lnTo>
                    <a:pt x="83" y="265"/>
                  </a:lnTo>
                  <a:lnTo>
                    <a:pt x="80" y="263"/>
                  </a:lnTo>
                  <a:lnTo>
                    <a:pt x="77" y="259"/>
                  </a:lnTo>
                  <a:lnTo>
                    <a:pt x="68" y="232"/>
                  </a:lnTo>
                  <a:lnTo>
                    <a:pt x="68" y="232"/>
                  </a:lnTo>
                  <a:lnTo>
                    <a:pt x="88" y="230"/>
                  </a:lnTo>
                  <a:lnTo>
                    <a:pt x="88" y="159"/>
                  </a:lnTo>
                  <a:lnTo>
                    <a:pt x="88" y="159"/>
                  </a:lnTo>
                  <a:lnTo>
                    <a:pt x="88" y="145"/>
                  </a:lnTo>
                  <a:lnTo>
                    <a:pt x="87" y="130"/>
                  </a:lnTo>
                  <a:lnTo>
                    <a:pt x="87" y="130"/>
                  </a:lnTo>
                  <a:lnTo>
                    <a:pt x="114" y="135"/>
                  </a:lnTo>
                  <a:lnTo>
                    <a:pt x="119" y="137"/>
                  </a:lnTo>
                  <a:lnTo>
                    <a:pt x="120" y="139"/>
                  </a:lnTo>
                  <a:lnTo>
                    <a:pt x="120" y="139"/>
                  </a:lnTo>
                  <a:lnTo>
                    <a:pt x="120" y="142"/>
                  </a:lnTo>
                  <a:lnTo>
                    <a:pt x="119" y="143"/>
                  </a:lnTo>
                  <a:lnTo>
                    <a:pt x="110" y="148"/>
                  </a:lnTo>
                  <a:lnTo>
                    <a:pt x="110" y="227"/>
                  </a:lnTo>
                  <a:lnTo>
                    <a:pt x="110" y="227"/>
                  </a:lnTo>
                  <a:lnTo>
                    <a:pt x="133" y="223"/>
                  </a:lnTo>
                  <a:lnTo>
                    <a:pt x="133" y="111"/>
                  </a:lnTo>
                  <a:lnTo>
                    <a:pt x="100" y="111"/>
                  </a:lnTo>
                  <a:lnTo>
                    <a:pt x="100" y="111"/>
                  </a:lnTo>
                  <a:lnTo>
                    <a:pt x="83" y="113"/>
                  </a:lnTo>
                  <a:lnTo>
                    <a:pt x="80" y="98"/>
                  </a:lnTo>
                  <a:lnTo>
                    <a:pt x="80" y="98"/>
                  </a:lnTo>
                  <a:lnTo>
                    <a:pt x="90" y="101"/>
                  </a:lnTo>
                  <a:lnTo>
                    <a:pt x="100" y="101"/>
                  </a:lnTo>
                  <a:lnTo>
                    <a:pt x="133" y="101"/>
                  </a:lnTo>
                  <a:lnTo>
                    <a:pt x="133" y="58"/>
                  </a:lnTo>
                  <a:lnTo>
                    <a:pt x="109" y="58"/>
                  </a:lnTo>
                  <a:lnTo>
                    <a:pt x="109" y="58"/>
                  </a:lnTo>
                  <a:lnTo>
                    <a:pt x="100" y="69"/>
                  </a:lnTo>
                  <a:lnTo>
                    <a:pt x="91" y="78"/>
                  </a:lnTo>
                  <a:lnTo>
                    <a:pt x="91" y="78"/>
                  </a:lnTo>
                  <a:lnTo>
                    <a:pt x="93" y="80"/>
                  </a:lnTo>
                  <a:lnTo>
                    <a:pt x="93" y="80"/>
                  </a:lnTo>
                  <a:lnTo>
                    <a:pt x="93" y="82"/>
                  </a:lnTo>
                  <a:lnTo>
                    <a:pt x="90" y="84"/>
                  </a:lnTo>
                  <a:lnTo>
                    <a:pt x="80" y="85"/>
                  </a:lnTo>
                  <a:lnTo>
                    <a:pt x="80" y="85"/>
                  </a:lnTo>
                  <a:lnTo>
                    <a:pt x="65" y="108"/>
                  </a:lnTo>
                  <a:lnTo>
                    <a:pt x="49" y="129"/>
                  </a:lnTo>
                  <a:lnTo>
                    <a:pt x="49" y="129"/>
                  </a:lnTo>
                  <a:lnTo>
                    <a:pt x="54" y="130"/>
                  </a:lnTo>
                  <a:lnTo>
                    <a:pt x="54" y="130"/>
                  </a:lnTo>
                  <a:lnTo>
                    <a:pt x="65" y="133"/>
                  </a:lnTo>
                  <a:lnTo>
                    <a:pt x="68" y="135"/>
                  </a:lnTo>
                  <a:lnTo>
                    <a:pt x="68" y="136"/>
                  </a:lnTo>
                  <a:lnTo>
                    <a:pt x="68" y="136"/>
                  </a:lnTo>
                  <a:lnTo>
                    <a:pt x="68" y="139"/>
                  </a:lnTo>
                  <a:lnTo>
                    <a:pt x="67" y="140"/>
                  </a:lnTo>
                  <a:lnTo>
                    <a:pt x="59" y="143"/>
                  </a:lnTo>
                  <a:lnTo>
                    <a:pt x="59" y="204"/>
                  </a:lnTo>
                  <a:lnTo>
                    <a:pt x="59" y="204"/>
                  </a:lnTo>
                  <a:lnTo>
                    <a:pt x="59" y="275"/>
                  </a:lnTo>
                  <a:lnTo>
                    <a:pt x="59" y="275"/>
                  </a:lnTo>
                  <a:lnTo>
                    <a:pt x="58" y="278"/>
                  </a:lnTo>
                  <a:lnTo>
                    <a:pt x="55" y="279"/>
                  </a:lnTo>
                  <a:lnTo>
                    <a:pt x="51" y="281"/>
                  </a:lnTo>
                  <a:lnTo>
                    <a:pt x="42" y="281"/>
                  </a:lnTo>
                  <a:lnTo>
                    <a:pt x="42" y="281"/>
                  </a:lnTo>
                  <a:lnTo>
                    <a:pt x="36" y="279"/>
                  </a:lnTo>
                  <a:lnTo>
                    <a:pt x="35" y="278"/>
                  </a:lnTo>
                  <a:lnTo>
                    <a:pt x="35" y="276"/>
                  </a:lnTo>
                  <a:lnTo>
                    <a:pt x="35" y="276"/>
                  </a:lnTo>
                  <a:lnTo>
                    <a:pt x="36" y="204"/>
                  </a:lnTo>
                  <a:lnTo>
                    <a:pt x="36" y="143"/>
                  </a:lnTo>
                  <a:lnTo>
                    <a:pt x="36" y="143"/>
                  </a:lnTo>
                  <a:lnTo>
                    <a:pt x="22" y="158"/>
                  </a:lnTo>
                  <a:lnTo>
                    <a:pt x="4" y="172"/>
                  </a:lnTo>
                  <a:lnTo>
                    <a:pt x="0" y="166"/>
                  </a:lnTo>
                  <a:lnTo>
                    <a:pt x="0" y="166"/>
                  </a:lnTo>
                  <a:lnTo>
                    <a:pt x="14" y="149"/>
                  </a:lnTo>
                  <a:lnTo>
                    <a:pt x="27" y="133"/>
                  </a:lnTo>
                  <a:lnTo>
                    <a:pt x="36" y="117"/>
                  </a:lnTo>
                  <a:lnTo>
                    <a:pt x="46" y="101"/>
                  </a:lnTo>
                  <a:lnTo>
                    <a:pt x="46" y="101"/>
                  </a:lnTo>
                  <a:lnTo>
                    <a:pt x="55" y="81"/>
                  </a:lnTo>
                  <a:lnTo>
                    <a:pt x="61" y="64"/>
                  </a:lnTo>
                  <a:lnTo>
                    <a:pt x="61" y="64"/>
                  </a:lnTo>
                  <a:lnTo>
                    <a:pt x="85" y="74"/>
                  </a:lnTo>
                  <a:lnTo>
                    <a:pt x="85" y="74"/>
                  </a:lnTo>
                  <a:lnTo>
                    <a:pt x="98" y="48"/>
                  </a:lnTo>
                  <a:lnTo>
                    <a:pt x="98" y="48"/>
                  </a:lnTo>
                  <a:lnTo>
                    <a:pt x="109" y="22"/>
                  </a:lnTo>
                  <a:lnTo>
                    <a:pt x="112" y="11"/>
                  </a:lnTo>
                  <a:lnTo>
                    <a:pt x="113" y="1"/>
                  </a:lnTo>
                  <a:lnTo>
                    <a:pt x="113" y="1"/>
                  </a:lnTo>
                  <a:lnTo>
                    <a:pt x="130" y="6"/>
                  </a:lnTo>
                  <a:lnTo>
                    <a:pt x="130" y="6"/>
                  </a:lnTo>
                  <a:lnTo>
                    <a:pt x="145" y="11"/>
                  </a:lnTo>
                  <a:lnTo>
                    <a:pt x="148" y="13"/>
                  </a:lnTo>
                  <a:lnTo>
                    <a:pt x="148" y="16"/>
                  </a:lnTo>
                  <a:lnTo>
                    <a:pt x="148" y="16"/>
                  </a:lnTo>
                  <a:lnTo>
                    <a:pt x="148" y="17"/>
                  </a:lnTo>
                  <a:lnTo>
                    <a:pt x="145" y="20"/>
                  </a:lnTo>
                  <a:lnTo>
                    <a:pt x="133" y="22"/>
                  </a:lnTo>
                  <a:lnTo>
                    <a:pt x="133" y="22"/>
                  </a:lnTo>
                  <a:lnTo>
                    <a:pt x="125" y="35"/>
                  </a:lnTo>
                  <a:lnTo>
                    <a:pt x="116" y="48"/>
                  </a:lnTo>
                  <a:lnTo>
                    <a:pt x="159" y="48"/>
                  </a:lnTo>
                  <a:lnTo>
                    <a:pt x="159" y="48"/>
                  </a:lnTo>
                  <a:lnTo>
                    <a:pt x="174" y="29"/>
                  </a:lnTo>
                  <a:lnTo>
                    <a:pt x="174" y="29"/>
                  </a:lnTo>
                  <a:lnTo>
                    <a:pt x="185" y="40"/>
                  </a:lnTo>
                  <a:lnTo>
                    <a:pt x="196" y="52"/>
                  </a:lnTo>
                  <a:lnTo>
                    <a:pt x="196" y="52"/>
                  </a:lnTo>
                  <a:lnTo>
                    <a:pt x="197" y="56"/>
                  </a:lnTo>
                  <a:lnTo>
                    <a:pt x="197" y="56"/>
                  </a:lnTo>
                  <a:lnTo>
                    <a:pt x="197" y="58"/>
                  </a:lnTo>
                  <a:lnTo>
                    <a:pt x="194" y="58"/>
                  </a:lnTo>
                  <a:lnTo>
                    <a:pt x="155" y="58"/>
                  </a:lnTo>
                  <a:lnTo>
                    <a:pt x="155" y="101"/>
                  </a:lnTo>
                  <a:close/>
                  <a:moveTo>
                    <a:pt x="3" y="81"/>
                  </a:moveTo>
                  <a:lnTo>
                    <a:pt x="3" y="81"/>
                  </a:lnTo>
                  <a:lnTo>
                    <a:pt x="16" y="68"/>
                  </a:lnTo>
                  <a:lnTo>
                    <a:pt x="25" y="56"/>
                  </a:lnTo>
                  <a:lnTo>
                    <a:pt x="33" y="45"/>
                  </a:lnTo>
                  <a:lnTo>
                    <a:pt x="40" y="32"/>
                  </a:lnTo>
                  <a:lnTo>
                    <a:pt x="40" y="32"/>
                  </a:lnTo>
                  <a:lnTo>
                    <a:pt x="51" y="14"/>
                  </a:lnTo>
                  <a:lnTo>
                    <a:pt x="55" y="0"/>
                  </a:lnTo>
                  <a:lnTo>
                    <a:pt x="55" y="0"/>
                  </a:lnTo>
                  <a:lnTo>
                    <a:pt x="72" y="6"/>
                  </a:lnTo>
                  <a:lnTo>
                    <a:pt x="72" y="6"/>
                  </a:lnTo>
                  <a:lnTo>
                    <a:pt x="87" y="13"/>
                  </a:lnTo>
                  <a:lnTo>
                    <a:pt x="90" y="14"/>
                  </a:lnTo>
                  <a:lnTo>
                    <a:pt x="90" y="17"/>
                  </a:lnTo>
                  <a:lnTo>
                    <a:pt x="90" y="17"/>
                  </a:lnTo>
                  <a:lnTo>
                    <a:pt x="90" y="20"/>
                  </a:lnTo>
                  <a:lnTo>
                    <a:pt x="87" y="22"/>
                  </a:lnTo>
                  <a:lnTo>
                    <a:pt x="75" y="22"/>
                  </a:lnTo>
                  <a:lnTo>
                    <a:pt x="75" y="22"/>
                  </a:lnTo>
                  <a:lnTo>
                    <a:pt x="59" y="42"/>
                  </a:lnTo>
                  <a:lnTo>
                    <a:pt x="45" y="58"/>
                  </a:lnTo>
                  <a:lnTo>
                    <a:pt x="27" y="72"/>
                  </a:lnTo>
                  <a:lnTo>
                    <a:pt x="7" y="85"/>
                  </a:lnTo>
                  <a:lnTo>
                    <a:pt x="3" y="81"/>
                  </a:lnTo>
                  <a:close/>
                  <a:moveTo>
                    <a:pt x="226" y="234"/>
                  </a:moveTo>
                  <a:lnTo>
                    <a:pt x="226" y="234"/>
                  </a:lnTo>
                  <a:lnTo>
                    <a:pt x="228" y="255"/>
                  </a:lnTo>
                  <a:lnTo>
                    <a:pt x="228" y="255"/>
                  </a:lnTo>
                  <a:lnTo>
                    <a:pt x="228" y="276"/>
                  </a:lnTo>
                  <a:lnTo>
                    <a:pt x="228" y="276"/>
                  </a:lnTo>
                  <a:lnTo>
                    <a:pt x="226" y="279"/>
                  </a:lnTo>
                  <a:lnTo>
                    <a:pt x="226" y="281"/>
                  </a:lnTo>
                  <a:lnTo>
                    <a:pt x="226" y="281"/>
                  </a:lnTo>
                  <a:lnTo>
                    <a:pt x="220" y="282"/>
                  </a:lnTo>
                  <a:lnTo>
                    <a:pt x="210" y="282"/>
                  </a:lnTo>
                  <a:lnTo>
                    <a:pt x="210" y="282"/>
                  </a:lnTo>
                  <a:lnTo>
                    <a:pt x="206" y="282"/>
                  </a:lnTo>
                  <a:lnTo>
                    <a:pt x="204" y="282"/>
                  </a:lnTo>
                  <a:lnTo>
                    <a:pt x="203" y="279"/>
                  </a:lnTo>
                  <a:lnTo>
                    <a:pt x="203" y="278"/>
                  </a:lnTo>
                  <a:lnTo>
                    <a:pt x="203" y="278"/>
                  </a:lnTo>
                  <a:lnTo>
                    <a:pt x="204" y="168"/>
                  </a:lnTo>
                  <a:lnTo>
                    <a:pt x="204" y="168"/>
                  </a:lnTo>
                  <a:lnTo>
                    <a:pt x="204" y="48"/>
                  </a:lnTo>
                  <a:lnTo>
                    <a:pt x="203" y="9"/>
                  </a:lnTo>
                  <a:lnTo>
                    <a:pt x="203" y="9"/>
                  </a:lnTo>
                  <a:lnTo>
                    <a:pt x="229" y="23"/>
                  </a:lnTo>
                  <a:lnTo>
                    <a:pt x="255" y="23"/>
                  </a:lnTo>
                  <a:lnTo>
                    <a:pt x="255" y="23"/>
                  </a:lnTo>
                  <a:lnTo>
                    <a:pt x="268" y="9"/>
                  </a:lnTo>
                  <a:lnTo>
                    <a:pt x="268" y="9"/>
                  </a:lnTo>
                  <a:lnTo>
                    <a:pt x="288" y="26"/>
                  </a:lnTo>
                  <a:lnTo>
                    <a:pt x="288" y="26"/>
                  </a:lnTo>
                  <a:lnTo>
                    <a:pt x="291" y="27"/>
                  </a:lnTo>
                  <a:lnTo>
                    <a:pt x="291" y="30"/>
                  </a:lnTo>
                  <a:lnTo>
                    <a:pt x="291" y="30"/>
                  </a:lnTo>
                  <a:lnTo>
                    <a:pt x="291" y="32"/>
                  </a:lnTo>
                  <a:lnTo>
                    <a:pt x="288" y="35"/>
                  </a:lnTo>
                  <a:lnTo>
                    <a:pt x="281" y="40"/>
                  </a:lnTo>
                  <a:lnTo>
                    <a:pt x="281" y="133"/>
                  </a:lnTo>
                  <a:lnTo>
                    <a:pt x="281" y="133"/>
                  </a:lnTo>
                  <a:lnTo>
                    <a:pt x="281" y="223"/>
                  </a:lnTo>
                  <a:lnTo>
                    <a:pt x="281" y="223"/>
                  </a:lnTo>
                  <a:lnTo>
                    <a:pt x="281" y="229"/>
                  </a:lnTo>
                  <a:lnTo>
                    <a:pt x="280" y="233"/>
                  </a:lnTo>
                  <a:lnTo>
                    <a:pt x="277" y="236"/>
                  </a:lnTo>
                  <a:lnTo>
                    <a:pt x="274" y="239"/>
                  </a:lnTo>
                  <a:lnTo>
                    <a:pt x="274" y="239"/>
                  </a:lnTo>
                  <a:lnTo>
                    <a:pt x="270" y="242"/>
                  </a:lnTo>
                  <a:lnTo>
                    <a:pt x="264" y="243"/>
                  </a:lnTo>
                  <a:lnTo>
                    <a:pt x="246" y="246"/>
                  </a:lnTo>
                  <a:lnTo>
                    <a:pt x="246" y="246"/>
                  </a:lnTo>
                  <a:lnTo>
                    <a:pt x="245" y="239"/>
                  </a:lnTo>
                  <a:lnTo>
                    <a:pt x="241" y="232"/>
                  </a:lnTo>
                  <a:lnTo>
                    <a:pt x="235" y="229"/>
                  </a:lnTo>
                  <a:lnTo>
                    <a:pt x="226" y="226"/>
                  </a:lnTo>
                  <a:lnTo>
                    <a:pt x="226" y="234"/>
                  </a:lnTo>
                  <a:close/>
                  <a:moveTo>
                    <a:pt x="226" y="219"/>
                  </a:moveTo>
                  <a:lnTo>
                    <a:pt x="226" y="219"/>
                  </a:lnTo>
                  <a:lnTo>
                    <a:pt x="252" y="219"/>
                  </a:lnTo>
                  <a:lnTo>
                    <a:pt x="252" y="219"/>
                  </a:lnTo>
                  <a:lnTo>
                    <a:pt x="257" y="219"/>
                  </a:lnTo>
                  <a:lnTo>
                    <a:pt x="257" y="216"/>
                  </a:lnTo>
                  <a:lnTo>
                    <a:pt x="257" y="33"/>
                  </a:lnTo>
                  <a:lnTo>
                    <a:pt x="226" y="33"/>
                  </a:lnTo>
                  <a:lnTo>
                    <a:pt x="226" y="21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3" name="Freeform 147"/>
            <p:cNvSpPr>
              <a:spLocks noEditPoints="1"/>
            </p:cNvSpPr>
            <p:nvPr userDrawn="1"/>
          </p:nvSpPr>
          <p:spPr bwMode="auto">
            <a:xfrm>
              <a:off x="3981451" y="1462088"/>
              <a:ext cx="150813" cy="149225"/>
            </a:xfrm>
            <a:custGeom>
              <a:avLst/>
              <a:gdLst/>
              <a:ahLst/>
              <a:cxnLst>
                <a:cxn ang="0">
                  <a:pos x="134" y="56"/>
                </a:cxn>
                <a:cxn ang="0">
                  <a:pos x="167" y="17"/>
                </a:cxn>
                <a:cxn ang="0">
                  <a:pos x="205" y="6"/>
                </a:cxn>
                <a:cxn ang="0">
                  <a:pos x="202" y="13"/>
                </a:cxn>
                <a:cxn ang="0">
                  <a:pos x="234" y="56"/>
                </a:cxn>
                <a:cxn ang="0">
                  <a:pos x="280" y="58"/>
                </a:cxn>
                <a:cxn ang="0">
                  <a:pos x="279" y="66"/>
                </a:cxn>
                <a:cxn ang="0">
                  <a:pos x="240" y="101"/>
                </a:cxn>
                <a:cxn ang="0">
                  <a:pos x="266" y="126"/>
                </a:cxn>
                <a:cxn ang="0">
                  <a:pos x="266" y="132"/>
                </a:cxn>
                <a:cxn ang="0">
                  <a:pos x="227" y="181"/>
                </a:cxn>
                <a:cxn ang="0">
                  <a:pos x="215" y="227"/>
                </a:cxn>
                <a:cxn ang="0">
                  <a:pos x="285" y="253"/>
                </a:cxn>
                <a:cxn ang="0">
                  <a:pos x="269" y="262"/>
                </a:cxn>
                <a:cxn ang="0">
                  <a:pos x="237" y="266"/>
                </a:cxn>
                <a:cxn ang="0">
                  <a:pos x="180" y="227"/>
                </a:cxn>
                <a:cxn ang="0">
                  <a:pos x="74" y="279"/>
                </a:cxn>
                <a:cxn ang="0">
                  <a:pos x="124" y="246"/>
                </a:cxn>
                <a:cxn ang="0">
                  <a:pos x="157" y="201"/>
                </a:cxn>
                <a:cxn ang="0">
                  <a:pos x="132" y="158"/>
                </a:cxn>
                <a:cxn ang="0">
                  <a:pos x="111" y="130"/>
                </a:cxn>
                <a:cxn ang="0">
                  <a:pos x="69" y="149"/>
                </a:cxn>
                <a:cxn ang="0">
                  <a:pos x="69" y="256"/>
                </a:cxn>
                <a:cxn ang="0">
                  <a:pos x="61" y="273"/>
                </a:cxn>
                <a:cxn ang="0">
                  <a:pos x="34" y="282"/>
                </a:cxn>
                <a:cxn ang="0">
                  <a:pos x="16" y="263"/>
                </a:cxn>
                <a:cxn ang="0">
                  <a:pos x="27" y="253"/>
                </a:cxn>
                <a:cxn ang="0">
                  <a:pos x="45" y="250"/>
                </a:cxn>
                <a:cxn ang="0">
                  <a:pos x="24" y="176"/>
                </a:cxn>
                <a:cxn ang="0">
                  <a:pos x="16" y="189"/>
                </a:cxn>
                <a:cxn ang="0">
                  <a:pos x="2" y="156"/>
                </a:cxn>
                <a:cxn ang="0">
                  <a:pos x="45" y="77"/>
                </a:cxn>
                <a:cxn ang="0">
                  <a:pos x="2" y="78"/>
                </a:cxn>
                <a:cxn ang="0">
                  <a:pos x="24" y="66"/>
                </a:cxn>
                <a:cxn ang="0">
                  <a:pos x="45" y="19"/>
                </a:cxn>
                <a:cxn ang="0">
                  <a:pos x="77" y="4"/>
                </a:cxn>
                <a:cxn ang="0">
                  <a:pos x="83" y="8"/>
                </a:cxn>
                <a:cxn ang="0">
                  <a:pos x="69" y="66"/>
                </a:cxn>
                <a:cxn ang="0">
                  <a:pos x="87" y="48"/>
                </a:cxn>
                <a:cxn ang="0">
                  <a:pos x="109" y="71"/>
                </a:cxn>
                <a:cxn ang="0">
                  <a:pos x="109" y="77"/>
                </a:cxn>
                <a:cxn ang="0">
                  <a:pos x="69" y="132"/>
                </a:cxn>
                <a:cxn ang="0">
                  <a:pos x="111" y="116"/>
                </a:cxn>
                <a:cxn ang="0">
                  <a:pos x="167" y="119"/>
                </a:cxn>
                <a:cxn ang="0">
                  <a:pos x="119" y="68"/>
                </a:cxn>
                <a:cxn ang="0">
                  <a:pos x="137" y="129"/>
                </a:cxn>
                <a:cxn ang="0">
                  <a:pos x="145" y="159"/>
                </a:cxn>
                <a:cxn ang="0">
                  <a:pos x="169" y="192"/>
                </a:cxn>
                <a:cxn ang="0">
                  <a:pos x="206" y="168"/>
                </a:cxn>
              </a:cxnLst>
              <a:rect l="0" t="0" r="r" b="b"/>
              <a:pathLst>
                <a:path w="286" h="282">
                  <a:moveTo>
                    <a:pt x="105" y="53"/>
                  </a:moveTo>
                  <a:lnTo>
                    <a:pt x="105" y="53"/>
                  </a:lnTo>
                  <a:lnTo>
                    <a:pt x="119" y="56"/>
                  </a:lnTo>
                  <a:lnTo>
                    <a:pt x="134" y="56"/>
                  </a:lnTo>
                  <a:lnTo>
                    <a:pt x="167" y="56"/>
                  </a:lnTo>
                  <a:lnTo>
                    <a:pt x="167" y="32"/>
                  </a:lnTo>
                  <a:lnTo>
                    <a:pt x="167" y="32"/>
                  </a:lnTo>
                  <a:lnTo>
                    <a:pt x="167" y="17"/>
                  </a:lnTo>
                  <a:lnTo>
                    <a:pt x="166" y="0"/>
                  </a:lnTo>
                  <a:lnTo>
                    <a:pt x="166" y="0"/>
                  </a:lnTo>
                  <a:lnTo>
                    <a:pt x="201" y="4"/>
                  </a:lnTo>
                  <a:lnTo>
                    <a:pt x="205" y="6"/>
                  </a:lnTo>
                  <a:lnTo>
                    <a:pt x="205" y="8"/>
                  </a:lnTo>
                  <a:lnTo>
                    <a:pt x="205" y="8"/>
                  </a:lnTo>
                  <a:lnTo>
                    <a:pt x="205" y="11"/>
                  </a:lnTo>
                  <a:lnTo>
                    <a:pt x="202" y="13"/>
                  </a:lnTo>
                  <a:lnTo>
                    <a:pt x="192" y="17"/>
                  </a:lnTo>
                  <a:lnTo>
                    <a:pt x="192" y="56"/>
                  </a:lnTo>
                  <a:lnTo>
                    <a:pt x="234" y="56"/>
                  </a:lnTo>
                  <a:lnTo>
                    <a:pt x="234" y="56"/>
                  </a:lnTo>
                  <a:lnTo>
                    <a:pt x="251" y="33"/>
                  </a:lnTo>
                  <a:lnTo>
                    <a:pt x="251" y="33"/>
                  </a:lnTo>
                  <a:lnTo>
                    <a:pt x="280" y="58"/>
                  </a:lnTo>
                  <a:lnTo>
                    <a:pt x="280" y="58"/>
                  </a:lnTo>
                  <a:lnTo>
                    <a:pt x="282" y="64"/>
                  </a:lnTo>
                  <a:lnTo>
                    <a:pt x="282" y="64"/>
                  </a:lnTo>
                  <a:lnTo>
                    <a:pt x="282" y="65"/>
                  </a:lnTo>
                  <a:lnTo>
                    <a:pt x="279" y="66"/>
                  </a:lnTo>
                  <a:lnTo>
                    <a:pt x="192" y="66"/>
                  </a:lnTo>
                  <a:lnTo>
                    <a:pt x="192" y="119"/>
                  </a:lnTo>
                  <a:lnTo>
                    <a:pt x="225" y="119"/>
                  </a:lnTo>
                  <a:lnTo>
                    <a:pt x="240" y="101"/>
                  </a:lnTo>
                  <a:lnTo>
                    <a:pt x="240" y="101"/>
                  </a:lnTo>
                  <a:lnTo>
                    <a:pt x="263" y="121"/>
                  </a:lnTo>
                  <a:lnTo>
                    <a:pt x="263" y="121"/>
                  </a:lnTo>
                  <a:lnTo>
                    <a:pt x="266" y="126"/>
                  </a:lnTo>
                  <a:lnTo>
                    <a:pt x="267" y="129"/>
                  </a:lnTo>
                  <a:lnTo>
                    <a:pt x="267" y="129"/>
                  </a:lnTo>
                  <a:lnTo>
                    <a:pt x="267" y="130"/>
                  </a:lnTo>
                  <a:lnTo>
                    <a:pt x="266" y="132"/>
                  </a:lnTo>
                  <a:lnTo>
                    <a:pt x="254" y="136"/>
                  </a:lnTo>
                  <a:lnTo>
                    <a:pt x="254" y="136"/>
                  </a:lnTo>
                  <a:lnTo>
                    <a:pt x="241" y="161"/>
                  </a:lnTo>
                  <a:lnTo>
                    <a:pt x="227" y="181"/>
                  </a:lnTo>
                  <a:lnTo>
                    <a:pt x="212" y="198"/>
                  </a:lnTo>
                  <a:lnTo>
                    <a:pt x="195" y="216"/>
                  </a:lnTo>
                  <a:lnTo>
                    <a:pt x="195" y="216"/>
                  </a:lnTo>
                  <a:lnTo>
                    <a:pt x="215" y="227"/>
                  </a:lnTo>
                  <a:lnTo>
                    <a:pt x="235" y="236"/>
                  </a:lnTo>
                  <a:lnTo>
                    <a:pt x="259" y="242"/>
                  </a:lnTo>
                  <a:lnTo>
                    <a:pt x="286" y="246"/>
                  </a:lnTo>
                  <a:lnTo>
                    <a:pt x="285" y="253"/>
                  </a:lnTo>
                  <a:lnTo>
                    <a:pt x="285" y="253"/>
                  </a:lnTo>
                  <a:lnTo>
                    <a:pt x="276" y="256"/>
                  </a:lnTo>
                  <a:lnTo>
                    <a:pt x="269" y="262"/>
                  </a:lnTo>
                  <a:lnTo>
                    <a:pt x="269" y="262"/>
                  </a:lnTo>
                  <a:lnTo>
                    <a:pt x="264" y="268"/>
                  </a:lnTo>
                  <a:lnTo>
                    <a:pt x="261" y="276"/>
                  </a:lnTo>
                  <a:lnTo>
                    <a:pt x="261" y="276"/>
                  </a:lnTo>
                  <a:lnTo>
                    <a:pt x="237" y="266"/>
                  </a:lnTo>
                  <a:lnTo>
                    <a:pt x="216" y="256"/>
                  </a:lnTo>
                  <a:lnTo>
                    <a:pt x="198" y="243"/>
                  </a:lnTo>
                  <a:lnTo>
                    <a:pt x="180" y="227"/>
                  </a:lnTo>
                  <a:lnTo>
                    <a:pt x="180" y="227"/>
                  </a:lnTo>
                  <a:lnTo>
                    <a:pt x="156" y="244"/>
                  </a:lnTo>
                  <a:lnTo>
                    <a:pt x="131" y="259"/>
                  </a:lnTo>
                  <a:lnTo>
                    <a:pt x="103" y="271"/>
                  </a:lnTo>
                  <a:lnTo>
                    <a:pt x="74" y="279"/>
                  </a:lnTo>
                  <a:lnTo>
                    <a:pt x="71" y="273"/>
                  </a:lnTo>
                  <a:lnTo>
                    <a:pt x="71" y="273"/>
                  </a:lnTo>
                  <a:lnTo>
                    <a:pt x="99" y="260"/>
                  </a:lnTo>
                  <a:lnTo>
                    <a:pt x="124" y="246"/>
                  </a:lnTo>
                  <a:lnTo>
                    <a:pt x="145" y="231"/>
                  </a:lnTo>
                  <a:lnTo>
                    <a:pt x="167" y="214"/>
                  </a:lnTo>
                  <a:lnTo>
                    <a:pt x="167" y="214"/>
                  </a:lnTo>
                  <a:lnTo>
                    <a:pt x="157" y="201"/>
                  </a:lnTo>
                  <a:lnTo>
                    <a:pt x="147" y="187"/>
                  </a:lnTo>
                  <a:lnTo>
                    <a:pt x="140" y="172"/>
                  </a:lnTo>
                  <a:lnTo>
                    <a:pt x="132" y="158"/>
                  </a:lnTo>
                  <a:lnTo>
                    <a:pt x="132" y="158"/>
                  </a:lnTo>
                  <a:lnTo>
                    <a:pt x="128" y="145"/>
                  </a:lnTo>
                  <a:lnTo>
                    <a:pt x="124" y="129"/>
                  </a:lnTo>
                  <a:lnTo>
                    <a:pt x="124" y="129"/>
                  </a:lnTo>
                  <a:lnTo>
                    <a:pt x="111" y="130"/>
                  </a:lnTo>
                  <a:lnTo>
                    <a:pt x="109" y="117"/>
                  </a:lnTo>
                  <a:lnTo>
                    <a:pt x="109" y="117"/>
                  </a:lnTo>
                  <a:lnTo>
                    <a:pt x="92" y="132"/>
                  </a:lnTo>
                  <a:lnTo>
                    <a:pt x="69" y="149"/>
                  </a:lnTo>
                  <a:lnTo>
                    <a:pt x="69" y="233"/>
                  </a:lnTo>
                  <a:lnTo>
                    <a:pt x="69" y="233"/>
                  </a:lnTo>
                  <a:lnTo>
                    <a:pt x="69" y="256"/>
                  </a:lnTo>
                  <a:lnTo>
                    <a:pt x="69" y="256"/>
                  </a:lnTo>
                  <a:lnTo>
                    <a:pt x="69" y="262"/>
                  </a:lnTo>
                  <a:lnTo>
                    <a:pt x="67" y="266"/>
                  </a:lnTo>
                  <a:lnTo>
                    <a:pt x="64" y="271"/>
                  </a:lnTo>
                  <a:lnTo>
                    <a:pt x="61" y="273"/>
                  </a:lnTo>
                  <a:lnTo>
                    <a:pt x="57" y="275"/>
                  </a:lnTo>
                  <a:lnTo>
                    <a:pt x="51" y="278"/>
                  </a:lnTo>
                  <a:lnTo>
                    <a:pt x="34" y="282"/>
                  </a:lnTo>
                  <a:lnTo>
                    <a:pt x="34" y="282"/>
                  </a:lnTo>
                  <a:lnTo>
                    <a:pt x="31" y="273"/>
                  </a:lnTo>
                  <a:lnTo>
                    <a:pt x="29" y="271"/>
                  </a:lnTo>
                  <a:lnTo>
                    <a:pt x="27" y="268"/>
                  </a:lnTo>
                  <a:lnTo>
                    <a:pt x="16" y="263"/>
                  </a:lnTo>
                  <a:lnTo>
                    <a:pt x="2" y="258"/>
                  </a:lnTo>
                  <a:lnTo>
                    <a:pt x="2" y="252"/>
                  </a:lnTo>
                  <a:lnTo>
                    <a:pt x="2" y="252"/>
                  </a:lnTo>
                  <a:lnTo>
                    <a:pt x="27" y="253"/>
                  </a:lnTo>
                  <a:lnTo>
                    <a:pt x="41" y="255"/>
                  </a:lnTo>
                  <a:lnTo>
                    <a:pt x="41" y="255"/>
                  </a:lnTo>
                  <a:lnTo>
                    <a:pt x="44" y="253"/>
                  </a:lnTo>
                  <a:lnTo>
                    <a:pt x="45" y="250"/>
                  </a:lnTo>
                  <a:lnTo>
                    <a:pt x="45" y="162"/>
                  </a:lnTo>
                  <a:lnTo>
                    <a:pt x="45" y="162"/>
                  </a:lnTo>
                  <a:lnTo>
                    <a:pt x="24" y="176"/>
                  </a:lnTo>
                  <a:lnTo>
                    <a:pt x="24" y="176"/>
                  </a:lnTo>
                  <a:lnTo>
                    <a:pt x="22" y="182"/>
                  </a:lnTo>
                  <a:lnTo>
                    <a:pt x="21" y="187"/>
                  </a:lnTo>
                  <a:lnTo>
                    <a:pt x="19" y="189"/>
                  </a:lnTo>
                  <a:lnTo>
                    <a:pt x="16" y="189"/>
                  </a:lnTo>
                  <a:lnTo>
                    <a:pt x="16" y="189"/>
                  </a:lnTo>
                  <a:lnTo>
                    <a:pt x="15" y="189"/>
                  </a:lnTo>
                  <a:lnTo>
                    <a:pt x="12" y="185"/>
                  </a:lnTo>
                  <a:lnTo>
                    <a:pt x="2" y="156"/>
                  </a:lnTo>
                  <a:lnTo>
                    <a:pt x="2" y="156"/>
                  </a:lnTo>
                  <a:lnTo>
                    <a:pt x="21" y="150"/>
                  </a:lnTo>
                  <a:lnTo>
                    <a:pt x="45" y="140"/>
                  </a:lnTo>
                  <a:lnTo>
                    <a:pt x="45" y="77"/>
                  </a:lnTo>
                  <a:lnTo>
                    <a:pt x="24" y="77"/>
                  </a:lnTo>
                  <a:lnTo>
                    <a:pt x="24" y="77"/>
                  </a:lnTo>
                  <a:lnTo>
                    <a:pt x="12" y="77"/>
                  </a:lnTo>
                  <a:lnTo>
                    <a:pt x="2" y="78"/>
                  </a:lnTo>
                  <a:lnTo>
                    <a:pt x="0" y="64"/>
                  </a:lnTo>
                  <a:lnTo>
                    <a:pt x="0" y="64"/>
                  </a:lnTo>
                  <a:lnTo>
                    <a:pt x="12" y="65"/>
                  </a:lnTo>
                  <a:lnTo>
                    <a:pt x="24" y="66"/>
                  </a:lnTo>
                  <a:lnTo>
                    <a:pt x="45" y="66"/>
                  </a:lnTo>
                  <a:lnTo>
                    <a:pt x="45" y="40"/>
                  </a:lnTo>
                  <a:lnTo>
                    <a:pt x="45" y="40"/>
                  </a:lnTo>
                  <a:lnTo>
                    <a:pt x="45" y="19"/>
                  </a:lnTo>
                  <a:lnTo>
                    <a:pt x="44" y="0"/>
                  </a:lnTo>
                  <a:lnTo>
                    <a:pt x="44" y="0"/>
                  </a:lnTo>
                  <a:lnTo>
                    <a:pt x="64" y="3"/>
                  </a:lnTo>
                  <a:lnTo>
                    <a:pt x="77" y="4"/>
                  </a:lnTo>
                  <a:lnTo>
                    <a:pt x="83" y="6"/>
                  </a:lnTo>
                  <a:lnTo>
                    <a:pt x="83" y="7"/>
                  </a:lnTo>
                  <a:lnTo>
                    <a:pt x="83" y="8"/>
                  </a:lnTo>
                  <a:lnTo>
                    <a:pt x="83" y="8"/>
                  </a:lnTo>
                  <a:lnTo>
                    <a:pt x="83" y="11"/>
                  </a:lnTo>
                  <a:lnTo>
                    <a:pt x="82" y="13"/>
                  </a:lnTo>
                  <a:lnTo>
                    <a:pt x="69" y="19"/>
                  </a:lnTo>
                  <a:lnTo>
                    <a:pt x="69" y="66"/>
                  </a:lnTo>
                  <a:lnTo>
                    <a:pt x="73" y="66"/>
                  </a:lnTo>
                  <a:lnTo>
                    <a:pt x="73" y="66"/>
                  </a:lnTo>
                  <a:lnTo>
                    <a:pt x="87" y="48"/>
                  </a:lnTo>
                  <a:lnTo>
                    <a:pt x="87" y="48"/>
                  </a:lnTo>
                  <a:lnTo>
                    <a:pt x="98" y="58"/>
                  </a:lnTo>
                  <a:lnTo>
                    <a:pt x="108" y="69"/>
                  </a:lnTo>
                  <a:lnTo>
                    <a:pt x="105" y="53"/>
                  </a:lnTo>
                  <a:close/>
                  <a:moveTo>
                    <a:pt x="109" y="71"/>
                  </a:moveTo>
                  <a:lnTo>
                    <a:pt x="109" y="71"/>
                  </a:lnTo>
                  <a:lnTo>
                    <a:pt x="109" y="74"/>
                  </a:lnTo>
                  <a:lnTo>
                    <a:pt x="109" y="74"/>
                  </a:lnTo>
                  <a:lnTo>
                    <a:pt x="109" y="77"/>
                  </a:lnTo>
                  <a:lnTo>
                    <a:pt x="108" y="77"/>
                  </a:lnTo>
                  <a:lnTo>
                    <a:pt x="69" y="77"/>
                  </a:lnTo>
                  <a:lnTo>
                    <a:pt x="69" y="132"/>
                  </a:lnTo>
                  <a:lnTo>
                    <a:pt x="69" y="132"/>
                  </a:lnTo>
                  <a:lnTo>
                    <a:pt x="109" y="108"/>
                  </a:lnTo>
                  <a:lnTo>
                    <a:pt x="114" y="113"/>
                  </a:lnTo>
                  <a:lnTo>
                    <a:pt x="114" y="113"/>
                  </a:lnTo>
                  <a:lnTo>
                    <a:pt x="111" y="116"/>
                  </a:lnTo>
                  <a:lnTo>
                    <a:pt x="111" y="116"/>
                  </a:lnTo>
                  <a:lnTo>
                    <a:pt x="122" y="117"/>
                  </a:lnTo>
                  <a:lnTo>
                    <a:pt x="137" y="119"/>
                  </a:lnTo>
                  <a:lnTo>
                    <a:pt x="167" y="119"/>
                  </a:lnTo>
                  <a:lnTo>
                    <a:pt x="167" y="66"/>
                  </a:lnTo>
                  <a:lnTo>
                    <a:pt x="134" y="66"/>
                  </a:lnTo>
                  <a:lnTo>
                    <a:pt x="134" y="66"/>
                  </a:lnTo>
                  <a:lnTo>
                    <a:pt x="119" y="68"/>
                  </a:lnTo>
                  <a:lnTo>
                    <a:pt x="108" y="69"/>
                  </a:lnTo>
                  <a:lnTo>
                    <a:pt x="109" y="71"/>
                  </a:lnTo>
                  <a:close/>
                  <a:moveTo>
                    <a:pt x="137" y="129"/>
                  </a:moveTo>
                  <a:lnTo>
                    <a:pt x="137" y="129"/>
                  </a:lnTo>
                  <a:lnTo>
                    <a:pt x="132" y="129"/>
                  </a:lnTo>
                  <a:lnTo>
                    <a:pt x="132" y="129"/>
                  </a:lnTo>
                  <a:lnTo>
                    <a:pt x="140" y="147"/>
                  </a:lnTo>
                  <a:lnTo>
                    <a:pt x="145" y="159"/>
                  </a:lnTo>
                  <a:lnTo>
                    <a:pt x="145" y="159"/>
                  </a:lnTo>
                  <a:lnTo>
                    <a:pt x="153" y="172"/>
                  </a:lnTo>
                  <a:lnTo>
                    <a:pt x="160" y="182"/>
                  </a:lnTo>
                  <a:lnTo>
                    <a:pt x="169" y="192"/>
                  </a:lnTo>
                  <a:lnTo>
                    <a:pt x="179" y="203"/>
                  </a:lnTo>
                  <a:lnTo>
                    <a:pt x="179" y="203"/>
                  </a:lnTo>
                  <a:lnTo>
                    <a:pt x="193" y="185"/>
                  </a:lnTo>
                  <a:lnTo>
                    <a:pt x="206" y="168"/>
                  </a:lnTo>
                  <a:lnTo>
                    <a:pt x="216" y="150"/>
                  </a:lnTo>
                  <a:lnTo>
                    <a:pt x="227" y="129"/>
                  </a:lnTo>
                  <a:lnTo>
                    <a:pt x="137" y="12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4" name="Freeform 148"/>
            <p:cNvSpPr>
              <a:spLocks noEditPoints="1"/>
            </p:cNvSpPr>
            <p:nvPr userDrawn="1"/>
          </p:nvSpPr>
          <p:spPr bwMode="auto">
            <a:xfrm>
              <a:off x="4159251" y="1460501"/>
              <a:ext cx="157163" cy="149225"/>
            </a:xfrm>
            <a:custGeom>
              <a:avLst/>
              <a:gdLst/>
              <a:ahLst/>
              <a:cxnLst>
                <a:cxn ang="0">
                  <a:pos x="93" y="80"/>
                </a:cxn>
                <a:cxn ang="0">
                  <a:pos x="80" y="85"/>
                </a:cxn>
                <a:cxn ang="0">
                  <a:pos x="55" y="129"/>
                </a:cxn>
                <a:cxn ang="0">
                  <a:pos x="68" y="137"/>
                </a:cxn>
                <a:cxn ang="0">
                  <a:pos x="60" y="275"/>
                </a:cxn>
                <a:cxn ang="0">
                  <a:pos x="42" y="281"/>
                </a:cxn>
                <a:cxn ang="0">
                  <a:pos x="35" y="275"/>
                </a:cxn>
                <a:cxn ang="0">
                  <a:pos x="22" y="158"/>
                </a:cxn>
                <a:cxn ang="0">
                  <a:pos x="28" y="132"/>
                </a:cxn>
                <a:cxn ang="0">
                  <a:pos x="61" y="64"/>
                </a:cxn>
                <a:cxn ang="0">
                  <a:pos x="90" y="65"/>
                </a:cxn>
                <a:cxn ang="0">
                  <a:pos x="135" y="67"/>
                </a:cxn>
                <a:cxn ang="0">
                  <a:pos x="164" y="9"/>
                </a:cxn>
                <a:cxn ang="0">
                  <a:pos x="168" y="13"/>
                </a:cxn>
                <a:cxn ang="0">
                  <a:pos x="158" y="56"/>
                </a:cxn>
                <a:cxn ang="0">
                  <a:pos x="187" y="53"/>
                </a:cxn>
                <a:cxn ang="0">
                  <a:pos x="179" y="32"/>
                </a:cxn>
                <a:cxn ang="0">
                  <a:pos x="196" y="27"/>
                </a:cxn>
                <a:cxn ang="0">
                  <a:pos x="199" y="46"/>
                </a:cxn>
                <a:cxn ang="0">
                  <a:pos x="212" y="71"/>
                </a:cxn>
                <a:cxn ang="0">
                  <a:pos x="211" y="78"/>
                </a:cxn>
                <a:cxn ang="0">
                  <a:pos x="160" y="271"/>
                </a:cxn>
                <a:cxn ang="0">
                  <a:pos x="142" y="278"/>
                </a:cxn>
                <a:cxn ang="0">
                  <a:pos x="135" y="272"/>
                </a:cxn>
                <a:cxn ang="0">
                  <a:pos x="110" y="78"/>
                </a:cxn>
                <a:cxn ang="0">
                  <a:pos x="34" y="43"/>
                </a:cxn>
                <a:cxn ang="0">
                  <a:pos x="57" y="0"/>
                </a:cxn>
                <a:cxn ang="0">
                  <a:pos x="92" y="17"/>
                </a:cxn>
                <a:cxn ang="0">
                  <a:pos x="76" y="22"/>
                </a:cxn>
                <a:cxn ang="0">
                  <a:pos x="5" y="80"/>
                </a:cxn>
                <a:cxn ang="0">
                  <a:pos x="95" y="140"/>
                </a:cxn>
                <a:cxn ang="0">
                  <a:pos x="113" y="108"/>
                </a:cxn>
                <a:cxn ang="0">
                  <a:pos x="131" y="116"/>
                </a:cxn>
                <a:cxn ang="0">
                  <a:pos x="112" y="161"/>
                </a:cxn>
                <a:cxn ang="0">
                  <a:pos x="173" y="108"/>
                </a:cxn>
                <a:cxn ang="0">
                  <a:pos x="206" y="184"/>
                </a:cxn>
                <a:cxn ang="0">
                  <a:pos x="203" y="220"/>
                </a:cxn>
                <a:cxn ang="0">
                  <a:pos x="189" y="230"/>
                </a:cxn>
                <a:cxn ang="0">
                  <a:pos x="180" y="162"/>
                </a:cxn>
                <a:cxn ang="0">
                  <a:pos x="260" y="179"/>
                </a:cxn>
                <a:cxn ang="0">
                  <a:pos x="260" y="261"/>
                </a:cxn>
                <a:cxn ang="0">
                  <a:pos x="248" y="274"/>
                </a:cxn>
                <a:cxn ang="0">
                  <a:pos x="221" y="269"/>
                </a:cxn>
                <a:cxn ang="0">
                  <a:pos x="184" y="255"/>
                </a:cxn>
                <a:cxn ang="0">
                  <a:pos x="235" y="250"/>
                </a:cxn>
                <a:cxn ang="0">
                  <a:pos x="211" y="103"/>
                </a:cxn>
                <a:cxn ang="0">
                  <a:pos x="219" y="93"/>
                </a:cxn>
                <a:cxn ang="0">
                  <a:pos x="293" y="95"/>
                </a:cxn>
                <a:cxn ang="0">
                  <a:pos x="260" y="103"/>
                </a:cxn>
                <a:cxn ang="0">
                  <a:pos x="263" y="9"/>
                </a:cxn>
                <a:cxn ang="0">
                  <a:pos x="289" y="36"/>
                </a:cxn>
                <a:cxn ang="0">
                  <a:pos x="209" y="40"/>
                </a:cxn>
                <a:cxn ang="0">
                  <a:pos x="247" y="29"/>
                </a:cxn>
              </a:cxnLst>
              <a:rect l="0" t="0" r="r" b="b"/>
              <a:pathLst>
                <a:path w="295" h="281">
                  <a:moveTo>
                    <a:pt x="110" y="78"/>
                  </a:moveTo>
                  <a:lnTo>
                    <a:pt x="110" y="78"/>
                  </a:lnTo>
                  <a:lnTo>
                    <a:pt x="93" y="78"/>
                  </a:lnTo>
                  <a:lnTo>
                    <a:pt x="93" y="78"/>
                  </a:lnTo>
                  <a:lnTo>
                    <a:pt x="93" y="80"/>
                  </a:lnTo>
                  <a:lnTo>
                    <a:pt x="93" y="80"/>
                  </a:lnTo>
                  <a:lnTo>
                    <a:pt x="93" y="82"/>
                  </a:lnTo>
                  <a:lnTo>
                    <a:pt x="90" y="84"/>
                  </a:lnTo>
                  <a:lnTo>
                    <a:pt x="80" y="85"/>
                  </a:lnTo>
                  <a:lnTo>
                    <a:pt x="80" y="85"/>
                  </a:lnTo>
                  <a:lnTo>
                    <a:pt x="67" y="107"/>
                  </a:lnTo>
                  <a:lnTo>
                    <a:pt x="51" y="129"/>
                  </a:lnTo>
                  <a:lnTo>
                    <a:pt x="51" y="129"/>
                  </a:lnTo>
                  <a:lnTo>
                    <a:pt x="55" y="129"/>
                  </a:lnTo>
                  <a:lnTo>
                    <a:pt x="55" y="129"/>
                  </a:lnTo>
                  <a:lnTo>
                    <a:pt x="67" y="132"/>
                  </a:lnTo>
                  <a:lnTo>
                    <a:pt x="68" y="133"/>
                  </a:lnTo>
                  <a:lnTo>
                    <a:pt x="70" y="136"/>
                  </a:lnTo>
                  <a:lnTo>
                    <a:pt x="70" y="136"/>
                  </a:lnTo>
                  <a:lnTo>
                    <a:pt x="68" y="137"/>
                  </a:lnTo>
                  <a:lnTo>
                    <a:pt x="67" y="140"/>
                  </a:lnTo>
                  <a:lnTo>
                    <a:pt x="60" y="143"/>
                  </a:lnTo>
                  <a:lnTo>
                    <a:pt x="60" y="204"/>
                  </a:lnTo>
                  <a:lnTo>
                    <a:pt x="60" y="204"/>
                  </a:lnTo>
                  <a:lnTo>
                    <a:pt x="60" y="275"/>
                  </a:lnTo>
                  <a:lnTo>
                    <a:pt x="60" y="275"/>
                  </a:lnTo>
                  <a:lnTo>
                    <a:pt x="60" y="278"/>
                  </a:lnTo>
                  <a:lnTo>
                    <a:pt x="57" y="279"/>
                  </a:lnTo>
                  <a:lnTo>
                    <a:pt x="51" y="281"/>
                  </a:lnTo>
                  <a:lnTo>
                    <a:pt x="42" y="281"/>
                  </a:lnTo>
                  <a:lnTo>
                    <a:pt x="42" y="281"/>
                  </a:lnTo>
                  <a:lnTo>
                    <a:pt x="39" y="281"/>
                  </a:lnTo>
                  <a:lnTo>
                    <a:pt x="37" y="279"/>
                  </a:lnTo>
                  <a:lnTo>
                    <a:pt x="35" y="278"/>
                  </a:lnTo>
                  <a:lnTo>
                    <a:pt x="35" y="275"/>
                  </a:lnTo>
                  <a:lnTo>
                    <a:pt x="35" y="275"/>
                  </a:lnTo>
                  <a:lnTo>
                    <a:pt x="37" y="203"/>
                  </a:lnTo>
                  <a:lnTo>
                    <a:pt x="37" y="143"/>
                  </a:lnTo>
                  <a:lnTo>
                    <a:pt x="37" y="143"/>
                  </a:lnTo>
                  <a:lnTo>
                    <a:pt x="22" y="158"/>
                  </a:lnTo>
                  <a:lnTo>
                    <a:pt x="5" y="172"/>
                  </a:lnTo>
                  <a:lnTo>
                    <a:pt x="0" y="166"/>
                  </a:lnTo>
                  <a:lnTo>
                    <a:pt x="0" y="166"/>
                  </a:lnTo>
                  <a:lnTo>
                    <a:pt x="16" y="149"/>
                  </a:lnTo>
                  <a:lnTo>
                    <a:pt x="28" y="132"/>
                  </a:lnTo>
                  <a:lnTo>
                    <a:pt x="38" y="117"/>
                  </a:lnTo>
                  <a:lnTo>
                    <a:pt x="47" y="100"/>
                  </a:lnTo>
                  <a:lnTo>
                    <a:pt x="47" y="100"/>
                  </a:lnTo>
                  <a:lnTo>
                    <a:pt x="55" y="81"/>
                  </a:lnTo>
                  <a:lnTo>
                    <a:pt x="61" y="64"/>
                  </a:lnTo>
                  <a:lnTo>
                    <a:pt x="61" y="64"/>
                  </a:lnTo>
                  <a:lnTo>
                    <a:pt x="84" y="72"/>
                  </a:lnTo>
                  <a:lnTo>
                    <a:pt x="90" y="75"/>
                  </a:lnTo>
                  <a:lnTo>
                    <a:pt x="93" y="78"/>
                  </a:lnTo>
                  <a:lnTo>
                    <a:pt x="90" y="65"/>
                  </a:lnTo>
                  <a:lnTo>
                    <a:pt x="90" y="65"/>
                  </a:lnTo>
                  <a:lnTo>
                    <a:pt x="102" y="67"/>
                  </a:lnTo>
                  <a:lnTo>
                    <a:pt x="112" y="67"/>
                  </a:lnTo>
                  <a:lnTo>
                    <a:pt x="135" y="67"/>
                  </a:lnTo>
                  <a:lnTo>
                    <a:pt x="135" y="67"/>
                  </a:lnTo>
                  <a:lnTo>
                    <a:pt x="135" y="25"/>
                  </a:lnTo>
                  <a:lnTo>
                    <a:pt x="134" y="4"/>
                  </a:lnTo>
                  <a:lnTo>
                    <a:pt x="134" y="4"/>
                  </a:lnTo>
                  <a:lnTo>
                    <a:pt x="160" y="7"/>
                  </a:lnTo>
                  <a:lnTo>
                    <a:pt x="164" y="9"/>
                  </a:lnTo>
                  <a:lnTo>
                    <a:pt x="167" y="10"/>
                  </a:lnTo>
                  <a:lnTo>
                    <a:pt x="167" y="10"/>
                  </a:lnTo>
                  <a:lnTo>
                    <a:pt x="168" y="11"/>
                  </a:lnTo>
                  <a:lnTo>
                    <a:pt x="168" y="13"/>
                  </a:lnTo>
                  <a:lnTo>
                    <a:pt x="168" y="13"/>
                  </a:lnTo>
                  <a:lnTo>
                    <a:pt x="168" y="14"/>
                  </a:lnTo>
                  <a:lnTo>
                    <a:pt x="167" y="17"/>
                  </a:lnTo>
                  <a:lnTo>
                    <a:pt x="158" y="20"/>
                  </a:lnTo>
                  <a:lnTo>
                    <a:pt x="158" y="20"/>
                  </a:lnTo>
                  <a:lnTo>
                    <a:pt x="158" y="56"/>
                  </a:lnTo>
                  <a:lnTo>
                    <a:pt x="158" y="56"/>
                  </a:lnTo>
                  <a:lnTo>
                    <a:pt x="158" y="67"/>
                  </a:lnTo>
                  <a:lnTo>
                    <a:pt x="176" y="67"/>
                  </a:lnTo>
                  <a:lnTo>
                    <a:pt x="176" y="67"/>
                  </a:lnTo>
                  <a:lnTo>
                    <a:pt x="187" y="53"/>
                  </a:lnTo>
                  <a:lnTo>
                    <a:pt x="187" y="53"/>
                  </a:lnTo>
                  <a:lnTo>
                    <a:pt x="184" y="52"/>
                  </a:lnTo>
                  <a:lnTo>
                    <a:pt x="183" y="48"/>
                  </a:lnTo>
                  <a:lnTo>
                    <a:pt x="183" y="48"/>
                  </a:lnTo>
                  <a:lnTo>
                    <a:pt x="179" y="32"/>
                  </a:lnTo>
                  <a:lnTo>
                    <a:pt x="168" y="17"/>
                  </a:lnTo>
                  <a:lnTo>
                    <a:pt x="173" y="14"/>
                  </a:lnTo>
                  <a:lnTo>
                    <a:pt x="173" y="14"/>
                  </a:lnTo>
                  <a:lnTo>
                    <a:pt x="187" y="22"/>
                  </a:lnTo>
                  <a:lnTo>
                    <a:pt x="196" y="27"/>
                  </a:lnTo>
                  <a:lnTo>
                    <a:pt x="200" y="32"/>
                  </a:lnTo>
                  <a:lnTo>
                    <a:pt x="202" y="38"/>
                  </a:lnTo>
                  <a:lnTo>
                    <a:pt x="202" y="38"/>
                  </a:lnTo>
                  <a:lnTo>
                    <a:pt x="200" y="42"/>
                  </a:lnTo>
                  <a:lnTo>
                    <a:pt x="199" y="46"/>
                  </a:lnTo>
                  <a:lnTo>
                    <a:pt x="197" y="51"/>
                  </a:lnTo>
                  <a:lnTo>
                    <a:pt x="195" y="53"/>
                  </a:lnTo>
                  <a:lnTo>
                    <a:pt x="195" y="53"/>
                  </a:lnTo>
                  <a:lnTo>
                    <a:pt x="203" y="61"/>
                  </a:lnTo>
                  <a:lnTo>
                    <a:pt x="212" y="71"/>
                  </a:lnTo>
                  <a:lnTo>
                    <a:pt x="212" y="71"/>
                  </a:lnTo>
                  <a:lnTo>
                    <a:pt x="215" y="75"/>
                  </a:lnTo>
                  <a:lnTo>
                    <a:pt x="215" y="75"/>
                  </a:lnTo>
                  <a:lnTo>
                    <a:pt x="213" y="77"/>
                  </a:lnTo>
                  <a:lnTo>
                    <a:pt x="211" y="78"/>
                  </a:lnTo>
                  <a:lnTo>
                    <a:pt x="158" y="78"/>
                  </a:lnTo>
                  <a:lnTo>
                    <a:pt x="158" y="122"/>
                  </a:lnTo>
                  <a:lnTo>
                    <a:pt x="158" y="122"/>
                  </a:lnTo>
                  <a:lnTo>
                    <a:pt x="160" y="271"/>
                  </a:lnTo>
                  <a:lnTo>
                    <a:pt x="160" y="271"/>
                  </a:lnTo>
                  <a:lnTo>
                    <a:pt x="158" y="275"/>
                  </a:lnTo>
                  <a:lnTo>
                    <a:pt x="158" y="275"/>
                  </a:lnTo>
                  <a:lnTo>
                    <a:pt x="153" y="278"/>
                  </a:lnTo>
                  <a:lnTo>
                    <a:pt x="142" y="278"/>
                  </a:lnTo>
                  <a:lnTo>
                    <a:pt x="142" y="278"/>
                  </a:lnTo>
                  <a:lnTo>
                    <a:pt x="137" y="278"/>
                  </a:lnTo>
                  <a:lnTo>
                    <a:pt x="135" y="276"/>
                  </a:lnTo>
                  <a:lnTo>
                    <a:pt x="135" y="274"/>
                  </a:lnTo>
                  <a:lnTo>
                    <a:pt x="135" y="274"/>
                  </a:lnTo>
                  <a:lnTo>
                    <a:pt x="135" y="272"/>
                  </a:lnTo>
                  <a:lnTo>
                    <a:pt x="135" y="272"/>
                  </a:lnTo>
                  <a:lnTo>
                    <a:pt x="135" y="146"/>
                  </a:lnTo>
                  <a:lnTo>
                    <a:pt x="135" y="146"/>
                  </a:lnTo>
                  <a:lnTo>
                    <a:pt x="135" y="78"/>
                  </a:lnTo>
                  <a:lnTo>
                    <a:pt x="110" y="78"/>
                  </a:lnTo>
                  <a:close/>
                  <a:moveTo>
                    <a:pt x="5" y="80"/>
                  </a:moveTo>
                  <a:lnTo>
                    <a:pt x="5" y="80"/>
                  </a:lnTo>
                  <a:lnTo>
                    <a:pt x="16" y="67"/>
                  </a:lnTo>
                  <a:lnTo>
                    <a:pt x="26" y="55"/>
                  </a:lnTo>
                  <a:lnTo>
                    <a:pt x="34" y="43"/>
                  </a:lnTo>
                  <a:lnTo>
                    <a:pt x="42" y="32"/>
                  </a:lnTo>
                  <a:lnTo>
                    <a:pt x="42" y="32"/>
                  </a:lnTo>
                  <a:lnTo>
                    <a:pt x="51" y="14"/>
                  </a:lnTo>
                  <a:lnTo>
                    <a:pt x="57" y="0"/>
                  </a:lnTo>
                  <a:lnTo>
                    <a:pt x="57" y="0"/>
                  </a:lnTo>
                  <a:lnTo>
                    <a:pt x="73" y="6"/>
                  </a:lnTo>
                  <a:lnTo>
                    <a:pt x="73" y="6"/>
                  </a:lnTo>
                  <a:lnTo>
                    <a:pt x="87" y="11"/>
                  </a:lnTo>
                  <a:lnTo>
                    <a:pt x="90" y="14"/>
                  </a:lnTo>
                  <a:lnTo>
                    <a:pt x="92" y="17"/>
                  </a:lnTo>
                  <a:lnTo>
                    <a:pt x="92" y="17"/>
                  </a:lnTo>
                  <a:lnTo>
                    <a:pt x="90" y="19"/>
                  </a:lnTo>
                  <a:lnTo>
                    <a:pt x="87" y="20"/>
                  </a:lnTo>
                  <a:lnTo>
                    <a:pt x="76" y="22"/>
                  </a:lnTo>
                  <a:lnTo>
                    <a:pt x="76" y="22"/>
                  </a:lnTo>
                  <a:lnTo>
                    <a:pt x="61" y="42"/>
                  </a:lnTo>
                  <a:lnTo>
                    <a:pt x="45" y="58"/>
                  </a:lnTo>
                  <a:lnTo>
                    <a:pt x="29" y="71"/>
                  </a:lnTo>
                  <a:lnTo>
                    <a:pt x="9" y="85"/>
                  </a:lnTo>
                  <a:lnTo>
                    <a:pt x="5" y="80"/>
                  </a:lnTo>
                  <a:close/>
                  <a:moveTo>
                    <a:pt x="71" y="246"/>
                  </a:moveTo>
                  <a:lnTo>
                    <a:pt x="71" y="246"/>
                  </a:lnTo>
                  <a:lnTo>
                    <a:pt x="81" y="214"/>
                  </a:lnTo>
                  <a:lnTo>
                    <a:pt x="89" y="177"/>
                  </a:lnTo>
                  <a:lnTo>
                    <a:pt x="95" y="140"/>
                  </a:lnTo>
                  <a:lnTo>
                    <a:pt x="96" y="110"/>
                  </a:lnTo>
                  <a:lnTo>
                    <a:pt x="96" y="110"/>
                  </a:lnTo>
                  <a:lnTo>
                    <a:pt x="96" y="104"/>
                  </a:lnTo>
                  <a:lnTo>
                    <a:pt x="96" y="104"/>
                  </a:lnTo>
                  <a:lnTo>
                    <a:pt x="113" y="108"/>
                  </a:lnTo>
                  <a:lnTo>
                    <a:pt x="113" y="108"/>
                  </a:lnTo>
                  <a:lnTo>
                    <a:pt x="128" y="111"/>
                  </a:lnTo>
                  <a:lnTo>
                    <a:pt x="129" y="113"/>
                  </a:lnTo>
                  <a:lnTo>
                    <a:pt x="131" y="116"/>
                  </a:lnTo>
                  <a:lnTo>
                    <a:pt x="131" y="116"/>
                  </a:lnTo>
                  <a:lnTo>
                    <a:pt x="131" y="117"/>
                  </a:lnTo>
                  <a:lnTo>
                    <a:pt x="128" y="120"/>
                  </a:lnTo>
                  <a:lnTo>
                    <a:pt x="119" y="123"/>
                  </a:lnTo>
                  <a:lnTo>
                    <a:pt x="119" y="123"/>
                  </a:lnTo>
                  <a:lnTo>
                    <a:pt x="112" y="161"/>
                  </a:lnTo>
                  <a:lnTo>
                    <a:pt x="103" y="194"/>
                  </a:lnTo>
                  <a:lnTo>
                    <a:pt x="92" y="223"/>
                  </a:lnTo>
                  <a:lnTo>
                    <a:pt x="79" y="249"/>
                  </a:lnTo>
                  <a:lnTo>
                    <a:pt x="71" y="246"/>
                  </a:lnTo>
                  <a:close/>
                  <a:moveTo>
                    <a:pt x="173" y="108"/>
                  </a:moveTo>
                  <a:lnTo>
                    <a:pt x="173" y="108"/>
                  </a:lnTo>
                  <a:lnTo>
                    <a:pt x="189" y="140"/>
                  </a:lnTo>
                  <a:lnTo>
                    <a:pt x="199" y="164"/>
                  </a:lnTo>
                  <a:lnTo>
                    <a:pt x="199" y="164"/>
                  </a:lnTo>
                  <a:lnTo>
                    <a:pt x="206" y="184"/>
                  </a:lnTo>
                  <a:lnTo>
                    <a:pt x="208" y="192"/>
                  </a:lnTo>
                  <a:lnTo>
                    <a:pt x="209" y="198"/>
                  </a:lnTo>
                  <a:lnTo>
                    <a:pt x="209" y="198"/>
                  </a:lnTo>
                  <a:lnTo>
                    <a:pt x="206" y="210"/>
                  </a:lnTo>
                  <a:lnTo>
                    <a:pt x="203" y="220"/>
                  </a:lnTo>
                  <a:lnTo>
                    <a:pt x="197" y="227"/>
                  </a:lnTo>
                  <a:lnTo>
                    <a:pt x="195" y="230"/>
                  </a:lnTo>
                  <a:lnTo>
                    <a:pt x="192" y="230"/>
                  </a:lnTo>
                  <a:lnTo>
                    <a:pt x="192" y="230"/>
                  </a:lnTo>
                  <a:lnTo>
                    <a:pt x="189" y="230"/>
                  </a:lnTo>
                  <a:lnTo>
                    <a:pt x="189" y="229"/>
                  </a:lnTo>
                  <a:lnTo>
                    <a:pt x="187" y="220"/>
                  </a:lnTo>
                  <a:lnTo>
                    <a:pt x="187" y="220"/>
                  </a:lnTo>
                  <a:lnTo>
                    <a:pt x="184" y="190"/>
                  </a:lnTo>
                  <a:lnTo>
                    <a:pt x="180" y="162"/>
                  </a:lnTo>
                  <a:lnTo>
                    <a:pt x="174" y="137"/>
                  </a:lnTo>
                  <a:lnTo>
                    <a:pt x="167" y="110"/>
                  </a:lnTo>
                  <a:lnTo>
                    <a:pt x="173" y="108"/>
                  </a:lnTo>
                  <a:close/>
                  <a:moveTo>
                    <a:pt x="260" y="179"/>
                  </a:moveTo>
                  <a:lnTo>
                    <a:pt x="260" y="179"/>
                  </a:lnTo>
                  <a:lnTo>
                    <a:pt x="260" y="208"/>
                  </a:lnTo>
                  <a:lnTo>
                    <a:pt x="260" y="208"/>
                  </a:lnTo>
                  <a:lnTo>
                    <a:pt x="260" y="255"/>
                  </a:lnTo>
                  <a:lnTo>
                    <a:pt x="260" y="255"/>
                  </a:lnTo>
                  <a:lnTo>
                    <a:pt x="260" y="261"/>
                  </a:lnTo>
                  <a:lnTo>
                    <a:pt x="258" y="265"/>
                  </a:lnTo>
                  <a:lnTo>
                    <a:pt x="255" y="268"/>
                  </a:lnTo>
                  <a:lnTo>
                    <a:pt x="253" y="271"/>
                  </a:lnTo>
                  <a:lnTo>
                    <a:pt x="253" y="271"/>
                  </a:lnTo>
                  <a:lnTo>
                    <a:pt x="248" y="274"/>
                  </a:lnTo>
                  <a:lnTo>
                    <a:pt x="242" y="275"/>
                  </a:lnTo>
                  <a:lnTo>
                    <a:pt x="224" y="279"/>
                  </a:lnTo>
                  <a:lnTo>
                    <a:pt x="224" y="279"/>
                  </a:lnTo>
                  <a:lnTo>
                    <a:pt x="222" y="274"/>
                  </a:lnTo>
                  <a:lnTo>
                    <a:pt x="221" y="269"/>
                  </a:lnTo>
                  <a:lnTo>
                    <a:pt x="218" y="266"/>
                  </a:lnTo>
                  <a:lnTo>
                    <a:pt x="213" y="263"/>
                  </a:lnTo>
                  <a:lnTo>
                    <a:pt x="213" y="263"/>
                  </a:lnTo>
                  <a:lnTo>
                    <a:pt x="205" y="259"/>
                  </a:lnTo>
                  <a:lnTo>
                    <a:pt x="184" y="255"/>
                  </a:lnTo>
                  <a:lnTo>
                    <a:pt x="186" y="249"/>
                  </a:lnTo>
                  <a:lnTo>
                    <a:pt x="186" y="249"/>
                  </a:lnTo>
                  <a:lnTo>
                    <a:pt x="231" y="250"/>
                  </a:lnTo>
                  <a:lnTo>
                    <a:pt x="231" y="250"/>
                  </a:lnTo>
                  <a:lnTo>
                    <a:pt x="235" y="250"/>
                  </a:lnTo>
                  <a:lnTo>
                    <a:pt x="235" y="246"/>
                  </a:lnTo>
                  <a:lnTo>
                    <a:pt x="235" y="103"/>
                  </a:lnTo>
                  <a:lnTo>
                    <a:pt x="218" y="103"/>
                  </a:lnTo>
                  <a:lnTo>
                    <a:pt x="218" y="103"/>
                  </a:lnTo>
                  <a:lnTo>
                    <a:pt x="211" y="103"/>
                  </a:lnTo>
                  <a:lnTo>
                    <a:pt x="199" y="104"/>
                  </a:lnTo>
                  <a:lnTo>
                    <a:pt x="197" y="90"/>
                  </a:lnTo>
                  <a:lnTo>
                    <a:pt x="197" y="90"/>
                  </a:lnTo>
                  <a:lnTo>
                    <a:pt x="209" y="93"/>
                  </a:lnTo>
                  <a:lnTo>
                    <a:pt x="219" y="93"/>
                  </a:lnTo>
                  <a:lnTo>
                    <a:pt x="251" y="93"/>
                  </a:lnTo>
                  <a:lnTo>
                    <a:pt x="267" y="72"/>
                  </a:lnTo>
                  <a:lnTo>
                    <a:pt x="267" y="72"/>
                  </a:lnTo>
                  <a:lnTo>
                    <a:pt x="293" y="95"/>
                  </a:lnTo>
                  <a:lnTo>
                    <a:pt x="293" y="95"/>
                  </a:lnTo>
                  <a:lnTo>
                    <a:pt x="295" y="100"/>
                  </a:lnTo>
                  <a:lnTo>
                    <a:pt x="295" y="100"/>
                  </a:lnTo>
                  <a:lnTo>
                    <a:pt x="295" y="103"/>
                  </a:lnTo>
                  <a:lnTo>
                    <a:pt x="292" y="103"/>
                  </a:lnTo>
                  <a:lnTo>
                    <a:pt x="260" y="103"/>
                  </a:lnTo>
                  <a:lnTo>
                    <a:pt x="260" y="179"/>
                  </a:lnTo>
                  <a:close/>
                  <a:moveTo>
                    <a:pt x="247" y="29"/>
                  </a:moveTo>
                  <a:lnTo>
                    <a:pt x="247" y="29"/>
                  </a:lnTo>
                  <a:lnTo>
                    <a:pt x="263" y="9"/>
                  </a:lnTo>
                  <a:lnTo>
                    <a:pt x="263" y="9"/>
                  </a:lnTo>
                  <a:lnTo>
                    <a:pt x="276" y="20"/>
                  </a:lnTo>
                  <a:lnTo>
                    <a:pt x="287" y="32"/>
                  </a:lnTo>
                  <a:lnTo>
                    <a:pt x="287" y="32"/>
                  </a:lnTo>
                  <a:lnTo>
                    <a:pt x="289" y="36"/>
                  </a:lnTo>
                  <a:lnTo>
                    <a:pt x="289" y="36"/>
                  </a:lnTo>
                  <a:lnTo>
                    <a:pt x="289" y="39"/>
                  </a:lnTo>
                  <a:lnTo>
                    <a:pt x="286" y="39"/>
                  </a:lnTo>
                  <a:lnTo>
                    <a:pt x="224" y="39"/>
                  </a:lnTo>
                  <a:lnTo>
                    <a:pt x="224" y="39"/>
                  </a:lnTo>
                  <a:lnTo>
                    <a:pt x="209" y="40"/>
                  </a:lnTo>
                  <a:lnTo>
                    <a:pt x="208" y="27"/>
                  </a:lnTo>
                  <a:lnTo>
                    <a:pt x="208" y="27"/>
                  </a:lnTo>
                  <a:lnTo>
                    <a:pt x="218" y="29"/>
                  </a:lnTo>
                  <a:lnTo>
                    <a:pt x="225" y="29"/>
                  </a:lnTo>
                  <a:lnTo>
                    <a:pt x="247" y="2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5" name="Freeform 149"/>
            <p:cNvSpPr>
              <a:spLocks/>
            </p:cNvSpPr>
            <p:nvPr userDrawn="1"/>
          </p:nvSpPr>
          <p:spPr bwMode="auto">
            <a:xfrm>
              <a:off x="4329113" y="1568451"/>
              <a:ext cx="44450" cy="41275"/>
            </a:xfrm>
            <a:custGeom>
              <a:avLst/>
              <a:gdLst/>
              <a:ahLst/>
              <a:cxnLst>
                <a:cxn ang="0">
                  <a:pos x="3" y="0"/>
                </a:cxn>
                <a:cxn ang="0">
                  <a:pos x="3" y="0"/>
                </a:cxn>
                <a:cxn ang="0">
                  <a:pos x="21" y="4"/>
                </a:cxn>
                <a:cxn ang="0">
                  <a:pos x="37" y="10"/>
                </a:cxn>
                <a:cxn ang="0">
                  <a:pos x="50" y="16"/>
                </a:cxn>
                <a:cxn ang="0">
                  <a:pos x="63" y="24"/>
                </a:cxn>
                <a:cxn ang="0">
                  <a:pos x="73" y="31"/>
                </a:cxn>
                <a:cxn ang="0">
                  <a:pos x="80" y="40"/>
                </a:cxn>
                <a:cxn ang="0">
                  <a:pos x="84" y="50"/>
                </a:cxn>
                <a:cxn ang="0">
                  <a:pos x="86" y="60"/>
                </a:cxn>
                <a:cxn ang="0">
                  <a:pos x="86" y="60"/>
                </a:cxn>
                <a:cxn ang="0">
                  <a:pos x="86" y="66"/>
                </a:cxn>
                <a:cxn ang="0">
                  <a:pos x="82" y="72"/>
                </a:cxn>
                <a:cxn ang="0">
                  <a:pos x="77" y="76"/>
                </a:cxn>
                <a:cxn ang="0">
                  <a:pos x="71" y="78"/>
                </a:cxn>
                <a:cxn ang="0">
                  <a:pos x="71" y="78"/>
                </a:cxn>
                <a:cxn ang="0">
                  <a:pos x="66" y="78"/>
                </a:cxn>
                <a:cxn ang="0">
                  <a:pos x="61" y="75"/>
                </a:cxn>
                <a:cxn ang="0">
                  <a:pos x="58" y="72"/>
                </a:cxn>
                <a:cxn ang="0">
                  <a:pos x="54" y="65"/>
                </a:cxn>
                <a:cxn ang="0">
                  <a:pos x="54" y="65"/>
                </a:cxn>
                <a:cxn ang="0">
                  <a:pos x="44" y="46"/>
                </a:cxn>
                <a:cxn ang="0">
                  <a:pos x="29" y="30"/>
                </a:cxn>
                <a:cxn ang="0">
                  <a:pos x="15" y="17"/>
                </a:cxn>
                <a:cxn ang="0">
                  <a:pos x="0" y="7"/>
                </a:cxn>
                <a:cxn ang="0">
                  <a:pos x="3" y="0"/>
                </a:cxn>
              </a:cxnLst>
              <a:rect l="0" t="0" r="r" b="b"/>
              <a:pathLst>
                <a:path w="86" h="78">
                  <a:moveTo>
                    <a:pt x="3" y="0"/>
                  </a:moveTo>
                  <a:lnTo>
                    <a:pt x="3" y="0"/>
                  </a:lnTo>
                  <a:lnTo>
                    <a:pt x="21" y="4"/>
                  </a:lnTo>
                  <a:lnTo>
                    <a:pt x="37" y="10"/>
                  </a:lnTo>
                  <a:lnTo>
                    <a:pt x="50" y="16"/>
                  </a:lnTo>
                  <a:lnTo>
                    <a:pt x="63" y="24"/>
                  </a:lnTo>
                  <a:lnTo>
                    <a:pt x="73" y="31"/>
                  </a:lnTo>
                  <a:lnTo>
                    <a:pt x="80" y="40"/>
                  </a:lnTo>
                  <a:lnTo>
                    <a:pt x="84" y="50"/>
                  </a:lnTo>
                  <a:lnTo>
                    <a:pt x="86" y="60"/>
                  </a:lnTo>
                  <a:lnTo>
                    <a:pt x="86" y="60"/>
                  </a:lnTo>
                  <a:lnTo>
                    <a:pt x="86" y="66"/>
                  </a:lnTo>
                  <a:lnTo>
                    <a:pt x="82" y="72"/>
                  </a:lnTo>
                  <a:lnTo>
                    <a:pt x="77" y="76"/>
                  </a:lnTo>
                  <a:lnTo>
                    <a:pt x="71" y="78"/>
                  </a:lnTo>
                  <a:lnTo>
                    <a:pt x="71" y="78"/>
                  </a:lnTo>
                  <a:lnTo>
                    <a:pt x="66" y="78"/>
                  </a:lnTo>
                  <a:lnTo>
                    <a:pt x="61" y="75"/>
                  </a:lnTo>
                  <a:lnTo>
                    <a:pt x="58" y="72"/>
                  </a:lnTo>
                  <a:lnTo>
                    <a:pt x="54" y="65"/>
                  </a:lnTo>
                  <a:lnTo>
                    <a:pt x="54" y="65"/>
                  </a:lnTo>
                  <a:lnTo>
                    <a:pt x="44" y="46"/>
                  </a:lnTo>
                  <a:lnTo>
                    <a:pt x="29" y="30"/>
                  </a:lnTo>
                  <a:lnTo>
                    <a:pt x="15" y="17"/>
                  </a:lnTo>
                  <a:lnTo>
                    <a:pt x="0" y="7"/>
                  </a:lnTo>
                  <a:lnTo>
                    <a:pt x="3"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6" name="Freeform 150"/>
            <p:cNvSpPr>
              <a:spLocks/>
            </p:cNvSpPr>
            <p:nvPr userDrawn="1"/>
          </p:nvSpPr>
          <p:spPr bwMode="auto">
            <a:xfrm>
              <a:off x="4446588" y="1470026"/>
              <a:ext cx="122238" cy="133350"/>
            </a:xfrm>
            <a:custGeom>
              <a:avLst/>
              <a:gdLst/>
              <a:ahLst/>
              <a:cxnLst>
                <a:cxn ang="0">
                  <a:pos x="54" y="19"/>
                </a:cxn>
                <a:cxn ang="0">
                  <a:pos x="63" y="21"/>
                </a:cxn>
                <a:cxn ang="0">
                  <a:pos x="78" y="19"/>
                </a:cxn>
                <a:cxn ang="0">
                  <a:pos x="122" y="8"/>
                </a:cxn>
                <a:cxn ang="0">
                  <a:pos x="138" y="3"/>
                </a:cxn>
                <a:cxn ang="0">
                  <a:pos x="144" y="0"/>
                </a:cxn>
                <a:cxn ang="0">
                  <a:pos x="165" y="13"/>
                </a:cxn>
                <a:cxn ang="0">
                  <a:pos x="174" y="21"/>
                </a:cxn>
                <a:cxn ang="0">
                  <a:pos x="176" y="27"/>
                </a:cxn>
                <a:cxn ang="0">
                  <a:pos x="170" y="36"/>
                </a:cxn>
                <a:cxn ang="0">
                  <a:pos x="158" y="45"/>
                </a:cxn>
                <a:cxn ang="0">
                  <a:pos x="39" y="133"/>
                </a:cxn>
                <a:cxn ang="0">
                  <a:pos x="109" y="114"/>
                </a:cxn>
                <a:cxn ang="0">
                  <a:pos x="177" y="98"/>
                </a:cxn>
                <a:cxn ang="0">
                  <a:pos x="193" y="94"/>
                </a:cxn>
                <a:cxn ang="0">
                  <a:pos x="205" y="91"/>
                </a:cxn>
                <a:cxn ang="0">
                  <a:pos x="223" y="98"/>
                </a:cxn>
                <a:cxn ang="0">
                  <a:pos x="231" y="108"/>
                </a:cxn>
                <a:cxn ang="0">
                  <a:pos x="226" y="116"/>
                </a:cxn>
                <a:cxn ang="0">
                  <a:pos x="215" y="118"/>
                </a:cxn>
                <a:cxn ang="0">
                  <a:pos x="154" y="126"/>
                </a:cxn>
                <a:cxn ang="0">
                  <a:pos x="125" y="140"/>
                </a:cxn>
                <a:cxn ang="0">
                  <a:pos x="107" y="158"/>
                </a:cxn>
                <a:cxn ang="0">
                  <a:pos x="100" y="175"/>
                </a:cxn>
                <a:cxn ang="0">
                  <a:pos x="100" y="182"/>
                </a:cxn>
                <a:cxn ang="0">
                  <a:pos x="103" y="197"/>
                </a:cxn>
                <a:cxn ang="0">
                  <a:pos x="121" y="213"/>
                </a:cxn>
                <a:cxn ang="0">
                  <a:pos x="147" y="220"/>
                </a:cxn>
                <a:cxn ang="0">
                  <a:pos x="171" y="223"/>
                </a:cxn>
                <a:cxn ang="0">
                  <a:pos x="183" y="228"/>
                </a:cxn>
                <a:cxn ang="0">
                  <a:pos x="189" y="237"/>
                </a:cxn>
                <a:cxn ang="0">
                  <a:pos x="187" y="243"/>
                </a:cxn>
                <a:cxn ang="0">
                  <a:pos x="167" y="250"/>
                </a:cxn>
                <a:cxn ang="0">
                  <a:pos x="164" y="250"/>
                </a:cxn>
                <a:cxn ang="0">
                  <a:pos x="116" y="240"/>
                </a:cxn>
                <a:cxn ang="0">
                  <a:pos x="87" y="213"/>
                </a:cxn>
                <a:cxn ang="0">
                  <a:pos x="81" y="188"/>
                </a:cxn>
                <a:cxn ang="0">
                  <a:pos x="83" y="178"/>
                </a:cxn>
                <a:cxn ang="0">
                  <a:pos x="93" y="152"/>
                </a:cxn>
                <a:cxn ang="0">
                  <a:pos x="121" y="127"/>
                </a:cxn>
                <a:cxn ang="0">
                  <a:pos x="92" y="133"/>
                </a:cxn>
                <a:cxn ang="0">
                  <a:pos x="25" y="159"/>
                </a:cxn>
                <a:cxn ang="0">
                  <a:pos x="13" y="162"/>
                </a:cxn>
                <a:cxn ang="0">
                  <a:pos x="7" y="160"/>
                </a:cxn>
                <a:cxn ang="0">
                  <a:pos x="0" y="150"/>
                </a:cxn>
                <a:cxn ang="0">
                  <a:pos x="0" y="143"/>
                </a:cxn>
                <a:cxn ang="0">
                  <a:pos x="7" y="137"/>
                </a:cxn>
                <a:cxn ang="0">
                  <a:pos x="31" y="124"/>
                </a:cxn>
                <a:cxn ang="0">
                  <a:pos x="107" y="59"/>
                </a:cxn>
                <a:cxn ang="0">
                  <a:pos x="136" y="30"/>
                </a:cxn>
                <a:cxn ang="0">
                  <a:pos x="139" y="26"/>
                </a:cxn>
                <a:cxn ang="0">
                  <a:pos x="135" y="23"/>
                </a:cxn>
                <a:cxn ang="0">
                  <a:pos x="134" y="23"/>
                </a:cxn>
                <a:cxn ang="0">
                  <a:pos x="113" y="27"/>
                </a:cxn>
                <a:cxn ang="0">
                  <a:pos x="73" y="42"/>
                </a:cxn>
                <a:cxn ang="0">
                  <a:pos x="63" y="46"/>
                </a:cxn>
                <a:cxn ang="0">
                  <a:pos x="58" y="45"/>
                </a:cxn>
                <a:cxn ang="0">
                  <a:pos x="47" y="32"/>
                </a:cxn>
                <a:cxn ang="0">
                  <a:pos x="39" y="13"/>
                </a:cxn>
                <a:cxn ang="0">
                  <a:pos x="44" y="8"/>
                </a:cxn>
                <a:cxn ang="0">
                  <a:pos x="47" y="11"/>
                </a:cxn>
              </a:cxnLst>
              <a:rect l="0" t="0" r="r" b="b"/>
              <a:pathLst>
                <a:path w="231" h="250">
                  <a:moveTo>
                    <a:pt x="47" y="11"/>
                  </a:moveTo>
                  <a:lnTo>
                    <a:pt x="47" y="11"/>
                  </a:lnTo>
                  <a:lnTo>
                    <a:pt x="54" y="19"/>
                  </a:lnTo>
                  <a:lnTo>
                    <a:pt x="58" y="20"/>
                  </a:lnTo>
                  <a:lnTo>
                    <a:pt x="63" y="21"/>
                  </a:lnTo>
                  <a:lnTo>
                    <a:pt x="63" y="21"/>
                  </a:lnTo>
                  <a:lnTo>
                    <a:pt x="65" y="21"/>
                  </a:lnTo>
                  <a:lnTo>
                    <a:pt x="65" y="21"/>
                  </a:lnTo>
                  <a:lnTo>
                    <a:pt x="78" y="19"/>
                  </a:lnTo>
                  <a:lnTo>
                    <a:pt x="78" y="19"/>
                  </a:lnTo>
                  <a:lnTo>
                    <a:pt x="122" y="8"/>
                  </a:lnTo>
                  <a:lnTo>
                    <a:pt x="122" y="8"/>
                  </a:lnTo>
                  <a:lnTo>
                    <a:pt x="132" y="6"/>
                  </a:lnTo>
                  <a:lnTo>
                    <a:pt x="138" y="3"/>
                  </a:lnTo>
                  <a:lnTo>
                    <a:pt x="138" y="3"/>
                  </a:lnTo>
                  <a:lnTo>
                    <a:pt x="141" y="0"/>
                  </a:lnTo>
                  <a:lnTo>
                    <a:pt x="144" y="0"/>
                  </a:lnTo>
                  <a:lnTo>
                    <a:pt x="144" y="0"/>
                  </a:lnTo>
                  <a:lnTo>
                    <a:pt x="147" y="0"/>
                  </a:lnTo>
                  <a:lnTo>
                    <a:pt x="151" y="3"/>
                  </a:lnTo>
                  <a:lnTo>
                    <a:pt x="165" y="13"/>
                  </a:lnTo>
                  <a:lnTo>
                    <a:pt x="165" y="13"/>
                  </a:lnTo>
                  <a:lnTo>
                    <a:pt x="171" y="17"/>
                  </a:lnTo>
                  <a:lnTo>
                    <a:pt x="174" y="21"/>
                  </a:lnTo>
                  <a:lnTo>
                    <a:pt x="176" y="24"/>
                  </a:lnTo>
                  <a:lnTo>
                    <a:pt x="176" y="27"/>
                  </a:lnTo>
                  <a:lnTo>
                    <a:pt x="176" y="27"/>
                  </a:lnTo>
                  <a:lnTo>
                    <a:pt x="174" y="33"/>
                  </a:lnTo>
                  <a:lnTo>
                    <a:pt x="173" y="34"/>
                  </a:lnTo>
                  <a:lnTo>
                    <a:pt x="170" y="36"/>
                  </a:lnTo>
                  <a:lnTo>
                    <a:pt x="170" y="36"/>
                  </a:lnTo>
                  <a:lnTo>
                    <a:pt x="164" y="40"/>
                  </a:lnTo>
                  <a:lnTo>
                    <a:pt x="158" y="45"/>
                  </a:lnTo>
                  <a:lnTo>
                    <a:pt x="158" y="45"/>
                  </a:lnTo>
                  <a:lnTo>
                    <a:pt x="97" y="91"/>
                  </a:lnTo>
                  <a:lnTo>
                    <a:pt x="39" y="133"/>
                  </a:lnTo>
                  <a:lnTo>
                    <a:pt x="39" y="133"/>
                  </a:lnTo>
                  <a:lnTo>
                    <a:pt x="74" y="123"/>
                  </a:lnTo>
                  <a:lnTo>
                    <a:pt x="109" y="114"/>
                  </a:lnTo>
                  <a:lnTo>
                    <a:pt x="142" y="105"/>
                  </a:lnTo>
                  <a:lnTo>
                    <a:pt x="177" y="98"/>
                  </a:lnTo>
                  <a:lnTo>
                    <a:pt x="177" y="98"/>
                  </a:lnTo>
                  <a:lnTo>
                    <a:pt x="186" y="95"/>
                  </a:lnTo>
                  <a:lnTo>
                    <a:pt x="193" y="94"/>
                  </a:lnTo>
                  <a:lnTo>
                    <a:pt x="193" y="94"/>
                  </a:lnTo>
                  <a:lnTo>
                    <a:pt x="200" y="91"/>
                  </a:lnTo>
                  <a:lnTo>
                    <a:pt x="205" y="91"/>
                  </a:lnTo>
                  <a:lnTo>
                    <a:pt x="205" y="91"/>
                  </a:lnTo>
                  <a:lnTo>
                    <a:pt x="213" y="92"/>
                  </a:lnTo>
                  <a:lnTo>
                    <a:pt x="223" y="98"/>
                  </a:lnTo>
                  <a:lnTo>
                    <a:pt x="223" y="98"/>
                  </a:lnTo>
                  <a:lnTo>
                    <a:pt x="226" y="100"/>
                  </a:lnTo>
                  <a:lnTo>
                    <a:pt x="229" y="103"/>
                  </a:lnTo>
                  <a:lnTo>
                    <a:pt x="231" y="108"/>
                  </a:lnTo>
                  <a:lnTo>
                    <a:pt x="231" y="108"/>
                  </a:lnTo>
                  <a:lnTo>
                    <a:pt x="229" y="113"/>
                  </a:lnTo>
                  <a:lnTo>
                    <a:pt x="226" y="116"/>
                  </a:lnTo>
                  <a:lnTo>
                    <a:pt x="222" y="117"/>
                  </a:lnTo>
                  <a:lnTo>
                    <a:pt x="215" y="118"/>
                  </a:lnTo>
                  <a:lnTo>
                    <a:pt x="215" y="118"/>
                  </a:lnTo>
                  <a:lnTo>
                    <a:pt x="187" y="118"/>
                  </a:lnTo>
                  <a:lnTo>
                    <a:pt x="164" y="123"/>
                  </a:lnTo>
                  <a:lnTo>
                    <a:pt x="154" y="126"/>
                  </a:lnTo>
                  <a:lnTo>
                    <a:pt x="144" y="129"/>
                  </a:lnTo>
                  <a:lnTo>
                    <a:pt x="134" y="134"/>
                  </a:lnTo>
                  <a:lnTo>
                    <a:pt x="125" y="140"/>
                  </a:lnTo>
                  <a:lnTo>
                    <a:pt x="125" y="140"/>
                  </a:lnTo>
                  <a:lnTo>
                    <a:pt x="115" y="149"/>
                  </a:lnTo>
                  <a:lnTo>
                    <a:pt x="107" y="158"/>
                  </a:lnTo>
                  <a:lnTo>
                    <a:pt x="103" y="163"/>
                  </a:lnTo>
                  <a:lnTo>
                    <a:pt x="102" y="169"/>
                  </a:lnTo>
                  <a:lnTo>
                    <a:pt x="100" y="175"/>
                  </a:lnTo>
                  <a:lnTo>
                    <a:pt x="100" y="181"/>
                  </a:lnTo>
                  <a:lnTo>
                    <a:pt x="100" y="181"/>
                  </a:lnTo>
                  <a:lnTo>
                    <a:pt x="100" y="182"/>
                  </a:lnTo>
                  <a:lnTo>
                    <a:pt x="100" y="182"/>
                  </a:lnTo>
                  <a:lnTo>
                    <a:pt x="100" y="189"/>
                  </a:lnTo>
                  <a:lnTo>
                    <a:pt x="103" y="197"/>
                  </a:lnTo>
                  <a:lnTo>
                    <a:pt x="107" y="202"/>
                  </a:lnTo>
                  <a:lnTo>
                    <a:pt x="113" y="208"/>
                  </a:lnTo>
                  <a:lnTo>
                    <a:pt x="121" y="213"/>
                  </a:lnTo>
                  <a:lnTo>
                    <a:pt x="128" y="217"/>
                  </a:lnTo>
                  <a:lnTo>
                    <a:pt x="138" y="218"/>
                  </a:lnTo>
                  <a:lnTo>
                    <a:pt x="147" y="220"/>
                  </a:lnTo>
                  <a:lnTo>
                    <a:pt x="147" y="220"/>
                  </a:lnTo>
                  <a:lnTo>
                    <a:pt x="171" y="223"/>
                  </a:lnTo>
                  <a:lnTo>
                    <a:pt x="171" y="223"/>
                  </a:lnTo>
                  <a:lnTo>
                    <a:pt x="177" y="224"/>
                  </a:lnTo>
                  <a:lnTo>
                    <a:pt x="183" y="228"/>
                  </a:lnTo>
                  <a:lnTo>
                    <a:pt x="183" y="228"/>
                  </a:lnTo>
                  <a:lnTo>
                    <a:pt x="187" y="233"/>
                  </a:lnTo>
                  <a:lnTo>
                    <a:pt x="189" y="237"/>
                  </a:lnTo>
                  <a:lnTo>
                    <a:pt x="189" y="237"/>
                  </a:lnTo>
                  <a:lnTo>
                    <a:pt x="189" y="240"/>
                  </a:lnTo>
                  <a:lnTo>
                    <a:pt x="189" y="240"/>
                  </a:lnTo>
                  <a:lnTo>
                    <a:pt x="187" y="243"/>
                  </a:lnTo>
                  <a:lnTo>
                    <a:pt x="184" y="247"/>
                  </a:lnTo>
                  <a:lnTo>
                    <a:pt x="179" y="249"/>
                  </a:lnTo>
                  <a:lnTo>
                    <a:pt x="167" y="250"/>
                  </a:lnTo>
                  <a:lnTo>
                    <a:pt x="167" y="250"/>
                  </a:lnTo>
                  <a:lnTo>
                    <a:pt x="164" y="250"/>
                  </a:lnTo>
                  <a:lnTo>
                    <a:pt x="164" y="250"/>
                  </a:lnTo>
                  <a:lnTo>
                    <a:pt x="147" y="249"/>
                  </a:lnTo>
                  <a:lnTo>
                    <a:pt x="131" y="246"/>
                  </a:lnTo>
                  <a:lnTo>
                    <a:pt x="116" y="240"/>
                  </a:lnTo>
                  <a:lnTo>
                    <a:pt x="105" y="231"/>
                  </a:lnTo>
                  <a:lnTo>
                    <a:pt x="94" y="223"/>
                  </a:lnTo>
                  <a:lnTo>
                    <a:pt x="87" y="213"/>
                  </a:lnTo>
                  <a:lnTo>
                    <a:pt x="83" y="201"/>
                  </a:lnTo>
                  <a:lnTo>
                    <a:pt x="81" y="188"/>
                  </a:lnTo>
                  <a:lnTo>
                    <a:pt x="81" y="188"/>
                  </a:lnTo>
                  <a:lnTo>
                    <a:pt x="81" y="187"/>
                  </a:lnTo>
                  <a:lnTo>
                    <a:pt x="81" y="187"/>
                  </a:lnTo>
                  <a:lnTo>
                    <a:pt x="83" y="178"/>
                  </a:lnTo>
                  <a:lnTo>
                    <a:pt x="84" y="169"/>
                  </a:lnTo>
                  <a:lnTo>
                    <a:pt x="89" y="160"/>
                  </a:lnTo>
                  <a:lnTo>
                    <a:pt x="93" y="152"/>
                  </a:lnTo>
                  <a:lnTo>
                    <a:pt x="100" y="143"/>
                  </a:lnTo>
                  <a:lnTo>
                    <a:pt x="109" y="134"/>
                  </a:lnTo>
                  <a:lnTo>
                    <a:pt x="121" y="127"/>
                  </a:lnTo>
                  <a:lnTo>
                    <a:pt x="134" y="120"/>
                  </a:lnTo>
                  <a:lnTo>
                    <a:pt x="134" y="120"/>
                  </a:lnTo>
                  <a:lnTo>
                    <a:pt x="92" y="133"/>
                  </a:lnTo>
                  <a:lnTo>
                    <a:pt x="92" y="133"/>
                  </a:lnTo>
                  <a:lnTo>
                    <a:pt x="54" y="146"/>
                  </a:lnTo>
                  <a:lnTo>
                    <a:pt x="25" y="159"/>
                  </a:lnTo>
                  <a:lnTo>
                    <a:pt x="25" y="159"/>
                  </a:lnTo>
                  <a:lnTo>
                    <a:pt x="19" y="162"/>
                  </a:lnTo>
                  <a:lnTo>
                    <a:pt x="13" y="162"/>
                  </a:lnTo>
                  <a:lnTo>
                    <a:pt x="13" y="162"/>
                  </a:lnTo>
                  <a:lnTo>
                    <a:pt x="10" y="162"/>
                  </a:lnTo>
                  <a:lnTo>
                    <a:pt x="7" y="160"/>
                  </a:lnTo>
                  <a:lnTo>
                    <a:pt x="3" y="156"/>
                  </a:lnTo>
                  <a:lnTo>
                    <a:pt x="3" y="156"/>
                  </a:lnTo>
                  <a:lnTo>
                    <a:pt x="0" y="150"/>
                  </a:lnTo>
                  <a:lnTo>
                    <a:pt x="0" y="146"/>
                  </a:lnTo>
                  <a:lnTo>
                    <a:pt x="0" y="146"/>
                  </a:lnTo>
                  <a:lnTo>
                    <a:pt x="0" y="143"/>
                  </a:lnTo>
                  <a:lnTo>
                    <a:pt x="2" y="140"/>
                  </a:lnTo>
                  <a:lnTo>
                    <a:pt x="3" y="139"/>
                  </a:lnTo>
                  <a:lnTo>
                    <a:pt x="7" y="137"/>
                  </a:lnTo>
                  <a:lnTo>
                    <a:pt x="7" y="137"/>
                  </a:lnTo>
                  <a:lnTo>
                    <a:pt x="18" y="133"/>
                  </a:lnTo>
                  <a:lnTo>
                    <a:pt x="31" y="124"/>
                  </a:lnTo>
                  <a:lnTo>
                    <a:pt x="31" y="124"/>
                  </a:lnTo>
                  <a:lnTo>
                    <a:pt x="65" y="97"/>
                  </a:lnTo>
                  <a:lnTo>
                    <a:pt x="107" y="59"/>
                  </a:lnTo>
                  <a:lnTo>
                    <a:pt x="107" y="59"/>
                  </a:lnTo>
                  <a:lnTo>
                    <a:pt x="126" y="42"/>
                  </a:lnTo>
                  <a:lnTo>
                    <a:pt x="136" y="30"/>
                  </a:lnTo>
                  <a:lnTo>
                    <a:pt x="136" y="30"/>
                  </a:lnTo>
                  <a:lnTo>
                    <a:pt x="138" y="27"/>
                  </a:lnTo>
                  <a:lnTo>
                    <a:pt x="139" y="26"/>
                  </a:lnTo>
                  <a:lnTo>
                    <a:pt x="139" y="26"/>
                  </a:lnTo>
                  <a:lnTo>
                    <a:pt x="138" y="23"/>
                  </a:lnTo>
                  <a:lnTo>
                    <a:pt x="135" y="23"/>
                  </a:lnTo>
                  <a:lnTo>
                    <a:pt x="135" y="23"/>
                  </a:lnTo>
                  <a:lnTo>
                    <a:pt x="134" y="23"/>
                  </a:lnTo>
                  <a:lnTo>
                    <a:pt x="134" y="23"/>
                  </a:lnTo>
                  <a:lnTo>
                    <a:pt x="125" y="24"/>
                  </a:lnTo>
                  <a:lnTo>
                    <a:pt x="113" y="27"/>
                  </a:lnTo>
                  <a:lnTo>
                    <a:pt x="113" y="27"/>
                  </a:lnTo>
                  <a:lnTo>
                    <a:pt x="87" y="36"/>
                  </a:lnTo>
                  <a:lnTo>
                    <a:pt x="73" y="42"/>
                  </a:lnTo>
                  <a:lnTo>
                    <a:pt x="73" y="42"/>
                  </a:lnTo>
                  <a:lnTo>
                    <a:pt x="68" y="45"/>
                  </a:lnTo>
                  <a:lnTo>
                    <a:pt x="63" y="46"/>
                  </a:lnTo>
                  <a:lnTo>
                    <a:pt x="63" y="46"/>
                  </a:lnTo>
                  <a:lnTo>
                    <a:pt x="63" y="46"/>
                  </a:lnTo>
                  <a:lnTo>
                    <a:pt x="63" y="46"/>
                  </a:lnTo>
                  <a:lnTo>
                    <a:pt x="58" y="45"/>
                  </a:lnTo>
                  <a:lnTo>
                    <a:pt x="54" y="42"/>
                  </a:lnTo>
                  <a:lnTo>
                    <a:pt x="47" y="32"/>
                  </a:lnTo>
                  <a:lnTo>
                    <a:pt x="47" y="32"/>
                  </a:lnTo>
                  <a:lnTo>
                    <a:pt x="41" y="21"/>
                  </a:lnTo>
                  <a:lnTo>
                    <a:pt x="39" y="13"/>
                  </a:lnTo>
                  <a:lnTo>
                    <a:pt x="39" y="13"/>
                  </a:lnTo>
                  <a:lnTo>
                    <a:pt x="41" y="10"/>
                  </a:lnTo>
                  <a:lnTo>
                    <a:pt x="44" y="8"/>
                  </a:lnTo>
                  <a:lnTo>
                    <a:pt x="44" y="8"/>
                  </a:lnTo>
                  <a:lnTo>
                    <a:pt x="45" y="10"/>
                  </a:lnTo>
                  <a:lnTo>
                    <a:pt x="47" y="11"/>
                  </a:lnTo>
                  <a:lnTo>
                    <a:pt x="47" y="1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7" name="Freeform 151"/>
            <p:cNvSpPr>
              <a:spLocks/>
            </p:cNvSpPr>
            <p:nvPr userDrawn="1"/>
          </p:nvSpPr>
          <p:spPr bwMode="auto">
            <a:xfrm>
              <a:off x="4603751" y="1470026"/>
              <a:ext cx="104775" cy="131763"/>
            </a:xfrm>
            <a:custGeom>
              <a:avLst/>
              <a:gdLst/>
              <a:ahLst/>
              <a:cxnLst>
                <a:cxn ang="0">
                  <a:pos x="196" y="152"/>
                </a:cxn>
                <a:cxn ang="0">
                  <a:pos x="174" y="194"/>
                </a:cxn>
                <a:cxn ang="0">
                  <a:pos x="146" y="223"/>
                </a:cxn>
                <a:cxn ang="0">
                  <a:pos x="113" y="242"/>
                </a:cxn>
                <a:cxn ang="0">
                  <a:pos x="75" y="247"/>
                </a:cxn>
                <a:cxn ang="0">
                  <a:pos x="62" y="247"/>
                </a:cxn>
                <a:cxn ang="0">
                  <a:pos x="39" y="239"/>
                </a:cxn>
                <a:cxn ang="0">
                  <a:pos x="22" y="223"/>
                </a:cxn>
                <a:cxn ang="0">
                  <a:pos x="13" y="198"/>
                </a:cxn>
                <a:cxn ang="0">
                  <a:pos x="11" y="182"/>
                </a:cxn>
                <a:cxn ang="0">
                  <a:pos x="14" y="117"/>
                </a:cxn>
                <a:cxn ang="0">
                  <a:pos x="17" y="74"/>
                </a:cxn>
                <a:cxn ang="0">
                  <a:pos x="19" y="30"/>
                </a:cxn>
                <a:cxn ang="0">
                  <a:pos x="16" y="19"/>
                </a:cxn>
                <a:cxn ang="0">
                  <a:pos x="3" y="7"/>
                </a:cxn>
                <a:cxn ang="0">
                  <a:pos x="0" y="6"/>
                </a:cxn>
                <a:cxn ang="0">
                  <a:pos x="0" y="4"/>
                </a:cxn>
                <a:cxn ang="0">
                  <a:pos x="1" y="1"/>
                </a:cxn>
                <a:cxn ang="0">
                  <a:pos x="7" y="0"/>
                </a:cxn>
                <a:cxn ang="0">
                  <a:pos x="22" y="3"/>
                </a:cxn>
                <a:cxn ang="0">
                  <a:pos x="36" y="8"/>
                </a:cxn>
                <a:cxn ang="0">
                  <a:pos x="43" y="13"/>
                </a:cxn>
                <a:cxn ang="0">
                  <a:pos x="51" y="21"/>
                </a:cxn>
                <a:cxn ang="0">
                  <a:pos x="52" y="24"/>
                </a:cxn>
                <a:cxn ang="0">
                  <a:pos x="49" y="32"/>
                </a:cxn>
                <a:cxn ang="0">
                  <a:pos x="45" y="39"/>
                </a:cxn>
                <a:cxn ang="0">
                  <a:pos x="43" y="50"/>
                </a:cxn>
                <a:cxn ang="0">
                  <a:pos x="38" y="121"/>
                </a:cxn>
                <a:cxn ang="0">
                  <a:pos x="35" y="187"/>
                </a:cxn>
                <a:cxn ang="0">
                  <a:pos x="35" y="195"/>
                </a:cxn>
                <a:cxn ang="0">
                  <a:pos x="39" y="210"/>
                </a:cxn>
                <a:cxn ang="0">
                  <a:pos x="48" y="220"/>
                </a:cxn>
                <a:cxn ang="0">
                  <a:pos x="62" y="223"/>
                </a:cxn>
                <a:cxn ang="0">
                  <a:pos x="71" y="224"/>
                </a:cxn>
                <a:cxn ang="0">
                  <a:pos x="106" y="218"/>
                </a:cxn>
                <a:cxn ang="0">
                  <a:pos x="138" y="204"/>
                </a:cxn>
                <a:cxn ang="0">
                  <a:pos x="165" y="181"/>
                </a:cxn>
                <a:cxn ang="0">
                  <a:pos x="188" y="147"/>
                </a:cxn>
              </a:cxnLst>
              <a:rect l="0" t="0" r="r" b="b"/>
              <a:pathLst>
                <a:path w="196" h="247">
                  <a:moveTo>
                    <a:pt x="196" y="152"/>
                  </a:moveTo>
                  <a:lnTo>
                    <a:pt x="196" y="152"/>
                  </a:lnTo>
                  <a:lnTo>
                    <a:pt x="185" y="173"/>
                  </a:lnTo>
                  <a:lnTo>
                    <a:pt x="174" y="194"/>
                  </a:lnTo>
                  <a:lnTo>
                    <a:pt x="161" y="210"/>
                  </a:lnTo>
                  <a:lnTo>
                    <a:pt x="146" y="223"/>
                  </a:lnTo>
                  <a:lnTo>
                    <a:pt x="130" y="234"/>
                  </a:lnTo>
                  <a:lnTo>
                    <a:pt x="113" y="242"/>
                  </a:lnTo>
                  <a:lnTo>
                    <a:pt x="94" y="246"/>
                  </a:lnTo>
                  <a:lnTo>
                    <a:pt x="75" y="247"/>
                  </a:lnTo>
                  <a:lnTo>
                    <a:pt x="75" y="247"/>
                  </a:lnTo>
                  <a:lnTo>
                    <a:pt x="62" y="247"/>
                  </a:lnTo>
                  <a:lnTo>
                    <a:pt x="49" y="244"/>
                  </a:lnTo>
                  <a:lnTo>
                    <a:pt x="39" y="239"/>
                  </a:lnTo>
                  <a:lnTo>
                    <a:pt x="29" y="231"/>
                  </a:lnTo>
                  <a:lnTo>
                    <a:pt x="22" y="223"/>
                  </a:lnTo>
                  <a:lnTo>
                    <a:pt x="16" y="211"/>
                  </a:lnTo>
                  <a:lnTo>
                    <a:pt x="13" y="198"/>
                  </a:lnTo>
                  <a:lnTo>
                    <a:pt x="11" y="182"/>
                  </a:lnTo>
                  <a:lnTo>
                    <a:pt x="11" y="182"/>
                  </a:lnTo>
                  <a:lnTo>
                    <a:pt x="13" y="149"/>
                  </a:lnTo>
                  <a:lnTo>
                    <a:pt x="14" y="117"/>
                  </a:lnTo>
                  <a:lnTo>
                    <a:pt x="14" y="117"/>
                  </a:lnTo>
                  <a:lnTo>
                    <a:pt x="17" y="74"/>
                  </a:lnTo>
                  <a:lnTo>
                    <a:pt x="19" y="30"/>
                  </a:lnTo>
                  <a:lnTo>
                    <a:pt x="19" y="30"/>
                  </a:lnTo>
                  <a:lnTo>
                    <a:pt x="17" y="23"/>
                  </a:lnTo>
                  <a:lnTo>
                    <a:pt x="16" y="19"/>
                  </a:lnTo>
                  <a:lnTo>
                    <a:pt x="11" y="13"/>
                  </a:lnTo>
                  <a:lnTo>
                    <a:pt x="3" y="7"/>
                  </a:lnTo>
                  <a:lnTo>
                    <a:pt x="3" y="7"/>
                  </a:lnTo>
                  <a:lnTo>
                    <a:pt x="0" y="6"/>
                  </a:lnTo>
                  <a:lnTo>
                    <a:pt x="0" y="4"/>
                  </a:lnTo>
                  <a:lnTo>
                    <a:pt x="0" y="4"/>
                  </a:lnTo>
                  <a:lnTo>
                    <a:pt x="0" y="3"/>
                  </a:lnTo>
                  <a:lnTo>
                    <a:pt x="1" y="1"/>
                  </a:lnTo>
                  <a:lnTo>
                    <a:pt x="7" y="0"/>
                  </a:lnTo>
                  <a:lnTo>
                    <a:pt x="7" y="0"/>
                  </a:lnTo>
                  <a:lnTo>
                    <a:pt x="14" y="1"/>
                  </a:lnTo>
                  <a:lnTo>
                    <a:pt x="22" y="3"/>
                  </a:lnTo>
                  <a:lnTo>
                    <a:pt x="29" y="6"/>
                  </a:lnTo>
                  <a:lnTo>
                    <a:pt x="36" y="8"/>
                  </a:lnTo>
                  <a:lnTo>
                    <a:pt x="36" y="8"/>
                  </a:lnTo>
                  <a:lnTo>
                    <a:pt x="43" y="13"/>
                  </a:lnTo>
                  <a:lnTo>
                    <a:pt x="48" y="17"/>
                  </a:lnTo>
                  <a:lnTo>
                    <a:pt x="51" y="21"/>
                  </a:lnTo>
                  <a:lnTo>
                    <a:pt x="52" y="24"/>
                  </a:lnTo>
                  <a:lnTo>
                    <a:pt x="52" y="24"/>
                  </a:lnTo>
                  <a:lnTo>
                    <a:pt x="52" y="29"/>
                  </a:lnTo>
                  <a:lnTo>
                    <a:pt x="49" y="32"/>
                  </a:lnTo>
                  <a:lnTo>
                    <a:pt x="49" y="32"/>
                  </a:lnTo>
                  <a:lnTo>
                    <a:pt x="45" y="39"/>
                  </a:lnTo>
                  <a:lnTo>
                    <a:pt x="43" y="50"/>
                  </a:lnTo>
                  <a:lnTo>
                    <a:pt x="43" y="50"/>
                  </a:lnTo>
                  <a:lnTo>
                    <a:pt x="38" y="121"/>
                  </a:lnTo>
                  <a:lnTo>
                    <a:pt x="38" y="121"/>
                  </a:lnTo>
                  <a:lnTo>
                    <a:pt x="35" y="155"/>
                  </a:lnTo>
                  <a:lnTo>
                    <a:pt x="35" y="187"/>
                  </a:lnTo>
                  <a:lnTo>
                    <a:pt x="35" y="187"/>
                  </a:lnTo>
                  <a:lnTo>
                    <a:pt x="35" y="195"/>
                  </a:lnTo>
                  <a:lnTo>
                    <a:pt x="36" y="204"/>
                  </a:lnTo>
                  <a:lnTo>
                    <a:pt x="39" y="210"/>
                  </a:lnTo>
                  <a:lnTo>
                    <a:pt x="43" y="215"/>
                  </a:lnTo>
                  <a:lnTo>
                    <a:pt x="48" y="220"/>
                  </a:lnTo>
                  <a:lnTo>
                    <a:pt x="55" y="221"/>
                  </a:lnTo>
                  <a:lnTo>
                    <a:pt x="62" y="223"/>
                  </a:lnTo>
                  <a:lnTo>
                    <a:pt x="71" y="224"/>
                  </a:lnTo>
                  <a:lnTo>
                    <a:pt x="71" y="224"/>
                  </a:lnTo>
                  <a:lnTo>
                    <a:pt x="90" y="223"/>
                  </a:lnTo>
                  <a:lnTo>
                    <a:pt x="106" y="218"/>
                  </a:lnTo>
                  <a:lnTo>
                    <a:pt x="122" y="213"/>
                  </a:lnTo>
                  <a:lnTo>
                    <a:pt x="138" y="204"/>
                  </a:lnTo>
                  <a:lnTo>
                    <a:pt x="151" y="194"/>
                  </a:lnTo>
                  <a:lnTo>
                    <a:pt x="165" y="181"/>
                  </a:lnTo>
                  <a:lnTo>
                    <a:pt x="177" y="165"/>
                  </a:lnTo>
                  <a:lnTo>
                    <a:pt x="188" y="147"/>
                  </a:lnTo>
                  <a:lnTo>
                    <a:pt x="196" y="1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8" name="Freeform 152"/>
            <p:cNvSpPr>
              <a:spLocks/>
            </p:cNvSpPr>
            <p:nvPr userDrawn="1"/>
          </p:nvSpPr>
          <p:spPr bwMode="auto">
            <a:xfrm>
              <a:off x="4730751" y="1477963"/>
              <a:ext cx="128588" cy="120650"/>
            </a:xfrm>
            <a:custGeom>
              <a:avLst/>
              <a:gdLst/>
              <a:ahLst/>
              <a:cxnLst>
                <a:cxn ang="0">
                  <a:pos x="165" y="25"/>
                </a:cxn>
                <a:cxn ang="0">
                  <a:pos x="58" y="55"/>
                </a:cxn>
                <a:cxn ang="0">
                  <a:pos x="47" y="60"/>
                </a:cxn>
                <a:cxn ang="0">
                  <a:pos x="39" y="62"/>
                </a:cxn>
                <a:cxn ang="0">
                  <a:pos x="31" y="65"/>
                </a:cxn>
                <a:cxn ang="0">
                  <a:pos x="26" y="65"/>
                </a:cxn>
                <a:cxn ang="0">
                  <a:pos x="16" y="60"/>
                </a:cxn>
                <a:cxn ang="0">
                  <a:pos x="10" y="54"/>
                </a:cxn>
                <a:cxn ang="0">
                  <a:pos x="2" y="41"/>
                </a:cxn>
                <a:cxn ang="0">
                  <a:pos x="0" y="31"/>
                </a:cxn>
                <a:cxn ang="0">
                  <a:pos x="2" y="28"/>
                </a:cxn>
                <a:cxn ang="0">
                  <a:pos x="3" y="26"/>
                </a:cxn>
                <a:cxn ang="0">
                  <a:pos x="7" y="29"/>
                </a:cxn>
                <a:cxn ang="0">
                  <a:pos x="12" y="34"/>
                </a:cxn>
                <a:cxn ang="0">
                  <a:pos x="22" y="38"/>
                </a:cxn>
                <a:cxn ang="0">
                  <a:pos x="26" y="38"/>
                </a:cxn>
                <a:cxn ang="0">
                  <a:pos x="48" y="35"/>
                </a:cxn>
                <a:cxn ang="0">
                  <a:pos x="119" y="19"/>
                </a:cxn>
                <a:cxn ang="0">
                  <a:pos x="180" y="6"/>
                </a:cxn>
                <a:cxn ang="0">
                  <a:pos x="203" y="2"/>
                </a:cxn>
                <a:cxn ang="0">
                  <a:pos x="218" y="0"/>
                </a:cxn>
                <a:cxn ang="0">
                  <a:pos x="237" y="5"/>
                </a:cxn>
                <a:cxn ang="0">
                  <a:pos x="242" y="18"/>
                </a:cxn>
                <a:cxn ang="0">
                  <a:pos x="241" y="22"/>
                </a:cxn>
                <a:cxn ang="0">
                  <a:pos x="237" y="26"/>
                </a:cxn>
                <a:cxn ang="0">
                  <a:pos x="231" y="28"/>
                </a:cxn>
                <a:cxn ang="0">
                  <a:pos x="218" y="28"/>
                </a:cxn>
                <a:cxn ang="0">
                  <a:pos x="186" y="32"/>
                </a:cxn>
                <a:cxn ang="0">
                  <a:pos x="154" y="49"/>
                </a:cxn>
                <a:cxn ang="0">
                  <a:pos x="144" y="58"/>
                </a:cxn>
                <a:cxn ang="0">
                  <a:pos x="129" y="77"/>
                </a:cxn>
                <a:cxn ang="0">
                  <a:pos x="119" y="96"/>
                </a:cxn>
                <a:cxn ang="0">
                  <a:pos x="115" y="117"/>
                </a:cxn>
                <a:cxn ang="0">
                  <a:pos x="115" y="129"/>
                </a:cxn>
                <a:cxn ang="0">
                  <a:pos x="116" y="146"/>
                </a:cxn>
                <a:cxn ang="0">
                  <a:pos x="122" y="161"/>
                </a:cxn>
                <a:cxn ang="0">
                  <a:pos x="132" y="174"/>
                </a:cxn>
                <a:cxn ang="0">
                  <a:pos x="147" y="184"/>
                </a:cxn>
                <a:cxn ang="0">
                  <a:pos x="155" y="188"/>
                </a:cxn>
                <a:cxn ang="0">
                  <a:pos x="177" y="196"/>
                </a:cxn>
                <a:cxn ang="0">
                  <a:pos x="190" y="199"/>
                </a:cxn>
                <a:cxn ang="0">
                  <a:pos x="208" y="203"/>
                </a:cxn>
                <a:cxn ang="0">
                  <a:pos x="213" y="214"/>
                </a:cxn>
                <a:cxn ang="0">
                  <a:pos x="212" y="220"/>
                </a:cxn>
                <a:cxn ang="0">
                  <a:pos x="203" y="228"/>
                </a:cxn>
                <a:cxn ang="0">
                  <a:pos x="197" y="228"/>
                </a:cxn>
                <a:cxn ang="0">
                  <a:pos x="174" y="225"/>
                </a:cxn>
                <a:cxn ang="0">
                  <a:pos x="148" y="216"/>
                </a:cxn>
                <a:cxn ang="0">
                  <a:pos x="136" y="209"/>
                </a:cxn>
                <a:cxn ang="0">
                  <a:pos x="118" y="193"/>
                </a:cxn>
                <a:cxn ang="0">
                  <a:pos x="103" y="173"/>
                </a:cxn>
                <a:cxn ang="0">
                  <a:pos x="96" y="146"/>
                </a:cxn>
                <a:cxn ang="0">
                  <a:pos x="96" y="132"/>
                </a:cxn>
                <a:cxn ang="0">
                  <a:pos x="97" y="113"/>
                </a:cxn>
                <a:cxn ang="0">
                  <a:pos x="110" y="78"/>
                </a:cxn>
                <a:cxn ang="0">
                  <a:pos x="122" y="62"/>
                </a:cxn>
                <a:cxn ang="0">
                  <a:pos x="132" y="52"/>
                </a:cxn>
                <a:cxn ang="0">
                  <a:pos x="154" y="34"/>
                </a:cxn>
                <a:cxn ang="0">
                  <a:pos x="165" y="25"/>
                </a:cxn>
              </a:cxnLst>
              <a:rect l="0" t="0" r="r" b="b"/>
              <a:pathLst>
                <a:path w="242" h="228">
                  <a:moveTo>
                    <a:pt x="165" y="25"/>
                  </a:moveTo>
                  <a:lnTo>
                    <a:pt x="165" y="25"/>
                  </a:lnTo>
                  <a:lnTo>
                    <a:pt x="113" y="39"/>
                  </a:lnTo>
                  <a:lnTo>
                    <a:pt x="58" y="55"/>
                  </a:lnTo>
                  <a:lnTo>
                    <a:pt x="58" y="55"/>
                  </a:lnTo>
                  <a:lnTo>
                    <a:pt x="47" y="60"/>
                  </a:lnTo>
                  <a:lnTo>
                    <a:pt x="39" y="62"/>
                  </a:lnTo>
                  <a:lnTo>
                    <a:pt x="39" y="62"/>
                  </a:lnTo>
                  <a:lnTo>
                    <a:pt x="35" y="65"/>
                  </a:lnTo>
                  <a:lnTo>
                    <a:pt x="31" y="65"/>
                  </a:lnTo>
                  <a:lnTo>
                    <a:pt x="31" y="65"/>
                  </a:lnTo>
                  <a:lnTo>
                    <a:pt x="26" y="65"/>
                  </a:lnTo>
                  <a:lnTo>
                    <a:pt x="22" y="64"/>
                  </a:lnTo>
                  <a:lnTo>
                    <a:pt x="16" y="60"/>
                  </a:lnTo>
                  <a:lnTo>
                    <a:pt x="10" y="54"/>
                  </a:lnTo>
                  <a:lnTo>
                    <a:pt x="10" y="54"/>
                  </a:lnTo>
                  <a:lnTo>
                    <a:pt x="6" y="47"/>
                  </a:lnTo>
                  <a:lnTo>
                    <a:pt x="2" y="41"/>
                  </a:lnTo>
                  <a:lnTo>
                    <a:pt x="0" y="35"/>
                  </a:lnTo>
                  <a:lnTo>
                    <a:pt x="0" y="31"/>
                  </a:lnTo>
                  <a:lnTo>
                    <a:pt x="0" y="31"/>
                  </a:lnTo>
                  <a:lnTo>
                    <a:pt x="2" y="28"/>
                  </a:lnTo>
                  <a:lnTo>
                    <a:pt x="3" y="26"/>
                  </a:lnTo>
                  <a:lnTo>
                    <a:pt x="3" y="26"/>
                  </a:lnTo>
                  <a:lnTo>
                    <a:pt x="5" y="26"/>
                  </a:lnTo>
                  <a:lnTo>
                    <a:pt x="7" y="29"/>
                  </a:lnTo>
                  <a:lnTo>
                    <a:pt x="7" y="29"/>
                  </a:lnTo>
                  <a:lnTo>
                    <a:pt x="12" y="34"/>
                  </a:lnTo>
                  <a:lnTo>
                    <a:pt x="18" y="36"/>
                  </a:lnTo>
                  <a:lnTo>
                    <a:pt x="22" y="38"/>
                  </a:lnTo>
                  <a:lnTo>
                    <a:pt x="26" y="38"/>
                  </a:lnTo>
                  <a:lnTo>
                    <a:pt x="26" y="38"/>
                  </a:lnTo>
                  <a:lnTo>
                    <a:pt x="36" y="38"/>
                  </a:lnTo>
                  <a:lnTo>
                    <a:pt x="48" y="35"/>
                  </a:lnTo>
                  <a:lnTo>
                    <a:pt x="48" y="35"/>
                  </a:lnTo>
                  <a:lnTo>
                    <a:pt x="119" y="19"/>
                  </a:lnTo>
                  <a:lnTo>
                    <a:pt x="180" y="6"/>
                  </a:lnTo>
                  <a:lnTo>
                    <a:pt x="180" y="6"/>
                  </a:lnTo>
                  <a:lnTo>
                    <a:pt x="203" y="2"/>
                  </a:lnTo>
                  <a:lnTo>
                    <a:pt x="203" y="2"/>
                  </a:lnTo>
                  <a:lnTo>
                    <a:pt x="218" y="0"/>
                  </a:lnTo>
                  <a:lnTo>
                    <a:pt x="218" y="0"/>
                  </a:lnTo>
                  <a:lnTo>
                    <a:pt x="228" y="2"/>
                  </a:lnTo>
                  <a:lnTo>
                    <a:pt x="237" y="5"/>
                  </a:lnTo>
                  <a:lnTo>
                    <a:pt x="241" y="10"/>
                  </a:lnTo>
                  <a:lnTo>
                    <a:pt x="242" y="18"/>
                  </a:lnTo>
                  <a:lnTo>
                    <a:pt x="242" y="18"/>
                  </a:lnTo>
                  <a:lnTo>
                    <a:pt x="241" y="22"/>
                  </a:lnTo>
                  <a:lnTo>
                    <a:pt x="239" y="25"/>
                  </a:lnTo>
                  <a:lnTo>
                    <a:pt x="237" y="26"/>
                  </a:lnTo>
                  <a:lnTo>
                    <a:pt x="237" y="26"/>
                  </a:lnTo>
                  <a:lnTo>
                    <a:pt x="231" y="28"/>
                  </a:lnTo>
                  <a:lnTo>
                    <a:pt x="218" y="28"/>
                  </a:lnTo>
                  <a:lnTo>
                    <a:pt x="218" y="28"/>
                  </a:lnTo>
                  <a:lnTo>
                    <a:pt x="200" y="29"/>
                  </a:lnTo>
                  <a:lnTo>
                    <a:pt x="186" y="32"/>
                  </a:lnTo>
                  <a:lnTo>
                    <a:pt x="170" y="39"/>
                  </a:lnTo>
                  <a:lnTo>
                    <a:pt x="154" y="49"/>
                  </a:lnTo>
                  <a:lnTo>
                    <a:pt x="154" y="49"/>
                  </a:lnTo>
                  <a:lnTo>
                    <a:pt x="144" y="58"/>
                  </a:lnTo>
                  <a:lnTo>
                    <a:pt x="136" y="67"/>
                  </a:lnTo>
                  <a:lnTo>
                    <a:pt x="129" y="77"/>
                  </a:lnTo>
                  <a:lnTo>
                    <a:pt x="123" y="86"/>
                  </a:lnTo>
                  <a:lnTo>
                    <a:pt x="119" y="96"/>
                  </a:lnTo>
                  <a:lnTo>
                    <a:pt x="116" y="106"/>
                  </a:lnTo>
                  <a:lnTo>
                    <a:pt x="115" y="117"/>
                  </a:lnTo>
                  <a:lnTo>
                    <a:pt x="115" y="129"/>
                  </a:lnTo>
                  <a:lnTo>
                    <a:pt x="115" y="129"/>
                  </a:lnTo>
                  <a:lnTo>
                    <a:pt x="115" y="138"/>
                  </a:lnTo>
                  <a:lnTo>
                    <a:pt x="116" y="146"/>
                  </a:lnTo>
                  <a:lnTo>
                    <a:pt x="119" y="154"/>
                  </a:lnTo>
                  <a:lnTo>
                    <a:pt x="122" y="161"/>
                  </a:lnTo>
                  <a:lnTo>
                    <a:pt x="126" y="168"/>
                  </a:lnTo>
                  <a:lnTo>
                    <a:pt x="132" y="174"/>
                  </a:lnTo>
                  <a:lnTo>
                    <a:pt x="139" y="180"/>
                  </a:lnTo>
                  <a:lnTo>
                    <a:pt x="147" y="184"/>
                  </a:lnTo>
                  <a:lnTo>
                    <a:pt x="147" y="184"/>
                  </a:lnTo>
                  <a:lnTo>
                    <a:pt x="155" y="188"/>
                  </a:lnTo>
                  <a:lnTo>
                    <a:pt x="165" y="193"/>
                  </a:lnTo>
                  <a:lnTo>
                    <a:pt x="177" y="196"/>
                  </a:lnTo>
                  <a:lnTo>
                    <a:pt x="190" y="199"/>
                  </a:lnTo>
                  <a:lnTo>
                    <a:pt x="190" y="199"/>
                  </a:lnTo>
                  <a:lnTo>
                    <a:pt x="200" y="200"/>
                  </a:lnTo>
                  <a:lnTo>
                    <a:pt x="208" y="203"/>
                  </a:lnTo>
                  <a:lnTo>
                    <a:pt x="212" y="209"/>
                  </a:lnTo>
                  <a:lnTo>
                    <a:pt x="213" y="214"/>
                  </a:lnTo>
                  <a:lnTo>
                    <a:pt x="213" y="214"/>
                  </a:lnTo>
                  <a:lnTo>
                    <a:pt x="212" y="220"/>
                  </a:lnTo>
                  <a:lnTo>
                    <a:pt x="209" y="225"/>
                  </a:lnTo>
                  <a:lnTo>
                    <a:pt x="203" y="228"/>
                  </a:lnTo>
                  <a:lnTo>
                    <a:pt x="197" y="228"/>
                  </a:lnTo>
                  <a:lnTo>
                    <a:pt x="197" y="228"/>
                  </a:lnTo>
                  <a:lnTo>
                    <a:pt x="187" y="228"/>
                  </a:lnTo>
                  <a:lnTo>
                    <a:pt x="174" y="225"/>
                  </a:lnTo>
                  <a:lnTo>
                    <a:pt x="161" y="222"/>
                  </a:lnTo>
                  <a:lnTo>
                    <a:pt x="148" y="216"/>
                  </a:lnTo>
                  <a:lnTo>
                    <a:pt x="148" y="216"/>
                  </a:lnTo>
                  <a:lnTo>
                    <a:pt x="136" y="209"/>
                  </a:lnTo>
                  <a:lnTo>
                    <a:pt x="126" y="201"/>
                  </a:lnTo>
                  <a:lnTo>
                    <a:pt x="118" y="193"/>
                  </a:lnTo>
                  <a:lnTo>
                    <a:pt x="109" y="184"/>
                  </a:lnTo>
                  <a:lnTo>
                    <a:pt x="103" y="173"/>
                  </a:lnTo>
                  <a:lnTo>
                    <a:pt x="99" y="161"/>
                  </a:lnTo>
                  <a:lnTo>
                    <a:pt x="96" y="146"/>
                  </a:lnTo>
                  <a:lnTo>
                    <a:pt x="96" y="132"/>
                  </a:lnTo>
                  <a:lnTo>
                    <a:pt x="96" y="132"/>
                  </a:lnTo>
                  <a:lnTo>
                    <a:pt x="96" y="123"/>
                  </a:lnTo>
                  <a:lnTo>
                    <a:pt x="97" y="113"/>
                  </a:lnTo>
                  <a:lnTo>
                    <a:pt x="102" y="96"/>
                  </a:lnTo>
                  <a:lnTo>
                    <a:pt x="110" y="78"/>
                  </a:lnTo>
                  <a:lnTo>
                    <a:pt x="116" y="70"/>
                  </a:lnTo>
                  <a:lnTo>
                    <a:pt x="122" y="62"/>
                  </a:lnTo>
                  <a:lnTo>
                    <a:pt x="122" y="62"/>
                  </a:lnTo>
                  <a:lnTo>
                    <a:pt x="132" y="52"/>
                  </a:lnTo>
                  <a:lnTo>
                    <a:pt x="144" y="42"/>
                  </a:lnTo>
                  <a:lnTo>
                    <a:pt x="154" y="34"/>
                  </a:lnTo>
                  <a:lnTo>
                    <a:pt x="167" y="26"/>
                  </a:lnTo>
                  <a:lnTo>
                    <a:pt x="165" y="2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49" name="Freeform 153"/>
            <p:cNvSpPr>
              <a:spLocks noEditPoints="1"/>
            </p:cNvSpPr>
            <p:nvPr userDrawn="1"/>
          </p:nvSpPr>
          <p:spPr bwMode="auto">
            <a:xfrm>
              <a:off x="4891088" y="1460501"/>
              <a:ext cx="155575" cy="149225"/>
            </a:xfrm>
            <a:custGeom>
              <a:avLst/>
              <a:gdLst/>
              <a:ahLst/>
              <a:cxnLst>
                <a:cxn ang="0">
                  <a:pos x="32" y="174"/>
                </a:cxn>
                <a:cxn ang="0">
                  <a:pos x="0" y="189"/>
                </a:cxn>
                <a:cxn ang="0">
                  <a:pos x="51" y="134"/>
                </a:cxn>
                <a:cxn ang="0">
                  <a:pos x="90" y="70"/>
                </a:cxn>
                <a:cxn ang="0">
                  <a:pos x="21" y="70"/>
                </a:cxn>
                <a:cxn ang="0">
                  <a:pos x="7" y="57"/>
                </a:cxn>
                <a:cxn ang="0">
                  <a:pos x="54" y="60"/>
                </a:cxn>
                <a:cxn ang="0">
                  <a:pos x="54" y="13"/>
                </a:cxn>
                <a:cxn ang="0">
                  <a:pos x="79" y="3"/>
                </a:cxn>
                <a:cxn ang="0">
                  <a:pos x="90" y="8"/>
                </a:cxn>
                <a:cxn ang="0">
                  <a:pos x="92" y="12"/>
                </a:cxn>
                <a:cxn ang="0">
                  <a:pos x="79" y="60"/>
                </a:cxn>
                <a:cxn ang="0">
                  <a:pos x="106" y="45"/>
                </a:cxn>
                <a:cxn ang="0">
                  <a:pos x="126" y="61"/>
                </a:cxn>
                <a:cxn ang="0">
                  <a:pos x="129" y="67"/>
                </a:cxn>
                <a:cxn ang="0">
                  <a:pos x="116" y="73"/>
                </a:cxn>
                <a:cxn ang="0">
                  <a:pos x="79" y="128"/>
                </a:cxn>
                <a:cxn ang="0">
                  <a:pos x="84" y="132"/>
                </a:cxn>
                <a:cxn ang="0">
                  <a:pos x="108" y="144"/>
                </a:cxn>
                <a:cxn ang="0">
                  <a:pos x="125" y="154"/>
                </a:cxn>
                <a:cxn ang="0">
                  <a:pos x="132" y="170"/>
                </a:cxn>
                <a:cxn ang="0">
                  <a:pos x="129" y="183"/>
                </a:cxn>
                <a:cxn ang="0">
                  <a:pos x="122" y="189"/>
                </a:cxn>
                <a:cxn ang="0">
                  <a:pos x="116" y="183"/>
                </a:cxn>
                <a:cxn ang="0">
                  <a:pos x="89" y="147"/>
                </a:cxn>
                <a:cxn ang="0">
                  <a:pos x="79" y="207"/>
                </a:cxn>
                <a:cxn ang="0">
                  <a:pos x="79" y="275"/>
                </a:cxn>
                <a:cxn ang="0">
                  <a:pos x="63" y="280"/>
                </a:cxn>
                <a:cxn ang="0">
                  <a:pos x="54" y="277"/>
                </a:cxn>
                <a:cxn ang="0">
                  <a:pos x="54" y="210"/>
                </a:cxn>
                <a:cxn ang="0">
                  <a:pos x="254" y="81"/>
                </a:cxn>
                <a:cxn ang="0">
                  <a:pos x="284" y="109"/>
                </a:cxn>
                <a:cxn ang="0">
                  <a:pos x="286" y="113"/>
                </a:cxn>
                <a:cxn ang="0">
                  <a:pos x="206" y="116"/>
                </a:cxn>
                <a:cxn ang="0">
                  <a:pos x="239" y="254"/>
                </a:cxn>
                <a:cxn ang="0">
                  <a:pos x="277" y="244"/>
                </a:cxn>
                <a:cxn ang="0">
                  <a:pos x="293" y="262"/>
                </a:cxn>
                <a:cxn ang="0">
                  <a:pos x="290" y="264"/>
                </a:cxn>
                <a:cxn ang="0">
                  <a:pos x="112" y="265"/>
                </a:cxn>
                <a:cxn ang="0">
                  <a:pos x="97" y="251"/>
                </a:cxn>
                <a:cxn ang="0">
                  <a:pos x="181" y="254"/>
                </a:cxn>
                <a:cxn ang="0">
                  <a:pos x="139" y="116"/>
                </a:cxn>
                <a:cxn ang="0">
                  <a:pos x="113" y="103"/>
                </a:cxn>
                <a:cxn ang="0">
                  <a:pos x="139" y="105"/>
                </a:cxn>
                <a:cxn ang="0">
                  <a:pos x="181" y="39"/>
                </a:cxn>
                <a:cxn ang="0">
                  <a:pos x="179" y="0"/>
                </a:cxn>
                <a:cxn ang="0">
                  <a:pos x="216" y="5"/>
                </a:cxn>
                <a:cxn ang="0">
                  <a:pos x="221" y="9"/>
                </a:cxn>
                <a:cxn ang="0">
                  <a:pos x="206" y="18"/>
                </a:cxn>
              </a:cxnLst>
              <a:rect l="0" t="0" r="r" b="b"/>
              <a:pathLst>
                <a:path w="293" h="280">
                  <a:moveTo>
                    <a:pt x="54" y="154"/>
                  </a:moveTo>
                  <a:lnTo>
                    <a:pt x="54" y="154"/>
                  </a:lnTo>
                  <a:lnTo>
                    <a:pt x="32" y="174"/>
                  </a:lnTo>
                  <a:lnTo>
                    <a:pt x="6" y="194"/>
                  </a:lnTo>
                  <a:lnTo>
                    <a:pt x="0" y="189"/>
                  </a:lnTo>
                  <a:lnTo>
                    <a:pt x="0" y="189"/>
                  </a:lnTo>
                  <a:lnTo>
                    <a:pt x="28" y="161"/>
                  </a:lnTo>
                  <a:lnTo>
                    <a:pt x="39" y="148"/>
                  </a:lnTo>
                  <a:lnTo>
                    <a:pt x="51" y="134"/>
                  </a:lnTo>
                  <a:lnTo>
                    <a:pt x="61" y="119"/>
                  </a:lnTo>
                  <a:lnTo>
                    <a:pt x="71" y="103"/>
                  </a:lnTo>
                  <a:lnTo>
                    <a:pt x="90" y="70"/>
                  </a:lnTo>
                  <a:lnTo>
                    <a:pt x="32" y="70"/>
                  </a:lnTo>
                  <a:lnTo>
                    <a:pt x="32" y="70"/>
                  </a:lnTo>
                  <a:lnTo>
                    <a:pt x="21" y="70"/>
                  </a:lnTo>
                  <a:lnTo>
                    <a:pt x="9" y="73"/>
                  </a:lnTo>
                  <a:lnTo>
                    <a:pt x="7" y="57"/>
                  </a:lnTo>
                  <a:lnTo>
                    <a:pt x="7" y="57"/>
                  </a:lnTo>
                  <a:lnTo>
                    <a:pt x="21" y="58"/>
                  </a:lnTo>
                  <a:lnTo>
                    <a:pt x="32" y="60"/>
                  </a:lnTo>
                  <a:lnTo>
                    <a:pt x="54" y="60"/>
                  </a:lnTo>
                  <a:lnTo>
                    <a:pt x="54" y="26"/>
                  </a:lnTo>
                  <a:lnTo>
                    <a:pt x="54" y="26"/>
                  </a:lnTo>
                  <a:lnTo>
                    <a:pt x="54" y="13"/>
                  </a:lnTo>
                  <a:lnTo>
                    <a:pt x="52" y="0"/>
                  </a:lnTo>
                  <a:lnTo>
                    <a:pt x="52" y="0"/>
                  </a:lnTo>
                  <a:lnTo>
                    <a:pt x="79" y="3"/>
                  </a:lnTo>
                  <a:lnTo>
                    <a:pt x="87" y="5"/>
                  </a:lnTo>
                  <a:lnTo>
                    <a:pt x="87" y="5"/>
                  </a:lnTo>
                  <a:lnTo>
                    <a:pt x="90" y="8"/>
                  </a:lnTo>
                  <a:lnTo>
                    <a:pt x="92" y="10"/>
                  </a:lnTo>
                  <a:lnTo>
                    <a:pt x="92" y="10"/>
                  </a:lnTo>
                  <a:lnTo>
                    <a:pt x="92" y="12"/>
                  </a:lnTo>
                  <a:lnTo>
                    <a:pt x="89" y="13"/>
                  </a:lnTo>
                  <a:lnTo>
                    <a:pt x="79" y="18"/>
                  </a:lnTo>
                  <a:lnTo>
                    <a:pt x="79" y="60"/>
                  </a:lnTo>
                  <a:lnTo>
                    <a:pt x="93" y="60"/>
                  </a:lnTo>
                  <a:lnTo>
                    <a:pt x="93" y="60"/>
                  </a:lnTo>
                  <a:lnTo>
                    <a:pt x="106" y="45"/>
                  </a:lnTo>
                  <a:lnTo>
                    <a:pt x="106" y="45"/>
                  </a:lnTo>
                  <a:lnTo>
                    <a:pt x="126" y="61"/>
                  </a:lnTo>
                  <a:lnTo>
                    <a:pt x="126" y="61"/>
                  </a:lnTo>
                  <a:lnTo>
                    <a:pt x="129" y="64"/>
                  </a:lnTo>
                  <a:lnTo>
                    <a:pt x="129" y="67"/>
                  </a:lnTo>
                  <a:lnTo>
                    <a:pt x="129" y="67"/>
                  </a:lnTo>
                  <a:lnTo>
                    <a:pt x="129" y="68"/>
                  </a:lnTo>
                  <a:lnTo>
                    <a:pt x="126" y="70"/>
                  </a:lnTo>
                  <a:lnTo>
                    <a:pt x="116" y="73"/>
                  </a:lnTo>
                  <a:lnTo>
                    <a:pt x="116" y="73"/>
                  </a:lnTo>
                  <a:lnTo>
                    <a:pt x="97" y="102"/>
                  </a:lnTo>
                  <a:lnTo>
                    <a:pt x="79" y="128"/>
                  </a:lnTo>
                  <a:lnTo>
                    <a:pt x="79" y="131"/>
                  </a:lnTo>
                  <a:lnTo>
                    <a:pt x="79" y="131"/>
                  </a:lnTo>
                  <a:lnTo>
                    <a:pt x="84" y="132"/>
                  </a:lnTo>
                  <a:lnTo>
                    <a:pt x="84" y="132"/>
                  </a:lnTo>
                  <a:lnTo>
                    <a:pt x="96" y="138"/>
                  </a:lnTo>
                  <a:lnTo>
                    <a:pt x="108" y="144"/>
                  </a:lnTo>
                  <a:lnTo>
                    <a:pt x="118" y="149"/>
                  </a:lnTo>
                  <a:lnTo>
                    <a:pt x="125" y="154"/>
                  </a:lnTo>
                  <a:lnTo>
                    <a:pt x="125" y="154"/>
                  </a:lnTo>
                  <a:lnTo>
                    <a:pt x="131" y="161"/>
                  </a:lnTo>
                  <a:lnTo>
                    <a:pt x="131" y="165"/>
                  </a:lnTo>
                  <a:lnTo>
                    <a:pt x="132" y="170"/>
                  </a:lnTo>
                  <a:lnTo>
                    <a:pt x="132" y="170"/>
                  </a:lnTo>
                  <a:lnTo>
                    <a:pt x="131" y="176"/>
                  </a:lnTo>
                  <a:lnTo>
                    <a:pt x="129" y="183"/>
                  </a:lnTo>
                  <a:lnTo>
                    <a:pt x="125" y="187"/>
                  </a:lnTo>
                  <a:lnTo>
                    <a:pt x="122" y="189"/>
                  </a:lnTo>
                  <a:lnTo>
                    <a:pt x="122" y="189"/>
                  </a:lnTo>
                  <a:lnTo>
                    <a:pt x="119" y="187"/>
                  </a:lnTo>
                  <a:lnTo>
                    <a:pt x="116" y="183"/>
                  </a:lnTo>
                  <a:lnTo>
                    <a:pt x="116" y="183"/>
                  </a:lnTo>
                  <a:lnTo>
                    <a:pt x="109" y="170"/>
                  </a:lnTo>
                  <a:lnTo>
                    <a:pt x="99" y="158"/>
                  </a:lnTo>
                  <a:lnTo>
                    <a:pt x="89" y="147"/>
                  </a:lnTo>
                  <a:lnTo>
                    <a:pt x="79" y="139"/>
                  </a:lnTo>
                  <a:lnTo>
                    <a:pt x="79" y="207"/>
                  </a:lnTo>
                  <a:lnTo>
                    <a:pt x="79" y="207"/>
                  </a:lnTo>
                  <a:lnTo>
                    <a:pt x="80" y="273"/>
                  </a:lnTo>
                  <a:lnTo>
                    <a:pt x="80" y="273"/>
                  </a:lnTo>
                  <a:lnTo>
                    <a:pt x="79" y="275"/>
                  </a:lnTo>
                  <a:lnTo>
                    <a:pt x="76" y="278"/>
                  </a:lnTo>
                  <a:lnTo>
                    <a:pt x="70" y="278"/>
                  </a:lnTo>
                  <a:lnTo>
                    <a:pt x="63" y="280"/>
                  </a:lnTo>
                  <a:lnTo>
                    <a:pt x="63" y="280"/>
                  </a:lnTo>
                  <a:lnTo>
                    <a:pt x="55" y="278"/>
                  </a:lnTo>
                  <a:lnTo>
                    <a:pt x="54" y="277"/>
                  </a:lnTo>
                  <a:lnTo>
                    <a:pt x="52" y="275"/>
                  </a:lnTo>
                  <a:lnTo>
                    <a:pt x="52" y="275"/>
                  </a:lnTo>
                  <a:lnTo>
                    <a:pt x="54" y="210"/>
                  </a:lnTo>
                  <a:lnTo>
                    <a:pt x="54" y="154"/>
                  </a:lnTo>
                  <a:close/>
                  <a:moveTo>
                    <a:pt x="235" y="105"/>
                  </a:moveTo>
                  <a:lnTo>
                    <a:pt x="254" y="81"/>
                  </a:lnTo>
                  <a:lnTo>
                    <a:pt x="254" y="81"/>
                  </a:lnTo>
                  <a:lnTo>
                    <a:pt x="270" y="94"/>
                  </a:lnTo>
                  <a:lnTo>
                    <a:pt x="284" y="109"/>
                  </a:lnTo>
                  <a:lnTo>
                    <a:pt x="284" y="109"/>
                  </a:lnTo>
                  <a:lnTo>
                    <a:pt x="286" y="113"/>
                  </a:lnTo>
                  <a:lnTo>
                    <a:pt x="286" y="113"/>
                  </a:lnTo>
                  <a:lnTo>
                    <a:pt x="286" y="115"/>
                  </a:lnTo>
                  <a:lnTo>
                    <a:pt x="283" y="116"/>
                  </a:lnTo>
                  <a:lnTo>
                    <a:pt x="206" y="116"/>
                  </a:lnTo>
                  <a:lnTo>
                    <a:pt x="206" y="254"/>
                  </a:lnTo>
                  <a:lnTo>
                    <a:pt x="239" y="254"/>
                  </a:lnTo>
                  <a:lnTo>
                    <a:pt x="239" y="254"/>
                  </a:lnTo>
                  <a:lnTo>
                    <a:pt x="261" y="229"/>
                  </a:lnTo>
                  <a:lnTo>
                    <a:pt x="261" y="229"/>
                  </a:lnTo>
                  <a:lnTo>
                    <a:pt x="277" y="244"/>
                  </a:lnTo>
                  <a:lnTo>
                    <a:pt x="292" y="258"/>
                  </a:lnTo>
                  <a:lnTo>
                    <a:pt x="292" y="258"/>
                  </a:lnTo>
                  <a:lnTo>
                    <a:pt x="293" y="262"/>
                  </a:lnTo>
                  <a:lnTo>
                    <a:pt x="293" y="262"/>
                  </a:lnTo>
                  <a:lnTo>
                    <a:pt x="293" y="264"/>
                  </a:lnTo>
                  <a:lnTo>
                    <a:pt x="290" y="264"/>
                  </a:lnTo>
                  <a:lnTo>
                    <a:pt x="122" y="264"/>
                  </a:lnTo>
                  <a:lnTo>
                    <a:pt x="122" y="264"/>
                  </a:lnTo>
                  <a:lnTo>
                    <a:pt x="112" y="265"/>
                  </a:lnTo>
                  <a:lnTo>
                    <a:pt x="100" y="267"/>
                  </a:lnTo>
                  <a:lnTo>
                    <a:pt x="97" y="251"/>
                  </a:lnTo>
                  <a:lnTo>
                    <a:pt x="97" y="251"/>
                  </a:lnTo>
                  <a:lnTo>
                    <a:pt x="110" y="254"/>
                  </a:lnTo>
                  <a:lnTo>
                    <a:pt x="122" y="254"/>
                  </a:lnTo>
                  <a:lnTo>
                    <a:pt x="181" y="254"/>
                  </a:lnTo>
                  <a:lnTo>
                    <a:pt x="181" y="116"/>
                  </a:lnTo>
                  <a:lnTo>
                    <a:pt x="139" y="116"/>
                  </a:lnTo>
                  <a:lnTo>
                    <a:pt x="139" y="116"/>
                  </a:lnTo>
                  <a:lnTo>
                    <a:pt x="126" y="116"/>
                  </a:lnTo>
                  <a:lnTo>
                    <a:pt x="116" y="118"/>
                  </a:lnTo>
                  <a:lnTo>
                    <a:pt x="113" y="103"/>
                  </a:lnTo>
                  <a:lnTo>
                    <a:pt x="113" y="103"/>
                  </a:lnTo>
                  <a:lnTo>
                    <a:pt x="126" y="105"/>
                  </a:lnTo>
                  <a:lnTo>
                    <a:pt x="139" y="105"/>
                  </a:lnTo>
                  <a:lnTo>
                    <a:pt x="181" y="105"/>
                  </a:lnTo>
                  <a:lnTo>
                    <a:pt x="181" y="39"/>
                  </a:lnTo>
                  <a:lnTo>
                    <a:pt x="181" y="39"/>
                  </a:lnTo>
                  <a:lnTo>
                    <a:pt x="180" y="19"/>
                  </a:lnTo>
                  <a:lnTo>
                    <a:pt x="179" y="0"/>
                  </a:lnTo>
                  <a:lnTo>
                    <a:pt x="179" y="0"/>
                  </a:lnTo>
                  <a:lnTo>
                    <a:pt x="200" y="2"/>
                  </a:lnTo>
                  <a:lnTo>
                    <a:pt x="200" y="2"/>
                  </a:lnTo>
                  <a:lnTo>
                    <a:pt x="216" y="5"/>
                  </a:lnTo>
                  <a:lnTo>
                    <a:pt x="219" y="6"/>
                  </a:lnTo>
                  <a:lnTo>
                    <a:pt x="221" y="9"/>
                  </a:lnTo>
                  <a:lnTo>
                    <a:pt x="221" y="9"/>
                  </a:lnTo>
                  <a:lnTo>
                    <a:pt x="219" y="10"/>
                  </a:lnTo>
                  <a:lnTo>
                    <a:pt x="216" y="13"/>
                  </a:lnTo>
                  <a:lnTo>
                    <a:pt x="206" y="18"/>
                  </a:lnTo>
                  <a:lnTo>
                    <a:pt x="206" y="105"/>
                  </a:lnTo>
                  <a:lnTo>
                    <a:pt x="235" y="10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0" name="Freeform 154"/>
            <p:cNvSpPr>
              <a:spLocks noEditPoints="1"/>
            </p:cNvSpPr>
            <p:nvPr userDrawn="1"/>
          </p:nvSpPr>
          <p:spPr bwMode="auto">
            <a:xfrm>
              <a:off x="5065713" y="1458913"/>
              <a:ext cx="153988" cy="149225"/>
            </a:xfrm>
            <a:custGeom>
              <a:avLst/>
              <a:gdLst/>
              <a:ahLst/>
              <a:cxnLst>
                <a:cxn ang="0">
                  <a:pos x="285" y="119"/>
                </a:cxn>
                <a:cxn ang="0">
                  <a:pos x="270" y="140"/>
                </a:cxn>
                <a:cxn ang="0">
                  <a:pos x="230" y="119"/>
                </a:cxn>
                <a:cxn ang="0">
                  <a:pos x="201" y="94"/>
                </a:cxn>
                <a:cxn ang="0">
                  <a:pos x="160" y="45"/>
                </a:cxn>
                <a:cxn ang="0">
                  <a:pos x="134" y="42"/>
                </a:cxn>
                <a:cxn ang="0">
                  <a:pos x="86" y="94"/>
                </a:cxn>
                <a:cxn ang="0">
                  <a:pos x="26" y="135"/>
                </a:cxn>
                <a:cxn ang="0">
                  <a:pos x="0" y="140"/>
                </a:cxn>
                <a:cxn ang="0">
                  <a:pos x="61" y="91"/>
                </a:cxn>
                <a:cxn ang="0">
                  <a:pos x="93" y="54"/>
                </a:cxn>
                <a:cxn ang="0">
                  <a:pos x="124" y="0"/>
                </a:cxn>
                <a:cxn ang="0">
                  <a:pos x="166" y="10"/>
                </a:cxn>
                <a:cxn ang="0">
                  <a:pos x="166" y="14"/>
                </a:cxn>
                <a:cxn ang="0">
                  <a:pos x="154" y="19"/>
                </a:cxn>
                <a:cxn ang="0">
                  <a:pos x="201" y="68"/>
                </a:cxn>
                <a:cxn ang="0">
                  <a:pos x="235" y="90"/>
                </a:cxn>
                <a:cxn ang="0">
                  <a:pos x="293" y="109"/>
                </a:cxn>
                <a:cxn ang="0">
                  <a:pos x="138" y="177"/>
                </a:cxn>
                <a:cxn ang="0">
                  <a:pos x="87" y="245"/>
                </a:cxn>
                <a:cxn ang="0">
                  <a:pos x="179" y="239"/>
                </a:cxn>
                <a:cxn ang="0">
                  <a:pos x="190" y="217"/>
                </a:cxn>
                <a:cxn ang="0">
                  <a:pos x="173" y="188"/>
                </a:cxn>
                <a:cxn ang="0">
                  <a:pos x="224" y="222"/>
                </a:cxn>
                <a:cxn ang="0">
                  <a:pos x="241" y="239"/>
                </a:cxn>
                <a:cxn ang="0">
                  <a:pos x="247" y="255"/>
                </a:cxn>
                <a:cxn ang="0">
                  <a:pos x="243" y="272"/>
                </a:cxn>
                <a:cxn ang="0">
                  <a:pos x="234" y="279"/>
                </a:cxn>
                <a:cxn ang="0">
                  <a:pos x="230" y="278"/>
                </a:cxn>
                <a:cxn ang="0">
                  <a:pos x="219" y="258"/>
                </a:cxn>
                <a:cxn ang="0">
                  <a:pos x="183" y="252"/>
                </a:cxn>
                <a:cxn ang="0">
                  <a:pos x="122" y="262"/>
                </a:cxn>
                <a:cxn ang="0">
                  <a:pos x="48" y="281"/>
                </a:cxn>
                <a:cxn ang="0">
                  <a:pos x="44" y="282"/>
                </a:cxn>
                <a:cxn ang="0">
                  <a:pos x="31" y="243"/>
                </a:cxn>
                <a:cxn ang="0">
                  <a:pos x="58" y="245"/>
                </a:cxn>
                <a:cxn ang="0">
                  <a:pos x="74" y="245"/>
                </a:cxn>
                <a:cxn ang="0">
                  <a:pos x="51" y="177"/>
                </a:cxn>
                <a:cxn ang="0">
                  <a:pos x="22" y="180"/>
                </a:cxn>
                <a:cxn ang="0">
                  <a:pos x="35" y="165"/>
                </a:cxn>
                <a:cxn ang="0">
                  <a:pos x="221" y="167"/>
                </a:cxn>
                <a:cxn ang="0">
                  <a:pos x="272" y="169"/>
                </a:cxn>
                <a:cxn ang="0">
                  <a:pos x="274" y="174"/>
                </a:cxn>
                <a:cxn ang="0">
                  <a:pos x="272" y="177"/>
                </a:cxn>
                <a:cxn ang="0">
                  <a:pos x="166" y="114"/>
                </a:cxn>
                <a:cxn ang="0">
                  <a:pos x="214" y="117"/>
                </a:cxn>
                <a:cxn ang="0">
                  <a:pos x="216" y="123"/>
                </a:cxn>
                <a:cxn ang="0">
                  <a:pos x="99" y="125"/>
                </a:cxn>
                <a:cxn ang="0">
                  <a:pos x="70" y="127"/>
                </a:cxn>
                <a:cxn ang="0">
                  <a:pos x="83" y="113"/>
                </a:cxn>
              </a:cxnLst>
              <a:rect l="0" t="0" r="r" b="b"/>
              <a:pathLst>
                <a:path w="293" h="282">
                  <a:moveTo>
                    <a:pt x="293" y="114"/>
                  </a:moveTo>
                  <a:lnTo>
                    <a:pt x="293" y="114"/>
                  </a:lnTo>
                  <a:lnTo>
                    <a:pt x="285" y="119"/>
                  </a:lnTo>
                  <a:lnTo>
                    <a:pt x="279" y="125"/>
                  </a:lnTo>
                  <a:lnTo>
                    <a:pt x="273" y="132"/>
                  </a:lnTo>
                  <a:lnTo>
                    <a:pt x="270" y="140"/>
                  </a:lnTo>
                  <a:lnTo>
                    <a:pt x="270" y="140"/>
                  </a:lnTo>
                  <a:lnTo>
                    <a:pt x="248" y="129"/>
                  </a:lnTo>
                  <a:lnTo>
                    <a:pt x="230" y="119"/>
                  </a:lnTo>
                  <a:lnTo>
                    <a:pt x="215" y="107"/>
                  </a:lnTo>
                  <a:lnTo>
                    <a:pt x="201" y="94"/>
                  </a:lnTo>
                  <a:lnTo>
                    <a:pt x="201" y="94"/>
                  </a:lnTo>
                  <a:lnTo>
                    <a:pt x="186" y="80"/>
                  </a:lnTo>
                  <a:lnTo>
                    <a:pt x="173" y="64"/>
                  </a:lnTo>
                  <a:lnTo>
                    <a:pt x="160" y="45"/>
                  </a:lnTo>
                  <a:lnTo>
                    <a:pt x="147" y="23"/>
                  </a:lnTo>
                  <a:lnTo>
                    <a:pt x="147" y="23"/>
                  </a:lnTo>
                  <a:lnTo>
                    <a:pt x="134" y="42"/>
                  </a:lnTo>
                  <a:lnTo>
                    <a:pt x="119" y="61"/>
                  </a:lnTo>
                  <a:lnTo>
                    <a:pt x="103" y="78"/>
                  </a:lnTo>
                  <a:lnTo>
                    <a:pt x="86" y="94"/>
                  </a:lnTo>
                  <a:lnTo>
                    <a:pt x="67" y="109"/>
                  </a:lnTo>
                  <a:lnTo>
                    <a:pt x="47" y="123"/>
                  </a:lnTo>
                  <a:lnTo>
                    <a:pt x="26" y="135"/>
                  </a:lnTo>
                  <a:lnTo>
                    <a:pt x="5" y="146"/>
                  </a:lnTo>
                  <a:lnTo>
                    <a:pt x="0" y="140"/>
                  </a:lnTo>
                  <a:lnTo>
                    <a:pt x="0" y="140"/>
                  </a:lnTo>
                  <a:lnTo>
                    <a:pt x="25" y="122"/>
                  </a:lnTo>
                  <a:lnTo>
                    <a:pt x="45" y="107"/>
                  </a:lnTo>
                  <a:lnTo>
                    <a:pt x="61" y="91"/>
                  </a:lnTo>
                  <a:lnTo>
                    <a:pt x="77" y="74"/>
                  </a:lnTo>
                  <a:lnTo>
                    <a:pt x="77" y="74"/>
                  </a:lnTo>
                  <a:lnTo>
                    <a:pt x="93" y="54"/>
                  </a:lnTo>
                  <a:lnTo>
                    <a:pt x="106" y="35"/>
                  </a:lnTo>
                  <a:lnTo>
                    <a:pt x="116" y="17"/>
                  </a:lnTo>
                  <a:lnTo>
                    <a:pt x="124" y="0"/>
                  </a:lnTo>
                  <a:lnTo>
                    <a:pt x="124" y="0"/>
                  </a:lnTo>
                  <a:lnTo>
                    <a:pt x="158" y="7"/>
                  </a:lnTo>
                  <a:lnTo>
                    <a:pt x="166" y="10"/>
                  </a:lnTo>
                  <a:lnTo>
                    <a:pt x="167" y="13"/>
                  </a:lnTo>
                  <a:lnTo>
                    <a:pt x="167" y="13"/>
                  </a:lnTo>
                  <a:lnTo>
                    <a:pt x="166" y="14"/>
                  </a:lnTo>
                  <a:lnTo>
                    <a:pt x="164" y="16"/>
                  </a:lnTo>
                  <a:lnTo>
                    <a:pt x="154" y="19"/>
                  </a:lnTo>
                  <a:lnTo>
                    <a:pt x="154" y="19"/>
                  </a:lnTo>
                  <a:lnTo>
                    <a:pt x="169" y="38"/>
                  </a:lnTo>
                  <a:lnTo>
                    <a:pt x="183" y="54"/>
                  </a:lnTo>
                  <a:lnTo>
                    <a:pt x="201" y="68"/>
                  </a:lnTo>
                  <a:lnTo>
                    <a:pt x="218" y="81"/>
                  </a:lnTo>
                  <a:lnTo>
                    <a:pt x="218" y="81"/>
                  </a:lnTo>
                  <a:lnTo>
                    <a:pt x="235" y="90"/>
                  </a:lnTo>
                  <a:lnTo>
                    <a:pt x="253" y="97"/>
                  </a:lnTo>
                  <a:lnTo>
                    <a:pt x="272" y="103"/>
                  </a:lnTo>
                  <a:lnTo>
                    <a:pt x="293" y="109"/>
                  </a:lnTo>
                  <a:lnTo>
                    <a:pt x="293" y="114"/>
                  </a:lnTo>
                  <a:close/>
                  <a:moveTo>
                    <a:pt x="138" y="177"/>
                  </a:moveTo>
                  <a:lnTo>
                    <a:pt x="138" y="177"/>
                  </a:lnTo>
                  <a:lnTo>
                    <a:pt x="112" y="214"/>
                  </a:lnTo>
                  <a:lnTo>
                    <a:pt x="98" y="232"/>
                  </a:lnTo>
                  <a:lnTo>
                    <a:pt x="87" y="245"/>
                  </a:lnTo>
                  <a:lnTo>
                    <a:pt x="87" y="245"/>
                  </a:lnTo>
                  <a:lnTo>
                    <a:pt x="147" y="242"/>
                  </a:lnTo>
                  <a:lnTo>
                    <a:pt x="179" y="239"/>
                  </a:lnTo>
                  <a:lnTo>
                    <a:pt x="206" y="236"/>
                  </a:lnTo>
                  <a:lnTo>
                    <a:pt x="206" y="236"/>
                  </a:lnTo>
                  <a:lnTo>
                    <a:pt x="190" y="217"/>
                  </a:lnTo>
                  <a:lnTo>
                    <a:pt x="169" y="193"/>
                  </a:lnTo>
                  <a:lnTo>
                    <a:pt x="173" y="188"/>
                  </a:lnTo>
                  <a:lnTo>
                    <a:pt x="173" y="188"/>
                  </a:lnTo>
                  <a:lnTo>
                    <a:pt x="193" y="201"/>
                  </a:lnTo>
                  <a:lnTo>
                    <a:pt x="209" y="211"/>
                  </a:lnTo>
                  <a:lnTo>
                    <a:pt x="224" y="222"/>
                  </a:lnTo>
                  <a:lnTo>
                    <a:pt x="235" y="232"/>
                  </a:lnTo>
                  <a:lnTo>
                    <a:pt x="235" y="232"/>
                  </a:lnTo>
                  <a:lnTo>
                    <a:pt x="241" y="239"/>
                  </a:lnTo>
                  <a:lnTo>
                    <a:pt x="244" y="243"/>
                  </a:lnTo>
                  <a:lnTo>
                    <a:pt x="247" y="249"/>
                  </a:lnTo>
                  <a:lnTo>
                    <a:pt x="247" y="255"/>
                  </a:lnTo>
                  <a:lnTo>
                    <a:pt x="247" y="255"/>
                  </a:lnTo>
                  <a:lnTo>
                    <a:pt x="245" y="265"/>
                  </a:lnTo>
                  <a:lnTo>
                    <a:pt x="243" y="272"/>
                  </a:lnTo>
                  <a:lnTo>
                    <a:pt x="238" y="278"/>
                  </a:lnTo>
                  <a:lnTo>
                    <a:pt x="235" y="279"/>
                  </a:lnTo>
                  <a:lnTo>
                    <a:pt x="234" y="279"/>
                  </a:lnTo>
                  <a:lnTo>
                    <a:pt x="234" y="279"/>
                  </a:lnTo>
                  <a:lnTo>
                    <a:pt x="231" y="279"/>
                  </a:lnTo>
                  <a:lnTo>
                    <a:pt x="230" y="278"/>
                  </a:lnTo>
                  <a:lnTo>
                    <a:pt x="227" y="272"/>
                  </a:lnTo>
                  <a:lnTo>
                    <a:pt x="227" y="272"/>
                  </a:lnTo>
                  <a:lnTo>
                    <a:pt x="219" y="258"/>
                  </a:lnTo>
                  <a:lnTo>
                    <a:pt x="212" y="246"/>
                  </a:lnTo>
                  <a:lnTo>
                    <a:pt x="212" y="246"/>
                  </a:lnTo>
                  <a:lnTo>
                    <a:pt x="183" y="252"/>
                  </a:lnTo>
                  <a:lnTo>
                    <a:pt x="157" y="256"/>
                  </a:lnTo>
                  <a:lnTo>
                    <a:pt x="157" y="256"/>
                  </a:lnTo>
                  <a:lnTo>
                    <a:pt x="122" y="262"/>
                  </a:lnTo>
                  <a:lnTo>
                    <a:pt x="51" y="271"/>
                  </a:lnTo>
                  <a:lnTo>
                    <a:pt x="51" y="271"/>
                  </a:lnTo>
                  <a:lnTo>
                    <a:pt x="48" y="281"/>
                  </a:lnTo>
                  <a:lnTo>
                    <a:pt x="47" y="282"/>
                  </a:lnTo>
                  <a:lnTo>
                    <a:pt x="44" y="282"/>
                  </a:lnTo>
                  <a:lnTo>
                    <a:pt x="44" y="282"/>
                  </a:lnTo>
                  <a:lnTo>
                    <a:pt x="41" y="282"/>
                  </a:lnTo>
                  <a:lnTo>
                    <a:pt x="40" y="278"/>
                  </a:lnTo>
                  <a:lnTo>
                    <a:pt x="31" y="243"/>
                  </a:lnTo>
                  <a:lnTo>
                    <a:pt x="31" y="243"/>
                  </a:lnTo>
                  <a:lnTo>
                    <a:pt x="44" y="245"/>
                  </a:lnTo>
                  <a:lnTo>
                    <a:pt x="58" y="245"/>
                  </a:lnTo>
                  <a:lnTo>
                    <a:pt x="58" y="245"/>
                  </a:lnTo>
                  <a:lnTo>
                    <a:pt x="74" y="245"/>
                  </a:lnTo>
                  <a:lnTo>
                    <a:pt x="74" y="245"/>
                  </a:lnTo>
                  <a:lnTo>
                    <a:pt x="90" y="213"/>
                  </a:lnTo>
                  <a:lnTo>
                    <a:pt x="105" y="177"/>
                  </a:lnTo>
                  <a:lnTo>
                    <a:pt x="51" y="177"/>
                  </a:lnTo>
                  <a:lnTo>
                    <a:pt x="51" y="177"/>
                  </a:lnTo>
                  <a:lnTo>
                    <a:pt x="37" y="177"/>
                  </a:lnTo>
                  <a:lnTo>
                    <a:pt x="22" y="180"/>
                  </a:lnTo>
                  <a:lnTo>
                    <a:pt x="19" y="162"/>
                  </a:lnTo>
                  <a:lnTo>
                    <a:pt x="19" y="162"/>
                  </a:lnTo>
                  <a:lnTo>
                    <a:pt x="35" y="165"/>
                  </a:lnTo>
                  <a:lnTo>
                    <a:pt x="50" y="167"/>
                  </a:lnTo>
                  <a:lnTo>
                    <a:pt x="221" y="167"/>
                  </a:lnTo>
                  <a:lnTo>
                    <a:pt x="221" y="167"/>
                  </a:lnTo>
                  <a:lnTo>
                    <a:pt x="240" y="143"/>
                  </a:lnTo>
                  <a:lnTo>
                    <a:pt x="240" y="143"/>
                  </a:lnTo>
                  <a:lnTo>
                    <a:pt x="272" y="169"/>
                  </a:lnTo>
                  <a:lnTo>
                    <a:pt x="272" y="169"/>
                  </a:lnTo>
                  <a:lnTo>
                    <a:pt x="273" y="172"/>
                  </a:lnTo>
                  <a:lnTo>
                    <a:pt x="274" y="174"/>
                  </a:lnTo>
                  <a:lnTo>
                    <a:pt x="274" y="174"/>
                  </a:lnTo>
                  <a:lnTo>
                    <a:pt x="273" y="175"/>
                  </a:lnTo>
                  <a:lnTo>
                    <a:pt x="272" y="177"/>
                  </a:lnTo>
                  <a:lnTo>
                    <a:pt x="138" y="177"/>
                  </a:lnTo>
                  <a:close/>
                  <a:moveTo>
                    <a:pt x="166" y="114"/>
                  </a:moveTo>
                  <a:lnTo>
                    <a:pt x="166" y="114"/>
                  </a:lnTo>
                  <a:lnTo>
                    <a:pt x="183" y="93"/>
                  </a:lnTo>
                  <a:lnTo>
                    <a:pt x="183" y="93"/>
                  </a:lnTo>
                  <a:lnTo>
                    <a:pt x="214" y="117"/>
                  </a:lnTo>
                  <a:lnTo>
                    <a:pt x="214" y="117"/>
                  </a:lnTo>
                  <a:lnTo>
                    <a:pt x="216" y="123"/>
                  </a:lnTo>
                  <a:lnTo>
                    <a:pt x="216" y="123"/>
                  </a:lnTo>
                  <a:lnTo>
                    <a:pt x="215" y="125"/>
                  </a:lnTo>
                  <a:lnTo>
                    <a:pt x="212" y="125"/>
                  </a:lnTo>
                  <a:lnTo>
                    <a:pt x="99" y="125"/>
                  </a:lnTo>
                  <a:lnTo>
                    <a:pt x="99" y="125"/>
                  </a:lnTo>
                  <a:lnTo>
                    <a:pt x="85" y="126"/>
                  </a:lnTo>
                  <a:lnTo>
                    <a:pt x="70" y="127"/>
                  </a:lnTo>
                  <a:lnTo>
                    <a:pt x="67" y="110"/>
                  </a:lnTo>
                  <a:lnTo>
                    <a:pt x="67" y="110"/>
                  </a:lnTo>
                  <a:lnTo>
                    <a:pt x="83" y="113"/>
                  </a:lnTo>
                  <a:lnTo>
                    <a:pt x="99" y="114"/>
                  </a:lnTo>
                  <a:lnTo>
                    <a:pt x="166" y="11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1" name="Freeform 155"/>
            <p:cNvSpPr>
              <a:spLocks/>
            </p:cNvSpPr>
            <p:nvPr userDrawn="1"/>
          </p:nvSpPr>
          <p:spPr bwMode="auto">
            <a:xfrm>
              <a:off x="5245101" y="1468438"/>
              <a:ext cx="107950" cy="133350"/>
            </a:xfrm>
            <a:custGeom>
              <a:avLst/>
              <a:gdLst/>
              <a:ahLst/>
              <a:cxnLst>
                <a:cxn ang="0">
                  <a:pos x="0" y="165"/>
                </a:cxn>
                <a:cxn ang="0">
                  <a:pos x="42" y="139"/>
                </a:cxn>
                <a:cxn ang="0">
                  <a:pos x="83" y="109"/>
                </a:cxn>
                <a:cxn ang="0">
                  <a:pos x="122" y="76"/>
                </a:cxn>
                <a:cxn ang="0">
                  <a:pos x="158" y="37"/>
                </a:cxn>
                <a:cxn ang="0">
                  <a:pos x="164" y="28"/>
                </a:cxn>
                <a:cxn ang="0">
                  <a:pos x="167" y="22"/>
                </a:cxn>
                <a:cxn ang="0">
                  <a:pos x="164" y="16"/>
                </a:cxn>
                <a:cxn ang="0">
                  <a:pos x="152" y="5"/>
                </a:cxn>
                <a:cxn ang="0">
                  <a:pos x="152" y="3"/>
                </a:cxn>
                <a:cxn ang="0">
                  <a:pos x="158" y="0"/>
                </a:cxn>
                <a:cxn ang="0">
                  <a:pos x="164" y="2"/>
                </a:cxn>
                <a:cxn ang="0">
                  <a:pos x="177" y="8"/>
                </a:cxn>
                <a:cxn ang="0">
                  <a:pos x="184" y="12"/>
                </a:cxn>
                <a:cxn ang="0">
                  <a:pos x="197" y="22"/>
                </a:cxn>
                <a:cxn ang="0">
                  <a:pos x="202" y="32"/>
                </a:cxn>
                <a:cxn ang="0">
                  <a:pos x="202" y="35"/>
                </a:cxn>
                <a:cxn ang="0">
                  <a:pos x="194" y="41"/>
                </a:cxn>
                <a:cxn ang="0">
                  <a:pos x="187" y="45"/>
                </a:cxn>
                <a:cxn ang="0">
                  <a:pos x="180" y="51"/>
                </a:cxn>
                <a:cxn ang="0">
                  <a:pos x="136" y="93"/>
                </a:cxn>
                <a:cxn ang="0">
                  <a:pos x="150" y="105"/>
                </a:cxn>
                <a:cxn ang="0">
                  <a:pos x="152" y="110"/>
                </a:cxn>
                <a:cxn ang="0">
                  <a:pos x="152" y="116"/>
                </a:cxn>
                <a:cxn ang="0">
                  <a:pos x="152" y="136"/>
                </a:cxn>
                <a:cxn ang="0">
                  <a:pos x="152" y="236"/>
                </a:cxn>
                <a:cxn ang="0">
                  <a:pos x="150" y="249"/>
                </a:cxn>
                <a:cxn ang="0">
                  <a:pos x="141" y="254"/>
                </a:cxn>
                <a:cxn ang="0">
                  <a:pos x="135" y="252"/>
                </a:cxn>
                <a:cxn ang="0">
                  <a:pos x="129" y="248"/>
                </a:cxn>
                <a:cxn ang="0">
                  <a:pos x="123" y="229"/>
                </a:cxn>
                <a:cxn ang="0">
                  <a:pos x="125" y="218"/>
                </a:cxn>
                <a:cxn ang="0">
                  <a:pos x="126" y="209"/>
                </a:cxn>
                <a:cxn ang="0">
                  <a:pos x="128" y="167"/>
                </a:cxn>
                <a:cxn ang="0">
                  <a:pos x="128" y="128"/>
                </a:cxn>
                <a:cxn ang="0">
                  <a:pos x="126" y="113"/>
                </a:cxn>
                <a:cxn ang="0">
                  <a:pos x="123" y="103"/>
                </a:cxn>
                <a:cxn ang="0">
                  <a:pos x="65" y="144"/>
                </a:cxn>
                <a:cxn ang="0">
                  <a:pos x="5" y="173"/>
                </a:cxn>
              </a:cxnLst>
              <a:rect l="0" t="0" r="r" b="b"/>
              <a:pathLst>
                <a:path w="202" h="254">
                  <a:moveTo>
                    <a:pt x="0" y="165"/>
                  </a:moveTo>
                  <a:lnTo>
                    <a:pt x="0" y="165"/>
                  </a:lnTo>
                  <a:lnTo>
                    <a:pt x="22" y="152"/>
                  </a:lnTo>
                  <a:lnTo>
                    <a:pt x="42" y="139"/>
                  </a:lnTo>
                  <a:lnTo>
                    <a:pt x="63" y="125"/>
                  </a:lnTo>
                  <a:lnTo>
                    <a:pt x="83" y="109"/>
                  </a:lnTo>
                  <a:lnTo>
                    <a:pt x="103" y="93"/>
                  </a:lnTo>
                  <a:lnTo>
                    <a:pt x="122" y="76"/>
                  </a:lnTo>
                  <a:lnTo>
                    <a:pt x="141" y="57"/>
                  </a:lnTo>
                  <a:lnTo>
                    <a:pt x="158" y="37"/>
                  </a:lnTo>
                  <a:lnTo>
                    <a:pt x="158" y="37"/>
                  </a:lnTo>
                  <a:lnTo>
                    <a:pt x="164" y="28"/>
                  </a:lnTo>
                  <a:lnTo>
                    <a:pt x="167" y="22"/>
                  </a:lnTo>
                  <a:lnTo>
                    <a:pt x="167" y="22"/>
                  </a:lnTo>
                  <a:lnTo>
                    <a:pt x="165" y="19"/>
                  </a:lnTo>
                  <a:lnTo>
                    <a:pt x="164" y="16"/>
                  </a:lnTo>
                  <a:lnTo>
                    <a:pt x="152" y="5"/>
                  </a:lnTo>
                  <a:lnTo>
                    <a:pt x="152" y="5"/>
                  </a:lnTo>
                  <a:lnTo>
                    <a:pt x="152" y="3"/>
                  </a:lnTo>
                  <a:lnTo>
                    <a:pt x="152" y="3"/>
                  </a:lnTo>
                  <a:lnTo>
                    <a:pt x="154" y="2"/>
                  </a:lnTo>
                  <a:lnTo>
                    <a:pt x="158" y="0"/>
                  </a:lnTo>
                  <a:lnTo>
                    <a:pt x="158" y="0"/>
                  </a:lnTo>
                  <a:lnTo>
                    <a:pt x="164" y="2"/>
                  </a:lnTo>
                  <a:lnTo>
                    <a:pt x="170" y="3"/>
                  </a:lnTo>
                  <a:lnTo>
                    <a:pt x="177" y="8"/>
                  </a:lnTo>
                  <a:lnTo>
                    <a:pt x="184" y="12"/>
                  </a:lnTo>
                  <a:lnTo>
                    <a:pt x="184" y="12"/>
                  </a:lnTo>
                  <a:lnTo>
                    <a:pt x="192" y="18"/>
                  </a:lnTo>
                  <a:lnTo>
                    <a:pt x="197" y="22"/>
                  </a:lnTo>
                  <a:lnTo>
                    <a:pt x="202" y="28"/>
                  </a:lnTo>
                  <a:lnTo>
                    <a:pt x="202" y="32"/>
                  </a:lnTo>
                  <a:lnTo>
                    <a:pt x="202" y="32"/>
                  </a:lnTo>
                  <a:lnTo>
                    <a:pt x="202" y="35"/>
                  </a:lnTo>
                  <a:lnTo>
                    <a:pt x="200" y="37"/>
                  </a:lnTo>
                  <a:lnTo>
                    <a:pt x="194" y="41"/>
                  </a:lnTo>
                  <a:lnTo>
                    <a:pt x="194" y="41"/>
                  </a:lnTo>
                  <a:lnTo>
                    <a:pt x="187" y="45"/>
                  </a:lnTo>
                  <a:lnTo>
                    <a:pt x="180" y="51"/>
                  </a:lnTo>
                  <a:lnTo>
                    <a:pt x="180" y="51"/>
                  </a:lnTo>
                  <a:lnTo>
                    <a:pt x="136" y="93"/>
                  </a:lnTo>
                  <a:lnTo>
                    <a:pt x="136" y="93"/>
                  </a:lnTo>
                  <a:lnTo>
                    <a:pt x="144" y="99"/>
                  </a:lnTo>
                  <a:lnTo>
                    <a:pt x="150" y="105"/>
                  </a:lnTo>
                  <a:lnTo>
                    <a:pt x="150" y="105"/>
                  </a:lnTo>
                  <a:lnTo>
                    <a:pt x="152" y="110"/>
                  </a:lnTo>
                  <a:lnTo>
                    <a:pt x="152" y="116"/>
                  </a:lnTo>
                  <a:lnTo>
                    <a:pt x="152" y="116"/>
                  </a:lnTo>
                  <a:lnTo>
                    <a:pt x="152" y="136"/>
                  </a:lnTo>
                  <a:lnTo>
                    <a:pt x="152" y="136"/>
                  </a:lnTo>
                  <a:lnTo>
                    <a:pt x="152" y="236"/>
                  </a:lnTo>
                  <a:lnTo>
                    <a:pt x="152" y="236"/>
                  </a:lnTo>
                  <a:lnTo>
                    <a:pt x="151" y="245"/>
                  </a:lnTo>
                  <a:lnTo>
                    <a:pt x="150" y="249"/>
                  </a:lnTo>
                  <a:lnTo>
                    <a:pt x="147" y="254"/>
                  </a:lnTo>
                  <a:lnTo>
                    <a:pt x="141" y="254"/>
                  </a:lnTo>
                  <a:lnTo>
                    <a:pt x="141" y="254"/>
                  </a:lnTo>
                  <a:lnTo>
                    <a:pt x="135" y="252"/>
                  </a:lnTo>
                  <a:lnTo>
                    <a:pt x="129" y="248"/>
                  </a:lnTo>
                  <a:lnTo>
                    <a:pt x="129" y="248"/>
                  </a:lnTo>
                  <a:lnTo>
                    <a:pt x="126" y="239"/>
                  </a:lnTo>
                  <a:lnTo>
                    <a:pt x="123" y="229"/>
                  </a:lnTo>
                  <a:lnTo>
                    <a:pt x="123" y="229"/>
                  </a:lnTo>
                  <a:lnTo>
                    <a:pt x="125" y="218"/>
                  </a:lnTo>
                  <a:lnTo>
                    <a:pt x="125" y="218"/>
                  </a:lnTo>
                  <a:lnTo>
                    <a:pt x="126" y="209"/>
                  </a:lnTo>
                  <a:lnTo>
                    <a:pt x="126" y="209"/>
                  </a:lnTo>
                  <a:lnTo>
                    <a:pt x="128" y="167"/>
                  </a:lnTo>
                  <a:lnTo>
                    <a:pt x="128" y="167"/>
                  </a:lnTo>
                  <a:lnTo>
                    <a:pt x="128" y="128"/>
                  </a:lnTo>
                  <a:lnTo>
                    <a:pt x="128" y="128"/>
                  </a:lnTo>
                  <a:lnTo>
                    <a:pt x="126" y="113"/>
                  </a:lnTo>
                  <a:lnTo>
                    <a:pt x="123" y="103"/>
                  </a:lnTo>
                  <a:lnTo>
                    <a:pt x="123" y="103"/>
                  </a:lnTo>
                  <a:lnTo>
                    <a:pt x="94" y="125"/>
                  </a:lnTo>
                  <a:lnTo>
                    <a:pt x="65" y="144"/>
                  </a:lnTo>
                  <a:lnTo>
                    <a:pt x="36" y="160"/>
                  </a:lnTo>
                  <a:lnTo>
                    <a:pt x="5" y="173"/>
                  </a:lnTo>
                  <a:lnTo>
                    <a:pt x="0" y="16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2" name="Freeform 156"/>
            <p:cNvSpPr>
              <a:spLocks noEditPoints="1"/>
            </p:cNvSpPr>
            <p:nvPr userDrawn="1"/>
          </p:nvSpPr>
          <p:spPr bwMode="auto">
            <a:xfrm>
              <a:off x="5391151" y="1485901"/>
              <a:ext cx="119063" cy="106363"/>
            </a:xfrm>
            <a:custGeom>
              <a:avLst/>
              <a:gdLst/>
              <a:ahLst/>
              <a:cxnLst>
                <a:cxn ang="0">
                  <a:pos x="223" y="28"/>
                </a:cxn>
                <a:cxn ang="0">
                  <a:pos x="190" y="78"/>
                </a:cxn>
                <a:cxn ang="0">
                  <a:pos x="152" y="120"/>
                </a:cxn>
                <a:cxn ang="0">
                  <a:pos x="106" y="157"/>
                </a:cxn>
                <a:cxn ang="0">
                  <a:pos x="56" y="190"/>
                </a:cxn>
                <a:cxn ang="0">
                  <a:pos x="49" y="194"/>
                </a:cxn>
                <a:cxn ang="0">
                  <a:pos x="46" y="197"/>
                </a:cxn>
                <a:cxn ang="0">
                  <a:pos x="37" y="201"/>
                </a:cxn>
                <a:cxn ang="0">
                  <a:pos x="32" y="200"/>
                </a:cxn>
                <a:cxn ang="0">
                  <a:pos x="20" y="193"/>
                </a:cxn>
                <a:cxn ang="0">
                  <a:pos x="14" y="187"/>
                </a:cxn>
                <a:cxn ang="0">
                  <a:pos x="3" y="174"/>
                </a:cxn>
                <a:cxn ang="0">
                  <a:pos x="0" y="162"/>
                </a:cxn>
                <a:cxn ang="0">
                  <a:pos x="0" y="157"/>
                </a:cxn>
                <a:cxn ang="0">
                  <a:pos x="3" y="155"/>
                </a:cxn>
                <a:cxn ang="0">
                  <a:pos x="10" y="159"/>
                </a:cxn>
                <a:cxn ang="0">
                  <a:pos x="20" y="167"/>
                </a:cxn>
                <a:cxn ang="0">
                  <a:pos x="24" y="168"/>
                </a:cxn>
                <a:cxn ang="0">
                  <a:pos x="36" y="167"/>
                </a:cxn>
                <a:cxn ang="0">
                  <a:pos x="55" y="158"/>
                </a:cxn>
                <a:cxn ang="0">
                  <a:pos x="79" y="143"/>
                </a:cxn>
                <a:cxn ang="0">
                  <a:pos x="124" y="113"/>
                </a:cxn>
                <a:cxn ang="0">
                  <a:pos x="165" y="78"/>
                </a:cxn>
                <a:cxn ang="0">
                  <a:pos x="200" y="42"/>
                </a:cxn>
                <a:cxn ang="0">
                  <a:pos x="223" y="28"/>
                </a:cxn>
                <a:cxn ang="0">
                  <a:pos x="4" y="0"/>
                </a:cxn>
                <a:cxn ang="0">
                  <a:pos x="36" y="10"/>
                </a:cxn>
                <a:cxn ang="0">
                  <a:pos x="62" y="25"/>
                </a:cxn>
                <a:cxn ang="0">
                  <a:pos x="66" y="29"/>
                </a:cxn>
                <a:cxn ang="0">
                  <a:pos x="72" y="39"/>
                </a:cxn>
                <a:cxn ang="0">
                  <a:pos x="74" y="45"/>
                </a:cxn>
                <a:cxn ang="0">
                  <a:pos x="69" y="58"/>
                </a:cxn>
                <a:cxn ang="0">
                  <a:pos x="58" y="62"/>
                </a:cxn>
                <a:cxn ang="0">
                  <a:pos x="53" y="62"/>
                </a:cxn>
                <a:cxn ang="0">
                  <a:pos x="46" y="55"/>
                </a:cxn>
                <a:cxn ang="0">
                  <a:pos x="42" y="48"/>
                </a:cxn>
                <a:cxn ang="0">
                  <a:pos x="24" y="26"/>
                </a:cxn>
                <a:cxn ang="0">
                  <a:pos x="0" y="7"/>
                </a:cxn>
              </a:cxnLst>
              <a:rect l="0" t="0" r="r" b="b"/>
              <a:pathLst>
                <a:path w="223" h="201">
                  <a:moveTo>
                    <a:pt x="223" y="28"/>
                  </a:moveTo>
                  <a:lnTo>
                    <a:pt x="223" y="28"/>
                  </a:lnTo>
                  <a:lnTo>
                    <a:pt x="207" y="54"/>
                  </a:lnTo>
                  <a:lnTo>
                    <a:pt x="190" y="78"/>
                  </a:lnTo>
                  <a:lnTo>
                    <a:pt x="172" y="100"/>
                  </a:lnTo>
                  <a:lnTo>
                    <a:pt x="152" y="120"/>
                  </a:lnTo>
                  <a:lnTo>
                    <a:pt x="129" y="138"/>
                  </a:lnTo>
                  <a:lnTo>
                    <a:pt x="106" y="157"/>
                  </a:lnTo>
                  <a:lnTo>
                    <a:pt x="81" y="172"/>
                  </a:lnTo>
                  <a:lnTo>
                    <a:pt x="56" y="190"/>
                  </a:lnTo>
                  <a:lnTo>
                    <a:pt x="56" y="190"/>
                  </a:lnTo>
                  <a:lnTo>
                    <a:pt x="49" y="194"/>
                  </a:lnTo>
                  <a:lnTo>
                    <a:pt x="46" y="197"/>
                  </a:lnTo>
                  <a:lnTo>
                    <a:pt x="46" y="197"/>
                  </a:lnTo>
                  <a:lnTo>
                    <a:pt x="42" y="200"/>
                  </a:lnTo>
                  <a:lnTo>
                    <a:pt x="37" y="201"/>
                  </a:lnTo>
                  <a:lnTo>
                    <a:pt x="37" y="201"/>
                  </a:lnTo>
                  <a:lnTo>
                    <a:pt x="32" y="200"/>
                  </a:lnTo>
                  <a:lnTo>
                    <a:pt x="26" y="197"/>
                  </a:lnTo>
                  <a:lnTo>
                    <a:pt x="20" y="193"/>
                  </a:lnTo>
                  <a:lnTo>
                    <a:pt x="14" y="187"/>
                  </a:lnTo>
                  <a:lnTo>
                    <a:pt x="14" y="187"/>
                  </a:lnTo>
                  <a:lnTo>
                    <a:pt x="7" y="180"/>
                  </a:lnTo>
                  <a:lnTo>
                    <a:pt x="3" y="174"/>
                  </a:lnTo>
                  <a:lnTo>
                    <a:pt x="0" y="167"/>
                  </a:lnTo>
                  <a:lnTo>
                    <a:pt x="0" y="162"/>
                  </a:lnTo>
                  <a:lnTo>
                    <a:pt x="0" y="162"/>
                  </a:lnTo>
                  <a:lnTo>
                    <a:pt x="0" y="157"/>
                  </a:lnTo>
                  <a:lnTo>
                    <a:pt x="1" y="155"/>
                  </a:lnTo>
                  <a:lnTo>
                    <a:pt x="3" y="155"/>
                  </a:lnTo>
                  <a:lnTo>
                    <a:pt x="3" y="155"/>
                  </a:lnTo>
                  <a:lnTo>
                    <a:pt x="10" y="159"/>
                  </a:lnTo>
                  <a:lnTo>
                    <a:pt x="10" y="159"/>
                  </a:lnTo>
                  <a:lnTo>
                    <a:pt x="20" y="167"/>
                  </a:lnTo>
                  <a:lnTo>
                    <a:pt x="24" y="168"/>
                  </a:lnTo>
                  <a:lnTo>
                    <a:pt x="24" y="168"/>
                  </a:lnTo>
                  <a:lnTo>
                    <a:pt x="29" y="168"/>
                  </a:lnTo>
                  <a:lnTo>
                    <a:pt x="36" y="167"/>
                  </a:lnTo>
                  <a:lnTo>
                    <a:pt x="43" y="164"/>
                  </a:lnTo>
                  <a:lnTo>
                    <a:pt x="55" y="158"/>
                  </a:lnTo>
                  <a:lnTo>
                    <a:pt x="55" y="158"/>
                  </a:lnTo>
                  <a:lnTo>
                    <a:pt x="79" y="143"/>
                  </a:lnTo>
                  <a:lnTo>
                    <a:pt x="103" y="129"/>
                  </a:lnTo>
                  <a:lnTo>
                    <a:pt x="124" y="113"/>
                  </a:lnTo>
                  <a:lnTo>
                    <a:pt x="145" y="96"/>
                  </a:lnTo>
                  <a:lnTo>
                    <a:pt x="165" y="78"/>
                  </a:lnTo>
                  <a:lnTo>
                    <a:pt x="182" y="61"/>
                  </a:lnTo>
                  <a:lnTo>
                    <a:pt x="200" y="42"/>
                  </a:lnTo>
                  <a:lnTo>
                    <a:pt x="216" y="22"/>
                  </a:lnTo>
                  <a:lnTo>
                    <a:pt x="223" y="28"/>
                  </a:lnTo>
                  <a:close/>
                  <a:moveTo>
                    <a:pt x="4" y="0"/>
                  </a:moveTo>
                  <a:lnTo>
                    <a:pt x="4" y="0"/>
                  </a:lnTo>
                  <a:lnTo>
                    <a:pt x="21" y="4"/>
                  </a:lnTo>
                  <a:lnTo>
                    <a:pt x="36" y="10"/>
                  </a:lnTo>
                  <a:lnTo>
                    <a:pt x="50" y="16"/>
                  </a:lnTo>
                  <a:lnTo>
                    <a:pt x="62" y="25"/>
                  </a:lnTo>
                  <a:lnTo>
                    <a:pt x="62" y="25"/>
                  </a:lnTo>
                  <a:lnTo>
                    <a:pt x="66" y="29"/>
                  </a:lnTo>
                  <a:lnTo>
                    <a:pt x="71" y="35"/>
                  </a:lnTo>
                  <a:lnTo>
                    <a:pt x="72" y="39"/>
                  </a:lnTo>
                  <a:lnTo>
                    <a:pt x="74" y="45"/>
                  </a:lnTo>
                  <a:lnTo>
                    <a:pt x="74" y="45"/>
                  </a:lnTo>
                  <a:lnTo>
                    <a:pt x="72" y="52"/>
                  </a:lnTo>
                  <a:lnTo>
                    <a:pt x="69" y="58"/>
                  </a:lnTo>
                  <a:lnTo>
                    <a:pt x="63" y="61"/>
                  </a:lnTo>
                  <a:lnTo>
                    <a:pt x="58" y="62"/>
                  </a:lnTo>
                  <a:lnTo>
                    <a:pt x="58" y="62"/>
                  </a:lnTo>
                  <a:lnTo>
                    <a:pt x="53" y="62"/>
                  </a:lnTo>
                  <a:lnTo>
                    <a:pt x="50" y="59"/>
                  </a:lnTo>
                  <a:lnTo>
                    <a:pt x="46" y="55"/>
                  </a:lnTo>
                  <a:lnTo>
                    <a:pt x="42" y="48"/>
                  </a:lnTo>
                  <a:lnTo>
                    <a:pt x="42" y="48"/>
                  </a:lnTo>
                  <a:lnTo>
                    <a:pt x="33" y="36"/>
                  </a:lnTo>
                  <a:lnTo>
                    <a:pt x="24" y="26"/>
                  </a:lnTo>
                  <a:lnTo>
                    <a:pt x="14" y="16"/>
                  </a:lnTo>
                  <a:lnTo>
                    <a:pt x="0" y="7"/>
                  </a:lnTo>
                  <a:lnTo>
                    <a:pt x="4"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3" name="Freeform 157"/>
            <p:cNvSpPr>
              <a:spLocks/>
            </p:cNvSpPr>
            <p:nvPr userDrawn="1"/>
          </p:nvSpPr>
          <p:spPr bwMode="auto">
            <a:xfrm>
              <a:off x="5532438" y="1479551"/>
              <a:ext cx="107950" cy="122238"/>
            </a:xfrm>
            <a:custGeom>
              <a:avLst/>
              <a:gdLst/>
              <a:ahLst/>
              <a:cxnLst>
                <a:cxn ang="0">
                  <a:pos x="26" y="223"/>
                </a:cxn>
                <a:cxn ang="0">
                  <a:pos x="57" y="201"/>
                </a:cxn>
                <a:cxn ang="0">
                  <a:pos x="86" y="177"/>
                </a:cxn>
                <a:cxn ang="0">
                  <a:pos x="113" y="145"/>
                </a:cxn>
                <a:cxn ang="0">
                  <a:pos x="136" y="110"/>
                </a:cxn>
                <a:cxn ang="0">
                  <a:pos x="145" y="93"/>
                </a:cxn>
                <a:cxn ang="0">
                  <a:pos x="167" y="42"/>
                </a:cxn>
                <a:cxn ang="0">
                  <a:pos x="170" y="29"/>
                </a:cxn>
                <a:cxn ang="0">
                  <a:pos x="170" y="28"/>
                </a:cxn>
                <a:cxn ang="0">
                  <a:pos x="164" y="26"/>
                </a:cxn>
                <a:cxn ang="0">
                  <a:pos x="147" y="28"/>
                </a:cxn>
                <a:cxn ang="0">
                  <a:pos x="99" y="33"/>
                </a:cxn>
                <a:cxn ang="0">
                  <a:pos x="57" y="39"/>
                </a:cxn>
                <a:cxn ang="0">
                  <a:pos x="38" y="45"/>
                </a:cxn>
                <a:cxn ang="0">
                  <a:pos x="31" y="48"/>
                </a:cxn>
                <a:cxn ang="0">
                  <a:pos x="26" y="46"/>
                </a:cxn>
                <a:cxn ang="0">
                  <a:pos x="16" y="38"/>
                </a:cxn>
                <a:cxn ang="0">
                  <a:pos x="10" y="31"/>
                </a:cxn>
                <a:cxn ang="0">
                  <a:pos x="0" y="15"/>
                </a:cxn>
                <a:cxn ang="0">
                  <a:pos x="2" y="10"/>
                </a:cxn>
                <a:cxn ang="0">
                  <a:pos x="4" y="9"/>
                </a:cxn>
                <a:cxn ang="0">
                  <a:pos x="12" y="13"/>
                </a:cxn>
                <a:cxn ang="0">
                  <a:pos x="20" y="17"/>
                </a:cxn>
                <a:cxn ang="0">
                  <a:pos x="28" y="20"/>
                </a:cxn>
                <a:cxn ang="0">
                  <a:pos x="33" y="20"/>
                </a:cxn>
                <a:cxn ang="0">
                  <a:pos x="57" y="19"/>
                </a:cxn>
                <a:cxn ang="0">
                  <a:pos x="100" y="15"/>
                </a:cxn>
                <a:cxn ang="0">
                  <a:pos x="157" y="6"/>
                </a:cxn>
                <a:cxn ang="0">
                  <a:pos x="165" y="2"/>
                </a:cxn>
                <a:cxn ang="0">
                  <a:pos x="168" y="0"/>
                </a:cxn>
                <a:cxn ang="0">
                  <a:pos x="171" y="0"/>
                </a:cxn>
                <a:cxn ang="0">
                  <a:pos x="180" y="3"/>
                </a:cxn>
                <a:cxn ang="0">
                  <a:pos x="191" y="13"/>
                </a:cxn>
                <a:cxn ang="0">
                  <a:pos x="205" y="29"/>
                </a:cxn>
                <a:cxn ang="0">
                  <a:pos x="206" y="32"/>
                </a:cxn>
                <a:cxn ang="0">
                  <a:pos x="200" y="42"/>
                </a:cxn>
                <a:cxn ang="0">
                  <a:pos x="197" y="45"/>
                </a:cxn>
                <a:cxn ang="0">
                  <a:pos x="193" y="54"/>
                </a:cxn>
                <a:cxn ang="0">
                  <a:pos x="165" y="107"/>
                </a:cxn>
                <a:cxn ang="0">
                  <a:pos x="138" y="151"/>
                </a:cxn>
                <a:cxn ang="0">
                  <a:pos x="126" y="164"/>
                </a:cxn>
                <a:cxn ang="0">
                  <a:pos x="103" y="187"/>
                </a:cxn>
                <a:cxn ang="0">
                  <a:pos x="75" y="207"/>
                </a:cxn>
                <a:cxn ang="0">
                  <a:pos x="46" y="223"/>
                </a:cxn>
                <a:cxn ang="0">
                  <a:pos x="26" y="223"/>
                </a:cxn>
              </a:cxnLst>
              <a:rect l="0" t="0" r="r" b="b"/>
              <a:pathLst>
                <a:path w="206" h="230">
                  <a:moveTo>
                    <a:pt x="26" y="223"/>
                  </a:moveTo>
                  <a:lnTo>
                    <a:pt x="26" y="223"/>
                  </a:lnTo>
                  <a:lnTo>
                    <a:pt x="42" y="213"/>
                  </a:lnTo>
                  <a:lnTo>
                    <a:pt x="57" y="201"/>
                  </a:lnTo>
                  <a:lnTo>
                    <a:pt x="73" y="190"/>
                  </a:lnTo>
                  <a:lnTo>
                    <a:pt x="86" y="177"/>
                  </a:lnTo>
                  <a:lnTo>
                    <a:pt x="100" y="161"/>
                  </a:lnTo>
                  <a:lnTo>
                    <a:pt x="113" y="145"/>
                  </a:lnTo>
                  <a:lnTo>
                    <a:pt x="125" y="129"/>
                  </a:lnTo>
                  <a:lnTo>
                    <a:pt x="136" y="110"/>
                  </a:lnTo>
                  <a:lnTo>
                    <a:pt x="136" y="110"/>
                  </a:lnTo>
                  <a:lnTo>
                    <a:pt x="145" y="93"/>
                  </a:lnTo>
                  <a:lnTo>
                    <a:pt x="154" y="75"/>
                  </a:lnTo>
                  <a:lnTo>
                    <a:pt x="167" y="42"/>
                  </a:lnTo>
                  <a:lnTo>
                    <a:pt x="167" y="42"/>
                  </a:lnTo>
                  <a:lnTo>
                    <a:pt x="170" y="29"/>
                  </a:lnTo>
                  <a:lnTo>
                    <a:pt x="170" y="29"/>
                  </a:lnTo>
                  <a:lnTo>
                    <a:pt x="170" y="28"/>
                  </a:lnTo>
                  <a:lnTo>
                    <a:pt x="168" y="26"/>
                  </a:lnTo>
                  <a:lnTo>
                    <a:pt x="164" y="26"/>
                  </a:lnTo>
                  <a:lnTo>
                    <a:pt x="164" y="26"/>
                  </a:lnTo>
                  <a:lnTo>
                    <a:pt x="147" y="28"/>
                  </a:lnTo>
                  <a:lnTo>
                    <a:pt x="147" y="28"/>
                  </a:lnTo>
                  <a:lnTo>
                    <a:pt x="99" y="33"/>
                  </a:lnTo>
                  <a:lnTo>
                    <a:pt x="57" y="39"/>
                  </a:lnTo>
                  <a:lnTo>
                    <a:pt x="57" y="39"/>
                  </a:lnTo>
                  <a:lnTo>
                    <a:pt x="44" y="42"/>
                  </a:lnTo>
                  <a:lnTo>
                    <a:pt x="38" y="45"/>
                  </a:lnTo>
                  <a:lnTo>
                    <a:pt x="38" y="45"/>
                  </a:lnTo>
                  <a:lnTo>
                    <a:pt x="31" y="48"/>
                  </a:lnTo>
                  <a:lnTo>
                    <a:pt x="31" y="48"/>
                  </a:lnTo>
                  <a:lnTo>
                    <a:pt x="26" y="46"/>
                  </a:lnTo>
                  <a:lnTo>
                    <a:pt x="22" y="44"/>
                  </a:lnTo>
                  <a:lnTo>
                    <a:pt x="16" y="38"/>
                  </a:lnTo>
                  <a:lnTo>
                    <a:pt x="10" y="31"/>
                  </a:lnTo>
                  <a:lnTo>
                    <a:pt x="10" y="31"/>
                  </a:lnTo>
                  <a:lnTo>
                    <a:pt x="3" y="20"/>
                  </a:lnTo>
                  <a:lnTo>
                    <a:pt x="0" y="15"/>
                  </a:lnTo>
                  <a:lnTo>
                    <a:pt x="0" y="15"/>
                  </a:lnTo>
                  <a:lnTo>
                    <a:pt x="2" y="10"/>
                  </a:lnTo>
                  <a:lnTo>
                    <a:pt x="4" y="9"/>
                  </a:lnTo>
                  <a:lnTo>
                    <a:pt x="4" y="9"/>
                  </a:lnTo>
                  <a:lnTo>
                    <a:pt x="6" y="9"/>
                  </a:lnTo>
                  <a:lnTo>
                    <a:pt x="12" y="13"/>
                  </a:lnTo>
                  <a:lnTo>
                    <a:pt x="12" y="13"/>
                  </a:lnTo>
                  <a:lnTo>
                    <a:pt x="20" y="17"/>
                  </a:lnTo>
                  <a:lnTo>
                    <a:pt x="20" y="17"/>
                  </a:lnTo>
                  <a:lnTo>
                    <a:pt x="28" y="20"/>
                  </a:lnTo>
                  <a:lnTo>
                    <a:pt x="33" y="20"/>
                  </a:lnTo>
                  <a:lnTo>
                    <a:pt x="33" y="20"/>
                  </a:lnTo>
                  <a:lnTo>
                    <a:pt x="57" y="19"/>
                  </a:lnTo>
                  <a:lnTo>
                    <a:pt x="57" y="19"/>
                  </a:lnTo>
                  <a:lnTo>
                    <a:pt x="100" y="15"/>
                  </a:lnTo>
                  <a:lnTo>
                    <a:pt x="100" y="15"/>
                  </a:lnTo>
                  <a:lnTo>
                    <a:pt x="136" y="9"/>
                  </a:lnTo>
                  <a:lnTo>
                    <a:pt x="157" y="6"/>
                  </a:lnTo>
                  <a:lnTo>
                    <a:pt x="157" y="6"/>
                  </a:lnTo>
                  <a:lnTo>
                    <a:pt x="165" y="2"/>
                  </a:lnTo>
                  <a:lnTo>
                    <a:pt x="165" y="2"/>
                  </a:lnTo>
                  <a:lnTo>
                    <a:pt x="168" y="0"/>
                  </a:lnTo>
                  <a:lnTo>
                    <a:pt x="171" y="0"/>
                  </a:lnTo>
                  <a:lnTo>
                    <a:pt x="171" y="0"/>
                  </a:lnTo>
                  <a:lnTo>
                    <a:pt x="176" y="0"/>
                  </a:lnTo>
                  <a:lnTo>
                    <a:pt x="180" y="3"/>
                  </a:lnTo>
                  <a:lnTo>
                    <a:pt x="191" y="13"/>
                  </a:lnTo>
                  <a:lnTo>
                    <a:pt x="191" y="13"/>
                  </a:lnTo>
                  <a:lnTo>
                    <a:pt x="202" y="25"/>
                  </a:lnTo>
                  <a:lnTo>
                    <a:pt x="205" y="29"/>
                  </a:lnTo>
                  <a:lnTo>
                    <a:pt x="206" y="32"/>
                  </a:lnTo>
                  <a:lnTo>
                    <a:pt x="206" y="32"/>
                  </a:lnTo>
                  <a:lnTo>
                    <a:pt x="205" y="36"/>
                  </a:lnTo>
                  <a:lnTo>
                    <a:pt x="200" y="42"/>
                  </a:lnTo>
                  <a:lnTo>
                    <a:pt x="200" y="42"/>
                  </a:lnTo>
                  <a:lnTo>
                    <a:pt x="197" y="45"/>
                  </a:lnTo>
                  <a:lnTo>
                    <a:pt x="193" y="54"/>
                  </a:lnTo>
                  <a:lnTo>
                    <a:pt x="193" y="54"/>
                  </a:lnTo>
                  <a:lnTo>
                    <a:pt x="180" y="81"/>
                  </a:lnTo>
                  <a:lnTo>
                    <a:pt x="165" y="107"/>
                  </a:lnTo>
                  <a:lnTo>
                    <a:pt x="151" y="130"/>
                  </a:lnTo>
                  <a:lnTo>
                    <a:pt x="138" y="151"/>
                  </a:lnTo>
                  <a:lnTo>
                    <a:pt x="138" y="151"/>
                  </a:lnTo>
                  <a:lnTo>
                    <a:pt x="126" y="164"/>
                  </a:lnTo>
                  <a:lnTo>
                    <a:pt x="115" y="175"/>
                  </a:lnTo>
                  <a:lnTo>
                    <a:pt x="103" y="187"/>
                  </a:lnTo>
                  <a:lnTo>
                    <a:pt x="90" y="197"/>
                  </a:lnTo>
                  <a:lnTo>
                    <a:pt x="75" y="207"/>
                  </a:lnTo>
                  <a:lnTo>
                    <a:pt x="61" y="216"/>
                  </a:lnTo>
                  <a:lnTo>
                    <a:pt x="46" y="223"/>
                  </a:lnTo>
                  <a:lnTo>
                    <a:pt x="31" y="230"/>
                  </a:lnTo>
                  <a:lnTo>
                    <a:pt x="26" y="22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4" name="Freeform 158"/>
            <p:cNvSpPr>
              <a:spLocks noEditPoints="1"/>
            </p:cNvSpPr>
            <p:nvPr userDrawn="1"/>
          </p:nvSpPr>
          <p:spPr bwMode="auto">
            <a:xfrm>
              <a:off x="5678488" y="1468438"/>
              <a:ext cx="106363" cy="138113"/>
            </a:xfrm>
            <a:custGeom>
              <a:avLst/>
              <a:gdLst/>
              <a:ahLst/>
              <a:cxnLst>
                <a:cxn ang="0">
                  <a:pos x="30" y="252"/>
                </a:cxn>
                <a:cxn ang="0">
                  <a:pos x="53" y="240"/>
                </a:cxn>
                <a:cxn ang="0">
                  <a:pos x="79" y="220"/>
                </a:cxn>
                <a:cxn ang="0">
                  <a:pos x="95" y="207"/>
                </a:cxn>
                <a:cxn ang="0">
                  <a:pos x="121" y="176"/>
                </a:cxn>
                <a:cxn ang="0">
                  <a:pos x="143" y="142"/>
                </a:cxn>
                <a:cxn ang="0">
                  <a:pos x="158" y="104"/>
                </a:cxn>
                <a:cxn ang="0">
                  <a:pos x="163" y="85"/>
                </a:cxn>
                <a:cxn ang="0">
                  <a:pos x="94" y="95"/>
                </a:cxn>
                <a:cxn ang="0">
                  <a:pos x="66" y="100"/>
                </a:cxn>
                <a:cxn ang="0">
                  <a:pos x="45" y="104"/>
                </a:cxn>
                <a:cxn ang="0">
                  <a:pos x="34" y="108"/>
                </a:cxn>
                <a:cxn ang="0">
                  <a:pos x="30" y="110"/>
                </a:cxn>
                <a:cxn ang="0">
                  <a:pos x="27" y="110"/>
                </a:cxn>
                <a:cxn ang="0">
                  <a:pos x="20" y="107"/>
                </a:cxn>
                <a:cxn ang="0">
                  <a:pos x="10" y="100"/>
                </a:cxn>
                <a:cxn ang="0">
                  <a:pos x="0" y="84"/>
                </a:cxn>
                <a:cxn ang="0">
                  <a:pos x="0" y="81"/>
                </a:cxn>
                <a:cxn ang="0">
                  <a:pos x="2" y="75"/>
                </a:cxn>
                <a:cxn ang="0">
                  <a:pos x="5" y="75"/>
                </a:cxn>
                <a:cxn ang="0">
                  <a:pos x="10" y="78"/>
                </a:cxn>
                <a:cxn ang="0">
                  <a:pos x="27" y="84"/>
                </a:cxn>
                <a:cxn ang="0">
                  <a:pos x="40" y="84"/>
                </a:cxn>
                <a:cxn ang="0">
                  <a:pos x="98" y="75"/>
                </a:cxn>
                <a:cxn ang="0">
                  <a:pos x="156" y="66"/>
                </a:cxn>
                <a:cxn ang="0">
                  <a:pos x="161" y="65"/>
                </a:cxn>
                <a:cxn ang="0">
                  <a:pos x="166" y="62"/>
                </a:cxn>
                <a:cxn ang="0">
                  <a:pos x="171" y="61"/>
                </a:cxn>
                <a:cxn ang="0">
                  <a:pos x="185" y="68"/>
                </a:cxn>
                <a:cxn ang="0">
                  <a:pos x="192" y="75"/>
                </a:cxn>
                <a:cxn ang="0">
                  <a:pos x="200" y="85"/>
                </a:cxn>
                <a:cxn ang="0">
                  <a:pos x="201" y="90"/>
                </a:cxn>
                <a:cxn ang="0">
                  <a:pos x="197" y="97"/>
                </a:cxn>
                <a:cxn ang="0">
                  <a:pos x="192" y="101"/>
                </a:cxn>
                <a:cxn ang="0">
                  <a:pos x="190" y="106"/>
                </a:cxn>
                <a:cxn ang="0">
                  <a:pos x="166" y="152"/>
                </a:cxn>
                <a:cxn ang="0">
                  <a:pos x="142" y="188"/>
                </a:cxn>
                <a:cxn ang="0">
                  <a:pos x="132" y="200"/>
                </a:cxn>
                <a:cxn ang="0">
                  <a:pos x="107" y="221"/>
                </a:cxn>
                <a:cxn ang="0">
                  <a:pos x="79" y="239"/>
                </a:cxn>
                <a:cxn ang="0">
                  <a:pos x="50" y="253"/>
                </a:cxn>
                <a:cxn ang="0">
                  <a:pos x="30" y="252"/>
                </a:cxn>
                <a:cxn ang="0">
                  <a:pos x="33" y="9"/>
                </a:cxn>
                <a:cxn ang="0">
                  <a:pos x="46" y="14"/>
                </a:cxn>
                <a:cxn ang="0">
                  <a:pos x="60" y="17"/>
                </a:cxn>
                <a:cxn ang="0">
                  <a:pos x="76" y="16"/>
                </a:cxn>
                <a:cxn ang="0">
                  <a:pos x="101" y="13"/>
                </a:cxn>
                <a:cxn ang="0">
                  <a:pos x="133" y="4"/>
                </a:cxn>
                <a:cxn ang="0">
                  <a:pos x="139" y="1"/>
                </a:cxn>
                <a:cxn ang="0">
                  <a:pos x="146" y="0"/>
                </a:cxn>
                <a:cxn ang="0">
                  <a:pos x="156" y="0"/>
                </a:cxn>
                <a:cxn ang="0">
                  <a:pos x="169" y="7"/>
                </a:cxn>
                <a:cxn ang="0">
                  <a:pos x="171" y="13"/>
                </a:cxn>
                <a:cxn ang="0">
                  <a:pos x="169" y="17"/>
                </a:cxn>
                <a:cxn ang="0">
                  <a:pos x="156" y="24"/>
                </a:cxn>
                <a:cxn ang="0">
                  <a:pos x="140" y="26"/>
                </a:cxn>
                <a:cxn ang="0">
                  <a:pos x="103" y="32"/>
                </a:cxn>
                <a:cxn ang="0">
                  <a:pos x="63" y="36"/>
                </a:cxn>
                <a:cxn ang="0">
                  <a:pos x="55" y="35"/>
                </a:cxn>
                <a:cxn ang="0">
                  <a:pos x="37" y="24"/>
                </a:cxn>
                <a:cxn ang="0">
                  <a:pos x="33" y="9"/>
                </a:cxn>
              </a:cxnLst>
              <a:rect l="0" t="0" r="r" b="b"/>
              <a:pathLst>
                <a:path w="201" h="259">
                  <a:moveTo>
                    <a:pt x="30" y="252"/>
                  </a:moveTo>
                  <a:lnTo>
                    <a:pt x="30" y="252"/>
                  </a:lnTo>
                  <a:lnTo>
                    <a:pt x="42" y="246"/>
                  </a:lnTo>
                  <a:lnTo>
                    <a:pt x="53" y="240"/>
                  </a:lnTo>
                  <a:lnTo>
                    <a:pt x="65" y="231"/>
                  </a:lnTo>
                  <a:lnTo>
                    <a:pt x="79" y="220"/>
                  </a:lnTo>
                  <a:lnTo>
                    <a:pt x="79" y="220"/>
                  </a:lnTo>
                  <a:lnTo>
                    <a:pt x="95" y="207"/>
                  </a:lnTo>
                  <a:lnTo>
                    <a:pt x="108" y="192"/>
                  </a:lnTo>
                  <a:lnTo>
                    <a:pt x="121" y="176"/>
                  </a:lnTo>
                  <a:lnTo>
                    <a:pt x="133" y="159"/>
                  </a:lnTo>
                  <a:lnTo>
                    <a:pt x="143" y="142"/>
                  </a:lnTo>
                  <a:lnTo>
                    <a:pt x="150" y="123"/>
                  </a:lnTo>
                  <a:lnTo>
                    <a:pt x="158" y="104"/>
                  </a:lnTo>
                  <a:lnTo>
                    <a:pt x="163" y="85"/>
                  </a:lnTo>
                  <a:lnTo>
                    <a:pt x="163" y="85"/>
                  </a:lnTo>
                  <a:lnTo>
                    <a:pt x="126" y="90"/>
                  </a:lnTo>
                  <a:lnTo>
                    <a:pt x="94" y="95"/>
                  </a:lnTo>
                  <a:lnTo>
                    <a:pt x="94" y="95"/>
                  </a:lnTo>
                  <a:lnTo>
                    <a:pt x="66" y="100"/>
                  </a:lnTo>
                  <a:lnTo>
                    <a:pt x="45" y="104"/>
                  </a:lnTo>
                  <a:lnTo>
                    <a:pt x="45" y="104"/>
                  </a:lnTo>
                  <a:lnTo>
                    <a:pt x="39" y="106"/>
                  </a:lnTo>
                  <a:lnTo>
                    <a:pt x="34" y="108"/>
                  </a:lnTo>
                  <a:lnTo>
                    <a:pt x="34" y="108"/>
                  </a:lnTo>
                  <a:lnTo>
                    <a:pt x="30" y="110"/>
                  </a:lnTo>
                  <a:lnTo>
                    <a:pt x="27" y="110"/>
                  </a:lnTo>
                  <a:lnTo>
                    <a:pt x="27" y="110"/>
                  </a:lnTo>
                  <a:lnTo>
                    <a:pt x="24" y="110"/>
                  </a:lnTo>
                  <a:lnTo>
                    <a:pt x="20" y="107"/>
                  </a:lnTo>
                  <a:lnTo>
                    <a:pt x="10" y="100"/>
                  </a:lnTo>
                  <a:lnTo>
                    <a:pt x="10" y="100"/>
                  </a:lnTo>
                  <a:lnTo>
                    <a:pt x="2" y="90"/>
                  </a:lnTo>
                  <a:lnTo>
                    <a:pt x="0" y="84"/>
                  </a:lnTo>
                  <a:lnTo>
                    <a:pt x="0" y="81"/>
                  </a:lnTo>
                  <a:lnTo>
                    <a:pt x="0" y="81"/>
                  </a:lnTo>
                  <a:lnTo>
                    <a:pt x="0" y="77"/>
                  </a:lnTo>
                  <a:lnTo>
                    <a:pt x="2" y="75"/>
                  </a:lnTo>
                  <a:lnTo>
                    <a:pt x="2" y="75"/>
                  </a:lnTo>
                  <a:lnTo>
                    <a:pt x="5" y="75"/>
                  </a:lnTo>
                  <a:lnTo>
                    <a:pt x="10" y="78"/>
                  </a:lnTo>
                  <a:lnTo>
                    <a:pt x="10" y="78"/>
                  </a:lnTo>
                  <a:lnTo>
                    <a:pt x="18" y="82"/>
                  </a:lnTo>
                  <a:lnTo>
                    <a:pt x="27" y="84"/>
                  </a:lnTo>
                  <a:lnTo>
                    <a:pt x="27" y="84"/>
                  </a:lnTo>
                  <a:lnTo>
                    <a:pt x="40" y="84"/>
                  </a:lnTo>
                  <a:lnTo>
                    <a:pt x="40" y="84"/>
                  </a:lnTo>
                  <a:lnTo>
                    <a:pt x="98" y="75"/>
                  </a:lnTo>
                  <a:lnTo>
                    <a:pt x="98" y="75"/>
                  </a:lnTo>
                  <a:lnTo>
                    <a:pt x="156" y="66"/>
                  </a:lnTo>
                  <a:lnTo>
                    <a:pt x="156" y="66"/>
                  </a:lnTo>
                  <a:lnTo>
                    <a:pt x="161" y="65"/>
                  </a:lnTo>
                  <a:lnTo>
                    <a:pt x="166" y="62"/>
                  </a:lnTo>
                  <a:lnTo>
                    <a:pt x="166" y="62"/>
                  </a:lnTo>
                  <a:lnTo>
                    <a:pt x="171" y="61"/>
                  </a:lnTo>
                  <a:lnTo>
                    <a:pt x="171" y="61"/>
                  </a:lnTo>
                  <a:lnTo>
                    <a:pt x="176" y="62"/>
                  </a:lnTo>
                  <a:lnTo>
                    <a:pt x="185" y="68"/>
                  </a:lnTo>
                  <a:lnTo>
                    <a:pt x="185" y="68"/>
                  </a:lnTo>
                  <a:lnTo>
                    <a:pt x="192" y="75"/>
                  </a:lnTo>
                  <a:lnTo>
                    <a:pt x="197" y="79"/>
                  </a:lnTo>
                  <a:lnTo>
                    <a:pt x="200" y="85"/>
                  </a:lnTo>
                  <a:lnTo>
                    <a:pt x="201" y="90"/>
                  </a:lnTo>
                  <a:lnTo>
                    <a:pt x="201" y="90"/>
                  </a:lnTo>
                  <a:lnTo>
                    <a:pt x="200" y="94"/>
                  </a:lnTo>
                  <a:lnTo>
                    <a:pt x="197" y="97"/>
                  </a:lnTo>
                  <a:lnTo>
                    <a:pt x="197" y="97"/>
                  </a:lnTo>
                  <a:lnTo>
                    <a:pt x="192" y="101"/>
                  </a:lnTo>
                  <a:lnTo>
                    <a:pt x="190" y="106"/>
                  </a:lnTo>
                  <a:lnTo>
                    <a:pt x="190" y="106"/>
                  </a:lnTo>
                  <a:lnTo>
                    <a:pt x="178" y="130"/>
                  </a:lnTo>
                  <a:lnTo>
                    <a:pt x="166" y="152"/>
                  </a:lnTo>
                  <a:lnTo>
                    <a:pt x="155" y="171"/>
                  </a:lnTo>
                  <a:lnTo>
                    <a:pt x="142" y="188"/>
                  </a:lnTo>
                  <a:lnTo>
                    <a:pt x="142" y="188"/>
                  </a:lnTo>
                  <a:lnTo>
                    <a:pt x="132" y="200"/>
                  </a:lnTo>
                  <a:lnTo>
                    <a:pt x="120" y="211"/>
                  </a:lnTo>
                  <a:lnTo>
                    <a:pt x="107" y="221"/>
                  </a:lnTo>
                  <a:lnTo>
                    <a:pt x="94" y="230"/>
                  </a:lnTo>
                  <a:lnTo>
                    <a:pt x="79" y="239"/>
                  </a:lnTo>
                  <a:lnTo>
                    <a:pt x="65" y="246"/>
                  </a:lnTo>
                  <a:lnTo>
                    <a:pt x="50" y="253"/>
                  </a:lnTo>
                  <a:lnTo>
                    <a:pt x="34" y="259"/>
                  </a:lnTo>
                  <a:lnTo>
                    <a:pt x="30" y="252"/>
                  </a:lnTo>
                  <a:close/>
                  <a:moveTo>
                    <a:pt x="33" y="9"/>
                  </a:moveTo>
                  <a:lnTo>
                    <a:pt x="33" y="9"/>
                  </a:lnTo>
                  <a:lnTo>
                    <a:pt x="40" y="13"/>
                  </a:lnTo>
                  <a:lnTo>
                    <a:pt x="46" y="14"/>
                  </a:lnTo>
                  <a:lnTo>
                    <a:pt x="53" y="16"/>
                  </a:lnTo>
                  <a:lnTo>
                    <a:pt x="60" y="17"/>
                  </a:lnTo>
                  <a:lnTo>
                    <a:pt x="60" y="17"/>
                  </a:lnTo>
                  <a:lnTo>
                    <a:pt x="76" y="16"/>
                  </a:lnTo>
                  <a:lnTo>
                    <a:pt x="101" y="13"/>
                  </a:lnTo>
                  <a:lnTo>
                    <a:pt x="101" y="13"/>
                  </a:lnTo>
                  <a:lnTo>
                    <a:pt x="127" y="7"/>
                  </a:lnTo>
                  <a:lnTo>
                    <a:pt x="133" y="4"/>
                  </a:lnTo>
                  <a:lnTo>
                    <a:pt x="139" y="1"/>
                  </a:lnTo>
                  <a:lnTo>
                    <a:pt x="139" y="1"/>
                  </a:lnTo>
                  <a:lnTo>
                    <a:pt x="143" y="0"/>
                  </a:lnTo>
                  <a:lnTo>
                    <a:pt x="146" y="0"/>
                  </a:lnTo>
                  <a:lnTo>
                    <a:pt x="146" y="0"/>
                  </a:lnTo>
                  <a:lnTo>
                    <a:pt x="156" y="0"/>
                  </a:lnTo>
                  <a:lnTo>
                    <a:pt x="163" y="3"/>
                  </a:lnTo>
                  <a:lnTo>
                    <a:pt x="169" y="7"/>
                  </a:lnTo>
                  <a:lnTo>
                    <a:pt x="171" y="10"/>
                  </a:lnTo>
                  <a:lnTo>
                    <a:pt x="171" y="13"/>
                  </a:lnTo>
                  <a:lnTo>
                    <a:pt x="171" y="13"/>
                  </a:lnTo>
                  <a:lnTo>
                    <a:pt x="169" y="17"/>
                  </a:lnTo>
                  <a:lnTo>
                    <a:pt x="165" y="22"/>
                  </a:lnTo>
                  <a:lnTo>
                    <a:pt x="156" y="24"/>
                  </a:lnTo>
                  <a:lnTo>
                    <a:pt x="140" y="26"/>
                  </a:lnTo>
                  <a:lnTo>
                    <a:pt x="140" y="26"/>
                  </a:lnTo>
                  <a:lnTo>
                    <a:pt x="103" y="32"/>
                  </a:lnTo>
                  <a:lnTo>
                    <a:pt x="103" y="32"/>
                  </a:lnTo>
                  <a:lnTo>
                    <a:pt x="82" y="35"/>
                  </a:lnTo>
                  <a:lnTo>
                    <a:pt x="63" y="36"/>
                  </a:lnTo>
                  <a:lnTo>
                    <a:pt x="63" y="36"/>
                  </a:lnTo>
                  <a:lnTo>
                    <a:pt x="55" y="35"/>
                  </a:lnTo>
                  <a:lnTo>
                    <a:pt x="47" y="30"/>
                  </a:lnTo>
                  <a:lnTo>
                    <a:pt x="37" y="24"/>
                  </a:lnTo>
                  <a:lnTo>
                    <a:pt x="27" y="16"/>
                  </a:lnTo>
                  <a:lnTo>
                    <a:pt x="33" y="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5" name="Freeform 159"/>
            <p:cNvSpPr>
              <a:spLocks noEditPoints="1"/>
            </p:cNvSpPr>
            <p:nvPr userDrawn="1"/>
          </p:nvSpPr>
          <p:spPr bwMode="auto">
            <a:xfrm>
              <a:off x="5815013" y="1479551"/>
              <a:ext cx="125413" cy="117475"/>
            </a:xfrm>
            <a:custGeom>
              <a:avLst/>
              <a:gdLst/>
              <a:ahLst/>
              <a:cxnLst>
                <a:cxn ang="0">
                  <a:pos x="6" y="61"/>
                </a:cxn>
                <a:cxn ang="0">
                  <a:pos x="35" y="68"/>
                </a:cxn>
                <a:cxn ang="0">
                  <a:pos x="57" y="78"/>
                </a:cxn>
                <a:cxn ang="0">
                  <a:pos x="61" y="83"/>
                </a:cxn>
                <a:cxn ang="0">
                  <a:pos x="67" y="93"/>
                </a:cxn>
                <a:cxn ang="0">
                  <a:pos x="68" y="100"/>
                </a:cxn>
                <a:cxn ang="0">
                  <a:pos x="64" y="110"/>
                </a:cxn>
                <a:cxn ang="0">
                  <a:pos x="54" y="114"/>
                </a:cxn>
                <a:cxn ang="0">
                  <a:pos x="51" y="113"/>
                </a:cxn>
                <a:cxn ang="0">
                  <a:pos x="44" y="106"/>
                </a:cxn>
                <a:cxn ang="0">
                  <a:pos x="35" y="96"/>
                </a:cxn>
                <a:cxn ang="0">
                  <a:pos x="13" y="77"/>
                </a:cxn>
                <a:cxn ang="0">
                  <a:pos x="6" y="61"/>
                </a:cxn>
                <a:cxn ang="0">
                  <a:pos x="237" y="49"/>
                </a:cxn>
                <a:cxn ang="0">
                  <a:pos x="199" y="106"/>
                </a:cxn>
                <a:cxn ang="0">
                  <a:pos x="165" y="142"/>
                </a:cxn>
                <a:cxn ang="0">
                  <a:pos x="152" y="152"/>
                </a:cxn>
                <a:cxn ang="0">
                  <a:pos x="102" y="191"/>
                </a:cxn>
                <a:cxn ang="0">
                  <a:pos x="80" y="204"/>
                </a:cxn>
                <a:cxn ang="0">
                  <a:pos x="63" y="216"/>
                </a:cxn>
                <a:cxn ang="0">
                  <a:pos x="58" y="219"/>
                </a:cxn>
                <a:cxn ang="0">
                  <a:pos x="51" y="222"/>
                </a:cxn>
                <a:cxn ang="0">
                  <a:pos x="45" y="220"/>
                </a:cxn>
                <a:cxn ang="0">
                  <a:pos x="34" y="210"/>
                </a:cxn>
                <a:cxn ang="0">
                  <a:pos x="25" y="201"/>
                </a:cxn>
                <a:cxn ang="0">
                  <a:pos x="16" y="187"/>
                </a:cxn>
                <a:cxn ang="0">
                  <a:pos x="16" y="183"/>
                </a:cxn>
                <a:cxn ang="0">
                  <a:pos x="18" y="174"/>
                </a:cxn>
                <a:cxn ang="0">
                  <a:pos x="19" y="174"/>
                </a:cxn>
                <a:cxn ang="0">
                  <a:pos x="22" y="175"/>
                </a:cxn>
                <a:cxn ang="0">
                  <a:pos x="28" y="183"/>
                </a:cxn>
                <a:cxn ang="0">
                  <a:pos x="39" y="188"/>
                </a:cxn>
                <a:cxn ang="0">
                  <a:pos x="44" y="188"/>
                </a:cxn>
                <a:cxn ang="0">
                  <a:pos x="55" y="185"/>
                </a:cxn>
                <a:cxn ang="0">
                  <a:pos x="99" y="162"/>
                </a:cxn>
                <a:cxn ang="0">
                  <a:pos x="131" y="139"/>
                </a:cxn>
                <a:cxn ang="0">
                  <a:pos x="179" y="100"/>
                </a:cxn>
                <a:cxn ang="0">
                  <a:pos x="216" y="59"/>
                </a:cxn>
                <a:cxn ang="0">
                  <a:pos x="237" y="49"/>
                </a:cxn>
                <a:cxn ang="0">
                  <a:pos x="39" y="0"/>
                </a:cxn>
                <a:cxn ang="0">
                  <a:pos x="76" y="10"/>
                </a:cxn>
                <a:cxn ang="0">
                  <a:pos x="87" y="17"/>
                </a:cxn>
                <a:cxn ang="0">
                  <a:pos x="99" y="28"/>
                </a:cxn>
                <a:cxn ang="0">
                  <a:pos x="102" y="39"/>
                </a:cxn>
                <a:cxn ang="0">
                  <a:pos x="102" y="46"/>
                </a:cxn>
                <a:cxn ang="0">
                  <a:pos x="94" y="55"/>
                </a:cxn>
                <a:cxn ang="0">
                  <a:pos x="89" y="57"/>
                </a:cxn>
                <a:cxn ang="0">
                  <a:pos x="84" y="55"/>
                </a:cxn>
                <a:cxn ang="0">
                  <a:pos x="78" y="48"/>
                </a:cxn>
                <a:cxn ang="0">
                  <a:pos x="58" y="26"/>
                </a:cxn>
                <a:cxn ang="0">
                  <a:pos x="35" y="7"/>
                </a:cxn>
              </a:cxnLst>
              <a:rect l="0" t="0" r="r" b="b"/>
              <a:pathLst>
                <a:path w="237" h="222">
                  <a:moveTo>
                    <a:pt x="6" y="61"/>
                  </a:moveTo>
                  <a:lnTo>
                    <a:pt x="6" y="61"/>
                  </a:lnTo>
                  <a:lnTo>
                    <a:pt x="20" y="64"/>
                  </a:lnTo>
                  <a:lnTo>
                    <a:pt x="35" y="68"/>
                  </a:lnTo>
                  <a:lnTo>
                    <a:pt x="47" y="72"/>
                  </a:lnTo>
                  <a:lnTo>
                    <a:pt x="57" y="78"/>
                  </a:lnTo>
                  <a:lnTo>
                    <a:pt x="57" y="78"/>
                  </a:lnTo>
                  <a:lnTo>
                    <a:pt x="61" y="83"/>
                  </a:lnTo>
                  <a:lnTo>
                    <a:pt x="65" y="87"/>
                  </a:lnTo>
                  <a:lnTo>
                    <a:pt x="67" y="93"/>
                  </a:lnTo>
                  <a:lnTo>
                    <a:pt x="68" y="100"/>
                  </a:lnTo>
                  <a:lnTo>
                    <a:pt x="68" y="100"/>
                  </a:lnTo>
                  <a:lnTo>
                    <a:pt x="67" y="104"/>
                  </a:lnTo>
                  <a:lnTo>
                    <a:pt x="64" y="110"/>
                  </a:lnTo>
                  <a:lnTo>
                    <a:pt x="60" y="113"/>
                  </a:lnTo>
                  <a:lnTo>
                    <a:pt x="54" y="114"/>
                  </a:lnTo>
                  <a:lnTo>
                    <a:pt x="54" y="114"/>
                  </a:lnTo>
                  <a:lnTo>
                    <a:pt x="51" y="113"/>
                  </a:lnTo>
                  <a:lnTo>
                    <a:pt x="49" y="113"/>
                  </a:lnTo>
                  <a:lnTo>
                    <a:pt x="44" y="106"/>
                  </a:lnTo>
                  <a:lnTo>
                    <a:pt x="44" y="106"/>
                  </a:lnTo>
                  <a:lnTo>
                    <a:pt x="35" y="96"/>
                  </a:lnTo>
                  <a:lnTo>
                    <a:pt x="25" y="86"/>
                  </a:lnTo>
                  <a:lnTo>
                    <a:pt x="13" y="77"/>
                  </a:lnTo>
                  <a:lnTo>
                    <a:pt x="0" y="68"/>
                  </a:lnTo>
                  <a:lnTo>
                    <a:pt x="6" y="61"/>
                  </a:lnTo>
                  <a:close/>
                  <a:moveTo>
                    <a:pt x="237" y="49"/>
                  </a:moveTo>
                  <a:lnTo>
                    <a:pt x="237" y="49"/>
                  </a:lnTo>
                  <a:lnTo>
                    <a:pt x="219" y="78"/>
                  </a:lnTo>
                  <a:lnTo>
                    <a:pt x="199" y="106"/>
                  </a:lnTo>
                  <a:lnTo>
                    <a:pt x="177" y="130"/>
                  </a:lnTo>
                  <a:lnTo>
                    <a:pt x="165" y="142"/>
                  </a:lnTo>
                  <a:lnTo>
                    <a:pt x="152" y="152"/>
                  </a:lnTo>
                  <a:lnTo>
                    <a:pt x="152" y="152"/>
                  </a:lnTo>
                  <a:lnTo>
                    <a:pt x="121" y="177"/>
                  </a:lnTo>
                  <a:lnTo>
                    <a:pt x="102" y="191"/>
                  </a:lnTo>
                  <a:lnTo>
                    <a:pt x="80" y="204"/>
                  </a:lnTo>
                  <a:lnTo>
                    <a:pt x="80" y="204"/>
                  </a:lnTo>
                  <a:lnTo>
                    <a:pt x="68" y="210"/>
                  </a:lnTo>
                  <a:lnTo>
                    <a:pt x="63" y="216"/>
                  </a:lnTo>
                  <a:lnTo>
                    <a:pt x="63" y="216"/>
                  </a:lnTo>
                  <a:lnTo>
                    <a:pt x="58" y="219"/>
                  </a:lnTo>
                  <a:lnTo>
                    <a:pt x="55" y="220"/>
                  </a:lnTo>
                  <a:lnTo>
                    <a:pt x="51" y="222"/>
                  </a:lnTo>
                  <a:lnTo>
                    <a:pt x="51" y="222"/>
                  </a:lnTo>
                  <a:lnTo>
                    <a:pt x="45" y="220"/>
                  </a:lnTo>
                  <a:lnTo>
                    <a:pt x="39" y="217"/>
                  </a:lnTo>
                  <a:lnTo>
                    <a:pt x="34" y="210"/>
                  </a:lnTo>
                  <a:lnTo>
                    <a:pt x="25" y="201"/>
                  </a:lnTo>
                  <a:lnTo>
                    <a:pt x="25" y="201"/>
                  </a:lnTo>
                  <a:lnTo>
                    <a:pt x="18" y="193"/>
                  </a:lnTo>
                  <a:lnTo>
                    <a:pt x="16" y="187"/>
                  </a:lnTo>
                  <a:lnTo>
                    <a:pt x="16" y="183"/>
                  </a:lnTo>
                  <a:lnTo>
                    <a:pt x="16" y="183"/>
                  </a:lnTo>
                  <a:lnTo>
                    <a:pt x="16" y="175"/>
                  </a:lnTo>
                  <a:lnTo>
                    <a:pt x="18" y="174"/>
                  </a:lnTo>
                  <a:lnTo>
                    <a:pt x="19" y="174"/>
                  </a:lnTo>
                  <a:lnTo>
                    <a:pt x="19" y="174"/>
                  </a:lnTo>
                  <a:lnTo>
                    <a:pt x="20" y="174"/>
                  </a:lnTo>
                  <a:lnTo>
                    <a:pt x="22" y="175"/>
                  </a:lnTo>
                  <a:lnTo>
                    <a:pt x="22" y="175"/>
                  </a:lnTo>
                  <a:lnTo>
                    <a:pt x="28" y="183"/>
                  </a:lnTo>
                  <a:lnTo>
                    <a:pt x="34" y="185"/>
                  </a:lnTo>
                  <a:lnTo>
                    <a:pt x="39" y="188"/>
                  </a:lnTo>
                  <a:lnTo>
                    <a:pt x="44" y="188"/>
                  </a:lnTo>
                  <a:lnTo>
                    <a:pt x="44" y="188"/>
                  </a:lnTo>
                  <a:lnTo>
                    <a:pt x="49" y="187"/>
                  </a:lnTo>
                  <a:lnTo>
                    <a:pt x="55" y="185"/>
                  </a:lnTo>
                  <a:lnTo>
                    <a:pt x="74" y="177"/>
                  </a:lnTo>
                  <a:lnTo>
                    <a:pt x="99" y="162"/>
                  </a:lnTo>
                  <a:lnTo>
                    <a:pt x="131" y="139"/>
                  </a:lnTo>
                  <a:lnTo>
                    <a:pt x="131" y="139"/>
                  </a:lnTo>
                  <a:lnTo>
                    <a:pt x="154" y="122"/>
                  </a:lnTo>
                  <a:lnTo>
                    <a:pt x="179" y="100"/>
                  </a:lnTo>
                  <a:lnTo>
                    <a:pt x="205" y="74"/>
                  </a:lnTo>
                  <a:lnTo>
                    <a:pt x="216" y="59"/>
                  </a:lnTo>
                  <a:lnTo>
                    <a:pt x="228" y="44"/>
                  </a:lnTo>
                  <a:lnTo>
                    <a:pt x="237" y="49"/>
                  </a:lnTo>
                  <a:close/>
                  <a:moveTo>
                    <a:pt x="39" y="0"/>
                  </a:moveTo>
                  <a:lnTo>
                    <a:pt x="39" y="0"/>
                  </a:lnTo>
                  <a:lnTo>
                    <a:pt x="61" y="6"/>
                  </a:lnTo>
                  <a:lnTo>
                    <a:pt x="76" y="10"/>
                  </a:lnTo>
                  <a:lnTo>
                    <a:pt x="76" y="10"/>
                  </a:lnTo>
                  <a:lnTo>
                    <a:pt x="87" y="17"/>
                  </a:lnTo>
                  <a:lnTo>
                    <a:pt x="96" y="23"/>
                  </a:lnTo>
                  <a:lnTo>
                    <a:pt x="99" y="28"/>
                  </a:lnTo>
                  <a:lnTo>
                    <a:pt x="100" y="31"/>
                  </a:lnTo>
                  <a:lnTo>
                    <a:pt x="102" y="39"/>
                  </a:lnTo>
                  <a:lnTo>
                    <a:pt x="102" y="39"/>
                  </a:lnTo>
                  <a:lnTo>
                    <a:pt x="102" y="46"/>
                  </a:lnTo>
                  <a:lnTo>
                    <a:pt x="99" y="52"/>
                  </a:lnTo>
                  <a:lnTo>
                    <a:pt x="94" y="55"/>
                  </a:lnTo>
                  <a:lnTo>
                    <a:pt x="89" y="57"/>
                  </a:lnTo>
                  <a:lnTo>
                    <a:pt x="89" y="57"/>
                  </a:lnTo>
                  <a:lnTo>
                    <a:pt x="87" y="57"/>
                  </a:lnTo>
                  <a:lnTo>
                    <a:pt x="84" y="55"/>
                  </a:lnTo>
                  <a:lnTo>
                    <a:pt x="78" y="48"/>
                  </a:lnTo>
                  <a:lnTo>
                    <a:pt x="78" y="48"/>
                  </a:lnTo>
                  <a:lnTo>
                    <a:pt x="68" y="36"/>
                  </a:lnTo>
                  <a:lnTo>
                    <a:pt x="58" y="26"/>
                  </a:lnTo>
                  <a:lnTo>
                    <a:pt x="48" y="16"/>
                  </a:lnTo>
                  <a:lnTo>
                    <a:pt x="35" y="7"/>
                  </a:lnTo>
                  <a:lnTo>
                    <a:pt x="39"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6" name="Freeform 160"/>
            <p:cNvSpPr>
              <a:spLocks/>
            </p:cNvSpPr>
            <p:nvPr userDrawn="1"/>
          </p:nvSpPr>
          <p:spPr bwMode="auto">
            <a:xfrm>
              <a:off x="5953126" y="1481138"/>
              <a:ext cx="127000" cy="111125"/>
            </a:xfrm>
            <a:custGeom>
              <a:avLst/>
              <a:gdLst/>
              <a:ahLst/>
              <a:cxnLst>
                <a:cxn ang="0">
                  <a:pos x="0" y="204"/>
                </a:cxn>
                <a:cxn ang="0">
                  <a:pos x="59" y="164"/>
                </a:cxn>
                <a:cxn ang="0">
                  <a:pos x="106" y="120"/>
                </a:cxn>
                <a:cxn ang="0">
                  <a:pos x="123" y="98"/>
                </a:cxn>
                <a:cxn ang="0">
                  <a:pos x="155" y="51"/>
                </a:cxn>
                <a:cxn ang="0">
                  <a:pos x="166" y="26"/>
                </a:cxn>
                <a:cxn ang="0">
                  <a:pos x="93" y="38"/>
                </a:cxn>
                <a:cxn ang="0">
                  <a:pos x="69" y="43"/>
                </a:cxn>
                <a:cxn ang="0">
                  <a:pos x="64" y="46"/>
                </a:cxn>
                <a:cxn ang="0">
                  <a:pos x="59" y="48"/>
                </a:cxn>
                <a:cxn ang="0">
                  <a:pos x="50" y="45"/>
                </a:cxn>
                <a:cxn ang="0">
                  <a:pos x="40" y="36"/>
                </a:cxn>
                <a:cxn ang="0">
                  <a:pos x="33" y="25"/>
                </a:cxn>
                <a:cxn ang="0">
                  <a:pos x="30" y="14"/>
                </a:cxn>
                <a:cxn ang="0">
                  <a:pos x="32" y="12"/>
                </a:cxn>
                <a:cxn ang="0">
                  <a:pos x="33" y="10"/>
                </a:cxn>
                <a:cxn ang="0">
                  <a:pos x="37" y="13"/>
                </a:cxn>
                <a:cxn ang="0">
                  <a:pos x="49" y="19"/>
                </a:cxn>
                <a:cxn ang="0">
                  <a:pos x="62" y="22"/>
                </a:cxn>
                <a:cxn ang="0">
                  <a:pos x="71" y="20"/>
                </a:cxn>
                <a:cxn ang="0">
                  <a:pos x="107" y="17"/>
                </a:cxn>
                <a:cxn ang="0">
                  <a:pos x="152" y="12"/>
                </a:cxn>
                <a:cxn ang="0">
                  <a:pos x="168" y="6"/>
                </a:cxn>
                <a:cxn ang="0">
                  <a:pos x="171" y="3"/>
                </a:cxn>
                <a:cxn ang="0">
                  <a:pos x="178" y="0"/>
                </a:cxn>
                <a:cxn ang="0">
                  <a:pos x="181" y="0"/>
                </a:cxn>
                <a:cxn ang="0">
                  <a:pos x="197" y="10"/>
                </a:cxn>
                <a:cxn ang="0">
                  <a:pos x="206" y="19"/>
                </a:cxn>
                <a:cxn ang="0">
                  <a:pos x="207" y="23"/>
                </a:cxn>
                <a:cxn ang="0">
                  <a:pos x="206" y="28"/>
                </a:cxn>
                <a:cxn ang="0">
                  <a:pos x="201" y="30"/>
                </a:cxn>
                <a:cxn ang="0">
                  <a:pos x="191" y="39"/>
                </a:cxn>
                <a:cxn ang="0">
                  <a:pos x="171" y="75"/>
                </a:cxn>
                <a:cxn ang="0">
                  <a:pos x="146" y="107"/>
                </a:cxn>
                <a:cxn ang="0">
                  <a:pos x="168" y="119"/>
                </a:cxn>
                <a:cxn ang="0">
                  <a:pos x="204" y="140"/>
                </a:cxn>
                <a:cxn ang="0">
                  <a:pos x="227" y="162"/>
                </a:cxn>
                <a:cxn ang="0">
                  <a:pos x="240" y="181"/>
                </a:cxn>
                <a:cxn ang="0">
                  <a:pos x="242" y="190"/>
                </a:cxn>
                <a:cxn ang="0">
                  <a:pos x="238" y="201"/>
                </a:cxn>
                <a:cxn ang="0">
                  <a:pos x="229" y="206"/>
                </a:cxn>
                <a:cxn ang="0">
                  <a:pos x="224" y="206"/>
                </a:cxn>
                <a:cxn ang="0">
                  <a:pos x="217" y="198"/>
                </a:cxn>
                <a:cxn ang="0">
                  <a:pos x="211" y="188"/>
                </a:cxn>
                <a:cxn ang="0">
                  <a:pos x="181" y="151"/>
                </a:cxn>
                <a:cxn ang="0">
                  <a:pos x="139" y="116"/>
                </a:cxn>
                <a:cxn ang="0">
                  <a:pos x="124" y="132"/>
                </a:cxn>
                <a:cxn ang="0">
                  <a:pos x="93" y="161"/>
                </a:cxn>
                <a:cxn ang="0">
                  <a:pos x="59" y="184"/>
                </a:cxn>
                <a:cxn ang="0">
                  <a:pos x="23" y="203"/>
                </a:cxn>
                <a:cxn ang="0">
                  <a:pos x="0" y="204"/>
                </a:cxn>
              </a:cxnLst>
              <a:rect l="0" t="0" r="r" b="b"/>
              <a:pathLst>
                <a:path w="242" h="211">
                  <a:moveTo>
                    <a:pt x="0" y="204"/>
                  </a:moveTo>
                  <a:lnTo>
                    <a:pt x="0" y="204"/>
                  </a:lnTo>
                  <a:lnTo>
                    <a:pt x="32" y="184"/>
                  </a:lnTo>
                  <a:lnTo>
                    <a:pt x="59" y="164"/>
                  </a:lnTo>
                  <a:lnTo>
                    <a:pt x="84" y="142"/>
                  </a:lnTo>
                  <a:lnTo>
                    <a:pt x="106" y="120"/>
                  </a:lnTo>
                  <a:lnTo>
                    <a:pt x="106" y="120"/>
                  </a:lnTo>
                  <a:lnTo>
                    <a:pt x="123" y="98"/>
                  </a:lnTo>
                  <a:lnTo>
                    <a:pt x="140" y="74"/>
                  </a:lnTo>
                  <a:lnTo>
                    <a:pt x="155" y="51"/>
                  </a:lnTo>
                  <a:lnTo>
                    <a:pt x="166" y="26"/>
                  </a:lnTo>
                  <a:lnTo>
                    <a:pt x="166" y="26"/>
                  </a:lnTo>
                  <a:lnTo>
                    <a:pt x="93" y="38"/>
                  </a:lnTo>
                  <a:lnTo>
                    <a:pt x="93" y="38"/>
                  </a:lnTo>
                  <a:lnTo>
                    <a:pt x="77" y="41"/>
                  </a:lnTo>
                  <a:lnTo>
                    <a:pt x="69" y="43"/>
                  </a:lnTo>
                  <a:lnTo>
                    <a:pt x="69" y="43"/>
                  </a:lnTo>
                  <a:lnTo>
                    <a:pt x="64" y="46"/>
                  </a:lnTo>
                  <a:lnTo>
                    <a:pt x="59" y="48"/>
                  </a:lnTo>
                  <a:lnTo>
                    <a:pt x="59" y="48"/>
                  </a:lnTo>
                  <a:lnTo>
                    <a:pt x="55" y="46"/>
                  </a:lnTo>
                  <a:lnTo>
                    <a:pt x="50" y="45"/>
                  </a:lnTo>
                  <a:lnTo>
                    <a:pt x="40" y="36"/>
                  </a:lnTo>
                  <a:lnTo>
                    <a:pt x="40" y="36"/>
                  </a:lnTo>
                  <a:lnTo>
                    <a:pt x="36" y="30"/>
                  </a:lnTo>
                  <a:lnTo>
                    <a:pt x="33" y="25"/>
                  </a:lnTo>
                  <a:lnTo>
                    <a:pt x="32" y="19"/>
                  </a:lnTo>
                  <a:lnTo>
                    <a:pt x="30" y="14"/>
                  </a:lnTo>
                  <a:lnTo>
                    <a:pt x="30" y="14"/>
                  </a:lnTo>
                  <a:lnTo>
                    <a:pt x="32" y="12"/>
                  </a:lnTo>
                  <a:lnTo>
                    <a:pt x="33" y="10"/>
                  </a:lnTo>
                  <a:lnTo>
                    <a:pt x="33" y="10"/>
                  </a:lnTo>
                  <a:lnTo>
                    <a:pt x="37" y="13"/>
                  </a:lnTo>
                  <a:lnTo>
                    <a:pt x="37" y="13"/>
                  </a:lnTo>
                  <a:lnTo>
                    <a:pt x="43" y="16"/>
                  </a:lnTo>
                  <a:lnTo>
                    <a:pt x="49" y="19"/>
                  </a:lnTo>
                  <a:lnTo>
                    <a:pt x="56" y="22"/>
                  </a:lnTo>
                  <a:lnTo>
                    <a:pt x="62" y="22"/>
                  </a:lnTo>
                  <a:lnTo>
                    <a:pt x="62" y="22"/>
                  </a:lnTo>
                  <a:lnTo>
                    <a:pt x="71" y="20"/>
                  </a:lnTo>
                  <a:lnTo>
                    <a:pt x="71" y="20"/>
                  </a:lnTo>
                  <a:lnTo>
                    <a:pt x="107" y="17"/>
                  </a:lnTo>
                  <a:lnTo>
                    <a:pt x="152" y="12"/>
                  </a:lnTo>
                  <a:lnTo>
                    <a:pt x="152" y="12"/>
                  </a:lnTo>
                  <a:lnTo>
                    <a:pt x="164" y="9"/>
                  </a:lnTo>
                  <a:lnTo>
                    <a:pt x="168" y="6"/>
                  </a:lnTo>
                  <a:lnTo>
                    <a:pt x="171" y="3"/>
                  </a:lnTo>
                  <a:lnTo>
                    <a:pt x="171" y="3"/>
                  </a:lnTo>
                  <a:lnTo>
                    <a:pt x="175" y="0"/>
                  </a:lnTo>
                  <a:lnTo>
                    <a:pt x="178" y="0"/>
                  </a:lnTo>
                  <a:lnTo>
                    <a:pt x="178" y="0"/>
                  </a:lnTo>
                  <a:lnTo>
                    <a:pt x="181" y="0"/>
                  </a:lnTo>
                  <a:lnTo>
                    <a:pt x="185" y="3"/>
                  </a:lnTo>
                  <a:lnTo>
                    <a:pt x="197" y="10"/>
                  </a:lnTo>
                  <a:lnTo>
                    <a:pt x="197" y="10"/>
                  </a:lnTo>
                  <a:lnTo>
                    <a:pt x="206" y="19"/>
                  </a:lnTo>
                  <a:lnTo>
                    <a:pt x="206" y="22"/>
                  </a:lnTo>
                  <a:lnTo>
                    <a:pt x="207" y="23"/>
                  </a:lnTo>
                  <a:lnTo>
                    <a:pt x="207" y="23"/>
                  </a:lnTo>
                  <a:lnTo>
                    <a:pt x="206" y="28"/>
                  </a:lnTo>
                  <a:lnTo>
                    <a:pt x="201" y="30"/>
                  </a:lnTo>
                  <a:lnTo>
                    <a:pt x="201" y="30"/>
                  </a:lnTo>
                  <a:lnTo>
                    <a:pt x="195" y="33"/>
                  </a:lnTo>
                  <a:lnTo>
                    <a:pt x="191" y="39"/>
                  </a:lnTo>
                  <a:lnTo>
                    <a:pt x="191" y="39"/>
                  </a:lnTo>
                  <a:lnTo>
                    <a:pt x="171" y="75"/>
                  </a:lnTo>
                  <a:lnTo>
                    <a:pt x="159" y="91"/>
                  </a:lnTo>
                  <a:lnTo>
                    <a:pt x="146" y="107"/>
                  </a:lnTo>
                  <a:lnTo>
                    <a:pt x="146" y="107"/>
                  </a:lnTo>
                  <a:lnTo>
                    <a:pt x="168" y="119"/>
                  </a:lnTo>
                  <a:lnTo>
                    <a:pt x="187" y="130"/>
                  </a:lnTo>
                  <a:lnTo>
                    <a:pt x="204" y="140"/>
                  </a:lnTo>
                  <a:lnTo>
                    <a:pt x="217" y="151"/>
                  </a:lnTo>
                  <a:lnTo>
                    <a:pt x="227" y="162"/>
                  </a:lnTo>
                  <a:lnTo>
                    <a:pt x="235" y="171"/>
                  </a:lnTo>
                  <a:lnTo>
                    <a:pt x="240" y="181"/>
                  </a:lnTo>
                  <a:lnTo>
                    <a:pt x="242" y="190"/>
                  </a:lnTo>
                  <a:lnTo>
                    <a:pt x="242" y="190"/>
                  </a:lnTo>
                  <a:lnTo>
                    <a:pt x="240" y="197"/>
                  </a:lnTo>
                  <a:lnTo>
                    <a:pt x="238" y="201"/>
                  </a:lnTo>
                  <a:lnTo>
                    <a:pt x="233" y="206"/>
                  </a:lnTo>
                  <a:lnTo>
                    <a:pt x="229" y="206"/>
                  </a:lnTo>
                  <a:lnTo>
                    <a:pt x="229" y="206"/>
                  </a:lnTo>
                  <a:lnTo>
                    <a:pt x="224" y="206"/>
                  </a:lnTo>
                  <a:lnTo>
                    <a:pt x="222" y="203"/>
                  </a:lnTo>
                  <a:lnTo>
                    <a:pt x="217" y="198"/>
                  </a:lnTo>
                  <a:lnTo>
                    <a:pt x="211" y="188"/>
                  </a:lnTo>
                  <a:lnTo>
                    <a:pt x="211" y="188"/>
                  </a:lnTo>
                  <a:lnTo>
                    <a:pt x="197" y="168"/>
                  </a:lnTo>
                  <a:lnTo>
                    <a:pt x="181" y="151"/>
                  </a:lnTo>
                  <a:lnTo>
                    <a:pt x="162" y="133"/>
                  </a:lnTo>
                  <a:lnTo>
                    <a:pt x="139" y="116"/>
                  </a:lnTo>
                  <a:lnTo>
                    <a:pt x="139" y="116"/>
                  </a:lnTo>
                  <a:lnTo>
                    <a:pt x="124" y="132"/>
                  </a:lnTo>
                  <a:lnTo>
                    <a:pt x="108" y="146"/>
                  </a:lnTo>
                  <a:lnTo>
                    <a:pt x="93" y="161"/>
                  </a:lnTo>
                  <a:lnTo>
                    <a:pt x="77" y="172"/>
                  </a:lnTo>
                  <a:lnTo>
                    <a:pt x="59" y="184"/>
                  </a:lnTo>
                  <a:lnTo>
                    <a:pt x="40" y="194"/>
                  </a:lnTo>
                  <a:lnTo>
                    <a:pt x="23" y="203"/>
                  </a:lnTo>
                  <a:lnTo>
                    <a:pt x="4" y="211"/>
                  </a:lnTo>
                  <a:lnTo>
                    <a:pt x="0" y="20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7" name="Freeform 161"/>
            <p:cNvSpPr>
              <a:spLocks noEditPoints="1"/>
            </p:cNvSpPr>
            <p:nvPr userDrawn="1"/>
          </p:nvSpPr>
          <p:spPr bwMode="auto">
            <a:xfrm>
              <a:off x="6102351" y="1474788"/>
              <a:ext cx="130175" cy="128588"/>
            </a:xfrm>
            <a:custGeom>
              <a:avLst/>
              <a:gdLst/>
              <a:ahLst/>
              <a:cxnLst>
                <a:cxn ang="0">
                  <a:pos x="52" y="236"/>
                </a:cxn>
                <a:cxn ang="0">
                  <a:pos x="71" y="220"/>
                </a:cxn>
                <a:cxn ang="0">
                  <a:pos x="85" y="204"/>
                </a:cxn>
                <a:cxn ang="0">
                  <a:pos x="106" y="168"/>
                </a:cxn>
                <a:cxn ang="0">
                  <a:pos x="113" y="149"/>
                </a:cxn>
                <a:cxn ang="0">
                  <a:pos x="119" y="117"/>
                </a:cxn>
                <a:cxn ang="0">
                  <a:pos x="120" y="104"/>
                </a:cxn>
                <a:cxn ang="0">
                  <a:pos x="116" y="94"/>
                </a:cxn>
                <a:cxn ang="0">
                  <a:pos x="93" y="97"/>
                </a:cxn>
                <a:cxn ang="0">
                  <a:pos x="64" y="101"/>
                </a:cxn>
                <a:cxn ang="0">
                  <a:pos x="39" y="107"/>
                </a:cxn>
                <a:cxn ang="0">
                  <a:pos x="32" y="110"/>
                </a:cxn>
                <a:cxn ang="0">
                  <a:pos x="29" y="111"/>
                </a:cxn>
                <a:cxn ang="0">
                  <a:pos x="20" y="109"/>
                </a:cxn>
                <a:cxn ang="0">
                  <a:pos x="12" y="101"/>
                </a:cxn>
                <a:cxn ang="0">
                  <a:pos x="1" y="85"/>
                </a:cxn>
                <a:cxn ang="0">
                  <a:pos x="0" y="82"/>
                </a:cxn>
                <a:cxn ang="0">
                  <a:pos x="1" y="77"/>
                </a:cxn>
                <a:cxn ang="0">
                  <a:pos x="4" y="77"/>
                </a:cxn>
                <a:cxn ang="0">
                  <a:pos x="7" y="78"/>
                </a:cxn>
                <a:cxn ang="0">
                  <a:pos x="23" y="85"/>
                </a:cxn>
                <a:cxn ang="0">
                  <a:pos x="27" y="85"/>
                </a:cxn>
                <a:cxn ang="0">
                  <a:pos x="41" y="85"/>
                </a:cxn>
                <a:cxn ang="0">
                  <a:pos x="187" y="71"/>
                </a:cxn>
                <a:cxn ang="0">
                  <a:pos x="199" y="69"/>
                </a:cxn>
                <a:cxn ang="0">
                  <a:pos x="207" y="67"/>
                </a:cxn>
                <a:cxn ang="0">
                  <a:pos x="210" y="65"/>
                </a:cxn>
                <a:cxn ang="0">
                  <a:pos x="216" y="64"/>
                </a:cxn>
                <a:cxn ang="0">
                  <a:pos x="235" y="69"/>
                </a:cxn>
                <a:cxn ang="0">
                  <a:pos x="241" y="72"/>
                </a:cxn>
                <a:cxn ang="0">
                  <a:pos x="245" y="78"/>
                </a:cxn>
                <a:cxn ang="0">
                  <a:pos x="245" y="82"/>
                </a:cxn>
                <a:cxn ang="0">
                  <a:pos x="242" y="90"/>
                </a:cxn>
                <a:cxn ang="0">
                  <a:pos x="232" y="91"/>
                </a:cxn>
                <a:cxn ang="0">
                  <a:pos x="204" y="91"/>
                </a:cxn>
                <a:cxn ang="0">
                  <a:pos x="173" y="91"/>
                </a:cxn>
                <a:cxn ang="0">
                  <a:pos x="138" y="93"/>
                </a:cxn>
                <a:cxn ang="0">
                  <a:pos x="148" y="107"/>
                </a:cxn>
                <a:cxn ang="0">
                  <a:pos x="148" y="111"/>
                </a:cxn>
                <a:cxn ang="0">
                  <a:pos x="142" y="136"/>
                </a:cxn>
                <a:cxn ang="0">
                  <a:pos x="136" y="155"/>
                </a:cxn>
                <a:cxn ang="0">
                  <a:pos x="122" y="187"/>
                </a:cxn>
                <a:cxn ang="0">
                  <a:pos x="100" y="214"/>
                </a:cxn>
                <a:cxn ang="0">
                  <a:pos x="74" y="235"/>
                </a:cxn>
                <a:cxn ang="0">
                  <a:pos x="52" y="236"/>
                </a:cxn>
                <a:cxn ang="0">
                  <a:pos x="55" y="6"/>
                </a:cxn>
                <a:cxn ang="0">
                  <a:pos x="70" y="14"/>
                </a:cxn>
                <a:cxn ang="0">
                  <a:pos x="84" y="16"/>
                </a:cxn>
                <a:cxn ang="0">
                  <a:pos x="104" y="14"/>
                </a:cxn>
                <a:cxn ang="0">
                  <a:pos x="130" y="10"/>
                </a:cxn>
                <a:cxn ang="0">
                  <a:pos x="159" y="3"/>
                </a:cxn>
                <a:cxn ang="0">
                  <a:pos x="164" y="1"/>
                </a:cxn>
                <a:cxn ang="0">
                  <a:pos x="170" y="0"/>
                </a:cxn>
                <a:cxn ang="0">
                  <a:pos x="184" y="4"/>
                </a:cxn>
                <a:cxn ang="0">
                  <a:pos x="190" y="14"/>
                </a:cxn>
                <a:cxn ang="0">
                  <a:pos x="188" y="19"/>
                </a:cxn>
                <a:cxn ang="0">
                  <a:pos x="178" y="23"/>
                </a:cxn>
                <a:cxn ang="0">
                  <a:pos x="167" y="26"/>
                </a:cxn>
                <a:cxn ang="0">
                  <a:pos x="107" y="33"/>
                </a:cxn>
                <a:cxn ang="0">
                  <a:pos x="93" y="35"/>
                </a:cxn>
                <a:cxn ang="0">
                  <a:pos x="78" y="36"/>
                </a:cxn>
                <a:cxn ang="0">
                  <a:pos x="62" y="30"/>
                </a:cxn>
                <a:cxn ang="0">
                  <a:pos x="49" y="12"/>
                </a:cxn>
              </a:cxnLst>
              <a:rect l="0" t="0" r="r" b="b"/>
              <a:pathLst>
                <a:path w="245" h="243">
                  <a:moveTo>
                    <a:pt x="52" y="236"/>
                  </a:moveTo>
                  <a:lnTo>
                    <a:pt x="52" y="236"/>
                  </a:lnTo>
                  <a:lnTo>
                    <a:pt x="62" y="229"/>
                  </a:lnTo>
                  <a:lnTo>
                    <a:pt x="71" y="220"/>
                  </a:lnTo>
                  <a:lnTo>
                    <a:pt x="80" y="213"/>
                  </a:lnTo>
                  <a:lnTo>
                    <a:pt x="85" y="204"/>
                  </a:lnTo>
                  <a:lnTo>
                    <a:pt x="97" y="187"/>
                  </a:lnTo>
                  <a:lnTo>
                    <a:pt x="106" y="168"/>
                  </a:lnTo>
                  <a:lnTo>
                    <a:pt x="106" y="168"/>
                  </a:lnTo>
                  <a:lnTo>
                    <a:pt x="113" y="149"/>
                  </a:lnTo>
                  <a:lnTo>
                    <a:pt x="117" y="132"/>
                  </a:lnTo>
                  <a:lnTo>
                    <a:pt x="119" y="117"/>
                  </a:lnTo>
                  <a:lnTo>
                    <a:pt x="120" y="104"/>
                  </a:lnTo>
                  <a:lnTo>
                    <a:pt x="120" y="104"/>
                  </a:lnTo>
                  <a:lnTo>
                    <a:pt x="119" y="100"/>
                  </a:lnTo>
                  <a:lnTo>
                    <a:pt x="116" y="94"/>
                  </a:lnTo>
                  <a:lnTo>
                    <a:pt x="116" y="94"/>
                  </a:lnTo>
                  <a:lnTo>
                    <a:pt x="93" y="97"/>
                  </a:lnTo>
                  <a:lnTo>
                    <a:pt x="64" y="101"/>
                  </a:lnTo>
                  <a:lnTo>
                    <a:pt x="64" y="101"/>
                  </a:lnTo>
                  <a:lnTo>
                    <a:pt x="51" y="104"/>
                  </a:lnTo>
                  <a:lnTo>
                    <a:pt x="39" y="107"/>
                  </a:lnTo>
                  <a:lnTo>
                    <a:pt x="39" y="107"/>
                  </a:lnTo>
                  <a:lnTo>
                    <a:pt x="32" y="110"/>
                  </a:lnTo>
                  <a:lnTo>
                    <a:pt x="29" y="111"/>
                  </a:lnTo>
                  <a:lnTo>
                    <a:pt x="29" y="111"/>
                  </a:lnTo>
                  <a:lnTo>
                    <a:pt x="25" y="110"/>
                  </a:lnTo>
                  <a:lnTo>
                    <a:pt x="20" y="109"/>
                  </a:lnTo>
                  <a:lnTo>
                    <a:pt x="12" y="101"/>
                  </a:lnTo>
                  <a:lnTo>
                    <a:pt x="12" y="101"/>
                  </a:lnTo>
                  <a:lnTo>
                    <a:pt x="4" y="91"/>
                  </a:lnTo>
                  <a:lnTo>
                    <a:pt x="1" y="85"/>
                  </a:lnTo>
                  <a:lnTo>
                    <a:pt x="0" y="82"/>
                  </a:lnTo>
                  <a:lnTo>
                    <a:pt x="0" y="82"/>
                  </a:lnTo>
                  <a:lnTo>
                    <a:pt x="1" y="80"/>
                  </a:lnTo>
                  <a:lnTo>
                    <a:pt x="1" y="77"/>
                  </a:lnTo>
                  <a:lnTo>
                    <a:pt x="4" y="77"/>
                  </a:lnTo>
                  <a:lnTo>
                    <a:pt x="4" y="77"/>
                  </a:lnTo>
                  <a:lnTo>
                    <a:pt x="7" y="78"/>
                  </a:lnTo>
                  <a:lnTo>
                    <a:pt x="7" y="78"/>
                  </a:lnTo>
                  <a:lnTo>
                    <a:pt x="19" y="84"/>
                  </a:lnTo>
                  <a:lnTo>
                    <a:pt x="23" y="85"/>
                  </a:lnTo>
                  <a:lnTo>
                    <a:pt x="27" y="85"/>
                  </a:lnTo>
                  <a:lnTo>
                    <a:pt x="27" y="85"/>
                  </a:lnTo>
                  <a:lnTo>
                    <a:pt x="41" y="85"/>
                  </a:lnTo>
                  <a:lnTo>
                    <a:pt x="41" y="85"/>
                  </a:lnTo>
                  <a:lnTo>
                    <a:pt x="117" y="77"/>
                  </a:lnTo>
                  <a:lnTo>
                    <a:pt x="187" y="71"/>
                  </a:lnTo>
                  <a:lnTo>
                    <a:pt x="187" y="71"/>
                  </a:lnTo>
                  <a:lnTo>
                    <a:pt x="199" y="69"/>
                  </a:lnTo>
                  <a:lnTo>
                    <a:pt x="203" y="68"/>
                  </a:lnTo>
                  <a:lnTo>
                    <a:pt x="207" y="67"/>
                  </a:lnTo>
                  <a:lnTo>
                    <a:pt x="207" y="67"/>
                  </a:lnTo>
                  <a:lnTo>
                    <a:pt x="210" y="65"/>
                  </a:lnTo>
                  <a:lnTo>
                    <a:pt x="216" y="64"/>
                  </a:lnTo>
                  <a:lnTo>
                    <a:pt x="216" y="64"/>
                  </a:lnTo>
                  <a:lnTo>
                    <a:pt x="225" y="65"/>
                  </a:lnTo>
                  <a:lnTo>
                    <a:pt x="235" y="69"/>
                  </a:lnTo>
                  <a:lnTo>
                    <a:pt x="235" y="69"/>
                  </a:lnTo>
                  <a:lnTo>
                    <a:pt x="241" y="72"/>
                  </a:lnTo>
                  <a:lnTo>
                    <a:pt x="244" y="75"/>
                  </a:lnTo>
                  <a:lnTo>
                    <a:pt x="245" y="78"/>
                  </a:lnTo>
                  <a:lnTo>
                    <a:pt x="245" y="82"/>
                  </a:lnTo>
                  <a:lnTo>
                    <a:pt x="245" y="82"/>
                  </a:lnTo>
                  <a:lnTo>
                    <a:pt x="245" y="87"/>
                  </a:lnTo>
                  <a:lnTo>
                    <a:pt x="242" y="90"/>
                  </a:lnTo>
                  <a:lnTo>
                    <a:pt x="238" y="91"/>
                  </a:lnTo>
                  <a:lnTo>
                    <a:pt x="232" y="91"/>
                  </a:lnTo>
                  <a:lnTo>
                    <a:pt x="232" y="91"/>
                  </a:lnTo>
                  <a:lnTo>
                    <a:pt x="204" y="91"/>
                  </a:lnTo>
                  <a:lnTo>
                    <a:pt x="204" y="91"/>
                  </a:lnTo>
                  <a:lnTo>
                    <a:pt x="173" y="91"/>
                  </a:lnTo>
                  <a:lnTo>
                    <a:pt x="138" y="93"/>
                  </a:lnTo>
                  <a:lnTo>
                    <a:pt x="138" y="93"/>
                  </a:lnTo>
                  <a:lnTo>
                    <a:pt x="146" y="103"/>
                  </a:lnTo>
                  <a:lnTo>
                    <a:pt x="148" y="107"/>
                  </a:lnTo>
                  <a:lnTo>
                    <a:pt x="148" y="111"/>
                  </a:lnTo>
                  <a:lnTo>
                    <a:pt x="148" y="111"/>
                  </a:lnTo>
                  <a:lnTo>
                    <a:pt x="146" y="119"/>
                  </a:lnTo>
                  <a:lnTo>
                    <a:pt x="142" y="136"/>
                  </a:lnTo>
                  <a:lnTo>
                    <a:pt x="142" y="136"/>
                  </a:lnTo>
                  <a:lnTo>
                    <a:pt x="136" y="155"/>
                  </a:lnTo>
                  <a:lnTo>
                    <a:pt x="130" y="172"/>
                  </a:lnTo>
                  <a:lnTo>
                    <a:pt x="122" y="187"/>
                  </a:lnTo>
                  <a:lnTo>
                    <a:pt x="112" y="201"/>
                  </a:lnTo>
                  <a:lnTo>
                    <a:pt x="100" y="214"/>
                  </a:lnTo>
                  <a:lnTo>
                    <a:pt x="88" y="226"/>
                  </a:lnTo>
                  <a:lnTo>
                    <a:pt x="74" y="235"/>
                  </a:lnTo>
                  <a:lnTo>
                    <a:pt x="58" y="243"/>
                  </a:lnTo>
                  <a:lnTo>
                    <a:pt x="52" y="236"/>
                  </a:lnTo>
                  <a:close/>
                  <a:moveTo>
                    <a:pt x="55" y="6"/>
                  </a:moveTo>
                  <a:lnTo>
                    <a:pt x="55" y="6"/>
                  </a:lnTo>
                  <a:lnTo>
                    <a:pt x="62" y="12"/>
                  </a:lnTo>
                  <a:lnTo>
                    <a:pt x="70" y="14"/>
                  </a:lnTo>
                  <a:lnTo>
                    <a:pt x="77" y="16"/>
                  </a:lnTo>
                  <a:lnTo>
                    <a:pt x="84" y="16"/>
                  </a:lnTo>
                  <a:lnTo>
                    <a:pt x="84" y="16"/>
                  </a:lnTo>
                  <a:lnTo>
                    <a:pt x="104" y="14"/>
                  </a:lnTo>
                  <a:lnTo>
                    <a:pt x="130" y="10"/>
                  </a:lnTo>
                  <a:lnTo>
                    <a:pt x="130" y="10"/>
                  </a:lnTo>
                  <a:lnTo>
                    <a:pt x="146" y="7"/>
                  </a:lnTo>
                  <a:lnTo>
                    <a:pt x="159" y="3"/>
                  </a:lnTo>
                  <a:lnTo>
                    <a:pt x="159" y="3"/>
                  </a:lnTo>
                  <a:lnTo>
                    <a:pt x="164" y="1"/>
                  </a:lnTo>
                  <a:lnTo>
                    <a:pt x="170" y="0"/>
                  </a:lnTo>
                  <a:lnTo>
                    <a:pt x="170" y="0"/>
                  </a:lnTo>
                  <a:lnTo>
                    <a:pt x="178" y="1"/>
                  </a:lnTo>
                  <a:lnTo>
                    <a:pt x="184" y="4"/>
                  </a:lnTo>
                  <a:lnTo>
                    <a:pt x="188" y="9"/>
                  </a:lnTo>
                  <a:lnTo>
                    <a:pt x="190" y="14"/>
                  </a:lnTo>
                  <a:lnTo>
                    <a:pt x="190" y="14"/>
                  </a:lnTo>
                  <a:lnTo>
                    <a:pt x="188" y="19"/>
                  </a:lnTo>
                  <a:lnTo>
                    <a:pt x="186" y="22"/>
                  </a:lnTo>
                  <a:lnTo>
                    <a:pt x="178" y="23"/>
                  </a:lnTo>
                  <a:lnTo>
                    <a:pt x="167" y="26"/>
                  </a:lnTo>
                  <a:lnTo>
                    <a:pt x="167" y="26"/>
                  </a:lnTo>
                  <a:lnTo>
                    <a:pt x="138" y="30"/>
                  </a:lnTo>
                  <a:lnTo>
                    <a:pt x="107" y="33"/>
                  </a:lnTo>
                  <a:lnTo>
                    <a:pt x="107" y="33"/>
                  </a:lnTo>
                  <a:lnTo>
                    <a:pt x="93" y="35"/>
                  </a:lnTo>
                  <a:lnTo>
                    <a:pt x="78" y="36"/>
                  </a:lnTo>
                  <a:lnTo>
                    <a:pt x="78" y="36"/>
                  </a:lnTo>
                  <a:lnTo>
                    <a:pt x="71" y="35"/>
                  </a:lnTo>
                  <a:lnTo>
                    <a:pt x="62" y="30"/>
                  </a:lnTo>
                  <a:lnTo>
                    <a:pt x="56" y="22"/>
                  </a:lnTo>
                  <a:lnTo>
                    <a:pt x="49" y="12"/>
                  </a:lnTo>
                  <a:lnTo>
                    <a:pt x="55" y="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8" name="Freeform 162"/>
            <p:cNvSpPr>
              <a:spLocks/>
            </p:cNvSpPr>
            <p:nvPr userDrawn="1"/>
          </p:nvSpPr>
          <p:spPr bwMode="auto">
            <a:xfrm>
              <a:off x="6243638" y="1473201"/>
              <a:ext cx="120650" cy="115888"/>
            </a:xfrm>
            <a:custGeom>
              <a:avLst/>
              <a:gdLst/>
              <a:ahLst/>
              <a:cxnLst>
                <a:cxn ang="0">
                  <a:pos x="155" y="102"/>
                </a:cxn>
                <a:cxn ang="0">
                  <a:pos x="189" y="130"/>
                </a:cxn>
                <a:cxn ang="0">
                  <a:pos x="212" y="156"/>
                </a:cxn>
                <a:cxn ang="0">
                  <a:pos x="219" y="167"/>
                </a:cxn>
                <a:cxn ang="0">
                  <a:pos x="228" y="188"/>
                </a:cxn>
                <a:cxn ang="0">
                  <a:pos x="228" y="198"/>
                </a:cxn>
                <a:cxn ang="0">
                  <a:pos x="225" y="212"/>
                </a:cxn>
                <a:cxn ang="0">
                  <a:pos x="213" y="218"/>
                </a:cxn>
                <a:cxn ang="0">
                  <a:pos x="211" y="217"/>
                </a:cxn>
                <a:cxn ang="0">
                  <a:pos x="203" y="211"/>
                </a:cxn>
                <a:cxn ang="0">
                  <a:pos x="202" y="207"/>
                </a:cxn>
                <a:cxn ang="0">
                  <a:pos x="193" y="181"/>
                </a:cxn>
                <a:cxn ang="0">
                  <a:pos x="125" y="196"/>
                </a:cxn>
                <a:cxn ang="0">
                  <a:pos x="50" y="211"/>
                </a:cxn>
                <a:cxn ang="0">
                  <a:pos x="39" y="215"/>
                </a:cxn>
                <a:cxn ang="0">
                  <a:pos x="35" y="217"/>
                </a:cxn>
                <a:cxn ang="0">
                  <a:pos x="31" y="218"/>
                </a:cxn>
                <a:cxn ang="0">
                  <a:pos x="22" y="214"/>
                </a:cxn>
                <a:cxn ang="0">
                  <a:pos x="10" y="202"/>
                </a:cxn>
                <a:cxn ang="0">
                  <a:pos x="6" y="195"/>
                </a:cxn>
                <a:cxn ang="0">
                  <a:pos x="0" y="181"/>
                </a:cxn>
                <a:cxn ang="0">
                  <a:pos x="2" y="178"/>
                </a:cxn>
                <a:cxn ang="0">
                  <a:pos x="5" y="173"/>
                </a:cxn>
                <a:cxn ang="0">
                  <a:pos x="6" y="172"/>
                </a:cxn>
                <a:cxn ang="0">
                  <a:pos x="10" y="175"/>
                </a:cxn>
                <a:cxn ang="0">
                  <a:pos x="16" y="181"/>
                </a:cxn>
                <a:cxn ang="0">
                  <a:pos x="26" y="185"/>
                </a:cxn>
                <a:cxn ang="0">
                  <a:pos x="32" y="186"/>
                </a:cxn>
                <a:cxn ang="0">
                  <a:pos x="38" y="185"/>
                </a:cxn>
                <a:cxn ang="0">
                  <a:pos x="86" y="68"/>
                </a:cxn>
                <a:cxn ang="0">
                  <a:pos x="96" y="39"/>
                </a:cxn>
                <a:cxn ang="0">
                  <a:pos x="99" y="24"/>
                </a:cxn>
                <a:cxn ang="0">
                  <a:pos x="95" y="15"/>
                </a:cxn>
                <a:cxn ang="0">
                  <a:pos x="84" y="8"/>
                </a:cxn>
                <a:cxn ang="0">
                  <a:pos x="82" y="4"/>
                </a:cxn>
                <a:cxn ang="0">
                  <a:pos x="83" y="2"/>
                </a:cxn>
                <a:cxn ang="0">
                  <a:pos x="90" y="0"/>
                </a:cxn>
                <a:cxn ang="0">
                  <a:pos x="95" y="0"/>
                </a:cxn>
                <a:cxn ang="0">
                  <a:pos x="106" y="2"/>
                </a:cxn>
                <a:cxn ang="0">
                  <a:pos x="121" y="10"/>
                </a:cxn>
                <a:cxn ang="0">
                  <a:pos x="135" y="23"/>
                </a:cxn>
                <a:cxn ang="0">
                  <a:pos x="135" y="27"/>
                </a:cxn>
                <a:cxn ang="0">
                  <a:pos x="132" y="34"/>
                </a:cxn>
                <a:cxn ang="0">
                  <a:pos x="128" y="40"/>
                </a:cxn>
                <a:cxn ang="0">
                  <a:pos x="115" y="63"/>
                </a:cxn>
                <a:cxn ang="0">
                  <a:pos x="84" y="125"/>
                </a:cxn>
                <a:cxn ang="0">
                  <a:pos x="54" y="185"/>
                </a:cxn>
                <a:cxn ang="0">
                  <a:pos x="189" y="169"/>
                </a:cxn>
                <a:cxn ang="0">
                  <a:pos x="182" y="154"/>
                </a:cxn>
                <a:cxn ang="0">
                  <a:pos x="163" y="125"/>
                </a:cxn>
                <a:cxn ang="0">
                  <a:pos x="155" y="102"/>
                </a:cxn>
              </a:cxnLst>
              <a:rect l="0" t="0" r="r" b="b"/>
              <a:pathLst>
                <a:path w="228" h="218">
                  <a:moveTo>
                    <a:pt x="155" y="102"/>
                  </a:moveTo>
                  <a:lnTo>
                    <a:pt x="155" y="102"/>
                  </a:lnTo>
                  <a:lnTo>
                    <a:pt x="173" y="115"/>
                  </a:lnTo>
                  <a:lnTo>
                    <a:pt x="189" y="130"/>
                  </a:lnTo>
                  <a:lnTo>
                    <a:pt x="202" y="143"/>
                  </a:lnTo>
                  <a:lnTo>
                    <a:pt x="212" y="156"/>
                  </a:lnTo>
                  <a:lnTo>
                    <a:pt x="212" y="156"/>
                  </a:lnTo>
                  <a:lnTo>
                    <a:pt x="219" y="167"/>
                  </a:lnTo>
                  <a:lnTo>
                    <a:pt x="225" y="178"/>
                  </a:lnTo>
                  <a:lnTo>
                    <a:pt x="228" y="188"/>
                  </a:lnTo>
                  <a:lnTo>
                    <a:pt x="228" y="198"/>
                  </a:lnTo>
                  <a:lnTo>
                    <a:pt x="228" y="198"/>
                  </a:lnTo>
                  <a:lnTo>
                    <a:pt x="228" y="207"/>
                  </a:lnTo>
                  <a:lnTo>
                    <a:pt x="225" y="212"/>
                  </a:lnTo>
                  <a:lnTo>
                    <a:pt x="221" y="217"/>
                  </a:lnTo>
                  <a:lnTo>
                    <a:pt x="213" y="218"/>
                  </a:lnTo>
                  <a:lnTo>
                    <a:pt x="213" y="218"/>
                  </a:lnTo>
                  <a:lnTo>
                    <a:pt x="211" y="217"/>
                  </a:lnTo>
                  <a:lnTo>
                    <a:pt x="206" y="215"/>
                  </a:lnTo>
                  <a:lnTo>
                    <a:pt x="203" y="211"/>
                  </a:lnTo>
                  <a:lnTo>
                    <a:pt x="202" y="207"/>
                  </a:lnTo>
                  <a:lnTo>
                    <a:pt x="202" y="207"/>
                  </a:lnTo>
                  <a:lnTo>
                    <a:pt x="198" y="192"/>
                  </a:lnTo>
                  <a:lnTo>
                    <a:pt x="193" y="181"/>
                  </a:lnTo>
                  <a:lnTo>
                    <a:pt x="193" y="181"/>
                  </a:lnTo>
                  <a:lnTo>
                    <a:pt x="125" y="196"/>
                  </a:lnTo>
                  <a:lnTo>
                    <a:pt x="50" y="211"/>
                  </a:lnTo>
                  <a:lnTo>
                    <a:pt x="50" y="211"/>
                  </a:lnTo>
                  <a:lnTo>
                    <a:pt x="44" y="212"/>
                  </a:lnTo>
                  <a:lnTo>
                    <a:pt x="39" y="215"/>
                  </a:lnTo>
                  <a:lnTo>
                    <a:pt x="39" y="215"/>
                  </a:lnTo>
                  <a:lnTo>
                    <a:pt x="35" y="217"/>
                  </a:lnTo>
                  <a:lnTo>
                    <a:pt x="31" y="218"/>
                  </a:lnTo>
                  <a:lnTo>
                    <a:pt x="31" y="218"/>
                  </a:lnTo>
                  <a:lnTo>
                    <a:pt x="26" y="217"/>
                  </a:lnTo>
                  <a:lnTo>
                    <a:pt x="22" y="214"/>
                  </a:lnTo>
                  <a:lnTo>
                    <a:pt x="16" y="209"/>
                  </a:lnTo>
                  <a:lnTo>
                    <a:pt x="10" y="202"/>
                  </a:lnTo>
                  <a:lnTo>
                    <a:pt x="10" y="202"/>
                  </a:lnTo>
                  <a:lnTo>
                    <a:pt x="6" y="195"/>
                  </a:lnTo>
                  <a:lnTo>
                    <a:pt x="3" y="189"/>
                  </a:lnTo>
                  <a:lnTo>
                    <a:pt x="0" y="181"/>
                  </a:lnTo>
                  <a:lnTo>
                    <a:pt x="0" y="181"/>
                  </a:lnTo>
                  <a:lnTo>
                    <a:pt x="2" y="178"/>
                  </a:lnTo>
                  <a:lnTo>
                    <a:pt x="3" y="175"/>
                  </a:lnTo>
                  <a:lnTo>
                    <a:pt x="5" y="173"/>
                  </a:lnTo>
                  <a:lnTo>
                    <a:pt x="6" y="172"/>
                  </a:lnTo>
                  <a:lnTo>
                    <a:pt x="6" y="172"/>
                  </a:lnTo>
                  <a:lnTo>
                    <a:pt x="9" y="173"/>
                  </a:lnTo>
                  <a:lnTo>
                    <a:pt x="10" y="175"/>
                  </a:lnTo>
                  <a:lnTo>
                    <a:pt x="10" y="175"/>
                  </a:lnTo>
                  <a:lnTo>
                    <a:pt x="16" y="181"/>
                  </a:lnTo>
                  <a:lnTo>
                    <a:pt x="21" y="183"/>
                  </a:lnTo>
                  <a:lnTo>
                    <a:pt x="26" y="185"/>
                  </a:lnTo>
                  <a:lnTo>
                    <a:pt x="32" y="186"/>
                  </a:lnTo>
                  <a:lnTo>
                    <a:pt x="32" y="186"/>
                  </a:lnTo>
                  <a:lnTo>
                    <a:pt x="38" y="185"/>
                  </a:lnTo>
                  <a:lnTo>
                    <a:pt x="38" y="185"/>
                  </a:lnTo>
                  <a:lnTo>
                    <a:pt x="63" y="127"/>
                  </a:lnTo>
                  <a:lnTo>
                    <a:pt x="86" y="68"/>
                  </a:lnTo>
                  <a:lnTo>
                    <a:pt x="86" y="68"/>
                  </a:lnTo>
                  <a:lnTo>
                    <a:pt x="96" y="39"/>
                  </a:lnTo>
                  <a:lnTo>
                    <a:pt x="99" y="24"/>
                  </a:lnTo>
                  <a:lnTo>
                    <a:pt x="99" y="24"/>
                  </a:lnTo>
                  <a:lnTo>
                    <a:pt x="97" y="20"/>
                  </a:lnTo>
                  <a:lnTo>
                    <a:pt x="95" y="15"/>
                  </a:lnTo>
                  <a:lnTo>
                    <a:pt x="84" y="8"/>
                  </a:lnTo>
                  <a:lnTo>
                    <a:pt x="84" y="8"/>
                  </a:lnTo>
                  <a:lnTo>
                    <a:pt x="83" y="7"/>
                  </a:lnTo>
                  <a:lnTo>
                    <a:pt x="82" y="4"/>
                  </a:lnTo>
                  <a:lnTo>
                    <a:pt x="82" y="4"/>
                  </a:lnTo>
                  <a:lnTo>
                    <a:pt x="83" y="2"/>
                  </a:lnTo>
                  <a:lnTo>
                    <a:pt x="86" y="1"/>
                  </a:lnTo>
                  <a:lnTo>
                    <a:pt x="90" y="0"/>
                  </a:lnTo>
                  <a:lnTo>
                    <a:pt x="95" y="0"/>
                  </a:lnTo>
                  <a:lnTo>
                    <a:pt x="95" y="0"/>
                  </a:lnTo>
                  <a:lnTo>
                    <a:pt x="100" y="0"/>
                  </a:lnTo>
                  <a:lnTo>
                    <a:pt x="106" y="2"/>
                  </a:lnTo>
                  <a:lnTo>
                    <a:pt x="121" y="10"/>
                  </a:lnTo>
                  <a:lnTo>
                    <a:pt x="121" y="10"/>
                  </a:lnTo>
                  <a:lnTo>
                    <a:pt x="131" y="20"/>
                  </a:lnTo>
                  <a:lnTo>
                    <a:pt x="135" y="23"/>
                  </a:lnTo>
                  <a:lnTo>
                    <a:pt x="135" y="27"/>
                  </a:lnTo>
                  <a:lnTo>
                    <a:pt x="135" y="27"/>
                  </a:lnTo>
                  <a:lnTo>
                    <a:pt x="135" y="31"/>
                  </a:lnTo>
                  <a:lnTo>
                    <a:pt x="132" y="34"/>
                  </a:lnTo>
                  <a:lnTo>
                    <a:pt x="132" y="34"/>
                  </a:lnTo>
                  <a:lnTo>
                    <a:pt x="128" y="40"/>
                  </a:lnTo>
                  <a:lnTo>
                    <a:pt x="125" y="46"/>
                  </a:lnTo>
                  <a:lnTo>
                    <a:pt x="115" y="63"/>
                  </a:lnTo>
                  <a:lnTo>
                    <a:pt x="115" y="63"/>
                  </a:lnTo>
                  <a:lnTo>
                    <a:pt x="84" y="125"/>
                  </a:lnTo>
                  <a:lnTo>
                    <a:pt x="54" y="185"/>
                  </a:lnTo>
                  <a:lnTo>
                    <a:pt x="54" y="185"/>
                  </a:lnTo>
                  <a:lnTo>
                    <a:pt x="125" y="178"/>
                  </a:lnTo>
                  <a:lnTo>
                    <a:pt x="189" y="169"/>
                  </a:lnTo>
                  <a:lnTo>
                    <a:pt x="189" y="169"/>
                  </a:lnTo>
                  <a:lnTo>
                    <a:pt x="182" y="154"/>
                  </a:lnTo>
                  <a:lnTo>
                    <a:pt x="173" y="140"/>
                  </a:lnTo>
                  <a:lnTo>
                    <a:pt x="163" y="125"/>
                  </a:lnTo>
                  <a:lnTo>
                    <a:pt x="148" y="108"/>
                  </a:lnTo>
                  <a:lnTo>
                    <a:pt x="155" y="10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59" name="Freeform 163"/>
            <p:cNvSpPr>
              <a:spLocks noEditPoints="1"/>
            </p:cNvSpPr>
            <p:nvPr userDrawn="1"/>
          </p:nvSpPr>
          <p:spPr bwMode="auto">
            <a:xfrm>
              <a:off x="6384926" y="1477963"/>
              <a:ext cx="147638" cy="120650"/>
            </a:xfrm>
            <a:custGeom>
              <a:avLst/>
              <a:gdLst/>
              <a:ahLst/>
              <a:cxnLst>
                <a:cxn ang="0">
                  <a:pos x="114" y="39"/>
                </a:cxn>
                <a:cxn ang="0">
                  <a:pos x="46" y="60"/>
                </a:cxn>
                <a:cxn ang="0">
                  <a:pos x="34" y="65"/>
                </a:cxn>
                <a:cxn ang="0">
                  <a:pos x="26" y="65"/>
                </a:cxn>
                <a:cxn ang="0">
                  <a:pos x="10" y="54"/>
                </a:cxn>
                <a:cxn ang="0">
                  <a:pos x="2" y="41"/>
                </a:cxn>
                <a:cxn ang="0">
                  <a:pos x="0" y="31"/>
                </a:cxn>
                <a:cxn ang="0">
                  <a:pos x="2" y="26"/>
                </a:cxn>
                <a:cxn ang="0">
                  <a:pos x="7" y="29"/>
                </a:cxn>
                <a:cxn ang="0">
                  <a:pos x="21" y="38"/>
                </a:cxn>
                <a:cxn ang="0">
                  <a:pos x="36" y="38"/>
                </a:cxn>
                <a:cxn ang="0">
                  <a:pos x="120" y="19"/>
                </a:cxn>
                <a:cxn ang="0">
                  <a:pos x="203" y="2"/>
                </a:cxn>
                <a:cxn ang="0">
                  <a:pos x="219" y="0"/>
                </a:cxn>
                <a:cxn ang="0">
                  <a:pos x="240" y="10"/>
                </a:cxn>
                <a:cxn ang="0">
                  <a:pos x="240" y="22"/>
                </a:cxn>
                <a:cxn ang="0">
                  <a:pos x="236" y="26"/>
                </a:cxn>
                <a:cxn ang="0">
                  <a:pos x="217" y="28"/>
                </a:cxn>
                <a:cxn ang="0">
                  <a:pos x="171" y="39"/>
                </a:cxn>
                <a:cxn ang="0">
                  <a:pos x="145" y="58"/>
                </a:cxn>
                <a:cxn ang="0">
                  <a:pos x="123" y="86"/>
                </a:cxn>
                <a:cxn ang="0">
                  <a:pos x="114" y="117"/>
                </a:cxn>
                <a:cxn ang="0">
                  <a:pos x="114" y="138"/>
                </a:cxn>
                <a:cxn ang="0">
                  <a:pos x="121" y="161"/>
                </a:cxn>
                <a:cxn ang="0">
                  <a:pos x="139" y="180"/>
                </a:cxn>
                <a:cxn ang="0">
                  <a:pos x="155" y="188"/>
                </a:cxn>
                <a:cxn ang="0">
                  <a:pos x="190" y="199"/>
                </a:cxn>
                <a:cxn ang="0">
                  <a:pos x="208" y="203"/>
                </a:cxn>
                <a:cxn ang="0">
                  <a:pos x="213" y="214"/>
                </a:cxn>
                <a:cxn ang="0">
                  <a:pos x="204" y="228"/>
                </a:cxn>
                <a:cxn ang="0">
                  <a:pos x="187" y="228"/>
                </a:cxn>
                <a:cxn ang="0">
                  <a:pos x="147" y="216"/>
                </a:cxn>
                <a:cxn ang="0">
                  <a:pos x="126" y="201"/>
                </a:cxn>
                <a:cxn ang="0">
                  <a:pos x="103" y="173"/>
                </a:cxn>
                <a:cxn ang="0">
                  <a:pos x="95" y="132"/>
                </a:cxn>
                <a:cxn ang="0">
                  <a:pos x="97" y="113"/>
                </a:cxn>
                <a:cxn ang="0">
                  <a:pos x="116" y="70"/>
                </a:cxn>
                <a:cxn ang="0">
                  <a:pos x="133" y="52"/>
                </a:cxn>
                <a:cxn ang="0">
                  <a:pos x="166" y="26"/>
                </a:cxn>
                <a:cxn ang="0">
                  <a:pos x="192" y="75"/>
                </a:cxn>
                <a:cxn ang="0">
                  <a:pos x="232" y="97"/>
                </a:cxn>
                <a:cxn ang="0">
                  <a:pos x="246" y="112"/>
                </a:cxn>
                <a:cxn ang="0">
                  <a:pos x="249" y="120"/>
                </a:cxn>
                <a:cxn ang="0">
                  <a:pos x="243" y="133"/>
                </a:cxn>
                <a:cxn ang="0">
                  <a:pos x="236" y="135"/>
                </a:cxn>
                <a:cxn ang="0">
                  <a:pos x="227" y="125"/>
                </a:cxn>
                <a:cxn ang="0">
                  <a:pos x="200" y="93"/>
                </a:cxn>
                <a:cxn ang="0">
                  <a:pos x="220" y="54"/>
                </a:cxn>
                <a:cxn ang="0">
                  <a:pos x="246" y="62"/>
                </a:cxn>
                <a:cxn ang="0">
                  <a:pos x="266" y="74"/>
                </a:cxn>
                <a:cxn ang="0">
                  <a:pos x="278" y="87"/>
                </a:cxn>
                <a:cxn ang="0">
                  <a:pos x="278" y="97"/>
                </a:cxn>
                <a:cxn ang="0">
                  <a:pos x="269" y="106"/>
                </a:cxn>
                <a:cxn ang="0">
                  <a:pos x="261" y="102"/>
                </a:cxn>
                <a:cxn ang="0">
                  <a:pos x="240" y="78"/>
                </a:cxn>
                <a:cxn ang="0">
                  <a:pos x="220" y="54"/>
                </a:cxn>
              </a:cxnLst>
              <a:rect l="0" t="0" r="r" b="b"/>
              <a:pathLst>
                <a:path w="278" h="228">
                  <a:moveTo>
                    <a:pt x="165" y="25"/>
                  </a:moveTo>
                  <a:lnTo>
                    <a:pt x="165" y="25"/>
                  </a:lnTo>
                  <a:lnTo>
                    <a:pt x="114" y="39"/>
                  </a:lnTo>
                  <a:lnTo>
                    <a:pt x="58" y="55"/>
                  </a:lnTo>
                  <a:lnTo>
                    <a:pt x="58" y="55"/>
                  </a:lnTo>
                  <a:lnTo>
                    <a:pt x="46" y="60"/>
                  </a:lnTo>
                  <a:lnTo>
                    <a:pt x="40" y="62"/>
                  </a:lnTo>
                  <a:lnTo>
                    <a:pt x="40" y="62"/>
                  </a:lnTo>
                  <a:lnTo>
                    <a:pt x="34" y="65"/>
                  </a:lnTo>
                  <a:lnTo>
                    <a:pt x="30" y="65"/>
                  </a:lnTo>
                  <a:lnTo>
                    <a:pt x="30" y="65"/>
                  </a:lnTo>
                  <a:lnTo>
                    <a:pt x="26" y="65"/>
                  </a:lnTo>
                  <a:lnTo>
                    <a:pt x="21" y="64"/>
                  </a:lnTo>
                  <a:lnTo>
                    <a:pt x="17" y="60"/>
                  </a:lnTo>
                  <a:lnTo>
                    <a:pt x="10" y="54"/>
                  </a:lnTo>
                  <a:lnTo>
                    <a:pt x="10" y="54"/>
                  </a:lnTo>
                  <a:lnTo>
                    <a:pt x="5" y="47"/>
                  </a:lnTo>
                  <a:lnTo>
                    <a:pt x="2" y="41"/>
                  </a:lnTo>
                  <a:lnTo>
                    <a:pt x="0" y="35"/>
                  </a:lnTo>
                  <a:lnTo>
                    <a:pt x="0" y="31"/>
                  </a:lnTo>
                  <a:lnTo>
                    <a:pt x="0" y="31"/>
                  </a:lnTo>
                  <a:lnTo>
                    <a:pt x="1" y="28"/>
                  </a:lnTo>
                  <a:lnTo>
                    <a:pt x="2" y="26"/>
                  </a:lnTo>
                  <a:lnTo>
                    <a:pt x="2" y="26"/>
                  </a:lnTo>
                  <a:lnTo>
                    <a:pt x="4" y="26"/>
                  </a:lnTo>
                  <a:lnTo>
                    <a:pt x="7" y="29"/>
                  </a:lnTo>
                  <a:lnTo>
                    <a:pt x="7" y="29"/>
                  </a:lnTo>
                  <a:lnTo>
                    <a:pt x="13" y="34"/>
                  </a:lnTo>
                  <a:lnTo>
                    <a:pt x="17" y="36"/>
                  </a:lnTo>
                  <a:lnTo>
                    <a:pt x="21" y="38"/>
                  </a:lnTo>
                  <a:lnTo>
                    <a:pt x="27" y="38"/>
                  </a:lnTo>
                  <a:lnTo>
                    <a:pt x="27" y="38"/>
                  </a:lnTo>
                  <a:lnTo>
                    <a:pt x="36" y="38"/>
                  </a:lnTo>
                  <a:lnTo>
                    <a:pt x="47" y="35"/>
                  </a:lnTo>
                  <a:lnTo>
                    <a:pt x="47" y="35"/>
                  </a:lnTo>
                  <a:lnTo>
                    <a:pt x="120" y="19"/>
                  </a:lnTo>
                  <a:lnTo>
                    <a:pt x="181" y="6"/>
                  </a:lnTo>
                  <a:lnTo>
                    <a:pt x="181" y="6"/>
                  </a:lnTo>
                  <a:lnTo>
                    <a:pt x="203" y="2"/>
                  </a:lnTo>
                  <a:lnTo>
                    <a:pt x="203" y="2"/>
                  </a:lnTo>
                  <a:lnTo>
                    <a:pt x="219" y="0"/>
                  </a:lnTo>
                  <a:lnTo>
                    <a:pt x="219" y="0"/>
                  </a:lnTo>
                  <a:lnTo>
                    <a:pt x="229" y="2"/>
                  </a:lnTo>
                  <a:lnTo>
                    <a:pt x="236" y="5"/>
                  </a:lnTo>
                  <a:lnTo>
                    <a:pt x="240" y="10"/>
                  </a:lnTo>
                  <a:lnTo>
                    <a:pt x="242" y="18"/>
                  </a:lnTo>
                  <a:lnTo>
                    <a:pt x="242" y="18"/>
                  </a:lnTo>
                  <a:lnTo>
                    <a:pt x="240" y="22"/>
                  </a:lnTo>
                  <a:lnTo>
                    <a:pt x="239" y="25"/>
                  </a:lnTo>
                  <a:lnTo>
                    <a:pt x="236" y="26"/>
                  </a:lnTo>
                  <a:lnTo>
                    <a:pt x="236" y="26"/>
                  </a:lnTo>
                  <a:lnTo>
                    <a:pt x="230" y="28"/>
                  </a:lnTo>
                  <a:lnTo>
                    <a:pt x="217" y="28"/>
                  </a:lnTo>
                  <a:lnTo>
                    <a:pt x="217" y="28"/>
                  </a:lnTo>
                  <a:lnTo>
                    <a:pt x="200" y="29"/>
                  </a:lnTo>
                  <a:lnTo>
                    <a:pt x="185" y="32"/>
                  </a:lnTo>
                  <a:lnTo>
                    <a:pt x="171" y="39"/>
                  </a:lnTo>
                  <a:lnTo>
                    <a:pt x="153" y="49"/>
                  </a:lnTo>
                  <a:lnTo>
                    <a:pt x="153" y="49"/>
                  </a:lnTo>
                  <a:lnTo>
                    <a:pt x="145" y="58"/>
                  </a:lnTo>
                  <a:lnTo>
                    <a:pt x="136" y="67"/>
                  </a:lnTo>
                  <a:lnTo>
                    <a:pt x="129" y="77"/>
                  </a:lnTo>
                  <a:lnTo>
                    <a:pt x="123" y="86"/>
                  </a:lnTo>
                  <a:lnTo>
                    <a:pt x="118" y="96"/>
                  </a:lnTo>
                  <a:lnTo>
                    <a:pt x="116" y="106"/>
                  </a:lnTo>
                  <a:lnTo>
                    <a:pt x="114" y="117"/>
                  </a:lnTo>
                  <a:lnTo>
                    <a:pt x="114" y="129"/>
                  </a:lnTo>
                  <a:lnTo>
                    <a:pt x="114" y="129"/>
                  </a:lnTo>
                  <a:lnTo>
                    <a:pt x="114" y="138"/>
                  </a:lnTo>
                  <a:lnTo>
                    <a:pt x="116" y="146"/>
                  </a:lnTo>
                  <a:lnTo>
                    <a:pt x="118" y="154"/>
                  </a:lnTo>
                  <a:lnTo>
                    <a:pt x="121" y="161"/>
                  </a:lnTo>
                  <a:lnTo>
                    <a:pt x="127" y="168"/>
                  </a:lnTo>
                  <a:lnTo>
                    <a:pt x="132" y="174"/>
                  </a:lnTo>
                  <a:lnTo>
                    <a:pt x="139" y="180"/>
                  </a:lnTo>
                  <a:lnTo>
                    <a:pt x="146" y="184"/>
                  </a:lnTo>
                  <a:lnTo>
                    <a:pt x="146" y="184"/>
                  </a:lnTo>
                  <a:lnTo>
                    <a:pt x="155" y="188"/>
                  </a:lnTo>
                  <a:lnTo>
                    <a:pt x="165" y="193"/>
                  </a:lnTo>
                  <a:lnTo>
                    <a:pt x="176" y="196"/>
                  </a:lnTo>
                  <a:lnTo>
                    <a:pt x="190" y="199"/>
                  </a:lnTo>
                  <a:lnTo>
                    <a:pt x="190" y="199"/>
                  </a:lnTo>
                  <a:lnTo>
                    <a:pt x="201" y="200"/>
                  </a:lnTo>
                  <a:lnTo>
                    <a:pt x="208" y="203"/>
                  </a:lnTo>
                  <a:lnTo>
                    <a:pt x="213" y="209"/>
                  </a:lnTo>
                  <a:lnTo>
                    <a:pt x="213" y="214"/>
                  </a:lnTo>
                  <a:lnTo>
                    <a:pt x="213" y="214"/>
                  </a:lnTo>
                  <a:lnTo>
                    <a:pt x="213" y="220"/>
                  </a:lnTo>
                  <a:lnTo>
                    <a:pt x="208" y="225"/>
                  </a:lnTo>
                  <a:lnTo>
                    <a:pt x="204" y="228"/>
                  </a:lnTo>
                  <a:lnTo>
                    <a:pt x="197" y="228"/>
                  </a:lnTo>
                  <a:lnTo>
                    <a:pt x="197" y="228"/>
                  </a:lnTo>
                  <a:lnTo>
                    <a:pt x="187" y="228"/>
                  </a:lnTo>
                  <a:lnTo>
                    <a:pt x="174" y="225"/>
                  </a:lnTo>
                  <a:lnTo>
                    <a:pt x="161" y="222"/>
                  </a:lnTo>
                  <a:lnTo>
                    <a:pt x="147" y="216"/>
                  </a:lnTo>
                  <a:lnTo>
                    <a:pt x="147" y="216"/>
                  </a:lnTo>
                  <a:lnTo>
                    <a:pt x="136" y="209"/>
                  </a:lnTo>
                  <a:lnTo>
                    <a:pt x="126" y="201"/>
                  </a:lnTo>
                  <a:lnTo>
                    <a:pt x="117" y="193"/>
                  </a:lnTo>
                  <a:lnTo>
                    <a:pt x="110" y="184"/>
                  </a:lnTo>
                  <a:lnTo>
                    <a:pt x="103" y="173"/>
                  </a:lnTo>
                  <a:lnTo>
                    <a:pt x="98" y="161"/>
                  </a:lnTo>
                  <a:lnTo>
                    <a:pt x="95" y="146"/>
                  </a:lnTo>
                  <a:lnTo>
                    <a:pt x="95" y="132"/>
                  </a:lnTo>
                  <a:lnTo>
                    <a:pt x="95" y="132"/>
                  </a:lnTo>
                  <a:lnTo>
                    <a:pt x="95" y="123"/>
                  </a:lnTo>
                  <a:lnTo>
                    <a:pt x="97" y="113"/>
                  </a:lnTo>
                  <a:lnTo>
                    <a:pt x="103" y="96"/>
                  </a:lnTo>
                  <a:lnTo>
                    <a:pt x="111" y="78"/>
                  </a:lnTo>
                  <a:lnTo>
                    <a:pt x="116" y="70"/>
                  </a:lnTo>
                  <a:lnTo>
                    <a:pt x="123" y="62"/>
                  </a:lnTo>
                  <a:lnTo>
                    <a:pt x="123" y="62"/>
                  </a:lnTo>
                  <a:lnTo>
                    <a:pt x="133" y="52"/>
                  </a:lnTo>
                  <a:lnTo>
                    <a:pt x="143" y="42"/>
                  </a:lnTo>
                  <a:lnTo>
                    <a:pt x="155" y="34"/>
                  </a:lnTo>
                  <a:lnTo>
                    <a:pt x="166" y="26"/>
                  </a:lnTo>
                  <a:lnTo>
                    <a:pt x="165" y="25"/>
                  </a:lnTo>
                  <a:close/>
                  <a:moveTo>
                    <a:pt x="192" y="75"/>
                  </a:moveTo>
                  <a:lnTo>
                    <a:pt x="192" y="75"/>
                  </a:lnTo>
                  <a:lnTo>
                    <a:pt x="208" y="83"/>
                  </a:lnTo>
                  <a:lnTo>
                    <a:pt x="221" y="90"/>
                  </a:lnTo>
                  <a:lnTo>
                    <a:pt x="232" y="97"/>
                  </a:lnTo>
                  <a:lnTo>
                    <a:pt x="240" y="103"/>
                  </a:lnTo>
                  <a:lnTo>
                    <a:pt x="240" y="103"/>
                  </a:lnTo>
                  <a:lnTo>
                    <a:pt x="246" y="112"/>
                  </a:lnTo>
                  <a:lnTo>
                    <a:pt x="249" y="116"/>
                  </a:lnTo>
                  <a:lnTo>
                    <a:pt x="249" y="120"/>
                  </a:lnTo>
                  <a:lnTo>
                    <a:pt x="249" y="120"/>
                  </a:lnTo>
                  <a:lnTo>
                    <a:pt x="249" y="126"/>
                  </a:lnTo>
                  <a:lnTo>
                    <a:pt x="248" y="131"/>
                  </a:lnTo>
                  <a:lnTo>
                    <a:pt x="243" y="133"/>
                  </a:lnTo>
                  <a:lnTo>
                    <a:pt x="239" y="135"/>
                  </a:lnTo>
                  <a:lnTo>
                    <a:pt x="239" y="135"/>
                  </a:lnTo>
                  <a:lnTo>
                    <a:pt x="236" y="135"/>
                  </a:lnTo>
                  <a:lnTo>
                    <a:pt x="232" y="132"/>
                  </a:lnTo>
                  <a:lnTo>
                    <a:pt x="227" y="125"/>
                  </a:lnTo>
                  <a:lnTo>
                    <a:pt x="227" y="125"/>
                  </a:lnTo>
                  <a:lnTo>
                    <a:pt x="219" y="113"/>
                  </a:lnTo>
                  <a:lnTo>
                    <a:pt x="210" y="102"/>
                  </a:lnTo>
                  <a:lnTo>
                    <a:pt x="200" y="93"/>
                  </a:lnTo>
                  <a:lnTo>
                    <a:pt x="188" y="83"/>
                  </a:lnTo>
                  <a:lnTo>
                    <a:pt x="192" y="75"/>
                  </a:lnTo>
                  <a:close/>
                  <a:moveTo>
                    <a:pt x="220" y="54"/>
                  </a:moveTo>
                  <a:lnTo>
                    <a:pt x="220" y="54"/>
                  </a:lnTo>
                  <a:lnTo>
                    <a:pt x="233" y="58"/>
                  </a:lnTo>
                  <a:lnTo>
                    <a:pt x="246" y="62"/>
                  </a:lnTo>
                  <a:lnTo>
                    <a:pt x="256" y="68"/>
                  </a:lnTo>
                  <a:lnTo>
                    <a:pt x="266" y="74"/>
                  </a:lnTo>
                  <a:lnTo>
                    <a:pt x="266" y="74"/>
                  </a:lnTo>
                  <a:lnTo>
                    <a:pt x="271" y="78"/>
                  </a:lnTo>
                  <a:lnTo>
                    <a:pt x="275" y="83"/>
                  </a:lnTo>
                  <a:lnTo>
                    <a:pt x="278" y="87"/>
                  </a:lnTo>
                  <a:lnTo>
                    <a:pt x="278" y="93"/>
                  </a:lnTo>
                  <a:lnTo>
                    <a:pt x="278" y="93"/>
                  </a:lnTo>
                  <a:lnTo>
                    <a:pt x="278" y="97"/>
                  </a:lnTo>
                  <a:lnTo>
                    <a:pt x="277" y="102"/>
                  </a:lnTo>
                  <a:lnTo>
                    <a:pt x="274" y="104"/>
                  </a:lnTo>
                  <a:lnTo>
                    <a:pt x="269" y="106"/>
                  </a:lnTo>
                  <a:lnTo>
                    <a:pt x="269" y="106"/>
                  </a:lnTo>
                  <a:lnTo>
                    <a:pt x="265" y="104"/>
                  </a:lnTo>
                  <a:lnTo>
                    <a:pt x="261" y="102"/>
                  </a:lnTo>
                  <a:lnTo>
                    <a:pt x="261" y="102"/>
                  </a:lnTo>
                  <a:lnTo>
                    <a:pt x="250" y="89"/>
                  </a:lnTo>
                  <a:lnTo>
                    <a:pt x="240" y="78"/>
                  </a:lnTo>
                  <a:lnTo>
                    <a:pt x="229" y="70"/>
                  </a:lnTo>
                  <a:lnTo>
                    <a:pt x="216" y="60"/>
                  </a:lnTo>
                  <a:lnTo>
                    <a:pt x="220" y="5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0" name="Freeform 164"/>
            <p:cNvSpPr>
              <a:spLocks/>
            </p:cNvSpPr>
            <p:nvPr userDrawn="1"/>
          </p:nvSpPr>
          <p:spPr bwMode="auto">
            <a:xfrm>
              <a:off x="2541588" y="1754188"/>
              <a:ext cx="152400" cy="141288"/>
            </a:xfrm>
            <a:custGeom>
              <a:avLst/>
              <a:gdLst/>
              <a:ahLst/>
              <a:cxnLst>
                <a:cxn ang="0">
                  <a:pos x="0" y="263"/>
                </a:cxn>
                <a:cxn ang="0">
                  <a:pos x="33" y="236"/>
                </a:cxn>
                <a:cxn ang="0">
                  <a:pos x="59" y="208"/>
                </a:cxn>
                <a:cxn ang="0">
                  <a:pos x="70" y="194"/>
                </a:cxn>
                <a:cxn ang="0">
                  <a:pos x="86" y="166"/>
                </a:cxn>
                <a:cxn ang="0">
                  <a:pos x="100" y="135"/>
                </a:cxn>
                <a:cxn ang="0">
                  <a:pos x="110" y="100"/>
                </a:cxn>
                <a:cxn ang="0">
                  <a:pos x="113" y="83"/>
                </a:cxn>
                <a:cxn ang="0">
                  <a:pos x="119" y="22"/>
                </a:cxn>
                <a:cxn ang="0">
                  <a:pos x="119" y="0"/>
                </a:cxn>
                <a:cxn ang="0">
                  <a:pos x="155" y="5"/>
                </a:cxn>
                <a:cxn ang="0">
                  <a:pos x="162" y="9"/>
                </a:cxn>
                <a:cxn ang="0">
                  <a:pos x="162" y="11"/>
                </a:cxn>
                <a:cxn ang="0">
                  <a:pos x="160" y="16"/>
                </a:cxn>
                <a:cxn ang="0">
                  <a:pos x="146" y="21"/>
                </a:cxn>
                <a:cxn ang="0">
                  <a:pos x="146" y="25"/>
                </a:cxn>
                <a:cxn ang="0">
                  <a:pos x="149" y="51"/>
                </a:cxn>
                <a:cxn ang="0">
                  <a:pos x="162" y="105"/>
                </a:cxn>
                <a:cxn ang="0">
                  <a:pos x="173" y="131"/>
                </a:cxn>
                <a:cxn ang="0">
                  <a:pos x="202" y="174"/>
                </a:cxn>
                <a:cxn ang="0">
                  <a:pos x="238" y="209"/>
                </a:cxn>
                <a:cxn ang="0">
                  <a:pos x="249" y="216"/>
                </a:cxn>
                <a:cxn ang="0">
                  <a:pos x="273" y="229"/>
                </a:cxn>
                <a:cxn ang="0">
                  <a:pos x="286" y="242"/>
                </a:cxn>
                <a:cxn ang="0">
                  <a:pos x="280" y="242"/>
                </a:cxn>
                <a:cxn ang="0">
                  <a:pos x="271" y="247"/>
                </a:cxn>
                <a:cxn ang="0">
                  <a:pos x="268" y="249"/>
                </a:cxn>
                <a:cxn ang="0">
                  <a:pos x="258" y="265"/>
                </a:cxn>
                <a:cxn ang="0">
                  <a:pos x="238" y="251"/>
                </a:cxn>
                <a:cxn ang="0">
                  <a:pos x="209" y="223"/>
                </a:cxn>
                <a:cxn ang="0">
                  <a:pos x="196" y="206"/>
                </a:cxn>
                <a:cxn ang="0">
                  <a:pos x="167" y="157"/>
                </a:cxn>
                <a:cxn ang="0">
                  <a:pos x="149" y="106"/>
                </a:cxn>
                <a:cxn ang="0">
                  <a:pos x="146" y="89"/>
                </a:cxn>
                <a:cxn ang="0">
                  <a:pos x="142" y="69"/>
                </a:cxn>
                <a:cxn ang="0">
                  <a:pos x="141" y="86"/>
                </a:cxn>
                <a:cxn ang="0">
                  <a:pos x="133" y="116"/>
                </a:cxn>
                <a:cxn ang="0">
                  <a:pos x="126" y="134"/>
                </a:cxn>
                <a:cxn ang="0">
                  <a:pos x="112" y="166"/>
                </a:cxn>
                <a:cxn ang="0">
                  <a:pos x="96" y="193"/>
                </a:cxn>
                <a:cxn ang="0">
                  <a:pos x="77" y="216"/>
                </a:cxn>
                <a:cxn ang="0">
                  <a:pos x="55" y="236"/>
                </a:cxn>
                <a:cxn ang="0">
                  <a:pos x="33" y="252"/>
                </a:cxn>
                <a:cxn ang="0">
                  <a:pos x="0" y="263"/>
                </a:cxn>
              </a:cxnLst>
              <a:rect l="0" t="0" r="r" b="b"/>
              <a:pathLst>
                <a:path w="287" h="268">
                  <a:moveTo>
                    <a:pt x="0" y="263"/>
                  </a:moveTo>
                  <a:lnTo>
                    <a:pt x="0" y="263"/>
                  </a:lnTo>
                  <a:lnTo>
                    <a:pt x="19" y="248"/>
                  </a:lnTo>
                  <a:lnTo>
                    <a:pt x="33" y="236"/>
                  </a:lnTo>
                  <a:lnTo>
                    <a:pt x="46" y="222"/>
                  </a:lnTo>
                  <a:lnTo>
                    <a:pt x="59" y="208"/>
                  </a:lnTo>
                  <a:lnTo>
                    <a:pt x="59" y="208"/>
                  </a:lnTo>
                  <a:lnTo>
                    <a:pt x="70" y="194"/>
                  </a:lnTo>
                  <a:lnTo>
                    <a:pt x="78" y="180"/>
                  </a:lnTo>
                  <a:lnTo>
                    <a:pt x="86" y="166"/>
                  </a:lnTo>
                  <a:lnTo>
                    <a:pt x="93" y="151"/>
                  </a:lnTo>
                  <a:lnTo>
                    <a:pt x="100" y="135"/>
                  </a:lnTo>
                  <a:lnTo>
                    <a:pt x="104" y="118"/>
                  </a:lnTo>
                  <a:lnTo>
                    <a:pt x="110" y="100"/>
                  </a:lnTo>
                  <a:lnTo>
                    <a:pt x="113" y="83"/>
                  </a:lnTo>
                  <a:lnTo>
                    <a:pt x="113" y="83"/>
                  </a:lnTo>
                  <a:lnTo>
                    <a:pt x="117" y="51"/>
                  </a:lnTo>
                  <a:lnTo>
                    <a:pt x="119" y="22"/>
                  </a:lnTo>
                  <a:lnTo>
                    <a:pt x="119" y="22"/>
                  </a:lnTo>
                  <a:lnTo>
                    <a:pt x="119" y="0"/>
                  </a:lnTo>
                  <a:lnTo>
                    <a:pt x="119" y="0"/>
                  </a:lnTo>
                  <a:lnTo>
                    <a:pt x="155" y="5"/>
                  </a:lnTo>
                  <a:lnTo>
                    <a:pt x="161" y="8"/>
                  </a:lnTo>
                  <a:lnTo>
                    <a:pt x="162" y="9"/>
                  </a:lnTo>
                  <a:lnTo>
                    <a:pt x="162" y="11"/>
                  </a:lnTo>
                  <a:lnTo>
                    <a:pt x="162" y="11"/>
                  </a:lnTo>
                  <a:lnTo>
                    <a:pt x="162" y="13"/>
                  </a:lnTo>
                  <a:lnTo>
                    <a:pt x="160" y="16"/>
                  </a:lnTo>
                  <a:lnTo>
                    <a:pt x="155" y="18"/>
                  </a:lnTo>
                  <a:lnTo>
                    <a:pt x="146" y="21"/>
                  </a:lnTo>
                  <a:lnTo>
                    <a:pt x="146" y="21"/>
                  </a:lnTo>
                  <a:lnTo>
                    <a:pt x="146" y="25"/>
                  </a:lnTo>
                  <a:lnTo>
                    <a:pt x="146" y="25"/>
                  </a:lnTo>
                  <a:lnTo>
                    <a:pt x="149" y="51"/>
                  </a:lnTo>
                  <a:lnTo>
                    <a:pt x="154" y="77"/>
                  </a:lnTo>
                  <a:lnTo>
                    <a:pt x="162" y="105"/>
                  </a:lnTo>
                  <a:lnTo>
                    <a:pt x="173" y="131"/>
                  </a:lnTo>
                  <a:lnTo>
                    <a:pt x="173" y="131"/>
                  </a:lnTo>
                  <a:lnTo>
                    <a:pt x="186" y="154"/>
                  </a:lnTo>
                  <a:lnTo>
                    <a:pt x="202" y="174"/>
                  </a:lnTo>
                  <a:lnTo>
                    <a:pt x="219" y="193"/>
                  </a:lnTo>
                  <a:lnTo>
                    <a:pt x="238" y="209"/>
                  </a:lnTo>
                  <a:lnTo>
                    <a:pt x="238" y="209"/>
                  </a:lnTo>
                  <a:lnTo>
                    <a:pt x="249" y="216"/>
                  </a:lnTo>
                  <a:lnTo>
                    <a:pt x="261" y="223"/>
                  </a:lnTo>
                  <a:lnTo>
                    <a:pt x="273" y="229"/>
                  </a:lnTo>
                  <a:lnTo>
                    <a:pt x="287" y="235"/>
                  </a:lnTo>
                  <a:lnTo>
                    <a:pt x="286" y="242"/>
                  </a:lnTo>
                  <a:lnTo>
                    <a:pt x="286" y="242"/>
                  </a:lnTo>
                  <a:lnTo>
                    <a:pt x="280" y="242"/>
                  </a:lnTo>
                  <a:lnTo>
                    <a:pt x="276" y="244"/>
                  </a:lnTo>
                  <a:lnTo>
                    <a:pt x="271" y="247"/>
                  </a:lnTo>
                  <a:lnTo>
                    <a:pt x="268" y="249"/>
                  </a:lnTo>
                  <a:lnTo>
                    <a:pt x="268" y="249"/>
                  </a:lnTo>
                  <a:lnTo>
                    <a:pt x="262" y="257"/>
                  </a:lnTo>
                  <a:lnTo>
                    <a:pt x="258" y="265"/>
                  </a:lnTo>
                  <a:lnTo>
                    <a:pt x="258" y="265"/>
                  </a:lnTo>
                  <a:lnTo>
                    <a:pt x="238" y="251"/>
                  </a:lnTo>
                  <a:lnTo>
                    <a:pt x="222" y="238"/>
                  </a:lnTo>
                  <a:lnTo>
                    <a:pt x="209" y="223"/>
                  </a:lnTo>
                  <a:lnTo>
                    <a:pt x="196" y="206"/>
                  </a:lnTo>
                  <a:lnTo>
                    <a:pt x="196" y="206"/>
                  </a:lnTo>
                  <a:lnTo>
                    <a:pt x="180" y="181"/>
                  </a:lnTo>
                  <a:lnTo>
                    <a:pt x="167" y="157"/>
                  </a:lnTo>
                  <a:lnTo>
                    <a:pt x="158" y="132"/>
                  </a:lnTo>
                  <a:lnTo>
                    <a:pt x="149" y="106"/>
                  </a:lnTo>
                  <a:lnTo>
                    <a:pt x="149" y="106"/>
                  </a:lnTo>
                  <a:lnTo>
                    <a:pt x="146" y="89"/>
                  </a:lnTo>
                  <a:lnTo>
                    <a:pt x="144" y="69"/>
                  </a:lnTo>
                  <a:lnTo>
                    <a:pt x="142" y="69"/>
                  </a:lnTo>
                  <a:lnTo>
                    <a:pt x="142" y="69"/>
                  </a:lnTo>
                  <a:lnTo>
                    <a:pt x="141" y="86"/>
                  </a:lnTo>
                  <a:lnTo>
                    <a:pt x="138" y="102"/>
                  </a:lnTo>
                  <a:lnTo>
                    <a:pt x="133" y="116"/>
                  </a:lnTo>
                  <a:lnTo>
                    <a:pt x="126" y="134"/>
                  </a:lnTo>
                  <a:lnTo>
                    <a:pt x="126" y="134"/>
                  </a:lnTo>
                  <a:lnTo>
                    <a:pt x="120" y="151"/>
                  </a:lnTo>
                  <a:lnTo>
                    <a:pt x="112" y="166"/>
                  </a:lnTo>
                  <a:lnTo>
                    <a:pt x="104" y="180"/>
                  </a:lnTo>
                  <a:lnTo>
                    <a:pt x="96" y="193"/>
                  </a:lnTo>
                  <a:lnTo>
                    <a:pt x="87" y="205"/>
                  </a:lnTo>
                  <a:lnTo>
                    <a:pt x="77" y="216"/>
                  </a:lnTo>
                  <a:lnTo>
                    <a:pt x="67" y="226"/>
                  </a:lnTo>
                  <a:lnTo>
                    <a:pt x="55" y="236"/>
                  </a:lnTo>
                  <a:lnTo>
                    <a:pt x="55" y="236"/>
                  </a:lnTo>
                  <a:lnTo>
                    <a:pt x="33" y="252"/>
                  </a:lnTo>
                  <a:lnTo>
                    <a:pt x="3" y="268"/>
                  </a:lnTo>
                  <a:lnTo>
                    <a:pt x="0" y="26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1" name="Freeform 165"/>
            <p:cNvSpPr>
              <a:spLocks/>
            </p:cNvSpPr>
            <p:nvPr userDrawn="1"/>
          </p:nvSpPr>
          <p:spPr bwMode="auto">
            <a:xfrm>
              <a:off x="2713038" y="1763713"/>
              <a:ext cx="120650" cy="122238"/>
            </a:xfrm>
            <a:custGeom>
              <a:avLst/>
              <a:gdLst/>
              <a:ahLst/>
              <a:cxnLst>
                <a:cxn ang="0">
                  <a:pos x="84" y="130"/>
                </a:cxn>
                <a:cxn ang="0">
                  <a:pos x="132" y="155"/>
                </a:cxn>
                <a:cxn ang="0">
                  <a:pos x="148" y="136"/>
                </a:cxn>
                <a:cxn ang="0">
                  <a:pos x="179" y="92"/>
                </a:cxn>
                <a:cxn ang="0">
                  <a:pos x="189" y="72"/>
                </a:cxn>
                <a:cxn ang="0">
                  <a:pos x="134" y="81"/>
                </a:cxn>
                <a:cxn ang="0">
                  <a:pos x="125" y="82"/>
                </a:cxn>
                <a:cxn ang="0">
                  <a:pos x="108" y="77"/>
                </a:cxn>
                <a:cxn ang="0">
                  <a:pos x="84" y="104"/>
                </a:cxn>
                <a:cxn ang="0">
                  <a:pos x="34" y="153"/>
                </a:cxn>
                <a:cxn ang="0">
                  <a:pos x="0" y="165"/>
                </a:cxn>
                <a:cxn ang="0">
                  <a:pos x="18" y="149"/>
                </a:cxn>
                <a:cxn ang="0">
                  <a:pos x="51" y="113"/>
                </a:cxn>
                <a:cxn ang="0">
                  <a:pos x="67" y="91"/>
                </a:cxn>
                <a:cxn ang="0">
                  <a:pos x="98" y="43"/>
                </a:cxn>
                <a:cxn ang="0">
                  <a:pos x="103" y="30"/>
                </a:cxn>
                <a:cxn ang="0">
                  <a:pos x="105" y="22"/>
                </a:cxn>
                <a:cxn ang="0">
                  <a:pos x="100" y="16"/>
                </a:cxn>
                <a:cxn ang="0">
                  <a:pos x="86" y="9"/>
                </a:cxn>
                <a:cxn ang="0">
                  <a:pos x="87" y="0"/>
                </a:cxn>
                <a:cxn ang="0">
                  <a:pos x="108" y="3"/>
                </a:cxn>
                <a:cxn ang="0">
                  <a:pos x="127" y="9"/>
                </a:cxn>
                <a:cxn ang="0">
                  <a:pos x="132" y="13"/>
                </a:cxn>
                <a:cxn ang="0">
                  <a:pos x="140" y="23"/>
                </a:cxn>
                <a:cxn ang="0">
                  <a:pos x="141" y="27"/>
                </a:cxn>
                <a:cxn ang="0">
                  <a:pos x="137" y="37"/>
                </a:cxn>
                <a:cxn ang="0">
                  <a:pos x="132" y="42"/>
                </a:cxn>
                <a:cxn ang="0">
                  <a:pos x="116" y="64"/>
                </a:cxn>
                <a:cxn ang="0">
                  <a:pos x="127" y="64"/>
                </a:cxn>
                <a:cxn ang="0">
                  <a:pos x="142" y="64"/>
                </a:cxn>
                <a:cxn ang="0">
                  <a:pos x="183" y="58"/>
                </a:cxn>
                <a:cxn ang="0">
                  <a:pos x="192" y="52"/>
                </a:cxn>
                <a:cxn ang="0">
                  <a:pos x="196" y="48"/>
                </a:cxn>
                <a:cxn ang="0">
                  <a:pos x="200" y="46"/>
                </a:cxn>
                <a:cxn ang="0">
                  <a:pos x="212" y="52"/>
                </a:cxn>
                <a:cxn ang="0">
                  <a:pos x="225" y="64"/>
                </a:cxn>
                <a:cxn ang="0">
                  <a:pos x="229" y="69"/>
                </a:cxn>
                <a:cxn ang="0">
                  <a:pos x="229" y="74"/>
                </a:cxn>
                <a:cxn ang="0">
                  <a:pos x="228" y="78"/>
                </a:cxn>
                <a:cxn ang="0">
                  <a:pos x="222" y="82"/>
                </a:cxn>
                <a:cxn ang="0">
                  <a:pos x="211" y="92"/>
                </a:cxn>
                <a:cxn ang="0">
                  <a:pos x="196" y="111"/>
                </a:cxn>
                <a:cxn ang="0">
                  <a:pos x="161" y="148"/>
                </a:cxn>
                <a:cxn ang="0">
                  <a:pos x="145" y="162"/>
                </a:cxn>
                <a:cxn ang="0">
                  <a:pos x="174" y="188"/>
                </a:cxn>
                <a:cxn ang="0">
                  <a:pos x="180" y="201"/>
                </a:cxn>
                <a:cxn ang="0">
                  <a:pos x="183" y="211"/>
                </a:cxn>
                <a:cxn ang="0">
                  <a:pos x="183" y="220"/>
                </a:cxn>
                <a:cxn ang="0">
                  <a:pos x="176" y="231"/>
                </a:cxn>
                <a:cxn ang="0">
                  <a:pos x="170" y="233"/>
                </a:cxn>
                <a:cxn ang="0">
                  <a:pos x="167" y="233"/>
                </a:cxn>
                <a:cxn ang="0">
                  <a:pos x="158" y="224"/>
                </a:cxn>
                <a:cxn ang="0">
                  <a:pos x="154" y="214"/>
                </a:cxn>
                <a:cxn ang="0">
                  <a:pos x="141" y="194"/>
                </a:cxn>
                <a:cxn ang="0">
                  <a:pos x="125" y="175"/>
                </a:cxn>
                <a:cxn ang="0">
                  <a:pos x="103" y="155"/>
                </a:cxn>
                <a:cxn ang="0">
                  <a:pos x="80" y="139"/>
                </a:cxn>
              </a:cxnLst>
              <a:rect l="0" t="0" r="r" b="b"/>
              <a:pathLst>
                <a:path w="229" h="233">
                  <a:moveTo>
                    <a:pt x="84" y="130"/>
                  </a:moveTo>
                  <a:lnTo>
                    <a:pt x="84" y="130"/>
                  </a:lnTo>
                  <a:lnTo>
                    <a:pt x="108" y="140"/>
                  </a:lnTo>
                  <a:lnTo>
                    <a:pt x="132" y="155"/>
                  </a:lnTo>
                  <a:lnTo>
                    <a:pt x="132" y="155"/>
                  </a:lnTo>
                  <a:lnTo>
                    <a:pt x="148" y="136"/>
                  </a:lnTo>
                  <a:lnTo>
                    <a:pt x="164" y="114"/>
                  </a:lnTo>
                  <a:lnTo>
                    <a:pt x="179" y="92"/>
                  </a:lnTo>
                  <a:lnTo>
                    <a:pt x="189" y="72"/>
                  </a:lnTo>
                  <a:lnTo>
                    <a:pt x="189" y="72"/>
                  </a:lnTo>
                  <a:lnTo>
                    <a:pt x="134" y="81"/>
                  </a:lnTo>
                  <a:lnTo>
                    <a:pt x="134" y="81"/>
                  </a:lnTo>
                  <a:lnTo>
                    <a:pt x="125" y="82"/>
                  </a:lnTo>
                  <a:lnTo>
                    <a:pt x="125" y="82"/>
                  </a:lnTo>
                  <a:lnTo>
                    <a:pt x="118" y="81"/>
                  </a:lnTo>
                  <a:lnTo>
                    <a:pt x="108" y="77"/>
                  </a:lnTo>
                  <a:lnTo>
                    <a:pt x="108" y="77"/>
                  </a:lnTo>
                  <a:lnTo>
                    <a:pt x="84" y="104"/>
                  </a:lnTo>
                  <a:lnTo>
                    <a:pt x="60" y="130"/>
                  </a:lnTo>
                  <a:lnTo>
                    <a:pt x="34" y="153"/>
                  </a:lnTo>
                  <a:lnTo>
                    <a:pt x="6" y="172"/>
                  </a:lnTo>
                  <a:lnTo>
                    <a:pt x="0" y="165"/>
                  </a:lnTo>
                  <a:lnTo>
                    <a:pt x="0" y="165"/>
                  </a:lnTo>
                  <a:lnTo>
                    <a:pt x="18" y="149"/>
                  </a:lnTo>
                  <a:lnTo>
                    <a:pt x="35" y="132"/>
                  </a:lnTo>
                  <a:lnTo>
                    <a:pt x="51" y="113"/>
                  </a:lnTo>
                  <a:lnTo>
                    <a:pt x="67" y="91"/>
                  </a:lnTo>
                  <a:lnTo>
                    <a:pt x="67" y="91"/>
                  </a:lnTo>
                  <a:lnTo>
                    <a:pt x="84" y="66"/>
                  </a:lnTo>
                  <a:lnTo>
                    <a:pt x="98" y="43"/>
                  </a:lnTo>
                  <a:lnTo>
                    <a:pt x="98" y="43"/>
                  </a:lnTo>
                  <a:lnTo>
                    <a:pt x="103" y="30"/>
                  </a:lnTo>
                  <a:lnTo>
                    <a:pt x="105" y="22"/>
                  </a:lnTo>
                  <a:lnTo>
                    <a:pt x="105" y="22"/>
                  </a:lnTo>
                  <a:lnTo>
                    <a:pt x="103" y="19"/>
                  </a:lnTo>
                  <a:lnTo>
                    <a:pt x="100" y="16"/>
                  </a:lnTo>
                  <a:lnTo>
                    <a:pt x="95" y="13"/>
                  </a:lnTo>
                  <a:lnTo>
                    <a:pt x="86" y="9"/>
                  </a:lnTo>
                  <a:lnTo>
                    <a:pt x="87" y="0"/>
                  </a:lnTo>
                  <a:lnTo>
                    <a:pt x="87" y="0"/>
                  </a:lnTo>
                  <a:lnTo>
                    <a:pt x="99" y="1"/>
                  </a:lnTo>
                  <a:lnTo>
                    <a:pt x="108" y="3"/>
                  </a:lnTo>
                  <a:lnTo>
                    <a:pt x="118" y="6"/>
                  </a:lnTo>
                  <a:lnTo>
                    <a:pt x="127" y="9"/>
                  </a:lnTo>
                  <a:lnTo>
                    <a:pt x="127" y="9"/>
                  </a:lnTo>
                  <a:lnTo>
                    <a:pt x="132" y="13"/>
                  </a:lnTo>
                  <a:lnTo>
                    <a:pt x="138" y="17"/>
                  </a:lnTo>
                  <a:lnTo>
                    <a:pt x="140" y="23"/>
                  </a:lnTo>
                  <a:lnTo>
                    <a:pt x="141" y="27"/>
                  </a:lnTo>
                  <a:lnTo>
                    <a:pt x="141" y="27"/>
                  </a:lnTo>
                  <a:lnTo>
                    <a:pt x="140" y="32"/>
                  </a:lnTo>
                  <a:lnTo>
                    <a:pt x="137" y="37"/>
                  </a:lnTo>
                  <a:lnTo>
                    <a:pt x="137" y="37"/>
                  </a:lnTo>
                  <a:lnTo>
                    <a:pt x="132" y="42"/>
                  </a:lnTo>
                  <a:lnTo>
                    <a:pt x="128" y="46"/>
                  </a:lnTo>
                  <a:lnTo>
                    <a:pt x="116" y="64"/>
                  </a:lnTo>
                  <a:lnTo>
                    <a:pt x="116" y="64"/>
                  </a:lnTo>
                  <a:lnTo>
                    <a:pt x="127" y="64"/>
                  </a:lnTo>
                  <a:lnTo>
                    <a:pt x="127" y="64"/>
                  </a:lnTo>
                  <a:lnTo>
                    <a:pt x="142" y="64"/>
                  </a:lnTo>
                  <a:lnTo>
                    <a:pt x="183" y="58"/>
                  </a:lnTo>
                  <a:lnTo>
                    <a:pt x="183" y="58"/>
                  </a:lnTo>
                  <a:lnTo>
                    <a:pt x="187" y="56"/>
                  </a:lnTo>
                  <a:lnTo>
                    <a:pt x="192" y="52"/>
                  </a:lnTo>
                  <a:lnTo>
                    <a:pt x="192" y="52"/>
                  </a:lnTo>
                  <a:lnTo>
                    <a:pt x="196" y="48"/>
                  </a:lnTo>
                  <a:lnTo>
                    <a:pt x="200" y="46"/>
                  </a:lnTo>
                  <a:lnTo>
                    <a:pt x="200" y="46"/>
                  </a:lnTo>
                  <a:lnTo>
                    <a:pt x="206" y="48"/>
                  </a:lnTo>
                  <a:lnTo>
                    <a:pt x="212" y="52"/>
                  </a:lnTo>
                  <a:lnTo>
                    <a:pt x="218" y="56"/>
                  </a:lnTo>
                  <a:lnTo>
                    <a:pt x="225" y="64"/>
                  </a:lnTo>
                  <a:lnTo>
                    <a:pt x="225" y="64"/>
                  </a:lnTo>
                  <a:lnTo>
                    <a:pt x="229" y="69"/>
                  </a:lnTo>
                  <a:lnTo>
                    <a:pt x="229" y="74"/>
                  </a:lnTo>
                  <a:lnTo>
                    <a:pt x="229" y="74"/>
                  </a:lnTo>
                  <a:lnTo>
                    <a:pt x="229" y="75"/>
                  </a:lnTo>
                  <a:lnTo>
                    <a:pt x="228" y="78"/>
                  </a:lnTo>
                  <a:lnTo>
                    <a:pt x="222" y="82"/>
                  </a:lnTo>
                  <a:lnTo>
                    <a:pt x="222" y="82"/>
                  </a:lnTo>
                  <a:lnTo>
                    <a:pt x="216" y="87"/>
                  </a:lnTo>
                  <a:lnTo>
                    <a:pt x="211" y="92"/>
                  </a:lnTo>
                  <a:lnTo>
                    <a:pt x="211" y="92"/>
                  </a:lnTo>
                  <a:lnTo>
                    <a:pt x="196" y="111"/>
                  </a:lnTo>
                  <a:lnTo>
                    <a:pt x="179" y="130"/>
                  </a:lnTo>
                  <a:lnTo>
                    <a:pt x="161" y="148"/>
                  </a:lnTo>
                  <a:lnTo>
                    <a:pt x="145" y="162"/>
                  </a:lnTo>
                  <a:lnTo>
                    <a:pt x="145" y="162"/>
                  </a:lnTo>
                  <a:lnTo>
                    <a:pt x="161" y="176"/>
                  </a:lnTo>
                  <a:lnTo>
                    <a:pt x="174" y="188"/>
                  </a:lnTo>
                  <a:lnTo>
                    <a:pt x="177" y="195"/>
                  </a:lnTo>
                  <a:lnTo>
                    <a:pt x="180" y="201"/>
                  </a:lnTo>
                  <a:lnTo>
                    <a:pt x="183" y="205"/>
                  </a:lnTo>
                  <a:lnTo>
                    <a:pt x="183" y="211"/>
                  </a:lnTo>
                  <a:lnTo>
                    <a:pt x="183" y="211"/>
                  </a:lnTo>
                  <a:lnTo>
                    <a:pt x="183" y="220"/>
                  </a:lnTo>
                  <a:lnTo>
                    <a:pt x="180" y="227"/>
                  </a:lnTo>
                  <a:lnTo>
                    <a:pt x="176" y="231"/>
                  </a:lnTo>
                  <a:lnTo>
                    <a:pt x="173" y="233"/>
                  </a:lnTo>
                  <a:lnTo>
                    <a:pt x="170" y="233"/>
                  </a:lnTo>
                  <a:lnTo>
                    <a:pt x="170" y="233"/>
                  </a:lnTo>
                  <a:lnTo>
                    <a:pt x="167" y="233"/>
                  </a:lnTo>
                  <a:lnTo>
                    <a:pt x="163" y="230"/>
                  </a:lnTo>
                  <a:lnTo>
                    <a:pt x="158" y="224"/>
                  </a:lnTo>
                  <a:lnTo>
                    <a:pt x="154" y="214"/>
                  </a:lnTo>
                  <a:lnTo>
                    <a:pt x="154" y="214"/>
                  </a:lnTo>
                  <a:lnTo>
                    <a:pt x="147" y="204"/>
                  </a:lnTo>
                  <a:lnTo>
                    <a:pt x="141" y="194"/>
                  </a:lnTo>
                  <a:lnTo>
                    <a:pt x="132" y="184"/>
                  </a:lnTo>
                  <a:lnTo>
                    <a:pt x="125" y="175"/>
                  </a:lnTo>
                  <a:lnTo>
                    <a:pt x="125" y="175"/>
                  </a:lnTo>
                  <a:lnTo>
                    <a:pt x="103" y="155"/>
                  </a:lnTo>
                  <a:lnTo>
                    <a:pt x="92" y="146"/>
                  </a:lnTo>
                  <a:lnTo>
                    <a:pt x="80" y="139"/>
                  </a:lnTo>
                  <a:lnTo>
                    <a:pt x="84" y="13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2" name="Freeform 166"/>
            <p:cNvSpPr>
              <a:spLocks noEditPoints="1"/>
            </p:cNvSpPr>
            <p:nvPr userDrawn="1"/>
          </p:nvSpPr>
          <p:spPr bwMode="auto">
            <a:xfrm>
              <a:off x="2868613" y="1771651"/>
              <a:ext cx="131763" cy="114300"/>
            </a:xfrm>
            <a:custGeom>
              <a:avLst/>
              <a:gdLst/>
              <a:ahLst/>
              <a:cxnLst>
                <a:cxn ang="0">
                  <a:pos x="142" y="200"/>
                </a:cxn>
                <a:cxn ang="0">
                  <a:pos x="194" y="168"/>
                </a:cxn>
                <a:cxn ang="0">
                  <a:pos x="210" y="145"/>
                </a:cxn>
                <a:cxn ang="0">
                  <a:pos x="219" y="117"/>
                </a:cxn>
                <a:cxn ang="0">
                  <a:pos x="220" y="94"/>
                </a:cxn>
                <a:cxn ang="0">
                  <a:pos x="207" y="50"/>
                </a:cxn>
                <a:cxn ang="0">
                  <a:pos x="169" y="20"/>
                </a:cxn>
                <a:cxn ang="0">
                  <a:pos x="135" y="14"/>
                </a:cxn>
                <a:cxn ang="0">
                  <a:pos x="120" y="14"/>
                </a:cxn>
                <a:cxn ang="0">
                  <a:pos x="127" y="30"/>
                </a:cxn>
                <a:cxn ang="0">
                  <a:pos x="129" y="42"/>
                </a:cxn>
                <a:cxn ang="0">
                  <a:pos x="129" y="55"/>
                </a:cxn>
                <a:cxn ang="0">
                  <a:pos x="117" y="98"/>
                </a:cxn>
                <a:cxn ang="0">
                  <a:pos x="98" y="142"/>
                </a:cxn>
                <a:cxn ang="0">
                  <a:pos x="75" y="178"/>
                </a:cxn>
                <a:cxn ang="0">
                  <a:pos x="55" y="194"/>
                </a:cxn>
                <a:cxn ang="0">
                  <a:pos x="40" y="194"/>
                </a:cxn>
                <a:cxn ang="0">
                  <a:pos x="24" y="178"/>
                </a:cxn>
                <a:cxn ang="0">
                  <a:pos x="11" y="155"/>
                </a:cxn>
                <a:cxn ang="0">
                  <a:pos x="3" y="136"/>
                </a:cxn>
                <a:cxn ang="0">
                  <a:pos x="0" y="117"/>
                </a:cxn>
                <a:cxn ang="0">
                  <a:pos x="13" y="68"/>
                </a:cxn>
                <a:cxn ang="0">
                  <a:pos x="35" y="40"/>
                </a:cxn>
                <a:cxn ang="0">
                  <a:pos x="72" y="13"/>
                </a:cxn>
                <a:cxn ang="0">
                  <a:pos x="117" y="1"/>
                </a:cxn>
                <a:cxn ang="0">
                  <a:pos x="145" y="1"/>
                </a:cxn>
                <a:cxn ang="0">
                  <a:pos x="180" y="8"/>
                </a:cxn>
                <a:cxn ang="0">
                  <a:pos x="209" y="23"/>
                </a:cxn>
                <a:cxn ang="0">
                  <a:pos x="230" y="45"/>
                </a:cxn>
                <a:cxn ang="0">
                  <a:pos x="245" y="71"/>
                </a:cxn>
                <a:cxn ang="0">
                  <a:pos x="249" y="103"/>
                </a:cxn>
                <a:cxn ang="0">
                  <a:pos x="246" y="129"/>
                </a:cxn>
                <a:cxn ang="0">
                  <a:pos x="233" y="159"/>
                </a:cxn>
                <a:cxn ang="0">
                  <a:pos x="211" y="182"/>
                </a:cxn>
                <a:cxn ang="0">
                  <a:pos x="171" y="204"/>
                </a:cxn>
                <a:cxn ang="0">
                  <a:pos x="119" y="207"/>
                </a:cxn>
                <a:cxn ang="0">
                  <a:pos x="33" y="71"/>
                </a:cxn>
                <a:cxn ang="0">
                  <a:pos x="21" y="118"/>
                </a:cxn>
                <a:cxn ang="0">
                  <a:pos x="27" y="147"/>
                </a:cxn>
                <a:cxn ang="0">
                  <a:pos x="39" y="165"/>
                </a:cxn>
                <a:cxn ang="0">
                  <a:pos x="49" y="166"/>
                </a:cxn>
                <a:cxn ang="0">
                  <a:pos x="62" y="156"/>
                </a:cxn>
                <a:cxn ang="0">
                  <a:pos x="84" y="120"/>
                </a:cxn>
                <a:cxn ang="0">
                  <a:pos x="104" y="71"/>
                </a:cxn>
                <a:cxn ang="0">
                  <a:pos x="111" y="43"/>
                </a:cxn>
                <a:cxn ang="0">
                  <a:pos x="111" y="30"/>
                </a:cxn>
                <a:cxn ang="0">
                  <a:pos x="109" y="16"/>
                </a:cxn>
                <a:cxn ang="0">
                  <a:pos x="88" y="21"/>
                </a:cxn>
                <a:cxn ang="0">
                  <a:pos x="62" y="37"/>
                </a:cxn>
                <a:cxn ang="0">
                  <a:pos x="42" y="56"/>
                </a:cxn>
              </a:cxnLst>
              <a:rect l="0" t="0" r="r" b="b"/>
              <a:pathLst>
                <a:path w="249" h="215">
                  <a:moveTo>
                    <a:pt x="119" y="207"/>
                  </a:moveTo>
                  <a:lnTo>
                    <a:pt x="119" y="207"/>
                  </a:lnTo>
                  <a:lnTo>
                    <a:pt x="142" y="200"/>
                  </a:lnTo>
                  <a:lnTo>
                    <a:pt x="161" y="191"/>
                  </a:lnTo>
                  <a:lnTo>
                    <a:pt x="180" y="181"/>
                  </a:lnTo>
                  <a:lnTo>
                    <a:pt x="194" y="168"/>
                  </a:lnTo>
                  <a:lnTo>
                    <a:pt x="200" y="160"/>
                  </a:lnTo>
                  <a:lnTo>
                    <a:pt x="206" y="153"/>
                  </a:lnTo>
                  <a:lnTo>
                    <a:pt x="210" y="145"/>
                  </a:lnTo>
                  <a:lnTo>
                    <a:pt x="214" y="136"/>
                  </a:lnTo>
                  <a:lnTo>
                    <a:pt x="217" y="127"/>
                  </a:lnTo>
                  <a:lnTo>
                    <a:pt x="219" y="117"/>
                  </a:lnTo>
                  <a:lnTo>
                    <a:pt x="220" y="105"/>
                  </a:lnTo>
                  <a:lnTo>
                    <a:pt x="220" y="94"/>
                  </a:lnTo>
                  <a:lnTo>
                    <a:pt x="220" y="94"/>
                  </a:lnTo>
                  <a:lnTo>
                    <a:pt x="219" y="78"/>
                  </a:lnTo>
                  <a:lnTo>
                    <a:pt x="214" y="63"/>
                  </a:lnTo>
                  <a:lnTo>
                    <a:pt x="207" y="50"/>
                  </a:lnTo>
                  <a:lnTo>
                    <a:pt x="197" y="37"/>
                  </a:lnTo>
                  <a:lnTo>
                    <a:pt x="184" y="29"/>
                  </a:lnTo>
                  <a:lnTo>
                    <a:pt x="169" y="20"/>
                  </a:lnTo>
                  <a:lnTo>
                    <a:pt x="153" y="16"/>
                  </a:lnTo>
                  <a:lnTo>
                    <a:pt x="135" y="14"/>
                  </a:lnTo>
                  <a:lnTo>
                    <a:pt x="135" y="14"/>
                  </a:lnTo>
                  <a:lnTo>
                    <a:pt x="132" y="14"/>
                  </a:lnTo>
                  <a:lnTo>
                    <a:pt x="132" y="14"/>
                  </a:lnTo>
                  <a:lnTo>
                    <a:pt x="120" y="14"/>
                  </a:lnTo>
                  <a:lnTo>
                    <a:pt x="120" y="14"/>
                  </a:lnTo>
                  <a:lnTo>
                    <a:pt x="124" y="23"/>
                  </a:lnTo>
                  <a:lnTo>
                    <a:pt x="127" y="30"/>
                  </a:lnTo>
                  <a:lnTo>
                    <a:pt x="129" y="36"/>
                  </a:lnTo>
                  <a:lnTo>
                    <a:pt x="129" y="42"/>
                  </a:lnTo>
                  <a:lnTo>
                    <a:pt x="129" y="42"/>
                  </a:lnTo>
                  <a:lnTo>
                    <a:pt x="129" y="45"/>
                  </a:lnTo>
                  <a:lnTo>
                    <a:pt x="129" y="45"/>
                  </a:lnTo>
                  <a:lnTo>
                    <a:pt x="129" y="55"/>
                  </a:lnTo>
                  <a:lnTo>
                    <a:pt x="126" y="68"/>
                  </a:lnTo>
                  <a:lnTo>
                    <a:pt x="122" y="82"/>
                  </a:lnTo>
                  <a:lnTo>
                    <a:pt x="117" y="98"/>
                  </a:lnTo>
                  <a:lnTo>
                    <a:pt x="117" y="98"/>
                  </a:lnTo>
                  <a:lnTo>
                    <a:pt x="109" y="121"/>
                  </a:lnTo>
                  <a:lnTo>
                    <a:pt x="98" y="142"/>
                  </a:lnTo>
                  <a:lnTo>
                    <a:pt x="87" y="162"/>
                  </a:lnTo>
                  <a:lnTo>
                    <a:pt x="75" y="178"/>
                  </a:lnTo>
                  <a:lnTo>
                    <a:pt x="75" y="178"/>
                  </a:lnTo>
                  <a:lnTo>
                    <a:pt x="69" y="185"/>
                  </a:lnTo>
                  <a:lnTo>
                    <a:pt x="64" y="189"/>
                  </a:lnTo>
                  <a:lnTo>
                    <a:pt x="55" y="194"/>
                  </a:lnTo>
                  <a:lnTo>
                    <a:pt x="48" y="195"/>
                  </a:lnTo>
                  <a:lnTo>
                    <a:pt x="48" y="195"/>
                  </a:lnTo>
                  <a:lnTo>
                    <a:pt x="40" y="194"/>
                  </a:lnTo>
                  <a:lnTo>
                    <a:pt x="35" y="191"/>
                  </a:lnTo>
                  <a:lnTo>
                    <a:pt x="29" y="185"/>
                  </a:lnTo>
                  <a:lnTo>
                    <a:pt x="24" y="178"/>
                  </a:lnTo>
                  <a:lnTo>
                    <a:pt x="24" y="178"/>
                  </a:lnTo>
                  <a:lnTo>
                    <a:pt x="19" y="166"/>
                  </a:lnTo>
                  <a:lnTo>
                    <a:pt x="11" y="155"/>
                  </a:lnTo>
                  <a:lnTo>
                    <a:pt x="11" y="155"/>
                  </a:lnTo>
                  <a:lnTo>
                    <a:pt x="6" y="146"/>
                  </a:lnTo>
                  <a:lnTo>
                    <a:pt x="3" y="136"/>
                  </a:lnTo>
                  <a:lnTo>
                    <a:pt x="1" y="126"/>
                  </a:lnTo>
                  <a:lnTo>
                    <a:pt x="0" y="117"/>
                  </a:lnTo>
                  <a:lnTo>
                    <a:pt x="0" y="117"/>
                  </a:lnTo>
                  <a:lnTo>
                    <a:pt x="1" y="100"/>
                  </a:lnTo>
                  <a:lnTo>
                    <a:pt x="6" y="84"/>
                  </a:lnTo>
                  <a:lnTo>
                    <a:pt x="13" y="68"/>
                  </a:lnTo>
                  <a:lnTo>
                    <a:pt x="24" y="52"/>
                  </a:lnTo>
                  <a:lnTo>
                    <a:pt x="24" y="52"/>
                  </a:lnTo>
                  <a:lnTo>
                    <a:pt x="35" y="40"/>
                  </a:lnTo>
                  <a:lnTo>
                    <a:pt x="46" y="30"/>
                  </a:lnTo>
                  <a:lnTo>
                    <a:pt x="59" y="20"/>
                  </a:lnTo>
                  <a:lnTo>
                    <a:pt x="72" y="13"/>
                  </a:lnTo>
                  <a:lnTo>
                    <a:pt x="87" y="8"/>
                  </a:lnTo>
                  <a:lnTo>
                    <a:pt x="101" y="4"/>
                  </a:lnTo>
                  <a:lnTo>
                    <a:pt x="117" y="1"/>
                  </a:lnTo>
                  <a:lnTo>
                    <a:pt x="133" y="0"/>
                  </a:lnTo>
                  <a:lnTo>
                    <a:pt x="133" y="0"/>
                  </a:lnTo>
                  <a:lnTo>
                    <a:pt x="145" y="1"/>
                  </a:lnTo>
                  <a:lnTo>
                    <a:pt x="158" y="3"/>
                  </a:lnTo>
                  <a:lnTo>
                    <a:pt x="169" y="4"/>
                  </a:lnTo>
                  <a:lnTo>
                    <a:pt x="180" y="8"/>
                  </a:lnTo>
                  <a:lnTo>
                    <a:pt x="191" y="13"/>
                  </a:lnTo>
                  <a:lnTo>
                    <a:pt x="200" y="17"/>
                  </a:lnTo>
                  <a:lnTo>
                    <a:pt x="209" y="23"/>
                  </a:lnTo>
                  <a:lnTo>
                    <a:pt x="217" y="29"/>
                  </a:lnTo>
                  <a:lnTo>
                    <a:pt x="225" y="36"/>
                  </a:lnTo>
                  <a:lnTo>
                    <a:pt x="230" y="45"/>
                  </a:lnTo>
                  <a:lnTo>
                    <a:pt x="236" y="53"/>
                  </a:lnTo>
                  <a:lnTo>
                    <a:pt x="240" y="62"/>
                  </a:lnTo>
                  <a:lnTo>
                    <a:pt x="245" y="71"/>
                  </a:lnTo>
                  <a:lnTo>
                    <a:pt x="248" y="81"/>
                  </a:lnTo>
                  <a:lnTo>
                    <a:pt x="249" y="92"/>
                  </a:lnTo>
                  <a:lnTo>
                    <a:pt x="249" y="103"/>
                  </a:lnTo>
                  <a:lnTo>
                    <a:pt x="249" y="103"/>
                  </a:lnTo>
                  <a:lnTo>
                    <a:pt x="249" y="116"/>
                  </a:lnTo>
                  <a:lnTo>
                    <a:pt x="246" y="129"/>
                  </a:lnTo>
                  <a:lnTo>
                    <a:pt x="243" y="139"/>
                  </a:lnTo>
                  <a:lnTo>
                    <a:pt x="239" y="149"/>
                  </a:lnTo>
                  <a:lnTo>
                    <a:pt x="233" y="159"/>
                  </a:lnTo>
                  <a:lnTo>
                    <a:pt x="227" y="168"/>
                  </a:lnTo>
                  <a:lnTo>
                    <a:pt x="219" y="176"/>
                  </a:lnTo>
                  <a:lnTo>
                    <a:pt x="211" y="182"/>
                  </a:lnTo>
                  <a:lnTo>
                    <a:pt x="201" y="189"/>
                  </a:lnTo>
                  <a:lnTo>
                    <a:pt x="193" y="195"/>
                  </a:lnTo>
                  <a:lnTo>
                    <a:pt x="171" y="204"/>
                  </a:lnTo>
                  <a:lnTo>
                    <a:pt x="146" y="211"/>
                  </a:lnTo>
                  <a:lnTo>
                    <a:pt x="122" y="215"/>
                  </a:lnTo>
                  <a:lnTo>
                    <a:pt x="119" y="207"/>
                  </a:lnTo>
                  <a:close/>
                  <a:moveTo>
                    <a:pt x="42" y="56"/>
                  </a:moveTo>
                  <a:lnTo>
                    <a:pt x="42" y="56"/>
                  </a:lnTo>
                  <a:lnTo>
                    <a:pt x="33" y="71"/>
                  </a:lnTo>
                  <a:lnTo>
                    <a:pt x="26" y="85"/>
                  </a:lnTo>
                  <a:lnTo>
                    <a:pt x="23" y="101"/>
                  </a:lnTo>
                  <a:lnTo>
                    <a:pt x="21" y="118"/>
                  </a:lnTo>
                  <a:lnTo>
                    <a:pt x="21" y="118"/>
                  </a:lnTo>
                  <a:lnTo>
                    <a:pt x="23" y="133"/>
                  </a:lnTo>
                  <a:lnTo>
                    <a:pt x="27" y="147"/>
                  </a:lnTo>
                  <a:lnTo>
                    <a:pt x="30" y="155"/>
                  </a:lnTo>
                  <a:lnTo>
                    <a:pt x="35" y="160"/>
                  </a:lnTo>
                  <a:lnTo>
                    <a:pt x="39" y="165"/>
                  </a:lnTo>
                  <a:lnTo>
                    <a:pt x="45" y="166"/>
                  </a:lnTo>
                  <a:lnTo>
                    <a:pt x="45" y="166"/>
                  </a:lnTo>
                  <a:lnTo>
                    <a:pt x="49" y="166"/>
                  </a:lnTo>
                  <a:lnTo>
                    <a:pt x="53" y="165"/>
                  </a:lnTo>
                  <a:lnTo>
                    <a:pt x="58" y="162"/>
                  </a:lnTo>
                  <a:lnTo>
                    <a:pt x="62" y="156"/>
                  </a:lnTo>
                  <a:lnTo>
                    <a:pt x="72" y="142"/>
                  </a:lnTo>
                  <a:lnTo>
                    <a:pt x="84" y="120"/>
                  </a:lnTo>
                  <a:lnTo>
                    <a:pt x="84" y="120"/>
                  </a:lnTo>
                  <a:lnTo>
                    <a:pt x="91" y="104"/>
                  </a:lnTo>
                  <a:lnTo>
                    <a:pt x="98" y="87"/>
                  </a:lnTo>
                  <a:lnTo>
                    <a:pt x="104" y="71"/>
                  </a:lnTo>
                  <a:lnTo>
                    <a:pt x="109" y="56"/>
                  </a:lnTo>
                  <a:lnTo>
                    <a:pt x="109" y="56"/>
                  </a:lnTo>
                  <a:lnTo>
                    <a:pt x="111" y="43"/>
                  </a:lnTo>
                  <a:lnTo>
                    <a:pt x="111" y="35"/>
                  </a:lnTo>
                  <a:lnTo>
                    <a:pt x="111" y="35"/>
                  </a:lnTo>
                  <a:lnTo>
                    <a:pt x="111" y="30"/>
                  </a:lnTo>
                  <a:lnTo>
                    <a:pt x="111" y="30"/>
                  </a:lnTo>
                  <a:lnTo>
                    <a:pt x="111" y="23"/>
                  </a:lnTo>
                  <a:lnTo>
                    <a:pt x="109" y="16"/>
                  </a:lnTo>
                  <a:lnTo>
                    <a:pt x="109" y="16"/>
                  </a:lnTo>
                  <a:lnTo>
                    <a:pt x="98" y="19"/>
                  </a:lnTo>
                  <a:lnTo>
                    <a:pt x="88" y="21"/>
                  </a:lnTo>
                  <a:lnTo>
                    <a:pt x="80" y="26"/>
                  </a:lnTo>
                  <a:lnTo>
                    <a:pt x="71" y="32"/>
                  </a:lnTo>
                  <a:lnTo>
                    <a:pt x="62" y="37"/>
                  </a:lnTo>
                  <a:lnTo>
                    <a:pt x="55" y="43"/>
                  </a:lnTo>
                  <a:lnTo>
                    <a:pt x="48" y="49"/>
                  </a:lnTo>
                  <a:lnTo>
                    <a:pt x="42" y="56"/>
                  </a:lnTo>
                  <a:lnTo>
                    <a:pt x="42" y="5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3" name="Freeform 167"/>
            <p:cNvSpPr>
              <a:spLocks noEditPoints="1"/>
            </p:cNvSpPr>
            <p:nvPr userDrawn="1"/>
          </p:nvSpPr>
          <p:spPr bwMode="auto">
            <a:xfrm>
              <a:off x="3035301" y="1751013"/>
              <a:ext cx="150813" cy="149225"/>
            </a:xfrm>
            <a:custGeom>
              <a:avLst/>
              <a:gdLst/>
              <a:ahLst/>
              <a:cxnLst>
                <a:cxn ang="0">
                  <a:pos x="101" y="197"/>
                </a:cxn>
                <a:cxn ang="0">
                  <a:pos x="125" y="212"/>
                </a:cxn>
                <a:cxn ang="0">
                  <a:pos x="119" y="232"/>
                </a:cxn>
                <a:cxn ang="0">
                  <a:pos x="107" y="223"/>
                </a:cxn>
                <a:cxn ang="0">
                  <a:pos x="84" y="197"/>
                </a:cxn>
                <a:cxn ang="0">
                  <a:pos x="9" y="235"/>
                </a:cxn>
                <a:cxn ang="0">
                  <a:pos x="61" y="194"/>
                </a:cxn>
                <a:cxn ang="0">
                  <a:pos x="38" y="152"/>
                </a:cxn>
                <a:cxn ang="0">
                  <a:pos x="19" y="188"/>
                </a:cxn>
                <a:cxn ang="0">
                  <a:pos x="3" y="185"/>
                </a:cxn>
                <a:cxn ang="0">
                  <a:pos x="4" y="164"/>
                </a:cxn>
                <a:cxn ang="0">
                  <a:pos x="26" y="148"/>
                </a:cxn>
                <a:cxn ang="0">
                  <a:pos x="39" y="132"/>
                </a:cxn>
                <a:cxn ang="0">
                  <a:pos x="257" y="128"/>
                </a:cxn>
                <a:cxn ang="0">
                  <a:pos x="284" y="155"/>
                </a:cxn>
                <a:cxn ang="0">
                  <a:pos x="267" y="162"/>
                </a:cxn>
                <a:cxn ang="0">
                  <a:pos x="228" y="188"/>
                </a:cxn>
                <a:cxn ang="0">
                  <a:pos x="120" y="164"/>
                </a:cxn>
                <a:cxn ang="0">
                  <a:pos x="200" y="161"/>
                </a:cxn>
                <a:cxn ang="0">
                  <a:pos x="225" y="185"/>
                </a:cxn>
                <a:cxn ang="0">
                  <a:pos x="210" y="193"/>
                </a:cxn>
                <a:cxn ang="0">
                  <a:pos x="156" y="235"/>
                </a:cxn>
                <a:cxn ang="0">
                  <a:pos x="75" y="271"/>
                </a:cxn>
                <a:cxn ang="0">
                  <a:pos x="42" y="267"/>
                </a:cxn>
                <a:cxn ang="0">
                  <a:pos x="125" y="233"/>
                </a:cxn>
                <a:cxn ang="0">
                  <a:pos x="167" y="28"/>
                </a:cxn>
                <a:cxn ang="0">
                  <a:pos x="167" y="2"/>
                </a:cxn>
                <a:cxn ang="0">
                  <a:pos x="204" y="10"/>
                </a:cxn>
                <a:cxn ang="0">
                  <a:pos x="190" y="17"/>
                </a:cxn>
                <a:cxn ang="0">
                  <a:pos x="252" y="6"/>
                </a:cxn>
                <a:cxn ang="0">
                  <a:pos x="283" y="38"/>
                </a:cxn>
                <a:cxn ang="0">
                  <a:pos x="191" y="54"/>
                </a:cxn>
                <a:cxn ang="0">
                  <a:pos x="168" y="58"/>
                </a:cxn>
                <a:cxn ang="0">
                  <a:pos x="167" y="42"/>
                </a:cxn>
                <a:cxn ang="0">
                  <a:pos x="109" y="57"/>
                </a:cxn>
                <a:cxn ang="0">
                  <a:pos x="84" y="57"/>
                </a:cxn>
                <a:cxn ang="0">
                  <a:pos x="33" y="38"/>
                </a:cxn>
                <a:cxn ang="0">
                  <a:pos x="19" y="28"/>
                </a:cxn>
                <a:cxn ang="0">
                  <a:pos x="84" y="0"/>
                </a:cxn>
                <a:cxn ang="0">
                  <a:pos x="120" y="7"/>
                </a:cxn>
                <a:cxn ang="0">
                  <a:pos x="109" y="17"/>
                </a:cxn>
                <a:cxn ang="0">
                  <a:pos x="58" y="128"/>
                </a:cxn>
                <a:cxn ang="0">
                  <a:pos x="35" y="128"/>
                </a:cxn>
                <a:cxn ang="0">
                  <a:pos x="35" y="52"/>
                </a:cxn>
                <a:cxn ang="0">
                  <a:pos x="219" y="65"/>
                </a:cxn>
                <a:cxn ang="0">
                  <a:pos x="254" y="71"/>
                </a:cxn>
                <a:cxn ang="0">
                  <a:pos x="245" y="83"/>
                </a:cxn>
                <a:cxn ang="0">
                  <a:pos x="246" y="125"/>
                </a:cxn>
                <a:cxn ang="0">
                  <a:pos x="228" y="130"/>
                </a:cxn>
                <a:cxn ang="0">
                  <a:pos x="59" y="123"/>
                </a:cxn>
                <a:cxn ang="0">
                  <a:pos x="97" y="113"/>
                </a:cxn>
                <a:cxn ang="0">
                  <a:pos x="119" y="75"/>
                </a:cxn>
                <a:cxn ang="0">
                  <a:pos x="181" y="75"/>
                </a:cxn>
              </a:cxnLst>
              <a:rect l="0" t="0" r="r" b="b"/>
              <a:pathLst>
                <a:path w="284" h="281">
                  <a:moveTo>
                    <a:pt x="101" y="184"/>
                  </a:moveTo>
                  <a:lnTo>
                    <a:pt x="101" y="184"/>
                  </a:lnTo>
                  <a:lnTo>
                    <a:pt x="90" y="193"/>
                  </a:lnTo>
                  <a:lnTo>
                    <a:pt x="90" y="193"/>
                  </a:lnTo>
                  <a:lnTo>
                    <a:pt x="101" y="197"/>
                  </a:lnTo>
                  <a:lnTo>
                    <a:pt x="113" y="201"/>
                  </a:lnTo>
                  <a:lnTo>
                    <a:pt x="113" y="201"/>
                  </a:lnTo>
                  <a:lnTo>
                    <a:pt x="119" y="204"/>
                  </a:lnTo>
                  <a:lnTo>
                    <a:pt x="123" y="209"/>
                  </a:lnTo>
                  <a:lnTo>
                    <a:pt x="125" y="212"/>
                  </a:lnTo>
                  <a:lnTo>
                    <a:pt x="126" y="216"/>
                  </a:lnTo>
                  <a:lnTo>
                    <a:pt x="126" y="216"/>
                  </a:lnTo>
                  <a:lnTo>
                    <a:pt x="125" y="222"/>
                  </a:lnTo>
                  <a:lnTo>
                    <a:pt x="123" y="227"/>
                  </a:lnTo>
                  <a:lnTo>
                    <a:pt x="119" y="232"/>
                  </a:lnTo>
                  <a:lnTo>
                    <a:pt x="116" y="233"/>
                  </a:lnTo>
                  <a:lnTo>
                    <a:pt x="116" y="233"/>
                  </a:lnTo>
                  <a:lnTo>
                    <a:pt x="113" y="232"/>
                  </a:lnTo>
                  <a:lnTo>
                    <a:pt x="112" y="230"/>
                  </a:lnTo>
                  <a:lnTo>
                    <a:pt x="107" y="223"/>
                  </a:lnTo>
                  <a:lnTo>
                    <a:pt x="107" y="223"/>
                  </a:lnTo>
                  <a:lnTo>
                    <a:pt x="103" y="216"/>
                  </a:lnTo>
                  <a:lnTo>
                    <a:pt x="97" y="210"/>
                  </a:lnTo>
                  <a:lnTo>
                    <a:pt x="91" y="203"/>
                  </a:lnTo>
                  <a:lnTo>
                    <a:pt x="84" y="197"/>
                  </a:lnTo>
                  <a:lnTo>
                    <a:pt x="84" y="197"/>
                  </a:lnTo>
                  <a:lnTo>
                    <a:pt x="67" y="209"/>
                  </a:lnTo>
                  <a:lnTo>
                    <a:pt x="49" y="219"/>
                  </a:lnTo>
                  <a:lnTo>
                    <a:pt x="30" y="227"/>
                  </a:lnTo>
                  <a:lnTo>
                    <a:pt x="9" y="235"/>
                  </a:lnTo>
                  <a:lnTo>
                    <a:pt x="6" y="229"/>
                  </a:lnTo>
                  <a:lnTo>
                    <a:pt x="6" y="229"/>
                  </a:lnTo>
                  <a:lnTo>
                    <a:pt x="36" y="212"/>
                  </a:lnTo>
                  <a:lnTo>
                    <a:pt x="49" y="204"/>
                  </a:lnTo>
                  <a:lnTo>
                    <a:pt x="61" y="194"/>
                  </a:lnTo>
                  <a:lnTo>
                    <a:pt x="71" y="185"/>
                  </a:lnTo>
                  <a:lnTo>
                    <a:pt x="81" y="175"/>
                  </a:lnTo>
                  <a:lnTo>
                    <a:pt x="91" y="164"/>
                  </a:lnTo>
                  <a:lnTo>
                    <a:pt x="101" y="152"/>
                  </a:lnTo>
                  <a:lnTo>
                    <a:pt x="38" y="152"/>
                  </a:lnTo>
                  <a:lnTo>
                    <a:pt x="38" y="152"/>
                  </a:lnTo>
                  <a:lnTo>
                    <a:pt x="33" y="167"/>
                  </a:lnTo>
                  <a:lnTo>
                    <a:pt x="27" y="180"/>
                  </a:lnTo>
                  <a:lnTo>
                    <a:pt x="23" y="184"/>
                  </a:lnTo>
                  <a:lnTo>
                    <a:pt x="19" y="188"/>
                  </a:lnTo>
                  <a:lnTo>
                    <a:pt x="14" y="190"/>
                  </a:lnTo>
                  <a:lnTo>
                    <a:pt x="11" y="191"/>
                  </a:lnTo>
                  <a:lnTo>
                    <a:pt x="11" y="191"/>
                  </a:lnTo>
                  <a:lnTo>
                    <a:pt x="6" y="190"/>
                  </a:lnTo>
                  <a:lnTo>
                    <a:pt x="3" y="185"/>
                  </a:lnTo>
                  <a:lnTo>
                    <a:pt x="0" y="180"/>
                  </a:lnTo>
                  <a:lnTo>
                    <a:pt x="0" y="172"/>
                  </a:lnTo>
                  <a:lnTo>
                    <a:pt x="0" y="172"/>
                  </a:lnTo>
                  <a:lnTo>
                    <a:pt x="0" y="168"/>
                  </a:lnTo>
                  <a:lnTo>
                    <a:pt x="4" y="164"/>
                  </a:lnTo>
                  <a:lnTo>
                    <a:pt x="4" y="164"/>
                  </a:lnTo>
                  <a:lnTo>
                    <a:pt x="11" y="161"/>
                  </a:lnTo>
                  <a:lnTo>
                    <a:pt x="11" y="161"/>
                  </a:lnTo>
                  <a:lnTo>
                    <a:pt x="19" y="155"/>
                  </a:lnTo>
                  <a:lnTo>
                    <a:pt x="26" y="148"/>
                  </a:lnTo>
                  <a:lnTo>
                    <a:pt x="26" y="148"/>
                  </a:lnTo>
                  <a:lnTo>
                    <a:pt x="29" y="142"/>
                  </a:lnTo>
                  <a:lnTo>
                    <a:pt x="32" y="132"/>
                  </a:lnTo>
                  <a:lnTo>
                    <a:pt x="39" y="132"/>
                  </a:lnTo>
                  <a:lnTo>
                    <a:pt x="39" y="132"/>
                  </a:lnTo>
                  <a:lnTo>
                    <a:pt x="39" y="136"/>
                  </a:lnTo>
                  <a:lnTo>
                    <a:pt x="39" y="136"/>
                  </a:lnTo>
                  <a:lnTo>
                    <a:pt x="39" y="142"/>
                  </a:lnTo>
                  <a:lnTo>
                    <a:pt x="241" y="142"/>
                  </a:lnTo>
                  <a:lnTo>
                    <a:pt x="257" y="128"/>
                  </a:lnTo>
                  <a:lnTo>
                    <a:pt x="257" y="128"/>
                  </a:lnTo>
                  <a:lnTo>
                    <a:pt x="281" y="149"/>
                  </a:lnTo>
                  <a:lnTo>
                    <a:pt x="281" y="149"/>
                  </a:lnTo>
                  <a:lnTo>
                    <a:pt x="284" y="154"/>
                  </a:lnTo>
                  <a:lnTo>
                    <a:pt x="284" y="155"/>
                  </a:lnTo>
                  <a:lnTo>
                    <a:pt x="284" y="155"/>
                  </a:lnTo>
                  <a:lnTo>
                    <a:pt x="284" y="158"/>
                  </a:lnTo>
                  <a:lnTo>
                    <a:pt x="281" y="159"/>
                  </a:lnTo>
                  <a:lnTo>
                    <a:pt x="267" y="162"/>
                  </a:lnTo>
                  <a:lnTo>
                    <a:pt x="267" y="162"/>
                  </a:lnTo>
                  <a:lnTo>
                    <a:pt x="257" y="170"/>
                  </a:lnTo>
                  <a:lnTo>
                    <a:pt x="257" y="170"/>
                  </a:lnTo>
                  <a:lnTo>
                    <a:pt x="232" y="191"/>
                  </a:lnTo>
                  <a:lnTo>
                    <a:pt x="228" y="188"/>
                  </a:lnTo>
                  <a:lnTo>
                    <a:pt x="228" y="188"/>
                  </a:lnTo>
                  <a:lnTo>
                    <a:pt x="236" y="171"/>
                  </a:lnTo>
                  <a:lnTo>
                    <a:pt x="243" y="152"/>
                  </a:lnTo>
                  <a:lnTo>
                    <a:pt x="130" y="152"/>
                  </a:lnTo>
                  <a:lnTo>
                    <a:pt x="130" y="152"/>
                  </a:lnTo>
                  <a:lnTo>
                    <a:pt x="120" y="164"/>
                  </a:lnTo>
                  <a:lnTo>
                    <a:pt x="112" y="172"/>
                  </a:lnTo>
                  <a:lnTo>
                    <a:pt x="185" y="172"/>
                  </a:lnTo>
                  <a:lnTo>
                    <a:pt x="185" y="172"/>
                  </a:lnTo>
                  <a:lnTo>
                    <a:pt x="200" y="161"/>
                  </a:lnTo>
                  <a:lnTo>
                    <a:pt x="200" y="161"/>
                  </a:lnTo>
                  <a:lnTo>
                    <a:pt x="212" y="171"/>
                  </a:lnTo>
                  <a:lnTo>
                    <a:pt x="222" y="181"/>
                  </a:lnTo>
                  <a:lnTo>
                    <a:pt x="222" y="181"/>
                  </a:lnTo>
                  <a:lnTo>
                    <a:pt x="225" y="183"/>
                  </a:lnTo>
                  <a:lnTo>
                    <a:pt x="225" y="185"/>
                  </a:lnTo>
                  <a:lnTo>
                    <a:pt x="225" y="185"/>
                  </a:lnTo>
                  <a:lnTo>
                    <a:pt x="225" y="187"/>
                  </a:lnTo>
                  <a:lnTo>
                    <a:pt x="222" y="188"/>
                  </a:lnTo>
                  <a:lnTo>
                    <a:pt x="210" y="193"/>
                  </a:lnTo>
                  <a:lnTo>
                    <a:pt x="210" y="193"/>
                  </a:lnTo>
                  <a:lnTo>
                    <a:pt x="196" y="206"/>
                  </a:lnTo>
                  <a:lnTo>
                    <a:pt x="184" y="216"/>
                  </a:lnTo>
                  <a:lnTo>
                    <a:pt x="171" y="226"/>
                  </a:lnTo>
                  <a:lnTo>
                    <a:pt x="156" y="235"/>
                  </a:lnTo>
                  <a:lnTo>
                    <a:pt x="156" y="235"/>
                  </a:lnTo>
                  <a:lnTo>
                    <a:pt x="141" y="245"/>
                  </a:lnTo>
                  <a:lnTo>
                    <a:pt x="125" y="253"/>
                  </a:lnTo>
                  <a:lnTo>
                    <a:pt x="109" y="259"/>
                  </a:lnTo>
                  <a:lnTo>
                    <a:pt x="91" y="267"/>
                  </a:lnTo>
                  <a:lnTo>
                    <a:pt x="75" y="271"/>
                  </a:lnTo>
                  <a:lnTo>
                    <a:pt x="56" y="275"/>
                  </a:lnTo>
                  <a:lnTo>
                    <a:pt x="11" y="281"/>
                  </a:lnTo>
                  <a:lnTo>
                    <a:pt x="10" y="274"/>
                  </a:lnTo>
                  <a:lnTo>
                    <a:pt x="10" y="274"/>
                  </a:lnTo>
                  <a:lnTo>
                    <a:pt x="42" y="267"/>
                  </a:lnTo>
                  <a:lnTo>
                    <a:pt x="65" y="261"/>
                  </a:lnTo>
                  <a:lnTo>
                    <a:pt x="84" y="253"/>
                  </a:lnTo>
                  <a:lnTo>
                    <a:pt x="101" y="245"/>
                  </a:lnTo>
                  <a:lnTo>
                    <a:pt x="101" y="245"/>
                  </a:lnTo>
                  <a:lnTo>
                    <a:pt x="125" y="233"/>
                  </a:lnTo>
                  <a:lnTo>
                    <a:pt x="145" y="219"/>
                  </a:lnTo>
                  <a:lnTo>
                    <a:pt x="165" y="203"/>
                  </a:lnTo>
                  <a:lnTo>
                    <a:pt x="185" y="184"/>
                  </a:lnTo>
                  <a:lnTo>
                    <a:pt x="101" y="184"/>
                  </a:lnTo>
                  <a:close/>
                  <a:moveTo>
                    <a:pt x="167" y="28"/>
                  </a:moveTo>
                  <a:lnTo>
                    <a:pt x="167" y="28"/>
                  </a:lnTo>
                  <a:lnTo>
                    <a:pt x="167" y="19"/>
                  </a:lnTo>
                  <a:lnTo>
                    <a:pt x="167" y="19"/>
                  </a:lnTo>
                  <a:lnTo>
                    <a:pt x="167" y="2"/>
                  </a:lnTo>
                  <a:lnTo>
                    <a:pt x="167" y="2"/>
                  </a:lnTo>
                  <a:lnTo>
                    <a:pt x="194" y="4"/>
                  </a:lnTo>
                  <a:lnTo>
                    <a:pt x="200" y="6"/>
                  </a:lnTo>
                  <a:lnTo>
                    <a:pt x="200" y="6"/>
                  </a:lnTo>
                  <a:lnTo>
                    <a:pt x="203" y="7"/>
                  </a:lnTo>
                  <a:lnTo>
                    <a:pt x="204" y="10"/>
                  </a:lnTo>
                  <a:lnTo>
                    <a:pt x="204" y="10"/>
                  </a:lnTo>
                  <a:lnTo>
                    <a:pt x="203" y="13"/>
                  </a:lnTo>
                  <a:lnTo>
                    <a:pt x="201" y="15"/>
                  </a:lnTo>
                  <a:lnTo>
                    <a:pt x="190" y="17"/>
                  </a:lnTo>
                  <a:lnTo>
                    <a:pt x="190" y="17"/>
                  </a:lnTo>
                  <a:lnTo>
                    <a:pt x="190" y="28"/>
                  </a:lnTo>
                  <a:lnTo>
                    <a:pt x="232" y="28"/>
                  </a:lnTo>
                  <a:lnTo>
                    <a:pt x="232" y="28"/>
                  </a:lnTo>
                  <a:lnTo>
                    <a:pt x="252" y="6"/>
                  </a:lnTo>
                  <a:lnTo>
                    <a:pt x="252" y="6"/>
                  </a:lnTo>
                  <a:lnTo>
                    <a:pt x="281" y="32"/>
                  </a:lnTo>
                  <a:lnTo>
                    <a:pt x="281" y="32"/>
                  </a:lnTo>
                  <a:lnTo>
                    <a:pt x="283" y="36"/>
                  </a:lnTo>
                  <a:lnTo>
                    <a:pt x="283" y="36"/>
                  </a:lnTo>
                  <a:lnTo>
                    <a:pt x="283" y="38"/>
                  </a:lnTo>
                  <a:lnTo>
                    <a:pt x="280" y="38"/>
                  </a:lnTo>
                  <a:lnTo>
                    <a:pt x="190" y="38"/>
                  </a:lnTo>
                  <a:lnTo>
                    <a:pt x="190" y="38"/>
                  </a:lnTo>
                  <a:lnTo>
                    <a:pt x="191" y="54"/>
                  </a:lnTo>
                  <a:lnTo>
                    <a:pt x="191" y="54"/>
                  </a:lnTo>
                  <a:lnTo>
                    <a:pt x="190" y="57"/>
                  </a:lnTo>
                  <a:lnTo>
                    <a:pt x="188" y="58"/>
                  </a:lnTo>
                  <a:lnTo>
                    <a:pt x="175" y="59"/>
                  </a:lnTo>
                  <a:lnTo>
                    <a:pt x="175" y="59"/>
                  </a:lnTo>
                  <a:lnTo>
                    <a:pt x="168" y="58"/>
                  </a:lnTo>
                  <a:lnTo>
                    <a:pt x="167" y="57"/>
                  </a:lnTo>
                  <a:lnTo>
                    <a:pt x="167" y="55"/>
                  </a:lnTo>
                  <a:lnTo>
                    <a:pt x="167" y="55"/>
                  </a:lnTo>
                  <a:lnTo>
                    <a:pt x="167" y="42"/>
                  </a:lnTo>
                  <a:lnTo>
                    <a:pt x="167" y="42"/>
                  </a:lnTo>
                  <a:lnTo>
                    <a:pt x="167" y="38"/>
                  </a:lnTo>
                  <a:lnTo>
                    <a:pt x="109" y="38"/>
                  </a:lnTo>
                  <a:lnTo>
                    <a:pt x="109" y="54"/>
                  </a:lnTo>
                  <a:lnTo>
                    <a:pt x="109" y="54"/>
                  </a:lnTo>
                  <a:lnTo>
                    <a:pt x="109" y="57"/>
                  </a:lnTo>
                  <a:lnTo>
                    <a:pt x="106" y="58"/>
                  </a:lnTo>
                  <a:lnTo>
                    <a:pt x="93" y="59"/>
                  </a:lnTo>
                  <a:lnTo>
                    <a:pt x="93" y="59"/>
                  </a:lnTo>
                  <a:lnTo>
                    <a:pt x="85" y="58"/>
                  </a:lnTo>
                  <a:lnTo>
                    <a:pt x="84" y="57"/>
                  </a:lnTo>
                  <a:lnTo>
                    <a:pt x="84" y="55"/>
                  </a:lnTo>
                  <a:lnTo>
                    <a:pt x="84" y="55"/>
                  </a:lnTo>
                  <a:lnTo>
                    <a:pt x="85" y="38"/>
                  </a:lnTo>
                  <a:lnTo>
                    <a:pt x="33" y="38"/>
                  </a:lnTo>
                  <a:lnTo>
                    <a:pt x="33" y="38"/>
                  </a:lnTo>
                  <a:lnTo>
                    <a:pt x="19" y="39"/>
                  </a:lnTo>
                  <a:lnTo>
                    <a:pt x="6" y="41"/>
                  </a:lnTo>
                  <a:lnTo>
                    <a:pt x="4" y="25"/>
                  </a:lnTo>
                  <a:lnTo>
                    <a:pt x="4" y="25"/>
                  </a:lnTo>
                  <a:lnTo>
                    <a:pt x="19" y="28"/>
                  </a:lnTo>
                  <a:lnTo>
                    <a:pt x="33" y="28"/>
                  </a:lnTo>
                  <a:lnTo>
                    <a:pt x="85" y="28"/>
                  </a:lnTo>
                  <a:lnTo>
                    <a:pt x="85" y="17"/>
                  </a:lnTo>
                  <a:lnTo>
                    <a:pt x="85" y="17"/>
                  </a:lnTo>
                  <a:lnTo>
                    <a:pt x="84" y="0"/>
                  </a:lnTo>
                  <a:lnTo>
                    <a:pt x="84" y="0"/>
                  </a:lnTo>
                  <a:lnTo>
                    <a:pt x="101" y="3"/>
                  </a:lnTo>
                  <a:lnTo>
                    <a:pt x="101" y="3"/>
                  </a:lnTo>
                  <a:lnTo>
                    <a:pt x="117" y="4"/>
                  </a:lnTo>
                  <a:lnTo>
                    <a:pt x="120" y="7"/>
                  </a:lnTo>
                  <a:lnTo>
                    <a:pt x="122" y="9"/>
                  </a:lnTo>
                  <a:lnTo>
                    <a:pt x="122" y="9"/>
                  </a:lnTo>
                  <a:lnTo>
                    <a:pt x="122" y="12"/>
                  </a:lnTo>
                  <a:lnTo>
                    <a:pt x="119" y="13"/>
                  </a:lnTo>
                  <a:lnTo>
                    <a:pt x="109" y="17"/>
                  </a:lnTo>
                  <a:lnTo>
                    <a:pt x="109" y="28"/>
                  </a:lnTo>
                  <a:lnTo>
                    <a:pt x="167" y="28"/>
                  </a:lnTo>
                  <a:close/>
                  <a:moveTo>
                    <a:pt x="59" y="125"/>
                  </a:moveTo>
                  <a:lnTo>
                    <a:pt x="59" y="125"/>
                  </a:lnTo>
                  <a:lnTo>
                    <a:pt x="58" y="128"/>
                  </a:lnTo>
                  <a:lnTo>
                    <a:pt x="56" y="129"/>
                  </a:lnTo>
                  <a:lnTo>
                    <a:pt x="43" y="129"/>
                  </a:lnTo>
                  <a:lnTo>
                    <a:pt x="43" y="129"/>
                  </a:lnTo>
                  <a:lnTo>
                    <a:pt x="36" y="129"/>
                  </a:lnTo>
                  <a:lnTo>
                    <a:pt x="35" y="128"/>
                  </a:lnTo>
                  <a:lnTo>
                    <a:pt x="35" y="126"/>
                  </a:lnTo>
                  <a:lnTo>
                    <a:pt x="35" y="126"/>
                  </a:lnTo>
                  <a:lnTo>
                    <a:pt x="36" y="87"/>
                  </a:lnTo>
                  <a:lnTo>
                    <a:pt x="36" y="87"/>
                  </a:lnTo>
                  <a:lnTo>
                    <a:pt x="35" y="52"/>
                  </a:lnTo>
                  <a:lnTo>
                    <a:pt x="35" y="52"/>
                  </a:lnTo>
                  <a:lnTo>
                    <a:pt x="48" y="58"/>
                  </a:lnTo>
                  <a:lnTo>
                    <a:pt x="61" y="65"/>
                  </a:lnTo>
                  <a:lnTo>
                    <a:pt x="219" y="65"/>
                  </a:lnTo>
                  <a:lnTo>
                    <a:pt x="219" y="65"/>
                  </a:lnTo>
                  <a:lnTo>
                    <a:pt x="230" y="52"/>
                  </a:lnTo>
                  <a:lnTo>
                    <a:pt x="230" y="52"/>
                  </a:lnTo>
                  <a:lnTo>
                    <a:pt x="251" y="68"/>
                  </a:lnTo>
                  <a:lnTo>
                    <a:pt x="251" y="68"/>
                  </a:lnTo>
                  <a:lnTo>
                    <a:pt x="254" y="71"/>
                  </a:lnTo>
                  <a:lnTo>
                    <a:pt x="255" y="74"/>
                  </a:lnTo>
                  <a:lnTo>
                    <a:pt x="255" y="74"/>
                  </a:lnTo>
                  <a:lnTo>
                    <a:pt x="254" y="75"/>
                  </a:lnTo>
                  <a:lnTo>
                    <a:pt x="252" y="77"/>
                  </a:lnTo>
                  <a:lnTo>
                    <a:pt x="245" y="83"/>
                  </a:lnTo>
                  <a:lnTo>
                    <a:pt x="245" y="83"/>
                  </a:lnTo>
                  <a:lnTo>
                    <a:pt x="245" y="103"/>
                  </a:lnTo>
                  <a:lnTo>
                    <a:pt x="245" y="103"/>
                  </a:lnTo>
                  <a:lnTo>
                    <a:pt x="246" y="125"/>
                  </a:lnTo>
                  <a:lnTo>
                    <a:pt x="246" y="125"/>
                  </a:lnTo>
                  <a:lnTo>
                    <a:pt x="245" y="128"/>
                  </a:lnTo>
                  <a:lnTo>
                    <a:pt x="242" y="129"/>
                  </a:lnTo>
                  <a:lnTo>
                    <a:pt x="236" y="130"/>
                  </a:lnTo>
                  <a:lnTo>
                    <a:pt x="228" y="130"/>
                  </a:lnTo>
                  <a:lnTo>
                    <a:pt x="228" y="130"/>
                  </a:lnTo>
                  <a:lnTo>
                    <a:pt x="222" y="130"/>
                  </a:lnTo>
                  <a:lnTo>
                    <a:pt x="222" y="129"/>
                  </a:lnTo>
                  <a:lnTo>
                    <a:pt x="222" y="128"/>
                  </a:lnTo>
                  <a:lnTo>
                    <a:pt x="222" y="123"/>
                  </a:lnTo>
                  <a:lnTo>
                    <a:pt x="59" y="123"/>
                  </a:lnTo>
                  <a:lnTo>
                    <a:pt x="59" y="125"/>
                  </a:lnTo>
                  <a:close/>
                  <a:moveTo>
                    <a:pt x="97" y="75"/>
                  </a:moveTo>
                  <a:lnTo>
                    <a:pt x="59" y="75"/>
                  </a:lnTo>
                  <a:lnTo>
                    <a:pt x="59" y="113"/>
                  </a:lnTo>
                  <a:lnTo>
                    <a:pt x="97" y="113"/>
                  </a:lnTo>
                  <a:lnTo>
                    <a:pt x="97" y="75"/>
                  </a:lnTo>
                  <a:close/>
                  <a:moveTo>
                    <a:pt x="119" y="113"/>
                  </a:moveTo>
                  <a:lnTo>
                    <a:pt x="158" y="113"/>
                  </a:lnTo>
                  <a:lnTo>
                    <a:pt x="158" y="75"/>
                  </a:lnTo>
                  <a:lnTo>
                    <a:pt x="119" y="75"/>
                  </a:lnTo>
                  <a:lnTo>
                    <a:pt x="119" y="113"/>
                  </a:lnTo>
                  <a:close/>
                  <a:moveTo>
                    <a:pt x="181" y="113"/>
                  </a:moveTo>
                  <a:lnTo>
                    <a:pt x="222" y="113"/>
                  </a:lnTo>
                  <a:lnTo>
                    <a:pt x="222" y="75"/>
                  </a:lnTo>
                  <a:lnTo>
                    <a:pt x="181" y="75"/>
                  </a:lnTo>
                  <a:lnTo>
                    <a:pt x="181" y="11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4" name="Freeform 168"/>
            <p:cNvSpPr>
              <a:spLocks/>
            </p:cNvSpPr>
            <p:nvPr userDrawn="1"/>
          </p:nvSpPr>
          <p:spPr bwMode="auto">
            <a:xfrm>
              <a:off x="3217863" y="1757363"/>
              <a:ext cx="127000" cy="136525"/>
            </a:xfrm>
            <a:custGeom>
              <a:avLst/>
              <a:gdLst/>
              <a:ahLst/>
              <a:cxnLst>
                <a:cxn ang="0">
                  <a:pos x="19" y="58"/>
                </a:cxn>
                <a:cxn ang="0">
                  <a:pos x="55" y="58"/>
                </a:cxn>
                <a:cxn ang="0">
                  <a:pos x="93" y="32"/>
                </a:cxn>
                <a:cxn ang="0">
                  <a:pos x="97" y="18"/>
                </a:cxn>
                <a:cxn ang="0">
                  <a:pos x="90" y="10"/>
                </a:cxn>
                <a:cxn ang="0">
                  <a:pos x="80" y="5"/>
                </a:cxn>
                <a:cxn ang="0">
                  <a:pos x="87" y="0"/>
                </a:cxn>
                <a:cxn ang="0">
                  <a:pos x="123" y="10"/>
                </a:cxn>
                <a:cxn ang="0">
                  <a:pos x="125" y="19"/>
                </a:cxn>
                <a:cxn ang="0">
                  <a:pos x="113" y="35"/>
                </a:cxn>
                <a:cxn ang="0">
                  <a:pos x="151" y="34"/>
                </a:cxn>
                <a:cxn ang="0">
                  <a:pos x="162" y="31"/>
                </a:cxn>
                <a:cxn ang="0">
                  <a:pos x="175" y="42"/>
                </a:cxn>
                <a:cxn ang="0">
                  <a:pos x="160" y="54"/>
                </a:cxn>
                <a:cxn ang="0">
                  <a:pos x="91" y="70"/>
                </a:cxn>
                <a:cxn ang="0">
                  <a:pos x="65" y="112"/>
                </a:cxn>
                <a:cxn ang="0">
                  <a:pos x="97" y="102"/>
                </a:cxn>
                <a:cxn ang="0">
                  <a:pos x="122" y="112"/>
                </a:cxn>
                <a:cxn ang="0">
                  <a:pos x="133" y="141"/>
                </a:cxn>
                <a:cxn ang="0">
                  <a:pos x="203" y="110"/>
                </a:cxn>
                <a:cxn ang="0">
                  <a:pos x="204" y="103"/>
                </a:cxn>
                <a:cxn ang="0">
                  <a:pos x="196" y="93"/>
                </a:cxn>
                <a:cxn ang="0">
                  <a:pos x="194" y="89"/>
                </a:cxn>
                <a:cxn ang="0">
                  <a:pos x="212" y="91"/>
                </a:cxn>
                <a:cxn ang="0">
                  <a:pos x="235" y="112"/>
                </a:cxn>
                <a:cxn ang="0">
                  <a:pos x="238" y="125"/>
                </a:cxn>
                <a:cxn ang="0">
                  <a:pos x="226" y="129"/>
                </a:cxn>
                <a:cxn ang="0">
                  <a:pos x="167" y="146"/>
                </a:cxn>
                <a:cxn ang="0">
                  <a:pos x="135" y="191"/>
                </a:cxn>
                <a:cxn ang="0">
                  <a:pos x="123" y="209"/>
                </a:cxn>
                <a:cxn ang="0">
                  <a:pos x="115" y="202"/>
                </a:cxn>
                <a:cxn ang="0">
                  <a:pos x="113" y="165"/>
                </a:cxn>
                <a:cxn ang="0">
                  <a:pos x="78" y="190"/>
                </a:cxn>
                <a:cxn ang="0">
                  <a:pos x="67" y="212"/>
                </a:cxn>
                <a:cxn ang="0">
                  <a:pos x="74" y="228"/>
                </a:cxn>
                <a:cxn ang="0">
                  <a:pos x="116" y="236"/>
                </a:cxn>
                <a:cxn ang="0">
                  <a:pos x="161" y="232"/>
                </a:cxn>
                <a:cxn ang="0">
                  <a:pos x="189" y="228"/>
                </a:cxn>
                <a:cxn ang="0">
                  <a:pos x="207" y="236"/>
                </a:cxn>
                <a:cxn ang="0">
                  <a:pos x="204" y="252"/>
                </a:cxn>
                <a:cxn ang="0">
                  <a:pos x="168" y="258"/>
                </a:cxn>
                <a:cxn ang="0">
                  <a:pos x="102" y="257"/>
                </a:cxn>
                <a:cxn ang="0">
                  <a:pos x="57" y="235"/>
                </a:cxn>
                <a:cxn ang="0">
                  <a:pos x="52" y="206"/>
                </a:cxn>
                <a:cxn ang="0">
                  <a:pos x="65" y="181"/>
                </a:cxn>
                <a:cxn ang="0">
                  <a:pos x="113" y="148"/>
                </a:cxn>
                <a:cxn ang="0">
                  <a:pos x="109" y="122"/>
                </a:cxn>
                <a:cxn ang="0">
                  <a:pos x="94" y="115"/>
                </a:cxn>
                <a:cxn ang="0">
                  <a:pos x="64" y="126"/>
                </a:cxn>
                <a:cxn ang="0">
                  <a:pos x="26" y="155"/>
                </a:cxn>
                <a:cxn ang="0">
                  <a:pos x="12"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5" y="60"/>
                  </a:lnTo>
                  <a:lnTo>
                    <a:pt x="32" y="60"/>
                  </a:lnTo>
                  <a:lnTo>
                    <a:pt x="32" y="60"/>
                  </a:lnTo>
                  <a:lnTo>
                    <a:pt x="55" y="58"/>
                  </a:lnTo>
                  <a:lnTo>
                    <a:pt x="83" y="54"/>
                  </a:lnTo>
                  <a:lnTo>
                    <a:pt x="83" y="54"/>
                  </a:lnTo>
                  <a:lnTo>
                    <a:pt x="88" y="44"/>
                  </a:lnTo>
                  <a:lnTo>
                    <a:pt x="93" y="32"/>
                  </a:lnTo>
                  <a:lnTo>
                    <a:pt x="93" y="32"/>
                  </a:lnTo>
                  <a:lnTo>
                    <a:pt x="96" y="23"/>
                  </a:lnTo>
                  <a:lnTo>
                    <a:pt x="97" y="18"/>
                  </a:lnTo>
                  <a:lnTo>
                    <a:pt x="97" y="18"/>
                  </a:lnTo>
                  <a:lnTo>
                    <a:pt x="97" y="16"/>
                  </a:lnTo>
                  <a:lnTo>
                    <a:pt x="96" y="15"/>
                  </a:lnTo>
                  <a:lnTo>
                    <a:pt x="96" y="15"/>
                  </a:lnTo>
                  <a:lnTo>
                    <a:pt x="90" y="10"/>
                  </a:lnTo>
                  <a:lnTo>
                    <a:pt x="83" y="7"/>
                  </a:lnTo>
                  <a:lnTo>
                    <a:pt x="83" y="7"/>
                  </a:lnTo>
                  <a:lnTo>
                    <a:pt x="80" y="6"/>
                  </a:lnTo>
                  <a:lnTo>
                    <a:pt x="80" y="5"/>
                  </a:lnTo>
                  <a:lnTo>
                    <a:pt x="80" y="5"/>
                  </a:lnTo>
                  <a:lnTo>
                    <a:pt x="80" y="2"/>
                  </a:lnTo>
                  <a:lnTo>
                    <a:pt x="81" y="0"/>
                  </a:lnTo>
                  <a:lnTo>
                    <a:pt x="87" y="0"/>
                  </a:lnTo>
                  <a:lnTo>
                    <a:pt x="87" y="0"/>
                  </a:lnTo>
                  <a:lnTo>
                    <a:pt x="102" y="2"/>
                  </a:lnTo>
                  <a:lnTo>
                    <a:pt x="115" y="5"/>
                  </a:lnTo>
                  <a:lnTo>
                    <a:pt x="123" y="10"/>
                  </a:lnTo>
                  <a:lnTo>
                    <a:pt x="125" y="13"/>
                  </a:lnTo>
                  <a:lnTo>
                    <a:pt x="126" y="16"/>
                  </a:lnTo>
                  <a:lnTo>
                    <a:pt x="126" y="16"/>
                  </a:lnTo>
                  <a:lnTo>
                    <a:pt x="125" y="19"/>
                  </a:lnTo>
                  <a:lnTo>
                    <a:pt x="122" y="23"/>
                  </a:lnTo>
                  <a:lnTo>
                    <a:pt x="122" y="23"/>
                  </a:lnTo>
                  <a:lnTo>
                    <a:pt x="113" y="35"/>
                  </a:lnTo>
                  <a:lnTo>
                    <a:pt x="113" y="35"/>
                  </a:lnTo>
                  <a:lnTo>
                    <a:pt x="103" y="51"/>
                  </a:lnTo>
                  <a:lnTo>
                    <a:pt x="103" y="51"/>
                  </a:lnTo>
                  <a:lnTo>
                    <a:pt x="131" y="42"/>
                  </a:lnTo>
                  <a:lnTo>
                    <a:pt x="151" y="34"/>
                  </a:lnTo>
                  <a:lnTo>
                    <a:pt x="151" y="34"/>
                  </a:lnTo>
                  <a:lnTo>
                    <a:pt x="157" y="32"/>
                  </a:lnTo>
                  <a:lnTo>
                    <a:pt x="162" y="31"/>
                  </a:lnTo>
                  <a:lnTo>
                    <a:pt x="162" y="31"/>
                  </a:lnTo>
                  <a:lnTo>
                    <a:pt x="168" y="32"/>
                  </a:lnTo>
                  <a:lnTo>
                    <a:pt x="173" y="35"/>
                  </a:lnTo>
                  <a:lnTo>
                    <a:pt x="175" y="38"/>
                  </a:lnTo>
                  <a:lnTo>
                    <a:pt x="175" y="42"/>
                  </a:lnTo>
                  <a:lnTo>
                    <a:pt x="175" y="42"/>
                  </a:lnTo>
                  <a:lnTo>
                    <a:pt x="174" y="47"/>
                  </a:lnTo>
                  <a:lnTo>
                    <a:pt x="170" y="51"/>
                  </a:lnTo>
                  <a:lnTo>
                    <a:pt x="160" y="54"/>
                  </a:lnTo>
                  <a:lnTo>
                    <a:pt x="145" y="58"/>
                  </a:lnTo>
                  <a:lnTo>
                    <a:pt x="145" y="58"/>
                  </a:lnTo>
                  <a:lnTo>
                    <a:pt x="91" y="70"/>
                  </a:lnTo>
                  <a:lnTo>
                    <a:pt x="91" y="70"/>
                  </a:lnTo>
                  <a:lnTo>
                    <a:pt x="74" y="93"/>
                  </a:lnTo>
                  <a:lnTo>
                    <a:pt x="54" y="118"/>
                  </a:lnTo>
                  <a:lnTo>
                    <a:pt x="54" y="118"/>
                  </a:lnTo>
                  <a:lnTo>
                    <a:pt x="65" y="112"/>
                  </a:lnTo>
                  <a:lnTo>
                    <a:pt x="77" y="106"/>
                  </a:lnTo>
                  <a:lnTo>
                    <a:pt x="87" y="103"/>
                  </a:lnTo>
                  <a:lnTo>
                    <a:pt x="97" y="102"/>
                  </a:lnTo>
                  <a:lnTo>
                    <a:pt x="97" y="102"/>
                  </a:lnTo>
                  <a:lnTo>
                    <a:pt x="104" y="102"/>
                  </a:lnTo>
                  <a:lnTo>
                    <a:pt x="112" y="104"/>
                  </a:lnTo>
                  <a:lnTo>
                    <a:pt x="117" y="107"/>
                  </a:lnTo>
                  <a:lnTo>
                    <a:pt x="122" y="112"/>
                  </a:lnTo>
                  <a:lnTo>
                    <a:pt x="126" y="118"/>
                  </a:lnTo>
                  <a:lnTo>
                    <a:pt x="131"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6" y="93"/>
                  </a:lnTo>
                  <a:lnTo>
                    <a:pt x="196" y="93"/>
                  </a:lnTo>
                  <a:lnTo>
                    <a:pt x="194" y="91"/>
                  </a:lnTo>
                  <a:lnTo>
                    <a:pt x="193" y="90"/>
                  </a:lnTo>
                  <a:lnTo>
                    <a:pt x="193" y="90"/>
                  </a:lnTo>
                  <a:lnTo>
                    <a:pt x="194" y="89"/>
                  </a:lnTo>
                  <a:lnTo>
                    <a:pt x="197" y="89"/>
                  </a:lnTo>
                  <a:lnTo>
                    <a:pt x="197" y="89"/>
                  </a:lnTo>
                  <a:lnTo>
                    <a:pt x="204" y="89"/>
                  </a:lnTo>
                  <a:lnTo>
                    <a:pt x="212" y="91"/>
                  </a:lnTo>
                  <a:lnTo>
                    <a:pt x="219" y="96"/>
                  </a:lnTo>
                  <a:lnTo>
                    <a:pt x="225" y="100"/>
                  </a:lnTo>
                  <a:lnTo>
                    <a:pt x="225" y="100"/>
                  </a:lnTo>
                  <a:lnTo>
                    <a:pt x="235" y="112"/>
                  </a:lnTo>
                  <a:lnTo>
                    <a:pt x="238" y="116"/>
                  </a:lnTo>
                  <a:lnTo>
                    <a:pt x="238" y="120"/>
                  </a:lnTo>
                  <a:lnTo>
                    <a:pt x="238" y="120"/>
                  </a:lnTo>
                  <a:lnTo>
                    <a:pt x="238" y="125"/>
                  </a:lnTo>
                  <a:lnTo>
                    <a:pt x="235" y="126"/>
                  </a:lnTo>
                  <a:lnTo>
                    <a:pt x="231" y="128"/>
                  </a:lnTo>
                  <a:lnTo>
                    <a:pt x="226" y="129"/>
                  </a:lnTo>
                  <a:lnTo>
                    <a:pt x="226" y="129"/>
                  </a:lnTo>
                  <a:lnTo>
                    <a:pt x="215" y="131"/>
                  </a:lnTo>
                  <a:lnTo>
                    <a:pt x="200" y="135"/>
                  </a:lnTo>
                  <a:lnTo>
                    <a:pt x="200" y="135"/>
                  </a:lnTo>
                  <a:lnTo>
                    <a:pt x="167"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5" y="202"/>
                  </a:lnTo>
                  <a:lnTo>
                    <a:pt x="113" y="196"/>
                  </a:lnTo>
                  <a:lnTo>
                    <a:pt x="113" y="196"/>
                  </a:lnTo>
                  <a:lnTo>
                    <a:pt x="113" y="165"/>
                  </a:lnTo>
                  <a:lnTo>
                    <a:pt x="113" y="165"/>
                  </a:lnTo>
                  <a:lnTo>
                    <a:pt x="103" y="171"/>
                  </a:lnTo>
                  <a:lnTo>
                    <a:pt x="93" y="177"/>
                  </a:lnTo>
                  <a:lnTo>
                    <a:pt x="84" y="184"/>
                  </a:lnTo>
                  <a:lnTo>
                    <a:pt x="78" y="190"/>
                  </a:lnTo>
                  <a:lnTo>
                    <a:pt x="72" y="196"/>
                  </a:lnTo>
                  <a:lnTo>
                    <a:pt x="70" y="202"/>
                  </a:lnTo>
                  <a:lnTo>
                    <a:pt x="67" y="207"/>
                  </a:lnTo>
                  <a:lnTo>
                    <a:pt x="67" y="212"/>
                  </a:lnTo>
                  <a:lnTo>
                    <a:pt x="67" y="212"/>
                  </a:lnTo>
                  <a:lnTo>
                    <a:pt x="67" y="219"/>
                  </a:lnTo>
                  <a:lnTo>
                    <a:pt x="70" y="223"/>
                  </a:lnTo>
                  <a:lnTo>
                    <a:pt x="74" y="228"/>
                  </a:lnTo>
                  <a:lnTo>
                    <a:pt x="78" y="230"/>
                  </a:lnTo>
                  <a:lnTo>
                    <a:pt x="86" y="233"/>
                  </a:lnTo>
                  <a:lnTo>
                    <a:pt x="94" y="235"/>
                  </a:lnTo>
                  <a:lnTo>
                    <a:pt x="116" y="236"/>
                  </a:lnTo>
                  <a:lnTo>
                    <a:pt x="116" y="236"/>
                  </a:lnTo>
                  <a:lnTo>
                    <a:pt x="136" y="235"/>
                  </a:lnTo>
                  <a:lnTo>
                    <a:pt x="161" y="232"/>
                  </a:lnTo>
                  <a:lnTo>
                    <a:pt x="161" y="232"/>
                  </a:lnTo>
                  <a:lnTo>
                    <a:pt x="171" y="230"/>
                  </a:lnTo>
                  <a:lnTo>
                    <a:pt x="180" y="229"/>
                  </a:lnTo>
                  <a:lnTo>
                    <a:pt x="180" y="229"/>
                  </a:lnTo>
                  <a:lnTo>
                    <a:pt x="189" y="228"/>
                  </a:lnTo>
                  <a:lnTo>
                    <a:pt x="189" y="228"/>
                  </a:lnTo>
                  <a:lnTo>
                    <a:pt x="196" y="228"/>
                  </a:lnTo>
                  <a:lnTo>
                    <a:pt x="203" y="232"/>
                  </a:lnTo>
                  <a:lnTo>
                    <a:pt x="207" y="236"/>
                  </a:lnTo>
                  <a:lnTo>
                    <a:pt x="209" y="242"/>
                  </a:lnTo>
                  <a:lnTo>
                    <a:pt x="209" y="242"/>
                  </a:lnTo>
                  <a:lnTo>
                    <a:pt x="209" y="248"/>
                  </a:lnTo>
                  <a:lnTo>
                    <a:pt x="204" y="252"/>
                  </a:lnTo>
                  <a:lnTo>
                    <a:pt x="199" y="254"/>
                  </a:lnTo>
                  <a:lnTo>
                    <a:pt x="189" y="257"/>
                  </a:lnTo>
                  <a:lnTo>
                    <a:pt x="189" y="257"/>
                  </a:lnTo>
                  <a:lnTo>
                    <a:pt x="168" y="258"/>
                  </a:lnTo>
                  <a:lnTo>
                    <a:pt x="141" y="259"/>
                  </a:lnTo>
                  <a:lnTo>
                    <a:pt x="141" y="259"/>
                  </a:lnTo>
                  <a:lnTo>
                    <a:pt x="119" y="258"/>
                  </a:lnTo>
                  <a:lnTo>
                    <a:pt x="102" y="257"/>
                  </a:lnTo>
                  <a:lnTo>
                    <a:pt x="86" y="254"/>
                  </a:lnTo>
                  <a:lnTo>
                    <a:pt x="72" y="249"/>
                  </a:lnTo>
                  <a:lnTo>
                    <a:pt x="64" y="243"/>
                  </a:lnTo>
                  <a:lnTo>
                    <a:pt x="57" y="235"/>
                  </a:lnTo>
                  <a:lnTo>
                    <a:pt x="52" y="226"/>
                  </a:lnTo>
                  <a:lnTo>
                    <a:pt x="51" y="215"/>
                  </a:lnTo>
                  <a:lnTo>
                    <a:pt x="51" y="215"/>
                  </a:lnTo>
                  <a:lnTo>
                    <a:pt x="52" y="206"/>
                  </a:lnTo>
                  <a:lnTo>
                    <a:pt x="55" y="197"/>
                  </a:lnTo>
                  <a:lnTo>
                    <a:pt x="59" y="188"/>
                  </a:lnTo>
                  <a:lnTo>
                    <a:pt x="65" y="181"/>
                  </a:lnTo>
                  <a:lnTo>
                    <a:pt x="65" y="181"/>
                  </a:lnTo>
                  <a:lnTo>
                    <a:pt x="75" y="173"/>
                  </a:lnTo>
                  <a:lnTo>
                    <a:pt x="87" y="164"/>
                  </a:lnTo>
                  <a:lnTo>
                    <a:pt x="100" y="155"/>
                  </a:lnTo>
                  <a:lnTo>
                    <a:pt x="113" y="148"/>
                  </a:lnTo>
                  <a:lnTo>
                    <a:pt x="113" y="148"/>
                  </a:lnTo>
                  <a:lnTo>
                    <a:pt x="113" y="132"/>
                  </a:lnTo>
                  <a:lnTo>
                    <a:pt x="112" y="126"/>
                  </a:lnTo>
                  <a:lnTo>
                    <a:pt x="109" y="122"/>
                  </a:lnTo>
                  <a:lnTo>
                    <a:pt x="106" y="119"/>
                  </a:lnTo>
                  <a:lnTo>
                    <a:pt x="103" y="116"/>
                  </a:lnTo>
                  <a:lnTo>
                    <a:pt x="99" y="115"/>
                  </a:lnTo>
                  <a:lnTo>
                    <a:pt x="94" y="115"/>
                  </a:lnTo>
                  <a:lnTo>
                    <a:pt x="94" y="115"/>
                  </a:lnTo>
                  <a:lnTo>
                    <a:pt x="86" y="116"/>
                  </a:lnTo>
                  <a:lnTo>
                    <a:pt x="75" y="120"/>
                  </a:lnTo>
                  <a:lnTo>
                    <a:pt x="64" y="126"/>
                  </a:lnTo>
                  <a:lnTo>
                    <a:pt x="52" y="133"/>
                  </a:lnTo>
                  <a:lnTo>
                    <a:pt x="52" y="133"/>
                  </a:lnTo>
                  <a:lnTo>
                    <a:pt x="39" y="144"/>
                  </a:lnTo>
                  <a:lnTo>
                    <a:pt x="26" y="155"/>
                  </a:lnTo>
                  <a:lnTo>
                    <a:pt x="26" y="155"/>
                  </a:lnTo>
                  <a:lnTo>
                    <a:pt x="17" y="162"/>
                  </a:lnTo>
                  <a:lnTo>
                    <a:pt x="14" y="164"/>
                  </a:lnTo>
                  <a:lnTo>
                    <a:pt x="12" y="165"/>
                  </a:lnTo>
                  <a:lnTo>
                    <a:pt x="12" y="165"/>
                  </a:lnTo>
                  <a:lnTo>
                    <a:pt x="7" y="164"/>
                  </a:lnTo>
                  <a:lnTo>
                    <a:pt x="3" y="162"/>
                  </a:lnTo>
                  <a:lnTo>
                    <a:pt x="1" y="158"/>
                  </a:lnTo>
                  <a:lnTo>
                    <a:pt x="0" y="154"/>
                  </a:lnTo>
                  <a:lnTo>
                    <a:pt x="0" y="154"/>
                  </a:lnTo>
                  <a:lnTo>
                    <a:pt x="1" y="149"/>
                  </a:lnTo>
                  <a:lnTo>
                    <a:pt x="3" y="144"/>
                  </a:lnTo>
                  <a:lnTo>
                    <a:pt x="6" y="139"/>
                  </a:lnTo>
                  <a:lnTo>
                    <a:pt x="10" y="136"/>
                  </a:lnTo>
                  <a:lnTo>
                    <a:pt x="10" y="136"/>
                  </a:lnTo>
                  <a:lnTo>
                    <a:pt x="19" y="129"/>
                  </a:lnTo>
                  <a:lnTo>
                    <a:pt x="30" y="120"/>
                  </a:lnTo>
                  <a:lnTo>
                    <a:pt x="30" y="120"/>
                  </a:lnTo>
                  <a:lnTo>
                    <a:pt x="51" y="99"/>
                  </a:lnTo>
                  <a:lnTo>
                    <a:pt x="61" y="86"/>
                  </a:lnTo>
                  <a:lnTo>
                    <a:pt x="71" y="73"/>
                  </a:lnTo>
                  <a:lnTo>
                    <a:pt x="71" y="73"/>
                  </a:lnTo>
                  <a:lnTo>
                    <a:pt x="55" y="76"/>
                  </a:lnTo>
                  <a:lnTo>
                    <a:pt x="39" y="76"/>
                  </a:lnTo>
                  <a:lnTo>
                    <a:pt x="39" y="76"/>
                  </a:lnTo>
                  <a:lnTo>
                    <a:pt x="28" y="76"/>
                  </a:lnTo>
                  <a:lnTo>
                    <a:pt x="17" y="73"/>
                  </a:lnTo>
                  <a:lnTo>
                    <a:pt x="10" y="67"/>
                  </a:lnTo>
                  <a:lnTo>
                    <a:pt x="3" y="60"/>
                  </a:lnTo>
                  <a:lnTo>
                    <a:pt x="7" y="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5" name="Freeform 169"/>
            <p:cNvSpPr>
              <a:spLocks noEditPoints="1"/>
            </p:cNvSpPr>
            <p:nvPr userDrawn="1"/>
          </p:nvSpPr>
          <p:spPr bwMode="auto">
            <a:xfrm>
              <a:off x="3384551" y="1758951"/>
              <a:ext cx="138113" cy="128588"/>
            </a:xfrm>
            <a:custGeom>
              <a:avLst/>
              <a:gdLst/>
              <a:ahLst/>
              <a:cxnLst>
                <a:cxn ang="0">
                  <a:pos x="81" y="203"/>
                </a:cxn>
                <a:cxn ang="0">
                  <a:pos x="105" y="212"/>
                </a:cxn>
                <a:cxn ang="0">
                  <a:pos x="115" y="209"/>
                </a:cxn>
                <a:cxn ang="0">
                  <a:pos x="121" y="200"/>
                </a:cxn>
                <a:cxn ang="0">
                  <a:pos x="141" y="128"/>
                </a:cxn>
                <a:cxn ang="0">
                  <a:pos x="141" y="90"/>
                </a:cxn>
                <a:cxn ang="0">
                  <a:pos x="135" y="80"/>
                </a:cxn>
                <a:cxn ang="0">
                  <a:pos x="123" y="77"/>
                </a:cxn>
                <a:cxn ang="0">
                  <a:pos x="96" y="81"/>
                </a:cxn>
                <a:cxn ang="0">
                  <a:pos x="34" y="217"/>
                </a:cxn>
                <a:cxn ang="0">
                  <a:pos x="21" y="235"/>
                </a:cxn>
                <a:cxn ang="0">
                  <a:pos x="12" y="235"/>
                </a:cxn>
                <a:cxn ang="0">
                  <a:pos x="3" y="223"/>
                </a:cxn>
                <a:cxn ang="0">
                  <a:pos x="6" y="214"/>
                </a:cxn>
                <a:cxn ang="0">
                  <a:pos x="31" y="172"/>
                </a:cxn>
                <a:cxn ang="0">
                  <a:pos x="73" y="87"/>
                </a:cxn>
                <a:cxn ang="0">
                  <a:pos x="32" y="99"/>
                </a:cxn>
                <a:cxn ang="0">
                  <a:pos x="23" y="101"/>
                </a:cxn>
                <a:cxn ang="0">
                  <a:pos x="15" y="97"/>
                </a:cxn>
                <a:cxn ang="0">
                  <a:pos x="2" y="80"/>
                </a:cxn>
                <a:cxn ang="0">
                  <a:pos x="0" y="67"/>
                </a:cxn>
                <a:cxn ang="0">
                  <a:pos x="3" y="65"/>
                </a:cxn>
                <a:cxn ang="0">
                  <a:pos x="6" y="67"/>
                </a:cxn>
                <a:cxn ang="0">
                  <a:pos x="23" y="77"/>
                </a:cxn>
                <a:cxn ang="0">
                  <a:pos x="47" y="74"/>
                </a:cxn>
                <a:cxn ang="0">
                  <a:pos x="79" y="68"/>
                </a:cxn>
                <a:cxn ang="0">
                  <a:pos x="90" y="23"/>
                </a:cxn>
                <a:cxn ang="0">
                  <a:pos x="87" y="16"/>
                </a:cxn>
                <a:cxn ang="0">
                  <a:pos x="79" y="9"/>
                </a:cxn>
                <a:cxn ang="0">
                  <a:pos x="73" y="4"/>
                </a:cxn>
                <a:cxn ang="0">
                  <a:pos x="80" y="0"/>
                </a:cxn>
                <a:cxn ang="0">
                  <a:pos x="92" y="0"/>
                </a:cxn>
                <a:cxn ang="0">
                  <a:pos x="113" y="7"/>
                </a:cxn>
                <a:cxn ang="0">
                  <a:pos x="121" y="19"/>
                </a:cxn>
                <a:cxn ang="0">
                  <a:pos x="118" y="26"/>
                </a:cxn>
                <a:cxn ang="0">
                  <a:pos x="108" y="44"/>
                </a:cxn>
                <a:cxn ang="0">
                  <a:pos x="100" y="64"/>
                </a:cxn>
                <a:cxn ang="0">
                  <a:pos x="126" y="61"/>
                </a:cxn>
                <a:cxn ang="0">
                  <a:pos x="148" y="68"/>
                </a:cxn>
                <a:cxn ang="0">
                  <a:pos x="160" y="90"/>
                </a:cxn>
                <a:cxn ang="0">
                  <a:pos x="163" y="110"/>
                </a:cxn>
                <a:cxn ang="0">
                  <a:pos x="148" y="196"/>
                </a:cxn>
                <a:cxn ang="0">
                  <a:pos x="138" y="217"/>
                </a:cxn>
                <a:cxn ang="0">
                  <a:pos x="110" y="242"/>
                </a:cxn>
                <a:cxn ang="0">
                  <a:pos x="97" y="242"/>
                </a:cxn>
                <a:cxn ang="0">
                  <a:pos x="90" y="232"/>
                </a:cxn>
                <a:cxn ang="0">
                  <a:pos x="84" y="222"/>
                </a:cxn>
                <a:cxn ang="0">
                  <a:pos x="189" y="58"/>
                </a:cxn>
                <a:cxn ang="0">
                  <a:pos x="219" y="71"/>
                </a:cxn>
                <a:cxn ang="0">
                  <a:pos x="239" y="91"/>
                </a:cxn>
                <a:cxn ang="0">
                  <a:pos x="260" y="132"/>
                </a:cxn>
                <a:cxn ang="0">
                  <a:pos x="261" y="155"/>
                </a:cxn>
                <a:cxn ang="0">
                  <a:pos x="248" y="167"/>
                </a:cxn>
                <a:cxn ang="0">
                  <a:pos x="238" y="161"/>
                </a:cxn>
                <a:cxn ang="0">
                  <a:pos x="229" y="158"/>
                </a:cxn>
                <a:cxn ang="0">
                  <a:pos x="193" y="161"/>
                </a:cxn>
                <a:cxn ang="0">
                  <a:pos x="213" y="146"/>
                </a:cxn>
                <a:cxn ang="0">
                  <a:pos x="234" y="139"/>
                </a:cxn>
                <a:cxn ang="0">
                  <a:pos x="235" y="132"/>
                </a:cxn>
                <a:cxn ang="0">
                  <a:pos x="232" y="119"/>
                </a:cxn>
                <a:cxn ang="0">
                  <a:pos x="218" y="93"/>
                </a:cxn>
                <a:cxn ang="0">
                  <a:pos x="195" y="71"/>
                </a:cxn>
              </a:cxnLst>
              <a:rect l="0" t="0" r="r" b="b"/>
              <a:pathLst>
                <a:path w="261" h="243">
                  <a:moveTo>
                    <a:pt x="68" y="196"/>
                  </a:moveTo>
                  <a:lnTo>
                    <a:pt x="68" y="196"/>
                  </a:lnTo>
                  <a:lnTo>
                    <a:pt x="81" y="203"/>
                  </a:lnTo>
                  <a:lnTo>
                    <a:pt x="92" y="209"/>
                  </a:lnTo>
                  <a:lnTo>
                    <a:pt x="99" y="212"/>
                  </a:lnTo>
                  <a:lnTo>
                    <a:pt x="105" y="212"/>
                  </a:lnTo>
                  <a:lnTo>
                    <a:pt x="105" y="212"/>
                  </a:lnTo>
                  <a:lnTo>
                    <a:pt x="110" y="212"/>
                  </a:lnTo>
                  <a:lnTo>
                    <a:pt x="115" y="209"/>
                  </a:lnTo>
                  <a:lnTo>
                    <a:pt x="118" y="204"/>
                  </a:lnTo>
                  <a:lnTo>
                    <a:pt x="121" y="200"/>
                  </a:lnTo>
                  <a:lnTo>
                    <a:pt x="121" y="200"/>
                  </a:lnTo>
                  <a:lnTo>
                    <a:pt x="129" y="178"/>
                  </a:lnTo>
                  <a:lnTo>
                    <a:pt x="137" y="152"/>
                  </a:lnTo>
                  <a:lnTo>
                    <a:pt x="141" y="128"/>
                  </a:lnTo>
                  <a:lnTo>
                    <a:pt x="142" y="104"/>
                  </a:lnTo>
                  <a:lnTo>
                    <a:pt x="142" y="104"/>
                  </a:lnTo>
                  <a:lnTo>
                    <a:pt x="141" y="90"/>
                  </a:lnTo>
                  <a:lnTo>
                    <a:pt x="139" y="86"/>
                  </a:lnTo>
                  <a:lnTo>
                    <a:pt x="138" y="81"/>
                  </a:lnTo>
                  <a:lnTo>
                    <a:pt x="135" y="80"/>
                  </a:lnTo>
                  <a:lnTo>
                    <a:pt x="132" y="77"/>
                  </a:lnTo>
                  <a:lnTo>
                    <a:pt x="123" y="77"/>
                  </a:lnTo>
                  <a:lnTo>
                    <a:pt x="123" y="77"/>
                  </a:lnTo>
                  <a:lnTo>
                    <a:pt x="110" y="77"/>
                  </a:lnTo>
                  <a:lnTo>
                    <a:pt x="96" y="81"/>
                  </a:lnTo>
                  <a:lnTo>
                    <a:pt x="96" y="81"/>
                  </a:lnTo>
                  <a:lnTo>
                    <a:pt x="65" y="151"/>
                  </a:lnTo>
                  <a:lnTo>
                    <a:pt x="34" y="217"/>
                  </a:lnTo>
                  <a:lnTo>
                    <a:pt x="34" y="217"/>
                  </a:lnTo>
                  <a:lnTo>
                    <a:pt x="29" y="227"/>
                  </a:lnTo>
                  <a:lnTo>
                    <a:pt x="25" y="232"/>
                  </a:lnTo>
                  <a:lnTo>
                    <a:pt x="21" y="235"/>
                  </a:lnTo>
                  <a:lnTo>
                    <a:pt x="16" y="235"/>
                  </a:lnTo>
                  <a:lnTo>
                    <a:pt x="16" y="235"/>
                  </a:lnTo>
                  <a:lnTo>
                    <a:pt x="12" y="235"/>
                  </a:lnTo>
                  <a:lnTo>
                    <a:pt x="7" y="232"/>
                  </a:lnTo>
                  <a:lnTo>
                    <a:pt x="5" y="227"/>
                  </a:lnTo>
                  <a:lnTo>
                    <a:pt x="3" y="223"/>
                  </a:lnTo>
                  <a:lnTo>
                    <a:pt x="3" y="223"/>
                  </a:lnTo>
                  <a:lnTo>
                    <a:pt x="5" y="219"/>
                  </a:lnTo>
                  <a:lnTo>
                    <a:pt x="6" y="214"/>
                  </a:lnTo>
                  <a:lnTo>
                    <a:pt x="13" y="201"/>
                  </a:lnTo>
                  <a:lnTo>
                    <a:pt x="13" y="201"/>
                  </a:lnTo>
                  <a:lnTo>
                    <a:pt x="31" y="172"/>
                  </a:lnTo>
                  <a:lnTo>
                    <a:pt x="47" y="143"/>
                  </a:lnTo>
                  <a:lnTo>
                    <a:pt x="60" y="116"/>
                  </a:lnTo>
                  <a:lnTo>
                    <a:pt x="73" y="87"/>
                  </a:lnTo>
                  <a:lnTo>
                    <a:pt x="73" y="87"/>
                  </a:lnTo>
                  <a:lnTo>
                    <a:pt x="48" y="93"/>
                  </a:lnTo>
                  <a:lnTo>
                    <a:pt x="32" y="99"/>
                  </a:lnTo>
                  <a:lnTo>
                    <a:pt x="32" y="99"/>
                  </a:lnTo>
                  <a:lnTo>
                    <a:pt x="26" y="100"/>
                  </a:lnTo>
                  <a:lnTo>
                    <a:pt x="23" y="101"/>
                  </a:lnTo>
                  <a:lnTo>
                    <a:pt x="23" y="101"/>
                  </a:lnTo>
                  <a:lnTo>
                    <a:pt x="19" y="100"/>
                  </a:lnTo>
                  <a:lnTo>
                    <a:pt x="15" y="97"/>
                  </a:lnTo>
                  <a:lnTo>
                    <a:pt x="6" y="88"/>
                  </a:lnTo>
                  <a:lnTo>
                    <a:pt x="6" y="88"/>
                  </a:lnTo>
                  <a:lnTo>
                    <a:pt x="2" y="80"/>
                  </a:lnTo>
                  <a:lnTo>
                    <a:pt x="0" y="71"/>
                  </a:lnTo>
                  <a:lnTo>
                    <a:pt x="0" y="71"/>
                  </a:lnTo>
                  <a:lnTo>
                    <a:pt x="0" y="67"/>
                  </a:lnTo>
                  <a:lnTo>
                    <a:pt x="2" y="65"/>
                  </a:lnTo>
                  <a:lnTo>
                    <a:pt x="3" y="65"/>
                  </a:lnTo>
                  <a:lnTo>
                    <a:pt x="3" y="65"/>
                  </a:lnTo>
                  <a:lnTo>
                    <a:pt x="5" y="65"/>
                  </a:lnTo>
                  <a:lnTo>
                    <a:pt x="6" y="67"/>
                  </a:lnTo>
                  <a:lnTo>
                    <a:pt x="6" y="67"/>
                  </a:lnTo>
                  <a:lnTo>
                    <a:pt x="16" y="74"/>
                  </a:lnTo>
                  <a:lnTo>
                    <a:pt x="21" y="75"/>
                  </a:lnTo>
                  <a:lnTo>
                    <a:pt x="23" y="77"/>
                  </a:lnTo>
                  <a:lnTo>
                    <a:pt x="23" y="77"/>
                  </a:lnTo>
                  <a:lnTo>
                    <a:pt x="35" y="75"/>
                  </a:lnTo>
                  <a:lnTo>
                    <a:pt x="47" y="74"/>
                  </a:lnTo>
                  <a:lnTo>
                    <a:pt x="47" y="74"/>
                  </a:lnTo>
                  <a:lnTo>
                    <a:pt x="79" y="68"/>
                  </a:lnTo>
                  <a:lnTo>
                    <a:pt x="79" y="68"/>
                  </a:lnTo>
                  <a:lnTo>
                    <a:pt x="83" y="54"/>
                  </a:lnTo>
                  <a:lnTo>
                    <a:pt x="87" y="41"/>
                  </a:lnTo>
                  <a:lnTo>
                    <a:pt x="90" y="23"/>
                  </a:lnTo>
                  <a:lnTo>
                    <a:pt x="90" y="23"/>
                  </a:lnTo>
                  <a:lnTo>
                    <a:pt x="90" y="19"/>
                  </a:lnTo>
                  <a:lnTo>
                    <a:pt x="87" y="16"/>
                  </a:lnTo>
                  <a:lnTo>
                    <a:pt x="84" y="13"/>
                  </a:lnTo>
                  <a:lnTo>
                    <a:pt x="79" y="9"/>
                  </a:lnTo>
                  <a:lnTo>
                    <a:pt x="79" y="9"/>
                  </a:lnTo>
                  <a:lnTo>
                    <a:pt x="74" y="7"/>
                  </a:lnTo>
                  <a:lnTo>
                    <a:pt x="73" y="4"/>
                  </a:lnTo>
                  <a:lnTo>
                    <a:pt x="73" y="4"/>
                  </a:lnTo>
                  <a:lnTo>
                    <a:pt x="74" y="3"/>
                  </a:lnTo>
                  <a:lnTo>
                    <a:pt x="77" y="2"/>
                  </a:lnTo>
                  <a:lnTo>
                    <a:pt x="80" y="0"/>
                  </a:lnTo>
                  <a:lnTo>
                    <a:pt x="86" y="0"/>
                  </a:lnTo>
                  <a:lnTo>
                    <a:pt x="86" y="0"/>
                  </a:lnTo>
                  <a:lnTo>
                    <a:pt x="92" y="0"/>
                  </a:lnTo>
                  <a:lnTo>
                    <a:pt x="99" y="2"/>
                  </a:lnTo>
                  <a:lnTo>
                    <a:pt x="113" y="7"/>
                  </a:lnTo>
                  <a:lnTo>
                    <a:pt x="113" y="7"/>
                  </a:lnTo>
                  <a:lnTo>
                    <a:pt x="119" y="13"/>
                  </a:lnTo>
                  <a:lnTo>
                    <a:pt x="121" y="16"/>
                  </a:lnTo>
                  <a:lnTo>
                    <a:pt x="121" y="19"/>
                  </a:lnTo>
                  <a:lnTo>
                    <a:pt x="121" y="19"/>
                  </a:lnTo>
                  <a:lnTo>
                    <a:pt x="121" y="22"/>
                  </a:lnTo>
                  <a:lnTo>
                    <a:pt x="118" y="26"/>
                  </a:lnTo>
                  <a:lnTo>
                    <a:pt x="118" y="26"/>
                  </a:lnTo>
                  <a:lnTo>
                    <a:pt x="113" y="33"/>
                  </a:lnTo>
                  <a:lnTo>
                    <a:pt x="108" y="44"/>
                  </a:lnTo>
                  <a:lnTo>
                    <a:pt x="108" y="44"/>
                  </a:lnTo>
                  <a:lnTo>
                    <a:pt x="100" y="64"/>
                  </a:lnTo>
                  <a:lnTo>
                    <a:pt x="100" y="64"/>
                  </a:lnTo>
                  <a:lnTo>
                    <a:pt x="115" y="62"/>
                  </a:lnTo>
                  <a:lnTo>
                    <a:pt x="126" y="61"/>
                  </a:lnTo>
                  <a:lnTo>
                    <a:pt x="126" y="61"/>
                  </a:lnTo>
                  <a:lnTo>
                    <a:pt x="135" y="62"/>
                  </a:lnTo>
                  <a:lnTo>
                    <a:pt x="141" y="64"/>
                  </a:lnTo>
                  <a:lnTo>
                    <a:pt x="148" y="68"/>
                  </a:lnTo>
                  <a:lnTo>
                    <a:pt x="152" y="74"/>
                  </a:lnTo>
                  <a:lnTo>
                    <a:pt x="157" y="81"/>
                  </a:lnTo>
                  <a:lnTo>
                    <a:pt x="160" y="90"/>
                  </a:lnTo>
                  <a:lnTo>
                    <a:pt x="161" y="99"/>
                  </a:lnTo>
                  <a:lnTo>
                    <a:pt x="163" y="110"/>
                  </a:lnTo>
                  <a:lnTo>
                    <a:pt x="163" y="110"/>
                  </a:lnTo>
                  <a:lnTo>
                    <a:pt x="160" y="139"/>
                  </a:lnTo>
                  <a:lnTo>
                    <a:pt x="155" y="168"/>
                  </a:lnTo>
                  <a:lnTo>
                    <a:pt x="148" y="196"/>
                  </a:lnTo>
                  <a:lnTo>
                    <a:pt x="144" y="207"/>
                  </a:lnTo>
                  <a:lnTo>
                    <a:pt x="138" y="217"/>
                  </a:lnTo>
                  <a:lnTo>
                    <a:pt x="138" y="217"/>
                  </a:lnTo>
                  <a:lnTo>
                    <a:pt x="129" y="229"/>
                  </a:lnTo>
                  <a:lnTo>
                    <a:pt x="121" y="238"/>
                  </a:lnTo>
                  <a:lnTo>
                    <a:pt x="110" y="242"/>
                  </a:lnTo>
                  <a:lnTo>
                    <a:pt x="102" y="243"/>
                  </a:lnTo>
                  <a:lnTo>
                    <a:pt x="102" y="243"/>
                  </a:lnTo>
                  <a:lnTo>
                    <a:pt x="97" y="242"/>
                  </a:lnTo>
                  <a:lnTo>
                    <a:pt x="94" y="240"/>
                  </a:lnTo>
                  <a:lnTo>
                    <a:pt x="92" y="238"/>
                  </a:lnTo>
                  <a:lnTo>
                    <a:pt x="90" y="232"/>
                  </a:lnTo>
                  <a:lnTo>
                    <a:pt x="90" y="232"/>
                  </a:lnTo>
                  <a:lnTo>
                    <a:pt x="89" y="227"/>
                  </a:lnTo>
                  <a:lnTo>
                    <a:pt x="84" y="222"/>
                  </a:lnTo>
                  <a:lnTo>
                    <a:pt x="63" y="203"/>
                  </a:lnTo>
                  <a:lnTo>
                    <a:pt x="68" y="196"/>
                  </a:lnTo>
                  <a:close/>
                  <a:moveTo>
                    <a:pt x="189" y="58"/>
                  </a:moveTo>
                  <a:lnTo>
                    <a:pt x="189" y="58"/>
                  </a:lnTo>
                  <a:lnTo>
                    <a:pt x="205" y="64"/>
                  </a:lnTo>
                  <a:lnTo>
                    <a:pt x="219" y="71"/>
                  </a:lnTo>
                  <a:lnTo>
                    <a:pt x="231" y="81"/>
                  </a:lnTo>
                  <a:lnTo>
                    <a:pt x="239" y="91"/>
                  </a:lnTo>
                  <a:lnTo>
                    <a:pt x="239" y="91"/>
                  </a:lnTo>
                  <a:lnTo>
                    <a:pt x="250" y="104"/>
                  </a:lnTo>
                  <a:lnTo>
                    <a:pt x="255" y="119"/>
                  </a:lnTo>
                  <a:lnTo>
                    <a:pt x="260" y="132"/>
                  </a:lnTo>
                  <a:lnTo>
                    <a:pt x="261" y="145"/>
                  </a:lnTo>
                  <a:lnTo>
                    <a:pt x="261" y="145"/>
                  </a:lnTo>
                  <a:lnTo>
                    <a:pt x="261" y="155"/>
                  </a:lnTo>
                  <a:lnTo>
                    <a:pt x="258" y="161"/>
                  </a:lnTo>
                  <a:lnTo>
                    <a:pt x="254" y="165"/>
                  </a:lnTo>
                  <a:lnTo>
                    <a:pt x="248" y="167"/>
                  </a:lnTo>
                  <a:lnTo>
                    <a:pt x="248" y="167"/>
                  </a:lnTo>
                  <a:lnTo>
                    <a:pt x="242" y="165"/>
                  </a:lnTo>
                  <a:lnTo>
                    <a:pt x="238" y="161"/>
                  </a:lnTo>
                  <a:lnTo>
                    <a:pt x="238" y="161"/>
                  </a:lnTo>
                  <a:lnTo>
                    <a:pt x="234" y="158"/>
                  </a:lnTo>
                  <a:lnTo>
                    <a:pt x="229" y="158"/>
                  </a:lnTo>
                  <a:lnTo>
                    <a:pt x="229" y="158"/>
                  </a:lnTo>
                  <a:lnTo>
                    <a:pt x="213" y="158"/>
                  </a:lnTo>
                  <a:lnTo>
                    <a:pt x="193" y="161"/>
                  </a:lnTo>
                  <a:lnTo>
                    <a:pt x="192" y="152"/>
                  </a:lnTo>
                  <a:lnTo>
                    <a:pt x="192" y="152"/>
                  </a:lnTo>
                  <a:lnTo>
                    <a:pt x="213" y="146"/>
                  </a:lnTo>
                  <a:lnTo>
                    <a:pt x="229" y="142"/>
                  </a:lnTo>
                  <a:lnTo>
                    <a:pt x="229" y="142"/>
                  </a:lnTo>
                  <a:lnTo>
                    <a:pt x="234" y="139"/>
                  </a:lnTo>
                  <a:lnTo>
                    <a:pt x="235" y="136"/>
                  </a:lnTo>
                  <a:lnTo>
                    <a:pt x="235" y="132"/>
                  </a:lnTo>
                  <a:lnTo>
                    <a:pt x="235" y="132"/>
                  </a:lnTo>
                  <a:lnTo>
                    <a:pt x="235" y="128"/>
                  </a:lnTo>
                  <a:lnTo>
                    <a:pt x="235" y="128"/>
                  </a:lnTo>
                  <a:lnTo>
                    <a:pt x="232" y="119"/>
                  </a:lnTo>
                  <a:lnTo>
                    <a:pt x="229" y="109"/>
                  </a:lnTo>
                  <a:lnTo>
                    <a:pt x="224" y="100"/>
                  </a:lnTo>
                  <a:lnTo>
                    <a:pt x="218" y="93"/>
                  </a:lnTo>
                  <a:lnTo>
                    <a:pt x="210" y="84"/>
                  </a:lnTo>
                  <a:lnTo>
                    <a:pt x="203" y="77"/>
                  </a:lnTo>
                  <a:lnTo>
                    <a:pt x="195" y="71"/>
                  </a:lnTo>
                  <a:lnTo>
                    <a:pt x="186" y="65"/>
                  </a:lnTo>
                  <a:lnTo>
                    <a:pt x="189" y="58"/>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6" name="Freeform 170"/>
            <p:cNvSpPr>
              <a:spLocks noEditPoints="1"/>
            </p:cNvSpPr>
            <p:nvPr userDrawn="1"/>
          </p:nvSpPr>
          <p:spPr bwMode="auto">
            <a:xfrm>
              <a:off x="3552826" y="1755776"/>
              <a:ext cx="130175" cy="138113"/>
            </a:xfrm>
            <a:custGeom>
              <a:avLst/>
              <a:gdLst/>
              <a:ahLst/>
              <a:cxnLst>
                <a:cxn ang="0">
                  <a:pos x="19" y="66"/>
                </a:cxn>
                <a:cxn ang="0">
                  <a:pos x="51" y="68"/>
                </a:cxn>
                <a:cxn ang="0">
                  <a:pos x="84" y="30"/>
                </a:cxn>
                <a:cxn ang="0">
                  <a:pos x="81" y="14"/>
                </a:cxn>
                <a:cxn ang="0">
                  <a:pos x="68" y="6"/>
                </a:cxn>
                <a:cxn ang="0">
                  <a:pos x="71" y="1"/>
                </a:cxn>
                <a:cxn ang="0">
                  <a:pos x="100" y="4"/>
                </a:cxn>
                <a:cxn ang="0">
                  <a:pos x="113" y="14"/>
                </a:cxn>
                <a:cxn ang="0">
                  <a:pos x="111" y="23"/>
                </a:cxn>
                <a:cxn ang="0">
                  <a:pos x="101" y="42"/>
                </a:cxn>
                <a:cxn ang="0">
                  <a:pos x="111" y="52"/>
                </a:cxn>
                <a:cxn ang="0">
                  <a:pos x="130" y="45"/>
                </a:cxn>
                <a:cxn ang="0">
                  <a:pos x="142" y="50"/>
                </a:cxn>
                <a:cxn ang="0">
                  <a:pos x="140" y="61"/>
                </a:cxn>
                <a:cxn ang="0">
                  <a:pos x="114" y="72"/>
                </a:cxn>
                <a:cxn ang="0">
                  <a:pos x="40" y="185"/>
                </a:cxn>
                <a:cxn ang="0">
                  <a:pos x="23" y="210"/>
                </a:cxn>
                <a:cxn ang="0">
                  <a:pos x="10" y="208"/>
                </a:cxn>
                <a:cxn ang="0">
                  <a:pos x="7" y="194"/>
                </a:cxn>
                <a:cxn ang="0">
                  <a:pos x="30" y="155"/>
                </a:cxn>
                <a:cxn ang="0">
                  <a:pos x="66" y="82"/>
                </a:cxn>
                <a:cxn ang="0">
                  <a:pos x="22" y="85"/>
                </a:cxn>
                <a:cxn ang="0">
                  <a:pos x="6" y="59"/>
                </a:cxn>
                <a:cxn ang="0">
                  <a:pos x="196" y="69"/>
                </a:cxn>
                <a:cxn ang="0">
                  <a:pos x="232" y="85"/>
                </a:cxn>
                <a:cxn ang="0">
                  <a:pos x="248" y="107"/>
                </a:cxn>
                <a:cxn ang="0">
                  <a:pos x="238" y="119"/>
                </a:cxn>
                <a:cxn ang="0">
                  <a:pos x="227" y="116"/>
                </a:cxn>
                <a:cxn ang="0">
                  <a:pos x="203" y="111"/>
                </a:cxn>
                <a:cxn ang="0">
                  <a:pos x="175" y="117"/>
                </a:cxn>
                <a:cxn ang="0">
                  <a:pos x="168" y="132"/>
                </a:cxn>
                <a:cxn ang="0">
                  <a:pos x="178" y="194"/>
                </a:cxn>
                <a:cxn ang="0">
                  <a:pos x="226" y="217"/>
                </a:cxn>
                <a:cxn ang="0">
                  <a:pos x="238" y="230"/>
                </a:cxn>
                <a:cxn ang="0">
                  <a:pos x="236" y="243"/>
                </a:cxn>
                <a:cxn ang="0">
                  <a:pos x="222" y="244"/>
                </a:cxn>
                <a:cxn ang="0">
                  <a:pos x="180" y="216"/>
                </a:cxn>
                <a:cxn ang="0">
                  <a:pos x="171" y="244"/>
                </a:cxn>
                <a:cxn ang="0">
                  <a:pos x="138" y="259"/>
                </a:cxn>
                <a:cxn ang="0">
                  <a:pos x="109" y="258"/>
                </a:cxn>
                <a:cxn ang="0">
                  <a:pos x="84" y="239"/>
                </a:cxn>
                <a:cxn ang="0">
                  <a:pos x="81" y="218"/>
                </a:cxn>
                <a:cxn ang="0">
                  <a:pos x="101" y="195"/>
                </a:cxn>
                <a:cxn ang="0">
                  <a:pos x="129" y="189"/>
                </a:cxn>
                <a:cxn ang="0">
                  <a:pos x="152" y="149"/>
                </a:cxn>
                <a:cxn ang="0">
                  <a:pos x="155" y="127"/>
                </a:cxn>
                <a:cxn ang="0">
                  <a:pos x="172" y="107"/>
                </a:cxn>
                <a:cxn ang="0">
                  <a:pos x="206" y="97"/>
                </a:cxn>
                <a:cxn ang="0">
                  <a:pos x="210" y="92"/>
                </a:cxn>
                <a:cxn ang="0">
                  <a:pos x="187" y="79"/>
                </a:cxn>
                <a:cxn ang="0">
                  <a:pos x="124" y="205"/>
                </a:cxn>
                <a:cxn ang="0">
                  <a:pos x="106" y="208"/>
                </a:cxn>
                <a:cxn ang="0">
                  <a:pos x="94" y="220"/>
                </a:cxn>
                <a:cxn ang="0">
                  <a:pos x="95" y="231"/>
                </a:cxn>
                <a:cxn ang="0">
                  <a:pos x="124" y="242"/>
                </a:cxn>
                <a:cxn ang="0">
                  <a:pos x="148" y="237"/>
                </a:cxn>
                <a:cxn ang="0">
                  <a:pos x="158" y="216"/>
                </a:cxn>
                <a:cxn ang="0">
                  <a:pos x="142" y="205"/>
                </a:cxn>
              </a:cxnLst>
              <a:rect l="0" t="0" r="r" b="b"/>
              <a:pathLst>
                <a:path w="248" h="260">
                  <a:moveTo>
                    <a:pt x="6" y="59"/>
                  </a:moveTo>
                  <a:lnTo>
                    <a:pt x="6" y="59"/>
                  </a:lnTo>
                  <a:lnTo>
                    <a:pt x="11" y="64"/>
                  </a:lnTo>
                  <a:lnTo>
                    <a:pt x="19" y="66"/>
                  </a:lnTo>
                  <a:lnTo>
                    <a:pt x="24" y="69"/>
                  </a:lnTo>
                  <a:lnTo>
                    <a:pt x="30" y="69"/>
                  </a:lnTo>
                  <a:lnTo>
                    <a:pt x="30" y="69"/>
                  </a:lnTo>
                  <a:lnTo>
                    <a:pt x="51" y="68"/>
                  </a:lnTo>
                  <a:lnTo>
                    <a:pt x="74" y="62"/>
                  </a:lnTo>
                  <a:lnTo>
                    <a:pt x="74" y="62"/>
                  </a:lnTo>
                  <a:lnTo>
                    <a:pt x="81" y="42"/>
                  </a:lnTo>
                  <a:lnTo>
                    <a:pt x="84" y="30"/>
                  </a:lnTo>
                  <a:lnTo>
                    <a:pt x="84" y="22"/>
                  </a:lnTo>
                  <a:lnTo>
                    <a:pt x="84" y="22"/>
                  </a:lnTo>
                  <a:lnTo>
                    <a:pt x="84" y="19"/>
                  </a:lnTo>
                  <a:lnTo>
                    <a:pt x="81" y="14"/>
                  </a:lnTo>
                  <a:lnTo>
                    <a:pt x="77" y="11"/>
                  </a:lnTo>
                  <a:lnTo>
                    <a:pt x="71" y="7"/>
                  </a:lnTo>
                  <a:lnTo>
                    <a:pt x="71" y="7"/>
                  </a:lnTo>
                  <a:lnTo>
                    <a:pt x="68" y="6"/>
                  </a:lnTo>
                  <a:lnTo>
                    <a:pt x="66" y="4"/>
                  </a:lnTo>
                  <a:lnTo>
                    <a:pt x="66" y="4"/>
                  </a:lnTo>
                  <a:lnTo>
                    <a:pt x="68" y="3"/>
                  </a:lnTo>
                  <a:lnTo>
                    <a:pt x="71" y="1"/>
                  </a:lnTo>
                  <a:lnTo>
                    <a:pt x="80" y="0"/>
                  </a:lnTo>
                  <a:lnTo>
                    <a:pt x="80" y="0"/>
                  </a:lnTo>
                  <a:lnTo>
                    <a:pt x="93" y="1"/>
                  </a:lnTo>
                  <a:lnTo>
                    <a:pt x="100" y="4"/>
                  </a:lnTo>
                  <a:lnTo>
                    <a:pt x="106" y="7"/>
                  </a:lnTo>
                  <a:lnTo>
                    <a:pt x="106" y="7"/>
                  </a:lnTo>
                  <a:lnTo>
                    <a:pt x="111" y="11"/>
                  </a:lnTo>
                  <a:lnTo>
                    <a:pt x="113" y="14"/>
                  </a:lnTo>
                  <a:lnTo>
                    <a:pt x="114" y="16"/>
                  </a:lnTo>
                  <a:lnTo>
                    <a:pt x="114" y="16"/>
                  </a:lnTo>
                  <a:lnTo>
                    <a:pt x="113" y="20"/>
                  </a:lnTo>
                  <a:lnTo>
                    <a:pt x="111" y="23"/>
                  </a:lnTo>
                  <a:lnTo>
                    <a:pt x="111" y="23"/>
                  </a:lnTo>
                  <a:lnTo>
                    <a:pt x="106" y="33"/>
                  </a:lnTo>
                  <a:lnTo>
                    <a:pt x="101" y="42"/>
                  </a:lnTo>
                  <a:lnTo>
                    <a:pt x="101" y="42"/>
                  </a:lnTo>
                  <a:lnTo>
                    <a:pt x="94" y="59"/>
                  </a:lnTo>
                  <a:lnTo>
                    <a:pt x="94" y="59"/>
                  </a:lnTo>
                  <a:lnTo>
                    <a:pt x="111" y="52"/>
                  </a:lnTo>
                  <a:lnTo>
                    <a:pt x="111" y="52"/>
                  </a:lnTo>
                  <a:lnTo>
                    <a:pt x="122" y="46"/>
                  </a:lnTo>
                  <a:lnTo>
                    <a:pt x="122" y="46"/>
                  </a:lnTo>
                  <a:lnTo>
                    <a:pt x="126" y="45"/>
                  </a:lnTo>
                  <a:lnTo>
                    <a:pt x="130" y="45"/>
                  </a:lnTo>
                  <a:lnTo>
                    <a:pt x="130" y="45"/>
                  </a:lnTo>
                  <a:lnTo>
                    <a:pt x="135" y="45"/>
                  </a:lnTo>
                  <a:lnTo>
                    <a:pt x="139" y="48"/>
                  </a:lnTo>
                  <a:lnTo>
                    <a:pt x="142" y="50"/>
                  </a:lnTo>
                  <a:lnTo>
                    <a:pt x="143" y="55"/>
                  </a:lnTo>
                  <a:lnTo>
                    <a:pt x="143" y="55"/>
                  </a:lnTo>
                  <a:lnTo>
                    <a:pt x="142" y="58"/>
                  </a:lnTo>
                  <a:lnTo>
                    <a:pt x="140" y="61"/>
                  </a:lnTo>
                  <a:lnTo>
                    <a:pt x="136" y="65"/>
                  </a:lnTo>
                  <a:lnTo>
                    <a:pt x="132" y="66"/>
                  </a:lnTo>
                  <a:lnTo>
                    <a:pt x="132" y="66"/>
                  </a:lnTo>
                  <a:lnTo>
                    <a:pt x="114" y="72"/>
                  </a:lnTo>
                  <a:lnTo>
                    <a:pt x="87" y="78"/>
                  </a:lnTo>
                  <a:lnTo>
                    <a:pt x="87" y="78"/>
                  </a:lnTo>
                  <a:lnTo>
                    <a:pt x="64" y="133"/>
                  </a:lnTo>
                  <a:lnTo>
                    <a:pt x="40" y="185"/>
                  </a:lnTo>
                  <a:lnTo>
                    <a:pt x="40" y="185"/>
                  </a:lnTo>
                  <a:lnTo>
                    <a:pt x="33" y="198"/>
                  </a:lnTo>
                  <a:lnTo>
                    <a:pt x="27" y="207"/>
                  </a:lnTo>
                  <a:lnTo>
                    <a:pt x="23" y="210"/>
                  </a:lnTo>
                  <a:lnTo>
                    <a:pt x="17" y="211"/>
                  </a:lnTo>
                  <a:lnTo>
                    <a:pt x="17" y="211"/>
                  </a:lnTo>
                  <a:lnTo>
                    <a:pt x="13" y="210"/>
                  </a:lnTo>
                  <a:lnTo>
                    <a:pt x="10" y="208"/>
                  </a:lnTo>
                  <a:lnTo>
                    <a:pt x="7" y="204"/>
                  </a:lnTo>
                  <a:lnTo>
                    <a:pt x="7" y="200"/>
                  </a:lnTo>
                  <a:lnTo>
                    <a:pt x="7" y="200"/>
                  </a:lnTo>
                  <a:lnTo>
                    <a:pt x="7" y="194"/>
                  </a:lnTo>
                  <a:lnTo>
                    <a:pt x="10" y="187"/>
                  </a:lnTo>
                  <a:lnTo>
                    <a:pt x="17" y="175"/>
                  </a:lnTo>
                  <a:lnTo>
                    <a:pt x="17" y="175"/>
                  </a:lnTo>
                  <a:lnTo>
                    <a:pt x="30" y="155"/>
                  </a:lnTo>
                  <a:lnTo>
                    <a:pt x="43" y="130"/>
                  </a:lnTo>
                  <a:lnTo>
                    <a:pt x="56" y="105"/>
                  </a:lnTo>
                  <a:lnTo>
                    <a:pt x="66" y="82"/>
                  </a:lnTo>
                  <a:lnTo>
                    <a:pt x="66" y="82"/>
                  </a:lnTo>
                  <a:lnTo>
                    <a:pt x="45" y="85"/>
                  </a:lnTo>
                  <a:lnTo>
                    <a:pt x="30" y="87"/>
                  </a:lnTo>
                  <a:lnTo>
                    <a:pt x="30" y="87"/>
                  </a:lnTo>
                  <a:lnTo>
                    <a:pt x="22" y="85"/>
                  </a:lnTo>
                  <a:lnTo>
                    <a:pt x="14" y="81"/>
                  </a:lnTo>
                  <a:lnTo>
                    <a:pt x="7" y="75"/>
                  </a:lnTo>
                  <a:lnTo>
                    <a:pt x="0" y="66"/>
                  </a:lnTo>
                  <a:lnTo>
                    <a:pt x="6" y="59"/>
                  </a:lnTo>
                  <a:close/>
                  <a:moveTo>
                    <a:pt x="167" y="65"/>
                  </a:moveTo>
                  <a:lnTo>
                    <a:pt x="167" y="65"/>
                  </a:lnTo>
                  <a:lnTo>
                    <a:pt x="181" y="66"/>
                  </a:lnTo>
                  <a:lnTo>
                    <a:pt x="196" y="69"/>
                  </a:lnTo>
                  <a:lnTo>
                    <a:pt x="209" y="74"/>
                  </a:lnTo>
                  <a:lnTo>
                    <a:pt x="220" y="78"/>
                  </a:lnTo>
                  <a:lnTo>
                    <a:pt x="220" y="78"/>
                  </a:lnTo>
                  <a:lnTo>
                    <a:pt x="232" y="85"/>
                  </a:lnTo>
                  <a:lnTo>
                    <a:pt x="241" y="92"/>
                  </a:lnTo>
                  <a:lnTo>
                    <a:pt x="246" y="100"/>
                  </a:lnTo>
                  <a:lnTo>
                    <a:pt x="248" y="107"/>
                  </a:lnTo>
                  <a:lnTo>
                    <a:pt x="248" y="107"/>
                  </a:lnTo>
                  <a:lnTo>
                    <a:pt x="246" y="113"/>
                  </a:lnTo>
                  <a:lnTo>
                    <a:pt x="245" y="116"/>
                  </a:lnTo>
                  <a:lnTo>
                    <a:pt x="242" y="119"/>
                  </a:lnTo>
                  <a:lnTo>
                    <a:pt x="238" y="119"/>
                  </a:lnTo>
                  <a:lnTo>
                    <a:pt x="238" y="119"/>
                  </a:lnTo>
                  <a:lnTo>
                    <a:pt x="232" y="117"/>
                  </a:lnTo>
                  <a:lnTo>
                    <a:pt x="227" y="116"/>
                  </a:lnTo>
                  <a:lnTo>
                    <a:pt x="227" y="116"/>
                  </a:lnTo>
                  <a:lnTo>
                    <a:pt x="223" y="113"/>
                  </a:lnTo>
                  <a:lnTo>
                    <a:pt x="217" y="111"/>
                  </a:lnTo>
                  <a:lnTo>
                    <a:pt x="203" y="111"/>
                  </a:lnTo>
                  <a:lnTo>
                    <a:pt x="203" y="111"/>
                  </a:lnTo>
                  <a:lnTo>
                    <a:pt x="194" y="111"/>
                  </a:lnTo>
                  <a:lnTo>
                    <a:pt x="187" y="113"/>
                  </a:lnTo>
                  <a:lnTo>
                    <a:pt x="180" y="114"/>
                  </a:lnTo>
                  <a:lnTo>
                    <a:pt x="175" y="117"/>
                  </a:lnTo>
                  <a:lnTo>
                    <a:pt x="172" y="120"/>
                  </a:lnTo>
                  <a:lnTo>
                    <a:pt x="169" y="123"/>
                  </a:lnTo>
                  <a:lnTo>
                    <a:pt x="168" y="127"/>
                  </a:lnTo>
                  <a:lnTo>
                    <a:pt x="168" y="132"/>
                  </a:lnTo>
                  <a:lnTo>
                    <a:pt x="168" y="132"/>
                  </a:lnTo>
                  <a:lnTo>
                    <a:pt x="168" y="146"/>
                  </a:lnTo>
                  <a:lnTo>
                    <a:pt x="171" y="161"/>
                  </a:lnTo>
                  <a:lnTo>
                    <a:pt x="178" y="194"/>
                  </a:lnTo>
                  <a:lnTo>
                    <a:pt x="178" y="194"/>
                  </a:lnTo>
                  <a:lnTo>
                    <a:pt x="191" y="200"/>
                  </a:lnTo>
                  <a:lnTo>
                    <a:pt x="204" y="204"/>
                  </a:lnTo>
                  <a:lnTo>
                    <a:pt x="226" y="217"/>
                  </a:lnTo>
                  <a:lnTo>
                    <a:pt x="226" y="217"/>
                  </a:lnTo>
                  <a:lnTo>
                    <a:pt x="232" y="221"/>
                  </a:lnTo>
                  <a:lnTo>
                    <a:pt x="236" y="226"/>
                  </a:lnTo>
                  <a:lnTo>
                    <a:pt x="238" y="230"/>
                  </a:lnTo>
                  <a:lnTo>
                    <a:pt x="239" y="236"/>
                  </a:lnTo>
                  <a:lnTo>
                    <a:pt x="239" y="236"/>
                  </a:lnTo>
                  <a:lnTo>
                    <a:pt x="238" y="240"/>
                  </a:lnTo>
                  <a:lnTo>
                    <a:pt x="236" y="243"/>
                  </a:lnTo>
                  <a:lnTo>
                    <a:pt x="232" y="246"/>
                  </a:lnTo>
                  <a:lnTo>
                    <a:pt x="227" y="246"/>
                  </a:lnTo>
                  <a:lnTo>
                    <a:pt x="227" y="246"/>
                  </a:lnTo>
                  <a:lnTo>
                    <a:pt x="222" y="244"/>
                  </a:lnTo>
                  <a:lnTo>
                    <a:pt x="214" y="239"/>
                  </a:lnTo>
                  <a:lnTo>
                    <a:pt x="214" y="239"/>
                  </a:lnTo>
                  <a:lnTo>
                    <a:pt x="197" y="227"/>
                  </a:lnTo>
                  <a:lnTo>
                    <a:pt x="180" y="216"/>
                  </a:lnTo>
                  <a:lnTo>
                    <a:pt x="180" y="216"/>
                  </a:lnTo>
                  <a:lnTo>
                    <a:pt x="178" y="227"/>
                  </a:lnTo>
                  <a:lnTo>
                    <a:pt x="175" y="237"/>
                  </a:lnTo>
                  <a:lnTo>
                    <a:pt x="171" y="244"/>
                  </a:lnTo>
                  <a:lnTo>
                    <a:pt x="164" y="250"/>
                  </a:lnTo>
                  <a:lnTo>
                    <a:pt x="156" y="255"/>
                  </a:lnTo>
                  <a:lnTo>
                    <a:pt x="148" y="258"/>
                  </a:lnTo>
                  <a:lnTo>
                    <a:pt x="138" y="259"/>
                  </a:lnTo>
                  <a:lnTo>
                    <a:pt x="127" y="260"/>
                  </a:lnTo>
                  <a:lnTo>
                    <a:pt x="127" y="260"/>
                  </a:lnTo>
                  <a:lnTo>
                    <a:pt x="117" y="259"/>
                  </a:lnTo>
                  <a:lnTo>
                    <a:pt x="109" y="258"/>
                  </a:lnTo>
                  <a:lnTo>
                    <a:pt x="100" y="255"/>
                  </a:lnTo>
                  <a:lnTo>
                    <a:pt x="93" y="250"/>
                  </a:lnTo>
                  <a:lnTo>
                    <a:pt x="87" y="244"/>
                  </a:lnTo>
                  <a:lnTo>
                    <a:pt x="84" y="239"/>
                  </a:lnTo>
                  <a:lnTo>
                    <a:pt x="81" y="233"/>
                  </a:lnTo>
                  <a:lnTo>
                    <a:pt x="80" y="226"/>
                  </a:lnTo>
                  <a:lnTo>
                    <a:pt x="80" y="226"/>
                  </a:lnTo>
                  <a:lnTo>
                    <a:pt x="81" y="218"/>
                  </a:lnTo>
                  <a:lnTo>
                    <a:pt x="84" y="211"/>
                  </a:lnTo>
                  <a:lnTo>
                    <a:pt x="88" y="204"/>
                  </a:lnTo>
                  <a:lnTo>
                    <a:pt x="94" y="200"/>
                  </a:lnTo>
                  <a:lnTo>
                    <a:pt x="101" y="195"/>
                  </a:lnTo>
                  <a:lnTo>
                    <a:pt x="110" y="191"/>
                  </a:lnTo>
                  <a:lnTo>
                    <a:pt x="119" y="189"/>
                  </a:lnTo>
                  <a:lnTo>
                    <a:pt x="129" y="189"/>
                  </a:lnTo>
                  <a:lnTo>
                    <a:pt x="129" y="189"/>
                  </a:lnTo>
                  <a:lnTo>
                    <a:pt x="156" y="191"/>
                  </a:lnTo>
                  <a:lnTo>
                    <a:pt x="156" y="191"/>
                  </a:lnTo>
                  <a:lnTo>
                    <a:pt x="154" y="169"/>
                  </a:lnTo>
                  <a:lnTo>
                    <a:pt x="152" y="149"/>
                  </a:lnTo>
                  <a:lnTo>
                    <a:pt x="152" y="149"/>
                  </a:lnTo>
                  <a:lnTo>
                    <a:pt x="154" y="137"/>
                  </a:lnTo>
                  <a:lnTo>
                    <a:pt x="155" y="127"/>
                  </a:lnTo>
                  <a:lnTo>
                    <a:pt x="155" y="127"/>
                  </a:lnTo>
                  <a:lnTo>
                    <a:pt x="158" y="121"/>
                  </a:lnTo>
                  <a:lnTo>
                    <a:pt x="162" y="116"/>
                  </a:lnTo>
                  <a:lnTo>
                    <a:pt x="167" y="111"/>
                  </a:lnTo>
                  <a:lnTo>
                    <a:pt x="172" y="107"/>
                  </a:lnTo>
                  <a:lnTo>
                    <a:pt x="178" y="104"/>
                  </a:lnTo>
                  <a:lnTo>
                    <a:pt x="187" y="101"/>
                  </a:lnTo>
                  <a:lnTo>
                    <a:pt x="206" y="97"/>
                  </a:lnTo>
                  <a:lnTo>
                    <a:pt x="206" y="97"/>
                  </a:lnTo>
                  <a:lnTo>
                    <a:pt x="209" y="97"/>
                  </a:lnTo>
                  <a:lnTo>
                    <a:pt x="210" y="95"/>
                  </a:lnTo>
                  <a:lnTo>
                    <a:pt x="210" y="95"/>
                  </a:lnTo>
                  <a:lnTo>
                    <a:pt x="210" y="92"/>
                  </a:lnTo>
                  <a:lnTo>
                    <a:pt x="207" y="91"/>
                  </a:lnTo>
                  <a:lnTo>
                    <a:pt x="207" y="91"/>
                  </a:lnTo>
                  <a:lnTo>
                    <a:pt x="197" y="84"/>
                  </a:lnTo>
                  <a:lnTo>
                    <a:pt x="187" y="79"/>
                  </a:lnTo>
                  <a:lnTo>
                    <a:pt x="175" y="77"/>
                  </a:lnTo>
                  <a:lnTo>
                    <a:pt x="164" y="74"/>
                  </a:lnTo>
                  <a:lnTo>
                    <a:pt x="167" y="65"/>
                  </a:lnTo>
                  <a:close/>
                  <a:moveTo>
                    <a:pt x="124" y="205"/>
                  </a:moveTo>
                  <a:lnTo>
                    <a:pt x="124" y="205"/>
                  </a:lnTo>
                  <a:lnTo>
                    <a:pt x="117" y="205"/>
                  </a:lnTo>
                  <a:lnTo>
                    <a:pt x="111" y="207"/>
                  </a:lnTo>
                  <a:lnTo>
                    <a:pt x="106" y="208"/>
                  </a:lnTo>
                  <a:lnTo>
                    <a:pt x="101" y="211"/>
                  </a:lnTo>
                  <a:lnTo>
                    <a:pt x="97" y="213"/>
                  </a:lnTo>
                  <a:lnTo>
                    <a:pt x="95" y="217"/>
                  </a:lnTo>
                  <a:lnTo>
                    <a:pt x="94" y="220"/>
                  </a:lnTo>
                  <a:lnTo>
                    <a:pt x="93" y="223"/>
                  </a:lnTo>
                  <a:lnTo>
                    <a:pt x="93" y="223"/>
                  </a:lnTo>
                  <a:lnTo>
                    <a:pt x="94" y="227"/>
                  </a:lnTo>
                  <a:lnTo>
                    <a:pt x="95" y="231"/>
                  </a:lnTo>
                  <a:lnTo>
                    <a:pt x="97" y="234"/>
                  </a:lnTo>
                  <a:lnTo>
                    <a:pt x="101" y="237"/>
                  </a:lnTo>
                  <a:lnTo>
                    <a:pt x="111" y="240"/>
                  </a:lnTo>
                  <a:lnTo>
                    <a:pt x="124" y="242"/>
                  </a:lnTo>
                  <a:lnTo>
                    <a:pt x="124" y="242"/>
                  </a:lnTo>
                  <a:lnTo>
                    <a:pt x="133" y="242"/>
                  </a:lnTo>
                  <a:lnTo>
                    <a:pt x="140" y="240"/>
                  </a:lnTo>
                  <a:lnTo>
                    <a:pt x="148" y="237"/>
                  </a:lnTo>
                  <a:lnTo>
                    <a:pt x="152" y="231"/>
                  </a:lnTo>
                  <a:lnTo>
                    <a:pt x="152" y="231"/>
                  </a:lnTo>
                  <a:lnTo>
                    <a:pt x="156" y="224"/>
                  </a:lnTo>
                  <a:lnTo>
                    <a:pt x="158" y="216"/>
                  </a:lnTo>
                  <a:lnTo>
                    <a:pt x="158" y="216"/>
                  </a:lnTo>
                  <a:lnTo>
                    <a:pt x="158" y="210"/>
                  </a:lnTo>
                  <a:lnTo>
                    <a:pt x="158" y="210"/>
                  </a:lnTo>
                  <a:lnTo>
                    <a:pt x="142" y="205"/>
                  </a:lnTo>
                  <a:lnTo>
                    <a:pt x="124" y="205"/>
                  </a:lnTo>
                  <a:lnTo>
                    <a:pt x="124" y="20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7" name="Freeform 171"/>
            <p:cNvSpPr>
              <a:spLocks noEditPoints="1"/>
            </p:cNvSpPr>
            <p:nvPr userDrawn="1"/>
          </p:nvSpPr>
          <p:spPr bwMode="auto">
            <a:xfrm>
              <a:off x="3716338" y="1755776"/>
              <a:ext cx="122238" cy="134938"/>
            </a:xfrm>
            <a:custGeom>
              <a:avLst/>
              <a:gdLst/>
              <a:ahLst/>
              <a:cxnLst>
                <a:cxn ang="0">
                  <a:pos x="115" y="169"/>
                </a:cxn>
                <a:cxn ang="0">
                  <a:pos x="129" y="176"/>
                </a:cxn>
                <a:cxn ang="0">
                  <a:pos x="138" y="188"/>
                </a:cxn>
                <a:cxn ang="0">
                  <a:pos x="142" y="207"/>
                </a:cxn>
                <a:cxn ang="0">
                  <a:pos x="148" y="227"/>
                </a:cxn>
                <a:cxn ang="0">
                  <a:pos x="163" y="231"/>
                </a:cxn>
                <a:cxn ang="0">
                  <a:pos x="194" y="227"/>
                </a:cxn>
                <a:cxn ang="0">
                  <a:pos x="209" y="226"/>
                </a:cxn>
                <a:cxn ang="0">
                  <a:pos x="223" y="230"/>
                </a:cxn>
                <a:cxn ang="0">
                  <a:pos x="231" y="237"/>
                </a:cxn>
                <a:cxn ang="0">
                  <a:pos x="231" y="243"/>
                </a:cxn>
                <a:cxn ang="0">
                  <a:pos x="221" y="250"/>
                </a:cxn>
                <a:cxn ang="0">
                  <a:pos x="174" y="255"/>
                </a:cxn>
                <a:cxn ang="0">
                  <a:pos x="149" y="253"/>
                </a:cxn>
                <a:cxn ang="0">
                  <a:pos x="129" y="240"/>
                </a:cxn>
                <a:cxn ang="0">
                  <a:pos x="122" y="210"/>
                </a:cxn>
                <a:cxn ang="0">
                  <a:pos x="118" y="189"/>
                </a:cxn>
                <a:cxn ang="0">
                  <a:pos x="110" y="182"/>
                </a:cxn>
                <a:cxn ang="0">
                  <a:pos x="96" y="182"/>
                </a:cxn>
                <a:cxn ang="0">
                  <a:pos x="68" y="195"/>
                </a:cxn>
                <a:cxn ang="0">
                  <a:pos x="36" y="227"/>
                </a:cxn>
                <a:cxn ang="0">
                  <a:pos x="19" y="249"/>
                </a:cxn>
                <a:cxn ang="0">
                  <a:pos x="12" y="252"/>
                </a:cxn>
                <a:cxn ang="0">
                  <a:pos x="0" y="244"/>
                </a:cxn>
                <a:cxn ang="0">
                  <a:pos x="0" y="234"/>
                </a:cxn>
                <a:cxn ang="0">
                  <a:pos x="12" y="216"/>
                </a:cxn>
                <a:cxn ang="0">
                  <a:pos x="42" y="188"/>
                </a:cxn>
                <a:cxn ang="0">
                  <a:pos x="106" y="126"/>
                </a:cxn>
                <a:cxn ang="0">
                  <a:pos x="129" y="98"/>
                </a:cxn>
                <a:cxn ang="0">
                  <a:pos x="129" y="94"/>
                </a:cxn>
                <a:cxn ang="0">
                  <a:pos x="125" y="94"/>
                </a:cxn>
                <a:cxn ang="0">
                  <a:pos x="99" y="101"/>
                </a:cxn>
                <a:cxn ang="0">
                  <a:pos x="60" y="116"/>
                </a:cxn>
                <a:cxn ang="0">
                  <a:pos x="39" y="124"/>
                </a:cxn>
                <a:cxn ang="0">
                  <a:pos x="32" y="121"/>
                </a:cxn>
                <a:cxn ang="0">
                  <a:pos x="22" y="105"/>
                </a:cxn>
                <a:cxn ang="0">
                  <a:pos x="23" y="91"/>
                </a:cxn>
                <a:cxn ang="0">
                  <a:pos x="29" y="84"/>
                </a:cxn>
                <a:cxn ang="0">
                  <a:pos x="31" y="85"/>
                </a:cxn>
                <a:cxn ang="0">
                  <a:pos x="38" y="98"/>
                </a:cxn>
                <a:cxn ang="0">
                  <a:pos x="54" y="97"/>
                </a:cxn>
                <a:cxn ang="0">
                  <a:pos x="102" y="84"/>
                </a:cxn>
                <a:cxn ang="0">
                  <a:pos x="129" y="75"/>
                </a:cxn>
                <a:cxn ang="0">
                  <a:pos x="135" y="72"/>
                </a:cxn>
                <a:cxn ang="0">
                  <a:pos x="152" y="82"/>
                </a:cxn>
                <a:cxn ang="0">
                  <a:pos x="163" y="95"/>
                </a:cxn>
                <a:cxn ang="0">
                  <a:pos x="163" y="100"/>
                </a:cxn>
                <a:cxn ang="0">
                  <a:pos x="154" y="105"/>
                </a:cxn>
                <a:cxn ang="0">
                  <a:pos x="136" y="120"/>
                </a:cxn>
                <a:cxn ang="0">
                  <a:pos x="84" y="176"/>
                </a:cxn>
                <a:cxn ang="0">
                  <a:pos x="109" y="169"/>
                </a:cxn>
                <a:cxn ang="0">
                  <a:pos x="74" y="0"/>
                </a:cxn>
                <a:cxn ang="0">
                  <a:pos x="97" y="16"/>
                </a:cxn>
                <a:cxn ang="0">
                  <a:pos x="119" y="22"/>
                </a:cxn>
                <a:cxn ang="0">
                  <a:pos x="147" y="23"/>
                </a:cxn>
                <a:cxn ang="0">
                  <a:pos x="160" y="37"/>
                </a:cxn>
                <a:cxn ang="0">
                  <a:pos x="157" y="48"/>
                </a:cxn>
                <a:cxn ang="0">
                  <a:pos x="147" y="50"/>
                </a:cxn>
                <a:cxn ang="0">
                  <a:pos x="118" y="49"/>
                </a:cxn>
                <a:cxn ang="0">
                  <a:pos x="74" y="50"/>
                </a:cxn>
                <a:cxn ang="0">
                  <a:pos x="113" y="37"/>
                </a:cxn>
                <a:cxn ang="0">
                  <a:pos x="76" y="16"/>
                </a:cxn>
              </a:cxnLst>
              <a:rect l="0" t="0" r="r" b="b"/>
              <a:pathLst>
                <a:path w="231" h="255">
                  <a:moveTo>
                    <a:pt x="109" y="169"/>
                  </a:moveTo>
                  <a:lnTo>
                    <a:pt x="109" y="169"/>
                  </a:lnTo>
                  <a:lnTo>
                    <a:pt x="115" y="169"/>
                  </a:lnTo>
                  <a:lnTo>
                    <a:pt x="119" y="171"/>
                  </a:lnTo>
                  <a:lnTo>
                    <a:pt x="125" y="174"/>
                  </a:lnTo>
                  <a:lnTo>
                    <a:pt x="129" y="176"/>
                  </a:lnTo>
                  <a:lnTo>
                    <a:pt x="129" y="176"/>
                  </a:lnTo>
                  <a:lnTo>
                    <a:pt x="134" y="181"/>
                  </a:lnTo>
                  <a:lnTo>
                    <a:pt x="138" y="188"/>
                  </a:lnTo>
                  <a:lnTo>
                    <a:pt x="141" y="197"/>
                  </a:lnTo>
                  <a:lnTo>
                    <a:pt x="142" y="207"/>
                  </a:lnTo>
                  <a:lnTo>
                    <a:pt x="142" y="207"/>
                  </a:lnTo>
                  <a:lnTo>
                    <a:pt x="145" y="220"/>
                  </a:lnTo>
                  <a:lnTo>
                    <a:pt x="147" y="224"/>
                  </a:lnTo>
                  <a:lnTo>
                    <a:pt x="148" y="227"/>
                  </a:lnTo>
                  <a:lnTo>
                    <a:pt x="151" y="230"/>
                  </a:lnTo>
                  <a:lnTo>
                    <a:pt x="154" y="231"/>
                  </a:lnTo>
                  <a:lnTo>
                    <a:pt x="163" y="231"/>
                  </a:lnTo>
                  <a:lnTo>
                    <a:pt x="163" y="231"/>
                  </a:lnTo>
                  <a:lnTo>
                    <a:pt x="183" y="230"/>
                  </a:lnTo>
                  <a:lnTo>
                    <a:pt x="194" y="227"/>
                  </a:lnTo>
                  <a:lnTo>
                    <a:pt x="194" y="227"/>
                  </a:lnTo>
                  <a:lnTo>
                    <a:pt x="202" y="226"/>
                  </a:lnTo>
                  <a:lnTo>
                    <a:pt x="209" y="226"/>
                  </a:lnTo>
                  <a:lnTo>
                    <a:pt x="209" y="226"/>
                  </a:lnTo>
                  <a:lnTo>
                    <a:pt x="216" y="226"/>
                  </a:lnTo>
                  <a:lnTo>
                    <a:pt x="223" y="230"/>
                  </a:lnTo>
                  <a:lnTo>
                    <a:pt x="223" y="230"/>
                  </a:lnTo>
                  <a:lnTo>
                    <a:pt x="229" y="234"/>
                  </a:lnTo>
                  <a:lnTo>
                    <a:pt x="231" y="237"/>
                  </a:lnTo>
                  <a:lnTo>
                    <a:pt x="231" y="240"/>
                  </a:lnTo>
                  <a:lnTo>
                    <a:pt x="231" y="240"/>
                  </a:lnTo>
                  <a:lnTo>
                    <a:pt x="231" y="243"/>
                  </a:lnTo>
                  <a:lnTo>
                    <a:pt x="229" y="246"/>
                  </a:lnTo>
                  <a:lnTo>
                    <a:pt x="225" y="249"/>
                  </a:lnTo>
                  <a:lnTo>
                    <a:pt x="221" y="250"/>
                  </a:lnTo>
                  <a:lnTo>
                    <a:pt x="213" y="252"/>
                  </a:lnTo>
                  <a:lnTo>
                    <a:pt x="203" y="253"/>
                  </a:lnTo>
                  <a:lnTo>
                    <a:pt x="174" y="255"/>
                  </a:lnTo>
                  <a:lnTo>
                    <a:pt x="174" y="255"/>
                  </a:lnTo>
                  <a:lnTo>
                    <a:pt x="161" y="255"/>
                  </a:lnTo>
                  <a:lnTo>
                    <a:pt x="149" y="253"/>
                  </a:lnTo>
                  <a:lnTo>
                    <a:pt x="141" y="250"/>
                  </a:lnTo>
                  <a:lnTo>
                    <a:pt x="135" y="246"/>
                  </a:lnTo>
                  <a:lnTo>
                    <a:pt x="129" y="240"/>
                  </a:lnTo>
                  <a:lnTo>
                    <a:pt x="126" y="233"/>
                  </a:lnTo>
                  <a:lnTo>
                    <a:pt x="125" y="223"/>
                  </a:lnTo>
                  <a:lnTo>
                    <a:pt x="122" y="210"/>
                  </a:lnTo>
                  <a:lnTo>
                    <a:pt x="122" y="210"/>
                  </a:lnTo>
                  <a:lnTo>
                    <a:pt x="119" y="195"/>
                  </a:lnTo>
                  <a:lnTo>
                    <a:pt x="118" y="189"/>
                  </a:lnTo>
                  <a:lnTo>
                    <a:pt x="116" y="187"/>
                  </a:lnTo>
                  <a:lnTo>
                    <a:pt x="113" y="184"/>
                  </a:lnTo>
                  <a:lnTo>
                    <a:pt x="110" y="182"/>
                  </a:lnTo>
                  <a:lnTo>
                    <a:pt x="103" y="181"/>
                  </a:lnTo>
                  <a:lnTo>
                    <a:pt x="103" y="181"/>
                  </a:lnTo>
                  <a:lnTo>
                    <a:pt x="96" y="182"/>
                  </a:lnTo>
                  <a:lnTo>
                    <a:pt x="87" y="185"/>
                  </a:lnTo>
                  <a:lnTo>
                    <a:pt x="77" y="189"/>
                  </a:lnTo>
                  <a:lnTo>
                    <a:pt x="68" y="195"/>
                  </a:lnTo>
                  <a:lnTo>
                    <a:pt x="58" y="204"/>
                  </a:lnTo>
                  <a:lnTo>
                    <a:pt x="48" y="214"/>
                  </a:lnTo>
                  <a:lnTo>
                    <a:pt x="36" y="227"/>
                  </a:lnTo>
                  <a:lnTo>
                    <a:pt x="25" y="240"/>
                  </a:lnTo>
                  <a:lnTo>
                    <a:pt x="25" y="240"/>
                  </a:lnTo>
                  <a:lnTo>
                    <a:pt x="19" y="249"/>
                  </a:lnTo>
                  <a:lnTo>
                    <a:pt x="15" y="252"/>
                  </a:lnTo>
                  <a:lnTo>
                    <a:pt x="12" y="252"/>
                  </a:lnTo>
                  <a:lnTo>
                    <a:pt x="12" y="252"/>
                  </a:lnTo>
                  <a:lnTo>
                    <a:pt x="7" y="252"/>
                  </a:lnTo>
                  <a:lnTo>
                    <a:pt x="3" y="249"/>
                  </a:lnTo>
                  <a:lnTo>
                    <a:pt x="0" y="244"/>
                  </a:lnTo>
                  <a:lnTo>
                    <a:pt x="0" y="239"/>
                  </a:lnTo>
                  <a:lnTo>
                    <a:pt x="0" y="239"/>
                  </a:lnTo>
                  <a:lnTo>
                    <a:pt x="0" y="234"/>
                  </a:lnTo>
                  <a:lnTo>
                    <a:pt x="2" y="227"/>
                  </a:lnTo>
                  <a:lnTo>
                    <a:pt x="6" y="221"/>
                  </a:lnTo>
                  <a:lnTo>
                    <a:pt x="12" y="216"/>
                  </a:lnTo>
                  <a:lnTo>
                    <a:pt x="12" y="216"/>
                  </a:lnTo>
                  <a:lnTo>
                    <a:pt x="23" y="205"/>
                  </a:lnTo>
                  <a:lnTo>
                    <a:pt x="42" y="188"/>
                  </a:lnTo>
                  <a:lnTo>
                    <a:pt x="42" y="188"/>
                  </a:lnTo>
                  <a:lnTo>
                    <a:pt x="84" y="147"/>
                  </a:lnTo>
                  <a:lnTo>
                    <a:pt x="106" y="126"/>
                  </a:lnTo>
                  <a:lnTo>
                    <a:pt x="128" y="101"/>
                  </a:lnTo>
                  <a:lnTo>
                    <a:pt x="128" y="101"/>
                  </a:lnTo>
                  <a:lnTo>
                    <a:pt x="129" y="98"/>
                  </a:lnTo>
                  <a:lnTo>
                    <a:pt x="129" y="97"/>
                  </a:lnTo>
                  <a:lnTo>
                    <a:pt x="129" y="97"/>
                  </a:lnTo>
                  <a:lnTo>
                    <a:pt x="129" y="94"/>
                  </a:lnTo>
                  <a:lnTo>
                    <a:pt x="126" y="94"/>
                  </a:lnTo>
                  <a:lnTo>
                    <a:pt x="126" y="94"/>
                  </a:lnTo>
                  <a:lnTo>
                    <a:pt x="125" y="94"/>
                  </a:lnTo>
                  <a:lnTo>
                    <a:pt x="125" y="94"/>
                  </a:lnTo>
                  <a:lnTo>
                    <a:pt x="115" y="97"/>
                  </a:lnTo>
                  <a:lnTo>
                    <a:pt x="99" y="101"/>
                  </a:lnTo>
                  <a:lnTo>
                    <a:pt x="80" y="107"/>
                  </a:lnTo>
                  <a:lnTo>
                    <a:pt x="60" y="116"/>
                  </a:lnTo>
                  <a:lnTo>
                    <a:pt x="60" y="116"/>
                  </a:lnTo>
                  <a:lnTo>
                    <a:pt x="48" y="121"/>
                  </a:lnTo>
                  <a:lnTo>
                    <a:pt x="44" y="123"/>
                  </a:lnTo>
                  <a:lnTo>
                    <a:pt x="39" y="124"/>
                  </a:lnTo>
                  <a:lnTo>
                    <a:pt x="39" y="124"/>
                  </a:lnTo>
                  <a:lnTo>
                    <a:pt x="36" y="123"/>
                  </a:lnTo>
                  <a:lnTo>
                    <a:pt x="32" y="121"/>
                  </a:lnTo>
                  <a:lnTo>
                    <a:pt x="26" y="114"/>
                  </a:lnTo>
                  <a:lnTo>
                    <a:pt x="26" y="114"/>
                  </a:lnTo>
                  <a:lnTo>
                    <a:pt x="22" y="105"/>
                  </a:lnTo>
                  <a:lnTo>
                    <a:pt x="22" y="98"/>
                  </a:lnTo>
                  <a:lnTo>
                    <a:pt x="22" y="98"/>
                  </a:lnTo>
                  <a:lnTo>
                    <a:pt x="23" y="91"/>
                  </a:lnTo>
                  <a:lnTo>
                    <a:pt x="26" y="85"/>
                  </a:lnTo>
                  <a:lnTo>
                    <a:pt x="26" y="85"/>
                  </a:lnTo>
                  <a:lnTo>
                    <a:pt x="29" y="84"/>
                  </a:lnTo>
                  <a:lnTo>
                    <a:pt x="29" y="84"/>
                  </a:lnTo>
                  <a:lnTo>
                    <a:pt x="31" y="85"/>
                  </a:lnTo>
                  <a:lnTo>
                    <a:pt x="31" y="85"/>
                  </a:lnTo>
                  <a:lnTo>
                    <a:pt x="33" y="92"/>
                  </a:lnTo>
                  <a:lnTo>
                    <a:pt x="35" y="97"/>
                  </a:lnTo>
                  <a:lnTo>
                    <a:pt x="38" y="98"/>
                  </a:lnTo>
                  <a:lnTo>
                    <a:pt x="42" y="98"/>
                  </a:lnTo>
                  <a:lnTo>
                    <a:pt x="42" y="98"/>
                  </a:lnTo>
                  <a:lnTo>
                    <a:pt x="54" y="97"/>
                  </a:lnTo>
                  <a:lnTo>
                    <a:pt x="68" y="92"/>
                  </a:lnTo>
                  <a:lnTo>
                    <a:pt x="68" y="92"/>
                  </a:lnTo>
                  <a:lnTo>
                    <a:pt x="102" y="84"/>
                  </a:lnTo>
                  <a:lnTo>
                    <a:pt x="123" y="78"/>
                  </a:lnTo>
                  <a:lnTo>
                    <a:pt x="123" y="78"/>
                  </a:lnTo>
                  <a:lnTo>
                    <a:pt x="129" y="75"/>
                  </a:lnTo>
                  <a:lnTo>
                    <a:pt x="132" y="74"/>
                  </a:lnTo>
                  <a:lnTo>
                    <a:pt x="135" y="72"/>
                  </a:lnTo>
                  <a:lnTo>
                    <a:pt x="135" y="72"/>
                  </a:lnTo>
                  <a:lnTo>
                    <a:pt x="138" y="74"/>
                  </a:lnTo>
                  <a:lnTo>
                    <a:pt x="142" y="75"/>
                  </a:lnTo>
                  <a:lnTo>
                    <a:pt x="152" y="82"/>
                  </a:lnTo>
                  <a:lnTo>
                    <a:pt x="152" y="82"/>
                  </a:lnTo>
                  <a:lnTo>
                    <a:pt x="161" y="91"/>
                  </a:lnTo>
                  <a:lnTo>
                    <a:pt x="163" y="95"/>
                  </a:lnTo>
                  <a:lnTo>
                    <a:pt x="163" y="98"/>
                  </a:lnTo>
                  <a:lnTo>
                    <a:pt x="163" y="98"/>
                  </a:lnTo>
                  <a:lnTo>
                    <a:pt x="163" y="100"/>
                  </a:lnTo>
                  <a:lnTo>
                    <a:pt x="161" y="103"/>
                  </a:lnTo>
                  <a:lnTo>
                    <a:pt x="154" y="105"/>
                  </a:lnTo>
                  <a:lnTo>
                    <a:pt x="154" y="105"/>
                  </a:lnTo>
                  <a:lnTo>
                    <a:pt x="147" y="111"/>
                  </a:lnTo>
                  <a:lnTo>
                    <a:pt x="136" y="120"/>
                  </a:lnTo>
                  <a:lnTo>
                    <a:pt x="136" y="120"/>
                  </a:lnTo>
                  <a:lnTo>
                    <a:pt x="73" y="182"/>
                  </a:lnTo>
                  <a:lnTo>
                    <a:pt x="73" y="182"/>
                  </a:lnTo>
                  <a:lnTo>
                    <a:pt x="84" y="176"/>
                  </a:lnTo>
                  <a:lnTo>
                    <a:pt x="93" y="172"/>
                  </a:lnTo>
                  <a:lnTo>
                    <a:pt x="100" y="169"/>
                  </a:lnTo>
                  <a:lnTo>
                    <a:pt x="109" y="169"/>
                  </a:lnTo>
                  <a:lnTo>
                    <a:pt x="109" y="169"/>
                  </a:lnTo>
                  <a:close/>
                  <a:moveTo>
                    <a:pt x="74" y="0"/>
                  </a:moveTo>
                  <a:lnTo>
                    <a:pt x="74" y="0"/>
                  </a:lnTo>
                  <a:lnTo>
                    <a:pt x="83" y="7"/>
                  </a:lnTo>
                  <a:lnTo>
                    <a:pt x="90" y="13"/>
                  </a:lnTo>
                  <a:lnTo>
                    <a:pt x="97" y="16"/>
                  </a:lnTo>
                  <a:lnTo>
                    <a:pt x="106" y="19"/>
                  </a:lnTo>
                  <a:lnTo>
                    <a:pt x="106" y="19"/>
                  </a:lnTo>
                  <a:lnTo>
                    <a:pt x="119" y="22"/>
                  </a:lnTo>
                  <a:lnTo>
                    <a:pt x="136" y="22"/>
                  </a:lnTo>
                  <a:lnTo>
                    <a:pt x="136" y="22"/>
                  </a:lnTo>
                  <a:lnTo>
                    <a:pt x="147" y="23"/>
                  </a:lnTo>
                  <a:lnTo>
                    <a:pt x="154" y="27"/>
                  </a:lnTo>
                  <a:lnTo>
                    <a:pt x="158" y="32"/>
                  </a:lnTo>
                  <a:lnTo>
                    <a:pt x="160" y="37"/>
                  </a:lnTo>
                  <a:lnTo>
                    <a:pt x="160" y="37"/>
                  </a:lnTo>
                  <a:lnTo>
                    <a:pt x="158" y="43"/>
                  </a:lnTo>
                  <a:lnTo>
                    <a:pt x="157" y="48"/>
                  </a:lnTo>
                  <a:lnTo>
                    <a:pt x="152" y="49"/>
                  </a:lnTo>
                  <a:lnTo>
                    <a:pt x="147" y="50"/>
                  </a:lnTo>
                  <a:lnTo>
                    <a:pt x="147" y="50"/>
                  </a:lnTo>
                  <a:lnTo>
                    <a:pt x="126" y="49"/>
                  </a:lnTo>
                  <a:lnTo>
                    <a:pt x="126" y="49"/>
                  </a:lnTo>
                  <a:lnTo>
                    <a:pt x="118" y="49"/>
                  </a:lnTo>
                  <a:lnTo>
                    <a:pt x="107" y="50"/>
                  </a:lnTo>
                  <a:lnTo>
                    <a:pt x="77" y="58"/>
                  </a:lnTo>
                  <a:lnTo>
                    <a:pt x="74" y="50"/>
                  </a:lnTo>
                  <a:lnTo>
                    <a:pt x="74" y="50"/>
                  </a:lnTo>
                  <a:lnTo>
                    <a:pt x="113" y="37"/>
                  </a:lnTo>
                  <a:lnTo>
                    <a:pt x="113" y="37"/>
                  </a:lnTo>
                  <a:lnTo>
                    <a:pt x="97" y="33"/>
                  </a:lnTo>
                  <a:lnTo>
                    <a:pt x="86" y="26"/>
                  </a:lnTo>
                  <a:lnTo>
                    <a:pt x="76" y="16"/>
                  </a:lnTo>
                  <a:lnTo>
                    <a:pt x="67" y="6"/>
                  </a:lnTo>
                  <a:lnTo>
                    <a:pt x="74"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8" name="Freeform 172"/>
            <p:cNvSpPr>
              <a:spLocks noEditPoints="1"/>
            </p:cNvSpPr>
            <p:nvPr userDrawn="1"/>
          </p:nvSpPr>
          <p:spPr bwMode="auto">
            <a:xfrm>
              <a:off x="3862388" y="1763713"/>
              <a:ext cx="106363" cy="128588"/>
            </a:xfrm>
            <a:custGeom>
              <a:avLst/>
              <a:gdLst/>
              <a:ahLst/>
              <a:cxnLst>
                <a:cxn ang="0">
                  <a:pos x="89" y="110"/>
                </a:cxn>
                <a:cxn ang="0">
                  <a:pos x="125" y="104"/>
                </a:cxn>
                <a:cxn ang="0">
                  <a:pos x="168" y="113"/>
                </a:cxn>
                <a:cxn ang="0">
                  <a:pos x="199" y="155"/>
                </a:cxn>
                <a:cxn ang="0">
                  <a:pos x="197" y="187"/>
                </a:cxn>
                <a:cxn ang="0">
                  <a:pos x="184" y="213"/>
                </a:cxn>
                <a:cxn ang="0">
                  <a:pos x="141" y="237"/>
                </a:cxn>
                <a:cxn ang="0">
                  <a:pos x="87" y="242"/>
                </a:cxn>
                <a:cxn ang="0">
                  <a:pos x="52" y="229"/>
                </a:cxn>
                <a:cxn ang="0">
                  <a:pos x="45" y="208"/>
                </a:cxn>
                <a:cxn ang="0">
                  <a:pos x="54" y="188"/>
                </a:cxn>
                <a:cxn ang="0">
                  <a:pos x="78" y="179"/>
                </a:cxn>
                <a:cxn ang="0">
                  <a:pos x="103" y="185"/>
                </a:cxn>
                <a:cxn ang="0">
                  <a:pos x="128" y="211"/>
                </a:cxn>
                <a:cxn ang="0">
                  <a:pos x="149" y="213"/>
                </a:cxn>
                <a:cxn ang="0">
                  <a:pos x="171" y="187"/>
                </a:cxn>
                <a:cxn ang="0">
                  <a:pos x="174" y="155"/>
                </a:cxn>
                <a:cxn ang="0">
                  <a:pos x="152" y="124"/>
                </a:cxn>
                <a:cxn ang="0">
                  <a:pos x="118" y="119"/>
                </a:cxn>
                <a:cxn ang="0">
                  <a:pos x="57" y="140"/>
                </a:cxn>
                <a:cxn ang="0">
                  <a:pos x="23" y="174"/>
                </a:cxn>
                <a:cxn ang="0">
                  <a:pos x="10" y="182"/>
                </a:cxn>
                <a:cxn ang="0">
                  <a:pos x="0" y="175"/>
                </a:cxn>
                <a:cxn ang="0">
                  <a:pos x="2" y="159"/>
                </a:cxn>
                <a:cxn ang="0">
                  <a:pos x="23" y="137"/>
                </a:cxn>
                <a:cxn ang="0">
                  <a:pos x="120" y="27"/>
                </a:cxn>
                <a:cxn ang="0">
                  <a:pos x="120" y="23"/>
                </a:cxn>
                <a:cxn ang="0">
                  <a:pos x="90" y="29"/>
                </a:cxn>
                <a:cxn ang="0">
                  <a:pos x="54" y="45"/>
                </a:cxn>
                <a:cxn ang="0">
                  <a:pos x="41" y="46"/>
                </a:cxn>
                <a:cxn ang="0">
                  <a:pos x="28" y="35"/>
                </a:cxn>
                <a:cxn ang="0">
                  <a:pos x="22" y="13"/>
                </a:cxn>
                <a:cxn ang="0">
                  <a:pos x="26" y="11"/>
                </a:cxn>
                <a:cxn ang="0">
                  <a:pos x="36" y="20"/>
                </a:cxn>
                <a:cxn ang="0">
                  <a:pos x="55" y="20"/>
                </a:cxn>
                <a:cxn ang="0">
                  <a:pos x="113" y="7"/>
                </a:cxn>
                <a:cxn ang="0">
                  <a:pos x="126" y="0"/>
                </a:cxn>
                <a:cxn ang="0">
                  <a:pos x="136" y="1"/>
                </a:cxn>
                <a:cxn ang="0">
                  <a:pos x="157" y="20"/>
                </a:cxn>
                <a:cxn ang="0">
                  <a:pos x="151" y="30"/>
                </a:cxn>
                <a:cxn ang="0">
                  <a:pos x="129" y="49"/>
                </a:cxn>
                <a:cxn ang="0">
                  <a:pos x="51" y="132"/>
                </a:cxn>
                <a:cxn ang="0">
                  <a:pos x="62" y="197"/>
                </a:cxn>
                <a:cxn ang="0">
                  <a:pos x="58" y="211"/>
                </a:cxn>
                <a:cxn ang="0">
                  <a:pos x="78" y="226"/>
                </a:cxn>
                <a:cxn ang="0">
                  <a:pos x="113" y="224"/>
                </a:cxn>
                <a:cxn ang="0">
                  <a:pos x="102" y="205"/>
                </a:cxn>
                <a:cxn ang="0">
                  <a:pos x="81" y="194"/>
                </a:cxn>
              </a:cxnLst>
              <a:rect l="0" t="0" r="r" b="b"/>
              <a:pathLst>
                <a:path w="200" h="243">
                  <a:moveTo>
                    <a:pt x="51" y="132"/>
                  </a:moveTo>
                  <a:lnTo>
                    <a:pt x="51" y="132"/>
                  </a:lnTo>
                  <a:lnTo>
                    <a:pt x="70" y="119"/>
                  </a:lnTo>
                  <a:lnTo>
                    <a:pt x="89" y="110"/>
                  </a:lnTo>
                  <a:lnTo>
                    <a:pt x="97" y="107"/>
                  </a:lnTo>
                  <a:lnTo>
                    <a:pt x="106" y="106"/>
                  </a:lnTo>
                  <a:lnTo>
                    <a:pt x="116" y="104"/>
                  </a:lnTo>
                  <a:lnTo>
                    <a:pt x="125" y="104"/>
                  </a:lnTo>
                  <a:lnTo>
                    <a:pt x="125" y="104"/>
                  </a:lnTo>
                  <a:lnTo>
                    <a:pt x="141" y="104"/>
                  </a:lnTo>
                  <a:lnTo>
                    <a:pt x="155" y="108"/>
                  </a:lnTo>
                  <a:lnTo>
                    <a:pt x="168" y="113"/>
                  </a:lnTo>
                  <a:lnTo>
                    <a:pt x="180" y="121"/>
                  </a:lnTo>
                  <a:lnTo>
                    <a:pt x="189" y="130"/>
                  </a:lnTo>
                  <a:lnTo>
                    <a:pt x="194" y="142"/>
                  </a:lnTo>
                  <a:lnTo>
                    <a:pt x="199" y="155"/>
                  </a:lnTo>
                  <a:lnTo>
                    <a:pt x="200" y="171"/>
                  </a:lnTo>
                  <a:lnTo>
                    <a:pt x="200" y="171"/>
                  </a:lnTo>
                  <a:lnTo>
                    <a:pt x="199" y="179"/>
                  </a:lnTo>
                  <a:lnTo>
                    <a:pt x="197" y="187"/>
                  </a:lnTo>
                  <a:lnTo>
                    <a:pt x="196" y="194"/>
                  </a:lnTo>
                  <a:lnTo>
                    <a:pt x="193" y="201"/>
                  </a:lnTo>
                  <a:lnTo>
                    <a:pt x="189" y="207"/>
                  </a:lnTo>
                  <a:lnTo>
                    <a:pt x="184" y="213"/>
                  </a:lnTo>
                  <a:lnTo>
                    <a:pt x="178" y="218"/>
                  </a:lnTo>
                  <a:lnTo>
                    <a:pt x="173" y="223"/>
                  </a:lnTo>
                  <a:lnTo>
                    <a:pt x="158" y="231"/>
                  </a:lnTo>
                  <a:lnTo>
                    <a:pt x="141" y="237"/>
                  </a:lnTo>
                  <a:lnTo>
                    <a:pt x="122" y="242"/>
                  </a:lnTo>
                  <a:lnTo>
                    <a:pt x="100" y="243"/>
                  </a:lnTo>
                  <a:lnTo>
                    <a:pt x="100" y="243"/>
                  </a:lnTo>
                  <a:lnTo>
                    <a:pt x="87" y="242"/>
                  </a:lnTo>
                  <a:lnTo>
                    <a:pt x="75" y="240"/>
                  </a:lnTo>
                  <a:lnTo>
                    <a:pt x="67" y="237"/>
                  </a:lnTo>
                  <a:lnTo>
                    <a:pt x="58" y="233"/>
                  </a:lnTo>
                  <a:lnTo>
                    <a:pt x="52" y="229"/>
                  </a:lnTo>
                  <a:lnTo>
                    <a:pt x="48" y="223"/>
                  </a:lnTo>
                  <a:lnTo>
                    <a:pt x="45" y="216"/>
                  </a:lnTo>
                  <a:lnTo>
                    <a:pt x="45" y="208"/>
                  </a:lnTo>
                  <a:lnTo>
                    <a:pt x="45" y="208"/>
                  </a:lnTo>
                  <a:lnTo>
                    <a:pt x="45" y="203"/>
                  </a:lnTo>
                  <a:lnTo>
                    <a:pt x="46" y="197"/>
                  </a:lnTo>
                  <a:lnTo>
                    <a:pt x="49" y="192"/>
                  </a:lnTo>
                  <a:lnTo>
                    <a:pt x="54" y="188"/>
                  </a:lnTo>
                  <a:lnTo>
                    <a:pt x="58" y="184"/>
                  </a:lnTo>
                  <a:lnTo>
                    <a:pt x="64" y="182"/>
                  </a:lnTo>
                  <a:lnTo>
                    <a:pt x="71" y="179"/>
                  </a:lnTo>
                  <a:lnTo>
                    <a:pt x="78" y="179"/>
                  </a:lnTo>
                  <a:lnTo>
                    <a:pt x="78" y="179"/>
                  </a:lnTo>
                  <a:lnTo>
                    <a:pt x="87" y="179"/>
                  </a:lnTo>
                  <a:lnTo>
                    <a:pt x="96" y="182"/>
                  </a:lnTo>
                  <a:lnTo>
                    <a:pt x="103" y="185"/>
                  </a:lnTo>
                  <a:lnTo>
                    <a:pt x="110" y="190"/>
                  </a:lnTo>
                  <a:lnTo>
                    <a:pt x="118" y="195"/>
                  </a:lnTo>
                  <a:lnTo>
                    <a:pt x="123" y="203"/>
                  </a:lnTo>
                  <a:lnTo>
                    <a:pt x="128" y="211"/>
                  </a:lnTo>
                  <a:lnTo>
                    <a:pt x="133" y="220"/>
                  </a:lnTo>
                  <a:lnTo>
                    <a:pt x="133" y="220"/>
                  </a:lnTo>
                  <a:lnTo>
                    <a:pt x="141" y="217"/>
                  </a:lnTo>
                  <a:lnTo>
                    <a:pt x="149" y="213"/>
                  </a:lnTo>
                  <a:lnTo>
                    <a:pt x="157" y="208"/>
                  </a:lnTo>
                  <a:lnTo>
                    <a:pt x="162" y="203"/>
                  </a:lnTo>
                  <a:lnTo>
                    <a:pt x="168" y="195"/>
                  </a:lnTo>
                  <a:lnTo>
                    <a:pt x="171" y="187"/>
                  </a:lnTo>
                  <a:lnTo>
                    <a:pt x="174" y="176"/>
                  </a:lnTo>
                  <a:lnTo>
                    <a:pt x="174" y="166"/>
                  </a:lnTo>
                  <a:lnTo>
                    <a:pt x="174" y="166"/>
                  </a:lnTo>
                  <a:lnTo>
                    <a:pt x="174" y="155"/>
                  </a:lnTo>
                  <a:lnTo>
                    <a:pt x="171" y="145"/>
                  </a:lnTo>
                  <a:lnTo>
                    <a:pt x="167" y="137"/>
                  </a:lnTo>
                  <a:lnTo>
                    <a:pt x="160" y="130"/>
                  </a:lnTo>
                  <a:lnTo>
                    <a:pt x="152" y="124"/>
                  </a:lnTo>
                  <a:lnTo>
                    <a:pt x="142" y="121"/>
                  </a:lnTo>
                  <a:lnTo>
                    <a:pt x="131" y="119"/>
                  </a:lnTo>
                  <a:lnTo>
                    <a:pt x="118" y="119"/>
                  </a:lnTo>
                  <a:lnTo>
                    <a:pt x="118" y="119"/>
                  </a:lnTo>
                  <a:lnTo>
                    <a:pt x="104" y="120"/>
                  </a:lnTo>
                  <a:lnTo>
                    <a:pt x="90" y="123"/>
                  </a:lnTo>
                  <a:lnTo>
                    <a:pt x="74" y="130"/>
                  </a:lnTo>
                  <a:lnTo>
                    <a:pt x="57" y="140"/>
                  </a:lnTo>
                  <a:lnTo>
                    <a:pt x="57" y="140"/>
                  </a:lnTo>
                  <a:lnTo>
                    <a:pt x="48" y="148"/>
                  </a:lnTo>
                  <a:lnTo>
                    <a:pt x="39" y="156"/>
                  </a:lnTo>
                  <a:lnTo>
                    <a:pt x="23" y="174"/>
                  </a:lnTo>
                  <a:lnTo>
                    <a:pt x="23" y="174"/>
                  </a:lnTo>
                  <a:lnTo>
                    <a:pt x="17" y="179"/>
                  </a:lnTo>
                  <a:lnTo>
                    <a:pt x="15" y="182"/>
                  </a:lnTo>
                  <a:lnTo>
                    <a:pt x="10" y="182"/>
                  </a:lnTo>
                  <a:lnTo>
                    <a:pt x="10" y="182"/>
                  </a:lnTo>
                  <a:lnTo>
                    <a:pt x="6" y="182"/>
                  </a:lnTo>
                  <a:lnTo>
                    <a:pt x="3" y="179"/>
                  </a:lnTo>
                  <a:lnTo>
                    <a:pt x="0" y="175"/>
                  </a:lnTo>
                  <a:lnTo>
                    <a:pt x="0" y="169"/>
                  </a:lnTo>
                  <a:lnTo>
                    <a:pt x="0" y="169"/>
                  </a:lnTo>
                  <a:lnTo>
                    <a:pt x="0" y="163"/>
                  </a:lnTo>
                  <a:lnTo>
                    <a:pt x="2" y="159"/>
                  </a:lnTo>
                  <a:lnTo>
                    <a:pt x="4" y="155"/>
                  </a:lnTo>
                  <a:lnTo>
                    <a:pt x="9" y="150"/>
                  </a:lnTo>
                  <a:lnTo>
                    <a:pt x="9" y="150"/>
                  </a:lnTo>
                  <a:lnTo>
                    <a:pt x="23" y="137"/>
                  </a:lnTo>
                  <a:lnTo>
                    <a:pt x="42" y="120"/>
                  </a:lnTo>
                  <a:lnTo>
                    <a:pt x="42" y="120"/>
                  </a:lnTo>
                  <a:lnTo>
                    <a:pt x="74" y="84"/>
                  </a:lnTo>
                  <a:lnTo>
                    <a:pt x="120" y="27"/>
                  </a:lnTo>
                  <a:lnTo>
                    <a:pt x="120" y="27"/>
                  </a:lnTo>
                  <a:lnTo>
                    <a:pt x="122" y="24"/>
                  </a:lnTo>
                  <a:lnTo>
                    <a:pt x="122" y="24"/>
                  </a:lnTo>
                  <a:lnTo>
                    <a:pt x="120" y="23"/>
                  </a:lnTo>
                  <a:lnTo>
                    <a:pt x="120" y="23"/>
                  </a:lnTo>
                  <a:lnTo>
                    <a:pt x="116" y="23"/>
                  </a:lnTo>
                  <a:lnTo>
                    <a:pt x="116" y="23"/>
                  </a:lnTo>
                  <a:lnTo>
                    <a:pt x="90" y="29"/>
                  </a:lnTo>
                  <a:lnTo>
                    <a:pt x="67" y="39"/>
                  </a:lnTo>
                  <a:lnTo>
                    <a:pt x="67" y="39"/>
                  </a:lnTo>
                  <a:lnTo>
                    <a:pt x="54" y="45"/>
                  </a:lnTo>
                  <a:lnTo>
                    <a:pt x="54" y="45"/>
                  </a:lnTo>
                  <a:lnTo>
                    <a:pt x="49" y="46"/>
                  </a:lnTo>
                  <a:lnTo>
                    <a:pt x="45" y="46"/>
                  </a:lnTo>
                  <a:lnTo>
                    <a:pt x="45" y="46"/>
                  </a:lnTo>
                  <a:lnTo>
                    <a:pt x="41" y="46"/>
                  </a:lnTo>
                  <a:lnTo>
                    <a:pt x="36" y="43"/>
                  </a:lnTo>
                  <a:lnTo>
                    <a:pt x="32" y="40"/>
                  </a:lnTo>
                  <a:lnTo>
                    <a:pt x="28" y="35"/>
                  </a:lnTo>
                  <a:lnTo>
                    <a:pt x="28" y="35"/>
                  </a:lnTo>
                  <a:lnTo>
                    <a:pt x="23" y="26"/>
                  </a:lnTo>
                  <a:lnTo>
                    <a:pt x="20" y="19"/>
                  </a:lnTo>
                  <a:lnTo>
                    <a:pt x="20" y="19"/>
                  </a:lnTo>
                  <a:lnTo>
                    <a:pt x="22" y="13"/>
                  </a:lnTo>
                  <a:lnTo>
                    <a:pt x="23" y="11"/>
                  </a:lnTo>
                  <a:lnTo>
                    <a:pt x="25" y="10"/>
                  </a:lnTo>
                  <a:lnTo>
                    <a:pt x="25" y="10"/>
                  </a:lnTo>
                  <a:lnTo>
                    <a:pt x="26" y="11"/>
                  </a:lnTo>
                  <a:lnTo>
                    <a:pt x="28" y="13"/>
                  </a:lnTo>
                  <a:lnTo>
                    <a:pt x="28" y="13"/>
                  </a:lnTo>
                  <a:lnTo>
                    <a:pt x="32" y="17"/>
                  </a:lnTo>
                  <a:lnTo>
                    <a:pt x="36" y="20"/>
                  </a:lnTo>
                  <a:lnTo>
                    <a:pt x="41" y="22"/>
                  </a:lnTo>
                  <a:lnTo>
                    <a:pt x="46" y="22"/>
                  </a:lnTo>
                  <a:lnTo>
                    <a:pt x="46" y="22"/>
                  </a:lnTo>
                  <a:lnTo>
                    <a:pt x="55" y="20"/>
                  </a:lnTo>
                  <a:lnTo>
                    <a:pt x="70" y="17"/>
                  </a:lnTo>
                  <a:lnTo>
                    <a:pt x="70" y="17"/>
                  </a:lnTo>
                  <a:lnTo>
                    <a:pt x="113" y="7"/>
                  </a:lnTo>
                  <a:lnTo>
                    <a:pt x="113" y="7"/>
                  </a:lnTo>
                  <a:lnTo>
                    <a:pt x="118" y="6"/>
                  </a:lnTo>
                  <a:lnTo>
                    <a:pt x="123" y="3"/>
                  </a:lnTo>
                  <a:lnTo>
                    <a:pt x="123" y="3"/>
                  </a:lnTo>
                  <a:lnTo>
                    <a:pt x="126" y="0"/>
                  </a:lnTo>
                  <a:lnTo>
                    <a:pt x="131" y="0"/>
                  </a:lnTo>
                  <a:lnTo>
                    <a:pt x="131" y="0"/>
                  </a:lnTo>
                  <a:lnTo>
                    <a:pt x="133" y="0"/>
                  </a:lnTo>
                  <a:lnTo>
                    <a:pt x="136" y="1"/>
                  </a:lnTo>
                  <a:lnTo>
                    <a:pt x="144" y="7"/>
                  </a:lnTo>
                  <a:lnTo>
                    <a:pt x="144" y="7"/>
                  </a:lnTo>
                  <a:lnTo>
                    <a:pt x="154" y="16"/>
                  </a:lnTo>
                  <a:lnTo>
                    <a:pt x="157" y="20"/>
                  </a:lnTo>
                  <a:lnTo>
                    <a:pt x="157" y="23"/>
                  </a:lnTo>
                  <a:lnTo>
                    <a:pt x="157" y="23"/>
                  </a:lnTo>
                  <a:lnTo>
                    <a:pt x="155" y="27"/>
                  </a:lnTo>
                  <a:lnTo>
                    <a:pt x="151" y="30"/>
                  </a:lnTo>
                  <a:lnTo>
                    <a:pt x="151" y="30"/>
                  </a:lnTo>
                  <a:lnTo>
                    <a:pt x="141" y="37"/>
                  </a:lnTo>
                  <a:lnTo>
                    <a:pt x="129" y="49"/>
                  </a:lnTo>
                  <a:lnTo>
                    <a:pt x="129" y="49"/>
                  </a:lnTo>
                  <a:lnTo>
                    <a:pt x="68" y="114"/>
                  </a:lnTo>
                  <a:lnTo>
                    <a:pt x="68" y="114"/>
                  </a:lnTo>
                  <a:lnTo>
                    <a:pt x="51" y="130"/>
                  </a:lnTo>
                  <a:lnTo>
                    <a:pt x="51" y="132"/>
                  </a:lnTo>
                  <a:close/>
                  <a:moveTo>
                    <a:pt x="75" y="192"/>
                  </a:moveTo>
                  <a:lnTo>
                    <a:pt x="75" y="192"/>
                  </a:lnTo>
                  <a:lnTo>
                    <a:pt x="68" y="194"/>
                  </a:lnTo>
                  <a:lnTo>
                    <a:pt x="62" y="197"/>
                  </a:lnTo>
                  <a:lnTo>
                    <a:pt x="58" y="201"/>
                  </a:lnTo>
                  <a:lnTo>
                    <a:pt x="58" y="207"/>
                  </a:lnTo>
                  <a:lnTo>
                    <a:pt x="58" y="207"/>
                  </a:lnTo>
                  <a:lnTo>
                    <a:pt x="58" y="211"/>
                  </a:lnTo>
                  <a:lnTo>
                    <a:pt x="60" y="216"/>
                  </a:lnTo>
                  <a:lnTo>
                    <a:pt x="64" y="218"/>
                  </a:lnTo>
                  <a:lnTo>
                    <a:pt x="68" y="221"/>
                  </a:lnTo>
                  <a:lnTo>
                    <a:pt x="78" y="226"/>
                  </a:lnTo>
                  <a:lnTo>
                    <a:pt x="91" y="227"/>
                  </a:lnTo>
                  <a:lnTo>
                    <a:pt x="91" y="227"/>
                  </a:lnTo>
                  <a:lnTo>
                    <a:pt x="102" y="226"/>
                  </a:lnTo>
                  <a:lnTo>
                    <a:pt x="113" y="224"/>
                  </a:lnTo>
                  <a:lnTo>
                    <a:pt x="113" y="224"/>
                  </a:lnTo>
                  <a:lnTo>
                    <a:pt x="110" y="217"/>
                  </a:lnTo>
                  <a:lnTo>
                    <a:pt x="106" y="210"/>
                  </a:lnTo>
                  <a:lnTo>
                    <a:pt x="102" y="205"/>
                  </a:lnTo>
                  <a:lnTo>
                    <a:pt x="97" y="201"/>
                  </a:lnTo>
                  <a:lnTo>
                    <a:pt x="91" y="197"/>
                  </a:lnTo>
                  <a:lnTo>
                    <a:pt x="87" y="195"/>
                  </a:lnTo>
                  <a:lnTo>
                    <a:pt x="81" y="194"/>
                  </a:lnTo>
                  <a:lnTo>
                    <a:pt x="75" y="192"/>
                  </a:lnTo>
                  <a:lnTo>
                    <a:pt x="75" y="19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69" name="Freeform 173"/>
            <p:cNvSpPr>
              <a:spLocks/>
            </p:cNvSpPr>
            <p:nvPr userDrawn="1"/>
          </p:nvSpPr>
          <p:spPr bwMode="auto">
            <a:xfrm>
              <a:off x="4010026" y="1758951"/>
              <a:ext cx="106363" cy="133350"/>
            </a:xfrm>
            <a:custGeom>
              <a:avLst/>
              <a:gdLst/>
              <a:ahLst/>
              <a:cxnLst>
                <a:cxn ang="0">
                  <a:pos x="0" y="165"/>
                </a:cxn>
                <a:cxn ang="0">
                  <a:pos x="42" y="138"/>
                </a:cxn>
                <a:cxn ang="0">
                  <a:pos x="82" y="109"/>
                </a:cxn>
                <a:cxn ang="0">
                  <a:pos x="120" y="74"/>
                </a:cxn>
                <a:cxn ang="0">
                  <a:pos x="158" y="36"/>
                </a:cxn>
                <a:cxn ang="0">
                  <a:pos x="163" y="28"/>
                </a:cxn>
                <a:cxn ang="0">
                  <a:pos x="165" y="22"/>
                </a:cxn>
                <a:cxn ang="0">
                  <a:pos x="163" y="16"/>
                </a:cxn>
                <a:cxn ang="0">
                  <a:pos x="152" y="4"/>
                </a:cxn>
                <a:cxn ang="0">
                  <a:pos x="150" y="3"/>
                </a:cxn>
                <a:cxn ang="0">
                  <a:pos x="156" y="0"/>
                </a:cxn>
                <a:cxn ang="0">
                  <a:pos x="162" y="0"/>
                </a:cxn>
                <a:cxn ang="0">
                  <a:pos x="176" y="6"/>
                </a:cxn>
                <a:cxn ang="0">
                  <a:pos x="184" y="12"/>
                </a:cxn>
                <a:cxn ang="0">
                  <a:pos x="197" y="22"/>
                </a:cxn>
                <a:cxn ang="0">
                  <a:pos x="201" y="32"/>
                </a:cxn>
                <a:cxn ang="0">
                  <a:pos x="201" y="33"/>
                </a:cxn>
                <a:cxn ang="0">
                  <a:pos x="192" y="39"/>
                </a:cxn>
                <a:cxn ang="0">
                  <a:pos x="187" y="44"/>
                </a:cxn>
                <a:cxn ang="0">
                  <a:pos x="179" y="51"/>
                </a:cxn>
                <a:cxn ang="0">
                  <a:pos x="136" y="93"/>
                </a:cxn>
                <a:cxn ang="0">
                  <a:pos x="147" y="104"/>
                </a:cxn>
                <a:cxn ang="0">
                  <a:pos x="150" y="109"/>
                </a:cxn>
                <a:cxn ang="0">
                  <a:pos x="152" y="116"/>
                </a:cxn>
                <a:cxn ang="0">
                  <a:pos x="150" y="136"/>
                </a:cxn>
                <a:cxn ang="0">
                  <a:pos x="150" y="235"/>
                </a:cxn>
                <a:cxn ang="0">
                  <a:pos x="149" y="249"/>
                </a:cxn>
                <a:cxn ang="0">
                  <a:pos x="139" y="254"/>
                </a:cxn>
                <a:cxn ang="0">
                  <a:pos x="133" y="252"/>
                </a:cxn>
                <a:cxn ang="0">
                  <a:pos x="129" y="248"/>
                </a:cxn>
                <a:cxn ang="0">
                  <a:pos x="123" y="227"/>
                </a:cxn>
                <a:cxn ang="0">
                  <a:pos x="123" y="217"/>
                </a:cxn>
                <a:cxn ang="0">
                  <a:pos x="124" y="207"/>
                </a:cxn>
                <a:cxn ang="0">
                  <a:pos x="126" y="167"/>
                </a:cxn>
                <a:cxn ang="0">
                  <a:pos x="126" y="128"/>
                </a:cxn>
                <a:cxn ang="0">
                  <a:pos x="126" y="112"/>
                </a:cxn>
                <a:cxn ang="0">
                  <a:pos x="123" y="101"/>
                </a:cxn>
                <a:cxn ang="0">
                  <a:pos x="65" y="142"/>
                </a:cxn>
                <a:cxn ang="0">
                  <a:pos x="2" y="172"/>
                </a:cxn>
              </a:cxnLst>
              <a:rect l="0" t="0" r="r" b="b"/>
              <a:pathLst>
                <a:path w="201" h="254">
                  <a:moveTo>
                    <a:pt x="0" y="165"/>
                  </a:moveTo>
                  <a:lnTo>
                    <a:pt x="0" y="165"/>
                  </a:lnTo>
                  <a:lnTo>
                    <a:pt x="20" y="152"/>
                  </a:lnTo>
                  <a:lnTo>
                    <a:pt x="42" y="138"/>
                  </a:lnTo>
                  <a:lnTo>
                    <a:pt x="62" y="123"/>
                  </a:lnTo>
                  <a:lnTo>
                    <a:pt x="82" y="109"/>
                  </a:lnTo>
                  <a:lnTo>
                    <a:pt x="101" y="91"/>
                  </a:lnTo>
                  <a:lnTo>
                    <a:pt x="120" y="74"/>
                  </a:lnTo>
                  <a:lnTo>
                    <a:pt x="139" y="57"/>
                  </a:lnTo>
                  <a:lnTo>
                    <a:pt x="158" y="36"/>
                  </a:lnTo>
                  <a:lnTo>
                    <a:pt x="158" y="36"/>
                  </a:lnTo>
                  <a:lnTo>
                    <a:pt x="163" y="28"/>
                  </a:lnTo>
                  <a:lnTo>
                    <a:pt x="165" y="22"/>
                  </a:lnTo>
                  <a:lnTo>
                    <a:pt x="165" y="22"/>
                  </a:lnTo>
                  <a:lnTo>
                    <a:pt x="165" y="19"/>
                  </a:lnTo>
                  <a:lnTo>
                    <a:pt x="163" y="16"/>
                  </a:lnTo>
                  <a:lnTo>
                    <a:pt x="152" y="4"/>
                  </a:lnTo>
                  <a:lnTo>
                    <a:pt x="152" y="4"/>
                  </a:lnTo>
                  <a:lnTo>
                    <a:pt x="150" y="3"/>
                  </a:lnTo>
                  <a:lnTo>
                    <a:pt x="150" y="3"/>
                  </a:lnTo>
                  <a:lnTo>
                    <a:pt x="152" y="0"/>
                  </a:lnTo>
                  <a:lnTo>
                    <a:pt x="156" y="0"/>
                  </a:lnTo>
                  <a:lnTo>
                    <a:pt x="156" y="0"/>
                  </a:lnTo>
                  <a:lnTo>
                    <a:pt x="162" y="0"/>
                  </a:lnTo>
                  <a:lnTo>
                    <a:pt x="169" y="3"/>
                  </a:lnTo>
                  <a:lnTo>
                    <a:pt x="176" y="6"/>
                  </a:lnTo>
                  <a:lnTo>
                    <a:pt x="184" y="12"/>
                  </a:lnTo>
                  <a:lnTo>
                    <a:pt x="184" y="12"/>
                  </a:lnTo>
                  <a:lnTo>
                    <a:pt x="191" y="16"/>
                  </a:lnTo>
                  <a:lnTo>
                    <a:pt x="197" y="22"/>
                  </a:lnTo>
                  <a:lnTo>
                    <a:pt x="200" y="26"/>
                  </a:lnTo>
                  <a:lnTo>
                    <a:pt x="201" y="32"/>
                  </a:lnTo>
                  <a:lnTo>
                    <a:pt x="201" y="32"/>
                  </a:lnTo>
                  <a:lnTo>
                    <a:pt x="201" y="33"/>
                  </a:lnTo>
                  <a:lnTo>
                    <a:pt x="200" y="36"/>
                  </a:lnTo>
                  <a:lnTo>
                    <a:pt x="192" y="39"/>
                  </a:lnTo>
                  <a:lnTo>
                    <a:pt x="192" y="39"/>
                  </a:lnTo>
                  <a:lnTo>
                    <a:pt x="187" y="44"/>
                  </a:lnTo>
                  <a:lnTo>
                    <a:pt x="179" y="51"/>
                  </a:lnTo>
                  <a:lnTo>
                    <a:pt x="179" y="51"/>
                  </a:lnTo>
                  <a:lnTo>
                    <a:pt x="136" y="93"/>
                  </a:lnTo>
                  <a:lnTo>
                    <a:pt x="136" y="93"/>
                  </a:lnTo>
                  <a:lnTo>
                    <a:pt x="142" y="99"/>
                  </a:lnTo>
                  <a:lnTo>
                    <a:pt x="147" y="104"/>
                  </a:lnTo>
                  <a:lnTo>
                    <a:pt x="147" y="104"/>
                  </a:lnTo>
                  <a:lnTo>
                    <a:pt x="150" y="109"/>
                  </a:lnTo>
                  <a:lnTo>
                    <a:pt x="152" y="116"/>
                  </a:lnTo>
                  <a:lnTo>
                    <a:pt x="152" y="116"/>
                  </a:lnTo>
                  <a:lnTo>
                    <a:pt x="150" y="136"/>
                  </a:lnTo>
                  <a:lnTo>
                    <a:pt x="150" y="136"/>
                  </a:lnTo>
                  <a:lnTo>
                    <a:pt x="150" y="235"/>
                  </a:lnTo>
                  <a:lnTo>
                    <a:pt x="150" y="235"/>
                  </a:lnTo>
                  <a:lnTo>
                    <a:pt x="150" y="243"/>
                  </a:lnTo>
                  <a:lnTo>
                    <a:pt x="149" y="249"/>
                  </a:lnTo>
                  <a:lnTo>
                    <a:pt x="145" y="252"/>
                  </a:lnTo>
                  <a:lnTo>
                    <a:pt x="139" y="254"/>
                  </a:lnTo>
                  <a:lnTo>
                    <a:pt x="139" y="254"/>
                  </a:lnTo>
                  <a:lnTo>
                    <a:pt x="133" y="252"/>
                  </a:lnTo>
                  <a:lnTo>
                    <a:pt x="129" y="248"/>
                  </a:lnTo>
                  <a:lnTo>
                    <a:pt x="129" y="248"/>
                  </a:lnTo>
                  <a:lnTo>
                    <a:pt x="124" y="238"/>
                  </a:lnTo>
                  <a:lnTo>
                    <a:pt x="123" y="227"/>
                  </a:lnTo>
                  <a:lnTo>
                    <a:pt x="123" y="227"/>
                  </a:lnTo>
                  <a:lnTo>
                    <a:pt x="123" y="217"/>
                  </a:lnTo>
                  <a:lnTo>
                    <a:pt x="123" y="217"/>
                  </a:lnTo>
                  <a:lnTo>
                    <a:pt x="124" y="207"/>
                  </a:lnTo>
                  <a:lnTo>
                    <a:pt x="124" y="207"/>
                  </a:lnTo>
                  <a:lnTo>
                    <a:pt x="126" y="167"/>
                  </a:lnTo>
                  <a:lnTo>
                    <a:pt x="126" y="167"/>
                  </a:lnTo>
                  <a:lnTo>
                    <a:pt x="126" y="128"/>
                  </a:lnTo>
                  <a:lnTo>
                    <a:pt x="126" y="128"/>
                  </a:lnTo>
                  <a:lnTo>
                    <a:pt x="126" y="112"/>
                  </a:lnTo>
                  <a:lnTo>
                    <a:pt x="123" y="101"/>
                  </a:lnTo>
                  <a:lnTo>
                    <a:pt x="123" y="101"/>
                  </a:lnTo>
                  <a:lnTo>
                    <a:pt x="94" y="123"/>
                  </a:lnTo>
                  <a:lnTo>
                    <a:pt x="65" y="142"/>
                  </a:lnTo>
                  <a:lnTo>
                    <a:pt x="34" y="159"/>
                  </a:lnTo>
                  <a:lnTo>
                    <a:pt x="2" y="172"/>
                  </a:lnTo>
                  <a:lnTo>
                    <a:pt x="0" y="16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0" name="Freeform 174"/>
            <p:cNvSpPr>
              <a:spLocks/>
            </p:cNvSpPr>
            <p:nvPr userDrawn="1"/>
          </p:nvSpPr>
          <p:spPr bwMode="auto">
            <a:xfrm>
              <a:off x="4133851" y="1766888"/>
              <a:ext cx="95250" cy="122238"/>
            </a:xfrm>
            <a:custGeom>
              <a:avLst/>
              <a:gdLst/>
              <a:ahLst/>
              <a:cxnLst>
                <a:cxn ang="0">
                  <a:pos x="0" y="223"/>
                </a:cxn>
                <a:cxn ang="0">
                  <a:pos x="0" y="223"/>
                </a:cxn>
                <a:cxn ang="0">
                  <a:pos x="20" y="207"/>
                </a:cxn>
                <a:cxn ang="0">
                  <a:pos x="39" y="191"/>
                </a:cxn>
                <a:cxn ang="0">
                  <a:pos x="58" y="172"/>
                </a:cxn>
                <a:cxn ang="0">
                  <a:pos x="75" y="153"/>
                </a:cxn>
                <a:cxn ang="0">
                  <a:pos x="91" y="133"/>
                </a:cxn>
                <a:cxn ang="0">
                  <a:pos x="106" y="113"/>
                </a:cxn>
                <a:cxn ang="0">
                  <a:pos x="119" y="89"/>
                </a:cxn>
                <a:cxn ang="0">
                  <a:pos x="130" y="65"/>
                </a:cxn>
                <a:cxn ang="0">
                  <a:pos x="130" y="65"/>
                </a:cxn>
                <a:cxn ang="0">
                  <a:pos x="138" y="45"/>
                </a:cxn>
                <a:cxn ang="0">
                  <a:pos x="141" y="33"/>
                </a:cxn>
                <a:cxn ang="0">
                  <a:pos x="142" y="23"/>
                </a:cxn>
                <a:cxn ang="0">
                  <a:pos x="142" y="23"/>
                </a:cxn>
                <a:cxn ang="0">
                  <a:pos x="141" y="18"/>
                </a:cxn>
                <a:cxn ang="0">
                  <a:pos x="139" y="16"/>
                </a:cxn>
                <a:cxn ang="0">
                  <a:pos x="135" y="11"/>
                </a:cxn>
                <a:cxn ang="0">
                  <a:pos x="130" y="8"/>
                </a:cxn>
                <a:cxn ang="0">
                  <a:pos x="130" y="8"/>
                </a:cxn>
                <a:cxn ang="0">
                  <a:pos x="128" y="5"/>
                </a:cxn>
                <a:cxn ang="0">
                  <a:pos x="126" y="4"/>
                </a:cxn>
                <a:cxn ang="0">
                  <a:pos x="126" y="4"/>
                </a:cxn>
                <a:cxn ang="0">
                  <a:pos x="128" y="3"/>
                </a:cxn>
                <a:cxn ang="0">
                  <a:pos x="130" y="1"/>
                </a:cxn>
                <a:cxn ang="0">
                  <a:pos x="136" y="0"/>
                </a:cxn>
                <a:cxn ang="0">
                  <a:pos x="136" y="0"/>
                </a:cxn>
                <a:cxn ang="0">
                  <a:pos x="142" y="0"/>
                </a:cxn>
                <a:cxn ang="0">
                  <a:pos x="148" y="3"/>
                </a:cxn>
                <a:cxn ang="0">
                  <a:pos x="155" y="5"/>
                </a:cxn>
                <a:cxn ang="0">
                  <a:pos x="164" y="11"/>
                </a:cxn>
                <a:cxn ang="0">
                  <a:pos x="164" y="11"/>
                </a:cxn>
                <a:cxn ang="0">
                  <a:pos x="175" y="21"/>
                </a:cxn>
                <a:cxn ang="0">
                  <a:pos x="178" y="26"/>
                </a:cxn>
                <a:cxn ang="0">
                  <a:pos x="180" y="30"/>
                </a:cxn>
                <a:cxn ang="0">
                  <a:pos x="180" y="30"/>
                </a:cxn>
                <a:cxn ang="0">
                  <a:pos x="180" y="34"/>
                </a:cxn>
                <a:cxn ang="0">
                  <a:pos x="178" y="36"/>
                </a:cxn>
                <a:cxn ang="0">
                  <a:pos x="174" y="40"/>
                </a:cxn>
                <a:cxn ang="0">
                  <a:pos x="174" y="40"/>
                </a:cxn>
                <a:cxn ang="0">
                  <a:pos x="171" y="43"/>
                </a:cxn>
                <a:cxn ang="0">
                  <a:pos x="167" y="49"/>
                </a:cxn>
                <a:cxn ang="0">
                  <a:pos x="159" y="63"/>
                </a:cxn>
                <a:cxn ang="0">
                  <a:pos x="159" y="63"/>
                </a:cxn>
                <a:cxn ang="0">
                  <a:pos x="146" y="91"/>
                </a:cxn>
                <a:cxn ang="0">
                  <a:pos x="130" y="117"/>
                </a:cxn>
                <a:cxn ang="0">
                  <a:pos x="115" y="142"/>
                </a:cxn>
                <a:cxn ang="0">
                  <a:pos x="96" y="163"/>
                </a:cxn>
                <a:cxn ang="0">
                  <a:pos x="74" y="184"/>
                </a:cxn>
                <a:cxn ang="0">
                  <a:pos x="52" y="201"/>
                </a:cxn>
                <a:cxn ang="0">
                  <a:pos x="29" y="217"/>
                </a:cxn>
                <a:cxn ang="0">
                  <a:pos x="3" y="231"/>
                </a:cxn>
                <a:cxn ang="0">
                  <a:pos x="0" y="223"/>
                </a:cxn>
              </a:cxnLst>
              <a:rect l="0" t="0" r="r" b="b"/>
              <a:pathLst>
                <a:path w="180" h="231">
                  <a:moveTo>
                    <a:pt x="0" y="223"/>
                  </a:moveTo>
                  <a:lnTo>
                    <a:pt x="0" y="223"/>
                  </a:lnTo>
                  <a:lnTo>
                    <a:pt x="20" y="207"/>
                  </a:lnTo>
                  <a:lnTo>
                    <a:pt x="39" y="191"/>
                  </a:lnTo>
                  <a:lnTo>
                    <a:pt x="58" y="172"/>
                  </a:lnTo>
                  <a:lnTo>
                    <a:pt x="75" y="153"/>
                  </a:lnTo>
                  <a:lnTo>
                    <a:pt x="91" y="133"/>
                  </a:lnTo>
                  <a:lnTo>
                    <a:pt x="106" y="113"/>
                  </a:lnTo>
                  <a:lnTo>
                    <a:pt x="119" y="89"/>
                  </a:lnTo>
                  <a:lnTo>
                    <a:pt x="130" y="65"/>
                  </a:lnTo>
                  <a:lnTo>
                    <a:pt x="130" y="65"/>
                  </a:lnTo>
                  <a:lnTo>
                    <a:pt x="138" y="45"/>
                  </a:lnTo>
                  <a:lnTo>
                    <a:pt x="141" y="33"/>
                  </a:lnTo>
                  <a:lnTo>
                    <a:pt x="142" y="23"/>
                  </a:lnTo>
                  <a:lnTo>
                    <a:pt x="142" y="23"/>
                  </a:lnTo>
                  <a:lnTo>
                    <a:pt x="141" y="18"/>
                  </a:lnTo>
                  <a:lnTo>
                    <a:pt x="139" y="16"/>
                  </a:lnTo>
                  <a:lnTo>
                    <a:pt x="135" y="11"/>
                  </a:lnTo>
                  <a:lnTo>
                    <a:pt x="130" y="8"/>
                  </a:lnTo>
                  <a:lnTo>
                    <a:pt x="130" y="8"/>
                  </a:lnTo>
                  <a:lnTo>
                    <a:pt x="128" y="5"/>
                  </a:lnTo>
                  <a:lnTo>
                    <a:pt x="126" y="4"/>
                  </a:lnTo>
                  <a:lnTo>
                    <a:pt x="126" y="4"/>
                  </a:lnTo>
                  <a:lnTo>
                    <a:pt x="128" y="3"/>
                  </a:lnTo>
                  <a:lnTo>
                    <a:pt x="130" y="1"/>
                  </a:lnTo>
                  <a:lnTo>
                    <a:pt x="136" y="0"/>
                  </a:lnTo>
                  <a:lnTo>
                    <a:pt x="136" y="0"/>
                  </a:lnTo>
                  <a:lnTo>
                    <a:pt x="142" y="0"/>
                  </a:lnTo>
                  <a:lnTo>
                    <a:pt x="148" y="3"/>
                  </a:lnTo>
                  <a:lnTo>
                    <a:pt x="155" y="5"/>
                  </a:lnTo>
                  <a:lnTo>
                    <a:pt x="164" y="11"/>
                  </a:lnTo>
                  <a:lnTo>
                    <a:pt x="164" y="11"/>
                  </a:lnTo>
                  <a:lnTo>
                    <a:pt x="175" y="21"/>
                  </a:lnTo>
                  <a:lnTo>
                    <a:pt x="178" y="26"/>
                  </a:lnTo>
                  <a:lnTo>
                    <a:pt x="180" y="30"/>
                  </a:lnTo>
                  <a:lnTo>
                    <a:pt x="180" y="30"/>
                  </a:lnTo>
                  <a:lnTo>
                    <a:pt x="180" y="34"/>
                  </a:lnTo>
                  <a:lnTo>
                    <a:pt x="178" y="36"/>
                  </a:lnTo>
                  <a:lnTo>
                    <a:pt x="174" y="40"/>
                  </a:lnTo>
                  <a:lnTo>
                    <a:pt x="174" y="40"/>
                  </a:lnTo>
                  <a:lnTo>
                    <a:pt x="171" y="43"/>
                  </a:lnTo>
                  <a:lnTo>
                    <a:pt x="167" y="49"/>
                  </a:lnTo>
                  <a:lnTo>
                    <a:pt x="159" y="63"/>
                  </a:lnTo>
                  <a:lnTo>
                    <a:pt x="159" y="63"/>
                  </a:lnTo>
                  <a:lnTo>
                    <a:pt x="146" y="91"/>
                  </a:lnTo>
                  <a:lnTo>
                    <a:pt x="130" y="117"/>
                  </a:lnTo>
                  <a:lnTo>
                    <a:pt x="115" y="142"/>
                  </a:lnTo>
                  <a:lnTo>
                    <a:pt x="96" y="163"/>
                  </a:lnTo>
                  <a:lnTo>
                    <a:pt x="74" y="184"/>
                  </a:lnTo>
                  <a:lnTo>
                    <a:pt x="52" y="201"/>
                  </a:lnTo>
                  <a:lnTo>
                    <a:pt x="29" y="217"/>
                  </a:lnTo>
                  <a:lnTo>
                    <a:pt x="3" y="231"/>
                  </a:lnTo>
                  <a:lnTo>
                    <a:pt x="0" y="22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1" name="Freeform 175"/>
            <p:cNvSpPr>
              <a:spLocks noEditPoints="1"/>
            </p:cNvSpPr>
            <p:nvPr userDrawn="1"/>
          </p:nvSpPr>
          <p:spPr bwMode="auto">
            <a:xfrm>
              <a:off x="4254501" y="1766888"/>
              <a:ext cx="142875" cy="100013"/>
            </a:xfrm>
            <a:custGeom>
              <a:avLst/>
              <a:gdLst/>
              <a:ahLst/>
              <a:cxnLst>
                <a:cxn ang="0">
                  <a:pos x="16" y="114"/>
                </a:cxn>
                <a:cxn ang="0">
                  <a:pos x="24" y="116"/>
                </a:cxn>
                <a:cxn ang="0">
                  <a:pos x="40" y="106"/>
                </a:cxn>
                <a:cxn ang="0">
                  <a:pos x="84" y="59"/>
                </a:cxn>
                <a:cxn ang="0">
                  <a:pos x="98" y="49"/>
                </a:cxn>
                <a:cxn ang="0">
                  <a:pos x="110" y="49"/>
                </a:cxn>
                <a:cxn ang="0">
                  <a:pos x="136" y="68"/>
                </a:cxn>
                <a:cxn ang="0">
                  <a:pos x="206" y="119"/>
                </a:cxn>
                <a:cxn ang="0">
                  <a:pos x="248" y="145"/>
                </a:cxn>
                <a:cxn ang="0">
                  <a:pos x="264" y="156"/>
                </a:cxn>
                <a:cxn ang="0">
                  <a:pos x="271" y="174"/>
                </a:cxn>
                <a:cxn ang="0">
                  <a:pos x="264" y="188"/>
                </a:cxn>
                <a:cxn ang="0">
                  <a:pos x="252" y="187"/>
                </a:cxn>
                <a:cxn ang="0">
                  <a:pos x="220" y="165"/>
                </a:cxn>
                <a:cxn ang="0">
                  <a:pos x="123" y="81"/>
                </a:cxn>
                <a:cxn ang="0">
                  <a:pos x="104" y="70"/>
                </a:cxn>
                <a:cxn ang="0">
                  <a:pos x="98" y="71"/>
                </a:cxn>
                <a:cxn ang="0">
                  <a:pos x="75" y="99"/>
                </a:cxn>
                <a:cxn ang="0">
                  <a:pos x="53" y="129"/>
                </a:cxn>
                <a:cxn ang="0">
                  <a:pos x="47" y="141"/>
                </a:cxn>
                <a:cxn ang="0">
                  <a:pos x="37" y="148"/>
                </a:cxn>
                <a:cxn ang="0">
                  <a:pos x="23" y="143"/>
                </a:cxn>
                <a:cxn ang="0">
                  <a:pos x="7" y="130"/>
                </a:cxn>
                <a:cxn ang="0">
                  <a:pos x="0" y="113"/>
                </a:cxn>
                <a:cxn ang="0">
                  <a:pos x="1" y="106"/>
                </a:cxn>
                <a:cxn ang="0">
                  <a:pos x="4" y="107"/>
                </a:cxn>
                <a:cxn ang="0">
                  <a:pos x="177" y="22"/>
                </a:cxn>
                <a:cxn ang="0">
                  <a:pos x="216" y="42"/>
                </a:cxn>
                <a:cxn ang="0">
                  <a:pos x="230" y="58"/>
                </a:cxn>
                <a:cxn ang="0">
                  <a:pos x="233" y="67"/>
                </a:cxn>
                <a:cxn ang="0">
                  <a:pos x="227" y="80"/>
                </a:cxn>
                <a:cxn ang="0">
                  <a:pos x="219" y="81"/>
                </a:cxn>
                <a:cxn ang="0">
                  <a:pos x="211" y="71"/>
                </a:cxn>
                <a:cxn ang="0">
                  <a:pos x="184" y="39"/>
                </a:cxn>
                <a:cxn ang="0">
                  <a:pos x="203" y="0"/>
                </a:cxn>
                <a:cxn ang="0">
                  <a:pos x="230" y="9"/>
                </a:cxn>
                <a:cxn ang="0">
                  <a:pos x="251" y="20"/>
                </a:cxn>
                <a:cxn ang="0">
                  <a:pos x="261" y="33"/>
                </a:cxn>
                <a:cxn ang="0">
                  <a:pos x="262" y="44"/>
                </a:cxn>
                <a:cxn ang="0">
                  <a:pos x="253" y="52"/>
                </a:cxn>
                <a:cxn ang="0">
                  <a:pos x="245" y="48"/>
                </a:cxn>
                <a:cxn ang="0">
                  <a:pos x="224" y="25"/>
                </a:cxn>
                <a:cxn ang="0">
                  <a:pos x="203" y="0"/>
                </a:cxn>
              </a:cxnLst>
              <a:rect l="0" t="0" r="r" b="b"/>
              <a:pathLst>
                <a:path w="271" h="190">
                  <a:moveTo>
                    <a:pt x="4" y="107"/>
                  </a:moveTo>
                  <a:lnTo>
                    <a:pt x="4" y="107"/>
                  </a:lnTo>
                  <a:lnTo>
                    <a:pt x="16" y="114"/>
                  </a:lnTo>
                  <a:lnTo>
                    <a:pt x="20" y="116"/>
                  </a:lnTo>
                  <a:lnTo>
                    <a:pt x="24" y="116"/>
                  </a:lnTo>
                  <a:lnTo>
                    <a:pt x="24" y="116"/>
                  </a:lnTo>
                  <a:lnTo>
                    <a:pt x="27" y="116"/>
                  </a:lnTo>
                  <a:lnTo>
                    <a:pt x="30" y="114"/>
                  </a:lnTo>
                  <a:lnTo>
                    <a:pt x="40" y="106"/>
                  </a:lnTo>
                  <a:lnTo>
                    <a:pt x="40" y="106"/>
                  </a:lnTo>
                  <a:lnTo>
                    <a:pt x="84" y="59"/>
                  </a:lnTo>
                  <a:lnTo>
                    <a:pt x="84" y="59"/>
                  </a:lnTo>
                  <a:lnTo>
                    <a:pt x="88" y="55"/>
                  </a:lnTo>
                  <a:lnTo>
                    <a:pt x="94" y="51"/>
                  </a:lnTo>
                  <a:lnTo>
                    <a:pt x="98" y="49"/>
                  </a:lnTo>
                  <a:lnTo>
                    <a:pt x="103" y="48"/>
                  </a:lnTo>
                  <a:lnTo>
                    <a:pt x="103" y="48"/>
                  </a:lnTo>
                  <a:lnTo>
                    <a:pt x="110" y="49"/>
                  </a:lnTo>
                  <a:lnTo>
                    <a:pt x="117" y="54"/>
                  </a:lnTo>
                  <a:lnTo>
                    <a:pt x="136" y="68"/>
                  </a:lnTo>
                  <a:lnTo>
                    <a:pt x="136" y="68"/>
                  </a:lnTo>
                  <a:lnTo>
                    <a:pt x="179" y="100"/>
                  </a:lnTo>
                  <a:lnTo>
                    <a:pt x="206" y="119"/>
                  </a:lnTo>
                  <a:lnTo>
                    <a:pt x="206" y="119"/>
                  </a:lnTo>
                  <a:lnTo>
                    <a:pt x="233" y="138"/>
                  </a:lnTo>
                  <a:lnTo>
                    <a:pt x="233" y="138"/>
                  </a:lnTo>
                  <a:lnTo>
                    <a:pt x="248" y="145"/>
                  </a:lnTo>
                  <a:lnTo>
                    <a:pt x="248" y="145"/>
                  </a:lnTo>
                  <a:lnTo>
                    <a:pt x="258" y="151"/>
                  </a:lnTo>
                  <a:lnTo>
                    <a:pt x="264" y="156"/>
                  </a:lnTo>
                  <a:lnTo>
                    <a:pt x="269" y="165"/>
                  </a:lnTo>
                  <a:lnTo>
                    <a:pt x="271" y="174"/>
                  </a:lnTo>
                  <a:lnTo>
                    <a:pt x="271" y="174"/>
                  </a:lnTo>
                  <a:lnTo>
                    <a:pt x="269" y="180"/>
                  </a:lnTo>
                  <a:lnTo>
                    <a:pt x="266" y="185"/>
                  </a:lnTo>
                  <a:lnTo>
                    <a:pt x="264" y="188"/>
                  </a:lnTo>
                  <a:lnTo>
                    <a:pt x="259" y="190"/>
                  </a:lnTo>
                  <a:lnTo>
                    <a:pt x="259" y="190"/>
                  </a:lnTo>
                  <a:lnTo>
                    <a:pt x="252" y="187"/>
                  </a:lnTo>
                  <a:lnTo>
                    <a:pt x="243" y="181"/>
                  </a:lnTo>
                  <a:lnTo>
                    <a:pt x="220" y="165"/>
                  </a:lnTo>
                  <a:lnTo>
                    <a:pt x="220" y="165"/>
                  </a:lnTo>
                  <a:lnTo>
                    <a:pt x="179" y="132"/>
                  </a:lnTo>
                  <a:lnTo>
                    <a:pt x="123" y="81"/>
                  </a:lnTo>
                  <a:lnTo>
                    <a:pt x="123" y="81"/>
                  </a:lnTo>
                  <a:lnTo>
                    <a:pt x="111" y="72"/>
                  </a:lnTo>
                  <a:lnTo>
                    <a:pt x="107" y="70"/>
                  </a:lnTo>
                  <a:lnTo>
                    <a:pt x="104" y="70"/>
                  </a:lnTo>
                  <a:lnTo>
                    <a:pt x="104" y="70"/>
                  </a:lnTo>
                  <a:lnTo>
                    <a:pt x="101" y="70"/>
                  </a:lnTo>
                  <a:lnTo>
                    <a:pt x="98" y="71"/>
                  </a:lnTo>
                  <a:lnTo>
                    <a:pt x="91" y="77"/>
                  </a:lnTo>
                  <a:lnTo>
                    <a:pt x="91" y="77"/>
                  </a:lnTo>
                  <a:lnTo>
                    <a:pt x="75" y="99"/>
                  </a:lnTo>
                  <a:lnTo>
                    <a:pt x="59" y="120"/>
                  </a:lnTo>
                  <a:lnTo>
                    <a:pt x="59" y="120"/>
                  </a:lnTo>
                  <a:lnTo>
                    <a:pt x="53" y="129"/>
                  </a:lnTo>
                  <a:lnTo>
                    <a:pt x="50" y="136"/>
                  </a:lnTo>
                  <a:lnTo>
                    <a:pt x="50" y="136"/>
                  </a:lnTo>
                  <a:lnTo>
                    <a:pt x="47" y="141"/>
                  </a:lnTo>
                  <a:lnTo>
                    <a:pt x="45" y="145"/>
                  </a:lnTo>
                  <a:lnTo>
                    <a:pt x="42" y="146"/>
                  </a:lnTo>
                  <a:lnTo>
                    <a:pt x="37" y="148"/>
                  </a:lnTo>
                  <a:lnTo>
                    <a:pt x="37" y="148"/>
                  </a:lnTo>
                  <a:lnTo>
                    <a:pt x="30" y="146"/>
                  </a:lnTo>
                  <a:lnTo>
                    <a:pt x="23" y="143"/>
                  </a:lnTo>
                  <a:lnTo>
                    <a:pt x="16" y="138"/>
                  </a:lnTo>
                  <a:lnTo>
                    <a:pt x="7" y="130"/>
                  </a:lnTo>
                  <a:lnTo>
                    <a:pt x="7" y="130"/>
                  </a:lnTo>
                  <a:lnTo>
                    <a:pt x="4" y="126"/>
                  </a:lnTo>
                  <a:lnTo>
                    <a:pt x="1" y="122"/>
                  </a:lnTo>
                  <a:lnTo>
                    <a:pt x="0" y="113"/>
                  </a:lnTo>
                  <a:lnTo>
                    <a:pt x="0" y="113"/>
                  </a:lnTo>
                  <a:lnTo>
                    <a:pt x="1" y="107"/>
                  </a:lnTo>
                  <a:lnTo>
                    <a:pt x="1" y="106"/>
                  </a:lnTo>
                  <a:lnTo>
                    <a:pt x="3" y="106"/>
                  </a:lnTo>
                  <a:lnTo>
                    <a:pt x="3" y="106"/>
                  </a:lnTo>
                  <a:lnTo>
                    <a:pt x="4" y="107"/>
                  </a:lnTo>
                  <a:lnTo>
                    <a:pt x="4" y="107"/>
                  </a:lnTo>
                  <a:close/>
                  <a:moveTo>
                    <a:pt x="177" y="22"/>
                  </a:moveTo>
                  <a:lnTo>
                    <a:pt x="177" y="22"/>
                  </a:lnTo>
                  <a:lnTo>
                    <a:pt x="193" y="29"/>
                  </a:lnTo>
                  <a:lnTo>
                    <a:pt x="206" y="36"/>
                  </a:lnTo>
                  <a:lnTo>
                    <a:pt x="216" y="42"/>
                  </a:lnTo>
                  <a:lnTo>
                    <a:pt x="224" y="49"/>
                  </a:lnTo>
                  <a:lnTo>
                    <a:pt x="224" y="49"/>
                  </a:lnTo>
                  <a:lnTo>
                    <a:pt x="230" y="58"/>
                  </a:lnTo>
                  <a:lnTo>
                    <a:pt x="232" y="62"/>
                  </a:lnTo>
                  <a:lnTo>
                    <a:pt x="233" y="67"/>
                  </a:lnTo>
                  <a:lnTo>
                    <a:pt x="233" y="67"/>
                  </a:lnTo>
                  <a:lnTo>
                    <a:pt x="232" y="71"/>
                  </a:lnTo>
                  <a:lnTo>
                    <a:pt x="230" y="77"/>
                  </a:lnTo>
                  <a:lnTo>
                    <a:pt x="227" y="80"/>
                  </a:lnTo>
                  <a:lnTo>
                    <a:pt x="223" y="81"/>
                  </a:lnTo>
                  <a:lnTo>
                    <a:pt x="223" y="81"/>
                  </a:lnTo>
                  <a:lnTo>
                    <a:pt x="219" y="81"/>
                  </a:lnTo>
                  <a:lnTo>
                    <a:pt x="216" y="78"/>
                  </a:lnTo>
                  <a:lnTo>
                    <a:pt x="211" y="71"/>
                  </a:lnTo>
                  <a:lnTo>
                    <a:pt x="211" y="71"/>
                  </a:lnTo>
                  <a:lnTo>
                    <a:pt x="203" y="59"/>
                  </a:lnTo>
                  <a:lnTo>
                    <a:pt x="194" y="49"/>
                  </a:lnTo>
                  <a:lnTo>
                    <a:pt x="184" y="39"/>
                  </a:lnTo>
                  <a:lnTo>
                    <a:pt x="172" y="29"/>
                  </a:lnTo>
                  <a:lnTo>
                    <a:pt x="177" y="22"/>
                  </a:lnTo>
                  <a:close/>
                  <a:moveTo>
                    <a:pt x="203" y="0"/>
                  </a:moveTo>
                  <a:lnTo>
                    <a:pt x="203" y="0"/>
                  </a:lnTo>
                  <a:lnTo>
                    <a:pt x="217" y="4"/>
                  </a:lnTo>
                  <a:lnTo>
                    <a:pt x="230" y="9"/>
                  </a:lnTo>
                  <a:lnTo>
                    <a:pt x="240" y="15"/>
                  </a:lnTo>
                  <a:lnTo>
                    <a:pt x="251" y="20"/>
                  </a:lnTo>
                  <a:lnTo>
                    <a:pt x="251" y="20"/>
                  </a:lnTo>
                  <a:lnTo>
                    <a:pt x="255" y="25"/>
                  </a:lnTo>
                  <a:lnTo>
                    <a:pt x="259" y="29"/>
                  </a:lnTo>
                  <a:lnTo>
                    <a:pt x="261" y="33"/>
                  </a:lnTo>
                  <a:lnTo>
                    <a:pt x="262" y="39"/>
                  </a:lnTo>
                  <a:lnTo>
                    <a:pt x="262" y="39"/>
                  </a:lnTo>
                  <a:lnTo>
                    <a:pt x="262" y="44"/>
                  </a:lnTo>
                  <a:lnTo>
                    <a:pt x="261" y="48"/>
                  </a:lnTo>
                  <a:lnTo>
                    <a:pt x="258" y="51"/>
                  </a:lnTo>
                  <a:lnTo>
                    <a:pt x="253" y="52"/>
                  </a:lnTo>
                  <a:lnTo>
                    <a:pt x="253" y="52"/>
                  </a:lnTo>
                  <a:lnTo>
                    <a:pt x="249" y="51"/>
                  </a:lnTo>
                  <a:lnTo>
                    <a:pt x="245" y="48"/>
                  </a:lnTo>
                  <a:lnTo>
                    <a:pt x="245" y="48"/>
                  </a:lnTo>
                  <a:lnTo>
                    <a:pt x="235" y="35"/>
                  </a:lnTo>
                  <a:lnTo>
                    <a:pt x="224" y="25"/>
                  </a:lnTo>
                  <a:lnTo>
                    <a:pt x="211" y="16"/>
                  </a:lnTo>
                  <a:lnTo>
                    <a:pt x="198" y="6"/>
                  </a:lnTo>
                  <a:lnTo>
                    <a:pt x="203"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2" name="Freeform 176"/>
            <p:cNvSpPr>
              <a:spLocks/>
            </p:cNvSpPr>
            <p:nvPr userDrawn="1"/>
          </p:nvSpPr>
          <p:spPr bwMode="auto">
            <a:xfrm>
              <a:off x="4429126" y="1811338"/>
              <a:ext cx="128588" cy="23813"/>
            </a:xfrm>
            <a:custGeom>
              <a:avLst/>
              <a:gdLst/>
              <a:ahLst/>
              <a:cxnLst>
                <a:cxn ang="0">
                  <a:pos x="6" y="3"/>
                </a:cxn>
                <a:cxn ang="0">
                  <a:pos x="6" y="3"/>
                </a:cxn>
                <a:cxn ang="0">
                  <a:pos x="15" y="12"/>
                </a:cxn>
                <a:cxn ang="0">
                  <a:pos x="15" y="12"/>
                </a:cxn>
                <a:cxn ang="0">
                  <a:pos x="21" y="14"/>
                </a:cxn>
                <a:cxn ang="0">
                  <a:pos x="31" y="14"/>
                </a:cxn>
                <a:cxn ang="0">
                  <a:pos x="31" y="14"/>
                </a:cxn>
                <a:cxn ang="0">
                  <a:pos x="50" y="14"/>
                </a:cxn>
                <a:cxn ang="0">
                  <a:pos x="50" y="14"/>
                </a:cxn>
                <a:cxn ang="0">
                  <a:pos x="138" y="12"/>
                </a:cxn>
                <a:cxn ang="0">
                  <a:pos x="138" y="12"/>
                </a:cxn>
                <a:cxn ang="0">
                  <a:pos x="203" y="12"/>
                </a:cxn>
                <a:cxn ang="0">
                  <a:pos x="203" y="12"/>
                </a:cxn>
                <a:cxn ang="0">
                  <a:pos x="224" y="12"/>
                </a:cxn>
                <a:cxn ang="0">
                  <a:pos x="224" y="12"/>
                </a:cxn>
                <a:cxn ang="0">
                  <a:pos x="232" y="12"/>
                </a:cxn>
                <a:cxn ang="0">
                  <a:pos x="238" y="15"/>
                </a:cxn>
                <a:cxn ang="0">
                  <a:pos x="242" y="18"/>
                </a:cxn>
                <a:cxn ang="0">
                  <a:pos x="242" y="22"/>
                </a:cxn>
                <a:cxn ang="0">
                  <a:pos x="242" y="22"/>
                </a:cxn>
                <a:cxn ang="0">
                  <a:pos x="242" y="25"/>
                </a:cxn>
                <a:cxn ang="0">
                  <a:pos x="241" y="28"/>
                </a:cxn>
                <a:cxn ang="0">
                  <a:pos x="240" y="31"/>
                </a:cxn>
                <a:cxn ang="0">
                  <a:pos x="237" y="32"/>
                </a:cxn>
                <a:cxn ang="0">
                  <a:pos x="237" y="32"/>
                </a:cxn>
                <a:cxn ang="0">
                  <a:pos x="226" y="34"/>
                </a:cxn>
                <a:cxn ang="0">
                  <a:pos x="215" y="35"/>
                </a:cxn>
                <a:cxn ang="0">
                  <a:pos x="193" y="35"/>
                </a:cxn>
                <a:cxn ang="0">
                  <a:pos x="193" y="35"/>
                </a:cxn>
                <a:cxn ang="0">
                  <a:pos x="86" y="38"/>
                </a:cxn>
                <a:cxn ang="0">
                  <a:pos x="86" y="38"/>
                </a:cxn>
                <a:cxn ang="0">
                  <a:pos x="48" y="40"/>
                </a:cxn>
                <a:cxn ang="0">
                  <a:pos x="48" y="40"/>
                </a:cxn>
                <a:cxn ang="0">
                  <a:pos x="38" y="40"/>
                </a:cxn>
                <a:cxn ang="0">
                  <a:pos x="32" y="42"/>
                </a:cxn>
                <a:cxn ang="0">
                  <a:pos x="32" y="42"/>
                </a:cxn>
                <a:cxn ang="0">
                  <a:pos x="29" y="44"/>
                </a:cxn>
                <a:cxn ang="0">
                  <a:pos x="25" y="44"/>
                </a:cxn>
                <a:cxn ang="0">
                  <a:pos x="25" y="44"/>
                </a:cxn>
                <a:cxn ang="0">
                  <a:pos x="21" y="44"/>
                </a:cxn>
                <a:cxn ang="0">
                  <a:pos x="16" y="41"/>
                </a:cxn>
                <a:cxn ang="0">
                  <a:pos x="8" y="29"/>
                </a:cxn>
                <a:cxn ang="0">
                  <a:pos x="8" y="29"/>
                </a:cxn>
                <a:cxn ang="0">
                  <a:pos x="2" y="21"/>
                </a:cxn>
                <a:cxn ang="0">
                  <a:pos x="0" y="16"/>
                </a:cxn>
                <a:cxn ang="0">
                  <a:pos x="0" y="12"/>
                </a:cxn>
                <a:cxn ang="0">
                  <a:pos x="0" y="12"/>
                </a:cxn>
                <a:cxn ang="0">
                  <a:pos x="0" y="5"/>
                </a:cxn>
                <a:cxn ang="0">
                  <a:pos x="2" y="2"/>
                </a:cxn>
                <a:cxn ang="0">
                  <a:pos x="3" y="0"/>
                </a:cxn>
                <a:cxn ang="0">
                  <a:pos x="3" y="0"/>
                </a:cxn>
                <a:cxn ang="0">
                  <a:pos x="5" y="0"/>
                </a:cxn>
                <a:cxn ang="0">
                  <a:pos x="6" y="3"/>
                </a:cxn>
                <a:cxn ang="0">
                  <a:pos x="6" y="3"/>
                </a:cxn>
              </a:cxnLst>
              <a:rect l="0" t="0" r="r" b="b"/>
              <a:pathLst>
                <a:path w="242" h="44">
                  <a:moveTo>
                    <a:pt x="6" y="3"/>
                  </a:moveTo>
                  <a:lnTo>
                    <a:pt x="6" y="3"/>
                  </a:lnTo>
                  <a:lnTo>
                    <a:pt x="15" y="12"/>
                  </a:lnTo>
                  <a:lnTo>
                    <a:pt x="15" y="12"/>
                  </a:lnTo>
                  <a:lnTo>
                    <a:pt x="21" y="14"/>
                  </a:lnTo>
                  <a:lnTo>
                    <a:pt x="31" y="14"/>
                  </a:lnTo>
                  <a:lnTo>
                    <a:pt x="31" y="14"/>
                  </a:lnTo>
                  <a:lnTo>
                    <a:pt x="50" y="14"/>
                  </a:lnTo>
                  <a:lnTo>
                    <a:pt x="50" y="14"/>
                  </a:lnTo>
                  <a:lnTo>
                    <a:pt x="138" y="12"/>
                  </a:lnTo>
                  <a:lnTo>
                    <a:pt x="138" y="12"/>
                  </a:lnTo>
                  <a:lnTo>
                    <a:pt x="203" y="12"/>
                  </a:lnTo>
                  <a:lnTo>
                    <a:pt x="203" y="12"/>
                  </a:lnTo>
                  <a:lnTo>
                    <a:pt x="224" y="12"/>
                  </a:lnTo>
                  <a:lnTo>
                    <a:pt x="224" y="12"/>
                  </a:lnTo>
                  <a:lnTo>
                    <a:pt x="232" y="12"/>
                  </a:lnTo>
                  <a:lnTo>
                    <a:pt x="238" y="15"/>
                  </a:lnTo>
                  <a:lnTo>
                    <a:pt x="242" y="18"/>
                  </a:lnTo>
                  <a:lnTo>
                    <a:pt x="242" y="22"/>
                  </a:lnTo>
                  <a:lnTo>
                    <a:pt x="242" y="22"/>
                  </a:lnTo>
                  <a:lnTo>
                    <a:pt x="242" y="25"/>
                  </a:lnTo>
                  <a:lnTo>
                    <a:pt x="241" y="28"/>
                  </a:lnTo>
                  <a:lnTo>
                    <a:pt x="240" y="31"/>
                  </a:lnTo>
                  <a:lnTo>
                    <a:pt x="237" y="32"/>
                  </a:lnTo>
                  <a:lnTo>
                    <a:pt x="237" y="32"/>
                  </a:lnTo>
                  <a:lnTo>
                    <a:pt x="226" y="34"/>
                  </a:lnTo>
                  <a:lnTo>
                    <a:pt x="215" y="35"/>
                  </a:lnTo>
                  <a:lnTo>
                    <a:pt x="193" y="35"/>
                  </a:lnTo>
                  <a:lnTo>
                    <a:pt x="193" y="35"/>
                  </a:lnTo>
                  <a:lnTo>
                    <a:pt x="86" y="38"/>
                  </a:lnTo>
                  <a:lnTo>
                    <a:pt x="86" y="38"/>
                  </a:lnTo>
                  <a:lnTo>
                    <a:pt x="48" y="40"/>
                  </a:lnTo>
                  <a:lnTo>
                    <a:pt x="48" y="40"/>
                  </a:lnTo>
                  <a:lnTo>
                    <a:pt x="38" y="40"/>
                  </a:lnTo>
                  <a:lnTo>
                    <a:pt x="32" y="42"/>
                  </a:lnTo>
                  <a:lnTo>
                    <a:pt x="32" y="42"/>
                  </a:lnTo>
                  <a:lnTo>
                    <a:pt x="29" y="44"/>
                  </a:lnTo>
                  <a:lnTo>
                    <a:pt x="25" y="44"/>
                  </a:lnTo>
                  <a:lnTo>
                    <a:pt x="25" y="44"/>
                  </a:lnTo>
                  <a:lnTo>
                    <a:pt x="21" y="44"/>
                  </a:lnTo>
                  <a:lnTo>
                    <a:pt x="16" y="41"/>
                  </a:lnTo>
                  <a:lnTo>
                    <a:pt x="8" y="29"/>
                  </a:lnTo>
                  <a:lnTo>
                    <a:pt x="8" y="29"/>
                  </a:lnTo>
                  <a:lnTo>
                    <a:pt x="2" y="21"/>
                  </a:lnTo>
                  <a:lnTo>
                    <a:pt x="0" y="16"/>
                  </a:lnTo>
                  <a:lnTo>
                    <a:pt x="0" y="12"/>
                  </a:lnTo>
                  <a:lnTo>
                    <a:pt x="0" y="12"/>
                  </a:lnTo>
                  <a:lnTo>
                    <a:pt x="0" y="5"/>
                  </a:lnTo>
                  <a:lnTo>
                    <a:pt x="2" y="2"/>
                  </a:lnTo>
                  <a:lnTo>
                    <a:pt x="3" y="0"/>
                  </a:lnTo>
                  <a:lnTo>
                    <a:pt x="3" y="0"/>
                  </a:lnTo>
                  <a:lnTo>
                    <a:pt x="5" y="0"/>
                  </a:lnTo>
                  <a:lnTo>
                    <a:pt x="6" y="3"/>
                  </a:lnTo>
                  <a:lnTo>
                    <a:pt x="6" y="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3" name="Freeform 177"/>
            <p:cNvSpPr>
              <a:spLocks noEditPoints="1"/>
            </p:cNvSpPr>
            <p:nvPr userDrawn="1"/>
          </p:nvSpPr>
          <p:spPr bwMode="auto">
            <a:xfrm>
              <a:off x="4583113" y="1770063"/>
              <a:ext cx="125413" cy="117475"/>
            </a:xfrm>
            <a:custGeom>
              <a:avLst/>
              <a:gdLst/>
              <a:ahLst/>
              <a:cxnLst>
                <a:cxn ang="0">
                  <a:pos x="5" y="59"/>
                </a:cxn>
                <a:cxn ang="0">
                  <a:pos x="35" y="68"/>
                </a:cxn>
                <a:cxn ang="0">
                  <a:pos x="57" y="78"/>
                </a:cxn>
                <a:cxn ang="0">
                  <a:pos x="61" y="82"/>
                </a:cxn>
                <a:cxn ang="0">
                  <a:pos x="67" y="93"/>
                </a:cxn>
                <a:cxn ang="0">
                  <a:pos x="68" y="100"/>
                </a:cxn>
                <a:cxn ang="0">
                  <a:pos x="64" y="108"/>
                </a:cxn>
                <a:cxn ang="0">
                  <a:pos x="54" y="113"/>
                </a:cxn>
                <a:cxn ang="0">
                  <a:pos x="51" y="113"/>
                </a:cxn>
                <a:cxn ang="0">
                  <a:pos x="44" y="106"/>
                </a:cxn>
                <a:cxn ang="0">
                  <a:pos x="35" y="95"/>
                </a:cxn>
                <a:cxn ang="0">
                  <a:pos x="13" y="77"/>
                </a:cxn>
                <a:cxn ang="0">
                  <a:pos x="5" y="59"/>
                </a:cxn>
                <a:cxn ang="0">
                  <a:pos x="237" y="49"/>
                </a:cxn>
                <a:cxn ang="0">
                  <a:pos x="199" y="106"/>
                </a:cxn>
                <a:cxn ang="0">
                  <a:pos x="166" y="140"/>
                </a:cxn>
                <a:cxn ang="0">
                  <a:pos x="153" y="150"/>
                </a:cxn>
                <a:cxn ang="0">
                  <a:pos x="102" y="190"/>
                </a:cxn>
                <a:cxn ang="0">
                  <a:pos x="80" y="204"/>
                </a:cxn>
                <a:cxn ang="0">
                  <a:pos x="61" y="214"/>
                </a:cxn>
                <a:cxn ang="0">
                  <a:pos x="58" y="218"/>
                </a:cxn>
                <a:cxn ang="0">
                  <a:pos x="51" y="221"/>
                </a:cxn>
                <a:cxn ang="0">
                  <a:pos x="45" y="220"/>
                </a:cxn>
                <a:cxn ang="0">
                  <a:pos x="34" y="210"/>
                </a:cxn>
                <a:cxn ang="0">
                  <a:pos x="25" y="201"/>
                </a:cxn>
                <a:cxn ang="0">
                  <a:pos x="16" y="187"/>
                </a:cxn>
                <a:cxn ang="0">
                  <a:pos x="15" y="182"/>
                </a:cxn>
                <a:cxn ang="0">
                  <a:pos x="16" y="174"/>
                </a:cxn>
                <a:cxn ang="0">
                  <a:pos x="18" y="172"/>
                </a:cxn>
                <a:cxn ang="0">
                  <a:pos x="22" y="175"/>
                </a:cxn>
                <a:cxn ang="0">
                  <a:pos x="28" y="181"/>
                </a:cxn>
                <a:cxn ang="0">
                  <a:pos x="39" y="187"/>
                </a:cxn>
                <a:cxn ang="0">
                  <a:pos x="44" y="188"/>
                </a:cxn>
                <a:cxn ang="0">
                  <a:pos x="55" y="185"/>
                </a:cxn>
                <a:cxn ang="0">
                  <a:pos x="99" y="161"/>
                </a:cxn>
                <a:cxn ang="0">
                  <a:pos x="131" y="139"/>
                </a:cxn>
                <a:cxn ang="0">
                  <a:pos x="179" y="100"/>
                </a:cxn>
                <a:cxn ang="0">
                  <a:pos x="216" y="58"/>
                </a:cxn>
                <a:cxn ang="0">
                  <a:pos x="237" y="49"/>
                </a:cxn>
                <a:cxn ang="0">
                  <a:pos x="39" y="0"/>
                </a:cxn>
                <a:cxn ang="0">
                  <a:pos x="76" y="10"/>
                </a:cxn>
                <a:cxn ang="0">
                  <a:pos x="87" y="16"/>
                </a:cxn>
                <a:cxn ang="0">
                  <a:pos x="99" y="26"/>
                </a:cxn>
                <a:cxn ang="0">
                  <a:pos x="102" y="39"/>
                </a:cxn>
                <a:cxn ang="0">
                  <a:pos x="102" y="46"/>
                </a:cxn>
                <a:cxn ang="0">
                  <a:pos x="95" y="55"/>
                </a:cxn>
                <a:cxn ang="0">
                  <a:pos x="89" y="56"/>
                </a:cxn>
                <a:cxn ang="0">
                  <a:pos x="84" y="55"/>
                </a:cxn>
                <a:cxn ang="0">
                  <a:pos x="79" y="48"/>
                </a:cxn>
                <a:cxn ang="0">
                  <a:pos x="58" y="24"/>
                </a:cxn>
                <a:cxn ang="0">
                  <a:pos x="35" y="7"/>
                </a:cxn>
              </a:cxnLst>
              <a:rect l="0" t="0" r="r" b="b"/>
              <a:pathLst>
                <a:path w="237" h="221">
                  <a:moveTo>
                    <a:pt x="5" y="59"/>
                  </a:moveTo>
                  <a:lnTo>
                    <a:pt x="5" y="59"/>
                  </a:lnTo>
                  <a:lnTo>
                    <a:pt x="21" y="64"/>
                  </a:lnTo>
                  <a:lnTo>
                    <a:pt x="35" y="68"/>
                  </a:lnTo>
                  <a:lnTo>
                    <a:pt x="47" y="72"/>
                  </a:lnTo>
                  <a:lnTo>
                    <a:pt x="57" y="78"/>
                  </a:lnTo>
                  <a:lnTo>
                    <a:pt x="57" y="78"/>
                  </a:lnTo>
                  <a:lnTo>
                    <a:pt x="61" y="82"/>
                  </a:lnTo>
                  <a:lnTo>
                    <a:pt x="66" y="87"/>
                  </a:lnTo>
                  <a:lnTo>
                    <a:pt x="67" y="93"/>
                  </a:lnTo>
                  <a:lnTo>
                    <a:pt x="68" y="100"/>
                  </a:lnTo>
                  <a:lnTo>
                    <a:pt x="68" y="100"/>
                  </a:lnTo>
                  <a:lnTo>
                    <a:pt x="67" y="104"/>
                  </a:lnTo>
                  <a:lnTo>
                    <a:pt x="64" y="108"/>
                  </a:lnTo>
                  <a:lnTo>
                    <a:pt x="60" y="111"/>
                  </a:lnTo>
                  <a:lnTo>
                    <a:pt x="54" y="113"/>
                  </a:lnTo>
                  <a:lnTo>
                    <a:pt x="54" y="113"/>
                  </a:lnTo>
                  <a:lnTo>
                    <a:pt x="51" y="113"/>
                  </a:lnTo>
                  <a:lnTo>
                    <a:pt x="50" y="111"/>
                  </a:lnTo>
                  <a:lnTo>
                    <a:pt x="44" y="106"/>
                  </a:lnTo>
                  <a:lnTo>
                    <a:pt x="44" y="106"/>
                  </a:lnTo>
                  <a:lnTo>
                    <a:pt x="35" y="95"/>
                  </a:lnTo>
                  <a:lnTo>
                    <a:pt x="25" y="85"/>
                  </a:lnTo>
                  <a:lnTo>
                    <a:pt x="13" y="77"/>
                  </a:lnTo>
                  <a:lnTo>
                    <a:pt x="0" y="68"/>
                  </a:lnTo>
                  <a:lnTo>
                    <a:pt x="5" y="59"/>
                  </a:lnTo>
                  <a:close/>
                  <a:moveTo>
                    <a:pt x="237" y="49"/>
                  </a:moveTo>
                  <a:lnTo>
                    <a:pt x="237" y="49"/>
                  </a:lnTo>
                  <a:lnTo>
                    <a:pt x="219" y="78"/>
                  </a:lnTo>
                  <a:lnTo>
                    <a:pt x="199" y="106"/>
                  </a:lnTo>
                  <a:lnTo>
                    <a:pt x="177" y="130"/>
                  </a:lnTo>
                  <a:lnTo>
                    <a:pt x="166" y="140"/>
                  </a:lnTo>
                  <a:lnTo>
                    <a:pt x="153" y="150"/>
                  </a:lnTo>
                  <a:lnTo>
                    <a:pt x="153" y="150"/>
                  </a:lnTo>
                  <a:lnTo>
                    <a:pt x="121" y="177"/>
                  </a:lnTo>
                  <a:lnTo>
                    <a:pt x="102" y="190"/>
                  </a:lnTo>
                  <a:lnTo>
                    <a:pt x="80" y="204"/>
                  </a:lnTo>
                  <a:lnTo>
                    <a:pt x="80" y="204"/>
                  </a:lnTo>
                  <a:lnTo>
                    <a:pt x="68" y="210"/>
                  </a:lnTo>
                  <a:lnTo>
                    <a:pt x="61" y="214"/>
                  </a:lnTo>
                  <a:lnTo>
                    <a:pt x="61" y="214"/>
                  </a:lnTo>
                  <a:lnTo>
                    <a:pt x="58" y="218"/>
                  </a:lnTo>
                  <a:lnTo>
                    <a:pt x="55" y="220"/>
                  </a:lnTo>
                  <a:lnTo>
                    <a:pt x="51" y="221"/>
                  </a:lnTo>
                  <a:lnTo>
                    <a:pt x="51" y="221"/>
                  </a:lnTo>
                  <a:lnTo>
                    <a:pt x="45" y="220"/>
                  </a:lnTo>
                  <a:lnTo>
                    <a:pt x="39" y="216"/>
                  </a:lnTo>
                  <a:lnTo>
                    <a:pt x="34" y="210"/>
                  </a:lnTo>
                  <a:lnTo>
                    <a:pt x="25" y="201"/>
                  </a:lnTo>
                  <a:lnTo>
                    <a:pt x="25" y="201"/>
                  </a:lnTo>
                  <a:lnTo>
                    <a:pt x="18" y="191"/>
                  </a:lnTo>
                  <a:lnTo>
                    <a:pt x="16" y="187"/>
                  </a:lnTo>
                  <a:lnTo>
                    <a:pt x="15" y="182"/>
                  </a:lnTo>
                  <a:lnTo>
                    <a:pt x="15" y="182"/>
                  </a:lnTo>
                  <a:lnTo>
                    <a:pt x="16" y="175"/>
                  </a:lnTo>
                  <a:lnTo>
                    <a:pt x="16" y="174"/>
                  </a:lnTo>
                  <a:lnTo>
                    <a:pt x="18" y="172"/>
                  </a:lnTo>
                  <a:lnTo>
                    <a:pt x="18" y="172"/>
                  </a:lnTo>
                  <a:lnTo>
                    <a:pt x="21" y="174"/>
                  </a:lnTo>
                  <a:lnTo>
                    <a:pt x="22" y="175"/>
                  </a:lnTo>
                  <a:lnTo>
                    <a:pt x="22" y="175"/>
                  </a:lnTo>
                  <a:lnTo>
                    <a:pt x="28" y="181"/>
                  </a:lnTo>
                  <a:lnTo>
                    <a:pt x="34" y="185"/>
                  </a:lnTo>
                  <a:lnTo>
                    <a:pt x="39" y="187"/>
                  </a:lnTo>
                  <a:lnTo>
                    <a:pt x="44" y="188"/>
                  </a:lnTo>
                  <a:lnTo>
                    <a:pt x="44" y="188"/>
                  </a:lnTo>
                  <a:lnTo>
                    <a:pt x="48" y="187"/>
                  </a:lnTo>
                  <a:lnTo>
                    <a:pt x="55" y="185"/>
                  </a:lnTo>
                  <a:lnTo>
                    <a:pt x="74" y="177"/>
                  </a:lnTo>
                  <a:lnTo>
                    <a:pt x="99" y="161"/>
                  </a:lnTo>
                  <a:lnTo>
                    <a:pt x="131" y="139"/>
                  </a:lnTo>
                  <a:lnTo>
                    <a:pt x="131" y="139"/>
                  </a:lnTo>
                  <a:lnTo>
                    <a:pt x="154" y="121"/>
                  </a:lnTo>
                  <a:lnTo>
                    <a:pt x="179" y="100"/>
                  </a:lnTo>
                  <a:lnTo>
                    <a:pt x="205" y="72"/>
                  </a:lnTo>
                  <a:lnTo>
                    <a:pt x="216" y="58"/>
                  </a:lnTo>
                  <a:lnTo>
                    <a:pt x="228" y="43"/>
                  </a:lnTo>
                  <a:lnTo>
                    <a:pt x="237" y="49"/>
                  </a:lnTo>
                  <a:close/>
                  <a:moveTo>
                    <a:pt x="39" y="0"/>
                  </a:moveTo>
                  <a:lnTo>
                    <a:pt x="39" y="0"/>
                  </a:lnTo>
                  <a:lnTo>
                    <a:pt x="61" y="4"/>
                  </a:lnTo>
                  <a:lnTo>
                    <a:pt x="76" y="10"/>
                  </a:lnTo>
                  <a:lnTo>
                    <a:pt x="76" y="10"/>
                  </a:lnTo>
                  <a:lnTo>
                    <a:pt x="87" y="16"/>
                  </a:lnTo>
                  <a:lnTo>
                    <a:pt x="96" y="23"/>
                  </a:lnTo>
                  <a:lnTo>
                    <a:pt x="99" y="26"/>
                  </a:lnTo>
                  <a:lnTo>
                    <a:pt x="100" y="30"/>
                  </a:lnTo>
                  <a:lnTo>
                    <a:pt x="102" y="39"/>
                  </a:lnTo>
                  <a:lnTo>
                    <a:pt x="102" y="39"/>
                  </a:lnTo>
                  <a:lnTo>
                    <a:pt x="102" y="46"/>
                  </a:lnTo>
                  <a:lnTo>
                    <a:pt x="99" y="51"/>
                  </a:lnTo>
                  <a:lnTo>
                    <a:pt x="95" y="55"/>
                  </a:lnTo>
                  <a:lnTo>
                    <a:pt x="89" y="56"/>
                  </a:lnTo>
                  <a:lnTo>
                    <a:pt x="89" y="56"/>
                  </a:lnTo>
                  <a:lnTo>
                    <a:pt x="86" y="56"/>
                  </a:lnTo>
                  <a:lnTo>
                    <a:pt x="84" y="55"/>
                  </a:lnTo>
                  <a:lnTo>
                    <a:pt x="79" y="48"/>
                  </a:lnTo>
                  <a:lnTo>
                    <a:pt x="79" y="48"/>
                  </a:lnTo>
                  <a:lnTo>
                    <a:pt x="68" y="36"/>
                  </a:lnTo>
                  <a:lnTo>
                    <a:pt x="58" y="24"/>
                  </a:lnTo>
                  <a:lnTo>
                    <a:pt x="47" y="16"/>
                  </a:lnTo>
                  <a:lnTo>
                    <a:pt x="35" y="7"/>
                  </a:lnTo>
                  <a:lnTo>
                    <a:pt x="39"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4" name="Freeform 178"/>
            <p:cNvSpPr>
              <a:spLocks/>
            </p:cNvSpPr>
            <p:nvPr userDrawn="1"/>
          </p:nvSpPr>
          <p:spPr bwMode="auto">
            <a:xfrm>
              <a:off x="4733926" y="1800226"/>
              <a:ext cx="84138" cy="87313"/>
            </a:xfrm>
            <a:custGeom>
              <a:avLst/>
              <a:gdLst/>
              <a:ahLst/>
              <a:cxnLst>
                <a:cxn ang="0">
                  <a:pos x="34" y="13"/>
                </a:cxn>
                <a:cxn ang="0">
                  <a:pos x="116" y="8"/>
                </a:cxn>
                <a:cxn ang="0">
                  <a:pos x="125" y="3"/>
                </a:cxn>
                <a:cxn ang="0">
                  <a:pos x="131" y="0"/>
                </a:cxn>
                <a:cxn ang="0">
                  <a:pos x="138" y="2"/>
                </a:cxn>
                <a:cxn ang="0">
                  <a:pos x="156" y="18"/>
                </a:cxn>
                <a:cxn ang="0">
                  <a:pos x="158" y="23"/>
                </a:cxn>
                <a:cxn ang="0">
                  <a:pos x="156" y="29"/>
                </a:cxn>
                <a:cxn ang="0">
                  <a:pos x="150" y="44"/>
                </a:cxn>
                <a:cxn ang="0">
                  <a:pos x="138" y="131"/>
                </a:cxn>
                <a:cxn ang="0">
                  <a:pos x="150" y="142"/>
                </a:cxn>
                <a:cxn ang="0">
                  <a:pos x="150" y="149"/>
                </a:cxn>
                <a:cxn ang="0">
                  <a:pos x="143" y="154"/>
                </a:cxn>
                <a:cxn ang="0">
                  <a:pos x="132" y="152"/>
                </a:cxn>
                <a:cxn ang="0">
                  <a:pos x="103" y="152"/>
                </a:cxn>
                <a:cxn ang="0">
                  <a:pos x="44" y="158"/>
                </a:cxn>
                <a:cxn ang="0">
                  <a:pos x="31" y="162"/>
                </a:cxn>
                <a:cxn ang="0">
                  <a:pos x="25" y="165"/>
                </a:cxn>
                <a:cxn ang="0">
                  <a:pos x="21" y="164"/>
                </a:cxn>
                <a:cxn ang="0">
                  <a:pos x="8" y="152"/>
                </a:cxn>
                <a:cxn ang="0">
                  <a:pos x="0" y="139"/>
                </a:cxn>
                <a:cxn ang="0">
                  <a:pos x="3" y="132"/>
                </a:cxn>
                <a:cxn ang="0">
                  <a:pos x="13" y="139"/>
                </a:cxn>
                <a:cxn ang="0">
                  <a:pos x="24" y="141"/>
                </a:cxn>
                <a:cxn ang="0">
                  <a:pos x="116" y="134"/>
                </a:cxn>
                <a:cxn ang="0">
                  <a:pos x="122" y="84"/>
                </a:cxn>
                <a:cxn ang="0">
                  <a:pos x="45" y="92"/>
                </a:cxn>
                <a:cxn ang="0">
                  <a:pos x="34" y="94"/>
                </a:cxn>
                <a:cxn ang="0">
                  <a:pos x="22" y="94"/>
                </a:cxn>
                <a:cxn ang="0">
                  <a:pos x="13" y="86"/>
                </a:cxn>
                <a:cxn ang="0">
                  <a:pos x="6" y="70"/>
                </a:cxn>
                <a:cxn ang="0">
                  <a:pos x="9" y="64"/>
                </a:cxn>
                <a:cxn ang="0">
                  <a:pos x="19" y="71"/>
                </a:cxn>
                <a:cxn ang="0">
                  <a:pos x="28" y="74"/>
                </a:cxn>
                <a:cxn ang="0">
                  <a:pos x="53" y="73"/>
                </a:cxn>
                <a:cxn ang="0">
                  <a:pos x="127" y="25"/>
                </a:cxn>
                <a:cxn ang="0">
                  <a:pos x="48" y="31"/>
                </a:cxn>
                <a:cxn ang="0">
                  <a:pos x="32" y="35"/>
                </a:cxn>
                <a:cxn ang="0">
                  <a:pos x="28" y="35"/>
                </a:cxn>
                <a:cxn ang="0">
                  <a:pos x="12" y="25"/>
                </a:cxn>
                <a:cxn ang="0">
                  <a:pos x="5" y="10"/>
                </a:cxn>
                <a:cxn ang="0">
                  <a:pos x="11" y="2"/>
                </a:cxn>
                <a:cxn ang="0">
                  <a:pos x="21" y="12"/>
                </a:cxn>
                <a:cxn ang="0">
                  <a:pos x="31" y="13"/>
                </a:cxn>
              </a:cxnLst>
              <a:rect l="0" t="0" r="r" b="b"/>
              <a:pathLst>
                <a:path w="158" h="165">
                  <a:moveTo>
                    <a:pt x="31" y="13"/>
                  </a:moveTo>
                  <a:lnTo>
                    <a:pt x="31" y="13"/>
                  </a:lnTo>
                  <a:lnTo>
                    <a:pt x="34" y="13"/>
                  </a:lnTo>
                  <a:lnTo>
                    <a:pt x="34" y="13"/>
                  </a:lnTo>
                  <a:lnTo>
                    <a:pt x="73" y="12"/>
                  </a:lnTo>
                  <a:lnTo>
                    <a:pt x="116" y="8"/>
                  </a:lnTo>
                  <a:lnTo>
                    <a:pt x="116" y="8"/>
                  </a:lnTo>
                  <a:lnTo>
                    <a:pt x="121" y="6"/>
                  </a:lnTo>
                  <a:lnTo>
                    <a:pt x="125" y="3"/>
                  </a:lnTo>
                  <a:lnTo>
                    <a:pt x="125" y="3"/>
                  </a:lnTo>
                  <a:lnTo>
                    <a:pt x="128" y="2"/>
                  </a:lnTo>
                  <a:lnTo>
                    <a:pt x="131" y="0"/>
                  </a:lnTo>
                  <a:lnTo>
                    <a:pt x="131" y="0"/>
                  </a:lnTo>
                  <a:lnTo>
                    <a:pt x="134" y="0"/>
                  </a:lnTo>
                  <a:lnTo>
                    <a:pt x="138" y="2"/>
                  </a:lnTo>
                  <a:lnTo>
                    <a:pt x="147" y="9"/>
                  </a:lnTo>
                  <a:lnTo>
                    <a:pt x="147" y="9"/>
                  </a:lnTo>
                  <a:lnTo>
                    <a:pt x="156" y="18"/>
                  </a:lnTo>
                  <a:lnTo>
                    <a:pt x="157" y="21"/>
                  </a:lnTo>
                  <a:lnTo>
                    <a:pt x="158" y="23"/>
                  </a:lnTo>
                  <a:lnTo>
                    <a:pt x="158" y="23"/>
                  </a:lnTo>
                  <a:lnTo>
                    <a:pt x="157" y="28"/>
                  </a:lnTo>
                  <a:lnTo>
                    <a:pt x="156" y="29"/>
                  </a:lnTo>
                  <a:lnTo>
                    <a:pt x="156" y="29"/>
                  </a:lnTo>
                  <a:lnTo>
                    <a:pt x="151" y="37"/>
                  </a:lnTo>
                  <a:lnTo>
                    <a:pt x="150" y="44"/>
                  </a:lnTo>
                  <a:lnTo>
                    <a:pt x="150" y="44"/>
                  </a:lnTo>
                  <a:lnTo>
                    <a:pt x="144" y="89"/>
                  </a:lnTo>
                  <a:lnTo>
                    <a:pt x="138" y="131"/>
                  </a:lnTo>
                  <a:lnTo>
                    <a:pt x="138" y="131"/>
                  </a:lnTo>
                  <a:lnTo>
                    <a:pt x="143" y="134"/>
                  </a:lnTo>
                  <a:lnTo>
                    <a:pt x="147" y="138"/>
                  </a:lnTo>
                  <a:lnTo>
                    <a:pt x="150" y="142"/>
                  </a:lnTo>
                  <a:lnTo>
                    <a:pt x="151" y="147"/>
                  </a:lnTo>
                  <a:lnTo>
                    <a:pt x="151" y="147"/>
                  </a:lnTo>
                  <a:lnTo>
                    <a:pt x="150" y="149"/>
                  </a:lnTo>
                  <a:lnTo>
                    <a:pt x="148" y="151"/>
                  </a:lnTo>
                  <a:lnTo>
                    <a:pt x="145" y="152"/>
                  </a:lnTo>
                  <a:lnTo>
                    <a:pt x="143" y="154"/>
                  </a:lnTo>
                  <a:lnTo>
                    <a:pt x="143" y="154"/>
                  </a:lnTo>
                  <a:lnTo>
                    <a:pt x="132" y="152"/>
                  </a:lnTo>
                  <a:lnTo>
                    <a:pt x="132" y="152"/>
                  </a:lnTo>
                  <a:lnTo>
                    <a:pt x="124" y="152"/>
                  </a:lnTo>
                  <a:lnTo>
                    <a:pt x="124" y="152"/>
                  </a:lnTo>
                  <a:lnTo>
                    <a:pt x="103" y="152"/>
                  </a:lnTo>
                  <a:lnTo>
                    <a:pt x="83" y="154"/>
                  </a:lnTo>
                  <a:lnTo>
                    <a:pt x="44" y="158"/>
                  </a:lnTo>
                  <a:lnTo>
                    <a:pt x="44" y="158"/>
                  </a:lnTo>
                  <a:lnTo>
                    <a:pt x="37" y="161"/>
                  </a:lnTo>
                  <a:lnTo>
                    <a:pt x="31" y="162"/>
                  </a:lnTo>
                  <a:lnTo>
                    <a:pt x="31" y="162"/>
                  </a:lnTo>
                  <a:lnTo>
                    <a:pt x="28" y="164"/>
                  </a:lnTo>
                  <a:lnTo>
                    <a:pt x="25" y="165"/>
                  </a:lnTo>
                  <a:lnTo>
                    <a:pt x="25" y="165"/>
                  </a:lnTo>
                  <a:lnTo>
                    <a:pt x="25" y="165"/>
                  </a:lnTo>
                  <a:lnTo>
                    <a:pt x="25" y="165"/>
                  </a:lnTo>
                  <a:lnTo>
                    <a:pt x="21" y="164"/>
                  </a:lnTo>
                  <a:lnTo>
                    <a:pt x="16" y="162"/>
                  </a:lnTo>
                  <a:lnTo>
                    <a:pt x="12" y="158"/>
                  </a:lnTo>
                  <a:lnTo>
                    <a:pt x="8" y="152"/>
                  </a:lnTo>
                  <a:lnTo>
                    <a:pt x="8" y="152"/>
                  </a:lnTo>
                  <a:lnTo>
                    <a:pt x="2" y="145"/>
                  </a:lnTo>
                  <a:lnTo>
                    <a:pt x="0" y="139"/>
                  </a:lnTo>
                  <a:lnTo>
                    <a:pt x="0" y="139"/>
                  </a:lnTo>
                  <a:lnTo>
                    <a:pt x="0" y="136"/>
                  </a:lnTo>
                  <a:lnTo>
                    <a:pt x="3" y="132"/>
                  </a:lnTo>
                  <a:lnTo>
                    <a:pt x="3" y="132"/>
                  </a:lnTo>
                  <a:lnTo>
                    <a:pt x="9" y="136"/>
                  </a:lnTo>
                  <a:lnTo>
                    <a:pt x="13" y="139"/>
                  </a:lnTo>
                  <a:lnTo>
                    <a:pt x="18" y="141"/>
                  </a:lnTo>
                  <a:lnTo>
                    <a:pt x="24" y="141"/>
                  </a:lnTo>
                  <a:lnTo>
                    <a:pt x="24" y="141"/>
                  </a:lnTo>
                  <a:lnTo>
                    <a:pt x="47" y="139"/>
                  </a:lnTo>
                  <a:lnTo>
                    <a:pt x="47" y="139"/>
                  </a:lnTo>
                  <a:lnTo>
                    <a:pt x="116" y="134"/>
                  </a:lnTo>
                  <a:lnTo>
                    <a:pt x="116" y="134"/>
                  </a:lnTo>
                  <a:lnTo>
                    <a:pt x="122" y="84"/>
                  </a:lnTo>
                  <a:lnTo>
                    <a:pt x="122" y="84"/>
                  </a:lnTo>
                  <a:lnTo>
                    <a:pt x="77" y="87"/>
                  </a:lnTo>
                  <a:lnTo>
                    <a:pt x="45" y="92"/>
                  </a:lnTo>
                  <a:lnTo>
                    <a:pt x="45" y="92"/>
                  </a:lnTo>
                  <a:lnTo>
                    <a:pt x="38" y="93"/>
                  </a:lnTo>
                  <a:lnTo>
                    <a:pt x="34" y="94"/>
                  </a:lnTo>
                  <a:lnTo>
                    <a:pt x="34" y="94"/>
                  </a:lnTo>
                  <a:lnTo>
                    <a:pt x="28" y="96"/>
                  </a:lnTo>
                  <a:lnTo>
                    <a:pt x="28" y="96"/>
                  </a:lnTo>
                  <a:lnTo>
                    <a:pt x="22" y="94"/>
                  </a:lnTo>
                  <a:lnTo>
                    <a:pt x="18" y="92"/>
                  </a:lnTo>
                  <a:lnTo>
                    <a:pt x="18" y="92"/>
                  </a:lnTo>
                  <a:lnTo>
                    <a:pt x="13" y="86"/>
                  </a:lnTo>
                  <a:lnTo>
                    <a:pt x="9" y="80"/>
                  </a:lnTo>
                  <a:lnTo>
                    <a:pt x="6" y="76"/>
                  </a:lnTo>
                  <a:lnTo>
                    <a:pt x="6" y="70"/>
                  </a:lnTo>
                  <a:lnTo>
                    <a:pt x="6" y="70"/>
                  </a:lnTo>
                  <a:lnTo>
                    <a:pt x="8" y="67"/>
                  </a:lnTo>
                  <a:lnTo>
                    <a:pt x="9" y="64"/>
                  </a:lnTo>
                  <a:lnTo>
                    <a:pt x="9" y="64"/>
                  </a:lnTo>
                  <a:lnTo>
                    <a:pt x="15" y="68"/>
                  </a:lnTo>
                  <a:lnTo>
                    <a:pt x="19" y="71"/>
                  </a:lnTo>
                  <a:lnTo>
                    <a:pt x="24" y="74"/>
                  </a:lnTo>
                  <a:lnTo>
                    <a:pt x="28" y="74"/>
                  </a:lnTo>
                  <a:lnTo>
                    <a:pt x="28" y="74"/>
                  </a:lnTo>
                  <a:lnTo>
                    <a:pt x="41" y="73"/>
                  </a:lnTo>
                  <a:lnTo>
                    <a:pt x="53" y="73"/>
                  </a:lnTo>
                  <a:lnTo>
                    <a:pt x="53" y="73"/>
                  </a:lnTo>
                  <a:lnTo>
                    <a:pt x="124" y="65"/>
                  </a:lnTo>
                  <a:lnTo>
                    <a:pt x="124" y="65"/>
                  </a:lnTo>
                  <a:lnTo>
                    <a:pt x="127" y="25"/>
                  </a:lnTo>
                  <a:lnTo>
                    <a:pt x="127" y="25"/>
                  </a:lnTo>
                  <a:lnTo>
                    <a:pt x="86" y="28"/>
                  </a:lnTo>
                  <a:lnTo>
                    <a:pt x="48" y="31"/>
                  </a:lnTo>
                  <a:lnTo>
                    <a:pt x="48" y="31"/>
                  </a:lnTo>
                  <a:lnTo>
                    <a:pt x="40" y="32"/>
                  </a:lnTo>
                  <a:lnTo>
                    <a:pt x="32" y="35"/>
                  </a:lnTo>
                  <a:lnTo>
                    <a:pt x="32" y="35"/>
                  </a:lnTo>
                  <a:lnTo>
                    <a:pt x="28" y="35"/>
                  </a:lnTo>
                  <a:lnTo>
                    <a:pt x="28" y="35"/>
                  </a:lnTo>
                  <a:lnTo>
                    <a:pt x="24" y="35"/>
                  </a:lnTo>
                  <a:lnTo>
                    <a:pt x="21" y="34"/>
                  </a:lnTo>
                  <a:lnTo>
                    <a:pt x="12" y="25"/>
                  </a:lnTo>
                  <a:lnTo>
                    <a:pt x="12" y="25"/>
                  </a:lnTo>
                  <a:lnTo>
                    <a:pt x="6" y="16"/>
                  </a:lnTo>
                  <a:lnTo>
                    <a:pt x="5" y="10"/>
                  </a:lnTo>
                  <a:lnTo>
                    <a:pt x="5" y="10"/>
                  </a:lnTo>
                  <a:lnTo>
                    <a:pt x="6" y="6"/>
                  </a:lnTo>
                  <a:lnTo>
                    <a:pt x="11" y="2"/>
                  </a:lnTo>
                  <a:lnTo>
                    <a:pt x="11" y="2"/>
                  </a:lnTo>
                  <a:lnTo>
                    <a:pt x="16" y="8"/>
                  </a:lnTo>
                  <a:lnTo>
                    <a:pt x="21" y="12"/>
                  </a:lnTo>
                  <a:lnTo>
                    <a:pt x="25" y="13"/>
                  </a:lnTo>
                  <a:lnTo>
                    <a:pt x="31" y="13"/>
                  </a:lnTo>
                  <a:lnTo>
                    <a:pt x="31" y="1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5" name="Freeform 179"/>
            <p:cNvSpPr>
              <a:spLocks noEditPoints="1"/>
            </p:cNvSpPr>
            <p:nvPr userDrawn="1"/>
          </p:nvSpPr>
          <p:spPr bwMode="auto">
            <a:xfrm>
              <a:off x="4856163" y="1776413"/>
              <a:ext cx="119063" cy="106363"/>
            </a:xfrm>
            <a:custGeom>
              <a:avLst/>
              <a:gdLst/>
              <a:ahLst/>
              <a:cxnLst>
                <a:cxn ang="0">
                  <a:pos x="225" y="27"/>
                </a:cxn>
                <a:cxn ang="0">
                  <a:pos x="191" y="77"/>
                </a:cxn>
                <a:cxn ang="0">
                  <a:pos x="152" y="119"/>
                </a:cxn>
                <a:cxn ang="0">
                  <a:pos x="107" y="155"/>
                </a:cxn>
                <a:cxn ang="0">
                  <a:pos x="57" y="190"/>
                </a:cxn>
                <a:cxn ang="0">
                  <a:pos x="51" y="194"/>
                </a:cxn>
                <a:cxn ang="0">
                  <a:pos x="48" y="197"/>
                </a:cxn>
                <a:cxn ang="0">
                  <a:pos x="38" y="200"/>
                </a:cxn>
                <a:cxn ang="0">
                  <a:pos x="33" y="200"/>
                </a:cxn>
                <a:cxn ang="0">
                  <a:pos x="22" y="192"/>
                </a:cxn>
                <a:cxn ang="0">
                  <a:pos x="14" y="187"/>
                </a:cxn>
                <a:cxn ang="0">
                  <a:pos x="4" y="172"/>
                </a:cxn>
                <a:cxn ang="0">
                  <a:pos x="0" y="161"/>
                </a:cxn>
                <a:cxn ang="0">
                  <a:pos x="1" y="156"/>
                </a:cxn>
                <a:cxn ang="0">
                  <a:pos x="4" y="153"/>
                </a:cxn>
                <a:cxn ang="0">
                  <a:pos x="12" y="159"/>
                </a:cxn>
                <a:cxn ang="0">
                  <a:pos x="20" y="166"/>
                </a:cxn>
                <a:cxn ang="0">
                  <a:pos x="26" y="168"/>
                </a:cxn>
                <a:cxn ang="0">
                  <a:pos x="38" y="166"/>
                </a:cxn>
                <a:cxn ang="0">
                  <a:pos x="55" y="158"/>
                </a:cxn>
                <a:cxn ang="0">
                  <a:pos x="81" y="143"/>
                </a:cxn>
                <a:cxn ang="0">
                  <a:pos x="126" y="111"/>
                </a:cxn>
                <a:cxn ang="0">
                  <a:pos x="165" y="78"/>
                </a:cxn>
                <a:cxn ang="0">
                  <a:pos x="200" y="40"/>
                </a:cxn>
                <a:cxn ang="0">
                  <a:pos x="225" y="27"/>
                </a:cxn>
                <a:cxn ang="0">
                  <a:pos x="6" y="0"/>
                </a:cxn>
                <a:cxn ang="0">
                  <a:pos x="38" y="9"/>
                </a:cxn>
                <a:cxn ang="0">
                  <a:pos x="62" y="23"/>
                </a:cxn>
                <a:cxn ang="0">
                  <a:pos x="68" y="29"/>
                </a:cxn>
                <a:cxn ang="0">
                  <a:pos x="74" y="39"/>
                </a:cxn>
                <a:cxn ang="0">
                  <a:pos x="74" y="45"/>
                </a:cxn>
                <a:cxn ang="0">
                  <a:pos x="70" y="56"/>
                </a:cxn>
                <a:cxn ang="0">
                  <a:pos x="59" y="62"/>
                </a:cxn>
                <a:cxn ang="0">
                  <a:pos x="55" y="61"/>
                </a:cxn>
                <a:cxn ang="0">
                  <a:pos x="48" y="55"/>
                </a:cxn>
                <a:cxn ang="0">
                  <a:pos x="43" y="48"/>
                </a:cxn>
                <a:cxn ang="0">
                  <a:pos x="26" y="25"/>
                </a:cxn>
                <a:cxn ang="0">
                  <a:pos x="1" y="7"/>
                </a:cxn>
              </a:cxnLst>
              <a:rect l="0" t="0" r="r" b="b"/>
              <a:pathLst>
                <a:path w="225" h="200">
                  <a:moveTo>
                    <a:pt x="225" y="27"/>
                  </a:moveTo>
                  <a:lnTo>
                    <a:pt x="225" y="27"/>
                  </a:lnTo>
                  <a:lnTo>
                    <a:pt x="209" y="53"/>
                  </a:lnTo>
                  <a:lnTo>
                    <a:pt x="191" y="77"/>
                  </a:lnTo>
                  <a:lnTo>
                    <a:pt x="173" y="98"/>
                  </a:lnTo>
                  <a:lnTo>
                    <a:pt x="152" y="119"/>
                  </a:lnTo>
                  <a:lnTo>
                    <a:pt x="130" y="137"/>
                  </a:lnTo>
                  <a:lnTo>
                    <a:pt x="107" y="155"/>
                  </a:lnTo>
                  <a:lnTo>
                    <a:pt x="83" y="172"/>
                  </a:lnTo>
                  <a:lnTo>
                    <a:pt x="57" y="190"/>
                  </a:lnTo>
                  <a:lnTo>
                    <a:pt x="57" y="190"/>
                  </a:lnTo>
                  <a:lnTo>
                    <a:pt x="51" y="194"/>
                  </a:lnTo>
                  <a:lnTo>
                    <a:pt x="48" y="197"/>
                  </a:lnTo>
                  <a:lnTo>
                    <a:pt x="48" y="197"/>
                  </a:lnTo>
                  <a:lnTo>
                    <a:pt x="43" y="200"/>
                  </a:lnTo>
                  <a:lnTo>
                    <a:pt x="38" y="200"/>
                  </a:lnTo>
                  <a:lnTo>
                    <a:pt x="38" y="200"/>
                  </a:lnTo>
                  <a:lnTo>
                    <a:pt x="33" y="200"/>
                  </a:lnTo>
                  <a:lnTo>
                    <a:pt x="28" y="197"/>
                  </a:lnTo>
                  <a:lnTo>
                    <a:pt x="22" y="192"/>
                  </a:lnTo>
                  <a:lnTo>
                    <a:pt x="14" y="187"/>
                  </a:lnTo>
                  <a:lnTo>
                    <a:pt x="14" y="187"/>
                  </a:lnTo>
                  <a:lnTo>
                    <a:pt x="9" y="179"/>
                  </a:lnTo>
                  <a:lnTo>
                    <a:pt x="4" y="172"/>
                  </a:lnTo>
                  <a:lnTo>
                    <a:pt x="1" y="166"/>
                  </a:lnTo>
                  <a:lnTo>
                    <a:pt x="0" y="161"/>
                  </a:lnTo>
                  <a:lnTo>
                    <a:pt x="0" y="161"/>
                  </a:lnTo>
                  <a:lnTo>
                    <a:pt x="1" y="156"/>
                  </a:lnTo>
                  <a:lnTo>
                    <a:pt x="3" y="155"/>
                  </a:lnTo>
                  <a:lnTo>
                    <a:pt x="4" y="153"/>
                  </a:lnTo>
                  <a:lnTo>
                    <a:pt x="4" y="153"/>
                  </a:lnTo>
                  <a:lnTo>
                    <a:pt x="12" y="159"/>
                  </a:lnTo>
                  <a:lnTo>
                    <a:pt x="12" y="159"/>
                  </a:lnTo>
                  <a:lnTo>
                    <a:pt x="20" y="166"/>
                  </a:lnTo>
                  <a:lnTo>
                    <a:pt x="26" y="168"/>
                  </a:lnTo>
                  <a:lnTo>
                    <a:pt x="26" y="168"/>
                  </a:lnTo>
                  <a:lnTo>
                    <a:pt x="30" y="168"/>
                  </a:lnTo>
                  <a:lnTo>
                    <a:pt x="38" y="166"/>
                  </a:lnTo>
                  <a:lnTo>
                    <a:pt x="45" y="162"/>
                  </a:lnTo>
                  <a:lnTo>
                    <a:pt x="55" y="158"/>
                  </a:lnTo>
                  <a:lnTo>
                    <a:pt x="55" y="158"/>
                  </a:lnTo>
                  <a:lnTo>
                    <a:pt x="81" y="143"/>
                  </a:lnTo>
                  <a:lnTo>
                    <a:pt x="104" y="127"/>
                  </a:lnTo>
                  <a:lnTo>
                    <a:pt x="126" y="111"/>
                  </a:lnTo>
                  <a:lnTo>
                    <a:pt x="146" y="95"/>
                  </a:lnTo>
                  <a:lnTo>
                    <a:pt x="165" y="78"/>
                  </a:lnTo>
                  <a:lnTo>
                    <a:pt x="184" y="59"/>
                  </a:lnTo>
                  <a:lnTo>
                    <a:pt x="200" y="40"/>
                  </a:lnTo>
                  <a:lnTo>
                    <a:pt x="217" y="22"/>
                  </a:lnTo>
                  <a:lnTo>
                    <a:pt x="225" y="27"/>
                  </a:lnTo>
                  <a:close/>
                  <a:moveTo>
                    <a:pt x="6" y="0"/>
                  </a:moveTo>
                  <a:lnTo>
                    <a:pt x="6" y="0"/>
                  </a:lnTo>
                  <a:lnTo>
                    <a:pt x="22" y="3"/>
                  </a:lnTo>
                  <a:lnTo>
                    <a:pt x="38" y="9"/>
                  </a:lnTo>
                  <a:lnTo>
                    <a:pt x="52" y="16"/>
                  </a:lnTo>
                  <a:lnTo>
                    <a:pt x="62" y="23"/>
                  </a:lnTo>
                  <a:lnTo>
                    <a:pt x="62" y="23"/>
                  </a:lnTo>
                  <a:lnTo>
                    <a:pt x="68" y="29"/>
                  </a:lnTo>
                  <a:lnTo>
                    <a:pt x="72" y="33"/>
                  </a:lnTo>
                  <a:lnTo>
                    <a:pt x="74" y="39"/>
                  </a:lnTo>
                  <a:lnTo>
                    <a:pt x="74" y="45"/>
                  </a:lnTo>
                  <a:lnTo>
                    <a:pt x="74" y="45"/>
                  </a:lnTo>
                  <a:lnTo>
                    <a:pt x="74" y="52"/>
                  </a:lnTo>
                  <a:lnTo>
                    <a:pt x="70" y="56"/>
                  </a:lnTo>
                  <a:lnTo>
                    <a:pt x="65" y="61"/>
                  </a:lnTo>
                  <a:lnTo>
                    <a:pt x="59" y="62"/>
                  </a:lnTo>
                  <a:lnTo>
                    <a:pt x="59" y="62"/>
                  </a:lnTo>
                  <a:lnTo>
                    <a:pt x="55" y="61"/>
                  </a:lnTo>
                  <a:lnTo>
                    <a:pt x="52" y="59"/>
                  </a:lnTo>
                  <a:lnTo>
                    <a:pt x="48" y="55"/>
                  </a:lnTo>
                  <a:lnTo>
                    <a:pt x="43" y="48"/>
                  </a:lnTo>
                  <a:lnTo>
                    <a:pt x="43" y="48"/>
                  </a:lnTo>
                  <a:lnTo>
                    <a:pt x="35" y="36"/>
                  </a:lnTo>
                  <a:lnTo>
                    <a:pt x="26" y="25"/>
                  </a:lnTo>
                  <a:lnTo>
                    <a:pt x="16" y="16"/>
                  </a:lnTo>
                  <a:lnTo>
                    <a:pt x="1" y="7"/>
                  </a:lnTo>
                  <a:lnTo>
                    <a:pt x="6"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6" name="Freeform 180"/>
            <p:cNvSpPr>
              <a:spLocks/>
            </p:cNvSpPr>
            <p:nvPr userDrawn="1"/>
          </p:nvSpPr>
          <p:spPr bwMode="auto">
            <a:xfrm>
              <a:off x="4999038" y="1757363"/>
              <a:ext cx="127000" cy="136525"/>
            </a:xfrm>
            <a:custGeom>
              <a:avLst/>
              <a:gdLst/>
              <a:ahLst/>
              <a:cxnLst>
                <a:cxn ang="0">
                  <a:pos x="19" y="58"/>
                </a:cxn>
                <a:cxn ang="0">
                  <a:pos x="55" y="58"/>
                </a:cxn>
                <a:cxn ang="0">
                  <a:pos x="92" y="32"/>
                </a:cxn>
                <a:cxn ang="0">
                  <a:pos x="97" y="18"/>
                </a:cxn>
                <a:cxn ang="0">
                  <a:pos x="90" y="10"/>
                </a:cxn>
                <a:cxn ang="0">
                  <a:pos x="79" y="5"/>
                </a:cxn>
                <a:cxn ang="0">
                  <a:pos x="87" y="0"/>
                </a:cxn>
                <a:cxn ang="0">
                  <a:pos x="123" y="10"/>
                </a:cxn>
                <a:cxn ang="0">
                  <a:pos x="124" y="19"/>
                </a:cxn>
                <a:cxn ang="0">
                  <a:pos x="113" y="35"/>
                </a:cxn>
                <a:cxn ang="0">
                  <a:pos x="150" y="34"/>
                </a:cxn>
                <a:cxn ang="0">
                  <a:pos x="162" y="31"/>
                </a:cxn>
                <a:cxn ang="0">
                  <a:pos x="177" y="42"/>
                </a:cxn>
                <a:cxn ang="0">
                  <a:pos x="159" y="54"/>
                </a:cxn>
                <a:cxn ang="0">
                  <a:pos x="91" y="70"/>
                </a:cxn>
                <a:cxn ang="0">
                  <a:pos x="65" y="112"/>
                </a:cxn>
                <a:cxn ang="0">
                  <a:pos x="97" y="102"/>
                </a:cxn>
                <a:cxn ang="0">
                  <a:pos x="121" y="112"/>
                </a:cxn>
                <a:cxn ang="0">
                  <a:pos x="133" y="141"/>
                </a:cxn>
                <a:cxn ang="0">
                  <a:pos x="203" y="110"/>
                </a:cxn>
                <a:cxn ang="0">
                  <a:pos x="204" y="103"/>
                </a:cxn>
                <a:cxn ang="0">
                  <a:pos x="195" y="93"/>
                </a:cxn>
                <a:cxn ang="0">
                  <a:pos x="194" y="89"/>
                </a:cxn>
                <a:cxn ang="0">
                  <a:pos x="211" y="91"/>
                </a:cxn>
                <a:cxn ang="0">
                  <a:pos x="235" y="112"/>
                </a:cxn>
                <a:cxn ang="0">
                  <a:pos x="238" y="125"/>
                </a:cxn>
                <a:cxn ang="0">
                  <a:pos x="226" y="129"/>
                </a:cxn>
                <a:cxn ang="0">
                  <a:pos x="166" y="146"/>
                </a:cxn>
                <a:cxn ang="0">
                  <a:pos x="135" y="191"/>
                </a:cxn>
                <a:cxn ang="0">
                  <a:pos x="123" y="209"/>
                </a:cxn>
                <a:cxn ang="0">
                  <a:pos x="114" y="202"/>
                </a:cxn>
                <a:cxn ang="0">
                  <a:pos x="114" y="165"/>
                </a:cxn>
                <a:cxn ang="0">
                  <a:pos x="78" y="190"/>
                </a:cxn>
                <a:cxn ang="0">
                  <a:pos x="66" y="212"/>
                </a:cxn>
                <a:cxn ang="0">
                  <a:pos x="74" y="228"/>
                </a:cxn>
                <a:cxn ang="0">
                  <a:pos x="116" y="236"/>
                </a:cxn>
                <a:cxn ang="0">
                  <a:pos x="161" y="232"/>
                </a:cxn>
                <a:cxn ang="0">
                  <a:pos x="188" y="228"/>
                </a:cxn>
                <a:cxn ang="0">
                  <a:pos x="207" y="236"/>
                </a:cxn>
                <a:cxn ang="0">
                  <a:pos x="204" y="252"/>
                </a:cxn>
                <a:cxn ang="0">
                  <a:pos x="168" y="258"/>
                </a:cxn>
                <a:cxn ang="0">
                  <a:pos x="101" y="257"/>
                </a:cxn>
                <a:cxn ang="0">
                  <a:pos x="56" y="235"/>
                </a:cxn>
                <a:cxn ang="0">
                  <a:pos x="52" y="206"/>
                </a:cxn>
                <a:cxn ang="0">
                  <a:pos x="65" y="181"/>
                </a:cxn>
                <a:cxn ang="0">
                  <a:pos x="114" y="148"/>
                </a:cxn>
                <a:cxn ang="0">
                  <a:pos x="108" y="122"/>
                </a:cxn>
                <a:cxn ang="0">
                  <a:pos x="94" y="115"/>
                </a:cxn>
                <a:cxn ang="0">
                  <a:pos x="63" y="126"/>
                </a:cxn>
                <a:cxn ang="0">
                  <a:pos x="26" y="155"/>
                </a:cxn>
                <a:cxn ang="0">
                  <a:pos x="11"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6" y="60"/>
                  </a:lnTo>
                  <a:lnTo>
                    <a:pt x="32" y="60"/>
                  </a:lnTo>
                  <a:lnTo>
                    <a:pt x="32" y="60"/>
                  </a:lnTo>
                  <a:lnTo>
                    <a:pt x="55" y="58"/>
                  </a:lnTo>
                  <a:lnTo>
                    <a:pt x="82" y="54"/>
                  </a:lnTo>
                  <a:lnTo>
                    <a:pt x="82" y="54"/>
                  </a:lnTo>
                  <a:lnTo>
                    <a:pt x="88" y="44"/>
                  </a:lnTo>
                  <a:lnTo>
                    <a:pt x="92" y="32"/>
                  </a:lnTo>
                  <a:lnTo>
                    <a:pt x="92" y="32"/>
                  </a:lnTo>
                  <a:lnTo>
                    <a:pt x="95" y="23"/>
                  </a:lnTo>
                  <a:lnTo>
                    <a:pt x="97" y="18"/>
                  </a:lnTo>
                  <a:lnTo>
                    <a:pt x="97" y="18"/>
                  </a:lnTo>
                  <a:lnTo>
                    <a:pt x="97" y="16"/>
                  </a:lnTo>
                  <a:lnTo>
                    <a:pt x="95" y="15"/>
                  </a:lnTo>
                  <a:lnTo>
                    <a:pt x="95" y="15"/>
                  </a:lnTo>
                  <a:lnTo>
                    <a:pt x="90" y="10"/>
                  </a:lnTo>
                  <a:lnTo>
                    <a:pt x="82" y="7"/>
                  </a:lnTo>
                  <a:lnTo>
                    <a:pt x="82" y="7"/>
                  </a:lnTo>
                  <a:lnTo>
                    <a:pt x="79" y="6"/>
                  </a:lnTo>
                  <a:lnTo>
                    <a:pt x="79" y="5"/>
                  </a:lnTo>
                  <a:lnTo>
                    <a:pt x="79" y="5"/>
                  </a:lnTo>
                  <a:lnTo>
                    <a:pt x="79" y="2"/>
                  </a:lnTo>
                  <a:lnTo>
                    <a:pt x="81" y="0"/>
                  </a:lnTo>
                  <a:lnTo>
                    <a:pt x="87" y="0"/>
                  </a:lnTo>
                  <a:lnTo>
                    <a:pt x="87" y="0"/>
                  </a:lnTo>
                  <a:lnTo>
                    <a:pt x="101" y="2"/>
                  </a:lnTo>
                  <a:lnTo>
                    <a:pt x="114" y="5"/>
                  </a:lnTo>
                  <a:lnTo>
                    <a:pt x="123" y="10"/>
                  </a:lnTo>
                  <a:lnTo>
                    <a:pt x="124" y="13"/>
                  </a:lnTo>
                  <a:lnTo>
                    <a:pt x="126" y="16"/>
                  </a:lnTo>
                  <a:lnTo>
                    <a:pt x="126" y="16"/>
                  </a:lnTo>
                  <a:lnTo>
                    <a:pt x="124" y="19"/>
                  </a:lnTo>
                  <a:lnTo>
                    <a:pt x="121" y="23"/>
                  </a:lnTo>
                  <a:lnTo>
                    <a:pt x="121" y="23"/>
                  </a:lnTo>
                  <a:lnTo>
                    <a:pt x="113" y="35"/>
                  </a:lnTo>
                  <a:lnTo>
                    <a:pt x="113" y="35"/>
                  </a:lnTo>
                  <a:lnTo>
                    <a:pt x="103" y="51"/>
                  </a:lnTo>
                  <a:lnTo>
                    <a:pt x="103" y="51"/>
                  </a:lnTo>
                  <a:lnTo>
                    <a:pt x="130" y="42"/>
                  </a:lnTo>
                  <a:lnTo>
                    <a:pt x="150" y="34"/>
                  </a:lnTo>
                  <a:lnTo>
                    <a:pt x="150" y="34"/>
                  </a:lnTo>
                  <a:lnTo>
                    <a:pt x="156" y="32"/>
                  </a:lnTo>
                  <a:lnTo>
                    <a:pt x="162" y="31"/>
                  </a:lnTo>
                  <a:lnTo>
                    <a:pt x="162" y="31"/>
                  </a:lnTo>
                  <a:lnTo>
                    <a:pt x="168" y="32"/>
                  </a:lnTo>
                  <a:lnTo>
                    <a:pt x="172" y="35"/>
                  </a:lnTo>
                  <a:lnTo>
                    <a:pt x="175" y="38"/>
                  </a:lnTo>
                  <a:lnTo>
                    <a:pt x="177" y="42"/>
                  </a:lnTo>
                  <a:lnTo>
                    <a:pt x="177" y="42"/>
                  </a:lnTo>
                  <a:lnTo>
                    <a:pt x="175" y="47"/>
                  </a:lnTo>
                  <a:lnTo>
                    <a:pt x="169" y="51"/>
                  </a:lnTo>
                  <a:lnTo>
                    <a:pt x="159" y="54"/>
                  </a:lnTo>
                  <a:lnTo>
                    <a:pt x="145" y="58"/>
                  </a:lnTo>
                  <a:lnTo>
                    <a:pt x="145" y="58"/>
                  </a:lnTo>
                  <a:lnTo>
                    <a:pt x="91" y="70"/>
                  </a:lnTo>
                  <a:lnTo>
                    <a:pt x="91" y="70"/>
                  </a:lnTo>
                  <a:lnTo>
                    <a:pt x="74" y="93"/>
                  </a:lnTo>
                  <a:lnTo>
                    <a:pt x="53" y="118"/>
                  </a:lnTo>
                  <a:lnTo>
                    <a:pt x="53" y="118"/>
                  </a:lnTo>
                  <a:lnTo>
                    <a:pt x="65" y="112"/>
                  </a:lnTo>
                  <a:lnTo>
                    <a:pt x="77" y="106"/>
                  </a:lnTo>
                  <a:lnTo>
                    <a:pt x="87" y="103"/>
                  </a:lnTo>
                  <a:lnTo>
                    <a:pt x="97" y="102"/>
                  </a:lnTo>
                  <a:lnTo>
                    <a:pt x="97" y="102"/>
                  </a:lnTo>
                  <a:lnTo>
                    <a:pt x="104" y="102"/>
                  </a:lnTo>
                  <a:lnTo>
                    <a:pt x="111" y="104"/>
                  </a:lnTo>
                  <a:lnTo>
                    <a:pt x="117" y="107"/>
                  </a:lnTo>
                  <a:lnTo>
                    <a:pt x="121" y="112"/>
                  </a:lnTo>
                  <a:lnTo>
                    <a:pt x="126" y="118"/>
                  </a:lnTo>
                  <a:lnTo>
                    <a:pt x="130"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5" y="93"/>
                  </a:lnTo>
                  <a:lnTo>
                    <a:pt x="195" y="93"/>
                  </a:lnTo>
                  <a:lnTo>
                    <a:pt x="194" y="91"/>
                  </a:lnTo>
                  <a:lnTo>
                    <a:pt x="193" y="90"/>
                  </a:lnTo>
                  <a:lnTo>
                    <a:pt x="193" y="90"/>
                  </a:lnTo>
                  <a:lnTo>
                    <a:pt x="194" y="89"/>
                  </a:lnTo>
                  <a:lnTo>
                    <a:pt x="198" y="89"/>
                  </a:lnTo>
                  <a:lnTo>
                    <a:pt x="198" y="89"/>
                  </a:lnTo>
                  <a:lnTo>
                    <a:pt x="204" y="89"/>
                  </a:lnTo>
                  <a:lnTo>
                    <a:pt x="211" y="91"/>
                  </a:lnTo>
                  <a:lnTo>
                    <a:pt x="219" y="96"/>
                  </a:lnTo>
                  <a:lnTo>
                    <a:pt x="224" y="100"/>
                  </a:lnTo>
                  <a:lnTo>
                    <a:pt x="224" y="100"/>
                  </a:lnTo>
                  <a:lnTo>
                    <a:pt x="235" y="112"/>
                  </a:lnTo>
                  <a:lnTo>
                    <a:pt x="238" y="116"/>
                  </a:lnTo>
                  <a:lnTo>
                    <a:pt x="238" y="120"/>
                  </a:lnTo>
                  <a:lnTo>
                    <a:pt x="238" y="120"/>
                  </a:lnTo>
                  <a:lnTo>
                    <a:pt x="238" y="125"/>
                  </a:lnTo>
                  <a:lnTo>
                    <a:pt x="235" y="126"/>
                  </a:lnTo>
                  <a:lnTo>
                    <a:pt x="230" y="128"/>
                  </a:lnTo>
                  <a:lnTo>
                    <a:pt x="226" y="129"/>
                  </a:lnTo>
                  <a:lnTo>
                    <a:pt x="226" y="129"/>
                  </a:lnTo>
                  <a:lnTo>
                    <a:pt x="214" y="131"/>
                  </a:lnTo>
                  <a:lnTo>
                    <a:pt x="200" y="135"/>
                  </a:lnTo>
                  <a:lnTo>
                    <a:pt x="200" y="135"/>
                  </a:lnTo>
                  <a:lnTo>
                    <a:pt x="166"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4" y="202"/>
                  </a:lnTo>
                  <a:lnTo>
                    <a:pt x="113" y="196"/>
                  </a:lnTo>
                  <a:lnTo>
                    <a:pt x="113" y="196"/>
                  </a:lnTo>
                  <a:lnTo>
                    <a:pt x="114" y="165"/>
                  </a:lnTo>
                  <a:lnTo>
                    <a:pt x="114" y="165"/>
                  </a:lnTo>
                  <a:lnTo>
                    <a:pt x="103" y="171"/>
                  </a:lnTo>
                  <a:lnTo>
                    <a:pt x="92" y="177"/>
                  </a:lnTo>
                  <a:lnTo>
                    <a:pt x="84" y="184"/>
                  </a:lnTo>
                  <a:lnTo>
                    <a:pt x="78" y="190"/>
                  </a:lnTo>
                  <a:lnTo>
                    <a:pt x="72" y="196"/>
                  </a:lnTo>
                  <a:lnTo>
                    <a:pt x="69" y="202"/>
                  </a:lnTo>
                  <a:lnTo>
                    <a:pt x="66" y="207"/>
                  </a:lnTo>
                  <a:lnTo>
                    <a:pt x="66" y="212"/>
                  </a:lnTo>
                  <a:lnTo>
                    <a:pt x="66" y="212"/>
                  </a:lnTo>
                  <a:lnTo>
                    <a:pt x="66" y="219"/>
                  </a:lnTo>
                  <a:lnTo>
                    <a:pt x="69" y="223"/>
                  </a:lnTo>
                  <a:lnTo>
                    <a:pt x="74" y="228"/>
                  </a:lnTo>
                  <a:lnTo>
                    <a:pt x="78" y="230"/>
                  </a:lnTo>
                  <a:lnTo>
                    <a:pt x="85" y="233"/>
                  </a:lnTo>
                  <a:lnTo>
                    <a:pt x="94" y="235"/>
                  </a:lnTo>
                  <a:lnTo>
                    <a:pt x="116" y="236"/>
                  </a:lnTo>
                  <a:lnTo>
                    <a:pt x="116" y="236"/>
                  </a:lnTo>
                  <a:lnTo>
                    <a:pt x="136" y="235"/>
                  </a:lnTo>
                  <a:lnTo>
                    <a:pt x="161" y="232"/>
                  </a:lnTo>
                  <a:lnTo>
                    <a:pt x="161" y="232"/>
                  </a:lnTo>
                  <a:lnTo>
                    <a:pt x="171" y="230"/>
                  </a:lnTo>
                  <a:lnTo>
                    <a:pt x="180" y="229"/>
                  </a:lnTo>
                  <a:lnTo>
                    <a:pt x="180" y="229"/>
                  </a:lnTo>
                  <a:lnTo>
                    <a:pt x="188" y="228"/>
                  </a:lnTo>
                  <a:lnTo>
                    <a:pt x="188" y="228"/>
                  </a:lnTo>
                  <a:lnTo>
                    <a:pt x="195" y="228"/>
                  </a:lnTo>
                  <a:lnTo>
                    <a:pt x="203" y="232"/>
                  </a:lnTo>
                  <a:lnTo>
                    <a:pt x="207" y="236"/>
                  </a:lnTo>
                  <a:lnTo>
                    <a:pt x="209" y="242"/>
                  </a:lnTo>
                  <a:lnTo>
                    <a:pt x="209" y="242"/>
                  </a:lnTo>
                  <a:lnTo>
                    <a:pt x="209" y="248"/>
                  </a:lnTo>
                  <a:lnTo>
                    <a:pt x="204" y="252"/>
                  </a:lnTo>
                  <a:lnTo>
                    <a:pt x="198" y="254"/>
                  </a:lnTo>
                  <a:lnTo>
                    <a:pt x="188" y="257"/>
                  </a:lnTo>
                  <a:lnTo>
                    <a:pt x="188" y="257"/>
                  </a:lnTo>
                  <a:lnTo>
                    <a:pt x="168" y="258"/>
                  </a:lnTo>
                  <a:lnTo>
                    <a:pt x="140" y="259"/>
                  </a:lnTo>
                  <a:lnTo>
                    <a:pt x="140" y="259"/>
                  </a:lnTo>
                  <a:lnTo>
                    <a:pt x="119" y="258"/>
                  </a:lnTo>
                  <a:lnTo>
                    <a:pt x="101" y="257"/>
                  </a:lnTo>
                  <a:lnTo>
                    <a:pt x="85" y="254"/>
                  </a:lnTo>
                  <a:lnTo>
                    <a:pt x="72" y="249"/>
                  </a:lnTo>
                  <a:lnTo>
                    <a:pt x="63" y="243"/>
                  </a:lnTo>
                  <a:lnTo>
                    <a:pt x="56" y="235"/>
                  </a:lnTo>
                  <a:lnTo>
                    <a:pt x="52" y="226"/>
                  </a:lnTo>
                  <a:lnTo>
                    <a:pt x="50" y="215"/>
                  </a:lnTo>
                  <a:lnTo>
                    <a:pt x="50" y="215"/>
                  </a:lnTo>
                  <a:lnTo>
                    <a:pt x="52" y="206"/>
                  </a:lnTo>
                  <a:lnTo>
                    <a:pt x="55" y="197"/>
                  </a:lnTo>
                  <a:lnTo>
                    <a:pt x="59" y="188"/>
                  </a:lnTo>
                  <a:lnTo>
                    <a:pt x="65" y="181"/>
                  </a:lnTo>
                  <a:lnTo>
                    <a:pt x="65" y="181"/>
                  </a:lnTo>
                  <a:lnTo>
                    <a:pt x="75" y="173"/>
                  </a:lnTo>
                  <a:lnTo>
                    <a:pt x="87" y="164"/>
                  </a:lnTo>
                  <a:lnTo>
                    <a:pt x="100" y="155"/>
                  </a:lnTo>
                  <a:lnTo>
                    <a:pt x="114" y="148"/>
                  </a:lnTo>
                  <a:lnTo>
                    <a:pt x="114" y="148"/>
                  </a:lnTo>
                  <a:lnTo>
                    <a:pt x="113" y="132"/>
                  </a:lnTo>
                  <a:lnTo>
                    <a:pt x="111" y="126"/>
                  </a:lnTo>
                  <a:lnTo>
                    <a:pt x="108" y="122"/>
                  </a:lnTo>
                  <a:lnTo>
                    <a:pt x="106" y="119"/>
                  </a:lnTo>
                  <a:lnTo>
                    <a:pt x="103" y="116"/>
                  </a:lnTo>
                  <a:lnTo>
                    <a:pt x="98" y="115"/>
                  </a:lnTo>
                  <a:lnTo>
                    <a:pt x="94" y="115"/>
                  </a:lnTo>
                  <a:lnTo>
                    <a:pt x="94" y="115"/>
                  </a:lnTo>
                  <a:lnTo>
                    <a:pt x="85" y="116"/>
                  </a:lnTo>
                  <a:lnTo>
                    <a:pt x="75" y="120"/>
                  </a:lnTo>
                  <a:lnTo>
                    <a:pt x="63" y="126"/>
                  </a:lnTo>
                  <a:lnTo>
                    <a:pt x="52" y="133"/>
                  </a:lnTo>
                  <a:lnTo>
                    <a:pt x="52" y="133"/>
                  </a:lnTo>
                  <a:lnTo>
                    <a:pt x="39" y="144"/>
                  </a:lnTo>
                  <a:lnTo>
                    <a:pt x="26" y="155"/>
                  </a:lnTo>
                  <a:lnTo>
                    <a:pt x="26" y="155"/>
                  </a:lnTo>
                  <a:lnTo>
                    <a:pt x="17" y="162"/>
                  </a:lnTo>
                  <a:lnTo>
                    <a:pt x="14" y="164"/>
                  </a:lnTo>
                  <a:lnTo>
                    <a:pt x="11" y="165"/>
                  </a:lnTo>
                  <a:lnTo>
                    <a:pt x="11" y="165"/>
                  </a:lnTo>
                  <a:lnTo>
                    <a:pt x="7" y="164"/>
                  </a:lnTo>
                  <a:lnTo>
                    <a:pt x="3" y="162"/>
                  </a:lnTo>
                  <a:lnTo>
                    <a:pt x="1" y="158"/>
                  </a:lnTo>
                  <a:lnTo>
                    <a:pt x="0" y="154"/>
                  </a:lnTo>
                  <a:lnTo>
                    <a:pt x="0" y="154"/>
                  </a:lnTo>
                  <a:lnTo>
                    <a:pt x="1" y="149"/>
                  </a:lnTo>
                  <a:lnTo>
                    <a:pt x="3" y="144"/>
                  </a:lnTo>
                  <a:lnTo>
                    <a:pt x="5" y="139"/>
                  </a:lnTo>
                  <a:lnTo>
                    <a:pt x="10" y="136"/>
                  </a:lnTo>
                  <a:lnTo>
                    <a:pt x="10" y="136"/>
                  </a:lnTo>
                  <a:lnTo>
                    <a:pt x="19" y="129"/>
                  </a:lnTo>
                  <a:lnTo>
                    <a:pt x="30" y="120"/>
                  </a:lnTo>
                  <a:lnTo>
                    <a:pt x="30" y="120"/>
                  </a:lnTo>
                  <a:lnTo>
                    <a:pt x="50" y="99"/>
                  </a:lnTo>
                  <a:lnTo>
                    <a:pt x="61" y="86"/>
                  </a:lnTo>
                  <a:lnTo>
                    <a:pt x="71" y="73"/>
                  </a:lnTo>
                  <a:lnTo>
                    <a:pt x="71" y="73"/>
                  </a:lnTo>
                  <a:lnTo>
                    <a:pt x="55" y="76"/>
                  </a:lnTo>
                  <a:lnTo>
                    <a:pt x="39" y="76"/>
                  </a:lnTo>
                  <a:lnTo>
                    <a:pt x="39" y="76"/>
                  </a:lnTo>
                  <a:lnTo>
                    <a:pt x="27" y="76"/>
                  </a:lnTo>
                  <a:lnTo>
                    <a:pt x="17" y="73"/>
                  </a:lnTo>
                  <a:lnTo>
                    <a:pt x="10" y="67"/>
                  </a:lnTo>
                  <a:lnTo>
                    <a:pt x="3" y="60"/>
                  </a:lnTo>
                  <a:lnTo>
                    <a:pt x="7" y="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7" name="Freeform 181"/>
            <p:cNvSpPr>
              <a:spLocks noEditPoints="1"/>
            </p:cNvSpPr>
            <p:nvPr userDrawn="1"/>
          </p:nvSpPr>
          <p:spPr bwMode="auto">
            <a:xfrm>
              <a:off x="5153026" y="1751013"/>
              <a:ext cx="155575" cy="146050"/>
            </a:xfrm>
            <a:custGeom>
              <a:avLst/>
              <a:gdLst/>
              <a:ahLst/>
              <a:cxnLst>
                <a:cxn ang="0">
                  <a:pos x="123" y="29"/>
                </a:cxn>
                <a:cxn ang="0">
                  <a:pos x="150" y="56"/>
                </a:cxn>
                <a:cxn ang="0">
                  <a:pos x="93" y="100"/>
                </a:cxn>
                <a:cxn ang="0">
                  <a:pos x="126" y="79"/>
                </a:cxn>
                <a:cxn ang="0">
                  <a:pos x="151" y="107"/>
                </a:cxn>
                <a:cxn ang="0">
                  <a:pos x="93" y="160"/>
                </a:cxn>
                <a:cxn ang="0">
                  <a:pos x="126" y="140"/>
                </a:cxn>
                <a:cxn ang="0">
                  <a:pos x="151" y="168"/>
                </a:cxn>
                <a:cxn ang="0">
                  <a:pos x="93" y="171"/>
                </a:cxn>
                <a:cxn ang="0">
                  <a:pos x="126" y="244"/>
                </a:cxn>
                <a:cxn ang="0">
                  <a:pos x="231" y="246"/>
                </a:cxn>
                <a:cxn ang="0">
                  <a:pos x="287" y="250"/>
                </a:cxn>
                <a:cxn ang="0">
                  <a:pos x="279" y="268"/>
                </a:cxn>
                <a:cxn ang="0">
                  <a:pos x="209" y="272"/>
                </a:cxn>
                <a:cxn ang="0">
                  <a:pos x="110" y="262"/>
                </a:cxn>
                <a:cxn ang="0">
                  <a:pos x="78" y="243"/>
                </a:cxn>
                <a:cxn ang="0">
                  <a:pos x="48" y="204"/>
                </a:cxn>
                <a:cxn ang="0">
                  <a:pos x="29" y="234"/>
                </a:cxn>
                <a:cxn ang="0">
                  <a:pos x="0" y="272"/>
                </a:cxn>
                <a:cxn ang="0">
                  <a:pos x="20" y="207"/>
                </a:cxn>
                <a:cxn ang="0">
                  <a:pos x="28" y="129"/>
                </a:cxn>
                <a:cxn ang="0">
                  <a:pos x="63" y="137"/>
                </a:cxn>
                <a:cxn ang="0">
                  <a:pos x="51" y="146"/>
                </a:cxn>
                <a:cxn ang="0">
                  <a:pos x="47" y="179"/>
                </a:cxn>
                <a:cxn ang="0">
                  <a:pos x="70" y="214"/>
                </a:cxn>
                <a:cxn ang="0">
                  <a:pos x="20" y="110"/>
                </a:cxn>
                <a:cxn ang="0">
                  <a:pos x="20" y="98"/>
                </a:cxn>
                <a:cxn ang="0">
                  <a:pos x="38" y="58"/>
                </a:cxn>
                <a:cxn ang="0">
                  <a:pos x="16" y="45"/>
                </a:cxn>
                <a:cxn ang="0">
                  <a:pos x="68" y="47"/>
                </a:cxn>
                <a:cxn ang="0">
                  <a:pos x="68" y="0"/>
                </a:cxn>
                <a:cxn ang="0">
                  <a:pos x="105" y="7"/>
                </a:cxn>
                <a:cxn ang="0">
                  <a:pos x="103" y="13"/>
                </a:cxn>
                <a:cxn ang="0">
                  <a:pos x="238" y="21"/>
                </a:cxn>
                <a:cxn ang="0">
                  <a:pos x="271" y="23"/>
                </a:cxn>
                <a:cxn ang="0">
                  <a:pos x="274" y="29"/>
                </a:cxn>
                <a:cxn ang="0">
                  <a:pos x="264" y="63"/>
                </a:cxn>
                <a:cxn ang="0">
                  <a:pos x="264" y="123"/>
                </a:cxn>
                <a:cxn ang="0">
                  <a:pos x="247" y="126"/>
                </a:cxn>
                <a:cxn ang="0">
                  <a:pos x="239" y="107"/>
                </a:cxn>
                <a:cxn ang="0">
                  <a:pos x="183" y="198"/>
                </a:cxn>
                <a:cxn ang="0">
                  <a:pos x="221" y="202"/>
                </a:cxn>
                <a:cxn ang="0">
                  <a:pos x="254" y="198"/>
                </a:cxn>
                <a:cxn ang="0">
                  <a:pos x="271" y="139"/>
                </a:cxn>
                <a:cxn ang="0">
                  <a:pos x="274" y="194"/>
                </a:cxn>
                <a:cxn ang="0">
                  <a:pos x="281" y="199"/>
                </a:cxn>
                <a:cxn ang="0">
                  <a:pos x="287" y="208"/>
                </a:cxn>
                <a:cxn ang="0">
                  <a:pos x="277" y="220"/>
                </a:cxn>
                <a:cxn ang="0">
                  <a:pos x="213" y="223"/>
                </a:cxn>
                <a:cxn ang="0">
                  <a:pos x="165" y="220"/>
                </a:cxn>
                <a:cxn ang="0">
                  <a:pos x="158" y="202"/>
                </a:cxn>
                <a:cxn ang="0">
                  <a:pos x="158" y="114"/>
                </a:cxn>
                <a:cxn ang="0">
                  <a:pos x="186" y="97"/>
                </a:cxn>
                <a:cxn ang="0">
                  <a:pos x="174" y="32"/>
                </a:cxn>
                <a:cxn ang="0">
                  <a:pos x="151" y="20"/>
                </a:cxn>
              </a:cxnLst>
              <a:rect l="0" t="0" r="r" b="b"/>
              <a:pathLst>
                <a:path w="293" h="275">
                  <a:moveTo>
                    <a:pt x="109" y="47"/>
                  </a:moveTo>
                  <a:lnTo>
                    <a:pt x="109" y="47"/>
                  </a:lnTo>
                  <a:lnTo>
                    <a:pt x="123" y="29"/>
                  </a:lnTo>
                  <a:lnTo>
                    <a:pt x="123" y="29"/>
                  </a:lnTo>
                  <a:lnTo>
                    <a:pt x="148" y="52"/>
                  </a:lnTo>
                  <a:lnTo>
                    <a:pt x="148" y="52"/>
                  </a:lnTo>
                  <a:lnTo>
                    <a:pt x="150" y="56"/>
                  </a:lnTo>
                  <a:lnTo>
                    <a:pt x="150" y="56"/>
                  </a:lnTo>
                  <a:lnTo>
                    <a:pt x="150" y="58"/>
                  </a:lnTo>
                  <a:lnTo>
                    <a:pt x="147" y="58"/>
                  </a:lnTo>
                  <a:lnTo>
                    <a:pt x="93" y="58"/>
                  </a:lnTo>
                  <a:lnTo>
                    <a:pt x="93" y="100"/>
                  </a:lnTo>
                  <a:lnTo>
                    <a:pt x="110" y="100"/>
                  </a:lnTo>
                  <a:lnTo>
                    <a:pt x="110" y="100"/>
                  </a:lnTo>
                  <a:lnTo>
                    <a:pt x="126" y="79"/>
                  </a:lnTo>
                  <a:lnTo>
                    <a:pt x="126" y="79"/>
                  </a:lnTo>
                  <a:lnTo>
                    <a:pt x="150" y="104"/>
                  </a:lnTo>
                  <a:lnTo>
                    <a:pt x="150" y="104"/>
                  </a:lnTo>
                  <a:lnTo>
                    <a:pt x="151" y="107"/>
                  </a:lnTo>
                  <a:lnTo>
                    <a:pt x="151" y="107"/>
                  </a:lnTo>
                  <a:lnTo>
                    <a:pt x="151" y="108"/>
                  </a:lnTo>
                  <a:lnTo>
                    <a:pt x="150" y="110"/>
                  </a:lnTo>
                  <a:lnTo>
                    <a:pt x="93" y="110"/>
                  </a:lnTo>
                  <a:lnTo>
                    <a:pt x="93" y="160"/>
                  </a:lnTo>
                  <a:lnTo>
                    <a:pt x="109" y="160"/>
                  </a:lnTo>
                  <a:lnTo>
                    <a:pt x="109" y="160"/>
                  </a:lnTo>
                  <a:lnTo>
                    <a:pt x="126" y="140"/>
                  </a:lnTo>
                  <a:lnTo>
                    <a:pt x="126" y="140"/>
                  </a:lnTo>
                  <a:lnTo>
                    <a:pt x="138" y="152"/>
                  </a:lnTo>
                  <a:lnTo>
                    <a:pt x="150" y="165"/>
                  </a:lnTo>
                  <a:lnTo>
                    <a:pt x="150" y="165"/>
                  </a:lnTo>
                  <a:lnTo>
                    <a:pt x="151" y="168"/>
                  </a:lnTo>
                  <a:lnTo>
                    <a:pt x="151" y="168"/>
                  </a:lnTo>
                  <a:lnTo>
                    <a:pt x="150" y="169"/>
                  </a:lnTo>
                  <a:lnTo>
                    <a:pt x="148" y="171"/>
                  </a:lnTo>
                  <a:lnTo>
                    <a:pt x="93" y="171"/>
                  </a:lnTo>
                  <a:lnTo>
                    <a:pt x="93" y="233"/>
                  </a:lnTo>
                  <a:lnTo>
                    <a:pt x="93" y="233"/>
                  </a:lnTo>
                  <a:lnTo>
                    <a:pt x="109" y="240"/>
                  </a:lnTo>
                  <a:lnTo>
                    <a:pt x="126" y="244"/>
                  </a:lnTo>
                  <a:lnTo>
                    <a:pt x="148" y="247"/>
                  </a:lnTo>
                  <a:lnTo>
                    <a:pt x="173" y="247"/>
                  </a:lnTo>
                  <a:lnTo>
                    <a:pt x="173" y="247"/>
                  </a:lnTo>
                  <a:lnTo>
                    <a:pt x="231" y="246"/>
                  </a:lnTo>
                  <a:lnTo>
                    <a:pt x="293" y="241"/>
                  </a:lnTo>
                  <a:lnTo>
                    <a:pt x="293" y="247"/>
                  </a:lnTo>
                  <a:lnTo>
                    <a:pt x="293" y="247"/>
                  </a:lnTo>
                  <a:lnTo>
                    <a:pt x="287" y="250"/>
                  </a:lnTo>
                  <a:lnTo>
                    <a:pt x="281" y="256"/>
                  </a:lnTo>
                  <a:lnTo>
                    <a:pt x="279" y="260"/>
                  </a:lnTo>
                  <a:lnTo>
                    <a:pt x="279" y="268"/>
                  </a:lnTo>
                  <a:lnTo>
                    <a:pt x="279" y="268"/>
                  </a:lnTo>
                  <a:lnTo>
                    <a:pt x="279" y="270"/>
                  </a:lnTo>
                  <a:lnTo>
                    <a:pt x="279" y="270"/>
                  </a:lnTo>
                  <a:lnTo>
                    <a:pt x="209" y="272"/>
                  </a:lnTo>
                  <a:lnTo>
                    <a:pt x="209" y="272"/>
                  </a:lnTo>
                  <a:lnTo>
                    <a:pt x="173" y="272"/>
                  </a:lnTo>
                  <a:lnTo>
                    <a:pt x="145" y="269"/>
                  </a:lnTo>
                  <a:lnTo>
                    <a:pt x="126" y="266"/>
                  </a:lnTo>
                  <a:lnTo>
                    <a:pt x="110" y="262"/>
                  </a:lnTo>
                  <a:lnTo>
                    <a:pt x="110" y="262"/>
                  </a:lnTo>
                  <a:lnTo>
                    <a:pt x="99" y="256"/>
                  </a:lnTo>
                  <a:lnTo>
                    <a:pt x="89" y="250"/>
                  </a:lnTo>
                  <a:lnTo>
                    <a:pt x="78" y="243"/>
                  </a:lnTo>
                  <a:lnTo>
                    <a:pt x="70" y="234"/>
                  </a:lnTo>
                  <a:lnTo>
                    <a:pt x="61" y="226"/>
                  </a:lnTo>
                  <a:lnTo>
                    <a:pt x="54" y="215"/>
                  </a:lnTo>
                  <a:lnTo>
                    <a:pt x="48" y="204"/>
                  </a:lnTo>
                  <a:lnTo>
                    <a:pt x="44" y="192"/>
                  </a:lnTo>
                  <a:lnTo>
                    <a:pt x="44" y="192"/>
                  </a:lnTo>
                  <a:lnTo>
                    <a:pt x="38" y="214"/>
                  </a:lnTo>
                  <a:lnTo>
                    <a:pt x="29" y="234"/>
                  </a:lnTo>
                  <a:lnTo>
                    <a:pt x="19" y="254"/>
                  </a:lnTo>
                  <a:lnTo>
                    <a:pt x="5" y="275"/>
                  </a:lnTo>
                  <a:lnTo>
                    <a:pt x="0" y="272"/>
                  </a:lnTo>
                  <a:lnTo>
                    <a:pt x="0" y="272"/>
                  </a:lnTo>
                  <a:lnTo>
                    <a:pt x="12" y="237"/>
                  </a:lnTo>
                  <a:lnTo>
                    <a:pt x="16" y="223"/>
                  </a:lnTo>
                  <a:lnTo>
                    <a:pt x="20" y="207"/>
                  </a:lnTo>
                  <a:lnTo>
                    <a:pt x="20" y="207"/>
                  </a:lnTo>
                  <a:lnTo>
                    <a:pt x="26" y="171"/>
                  </a:lnTo>
                  <a:lnTo>
                    <a:pt x="28" y="139"/>
                  </a:lnTo>
                  <a:lnTo>
                    <a:pt x="28" y="139"/>
                  </a:lnTo>
                  <a:lnTo>
                    <a:pt x="28" y="129"/>
                  </a:lnTo>
                  <a:lnTo>
                    <a:pt x="28" y="129"/>
                  </a:lnTo>
                  <a:lnTo>
                    <a:pt x="58" y="133"/>
                  </a:lnTo>
                  <a:lnTo>
                    <a:pt x="63" y="134"/>
                  </a:lnTo>
                  <a:lnTo>
                    <a:pt x="63" y="137"/>
                  </a:lnTo>
                  <a:lnTo>
                    <a:pt x="63" y="137"/>
                  </a:lnTo>
                  <a:lnTo>
                    <a:pt x="63" y="140"/>
                  </a:lnTo>
                  <a:lnTo>
                    <a:pt x="61" y="142"/>
                  </a:lnTo>
                  <a:lnTo>
                    <a:pt x="51" y="146"/>
                  </a:lnTo>
                  <a:lnTo>
                    <a:pt x="51" y="146"/>
                  </a:lnTo>
                  <a:lnTo>
                    <a:pt x="49" y="165"/>
                  </a:lnTo>
                  <a:lnTo>
                    <a:pt x="47" y="179"/>
                  </a:lnTo>
                  <a:lnTo>
                    <a:pt x="47" y="179"/>
                  </a:lnTo>
                  <a:lnTo>
                    <a:pt x="52" y="191"/>
                  </a:lnTo>
                  <a:lnTo>
                    <a:pt x="57" y="199"/>
                  </a:lnTo>
                  <a:lnTo>
                    <a:pt x="63" y="207"/>
                  </a:lnTo>
                  <a:lnTo>
                    <a:pt x="70" y="214"/>
                  </a:lnTo>
                  <a:lnTo>
                    <a:pt x="70" y="110"/>
                  </a:lnTo>
                  <a:lnTo>
                    <a:pt x="34" y="110"/>
                  </a:lnTo>
                  <a:lnTo>
                    <a:pt x="34" y="110"/>
                  </a:lnTo>
                  <a:lnTo>
                    <a:pt x="20" y="110"/>
                  </a:lnTo>
                  <a:lnTo>
                    <a:pt x="9" y="111"/>
                  </a:lnTo>
                  <a:lnTo>
                    <a:pt x="7" y="97"/>
                  </a:lnTo>
                  <a:lnTo>
                    <a:pt x="7" y="97"/>
                  </a:lnTo>
                  <a:lnTo>
                    <a:pt x="20" y="98"/>
                  </a:lnTo>
                  <a:lnTo>
                    <a:pt x="34" y="100"/>
                  </a:lnTo>
                  <a:lnTo>
                    <a:pt x="68" y="100"/>
                  </a:lnTo>
                  <a:lnTo>
                    <a:pt x="68" y="58"/>
                  </a:lnTo>
                  <a:lnTo>
                    <a:pt x="38" y="58"/>
                  </a:lnTo>
                  <a:lnTo>
                    <a:pt x="38" y="58"/>
                  </a:lnTo>
                  <a:lnTo>
                    <a:pt x="28" y="59"/>
                  </a:lnTo>
                  <a:lnTo>
                    <a:pt x="19" y="60"/>
                  </a:lnTo>
                  <a:lnTo>
                    <a:pt x="16" y="45"/>
                  </a:lnTo>
                  <a:lnTo>
                    <a:pt x="16" y="45"/>
                  </a:lnTo>
                  <a:lnTo>
                    <a:pt x="26" y="47"/>
                  </a:lnTo>
                  <a:lnTo>
                    <a:pt x="38" y="47"/>
                  </a:lnTo>
                  <a:lnTo>
                    <a:pt x="68" y="47"/>
                  </a:lnTo>
                  <a:lnTo>
                    <a:pt x="68" y="32"/>
                  </a:lnTo>
                  <a:lnTo>
                    <a:pt x="68" y="32"/>
                  </a:lnTo>
                  <a:lnTo>
                    <a:pt x="68" y="0"/>
                  </a:lnTo>
                  <a:lnTo>
                    <a:pt x="68" y="0"/>
                  </a:lnTo>
                  <a:lnTo>
                    <a:pt x="94" y="3"/>
                  </a:lnTo>
                  <a:lnTo>
                    <a:pt x="102" y="5"/>
                  </a:lnTo>
                  <a:lnTo>
                    <a:pt x="102" y="5"/>
                  </a:lnTo>
                  <a:lnTo>
                    <a:pt x="105" y="7"/>
                  </a:lnTo>
                  <a:lnTo>
                    <a:pt x="106" y="10"/>
                  </a:lnTo>
                  <a:lnTo>
                    <a:pt x="106" y="10"/>
                  </a:lnTo>
                  <a:lnTo>
                    <a:pt x="106" y="11"/>
                  </a:lnTo>
                  <a:lnTo>
                    <a:pt x="103" y="13"/>
                  </a:lnTo>
                  <a:lnTo>
                    <a:pt x="93" y="17"/>
                  </a:lnTo>
                  <a:lnTo>
                    <a:pt x="93" y="47"/>
                  </a:lnTo>
                  <a:lnTo>
                    <a:pt x="109" y="47"/>
                  </a:lnTo>
                  <a:close/>
                  <a:moveTo>
                    <a:pt x="238" y="21"/>
                  </a:moveTo>
                  <a:lnTo>
                    <a:pt x="238" y="21"/>
                  </a:lnTo>
                  <a:lnTo>
                    <a:pt x="251" y="7"/>
                  </a:lnTo>
                  <a:lnTo>
                    <a:pt x="251" y="7"/>
                  </a:lnTo>
                  <a:lnTo>
                    <a:pt x="271" y="23"/>
                  </a:lnTo>
                  <a:lnTo>
                    <a:pt x="271" y="23"/>
                  </a:lnTo>
                  <a:lnTo>
                    <a:pt x="274" y="26"/>
                  </a:lnTo>
                  <a:lnTo>
                    <a:pt x="274" y="29"/>
                  </a:lnTo>
                  <a:lnTo>
                    <a:pt x="274" y="29"/>
                  </a:lnTo>
                  <a:lnTo>
                    <a:pt x="274" y="30"/>
                  </a:lnTo>
                  <a:lnTo>
                    <a:pt x="273" y="33"/>
                  </a:lnTo>
                  <a:lnTo>
                    <a:pt x="264" y="39"/>
                  </a:lnTo>
                  <a:lnTo>
                    <a:pt x="264" y="63"/>
                  </a:lnTo>
                  <a:lnTo>
                    <a:pt x="264" y="63"/>
                  </a:lnTo>
                  <a:lnTo>
                    <a:pt x="266" y="120"/>
                  </a:lnTo>
                  <a:lnTo>
                    <a:pt x="266" y="120"/>
                  </a:lnTo>
                  <a:lnTo>
                    <a:pt x="264" y="123"/>
                  </a:lnTo>
                  <a:lnTo>
                    <a:pt x="261" y="124"/>
                  </a:lnTo>
                  <a:lnTo>
                    <a:pt x="257" y="126"/>
                  </a:lnTo>
                  <a:lnTo>
                    <a:pt x="247" y="126"/>
                  </a:lnTo>
                  <a:lnTo>
                    <a:pt x="247" y="126"/>
                  </a:lnTo>
                  <a:lnTo>
                    <a:pt x="241" y="124"/>
                  </a:lnTo>
                  <a:lnTo>
                    <a:pt x="239" y="124"/>
                  </a:lnTo>
                  <a:lnTo>
                    <a:pt x="239" y="121"/>
                  </a:lnTo>
                  <a:lnTo>
                    <a:pt x="239" y="107"/>
                  </a:lnTo>
                  <a:lnTo>
                    <a:pt x="181" y="107"/>
                  </a:lnTo>
                  <a:lnTo>
                    <a:pt x="181" y="194"/>
                  </a:lnTo>
                  <a:lnTo>
                    <a:pt x="181" y="194"/>
                  </a:lnTo>
                  <a:lnTo>
                    <a:pt x="183" y="198"/>
                  </a:lnTo>
                  <a:lnTo>
                    <a:pt x="184" y="201"/>
                  </a:lnTo>
                  <a:lnTo>
                    <a:pt x="184" y="201"/>
                  </a:lnTo>
                  <a:lnTo>
                    <a:pt x="194" y="201"/>
                  </a:lnTo>
                  <a:lnTo>
                    <a:pt x="221" y="202"/>
                  </a:lnTo>
                  <a:lnTo>
                    <a:pt x="221" y="202"/>
                  </a:lnTo>
                  <a:lnTo>
                    <a:pt x="245" y="201"/>
                  </a:lnTo>
                  <a:lnTo>
                    <a:pt x="251" y="199"/>
                  </a:lnTo>
                  <a:lnTo>
                    <a:pt x="254" y="198"/>
                  </a:lnTo>
                  <a:lnTo>
                    <a:pt x="254" y="198"/>
                  </a:lnTo>
                  <a:lnTo>
                    <a:pt x="257" y="195"/>
                  </a:lnTo>
                  <a:lnTo>
                    <a:pt x="260" y="186"/>
                  </a:lnTo>
                  <a:lnTo>
                    <a:pt x="271" y="139"/>
                  </a:lnTo>
                  <a:lnTo>
                    <a:pt x="277" y="140"/>
                  </a:lnTo>
                  <a:lnTo>
                    <a:pt x="276" y="189"/>
                  </a:lnTo>
                  <a:lnTo>
                    <a:pt x="276" y="189"/>
                  </a:lnTo>
                  <a:lnTo>
                    <a:pt x="274" y="194"/>
                  </a:lnTo>
                  <a:lnTo>
                    <a:pt x="274" y="194"/>
                  </a:lnTo>
                  <a:lnTo>
                    <a:pt x="274" y="195"/>
                  </a:lnTo>
                  <a:lnTo>
                    <a:pt x="276" y="197"/>
                  </a:lnTo>
                  <a:lnTo>
                    <a:pt x="281" y="199"/>
                  </a:lnTo>
                  <a:lnTo>
                    <a:pt x="281" y="199"/>
                  </a:lnTo>
                  <a:lnTo>
                    <a:pt x="286" y="204"/>
                  </a:lnTo>
                  <a:lnTo>
                    <a:pt x="287" y="208"/>
                  </a:lnTo>
                  <a:lnTo>
                    <a:pt x="287" y="208"/>
                  </a:lnTo>
                  <a:lnTo>
                    <a:pt x="286" y="211"/>
                  </a:lnTo>
                  <a:lnTo>
                    <a:pt x="284" y="215"/>
                  </a:lnTo>
                  <a:lnTo>
                    <a:pt x="281" y="218"/>
                  </a:lnTo>
                  <a:lnTo>
                    <a:pt x="277" y="220"/>
                  </a:lnTo>
                  <a:lnTo>
                    <a:pt x="277" y="220"/>
                  </a:lnTo>
                  <a:lnTo>
                    <a:pt x="268" y="221"/>
                  </a:lnTo>
                  <a:lnTo>
                    <a:pt x="255" y="221"/>
                  </a:lnTo>
                  <a:lnTo>
                    <a:pt x="213" y="223"/>
                  </a:lnTo>
                  <a:lnTo>
                    <a:pt x="213" y="223"/>
                  </a:lnTo>
                  <a:lnTo>
                    <a:pt x="183" y="223"/>
                  </a:lnTo>
                  <a:lnTo>
                    <a:pt x="173" y="221"/>
                  </a:lnTo>
                  <a:lnTo>
                    <a:pt x="165" y="220"/>
                  </a:lnTo>
                  <a:lnTo>
                    <a:pt x="161" y="217"/>
                  </a:lnTo>
                  <a:lnTo>
                    <a:pt x="160" y="214"/>
                  </a:lnTo>
                  <a:lnTo>
                    <a:pt x="158" y="210"/>
                  </a:lnTo>
                  <a:lnTo>
                    <a:pt x="158" y="202"/>
                  </a:lnTo>
                  <a:lnTo>
                    <a:pt x="158" y="202"/>
                  </a:lnTo>
                  <a:lnTo>
                    <a:pt x="158" y="160"/>
                  </a:lnTo>
                  <a:lnTo>
                    <a:pt x="158" y="114"/>
                  </a:lnTo>
                  <a:lnTo>
                    <a:pt x="158" y="114"/>
                  </a:lnTo>
                  <a:lnTo>
                    <a:pt x="158" y="81"/>
                  </a:lnTo>
                  <a:lnTo>
                    <a:pt x="158" y="81"/>
                  </a:lnTo>
                  <a:lnTo>
                    <a:pt x="173" y="89"/>
                  </a:lnTo>
                  <a:lnTo>
                    <a:pt x="186" y="97"/>
                  </a:lnTo>
                  <a:lnTo>
                    <a:pt x="239" y="97"/>
                  </a:lnTo>
                  <a:lnTo>
                    <a:pt x="239" y="32"/>
                  </a:lnTo>
                  <a:lnTo>
                    <a:pt x="174" y="32"/>
                  </a:lnTo>
                  <a:lnTo>
                    <a:pt x="174" y="32"/>
                  </a:lnTo>
                  <a:lnTo>
                    <a:pt x="163" y="33"/>
                  </a:lnTo>
                  <a:lnTo>
                    <a:pt x="152" y="34"/>
                  </a:lnTo>
                  <a:lnTo>
                    <a:pt x="151" y="20"/>
                  </a:lnTo>
                  <a:lnTo>
                    <a:pt x="151" y="20"/>
                  </a:lnTo>
                  <a:lnTo>
                    <a:pt x="163" y="21"/>
                  </a:lnTo>
                  <a:lnTo>
                    <a:pt x="174" y="21"/>
                  </a:lnTo>
                  <a:lnTo>
                    <a:pt x="238" y="2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8" name="Freeform 182"/>
            <p:cNvSpPr>
              <a:spLocks noEditPoints="1"/>
            </p:cNvSpPr>
            <p:nvPr userDrawn="1"/>
          </p:nvSpPr>
          <p:spPr bwMode="auto">
            <a:xfrm>
              <a:off x="5348288" y="1771651"/>
              <a:ext cx="100013" cy="111125"/>
            </a:xfrm>
            <a:custGeom>
              <a:avLst/>
              <a:gdLst/>
              <a:ahLst/>
              <a:cxnLst>
                <a:cxn ang="0">
                  <a:pos x="15" y="123"/>
                </a:cxn>
                <a:cxn ang="0">
                  <a:pos x="14" y="142"/>
                </a:cxn>
                <a:cxn ang="0">
                  <a:pos x="14" y="149"/>
                </a:cxn>
                <a:cxn ang="0">
                  <a:pos x="18" y="162"/>
                </a:cxn>
                <a:cxn ang="0">
                  <a:pos x="25" y="172"/>
                </a:cxn>
                <a:cxn ang="0">
                  <a:pos x="38" y="179"/>
                </a:cxn>
                <a:cxn ang="0">
                  <a:pos x="45" y="182"/>
                </a:cxn>
                <a:cxn ang="0">
                  <a:pos x="66" y="185"/>
                </a:cxn>
                <a:cxn ang="0">
                  <a:pos x="95" y="187"/>
                </a:cxn>
                <a:cxn ang="0">
                  <a:pos x="138" y="182"/>
                </a:cxn>
                <a:cxn ang="0">
                  <a:pos x="159" y="178"/>
                </a:cxn>
                <a:cxn ang="0">
                  <a:pos x="167" y="176"/>
                </a:cxn>
                <a:cxn ang="0">
                  <a:pos x="176" y="178"/>
                </a:cxn>
                <a:cxn ang="0">
                  <a:pos x="186" y="185"/>
                </a:cxn>
                <a:cxn ang="0">
                  <a:pos x="188" y="191"/>
                </a:cxn>
                <a:cxn ang="0">
                  <a:pos x="186" y="198"/>
                </a:cxn>
                <a:cxn ang="0">
                  <a:pos x="179" y="202"/>
                </a:cxn>
                <a:cxn ang="0">
                  <a:pos x="167" y="207"/>
                </a:cxn>
                <a:cxn ang="0">
                  <a:pos x="150" y="210"/>
                </a:cxn>
                <a:cxn ang="0">
                  <a:pos x="106" y="211"/>
                </a:cxn>
                <a:cxn ang="0">
                  <a:pos x="82" y="211"/>
                </a:cxn>
                <a:cxn ang="0">
                  <a:pos x="43" y="204"/>
                </a:cxn>
                <a:cxn ang="0">
                  <a:pos x="28" y="198"/>
                </a:cxn>
                <a:cxn ang="0">
                  <a:pos x="22" y="194"/>
                </a:cxn>
                <a:cxn ang="0">
                  <a:pos x="12" y="182"/>
                </a:cxn>
                <a:cxn ang="0">
                  <a:pos x="5" y="171"/>
                </a:cxn>
                <a:cxn ang="0">
                  <a:pos x="0" y="156"/>
                </a:cxn>
                <a:cxn ang="0">
                  <a:pos x="0" y="149"/>
                </a:cxn>
                <a:cxn ang="0">
                  <a:pos x="6" y="121"/>
                </a:cxn>
                <a:cxn ang="0">
                  <a:pos x="27" y="0"/>
                </a:cxn>
                <a:cxn ang="0">
                  <a:pos x="29" y="3"/>
                </a:cxn>
                <a:cxn ang="0">
                  <a:pos x="44" y="8"/>
                </a:cxn>
                <a:cxn ang="0">
                  <a:pos x="70" y="10"/>
                </a:cxn>
                <a:cxn ang="0">
                  <a:pos x="98" y="8"/>
                </a:cxn>
                <a:cxn ang="0">
                  <a:pos x="127" y="4"/>
                </a:cxn>
                <a:cxn ang="0">
                  <a:pos x="143" y="1"/>
                </a:cxn>
                <a:cxn ang="0">
                  <a:pos x="150" y="3"/>
                </a:cxn>
                <a:cxn ang="0">
                  <a:pos x="159" y="10"/>
                </a:cxn>
                <a:cxn ang="0">
                  <a:pos x="160" y="17"/>
                </a:cxn>
                <a:cxn ang="0">
                  <a:pos x="157" y="24"/>
                </a:cxn>
                <a:cxn ang="0">
                  <a:pos x="145" y="29"/>
                </a:cxn>
                <a:cxn ang="0">
                  <a:pos x="125" y="32"/>
                </a:cxn>
                <a:cxn ang="0">
                  <a:pos x="98" y="39"/>
                </a:cxn>
                <a:cxn ang="0">
                  <a:pos x="86" y="45"/>
                </a:cxn>
                <a:cxn ang="0">
                  <a:pos x="51" y="63"/>
                </a:cxn>
                <a:cxn ang="0">
                  <a:pos x="45" y="56"/>
                </a:cxn>
                <a:cxn ang="0">
                  <a:pos x="92" y="27"/>
                </a:cxn>
                <a:cxn ang="0">
                  <a:pos x="72" y="27"/>
                </a:cxn>
                <a:cxn ang="0">
                  <a:pos x="54" y="26"/>
                </a:cxn>
                <a:cxn ang="0">
                  <a:pos x="40" y="23"/>
                </a:cxn>
                <a:cxn ang="0">
                  <a:pos x="28" y="16"/>
                </a:cxn>
                <a:cxn ang="0">
                  <a:pos x="21" y="6"/>
                </a:cxn>
              </a:cxnLst>
              <a:rect l="0" t="0" r="r" b="b"/>
              <a:pathLst>
                <a:path w="188" h="211">
                  <a:moveTo>
                    <a:pt x="15" y="123"/>
                  </a:moveTo>
                  <a:lnTo>
                    <a:pt x="15" y="123"/>
                  </a:lnTo>
                  <a:lnTo>
                    <a:pt x="14" y="134"/>
                  </a:lnTo>
                  <a:lnTo>
                    <a:pt x="14" y="142"/>
                  </a:lnTo>
                  <a:lnTo>
                    <a:pt x="14" y="142"/>
                  </a:lnTo>
                  <a:lnTo>
                    <a:pt x="14" y="149"/>
                  </a:lnTo>
                  <a:lnTo>
                    <a:pt x="15" y="155"/>
                  </a:lnTo>
                  <a:lnTo>
                    <a:pt x="18" y="162"/>
                  </a:lnTo>
                  <a:lnTo>
                    <a:pt x="21" y="166"/>
                  </a:lnTo>
                  <a:lnTo>
                    <a:pt x="25" y="172"/>
                  </a:lnTo>
                  <a:lnTo>
                    <a:pt x="31" y="175"/>
                  </a:lnTo>
                  <a:lnTo>
                    <a:pt x="38" y="179"/>
                  </a:lnTo>
                  <a:lnTo>
                    <a:pt x="45" y="182"/>
                  </a:lnTo>
                  <a:lnTo>
                    <a:pt x="45" y="182"/>
                  </a:lnTo>
                  <a:lnTo>
                    <a:pt x="54" y="184"/>
                  </a:lnTo>
                  <a:lnTo>
                    <a:pt x="66" y="185"/>
                  </a:lnTo>
                  <a:lnTo>
                    <a:pt x="95" y="187"/>
                  </a:lnTo>
                  <a:lnTo>
                    <a:pt x="95" y="187"/>
                  </a:lnTo>
                  <a:lnTo>
                    <a:pt x="119" y="185"/>
                  </a:lnTo>
                  <a:lnTo>
                    <a:pt x="138" y="182"/>
                  </a:lnTo>
                  <a:lnTo>
                    <a:pt x="138" y="182"/>
                  </a:lnTo>
                  <a:lnTo>
                    <a:pt x="159" y="178"/>
                  </a:lnTo>
                  <a:lnTo>
                    <a:pt x="159" y="178"/>
                  </a:lnTo>
                  <a:lnTo>
                    <a:pt x="167" y="176"/>
                  </a:lnTo>
                  <a:lnTo>
                    <a:pt x="167" y="176"/>
                  </a:lnTo>
                  <a:lnTo>
                    <a:pt x="176" y="178"/>
                  </a:lnTo>
                  <a:lnTo>
                    <a:pt x="182" y="181"/>
                  </a:lnTo>
                  <a:lnTo>
                    <a:pt x="186" y="185"/>
                  </a:lnTo>
                  <a:lnTo>
                    <a:pt x="188" y="191"/>
                  </a:lnTo>
                  <a:lnTo>
                    <a:pt x="188" y="191"/>
                  </a:lnTo>
                  <a:lnTo>
                    <a:pt x="188" y="195"/>
                  </a:lnTo>
                  <a:lnTo>
                    <a:pt x="186" y="198"/>
                  </a:lnTo>
                  <a:lnTo>
                    <a:pt x="183" y="201"/>
                  </a:lnTo>
                  <a:lnTo>
                    <a:pt x="179" y="202"/>
                  </a:lnTo>
                  <a:lnTo>
                    <a:pt x="179" y="202"/>
                  </a:lnTo>
                  <a:lnTo>
                    <a:pt x="167" y="207"/>
                  </a:lnTo>
                  <a:lnTo>
                    <a:pt x="150" y="210"/>
                  </a:lnTo>
                  <a:lnTo>
                    <a:pt x="150" y="210"/>
                  </a:lnTo>
                  <a:lnTo>
                    <a:pt x="128" y="211"/>
                  </a:lnTo>
                  <a:lnTo>
                    <a:pt x="106" y="211"/>
                  </a:lnTo>
                  <a:lnTo>
                    <a:pt x="106" y="211"/>
                  </a:lnTo>
                  <a:lnTo>
                    <a:pt x="82" y="211"/>
                  </a:lnTo>
                  <a:lnTo>
                    <a:pt x="61" y="208"/>
                  </a:lnTo>
                  <a:lnTo>
                    <a:pt x="43" y="204"/>
                  </a:lnTo>
                  <a:lnTo>
                    <a:pt x="35" y="201"/>
                  </a:lnTo>
                  <a:lnTo>
                    <a:pt x="28" y="198"/>
                  </a:lnTo>
                  <a:lnTo>
                    <a:pt x="28" y="198"/>
                  </a:lnTo>
                  <a:lnTo>
                    <a:pt x="22" y="194"/>
                  </a:lnTo>
                  <a:lnTo>
                    <a:pt x="16" y="188"/>
                  </a:lnTo>
                  <a:lnTo>
                    <a:pt x="12" y="182"/>
                  </a:lnTo>
                  <a:lnTo>
                    <a:pt x="8" y="176"/>
                  </a:lnTo>
                  <a:lnTo>
                    <a:pt x="5" y="171"/>
                  </a:lnTo>
                  <a:lnTo>
                    <a:pt x="2" y="163"/>
                  </a:lnTo>
                  <a:lnTo>
                    <a:pt x="0" y="156"/>
                  </a:lnTo>
                  <a:lnTo>
                    <a:pt x="0" y="149"/>
                  </a:lnTo>
                  <a:lnTo>
                    <a:pt x="0" y="149"/>
                  </a:lnTo>
                  <a:lnTo>
                    <a:pt x="2" y="134"/>
                  </a:lnTo>
                  <a:lnTo>
                    <a:pt x="6" y="121"/>
                  </a:lnTo>
                  <a:lnTo>
                    <a:pt x="15" y="123"/>
                  </a:lnTo>
                  <a:close/>
                  <a:moveTo>
                    <a:pt x="27" y="0"/>
                  </a:moveTo>
                  <a:lnTo>
                    <a:pt x="27" y="0"/>
                  </a:lnTo>
                  <a:lnTo>
                    <a:pt x="29" y="3"/>
                  </a:lnTo>
                  <a:lnTo>
                    <a:pt x="34" y="4"/>
                  </a:lnTo>
                  <a:lnTo>
                    <a:pt x="44" y="8"/>
                  </a:lnTo>
                  <a:lnTo>
                    <a:pt x="57" y="10"/>
                  </a:lnTo>
                  <a:lnTo>
                    <a:pt x="70" y="10"/>
                  </a:lnTo>
                  <a:lnTo>
                    <a:pt x="70" y="10"/>
                  </a:lnTo>
                  <a:lnTo>
                    <a:pt x="98" y="8"/>
                  </a:lnTo>
                  <a:lnTo>
                    <a:pt x="112" y="7"/>
                  </a:lnTo>
                  <a:lnTo>
                    <a:pt x="127" y="4"/>
                  </a:lnTo>
                  <a:lnTo>
                    <a:pt x="127" y="4"/>
                  </a:lnTo>
                  <a:lnTo>
                    <a:pt x="143" y="1"/>
                  </a:lnTo>
                  <a:lnTo>
                    <a:pt x="143" y="1"/>
                  </a:lnTo>
                  <a:lnTo>
                    <a:pt x="150" y="3"/>
                  </a:lnTo>
                  <a:lnTo>
                    <a:pt x="156" y="6"/>
                  </a:lnTo>
                  <a:lnTo>
                    <a:pt x="159" y="10"/>
                  </a:lnTo>
                  <a:lnTo>
                    <a:pt x="160" y="17"/>
                  </a:lnTo>
                  <a:lnTo>
                    <a:pt x="160" y="17"/>
                  </a:lnTo>
                  <a:lnTo>
                    <a:pt x="159" y="21"/>
                  </a:lnTo>
                  <a:lnTo>
                    <a:pt x="157" y="24"/>
                  </a:lnTo>
                  <a:lnTo>
                    <a:pt x="151" y="27"/>
                  </a:lnTo>
                  <a:lnTo>
                    <a:pt x="145" y="29"/>
                  </a:lnTo>
                  <a:lnTo>
                    <a:pt x="145" y="29"/>
                  </a:lnTo>
                  <a:lnTo>
                    <a:pt x="125" y="32"/>
                  </a:lnTo>
                  <a:lnTo>
                    <a:pt x="109" y="35"/>
                  </a:lnTo>
                  <a:lnTo>
                    <a:pt x="98" y="39"/>
                  </a:lnTo>
                  <a:lnTo>
                    <a:pt x="86" y="45"/>
                  </a:lnTo>
                  <a:lnTo>
                    <a:pt x="86" y="45"/>
                  </a:lnTo>
                  <a:lnTo>
                    <a:pt x="66" y="55"/>
                  </a:lnTo>
                  <a:lnTo>
                    <a:pt x="51" y="63"/>
                  </a:lnTo>
                  <a:lnTo>
                    <a:pt x="45" y="56"/>
                  </a:lnTo>
                  <a:lnTo>
                    <a:pt x="45" y="56"/>
                  </a:lnTo>
                  <a:lnTo>
                    <a:pt x="69" y="40"/>
                  </a:lnTo>
                  <a:lnTo>
                    <a:pt x="92" y="27"/>
                  </a:lnTo>
                  <a:lnTo>
                    <a:pt x="92" y="27"/>
                  </a:lnTo>
                  <a:lnTo>
                    <a:pt x="72" y="27"/>
                  </a:lnTo>
                  <a:lnTo>
                    <a:pt x="72" y="27"/>
                  </a:lnTo>
                  <a:lnTo>
                    <a:pt x="54" y="26"/>
                  </a:lnTo>
                  <a:lnTo>
                    <a:pt x="45" y="24"/>
                  </a:lnTo>
                  <a:lnTo>
                    <a:pt x="40" y="23"/>
                  </a:lnTo>
                  <a:lnTo>
                    <a:pt x="34" y="19"/>
                  </a:lnTo>
                  <a:lnTo>
                    <a:pt x="28" y="16"/>
                  </a:lnTo>
                  <a:lnTo>
                    <a:pt x="25" y="11"/>
                  </a:lnTo>
                  <a:lnTo>
                    <a:pt x="21" y="6"/>
                  </a:lnTo>
                  <a:lnTo>
                    <a:pt x="27"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79" name="Freeform 183"/>
            <p:cNvSpPr>
              <a:spLocks/>
            </p:cNvSpPr>
            <p:nvPr userDrawn="1"/>
          </p:nvSpPr>
          <p:spPr bwMode="auto">
            <a:xfrm>
              <a:off x="5483226" y="1760538"/>
              <a:ext cx="103188" cy="131763"/>
            </a:xfrm>
            <a:custGeom>
              <a:avLst/>
              <a:gdLst/>
              <a:ahLst/>
              <a:cxnLst>
                <a:cxn ang="0">
                  <a:pos x="195" y="153"/>
                </a:cxn>
                <a:cxn ang="0">
                  <a:pos x="174" y="193"/>
                </a:cxn>
                <a:cxn ang="0">
                  <a:pos x="146" y="223"/>
                </a:cxn>
                <a:cxn ang="0">
                  <a:pos x="113" y="242"/>
                </a:cxn>
                <a:cxn ang="0">
                  <a:pos x="75" y="248"/>
                </a:cxn>
                <a:cxn ang="0">
                  <a:pos x="61" y="247"/>
                </a:cxn>
                <a:cxn ang="0">
                  <a:pos x="37" y="239"/>
                </a:cxn>
                <a:cxn ang="0">
                  <a:pos x="21" y="222"/>
                </a:cxn>
                <a:cxn ang="0">
                  <a:pos x="13" y="197"/>
                </a:cxn>
                <a:cxn ang="0">
                  <a:pos x="11" y="181"/>
                </a:cxn>
                <a:cxn ang="0">
                  <a:pos x="14" y="118"/>
                </a:cxn>
                <a:cxn ang="0">
                  <a:pos x="16" y="73"/>
                </a:cxn>
                <a:cxn ang="0">
                  <a:pos x="17" y="29"/>
                </a:cxn>
                <a:cxn ang="0">
                  <a:pos x="16" y="18"/>
                </a:cxn>
                <a:cxn ang="0">
                  <a:pos x="3" y="8"/>
                </a:cxn>
                <a:cxn ang="0">
                  <a:pos x="0" y="6"/>
                </a:cxn>
                <a:cxn ang="0">
                  <a:pos x="0" y="3"/>
                </a:cxn>
                <a:cxn ang="0">
                  <a:pos x="1" y="0"/>
                </a:cxn>
                <a:cxn ang="0">
                  <a:pos x="7" y="0"/>
                </a:cxn>
                <a:cxn ang="0">
                  <a:pos x="21" y="2"/>
                </a:cxn>
                <a:cxn ang="0">
                  <a:pos x="36" y="9"/>
                </a:cxn>
                <a:cxn ang="0">
                  <a:pos x="43" y="14"/>
                </a:cxn>
                <a:cxn ang="0">
                  <a:pos x="50" y="21"/>
                </a:cxn>
                <a:cxn ang="0">
                  <a:pos x="52" y="25"/>
                </a:cxn>
                <a:cxn ang="0">
                  <a:pos x="49" y="32"/>
                </a:cxn>
                <a:cxn ang="0">
                  <a:pos x="45" y="40"/>
                </a:cxn>
                <a:cxn ang="0">
                  <a:pos x="42" y="50"/>
                </a:cxn>
                <a:cxn ang="0">
                  <a:pos x="36" y="122"/>
                </a:cxn>
                <a:cxn ang="0">
                  <a:pos x="33" y="186"/>
                </a:cxn>
                <a:cxn ang="0">
                  <a:pos x="35" y="196"/>
                </a:cxn>
                <a:cxn ang="0">
                  <a:pos x="39" y="210"/>
                </a:cxn>
                <a:cxn ang="0">
                  <a:pos x="48" y="219"/>
                </a:cxn>
                <a:cxn ang="0">
                  <a:pos x="62" y="223"/>
                </a:cxn>
                <a:cxn ang="0">
                  <a:pos x="71" y="223"/>
                </a:cxn>
                <a:cxn ang="0">
                  <a:pos x="106" y="219"/>
                </a:cxn>
                <a:cxn ang="0">
                  <a:pos x="136" y="205"/>
                </a:cxn>
                <a:cxn ang="0">
                  <a:pos x="164" y="180"/>
                </a:cxn>
                <a:cxn ang="0">
                  <a:pos x="188" y="148"/>
                </a:cxn>
              </a:cxnLst>
              <a:rect l="0" t="0" r="r" b="b"/>
              <a:pathLst>
                <a:path w="195" h="248">
                  <a:moveTo>
                    <a:pt x="195" y="153"/>
                  </a:moveTo>
                  <a:lnTo>
                    <a:pt x="195" y="153"/>
                  </a:lnTo>
                  <a:lnTo>
                    <a:pt x="185" y="174"/>
                  </a:lnTo>
                  <a:lnTo>
                    <a:pt x="174" y="193"/>
                  </a:lnTo>
                  <a:lnTo>
                    <a:pt x="161" y="210"/>
                  </a:lnTo>
                  <a:lnTo>
                    <a:pt x="146" y="223"/>
                  </a:lnTo>
                  <a:lnTo>
                    <a:pt x="130" y="234"/>
                  </a:lnTo>
                  <a:lnTo>
                    <a:pt x="113" y="242"/>
                  </a:lnTo>
                  <a:lnTo>
                    <a:pt x="94" y="247"/>
                  </a:lnTo>
                  <a:lnTo>
                    <a:pt x="75" y="248"/>
                  </a:lnTo>
                  <a:lnTo>
                    <a:pt x="75" y="248"/>
                  </a:lnTo>
                  <a:lnTo>
                    <a:pt x="61" y="247"/>
                  </a:lnTo>
                  <a:lnTo>
                    <a:pt x="49" y="244"/>
                  </a:lnTo>
                  <a:lnTo>
                    <a:pt x="37" y="239"/>
                  </a:lnTo>
                  <a:lnTo>
                    <a:pt x="29" y="232"/>
                  </a:lnTo>
                  <a:lnTo>
                    <a:pt x="21" y="222"/>
                  </a:lnTo>
                  <a:lnTo>
                    <a:pt x="16" y="212"/>
                  </a:lnTo>
                  <a:lnTo>
                    <a:pt x="13" y="197"/>
                  </a:lnTo>
                  <a:lnTo>
                    <a:pt x="11" y="181"/>
                  </a:lnTo>
                  <a:lnTo>
                    <a:pt x="11" y="181"/>
                  </a:lnTo>
                  <a:lnTo>
                    <a:pt x="13" y="148"/>
                  </a:lnTo>
                  <a:lnTo>
                    <a:pt x="14" y="118"/>
                  </a:lnTo>
                  <a:lnTo>
                    <a:pt x="14" y="118"/>
                  </a:lnTo>
                  <a:lnTo>
                    <a:pt x="16" y="73"/>
                  </a:lnTo>
                  <a:lnTo>
                    <a:pt x="17" y="29"/>
                  </a:lnTo>
                  <a:lnTo>
                    <a:pt x="17" y="29"/>
                  </a:lnTo>
                  <a:lnTo>
                    <a:pt x="17" y="24"/>
                  </a:lnTo>
                  <a:lnTo>
                    <a:pt x="16" y="18"/>
                  </a:lnTo>
                  <a:lnTo>
                    <a:pt x="10" y="14"/>
                  </a:lnTo>
                  <a:lnTo>
                    <a:pt x="3" y="8"/>
                  </a:lnTo>
                  <a:lnTo>
                    <a:pt x="3" y="8"/>
                  </a:lnTo>
                  <a:lnTo>
                    <a:pt x="0" y="6"/>
                  </a:lnTo>
                  <a:lnTo>
                    <a:pt x="0" y="3"/>
                  </a:lnTo>
                  <a:lnTo>
                    <a:pt x="0" y="3"/>
                  </a:lnTo>
                  <a:lnTo>
                    <a:pt x="0" y="2"/>
                  </a:lnTo>
                  <a:lnTo>
                    <a:pt x="1" y="0"/>
                  </a:lnTo>
                  <a:lnTo>
                    <a:pt x="7" y="0"/>
                  </a:lnTo>
                  <a:lnTo>
                    <a:pt x="7" y="0"/>
                  </a:lnTo>
                  <a:lnTo>
                    <a:pt x="13" y="0"/>
                  </a:lnTo>
                  <a:lnTo>
                    <a:pt x="21" y="2"/>
                  </a:lnTo>
                  <a:lnTo>
                    <a:pt x="29" y="5"/>
                  </a:lnTo>
                  <a:lnTo>
                    <a:pt x="36" y="9"/>
                  </a:lnTo>
                  <a:lnTo>
                    <a:pt x="36" y="9"/>
                  </a:lnTo>
                  <a:lnTo>
                    <a:pt x="43" y="14"/>
                  </a:lnTo>
                  <a:lnTo>
                    <a:pt x="48" y="18"/>
                  </a:lnTo>
                  <a:lnTo>
                    <a:pt x="50" y="21"/>
                  </a:lnTo>
                  <a:lnTo>
                    <a:pt x="52" y="25"/>
                  </a:lnTo>
                  <a:lnTo>
                    <a:pt x="52" y="25"/>
                  </a:lnTo>
                  <a:lnTo>
                    <a:pt x="50" y="29"/>
                  </a:lnTo>
                  <a:lnTo>
                    <a:pt x="49" y="32"/>
                  </a:lnTo>
                  <a:lnTo>
                    <a:pt x="49" y="32"/>
                  </a:lnTo>
                  <a:lnTo>
                    <a:pt x="45" y="40"/>
                  </a:lnTo>
                  <a:lnTo>
                    <a:pt x="42" y="50"/>
                  </a:lnTo>
                  <a:lnTo>
                    <a:pt x="42" y="50"/>
                  </a:lnTo>
                  <a:lnTo>
                    <a:pt x="36" y="122"/>
                  </a:lnTo>
                  <a:lnTo>
                    <a:pt x="36" y="122"/>
                  </a:lnTo>
                  <a:lnTo>
                    <a:pt x="35" y="155"/>
                  </a:lnTo>
                  <a:lnTo>
                    <a:pt x="33" y="186"/>
                  </a:lnTo>
                  <a:lnTo>
                    <a:pt x="33" y="186"/>
                  </a:lnTo>
                  <a:lnTo>
                    <a:pt x="35" y="196"/>
                  </a:lnTo>
                  <a:lnTo>
                    <a:pt x="36" y="205"/>
                  </a:lnTo>
                  <a:lnTo>
                    <a:pt x="39" y="210"/>
                  </a:lnTo>
                  <a:lnTo>
                    <a:pt x="43" y="216"/>
                  </a:lnTo>
                  <a:lnTo>
                    <a:pt x="48" y="219"/>
                  </a:lnTo>
                  <a:lnTo>
                    <a:pt x="55" y="222"/>
                  </a:lnTo>
                  <a:lnTo>
                    <a:pt x="62" y="223"/>
                  </a:lnTo>
                  <a:lnTo>
                    <a:pt x="71" y="223"/>
                  </a:lnTo>
                  <a:lnTo>
                    <a:pt x="71" y="223"/>
                  </a:lnTo>
                  <a:lnTo>
                    <a:pt x="88" y="223"/>
                  </a:lnTo>
                  <a:lnTo>
                    <a:pt x="106" y="219"/>
                  </a:lnTo>
                  <a:lnTo>
                    <a:pt x="122" y="213"/>
                  </a:lnTo>
                  <a:lnTo>
                    <a:pt x="136" y="205"/>
                  </a:lnTo>
                  <a:lnTo>
                    <a:pt x="151" y="193"/>
                  </a:lnTo>
                  <a:lnTo>
                    <a:pt x="164" y="180"/>
                  </a:lnTo>
                  <a:lnTo>
                    <a:pt x="177" y="166"/>
                  </a:lnTo>
                  <a:lnTo>
                    <a:pt x="188" y="148"/>
                  </a:lnTo>
                  <a:lnTo>
                    <a:pt x="195" y="15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80" name="Freeform 184"/>
            <p:cNvSpPr>
              <a:spLocks/>
            </p:cNvSpPr>
            <p:nvPr userDrawn="1"/>
          </p:nvSpPr>
          <p:spPr bwMode="auto">
            <a:xfrm>
              <a:off x="5603876" y="1768476"/>
              <a:ext cx="127000" cy="120650"/>
            </a:xfrm>
            <a:custGeom>
              <a:avLst/>
              <a:gdLst/>
              <a:ahLst/>
              <a:cxnLst>
                <a:cxn ang="0">
                  <a:pos x="165" y="26"/>
                </a:cxn>
                <a:cxn ang="0">
                  <a:pos x="58" y="56"/>
                </a:cxn>
                <a:cxn ang="0">
                  <a:pos x="46" y="59"/>
                </a:cxn>
                <a:cxn ang="0">
                  <a:pos x="39" y="63"/>
                </a:cxn>
                <a:cxn ang="0">
                  <a:pos x="30" y="66"/>
                </a:cxn>
                <a:cxn ang="0">
                  <a:pos x="26" y="66"/>
                </a:cxn>
                <a:cxn ang="0">
                  <a:pos x="16" y="60"/>
                </a:cxn>
                <a:cxn ang="0">
                  <a:pos x="10" y="55"/>
                </a:cxn>
                <a:cxn ang="0">
                  <a:pos x="1" y="40"/>
                </a:cxn>
                <a:cxn ang="0">
                  <a:pos x="0" y="31"/>
                </a:cxn>
                <a:cxn ang="0">
                  <a:pos x="1" y="27"/>
                </a:cxn>
                <a:cxn ang="0">
                  <a:pos x="3" y="26"/>
                </a:cxn>
                <a:cxn ang="0">
                  <a:pos x="7" y="28"/>
                </a:cxn>
                <a:cxn ang="0">
                  <a:pos x="12" y="33"/>
                </a:cxn>
                <a:cxn ang="0">
                  <a:pos x="22" y="37"/>
                </a:cxn>
                <a:cxn ang="0">
                  <a:pos x="26" y="39"/>
                </a:cxn>
                <a:cxn ang="0">
                  <a:pos x="48" y="36"/>
                </a:cxn>
                <a:cxn ang="0">
                  <a:pos x="119" y="20"/>
                </a:cxn>
                <a:cxn ang="0">
                  <a:pos x="180" y="7"/>
                </a:cxn>
                <a:cxn ang="0">
                  <a:pos x="203" y="2"/>
                </a:cxn>
                <a:cxn ang="0">
                  <a:pos x="219" y="0"/>
                </a:cxn>
                <a:cxn ang="0">
                  <a:pos x="236" y="5"/>
                </a:cxn>
                <a:cxn ang="0">
                  <a:pos x="242" y="17"/>
                </a:cxn>
                <a:cxn ang="0">
                  <a:pos x="241" y="23"/>
                </a:cxn>
                <a:cxn ang="0">
                  <a:pos x="236" y="26"/>
                </a:cxn>
                <a:cxn ang="0">
                  <a:pos x="230" y="27"/>
                </a:cxn>
                <a:cxn ang="0">
                  <a:pos x="217" y="28"/>
                </a:cxn>
                <a:cxn ang="0">
                  <a:pos x="186" y="33"/>
                </a:cxn>
                <a:cxn ang="0">
                  <a:pos x="154" y="50"/>
                </a:cxn>
                <a:cxn ang="0">
                  <a:pos x="143" y="59"/>
                </a:cxn>
                <a:cxn ang="0">
                  <a:pos x="129" y="76"/>
                </a:cxn>
                <a:cxn ang="0">
                  <a:pos x="119" y="97"/>
                </a:cxn>
                <a:cxn ang="0">
                  <a:pos x="114" y="118"/>
                </a:cxn>
                <a:cxn ang="0">
                  <a:pos x="114" y="128"/>
                </a:cxn>
                <a:cxn ang="0">
                  <a:pos x="116" y="146"/>
                </a:cxn>
                <a:cxn ang="0">
                  <a:pos x="122" y="162"/>
                </a:cxn>
                <a:cxn ang="0">
                  <a:pos x="132" y="173"/>
                </a:cxn>
                <a:cxn ang="0">
                  <a:pos x="146" y="185"/>
                </a:cxn>
                <a:cxn ang="0">
                  <a:pos x="155" y="189"/>
                </a:cxn>
                <a:cxn ang="0">
                  <a:pos x="177" y="196"/>
                </a:cxn>
                <a:cxn ang="0">
                  <a:pos x="190" y="198"/>
                </a:cxn>
                <a:cxn ang="0">
                  <a:pos x="209" y="204"/>
                </a:cxn>
                <a:cxn ang="0">
                  <a:pos x="213" y="215"/>
                </a:cxn>
                <a:cxn ang="0">
                  <a:pos x="212" y="221"/>
                </a:cxn>
                <a:cxn ang="0">
                  <a:pos x="203" y="227"/>
                </a:cxn>
                <a:cxn ang="0">
                  <a:pos x="197" y="228"/>
                </a:cxn>
                <a:cxn ang="0">
                  <a:pos x="174" y="225"/>
                </a:cxn>
                <a:cxn ang="0">
                  <a:pos x="148" y="217"/>
                </a:cxn>
                <a:cxn ang="0">
                  <a:pos x="136" y="209"/>
                </a:cxn>
                <a:cxn ang="0">
                  <a:pos x="117" y="194"/>
                </a:cxn>
                <a:cxn ang="0">
                  <a:pos x="103" y="173"/>
                </a:cxn>
                <a:cxn ang="0">
                  <a:pos x="96" y="147"/>
                </a:cxn>
                <a:cxn ang="0">
                  <a:pos x="96" y="133"/>
                </a:cxn>
                <a:cxn ang="0">
                  <a:pos x="97" y="114"/>
                </a:cxn>
                <a:cxn ang="0">
                  <a:pos x="110" y="79"/>
                </a:cxn>
                <a:cxn ang="0">
                  <a:pos x="122" y="63"/>
                </a:cxn>
                <a:cxn ang="0">
                  <a:pos x="133" y="52"/>
                </a:cxn>
                <a:cxn ang="0">
                  <a:pos x="154" y="34"/>
                </a:cxn>
                <a:cxn ang="0">
                  <a:pos x="165" y="26"/>
                </a:cxn>
              </a:cxnLst>
              <a:rect l="0" t="0" r="r" b="b"/>
              <a:pathLst>
                <a:path w="242" h="228">
                  <a:moveTo>
                    <a:pt x="165" y="26"/>
                  </a:moveTo>
                  <a:lnTo>
                    <a:pt x="165" y="26"/>
                  </a:lnTo>
                  <a:lnTo>
                    <a:pt x="113" y="39"/>
                  </a:lnTo>
                  <a:lnTo>
                    <a:pt x="58" y="56"/>
                  </a:lnTo>
                  <a:lnTo>
                    <a:pt x="58" y="56"/>
                  </a:lnTo>
                  <a:lnTo>
                    <a:pt x="46" y="59"/>
                  </a:lnTo>
                  <a:lnTo>
                    <a:pt x="39" y="63"/>
                  </a:lnTo>
                  <a:lnTo>
                    <a:pt x="39" y="63"/>
                  </a:lnTo>
                  <a:lnTo>
                    <a:pt x="35" y="65"/>
                  </a:lnTo>
                  <a:lnTo>
                    <a:pt x="30" y="66"/>
                  </a:lnTo>
                  <a:lnTo>
                    <a:pt x="30" y="66"/>
                  </a:lnTo>
                  <a:lnTo>
                    <a:pt x="26" y="66"/>
                  </a:lnTo>
                  <a:lnTo>
                    <a:pt x="22" y="65"/>
                  </a:lnTo>
                  <a:lnTo>
                    <a:pt x="16" y="60"/>
                  </a:lnTo>
                  <a:lnTo>
                    <a:pt x="10" y="55"/>
                  </a:lnTo>
                  <a:lnTo>
                    <a:pt x="10" y="55"/>
                  </a:lnTo>
                  <a:lnTo>
                    <a:pt x="6" y="47"/>
                  </a:lnTo>
                  <a:lnTo>
                    <a:pt x="1" y="40"/>
                  </a:lnTo>
                  <a:lnTo>
                    <a:pt x="0" y="36"/>
                  </a:lnTo>
                  <a:lnTo>
                    <a:pt x="0" y="31"/>
                  </a:lnTo>
                  <a:lnTo>
                    <a:pt x="0" y="31"/>
                  </a:lnTo>
                  <a:lnTo>
                    <a:pt x="1" y="27"/>
                  </a:lnTo>
                  <a:lnTo>
                    <a:pt x="3" y="26"/>
                  </a:lnTo>
                  <a:lnTo>
                    <a:pt x="3" y="26"/>
                  </a:lnTo>
                  <a:lnTo>
                    <a:pt x="4" y="27"/>
                  </a:lnTo>
                  <a:lnTo>
                    <a:pt x="7" y="28"/>
                  </a:lnTo>
                  <a:lnTo>
                    <a:pt x="7" y="28"/>
                  </a:lnTo>
                  <a:lnTo>
                    <a:pt x="12" y="33"/>
                  </a:lnTo>
                  <a:lnTo>
                    <a:pt x="17" y="36"/>
                  </a:lnTo>
                  <a:lnTo>
                    <a:pt x="22" y="37"/>
                  </a:lnTo>
                  <a:lnTo>
                    <a:pt x="26" y="39"/>
                  </a:lnTo>
                  <a:lnTo>
                    <a:pt x="26" y="39"/>
                  </a:lnTo>
                  <a:lnTo>
                    <a:pt x="36" y="37"/>
                  </a:lnTo>
                  <a:lnTo>
                    <a:pt x="48" y="36"/>
                  </a:lnTo>
                  <a:lnTo>
                    <a:pt x="48" y="36"/>
                  </a:lnTo>
                  <a:lnTo>
                    <a:pt x="119" y="20"/>
                  </a:lnTo>
                  <a:lnTo>
                    <a:pt x="180" y="7"/>
                  </a:lnTo>
                  <a:lnTo>
                    <a:pt x="180" y="7"/>
                  </a:lnTo>
                  <a:lnTo>
                    <a:pt x="203" y="2"/>
                  </a:lnTo>
                  <a:lnTo>
                    <a:pt x="203" y="2"/>
                  </a:lnTo>
                  <a:lnTo>
                    <a:pt x="219" y="0"/>
                  </a:lnTo>
                  <a:lnTo>
                    <a:pt x="219" y="0"/>
                  </a:lnTo>
                  <a:lnTo>
                    <a:pt x="229" y="1"/>
                  </a:lnTo>
                  <a:lnTo>
                    <a:pt x="236" y="5"/>
                  </a:lnTo>
                  <a:lnTo>
                    <a:pt x="241" y="11"/>
                  </a:lnTo>
                  <a:lnTo>
                    <a:pt x="242" y="17"/>
                  </a:lnTo>
                  <a:lnTo>
                    <a:pt x="242" y="17"/>
                  </a:lnTo>
                  <a:lnTo>
                    <a:pt x="241" y="23"/>
                  </a:lnTo>
                  <a:lnTo>
                    <a:pt x="239" y="24"/>
                  </a:lnTo>
                  <a:lnTo>
                    <a:pt x="236" y="26"/>
                  </a:lnTo>
                  <a:lnTo>
                    <a:pt x="236" y="26"/>
                  </a:lnTo>
                  <a:lnTo>
                    <a:pt x="230" y="27"/>
                  </a:lnTo>
                  <a:lnTo>
                    <a:pt x="217" y="28"/>
                  </a:lnTo>
                  <a:lnTo>
                    <a:pt x="217" y="28"/>
                  </a:lnTo>
                  <a:lnTo>
                    <a:pt x="200" y="28"/>
                  </a:lnTo>
                  <a:lnTo>
                    <a:pt x="186" y="33"/>
                  </a:lnTo>
                  <a:lnTo>
                    <a:pt x="170" y="39"/>
                  </a:lnTo>
                  <a:lnTo>
                    <a:pt x="154" y="50"/>
                  </a:lnTo>
                  <a:lnTo>
                    <a:pt x="154" y="50"/>
                  </a:lnTo>
                  <a:lnTo>
                    <a:pt x="143" y="59"/>
                  </a:lnTo>
                  <a:lnTo>
                    <a:pt x="136" y="68"/>
                  </a:lnTo>
                  <a:lnTo>
                    <a:pt x="129" y="76"/>
                  </a:lnTo>
                  <a:lnTo>
                    <a:pt x="123" y="86"/>
                  </a:lnTo>
                  <a:lnTo>
                    <a:pt x="119" y="97"/>
                  </a:lnTo>
                  <a:lnTo>
                    <a:pt x="116" y="107"/>
                  </a:lnTo>
                  <a:lnTo>
                    <a:pt x="114" y="118"/>
                  </a:lnTo>
                  <a:lnTo>
                    <a:pt x="114" y="128"/>
                  </a:lnTo>
                  <a:lnTo>
                    <a:pt x="114" y="128"/>
                  </a:lnTo>
                  <a:lnTo>
                    <a:pt x="114" y="139"/>
                  </a:lnTo>
                  <a:lnTo>
                    <a:pt x="116" y="146"/>
                  </a:lnTo>
                  <a:lnTo>
                    <a:pt x="119" y="154"/>
                  </a:lnTo>
                  <a:lnTo>
                    <a:pt x="122" y="162"/>
                  </a:lnTo>
                  <a:lnTo>
                    <a:pt x="126" y="167"/>
                  </a:lnTo>
                  <a:lnTo>
                    <a:pt x="132" y="173"/>
                  </a:lnTo>
                  <a:lnTo>
                    <a:pt x="139" y="179"/>
                  </a:lnTo>
                  <a:lnTo>
                    <a:pt x="146" y="185"/>
                  </a:lnTo>
                  <a:lnTo>
                    <a:pt x="146" y="185"/>
                  </a:lnTo>
                  <a:lnTo>
                    <a:pt x="155" y="189"/>
                  </a:lnTo>
                  <a:lnTo>
                    <a:pt x="165" y="192"/>
                  </a:lnTo>
                  <a:lnTo>
                    <a:pt x="177" y="196"/>
                  </a:lnTo>
                  <a:lnTo>
                    <a:pt x="190" y="198"/>
                  </a:lnTo>
                  <a:lnTo>
                    <a:pt x="190" y="198"/>
                  </a:lnTo>
                  <a:lnTo>
                    <a:pt x="201" y="201"/>
                  </a:lnTo>
                  <a:lnTo>
                    <a:pt x="209" y="204"/>
                  </a:lnTo>
                  <a:lnTo>
                    <a:pt x="212" y="208"/>
                  </a:lnTo>
                  <a:lnTo>
                    <a:pt x="213" y="215"/>
                  </a:lnTo>
                  <a:lnTo>
                    <a:pt x="213" y="215"/>
                  </a:lnTo>
                  <a:lnTo>
                    <a:pt x="212" y="221"/>
                  </a:lnTo>
                  <a:lnTo>
                    <a:pt x="209" y="225"/>
                  </a:lnTo>
                  <a:lnTo>
                    <a:pt x="203" y="227"/>
                  </a:lnTo>
                  <a:lnTo>
                    <a:pt x="197" y="228"/>
                  </a:lnTo>
                  <a:lnTo>
                    <a:pt x="197" y="228"/>
                  </a:lnTo>
                  <a:lnTo>
                    <a:pt x="187" y="228"/>
                  </a:lnTo>
                  <a:lnTo>
                    <a:pt x="174" y="225"/>
                  </a:lnTo>
                  <a:lnTo>
                    <a:pt x="161" y="221"/>
                  </a:lnTo>
                  <a:lnTo>
                    <a:pt x="148" y="217"/>
                  </a:lnTo>
                  <a:lnTo>
                    <a:pt x="148" y="217"/>
                  </a:lnTo>
                  <a:lnTo>
                    <a:pt x="136" y="209"/>
                  </a:lnTo>
                  <a:lnTo>
                    <a:pt x="126" y="202"/>
                  </a:lnTo>
                  <a:lnTo>
                    <a:pt x="117" y="194"/>
                  </a:lnTo>
                  <a:lnTo>
                    <a:pt x="109" y="183"/>
                  </a:lnTo>
                  <a:lnTo>
                    <a:pt x="103" y="173"/>
                  </a:lnTo>
                  <a:lnTo>
                    <a:pt x="99" y="160"/>
                  </a:lnTo>
                  <a:lnTo>
                    <a:pt x="96" y="147"/>
                  </a:lnTo>
                  <a:lnTo>
                    <a:pt x="96" y="133"/>
                  </a:lnTo>
                  <a:lnTo>
                    <a:pt x="96" y="133"/>
                  </a:lnTo>
                  <a:lnTo>
                    <a:pt x="96" y="123"/>
                  </a:lnTo>
                  <a:lnTo>
                    <a:pt x="97" y="114"/>
                  </a:lnTo>
                  <a:lnTo>
                    <a:pt x="103" y="97"/>
                  </a:lnTo>
                  <a:lnTo>
                    <a:pt x="110" y="79"/>
                  </a:lnTo>
                  <a:lnTo>
                    <a:pt x="116" y="70"/>
                  </a:lnTo>
                  <a:lnTo>
                    <a:pt x="122" y="63"/>
                  </a:lnTo>
                  <a:lnTo>
                    <a:pt x="122" y="63"/>
                  </a:lnTo>
                  <a:lnTo>
                    <a:pt x="133" y="52"/>
                  </a:lnTo>
                  <a:lnTo>
                    <a:pt x="143" y="43"/>
                  </a:lnTo>
                  <a:lnTo>
                    <a:pt x="154" y="34"/>
                  </a:lnTo>
                  <a:lnTo>
                    <a:pt x="167" y="27"/>
                  </a:lnTo>
                  <a:lnTo>
                    <a:pt x="165" y="2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81" name="Freeform 185"/>
            <p:cNvSpPr>
              <a:spLocks noEditPoints="1"/>
            </p:cNvSpPr>
            <p:nvPr userDrawn="1"/>
          </p:nvSpPr>
          <p:spPr bwMode="auto">
            <a:xfrm>
              <a:off x="5759451" y="1776413"/>
              <a:ext cx="127000" cy="106363"/>
            </a:xfrm>
            <a:custGeom>
              <a:avLst/>
              <a:gdLst/>
              <a:ahLst/>
              <a:cxnLst>
                <a:cxn ang="0">
                  <a:pos x="104" y="94"/>
                </a:cxn>
                <a:cxn ang="0">
                  <a:pos x="82" y="148"/>
                </a:cxn>
                <a:cxn ang="0">
                  <a:pos x="77" y="172"/>
                </a:cxn>
                <a:cxn ang="0">
                  <a:pos x="77" y="178"/>
                </a:cxn>
                <a:cxn ang="0">
                  <a:pos x="79" y="184"/>
                </a:cxn>
                <a:cxn ang="0">
                  <a:pos x="81" y="192"/>
                </a:cxn>
                <a:cxn ang="0">
                  <a:pos x="79" y="195"/>
                </a:cxn>
                <a:cxn ang="0">
                  <a:pos x="74" y="201"/>
                </a:cxn>
                <a:cxn ang="0">
                  <a:pos x="69" y="201"/>
                </a:cxn>
                <a:cxn ang="0">
                  <a:pos x="61" y="200"/>
                </a:cxn>
                <a:cxn ang="0">
                  <a:pos x="40" y="182"/>
                </a:cxn>
                <a:cxn ang="0">
                  <a:pos x="30" y="171"/>
                </a:cxn>
                <a:cxn ang="0">
                  <a:pos x="16" y="136"/>
                </a:cxn>
                <a:cxn ang="0">
                  <a:pos x="10" y="91"/>
                </a:cxn>
                <a:cxn ang="0">
                  <a:pos x="11" y="62"/>
                </a:cxn>
                <a:cxn ang="0">
                  <a:pos x="13" y="38"/>
                </a:cxn>
                <a:cxn ang="0">
                  <a:pos x="13" y="33"/>
                </a:cxn>
                <a:cxn ang="0">
                  <a:pos x="10" y="20"/>
                </a:cxn>
                <a:cxn ang="0">
                  <a:pos x="1" y="6"/>
                </a:cxn>
                <a:cxn ang="0">
                  <a:pos x="0" y="3"/>
                </a:cxn>
                <a:cxn ang="0">
                  <a:pos x="1" y="1"/>
                </a:cxn>
                <a:cxn ang="0">
                  <a:pos x="6" y="0"/>
                </a:cxn>
                <a:cxn ang="0">
                  <a:pos x="13" y="4"/>
                </a:cxn>
                <a:cxn ang="0">
                  <a:pos x="26" y="14"/>
                </a:cxn>
                <a:cxn ang="0">
                  <a:pos x="33" y="20"/>
                </a:cxn>
                <a:cxn ang="0">
                  <a:pos x="39" y="30"/>
                </a:cxn>
                <a:cxn ang="0">
                  <a:pos x="39" y="36"/>
                </a:cxn>
                <a:cxn ang="0">
                  <a:pos x="37" y="48"/>
                </a:cxn>
                <a:cxn ang="0">
                  <a:pos x="33" y="59"/>
                </a:cxn>
                <a:cxn ang="0">
                  <a:pos x="29" y="100"/>
                </a:cxn>
                <a:cxn ang="0">
                  <a:pos x="30" y="117"/>
                </a:cxn>
                <a:cxn ang="0">
                  <a:pos x="39" y="146"/>
                </a:cxn>
                <a:cxn ang="0">
                  <a:pos x="46" y="158"/>
                </a:cxn>
                <a:cxn ang="0">
                  <a:pos x="53" y="162"/>
                </a:cxn>
                <a:cxn ang="0">
                  <a:pos x="56" y="162"/>
                </a:cxn>
                <a:cxn ang="0">
                  <a:pos x="58" y="159"/>
                </a:cxn>
                <a:cxn ang="0">
                  <a:pos x="69" y="139"/>
                </a:cxn>
                <a:cxn ang="0">
                  <a:pos x="104" y="94"/>
                </a:cxn>
                <a:cxn ang="0">
                  <a:pos x="165" y="36"/>
                </a:cxn>
                <a:cxn ang="0">
                  <a:pos x="194" y="52"/>
                </a:cxn>
                <a:cxn ang="0">
                  <a:pos x="217" y="72"/>
                </a:cxn>
                <a:cxn ang="0">
                  <a:pos x="225" y="84"/>
                </a:cxn>
                <a:cxn ang="0">
                  <a:pos x="236" y="111"/>
                </a:cxn>
                <a:cxn ang="0">
                  <a:pos x="238" y="124"/>
                </a:cxn>
                <a:cxn ang="0">
                  <a:pos x="235" y="140"/>
                </a:cxn>
                <a:cxn ang="0">
                  <a:pos x="229" y="146"/>
                </a:cxn>
                <a:cxn ang="0">
                  <a:pos x="222" y="148"/>
                </a:cxn>
                <a:cxn ang="0">
                  <a:pos x="217" y="146"/>
                </a:cxn>
                <a:cxn ang="0">
                  <a:pos x="211" y="139"/>
                </a:cxn>
                <a:cxn ang="0">
                  <a:pos x="211" y="133"/>
                </a:cxn>
                <a:cxn ang="0">
                  <a:pos x="206" y="103"/>
                </a:cxn>
                <a:cxn ang="0">
                  <a:pos x="197" y="81"/>
                </a:cxn>
                <a:cxn ang="0">
                  <a:pos x="190" y="71"/>
                </a:cxn>
                <a:cxn ang="0">
                  <a:pos x="171" y="52"/>
                </a:cxn>
                <a:cxn ang="0">
                  <a:pos x="165" y="36"/>
                </a:cxn>
              </a:cxnLst>
              <a:rect l="0" t="0" r="r" b="b"/>
              <a:pathLst>
                <a:path w="238" h="201">
                  <a:moveTo>
                    <a:pt x="104" y="94"/>
                  </a:moveTo>
                  <a:lnTo>
                    <a:pt x="104" y="94"/>
                  </a:lnTo>
                  <a:lnTo>
                    <a:pt x="82" y="148"/>
                  </a:lnTo>
                  <a:lnTo>
                    <a:pt x="82" y="148"/>
                  </a:lnTo>
                  <a:lnTo>
                    <a:pt x="78" y="162"/>
                  </a:lnTo>
                  <a:lnTo>
                    <a:pt x="77" y="172"/>
                  </a:lnTo>
                  <a:lnTo>
                    <a:pt x="77" y="172"/>
                  </a:lnTo>
                  <a:lnTo>
                    <a:pt x="77" y="178"/>
                  </a:lnTo>
                  <a:lnTo>
                    <a:pt x="79" y="184"/>
                  </a:lnTo>
                  <a:lnTo>
                    <a:pt x="79" y="184"/>
                  </a:lnTo>
                  <a:lnTo>
                    <a:pt x="81" y="188"/>
                  </a:lnTo>
                  <a:lnTo>
                    <a:pt x="81" y="192"/>
                  </a:lnTo>
                  <a:lnTo>
                    <a:pt x="81" y="192"/>
                  </a:lnTo>
                  <a:lnTo>
                    <a:pt x="79" y="195"/>
                  </a:lnTo>
                  <a:lnTo>
                    <a:pt x="78" y="200"/>
                  </a:lnTo>
                  <a:lnTo>
                    <a:pt x="74" y="201"/>
                  </a:lnTo>
                  <a:lnTo>
                    <a:pt x="69" y="201"/>
                  </a:lnTo>
                  <a:lnTo>
                    <a:pt x="69" y="201"/>
                  </a:lnTo>
                  <a:lnTo>
                    <a:pt x="65" y="201"/>
                  </a:lnTo>
                  <a:lnTo>
                    <a:pt x="61" y="200"/>
                  </a:lnTo>
                  <a:lnTo>
                    <a:pt x="50" y="192"/>
                  </a:lnTo>
                  <a:lnTo>
                    <a:pt x="40" y="182"/>
                  </a:lnTo>
                  <a:lnTo>
                    <a:pt x="30" y="171"/>
                  </a:lnTo>
                  <a:lnTo>
                    <a:pt x="30" y="171"/>
                  </a:lnTo>
                  <a:lnTo>
                    <a:pt x="21" y="155"/>
                  </a:lnTo>
                  <a:lnTo>
                    <a:pt x="16" y="136"/>
                  </a:lnTo>
                  <a:lnTo>
                    <a:pt x="11" y="114"/>
                  </a:lnTo>
                  <a:lnTo>
                    <a:pt x="10" y="91"/>
                  </a:lnTo>
                  <a:lnTo>
                    <a:pt x="10" y="91"/>
                  </a:lnTo>
                  <a:lnTo>
                    <a:pt x="11" y="62"/>
                  </a:lnTo>
                  <a:lnTo>
                    <a:pt x="13" y="38"/>
                  </a:lnTo>
                  <a:lnTo>
                    <a:pt x="13" y="38"/>
                  </a:lnTo>
                  <a:lnTo>
                    <a:pt x="13" y="33"/>
                  </a:lnTo>
                  <a:lnTo>
                    <a:pt x="13" y="33"/>
                  </a:lnTo>
                  <a:lnTo>
                    <a:pt x="13" y="27"/>
                  </a:lnTo>
                  <a:lnTo>
                    <a:pt x="10" y="20"/>
                  </a:lnTo>
                  <a:lnTo>
                    <a:pt x="7" y="14"/>
                  </a:lnTo>
                  <a:lnTo>
                    <a:pt x="1" y="6"/>
                  </a:lnTo>
                  <a:lnTo>
                    <a:pt x="1" y="6"/>
                  </a:lnTo>
                  <a:lnTo>
                    <a:pt x="0" y="3"/>
                  </a:lnTo>
                  <a:lnTo>
                    <a:pt x="0" y="3"/>
                  </a:lnTo>
                  <a:lnTo>
                    <a:pt x="1" y="1"/>
                  </a:lnTo>
                  <a:lnTo>
                    <a:pt x="6" y="0"/>
                  </a:lnTo>
                  <a:lnTo>
                    <a:pt x="6" y="0"/>
                  </a:lnTo>
                  <a:lnTo>
                    <a:pt x="8" y="1"/>
                  </a:lnTo>
                  <a:lnTo>
                    <a:pt x="13" y="4"/>
                  </a:lnTo>
                  <a:lnTo>
                    <a:pt x="19" y="7"/>
                  </a:lnTo>
                  <a:lnTo>
                    <a:pt x="26" y="14"/>
                  </a:lnTo>
                  <a:lnTo>
                    <a:pt x="26" y="14"/>
                  </a:lnTo>
                  <a:lnTo>
                    <a:pt x="33" y="20"/>
                  </a:lnTo>
                  <a:lnTo>
                    <a:pt x="36" y="26"/>
                  </a:lnTo>
                  <a:lnTo>
                    <a:pt x="39" y="30"/>
                  </a:lnTo>
                  <a:lnTo>
                    <a:pt x="39" y="36"/>
                  </a:lnTo>
                  <a:lnTo>
                    <a:pt x="39" y="36"/>
                  </a:lnTo>
                  <a:lnTo>
                    <a:pt x="39" y="42"/>
                  </a:lnTo>
                  <a:lnTo>
                    <a:pt x="37" y="48"/>
                  </a:lnTo>
                  <a:lnTo>
                    <a:pt x="33" y="59"/>
                  </a:lnTo>
                  <a:lnTo>
                    <a:pt x="33" y="59"/>
                  </a:lnTo>
                  <a:lnTo>
                    <a:pt x="30" y="80"/>
                  </a:lnTo>
                  <a:lnTo>
                    <a:pt x="29" y="100"/>
                  </a:lnTo>
                  <a:lnTo>
                    <a:pt x="29" y="100"/>
                  </a:lnTo>
                  <a:lnTo>
                    <a:pt x="30" y="117"/>
                  </a:lnTo>
                  <a:lnTo>
                    <a:pt x="33" y="133"/>
                  </a:lnTo>
                  <a:lnTo>
                    <a:pt x="39" y="146"/>
                  </a:lnTo>
                  <a:lnTo>
                    <a:pt x="46" y="158"/>
                  </a:lnTo>
                  <a:lnTo>
                    <a:pt x="46" y="158"/>
                  </a:lnTo>
                  <a:lnTo>
                    <a:pt x="50" y="162"/>
                  </a:lnTo>
                  <a:lnTo>
                    <a:pt x="53" y="162"/>
                  </a:lnTo>
                  <a:lnTo>
                    <a:pt x="53" y="162"/>
                  </a:lnTo>
                  <a:lnTo>
                    <a:pt x="56" y="162"/>
                  </a:lnTo>
                  <a:lnTo>
                    <a:pt x="58" y="159"/>
                  </a:lnTo>
                  <a:lnTo>
                    <a:pt x="58" y="159"/>
                  </a:lnTo>
                  <a:lnTo>
                    <a:pt x="69" y="139"/>
                  </a:lnTo>
                  <a:lnTo>
                    <a:pt x="69" y="139"/>
                  </a:lnTo>
                  <a:lnTo>
                    <a:pt x="97" y="90"/>
                  </a:lnTo>
                  <a:lnTo>
                    <a:pt x="104" y="94"/>
                  </a:lnTo>
                  <a:close/>
                  <a:moveTo>
                    <a:pt x="165" y="36"/>
                  </a:moveTo>
                  <a:lnTo>
                    <a:pt x="165" y="36"/>
                  </a:lnTo>
                  <a:lnTo>
                    <a:pt x="180" y="43"/>
                  </a:lnTo>
                  <a:lnTo>
                    <a:pt x="194" y="52"/>
                  </a:lnTo>
                  <a:lnTo>
                    <a:pt x="207" y="62"/>
                  </a:lnTo>
                  <a:lnTo>
                    <a:pt x="217" y="72"/>
                  </a:lnTo>
                  <a:lnTo>
                    <a:pt x="217" y="72"/>
                  </a:lnTo>
                  <a:lnTo>
                    <a:pt x="225" y="84"/>
                  </a:lnTo>
                  <a:lnTo>
                    <a:pt x="232" y="97"/>
                  </a:lnTo>
                  <a:lnTo>
                    <a:pt x="236" y="111"/>
                  </a:lnTo>
                  <a:lnTo>
                    <a:pt x="238" y="124"/>
                  </a:lnTo>
                  <a:lnTo>
                    <a:pt x="238" y="124"/>
                  </a:lnTo>
                  <a:lnTo>
                    <a:pt x="238" y="133"/>
                  </a:lnTo>
                  <a:lnTo>
                    <a:pt x="235" y="140"/>
                  </a:lnTo>
                  <a:lnTo>
                    <a:pt x="232" y="143"/>
                  </a:lnTo>
                  <a:lnTo>
                    <a:pt x="229" y="146"/>
                  </a:lnTo>
                  <a:lnTo>
                    <a:pt x="226" y="146"/>
                  </a:lnTo>
                  <a:lnTo>
                    <a:pt x="222" y="148"/>
                  </a:lnTo>
                  <a:lnTo>
                    <a:pt x="222" y="148"/>
                  </a:lnTo>
                  <a:lnTo>
                    <a:pt x="217" y="146"/>
                  </a:lnTo>
                  <a:lnTo>
                    <a:pt x="214" y="143"/>
                  </a:lnTo>
                  <a:lnTo>
                    <a:pt x="211" y="139"/>
                  </a:lnTo>
                  <a:lnTo>
                    <a:pt x="211" y="133"/>
                  </a:lnTo>
                  <a:lnTo>
                    <a:pt x="211" y="133"/>
                  </a:lnTo>
                  <a:lnTo>
                    <a:pt x="209" y="117"/>
                  </a:lnTo>
                  <a:lnTo>
                    <a:pt x="206" y="103"/>
                  </a:lnTo>
                  <a:lnTo>
                    <a:pt x="201" y="91"/>
                  </a:lnTo>
                  <a:lnTo>
                    <a:pt x="197" y="81"/>
                  </a:lnTo>
                  <a:lnTo>
                    <a:pt x="197" y="81"/>
                  </a:lnTo>
                  <a:lnTo>
                    <a:pt x="190" y="71"/>
                  </a:lnTo>
                  <a:lnTo>
                    <a:pt x="181" y="61"/>
                  </a:lnTo>
                  <a:lnTo>
                    <a:pt x="171" y="52"/>
                  </a:lnTo>
                  <a:lnTo>
                    <a:pt x="159" y="43"/>
                  </a:lnTo>
                  <a:lnTo>
                    <a:pt x="165" y="3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82" name="Freeform 186"/>
            <p:cNvSpPr>
              <a:spLocks/>
            </p:cNvSpPr>
            <p:nvPr userDrawn="1"/>
          </p:nvSpPr>
          <p:spPr bwMode="auto">
            <a:xfrm>
              <a:off x="5915026" y="1757363"/>
              <a:ext cx="107950" cy="134938"/>
            </a:xfrm>
            <a:custGeom>
              <a:avLst/>
              <a:gdLst/>
              <a:ahLst/>
              <a:cxnLst>
                <a:cxn ang="0">
                  <a:pos x="26" y="55"/>
                </a:cxn>
                <a:cxn ang="0">
                  <a:pos x="62" y="55"/>
                </a:cxn>
                <a:cxn ang="0">
                  <a:pos x="71" y="25"/>
                </a:cxn>
                <a:cxn ang="0">
                  <a:pos x="52" y="16"/>
                </a:cxn>
                <a:cxn ang="0">
                  <a:pos x="49" y="7"/>
                </a:cxn>
                <a:cxn ang="0">
                  <a:pos x="74" y="0"/>
                </a:cxn>
                <a:cxn ang="0">
                  <a:pos x="91" y="6"/>
                </a:cxn>
                <a:cxn ang="0">
                  <a:pos x="97" y="31"/>
                </a:cxn>
                <a:cxn ang="0">
                  <a:pos x="135" y="39"/>
                </a:cxn>
                <a:cxn ang="0">
                  <a:pos x="156" y="28"/>
                </a:cxn>
                <a:cxn ang="0">
                  <a:pos x="174" y="29"/>
                </a:cxn>
                <a:cxn ang="0">
                  <a:pos x="177" y="41"/>
                </a:cxn>
                <a:cxn ang="0">
                  <a:pos x="155" y="52"/>
                </a:cxn>
                <a:cxn ang="0">
                  <a:pos x="132" y="97"/>
                </a:cxn>
                <a:cxn ang="0">
                  <a:pos x="169" y="86"/>
                </a:cxn>
                <a:cxn ang="0">
                  <a:pos x="193" y="74"/>
                </a:cxn>
                <a:cxn ang="0">
                  <a:pos x="204" y="84"/>
                </a:cxn>
                <a:cxn ang="0">
                  <a:pos x="198" y="93"/>
                </a:cxn>
                <a:cxn ang="0">
                  <a:pos x="142" y="113"/>
                </a:cxn>
                <a:cxn ang="0">
                  <a:pos x="178" y="162"/>
                </a:cxn>
                <a:cxn ang="0">
                  <a:pos x="187" y="181"/>
                </a:cxn>
                <a:cxn ang="0">
                  <a:pos x="179" y="196"/>
                </a:cxn>
                <a:cxn ang="0">
                  <a:pos x="162" y="191"/>
                </a:cxn>
                <a:cxn ang="0">
                  <a:pos x="137" y="180"/>
                </a:cxn>
                <a:cxn ang="0">
                  <a:pos x="90" y="173"/>
                </a:cxn>
                <a:cxn ang="0">
                  <a:pos x="48" y="181"/>
                </a:cxn>
                <a:cxn ang="0">
                  <a:pos x="33" y="203"/>
                </a:cxn>
                <a:cxn ang="0">
                  <a:pos x="46" y="223"/>
                </a:cxn>
                <a:cxn ang="0">
                  <a:pos x="77" y="230"/>
                </a:cxn>
                <a:cxn ang="0">
                  <a:pos x="107" y="230"/>
                </a:cxn>
                <a:cxn ang="0">
                  <a:pos x="145" y="229"/>
                </a:cxn>
                <a:cxn ang="0">
                  <a:pos x="158" y="242"/>
                </a:cxn>
                <a:cxn ang="0">
                  <a:pos x="149" y="254"/>
                </a:cxn>
                <a:cxn ang="0">
                  <a:pos x="88" y="255"/>
                </a:cxn>
                <a:cxn ang="0">
                  <a:pos x="32" y="236"/>
                </a:cxn>
                <a:cxn ang="0">
                  <a:pos x="17" y="212"/>
                </a:cxn>
                <a:cxn ang="0">
                  <a:pos x="21" y="186"/>
                </a:cxn>
                <a:cxn ang="0">
                  <a:pos x="62" y="162"/>
                </a:cxn>
                <a:cxn ang="0">
                  <a:pos x="121" y="161"/>
                </a:cxn>
                <a:cxn ang="0">
                  <a:pos x="153" y="165"/>
                </a:cxn>
                <a:cxn ang="0">
                  <a:pos x="155" y="162"/>
                </a:cxn>
                <a:cxn ang="0">
                  <a:pos x="152" y="157"/>
                </a:cxn>
                <a:cxn ang="0">
                  <a:pos x="61" y="128"/>
                </a:cxn>
                <a:cxn ang="0">
                  <a:pos x="27" y="126"/>
                </a:cxn>
                <a:cxn ang="0">
                  <a:pos x="7" y="113"/>
                </a:cxn>
                <a:cxn ang="0">
                  <a:pos x="11" y="103"/>
                </a:cxn>
                <a:cxn ang="0">
                  <a:pos x="39" y="110"/>
                </a:cxn>
                <a:cxn ang="0">
                  <a:pos x="116" y="100"/>
                </a:cxn>
                <a:cxn ang="0">
                  <a:pos x="69" y="73"/>
                </a:cxn>
                <a:cxn ang="0">
                  <a:pos x="24" y="68"/>
                </a:cxn>
              </a:cxnLst>
              <a:rect l="0" t="0" r="r" b="b"/>
              <a:pathLst>
                <a:path w="204" h="257">
                  <a:moveTo>
                    <a:pt x="13" y="49"/>
                  </a:moveTo>
                  <a:lnTo>
                    <a:pt x="13" y="49"/>
                  </a:lnTo>
                  <a:lnTo>
                    <a:pt x="19" y="52"/>
                  </a:lnTo>
                  <a:lnTo>
                    <a:pt x="26" y="55"/>
                  </a:lnTo>
                  <a:lnTo>
                    <a:pt x="33" y="57"/>
                  </a:lnTo>
                  <a:lnTo>
                    <a:pt x="40" y="57"/>
                  </a:lnTo>
                  <a:lnTo>
                    <a:pt x="40" y="57"/>
                  </a:lnTo>
                  <a:lnTo>
                    <a:pt x="62" y="55"/>
                  </a:lnTo>
                  <a:lnTo>
                    <a:pt x="87" y="51"/>
                  </a:lnTo>
                  <a:lnTo>
                    <a:pt x="87" y="51"/>
                  </a:lnTo>
                  <a:lnTo>
                    <a:pt x="71" y="25"/>
                  </a:lnTo>
                  <a:lnTo>
                    <a:pt x="71" y="25"/>
                  </a:lnTo>
                  <a:lnTo>
                    <a:pt x="68" y="22"/>
                  </a:lnTo>
                  <a:lnTo>
                    <a:pt x="63" y="19"/>
                  </a:lnTo>
                  <a:lnTo>
                    <a:pt x="52" y="16"/>
                  </a:lnTo>
                  <a:lnTo>
                    <a:pt x="52" y="16"/>
                  </a:lnTo>
                  <a:lnTo>
                    <a:pt x="48" y="13"/>
                  </a:lnTo>
                  <a:lnTo>
                    <a:pt x="46" y="12"/>
                  </a:lnTo>
                  <a:lnTo>
                    <a:pt x="46" y="12"/>
                  </a:lnTo>
                  <a:lnTo>
                    <a:pt x="49" y="7"/>
                  </a:lnTo>
                  <a:lnTo>
                    <a:pt x="55" y="3"/>
                  </a:lnTo>
                  <a:lnTo>
                    <a:pt x="55" y="3"/>
                  </a:lnTo>
                  <a:lnTo>
                    <a:pt x="62" y="2"/>
                  </a:lnTo>
                  <a:lnTo>
                    <a:pt x="74" y="0"/>
                  </a:lnTo>
                  <a:lnTo>
                    <a:pt x="74" y="0"/>
                  </a:lnTo>
                  <a:lnTo>
                    <a:pt x="82" y="2"/>
                  </a:lnTo>
                  <a:lnTo>
                    <a:pt x="88" y="3"/>
                  </a:lnTo>
                  <a:lnTo>
                    <a:pt x="91" y="6"/>
                  </a:lnTo>
                  <a:lnTo>
                    <a:pt x="92" y="10"/>
                  </a:lnTo>
                  <a:lnTo>
                    <a:pt x="92" y="10"/>
                  </a:lnTo>
                  <a:lnTo>
                    <a:pt x="94" y="21"/>
                  </a:lnTo>
                  <a:lnTo>
                    <a:pt x="97" y="31"/>
                  </a:lnTo>
                  <a:lnTo>
                    <a:pt x="97" y="31"/>
                  </a:lnTo>
                  <a:lnTo>
                    <a:pt x="104" y="48"/>
                  </a:lnTo>
                  <a:lnTo>
                    <a:pt x="104" y="48"/>
                  </a:lnTo>
                  <a:lnTo>
                    <a:pt x="135" y="39"/>
                  </a:lnTo>
                  <a:lnTo>
                    <a:pt x="143" y="36"/>
                  </a:lnTo>
                  <a:lnTo>
                    <a:pt x="149" y="32"/>
                  </a:lnTo>
                  <a:lnTo>
                    <a:pt x="149" y="32"/>
                  </a:lnTo>
                  <a:lnTo>
                    <a:pt x="156" y="28"/>
                  </a:lnTo>
                  <a:lnTo>
                    <a:pt x="164" y="26"/>
                  </a:lnTo>
                  <a:lnTo>
                    <a:pt x="164" y="26"/>
                  </a:lnTo>
                  <a:lnTo>
                    <a:pt x="169" y="28"/>
                  </a:lnTo>
                  <a:lnTo>
                    <a:pt x="174" y="29"/>
                  </a:lnTo>
                  <a:lnTo>
                    <a:pt x="177" y="34"/>
                  </a:lnTo>
                  <a:lnTo>
                    <a:pt x="178" y="38"/>
                  </a:lnTo>
                  <a:lnTo>
                    <a:pt x="178" y="38"/>
                  </a:lnTo>
                  <a:lnTo>
                    <a:pt x="177" y="41"/>
                  </a:lnTo>
                  <a:lnTo>
                    <a:pt x="175" y="42"/>
                  </a:lnTo>
                  <a:lnTo>
                    <a:pt x="168" y="47"/>
                  </a:lnTo>
                  <a:lnTo>
                    <a:pt x="168" y="47"/>
                  </a:lnTo>
                  <a:lnTo>
                    <a:pt x="155" y="52"/>
                  </a:lnTo>
                  <a:lnTo>
                    <a:pt x="140" y="57"/>
                  </a:lnTo>
                  <a:lnTo>
                    <a:pt x="113" y="64"/>
                  </a:lnTo>
                  <a:lnTo>
                    <a:pt x="113" y="64"/>
                  </a:lnTo>
                  <a:lnTo>
                    <a:pt x="132" y="97"/>
                  </a:lnTo>
                  <a:lnTo>
                    <a:pt x="132" y="97"/>
                  </a:lnTo>
                  <a:lnTo>
                    <a:pt x="153" y="91"/>
                  </a:lnTo>
                  <a:lnTo>
                    <a:pt x="169" y="86"/>
                  </a:lnTo>
                  <a:lnTo>
                    <a:pt x="169" y="86"/>
                  </a:lnTo>
                  <a:lnTo>
                    <a:pt x="181" y="78"/>
                  </a:lnTo>
                  <a:lnTo>
                    <a:pt x="187" y="76"/>
                  </a:lnTo>
                  <a:lnTo>
                    <a:pt x="193" y="74"/>
                  </a:lnTo>
                  <a:lnTo>
                    <a:pt x="193" y="74"/>
                  </a:lnTo>
                  <a:lnTo>
                    <a:pt x="197" y="74"/>
                  </a:lnTo>
                  <a:lnTo>
                    <a:pt x="200" y="77"/>
                  </a:lnTo>
                  <a:lnTo>
                    <a:pt x="203" y="80"/>
                  </a:lnTo>
                  <a:lnTo>
                    <a:pt x="204" y="84"/>
                  </a:lnTo>
                  <a:lnTo>
                    <a:pt x="204" y="84"/>
                  </a:lnTo>
                  <a:lnTo>
                    <a:pt x="203" y="87"/>
                  </a:lnTo>
                  <a:lnTo>
                    <a:pt x="201" y="90"/>
                  </a:lnTo>
                  <a:lnTo>
                    <a:pt x="198" y="93"/>
                  </a:lnTo>
                  <a:lnTo>
                    <a:pt x="193" y="96"/>
                  </a:lnTo>
                  <a:lnTo>
                    <a:pt x="193" y="96"/>
                  </a:lnTo>
                  <a:lnTo>
                    <a:pt x="172" y="104"/>
                  </a:lnTo>
                  <a:lnTo>
                    <a:pt x="142" y="113"/>
                  </a:lnTo>
                  <a:lnTo>
                    <a:pt x="142" y="113"/>
                  </a:lnTo>
                  <a:lnTo>
                    <a:pt x="155" y="133"/>
                  </a:lnTo>
                  <a:lnTo>
                    <a:pt x="178" y="162"/>
                  </a:lnTo>
                  <a:lnTo>
                    <a:pt x="178" y="162"/>
                  </a:lnTo>
                  <a:lnTo>
                    <a:pt x="182" y="168"/>
                  </a:lnTo>
                  <a:lnTo>
                    <a:pt x="185" y="173"/>
                  </a:lnTo>
                  <a:lnTo>
                    <a:pt x="187" y="177"/>
                  </a:lnTo>
                  <a:lnTo>
                    <a:pt x="187" y="181"/>
                  </a:lnTo>
                  <a:lnTo>
                    <a:pt x="187" y="181"/>
                  </a:lnTo>
                  <a:lnTo>
                    <a:pt x="185" y="187"/>
                  </a:lnTo>
                  <a:lnTo>
                    <a:pt x="182" y="191"/>
                  </a:lnTo>
                  <a:lnTo>
                    <a:pt x="179" y="196"/>
                  </a:lnTo>
                  <a:lnTo>
                    <a:pt x="174" y="197"/>
                  </a:lnTo>
                  <a:lnTo>
                    <a:pt x="174" y="197"/>
                  </a:lnTo>
                  <a:lnTo>
                    <a:pt x="168" y="196"/>
                  </a:lnTo>
                  <a:lnTo>
                    <a:pt x="162" y="191"/>
                  </a:lnTo>
                  <a:lnTo>
                    <a:pt x="162" y="191"/>
                  </a:lnTo>
                  <a:lnTo>
                    <a:pt x="152" y="186"/>
                  </a:lnTo>
                  <a:lnTo>
                    <a:pt x="137" y="180"/>
                  </a:lnTo>
                  <a:lnTo>
                    <a:pt x="137" y="180"/>
                  </a:lnTo>
                  <a:lnTo>
                    <a:pt x="113" y="175"/>
                  </a:lnTo>
                  <a:lnTo>
                    <a:pt x="101" y="173"/>
                  </a:lnTo>
                  <a:lnTo>
                    <a:pt x="90" y="173"/>
                  </a:lnTo>
                  <a:lnTo>
                    <a:pt x="90" y="173"/>
                  </a:lnTo>
                  <a:lnTo>
                    <a:pt x="77" y="173"/>
                  </a:lnTo>
                  <a:lnTo>
                    <a:pt x="66" y="174"/>
                  </a:lnTo>
                  <a:lnTo>
                    <a:pt x="56" y="177"/>
                  </a:lnTo>
                  <a:lnTo>
                    <a:pt x="48" y="181"/>
                  </a:lnTo>
                  <a:lnTo>
                    <a:pt x="42" y="186"/>
                  </a:lnTo>
                  <a:lnTo>
                    <a:pt x="37" y="190"/>
                  </a:lnTo>
                  <a:lnTo>
                    <a:pt x="34" y="196"/>
                  </a:lnTo>
                  <a:lnTo>
                    <a:pt x="33" y="203"/>
                  </a:lnTo>
                  <a:lnTo>
                    <a:pt x="33" y="203"/>
                  </a:lnTo>
                  <a:lnTo>
                    <a:pt x="34" y="212"/>
                  </a:lnTo>
                  <a:lnTo>
                    <a:pt x="39" y="217"/>
                  </a:lnTo>
                  <a:lnTo>
                    <a:pt x="46" y="223"/>
                  </a:lnTo>
                  <a:lnTo>
                    <a:pt x="55" y="226"/>
                  </a:lnTo>
                  <a:lnTo>
                    <a:pt x="55" y="226"/>
                  </a:lnTo>
                  <a:lnTo>
                    <a:pt x="65" y="229"/>
                  </a:lnTo>
                  <a:lnTo>
                    <a:pt x="77" y="230"/>
                  </a:lnTo>
                  <a:lnTo>
                    <a:pt x="98" y="232"/>
                  </a:lnTo>
                  <a:lnTo>
                    <a:pt x="98" y="232"/>
                  </a:lnTo>
                  <a:lnTo>
                    <a:pt x="107" y="230"/>
                  </a:lnTo>
                  <a:lnTo>
                    <a:pt x="107" y="230"/>
                  </a:lnTo>
                  <a:lnTo>
                    <a:pt x="121" y="229"/>
                  </a:lnTo>
                  <a:lnTo>
                    <a:pt x="135" y="229"/>
                  </a:lnTo>
                  <a:lnTo>
                    <a:pt x="135" y="229"/>
                  </a:lnTo>
                  <a:lnTo>
                    <a:pt x="145" y="229"/>
                  </a:lnTo>
                  <a:lnTo>
                    <a:pt x="152" y="232"/>
                  </a:lnTo>
                  <a:lnTo>
                    <a:pt x="156" y="236"/>
                  </a:lnTo>
                  <a:lnTo>
                    <a:pt x="158" y="242"/>
                  </a:lnTo>
                  <a:lnTo>
                    <a:pt x="158" y="242"/>
                  </a:lnTo>
                  <a:lnTo>
                    <a:pt x="158" y="246"/>
                  </a:lnTo>
                  <a:lnTo>
                    <a:pt x="156" y="249"/>
                  </a:lnTo>
                  <a:lnTo>
                    <a:pt x="153" y="251"/>
                  </a:lnTo>
                  <a:lnTo>
                    <a:pt x="149" y="254"/>
                  </a:lnTo>
                  <a:lnTo>
                    <a:pt x="133" y="255"/>
                  </a:lnTo>
                  <a:lnTo>
                    <a:pt x="107" y="257"/>
                  </a:lnTo>
                  <a:lnTo>
                    <a:pt x="107" y="257"/>
                  </a:lnTo>
                  <a:lnTo>
                    <a:pt x="88" y="255"/>
                  </a:lnTo>
                  <a:lnTo>
                    <a:pt x="71" y="254"/>
                  </a:lnTo>
                  <a:lnTo>
                    <a:pt x="55" y="249"/>
                  </a:lnTo>
                  <a:lnTo>
                    <a:pt x="42" y="243"/>
                  </a:lnTo>
                  <a:lnTo>
                    <a:pt x="32" y="236"/>
                  </a:lnTo>
                  <a:lnTo>
                    <a:pt x="23" y="228"/>
                  </a:lnTo>
                  <a:lnTo>
                    <a:pt x="20" y="223"/>
                  </a:lnTo>
                  <a:lnTo>
                    <a:pt x="19" y="217"/>
                  </a:lnTo>
                  <a:lnTo>
                    <a:pt x="17" y="212"/>
                  </a:lnTo>
                  <a:lnTo>
                    <a:pt x="16" y="206"/>
                  </a:lnTo>
                  <a:lnTo>
                    <a:pt x="16" y="206"/>
                  </a:lnTo>
                  <a:lnTo>
                    <a:pt x="17" y="196"/>
                  </a:lnTo>
                  <a:lnTo>
                    <a:pt x="21" y="186"/>
                  </a:lnTo>
                  <a:lnTo>
                    <a:pt x="27" y="178"/>
                  </a:lnTo>
                  <a:lnTo>
                    <a:pt x="37" y="171"/>
                  </a:lnTo>
                  <a:lnTo>
                    <a:pt x="48" y="167"/>
                  </a:lnTo>
                  <a:lnTo>
                    <a:pt x="62" y="162"/>
                  </a:lnTo>
                  <a:lnTo>
                    <a:pt x="77" y="160"/>
                  </a:lnTo>
                  <a:lnTo>
                    <a:pt x="95" y="160"/>
                  </a:lnTo>
                  <a:lnTo>
                    <a:pt x="95" y="160"/>
                  </a:lnTo>
                  <a:lnTo>
                    <a:pt x="121" y="161"/>
                  </a:lnTo>
                  <a:lnTo>
                    <a:pt x="148" y="164"/>
                  </a:lnTo>
                  <a:lnTo>
                    <a:pt x="148" y="164"/>
                  </a:lnTo>
                  <a:lnTo>
                    <a:pt x="153" y="165"/>
                  </a:lnTo>
                  <a:lnTo>
                    <a:pt x="153" y="165"/>
                  </a:lnTo>
                  <a:lnTo>
                    <a:pt x="155" y="165"/>
                  </a:lnTo>
                  <a:lnTo>
                    <a:pt x="155" y="164"/>
                  </a:lnTo>
                  <a:lnTo>
                    <a:pt x="155" y="164"/>
                  </a:lnTo>
                  <a:lnTo>
                    <a:pt x="155" y="162"/>
                  </a:lnTo>
                  <a:lnTo>
                    <a:pt x="155" y="162"/>
                  </a:lnTo>
                  <a:lnTo>
                    <a:pt x="155" y="161"/>
                  </a:lnTo>
                  <a:lnTo>
                    <a:pt x="152" y="157"/>
                  </a:lnTo>
                  <a:lnTo>
                    <a:pt x="152" y="157"/>
                  </a:lnTo>
                  <a:lnTo>
                    <a:pt x="124" y="118"/>
                  </a:lnTo>
                  <a:lnTo>
                    <a:pt x="124" y="118"/>
                  </a:lnTo>
                  <a:lnTo>
                    <a:pt x="81" y="126"/>
                  </a:lnTo>
                  <a:lnTo>
                    <a:pt x="61" y="128"/>
                  </a:lnTo>
                  <a:lnTo>
                    <a:pt x="43" y="129"/>
                  </a:lnTo>
                  <a:lnTo>
                    <a:pt x="43" y="129"/>
                  </a:lnTo>
                  <a:lnTo>
                    <a:pt x="34" y="128"/>
                  </a:lnTo>
                  <a:lnTo>
                    <a:pt x="27" y="126"/>
                  </a:lnTo>
                  <a:lnTo>
                    <a:pt x="21" y="125"/>
                  </a:lnTo>
                  <a:lnTo>
                    <a:pt x="16" y="122"/>
                  </a:lnTo>
                  <a:lnTo>
                    <a:pt x="11" y="119"/>
                  </a:lnTo>
                  <a:lnTo>
                    <a:pt x="7" y="113"/>
                  </a:lnTo>
                  <a:lnTo>
                    <a:pt x="0" y="103"/>
                  </a:lnTo>
                  <a:lnTo>
                    <a:pt x="7" y="97"/>
                  </a:lnTo>
                  <a:lnTo>
                    <a:pt x="7" y="97"/>
                  </a:lnTo>
                  <a:lnTo>
                    <a:pt x="11" y="103"/>
                  </a:lnTo>
                  <a:lnTo>
                    <a:pt x="19" y="107"/>
                  </a:lnTo>
                  <a:lnTo>
                    <a:pt x="27" y="110"/>
                  </a:lnTo>
                  <a:lnTo>
                    <a:pt x="39" y="110"/>
                  </a:lnTo>
                  <a:lnTo>
                    <a:pt x="39" y="110"/>
                  </a:lnTo>
                  <a:lnTo>
                    <a:pt x="58" y="110"/>
                  </a:lnTo>
                  <a:lnTo>
                    <a:pt x="77" y="107"/>
                  </a:lnTo>
                  <a:lnTo>
                    <a:pt x="97" y="104"/>
                  </a:lnTo>
                  <a:lnTo>
                    <a:pt x="116" y="100"/>
                  </a:lnTo>
                  <a:lnTo>
                    <a:pt x="116" y="100"/>
                  </a:lnTo>
                  <a:lnTo>
                    <a:pt x="95" y="68"/>
                  </a:lnTo>
                  <a:lnTo>
                    <a:pt x="95" y="68"/>
                  </a:lnTo>
                  <a:lnTo>
                    <a:pt x="69" y="73"/>
                  </a:lnTo>
                  <a:lnTo>
                    <a:pt x="48" y="74"/>
                  </a:lnTo>
                  <a:lnTo>
                    <a:pt x="48" y="74"/>
                  </a:lnTo>
                  <a:lnTo>
                    <a:pt x="36" y="73"/>
                  </a:lnTo>
                  <a:lnTo>
                    <a:pt x="24" y="68"/>
                  </a:lnTo>
                  <a:lnTo>
                    <a:pt x="16" y="63"/>
                  </a:lnTo>
                  <a:lnTo>
                    <a:pt x="8" y="55"/>
                  </a:lnTo>
                  <a:lnTo>
                    <a:pt x="13" y="4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83" name="Freeform 187"/>
            <p:cNvSpPr>
              <a:spLocks noEditPoints="1"/>
            </p:cNvSpPr>
            <p:nvPr userDrawn="1"/>
          </p:nvSpPr>
          <p:spPr bwMode="auto">
            <a:xfrm>
              <a:off x="6056313" y="1754188"/>
              <a:ext cx="111125" cy="139700"/>
            </a:xfrm>
            <a:custGeom>
              <a:avLst/>
              <a:gdLst/>
              <a:ahLst/>
              <a:cxnLst>
                <a:cxn ang="0">
                  <a:pos x="23" y="64"/>
                </a:cxn>
                <a:cxn ang="0">
                  <a:pos x="77" y="64"/>
                </a:cxn>
                <a:cxn ang="0">
                  <a:pos x="103" y="35"/>
                </a:cxn>
                <a:cxn ang="0">
                  <a:pos x="91" y="10"/>
                </a:cxn>
                <a:cxn ang="0">
                  <a:pos x="84" y="7"/>
                </a:cxn>
                <a:cxn ang="0">
                  <a:pos x="101" y="0"/>
                </a:cxn>
                <a:cxn ang="0">
                  <a:pos x="120" y="4"/>
                </a:cxn>
                <a:cxn ang="0">
                  <a:pos x="133" y="16"/>
                </a:cxn>
                <a:cxn ang="0">
                  <a:pos x="129" y="25"/>
                </a:cxn>
                <a:cxn ang="0">
                  <a:pos x="123" y="61"/>
                </a:cxn>
                <a:cxn ang="0">
                  <a:pos x="178" y="48"/>
                </a:cxn>
                <a:cxn ang="0">
                  <a:pos x="191" y="45"/>
                </a:cxn>
                <a:cxn ang="0">
                  <a:pos x="207" y="55"/>
                </a:cxn>
                <a:cxn ang="0">
                  <a:pos x="204" y="64"/>
                </a:cxn>
                <a:cxn ang="0">
                  <a:pos x="177" y="71"/>
                </a:cxn>
                <a:cxn ang="0">
                  <a:pos x="123" y="93"/>
                </a:cxn>
                <a:cxn ang="0">
                  <a:pos x="152" y="120"/>
                </a:cxn>
                <a:cxn ang="0">
                  <a:pos x="177" y="111"/>
                </a:cxn>
                <a:cxn ang="0">
                  <a:pos x="193" y="114"/>
                </a:cxn>
                <a:cxn ang="0">
                  <a:pos x="196" y="126"/>
                </a:cxn>
                <a:cxn ang="0">
                  <a:pos x="181" y="135"/>
                </a:cxn>
                <a:cxn ang="0">
                  <a:pos x="126" y="195"/>
                </a:cxn>
                <a:cxn ang="0">
                  <a:pos x="177" y="214"/>
                </a:cxn>
                <a:cxn ang="0">
                  <a:pos x="206" y="233"/>
                </a:cxn>
                <a:cxn ang="0">
                  <a:pos x="209" y="247"/>
                </a:cxn>
                <a:cxn ang="0">
                  <a:pos x="199" y="255"/>
                </a:cxn>
                <a:cxn ang="0">
                  <a:pos x="181" y="247"/>
                </a:cxn>
                <a:cxn ang="0">
                  <a:pos x="126" y="216"/>
                </a:cxn>
                <a:cxn ang="0">
                  <a:pos x="120" y="239"/>
                </a:cxn>
                <a:cxn ang="0">
                  <a:pos x="103" y="256"/>
                </a:cxn>
                <a:cxn ang="0">
                  <a:pos x="72" y="262"/>
                </a:cxn>
                <a:cxn ang="0">
                  <a:pos x="32" y="252"/>
                </a:cxn>
                <a:cxn ang="0">
                  <a:pos x="17" y="226"/>
                </a:cxn>
                <a:cxn ang="0">
                  <a:pos x="27" y="206"/>
                </a:cxn>
                <a:cxn ang="0">
                  <a:pos x="65" y="191"/>
                </a:cxn>
                <a:cxn ang="0">
                  <a:pos x="106" y="192"/>
                </a:cxn>
                <a:cxn ang="0">
                  <a:pos x="62" y="148"/>
                </a:cxn>
                <a:cxn ang="0">
                  <a:pos x="35" y="143"/>
                </a:cxn>
                <a:cxn ang="0">
                  <a:pos x="26" y="127"/>
                </a:cxn>
                <a:cxn ang="0">
                  <a:pos x="41" y="108"/>
                </a:cxn>
                <a:cxn ang="0">
                  <a:pos x="41" y="123"/>
                </a:cxn>
                <a:cxn ang="0">
                  <a:pos x="64" y="130"/>
                </a:cxn>
                <a:cxn ang="0">
                  <a:pos x="104" y="127"/>
                </a:cxn>
                <a:cxn ang="0">
                  <a:pos x="49" y="84"/>
                </a:cxn>
                <a:cxn ang="0">
                  <a:pos x="20" y="78"/>
                </a:cxn>
                <a:cxn ang="0">
                  <a:pos x="6" y="53"/>
                </a:cxn>
                <a:cxn ang="0">
                  <a:pos x="48" y="208"/>
                </a:cxn>
                <a:cxn ang="0">
                  <a:pos x="32" y="220"/>
                </a:cxn>
                <a:cxn ang="0">
                  <a:pos x="33" y="232"/>
                </a:cxn>
                <a:cxn ang="0">
                  <a:pos x="49" y="242"/>
                </a:cxn>
                <a:cxn ang="0">
                  <a:pos x="85" y="242"/>
                </a:cxn>
                <a:cxn ang="0">
                  <a:pos x="103" y="230"/>
                </a:cxn>
                <a:cxn ang="0">
                  <a:pos x="106" y="210"/>
                </a:cxn>
              </a:cxnLst>
              <a:rect l="0" t="0" r="r" b="b"/>
              <a:pathLst>
                <a:path w="210" h="262">
                  <a:moveTo>
                    <a:pt x="6" y="53"/>
                  </a:moveTo>
                  <a:lnTo>
                    <a:pt x="6" y="53"/>
                  </a:lnTo>
                  <a:lnTo>
                    <a:pt x="14" y="59"/>
                  </a:lnTo>
                  <a:lnTo>
                    <a:pt x="23" y="64"/>
                  </a:lnTo>
                  <a:lnTo>
                    <a:pt x="35" y="65"/>
                  </a:lnTo>
                  <a:lnTo>
                    <a:pt x="52" y="65"/>
                  </a:lnTo>
                  <a:lnTo>
                    <a:pt x="52" y="65"/>
                  </a:lnTo>
                  <a:lnTo>
                    <a:pt x="77" y="64"/>
                  </a:lnTo>
                  <a:lnTo>
                    <a:pt x="103" y="62"/>
                  </a:lnTo>
                  <a:lnTo>
                    <a:pt x="103" y="62"/>
                  </a:lnTo>
                  <a:lnTo>
                    <a:pt x="103" y="35"/>
                  </a:lnTo>
                  <a:lnTo>
                    <a:pt x="103" y="35"/>
                  </a:lnTo>
                  <a:lnTo>
                    <a:pt x="103" y="25"/>
                  </a:lnTo>
                  <a:lnTo>
                    <a:pt x="101" y="17"/>
                  </a:lnTo>
                  <a:lnTo>
                    <a:pt x="97" y="13"/>
                  </a:lnTo>
                  <a:lnTo>
                    <a:pt x="91" y="10"/>
                  </a:lnTo>
                  <a:lnTo>
                    <a:pt x="91" y="10"/>
                  </a:lnTo>
                  <a:lnTo>
                    <a:pt x="85" y="9"/>
                  </a:lnTo>
                  <a:lnTo>
                    <a:pt x="84" y="7"/>
                  </a:lnTo>
                  <a:lnTo>
                    <a:pt x="84" y="7"/>
                  </a:lnTo>
                  <a:lnTo>
                    <a:pt x="85" y="4"/>
                  </a:lnTo>
                  <a:lnTo>
                    <a:pt x="88" y="3"/>
                  </a:lnTo>
                  <a:lnTo>
                    <a:pt x="94" y="0"/>
                  </a:lnTo>
                  <a:lnTo>
                    <a:pt x="101" y="0"/>
                  </a:lnTo>
                  <a:lnTo>
                    <a:pt x="101" y="0"/>
                  </a:lnTo>
                  <a:lnTo>
                    <a:pt x="110" y="1"/>
                  </a:lnTo>
                  <a:lnTo>
                    <a:pt x="120" y="4"/>
                  </a:lnTo>
                  <a:lnTo>
                    <a:pt x="120" y="4"/>
                  </a:lnTo>
                  <a:lnTo>
                    <a:pt x="126" y="7"/>
                  </a:lnTo>
                  <a:lnTo>
                    <a:pt x="130" y="10"/>
                  </a:lnTo>
                  <a:lnTo>
                    <a:pt x="132" y="13"/>
                  </a:lnTo>
                  <a:lnTo>
                    <a:pt x="133" y="16"/>
                  </a:lnTo>
                  <a:lnTo>
                    <a:pt x="133" y="16"/>
                  </a:lnTo>
                  <a:lnTo>
                    <a:pt x="132" y="19"/>
                  </a:lnTo>
                  <a:lnTo>
                    <a:pt x="129" y="25"/>
                  </a:lnTo>
                  <a:lnTo>
                    <a:pt x="129" y="25"/>
                  </a:lnTo>
                  <a:lnTo>
                    <a:pt x="126" y="29"/>
                  </a:lnTo>
                  <a:lnTo>
                    <a:pt x="125" y="36"/>
                  </a:lnTo>
                  <a:lnTo>
                    <a:pt x="123" y="61"/>
                  </a:lnTo>
                  <a:lnTo>
                    <a:pt x="123" y="61"/>
                  </a:lnTo>
                  <a:lnTo>
                    <a:pt x="159" y="53"/>
                  </a:lnTo>
                  <a:lnTo>
                    <a:pt x="159" y="53"/>
                  </a:lnTo>
                  <a:lnTo>
                    <a:pt x="168" y="52"/>
                  </a:lnTo>
                  <a:lnTo>
                    <a:pt x="178" y="48"/>
                  </a:lnTo>
                  <a:lnTo>
                    <a:pt x="178" y="48"/>
                  </a:lnTo>
                  <a:lnTo>
                    <a:pt x="184" y="46"/>
                  </a:lnTo>
                  <a:lnTo>
                    <a:pt x="191" y="45"/>
                  </a:lnTo>
                  <a:lnTo>
                    <a:pt x="191" y="45"/>
                  </a:lnTo>
                  <a:lnTo>
                    <a:pt x="199" y="46"/>
                  </a:lnTo>
                  <a:lnTo>
                    <a:pt x="204" y="48"/>
                  </a:lnTo>
                  <a:lnTo>
                    <a:pt x="207" y="52"/>
                  </a:lnTo>
                  <a:lnTo>
                    <a:pt x="207" y="55"/>
                  </a:lnTo>
                  <a:lnTo>
                    <a:pt x="207" y="55"/>
                  </a:lnTo>
                  <a:lnTo>
                    <a:pt x="207" y="59"/>
                  </a:lnTo>
                  <a:lnTo>
                    <a:pt x="206" y="62"/>
                  </a:lnTo>
                  <a:lnTo>
                    <a:pt x="204" y="64"/>
                  </a:lnTo>
                  <a:lnTo>
                    <a:pt x="201" y="65"/>
                  </a:lnTo>
                  <a:lnTo>
                    <a:pt x="201" y="65"/>
                  </a:lnTo>
                  <a:lnTo>
                    <a:pt x="191" y="68"/>
                  </a:lnTo>
                  <a:lnTo>
                    <a:pt x="177" y="71"/>
                  </a:lnTo>
                  <a:lnTo>
                    <a:pt x="177" y="71"/>
                  </a:lnTo>
                  <a:lnTo>
                    <a:pt x="123" y="78"/>
                  </a:lnTo>
                  <a:lnTo>
                    <a:pt x="123" y="78"/>
                  </a:lnTo>
                  <a:lnTo>
                    <a:pt x="123" y="93"/>
                  </a:lnTo>
                  <a:lnTo>
                    <a:pt x="123" y="93"/>
                  </a:lnTo>
                  <a:lnTo>
                    <a:pt x="123" y="126"/>
                  </a:lnTo>
                  <a:lnTo>
                    <a:pt x="123" y="126"/>
                  </a:lnTo>
                  <a:lnTo>
                    <a:pt x="152" y="120"/>
                  </a:lnTo>
                  <a:lnTo>
                    <a:pt x="164" y="117"/>
                  </a:lnTo>
                  <a:lnTo>
                    <a:pt x="171" y="114"/>
                  </a:lnTo>
                  <a:lnTo>
                    <a:pt x="171" y="114"/>
                  </a:lnTo>
                  <a:lnTo>
                    <a:pt x="177" y="111"/>
                  </a:lnTo>
                  <a:lnTo>
                    <a:pt x="183" y="111"/>
                  </a:lnTo>
                  <a:lnTo>
                    <a:pt x="183" y="111"/>
                  </a:lnTo>
                  <a:lnTo>
                    <a:pt x="188" y="113"/>
                  </a:lnTo>
                  <a:lnTo>
                    <a:pt x="193" y="114"/>
                  </a:lnTo>
                  <a:lnTo>
                    <a:pt x="196" y="117"/>
                  </a:lnTo>
                  <a:lnTo>
                    <a:pt x="196" y="122"/>
                  </a:lnTo>
                  <a:lnTo>
                    <a:pt x="196" y="122"/>
                  </a:lnTo>
                  <a:lnTo>
                    <a:pt x="196" y="126"/>
                  </a:lnTo>
                  <a:lnTo>
                    <a:pt x="193" y="129"/>
                  </a:lnTo>
                  <a:lnTo>
                    <a:pt x="188" y="132"/>
                  </a:lnTo>
                  <a:lnTo>
                    <a:pt x="181" y="135"/>
                  </a:lnTo>
                  <a:lnTo>
                    <a:pt x="181" y="135"/>
                  </a:lnTo>
                  <a:lnTo>
                    <a:pt x="154" y="139"/>
                  </a:lnTo>
                  <a:lnTo>
                    <a:pt x="123" y="143"/>
                  </a:lnTo>
                  <a:lnTo>
                    <a:pt x="123" y="143"/>
                  </a:lnTo>
                  <a:lnTo>
                    <a:pt x="126" y="195"/>
                  </a:lnTo>
                  <a:lnTo>
                    <a:pt x="126" y="195"/>
                  </a:lnTo>
                  <a:lnTo>
                    <a:pt x="145" y="201"/>
                  </a:lnTo>
                  <a:lnTo>
                    <a:pt x="162" y="207"/>
                  </a:lnTo>
                  <a:lnTo>
                    <a:pt x="177" y="214"/>
                  </a:lnTo>
                  <a:lnTo>
                    <a:pt x="191" y="221"/>
                  </a:lnTo>
                  <a:lnTo>
                    <a:pt x="191" y="221"/>
                  </a:lnTo>
                  <a:lnTo>
                    <a:pt x="200" y="227"/>
                  </a:lnTo>
                  <a:lnTo>
                    <a:pt x="206" y="233"/>
                  </a:lnTo>
                  <a:lnTo>
                    <a:pt x="209" y="237"/>
                  </a:lnTo>
                  <a:lnTo>
                    <a:pt x="210" y="243"/>
                  </a:lnTo>
                  <a:lnTo>
                    <a:pt x="210" y="243"/>
                  </a:lnTo>
                  <a:lnTo>
                    <a:pt x="209" y="247"/>
                  </a:lnTo>
                  <a:lnTo>
                    <a:pt x="207" y="252"/>
                  </a:lnTo>
                  <a:lnTo>
                    <a:pt x="203" y="255"/>
                  </a:lnTo>
                  <a:lnTo>
                    <a:pt x="199" y="255"/>
                  </a:lnTo>
                  <a:lnTo>
                    <a:pt x="199" y="255"/>
                  </a:lnTo>
                  <a:lnTo>
                    <a:pt x="194" y="255"/>
                  </a:lnTo>
                  <a:lnTo>
                    <a:pt x="190" y="253"/>
                  </a:lnTo>
                  <a:lnTo>
                    <a:pt x="181" y="247"/>
                  </a:lnTo>
                  <a:lnTo>
                    <a:pt x="181" y="247"/>
                  </a:lnTo>
                  <a:lnTo>
                    <a:pt x="170" y="237"/>
                  </a:lnTo>
                  <a:lnTo>
                    <a:pt x="157" y="229"/>
                  </a:lnTo>
                  <a:lnTo>
                    <a:pt x="142" y="221"/>
                  </a:lnTo>
                  <a:lnTo>
                    <a:pt x="126" y="216"/>
                  </a:lnTo>
                  <a:lnTo>
                    <a:pt x="126" y="216"/>
                  </a:lnTo>
                  <a:lnTo>
                    <a:pt x="125" y="230"/>
                  </a:lnTo>
                  <a:lnTo>
                    <a:pt x="120" y="239"/>
                  </a:lnTo>
                  <a:lnTo>
                    <a:pt x="120" y="239"/>
                  </a:lnTo>
                  <a:lnTo>
                    <a:pt x="117" y="245"/>
                  </a:lnTo>
                  <a:lnTo>
                    <a:pt x="113" y="249"/>
                  </a:lnTo>
                  <a:lnTo>
                    <a:pt x="109" y="253"/>
                  </a:lnTo>
                  <a:lnTo>
                    <a:pt x="103" y="256"/>
                  </a:lnTo>
                  <a:lnTo>
                    <a:pt x="96" y="259"/>
                  </a:lnTo>
                  <a:lnTo>
                    <a:pt x="88" y="261"/>
                  </a:lnTo>
                  <a:lnTo>
                    <a:pt x="72" y="262"/>
                  </a:lnTo>
                  <a:lnTo>
                    <a:pt x="72" y="262"/>
                  </a:lnTo>
                  <a:lnTo>
                    <a:pt x="61" y="261"/>
                  </a:lnTo>
                  <a:lnTo>
                    <a:pt x="49" y="259"/>
                  </a:lnTo>
                  <a:lnTo>
                    <a:pt x="41" y="256"/>
                  </a:lnTo>
                  <a:lnTo>
                    <a:pt x="32" y="252"/>
                  </a:lnTo>
                  <a:lnTo>
                    <a:pt x="26" y="246"/>
                  </a:lnTo>
                  <a:lnTo>
                    <a:pt x="22" y="240"/>
                  </a:lnTo>
                  <a:lnTo>
                    <a:pt x="19" y="233"/>
                  </a:lnTo>
                  <a:lnTo>
                    <a:pt x="17" y="226"/>
                  </a:lnTo>
                  <a:lnTo>
                    <a:pt x="17" y="226"/>
                  </a:lnTo>
                  <a:lnTo>
                    <a:pt x="19" y="219"/>
                  </a:lnTo>
                  <a:lnTo>
                    <a:pt x="22" y="211"/>
                  </a:lnTo>
                  <a:lnTo>
                    <a:pt x="27" y="206"/>
                  </a:lnTo>
                  <a:lnTo>
                    <a:pt x="35" y="200"/>
                  </a:lnTo>
                  <a:lnTo>
                    <a:pt x="43" y="195"/>
                  </a:lnTo>
                  <a:lnTo>
                    <a:pt x="54" y="192"/>
                  </a:lnTo>
                  <a:lnTo>
                    <a:pt x="65" y="191"/>
                  </a:lnTo>
                  <a:lnTo>
                    <a:pt x="78" y="191"/>
                  </a:lnTo>
                  <a:lnTo>
                    <a:pt x="78" y="191"/>
                  </a:lnTo>
                  <a:lnTo>
                    <a:pt x="106" y="192"/>
                  </a:lnTo>
                  <a:lnTo>
                    <a:pt x="106" y="192"/>
                  </a:lnTo>
                  <a:lnTo>
                    <a:pt x="106" y="146"/>
                  </a:lnTo>
                  <a:lnTo>
                    <a:pt x="106" y="146"/>
                  </a:lnTo>
                  <a:lnTo>
                    <a:pt x="84" y="148"/>
                  </a:lnTo>
                  <a:lnTo>
                    <a:pt x="62" y="148"/>
                  </a:lnTo>
                  <a:lnTo>
                    <a:pt x="62" y="148"/>
                  </a:lnTo>
                  <a:lnTo>
                    <a:pt x="46" y="146"/>
                  </a:lnTo>
                  <a:lnTo>
                    <a:pt x="41" y="145"/>
                  </a:lnTo>
                  <a:lnTo>
                    <a:pt x="35" y="143"/>
                  </a:lnTo>
                  <a:lnTo>
                    <a:pt x="30" y="140"/>
                  </a:lnTo>
                  <a:lnTo>
                    <a:pt x="27" y="136"/>
                  </a:lnTo>
                  <a:lnTo>
                    <a:pt x="26" y="132"/>
                  </a:lnTo>
                  <a:lnTo>
                    <a:pt x="26" y="127"/>
                  </a:lnTo>
                  <a:lnTo>
                    <a:pt x="26" y="127"/>
                  </a:lnTo>
                  <a:lnTo>
                    <a:pt x="27" y="117"/>
                  </a:lnTo>
                  <a:lnTo>
                    <a:pt x="30" y="107"/>
                  </a:lnTo>
                  <a:lnTo>
                    <a:pt x="41" y="108"/>
                  </a:lnTo>
                  <a:lnTo>
                    <a:pt x="41" y="108"/>
                  </a:lnTo>
                  <a:lnTo>
                    <a:pt x="39" y="117"/>
                  </a:lnTo>
                  <a:lnTo>
                    <a:pt x="39" y="117"/>
                  </a:lnTo>
                  <a:lnTo>
                    <a:pt x="41" y="123"/>
                  </a:lnTo>
                  <a:lnTo>
                    <a:pt x="42" y="126"/>
                  </a:lnTo>
                  <a:lnTo>
                    <a:pt x="45" y="127"/>
                  </a:lnTo>
                  <a:lnTo>
                    <a:pt x="52" y="130"/>
                  </a:lnTo>
                  <a:lnTo>
                    <a:pt x="64" y="130"/>
                  </a:lnTo>
                  <a:lnTo>
                    <a:pt x="64" y="130"/>
                  </a:lnTo>
                  <a:lnTo>
                    <a:pt x="84" y="130"/>
                  </a:lnTo>
                  <a:lnTo>
                    <a:pt x="104" y="127"/>
                  </a:lnTo>
                  <a:lnTo>
                    <a:pt x="104" y="127"/>
                  </a:lnTo>
                  <a:lnTo>
                    <a:pt x="104" y="81"/>
                  </a:lnTo>
                  <a:lnTo>
                    <a:pt x="104" y="81"/>
                  </a:lnTo>
                  <a:lnTo>
                    <a:pt x="74" y="82"/>
                  </a:lnTo>
                  <a:lnTo>
                    <a:pt x="49" y="84"/>
                  </a:lnTo>
                  <a:lnTo>
                    <a:pt x="49" y="84"/>
                  </a:lnTo>
                  <a:lnTo>
                    <a:pt x="32" y="82"/>
                  </a:lnTo>
                  <a:lnTo>
                    <a:pt x="26" y="81"/>
                  </a:lnTo>
                  <a:lnTo>
                    <a:pt x="20" y="78"/>
                  </a:lnTo>
                  <a:lnTo>
                    <a:pt x="14" y="75"/>
                  </a:lnTo>
                  <a:lnTo>
                    <a:pt x="9" y="71"/>
                  </a:lnTo>
                  <a:lnTo>
                    <a:pt x="0" y="59"/>
                  </a:lnTo>
                  <a:lnTo>
                    <a:pt x="6" y="53"/>
                  </a:lnTo>
                  <a:close/>
                  <a:moveTo>
                    <a:pt x="74" y="206"/>
                  </a:moveTo>
                  <a:lnTo>
                    <a:pt x="74" y="206"/>
                  </a:lnTo>
                  <a:lnTo>
                    <a:pt x="55" y="207"/>
                  </a:lnTo>
                  <a:lnTo>
                    <a:pt x="48" y="208"/>
                  </a:lnTo>
                  <a:lnTo>
                    <a:pt x="42" y="210"/>
                  </a:lnTo>
                  <a:lnTo>
                    <a:pt x="36" y="213"/>
                  </a:lnTo>
                  <a:lnTo>
                    <a:pt x="33" y="217"/>
                  </a:lnTo>
                  <a:lnTo>
                    <a:pt x="32" y="220"/>
                  </a:lnTo>
                  <a:lnTo>
                    <a:pt x="30" y="224"/>
                  </a:lnTo>
                  <a:lnTo>
                    <a:pt x="30" y="224"/>
                  </a:lnTo>
                  <a:lnTo>
                    <a:pt x="30" y="229"/>
                  </a:lnTo>
                  <a:lnTo>
                    <a:pt x="33" y="232"/>
                  </a:lnTo>
                  <a:lnTo>
                    <a:pt x="35" y="236"/>
                  </a:lnTo>
                  <a:lnTo>
                    <a:pt x="39" y="237"/>
                  </a:lnTo>
                  <a:lnTo>
                    <a:pt x="43" y="240"/>
                  </a:lnTo>
                  <a:lnTo>
                    <a:pt x="49" y="242"/>
                  </a:lnTo>
                  <a:lnTo>
                    <a:pt x="65" y="243"/>
                  </a:lnTo>
                  <a:lnTo>
                    <a:pt x="65" y="243"/>
                  </a:lnTo>
                  <a:lnTo>
                    <a:pt x="75" y="243"/>
                  </a:lnTo>
                  <a:lnTo>
                    <a:pt x="85" y="242"/>
                  </a:lnTo>
                  <a:lnTo>
                    <a:pt x="93" y="239"/>
                  </a:lnTo>
                  <a:lnTo>
                    <a:pt x="99" y="234"/>
                  </a:lnTo>
                  <a:lnTo>
                    <a:pt x="99" y="234"/>
                  </a:lnTo>
                  <a:lnTo>
                    <a:pt x="103" y="230"/>
                  </a:lnTo>
                  <a:lnTo>
                    <a:pt x="104" y="224"/>
                  </a:lnTo>
                  <a:lnTo>
                    <a:pt x="106" y="219"/>
                  </a:lnTo>
                  <a:lnTo>
                    <a:pt x="106" y="210"/>
                  </a:lnTo>
                  <a:lnTo>
                    <a:pt x="106" y="210"/>
                  </a:lnTo>
                  <a:lnTo>
                    <a:pt x="88" y="207"/>
                  </a:lnTo>
                  <a:lnTo>
                    <a:pt x="74" y="206"/>
                  </a:lnTo>
                  <a:lnTo>
                    <a:pt x="74" y="20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84" name="Freeform 188"/>
            <p:cNvSpPr>
              <a:spLocks noEditPoints="1"/>
            </p:cNvSpPr>
            <p:nvPr userDrawn="1"/>
          </p:nvSpPr>
          <p:spPr bwMode="auto">
            <a:xfrm>
              <a:off x="6191251" y="1755776"/>
              <a:ext cx="138113" cy="139700"/>
            </a:xfrm>
            <a:custGeom>
              <a:avLst/>
              <a:gdLst/>
              <a:ahLst/>
              <a:cxnLst>
                <a:cxn ang="0">
                  <a:pos x="90" y="248"/>
                </a:cxn>
                <a:cxn ang="0">
                  <a:pos x="122" y="225"/>
                </a:cxn>
                <a:cxn ang="0">
                  <a:pos x="139" y="196"/>
                </a:cxn>
                <a:cxn ang="0">
                  <a:pos x="132" y="191"/>
                </a:cxn>
                <a:cxn ang="0">
                  <a:pos x="112" y="191"/>
                </a:cxn>
                <a:cxn ang="0">
                  <a:pos x="92" y="181"/>
                </a:cxn>
                <a:cxn ang="0">
                  <a:pos x="81" y="161"/>
                </a:cxn>
                <a:cxn ang="0">
                  <a:pos x="81" y="142"/>
                </a:cxn>
                <a:cxn ang="0">
                  <a:pos x="92" y="118"/>
                </a:cxn>
                <a:cxn ang="0">
                  <a:pos x="112" y="107"/>
                </a:cxn>
                <a:cxn ang="0">
                  <a:pos x="131" y="107"/>
                </a:cxn>
                <a:cxn ang="0">
                  <a:pos x="141" y="74"/>
                </a:cxn>
                <a:cxn ang="0">
                  <a:pos x="68" y="84"/>
                </a:cxn>
                <a:cxn ang="0">
                  <a:pos x="51" y="89"/>
                </a:cxn>
                <a:cxn ang="0">
                  <a:pos x="36" y="94"/>
                </a:cxn>
                <a:cxn ang="0">
                  <a:pos x="28" y="96"/>
                </a:cxn>
                <a:cxn ang="0">
                  <a:pos x="12" y="84"/>
                </a:cxn>
                <a:cxn ang="0">
                  <a:pos x="0" y="67"/>
                </a:cxn>
                <a:cxn ang="0">
                  <a:pos x="3" y="61"/>
                </a:cxn>
                <a:cxn ang="0">
                  <a:pos x="9" y="66"/>
                </a:cxn>
                <a:cxn ang="0">
                  <a:pos x="19" y="70"/>
                </a:cxn>
                <a:cxn ang="0">
                  <a:pos x="39" y="71"/>
                </a:cxn>
                <a:cxn ang="0">
                  <a:pos x="99" y="63"/>
                </a:cxn>
                <a:cxn ang="0">
                  <a:pos x="139" y="26"/>
                </a:cxn>
                <a:cxn ang="0">
                  <a:pos x="134" y="15"/>
                </a:cxn>
                <a:cxn ang="0">
                  <a:pos x="121" y="10"/>
                </a:cxn>
                <a:cxn ang="0">
                  <a:pos x="119" y="8"/>
                </a:cxn>
                <a:cxn ang="0">
                  <a:pos x="122" y="3"/>
                </a:cxn>
                <a:cxn ang="0">
                  <a:pos x="132" y="0"/>
                </a:cxn>
                <a:cxn ang="0">
                  <a:pos x="157" y="5"/>
                </a:cxn>
                <a:cxn ang="0">
                  <a:pos x="170" y="13"/>
                </a:cxn>
                <a:cxn ang="0">
                  <a:pos x="170" y="21"/>
                </a:cxn>
                <a:cxn ang="0">
                  <a:pos x="164" y="28"/>
                </a:cxn>
                <a:cxn ang="0">
                  <a:pos x="160" y="57"/>
                </a:cxn>
                <a:cxn ang="0">
                  <a:pos x="212" y="52"/>
                </a:cxn>
                <a:cxn ang="0">
                  <a:pos x="228" y="48"/>
                </a:cxn>
                <a:cxn ang="0">
                  <a:pos x="242" y="50"/>
                </a:cxn>
                <a:cxn ang="0">
                  <a:pos x="257" y="57"/>
                </a:cxn>
                <a:cxn ang="0">
                  <a:pos x="261" y="66"/>
                </a:cxn>
                <a:cxn ang="0">
                  <a:pos x="260" y="71"/>
                </a:cxn>
                <a:cxn ang="0">
                  <a:pos x="252" y="74"/>
                </a:cxn>
                <a:cxn ang="0">
                  <a:pos x="219" y="71"/>
                </a:cxn>
                <a:cxn ang="0">
                  <a:pos x="160" y="73"/>
                </a:cxn>
                <a:cxn ang="0">
                  <a:pos x="158" y="128"/>
                </a:cxn>
                <a:cxn ang="0">
                  <a:pos x="165" y="155"/>
                </a:cxn>
                <a:cxn ang="0">
                  <a:pos x="164" y="186"/>
                </a:cxn>
                <a:cxn ang="0">
                  <a:pos x="141" y="229"/>
                </a:cxn>
                <a:cxn ang="0">
                  <a:pos x="97" y="258"/>
                </a:cxn>
                <a:cxn ang="0">
                  <a:pos x="119" y="119"/>
                </a:cxn>
                <a:cxn ang="0">
                  <a:pos x="110" y="121"/>
                </a:cxn>
                <a:cxn ang="0">
                  <a:pos x="100" y="131"/>
                </a:cxn>
                <a:cxn ang="0">
                  <a:pos x="94" y="148"/>
                </a:cxn>
                <a:cxn ang="0">
                  <a:pos x="97" y="160"/>
                </a:cxn>
                <a:cxn ang="0">
                  <a:pos x="106" y="170"/>
                </a:cxn>
                <a:cxn ang="0">
                  <a:pos x="121" y="174"/>
                </a:cxn>
                <a:cxn ang="0">
                  <a:pos x="129" y="171"/>
                </a:cxn>
                <a:cxn ang="0">
                  <a:pos x="138" y="163"/>
                </a:cxn>
                <a:cxn ang="0">
                  <a:pos x="141" y="145"/>
                </a:cxn>
                <a:cxn ang="0">
                  <a:pos x="135" y="126"/>
                </a:cxn>
                <a:cxn ang="0">
                  <a:pos x="123" y="119"/>
                </a:cxn>
              </a:cxnLst>
              <a:rect l="0" t="0" r="r" b="b"/>
              <a:pathLst>
                <a:path w="261" h="264">
                  <a:moveTo>
                    <a:pt x="77" y="255"/>
                  </a:moveTo>
                  <a:lnTo>
                    <a:pt x="77" y="255"/>
                  </a:lnTo>
                  <a:lnTo>
                    <a:pt x="90" y="248"/>
                  </a:lnTo>
                  <a:lnTo>
                    <a:pt x="102" y="241"/>
                  </a:lnTo>
                  <a:lnTo>
                    <a:pt x="113" y="233"/>
                  </a:lnTo>
                  <a:lnTo>
                    <a:pt x="122" y="225"/>
                  </a:lnTo>
                  <a:lnTo>
                    <a:pt x="129" y="216"/>
                  </a:lnTo>
                  <a:lnTo>
                    <a:pt x="135" y="206"/>
                  </a:lnTo>
                  <a:lnTo>
                    <a:pt x="139" y="196"/>
                  </a:lnTo>
                  <a:lnTo>
                    <a:pt x="142" y="186"/>
                  </a:lnTo>
                  <a:lnTo>
                    <a:pt x="142" y="186"/>
                  </a:lnTo>
                  <a:lnTo>
                    <a:pt x="132" y="191"/>
                  </a:lnTo>
                  <a:lnTo>
                    <a:pt x="121" y="193"/>
                  </a:lnTo>
                  <a:lnTo>
                    <a:pt x="121" y="193"/>
                  </a:lnTo>
                  <a:lnTo>
                    <a:pt x="112" y="191"/>
                  </a:lnTo>
                  <a:lnTo>
                    <a:pt x="105" y="190"/>
                  </a:lnTo>
                  <a:lnTo>
                    <a:pt x="97" y="186"/>
                  </a:lnTo>
                  <a:lnTo>
                    <a:pt x="92" y="181"/>
                  </a:lnTo>
                  <a:lnTo>
                    <a:pt x="87" y="176"/>
                  </a:lnTo>
                  <a:lnTo>
                    <a:pt x="83" y="168"/>
                  </a:lnTo>
                  <a:lnTo>
                    <a:pt x="81" y="161"/>
                  </a:lnTo>
                  <a:lnTo>
                    <a:pt x="80" y="152"/>
                  </a:lnTo>
                  <a:lnTo>
                    <a:pt x="80" y="152"/>
                  </a:lnTo>
                  <a:lnTo>
                    <a:pt x="81" y="142"/>
                  </a:lnTo>
                  <a:lnTo>
                    <a:pt x="83" y="132"/>
                  </a:lnTo>
                  <a:lnTo>
                    <a:pt x="87" y="125"/>
                  </a:lnTo>
                  <a:lnTo>
                    <a:pt x="92" y="118"/>
                  </a:lnTo>
                  <a:lnTo>
                    <a:pt x="97" y="113"/>
                  </a:lnTo>
                  <a:lnTo>
                    <a:pt x="105" y="109"/>
                  </a:lnTo>
                  <a:lnTo>
                    <a:pt x="112" y="107"/>
                  </a:lnTo>
                  <a:lnTo>
                    <a:pt x="121" y="106"/>
                  </a:lnTo>
                  <a:lnTo>
                    <a:pt x="121" y="106"/>
                  </a:lnTo>
                  <a:lnTo>
                    <a:pt x="131" y="107"/>
                  </a:lnTo>
                  <a:lnTo>
                    <a:pt x="141" y="112"/>
                  </a:lnTo>
                  <a:lnTo>
                    <a:pt x="141" y="112"/>
                  </a:lnTo>
                  <a:lnTo>
                    <a:pt x="141" y="74"/>
                  </a:lnTo>
                  <a:lnTo>
                    <a:pt x="141" y="74"/>
                  </a:lnTo>
                  <a:lnTo>
                    <a:pt x="103" y="79"/>
                  </a:lnTo>
                  <a:lnTo>
                    <a:pt x="68" y="84"/>
                  </a:lnTo>
                  <a:lnTo>
                    <a:pt x="68" y="84"/>
                  </a:lnTo>
                  <a:lnTo>
                    <a:pt x="51" y="89"/>
                  </a:lnTo>
                  <a:lnTo>
                    <a:pt x="51" y="89"/>
                  </a:lnTo>
                  <a:lnTo>
                    <a:pt x="41" y="93"/>
                  </a:lnTo>
                  <a:lnTo>
                    <a:pt x="41" y="93"/>
                  </a:lnTo>
                  <a:lnTo>
                    <a:pt x="36" y="94"/>
                  </a:lnTo>
                  <a:lnTo>
                    <a:pt x="32" y="96"/>
                  </a:lnTo>
                  <a:lnTo>
                    <a:pt x="32" y="96"/>
                  </a:lnTo>
                  <a:lnTo>
                    <a:pt x="28" y="96"/>
                  </a:lnTo>
                  <a:lnTo>
                    <a:pt x="23" y="93"/>
                  </a:lnTo>
                  <a:lnTo>
                    <a:pt x="12" y="84"/>
                  </a:lnTo>
                  <a:lnTo>
                    <a:pt x="12" y="84"/>
                  </a:lnTo>
                  <a:lnTo>
                    <a:pt x="3" y="74"/>
                  </a:lnTo>
                  <a:lnTo>
                    <a:pt x="2" y="71"/>
                  </a:lnTo>
                  <a:lnTo>
                    <a:pt x="0" y="67"/>
                  </a:lnTo>
                  <a:lnTo>
                    <a:pt x="0" y="67"/>
                  </a:lnTo>
                  <a:lnTo>
                    <a:pt x="0" y="63"/>
                  </a:lnTo>
                  <a:lnTo>
                    <a:pt x="3" y="61"/>
                  </a:lnTo>
                  <a:lnTo>
                    <a:pt x="3" y="61"/>
                  </a:lnTo>
                  <a:lnTo>
                    <a:pt x="6" y="63"/>
                  </a:lnTo>
                  <a:lnTo>
                    <a:pt x="9" y="66"/>
                  </a:lnTo>
                  <a:lnTo>
                    <a:pt x="9" y="66"/>
                  </a:lnTo>
                  <a:lnTo>
                    <a:pt x="15" y="68"/>
                  </a:lnTo>
                  <a:lnTo>
                    <a:pt x="19" y="70"/>
                  </a:lnTo>
                  <a:lnTo>
                    <a:pt x="28" y="71"/>
                  </a:lnTo>
                  <a:lnTo>
                    <a:pt x="28" y="71"/>
                  </a:lnTo>
                  <a:lnTo>
                    <a:pt x="39" y="71"/>
                  </a:lnTo>
                  <a:lnTo>
                    <a:pt x="51" y="70"/>
                  </a:lnTo>
                  <a:lnTo>
                    <a:pt x="51" y="70"/>
                  </a:lnTo>
                  <a:lnTo>
                    <a:pt x="99" y="63"/>
                  </a:lnTo>
                  <a:lnTo>
                    <a:pt x="141" y="58"/>
                  </a:lnTo>
                  <a:lnTo>
                    <a:pt x="141" y="58"/>
                  </a:lnTo>
                  <a:lnTo>
                    <a:pt x="139" y="26"/>
                  </a:lnTo>
                  <a:lnTo>
                    <a:pt x="139" y="26"/>
                  </a:lnTo>
                  <a:lnTo>
                    <a:pt x="138" y="19"/>
                  </a:lnTo>
                  <a:lnTo>
                    <a:pt x="134" y="15"/>
                  </a:lnTo>
                  <a:lnTo>
                    <a:pt x="134" y="15"/>
                  </a:lnTo>
                  <a:lnTo>
                    <a:pt x="128" y="12"/>
                  </a:lnTo>
                  <a:lnTo>
                    <a:pt x="121" y="10"/>
                  </a:lnTo>
                  <a:lnTo>
                    <a:pt x="121" y="10"/>
                  </a:lnTo>
                  <a:lnTo>
                    <a:pt x="119" y="9"/>
                  </a:lnTo>
                  <a:lnTo>
                    <a:pt x="119" y="8"/>
                  </a:lnTo>
                  <a:lnTo>
                    <a:pt x="119" y="8"/>
                  </a:lnTo>
                  <a:lnTo>
                    <a:pt x="119" y="6"/>
                  </a:lnTo>
                  <a:lnTo>
                    <a:pt x="122" y="3"/>
                  </a:lnTo>
                  <a:lnTo>
                    <a:pt x="126" y="2"/>
                  </a:lnTo>
                  <a:lnTo>
                    <a:pt x="132" y="0"/>
                  </a:lnTo>
                  <a:lnTo>
                    <a:pt x="132" y="0"/>
                  </a:lnTo>
                  <a:lnTo>
                    <a:pt x="144" y="2"/>
                  </a:lnTo>
                  <a:lnTo>
                    <a:pt x="157" y="5"/>
                  </a:lnTo>
                  <a:lnTo>
                    <a:pt x="157" y="5"/>
                  </a:lnTo>
                  <a:lnTo>
                    <a:pt x="163" y="8"/>
                  </a:lnTo>
                  <a:lnTo>
                    <a:pt x="167" y="10"/>
                  </a:lnTo>
                  <a:lnTo>
                    <a:pt x="170" y="13"/>
                  </a:lnTo>
                  <a:lnTo>
                    <a:pt x="170" y="18"/>
                  </a:lnTo>
                  <a:lnTo>
                    <a:pt x="170" y="18"/>
                  </a:lnTo>
                  <a:lnTo>
                    <a:pt x="170" y="21"/>
                  </a:lnTo>
                  <a:lnTo>
                    <a:pt x="167" y="24"/>
                  </a:lnTo>
                  <a:lnTo>
                    <a:pt x="167" y="24"/>
                  </a:lnTo>
                  <a:lnTo>
                    <a:pt x="164" y="28"/>
                  </a:lnTo>
                  <a:lnTo>
                    <a:pt x="163" y="34"/>
                  </a:lnTo>
                  <a:lnTo>
                    <a:pt x="160" y="57"/>
                  </a:lnTo>
                  <a:lnTo>
                    <a:pt x="160" y="57"/>
                  </a:lnTo>
                  <a:lnTo>
                    <a:pt x="202" y="54"/>
                  </a:lnTo>
                  <a:lnTo>
                    <a:pt x="202" y="54"/>
                  </a:lnTo>
                  <a:lnTo>
                    <a:pt x="212" y="52"/>
                  </a:lnTo>
                  <a:lnTo>
                    <a:pt x="221" y="51"/>
                  </a:lnTo>
                  <a:lnTo>
                    <a:pt x="221" y="51"/>
                  </a:lnTo>
                  <a:lnTo>
                    <a:pt x="228" y="48"/>
                  </a:lnTo>
                  <a:lnTo>
                    <a:pt x="234" y="48"/>
                  </a:lnTo>
                  <a:lnTo>
                    <a:pt x="234" y="48"/>
                  </a:lnTo>
                  <a:lnTo>
                    <a:pt x="242" y="50"/>
                  </a:lnTo>
                  <a:lnTo>
                    <a:pt x="254" y="54"/>
                  </a:lnTo>
                  <a:lnTo>
                    <a:pt x="254" y="54"/>
                  </a:lnTo>
                  <a:lnTo>
                    <a:pt x="257" y="57"/>
                  </a:lnTo>
                  <a:lnTo>
                    <a:pt x="260" y="60"/>
                  </a:lnTo>
                  <a:lnTo>
                    <a:pt x="261" y="63"/>
                  </a:lnTo>
                  <a:lnTo>
                    <a:pt x="261" y="66"/>
                  </a:lnTo>
                  <a:lnTo>
                    <a:pt x="261" y="66"/>
                  </a:lnTo>
                  <a:lnTo>
                    <a:pt x="261" y="68"/>
                  </a:lnTo>
                  <a:lnTo>
                    <a:pt x="260" y="71"/>
                  </a:lnTo>
                  <a:lnTo>
                    <a:pt x="257" y="73"/>
                  </a:lnTo>
                  <a:lnTo>
                    <a:pt x="252" y="74"/>
                  </a:lnTo>
                  <a:lnTo>
                    <a:pt x="252" y="74"/>
                  </a:lnTo>
                  <a:lnTo>
                    <a:pt x="235" y="73"/>
                  </a:lnTo>
                  <a:lnTo>
                    <a:pt x="235" y="73"/>
                  </a:lnTo>
                  <a:lnTo>
                    <a:pt x="219" y="71"/>
                  </a:lnTo>
                  <a:lnTo>
                    <a:pt x="202" y="71"/>
                  </a:lnTo>
                  <a:lnTo>
                    <a:pt x="202" y="71"/>
                  </a:lnTo>
                  <a:lnTo>
                    <a:pt x="160" y="73"/>
                  </a:lnTo>
                  <a:lnTo>
                    <a:pt x="160" y="73"/>
                  </a:lnTo>
                  <a:lnTo>
                    <a:pt x="158" y="128"/>
                  </a:lnTo>
                  <a:lnTo>
                    <a:pt x="158" y="128"/>
                  </a:lnTo>
                  <a:lnTo>
                    <a:pt x="161" y="135"/>
                  </a:lnTo>
                  <a:lnTo>
                    <a:pt x="164" y="145"/>
                  </a:lnTo>
                  <a:lnTo>
                    <a:pt x="165" y="155"/>
                  </a:lnTo>
                  <a:lnTo>
                    <a:pt x="165" y="167"/>
                  </a:lnTo>
                  <a:lnTo>
                    <a:pt x="165" y="167"/>
                  </a:lnTo>
                  <a:lnTo>
                    <a:pt x="164" y="186"/>
                  </a:lnTo>
                  <a:lnTo>
                    <a:pt x="160" y="202"/>
                  </a:lnTo>
                  <a:lnTo>
                    <a:pt x="151" y="216"/>
                  </a:lnTo>
                  <a:lnTo>
                    <a:pt x="141" y="229"/>
                  </a:lnTo>
                  <a:lnTo>
                    <a:pt x="129" y="241"/>
                  </a:lnTo>
                  <a:lnTo>
                    <a:pt x="115" y="251"/>
                  </a:lnTo>
                  <a:lnTo>
                    <a:pt x="97" y="258"/>
                  </a:lnTo>
                  <a:lnTo>
                    <a:pt x="80" y="264"/>
                  </a:lnTo>
                  <a:lnTo>
                    <a:pt x="77" y="255"/>
                  </a:lnTo>
                  <a:close/>
                  <a:moveTo>
                    <a:pt x="119" y="119"/>
                  </a:moveTo>
                  <a:lnTo>
                    <a:pt x="119" y="119"/>
                  </a:lnTo>
                  <a:lnTo>
                    <a:pt x="115" y="119"/>
                  </a:lnTo>
                  <a:lnTo>
                    <a:pt x="110" y="121"/>
                  </a:lnTo>
                  <a:lnTo>
                    <a:pt x="106" y="123"/>
                  </a:lnTo>
                  <a:lnTo>
                    <a:pt x="103" y="126"/>
                  </a:lnTo>
                  <a:lnTo>
                    <a:pt x="100" y="131"/>
                  </a:lnTo>
                  <a:lnTo>
                    <a:pt x="97" y="135"/>
                  </a:lnTo>
                  <a:lnTo>
                    <a:pt x="96" y="142"/>
                  </a:lnTo>
                  <a:lnTo>
                    <a:pt x="94" y="148"/>
                  </a:lnTo>
                  <a:lnTo>
                    <a:pt x="94" y="148"/>
                  </a:lnTo>
                  <a:lnTo>
                    <a:pt x="96" y="154"/>
                  </a:lnTo>
                  <a:lnTo>
                    <a:pt x="97" y="160"/>
                  </a:lnTo>
                  <a:lnTo>
                    <a:pt x="99" y="164"/>
                  </a:lnTo>
                  <a:lnTo>
                    <a:pt x="103" y="167"/>
                  </a:lnTo>
                  <a:lnTo>
                    <a:pt x="106" y="170"/>
                  </a:lnTo>
                  <a:lnTo>
                    <a:pt x="110" y="173"/>
                  </a:lnTo>
                  <a:lnTo>
                    <a:pt x="115" y="173"/>
                  </a:lnTo>
                  <a:lnTo>
                    <a:pt x="121" y="174"/>
                  </a:lnTo>
                  <a:lnTo>
                    <a:pt x="121" y="174"/>
                  </a:lnTo>
                  <a:lnTo>
                    <a:pt x="125" y="173"/>
                  </a:lnTo>
                  <a:lnTo>
                    <a:pt x="129" y="171"/>
                  </a:lnTo>
                  <a:lnTo>
                    <a:pt x="132" y="170"/>
                  </a:lnTo>
                  <a:lnTo>
                    <a:pt x="135" y="167"/>
                  </a:lnTo>
                  <a:lnTo>
                    <a:pt x="138" y="163"/>
                  </a:lnTo>
                  <a:lnTo>
                    <a:pt x="139" y="157"/>
                  </a:lnTo>
                  <a:lnTo>
                    <a:pt x="141" y="145"/>
                  </a:lnTo>
                  <a:lnTo>
                    <a:pt x="141" y="145"/>
                  </a:lnTo>
                  <a:lnTo>
                    <a:pt x="139" y="135"/>
                  </a:lnTo>
                  <a:lnTo>
                    <a:pt x="138" y="131"/>
                  </a:lnTo>
                  <a:lnTo>
                    <a:pt x="135" y="126"/>
                  </a:lnTo>
                  <a:lnTo>
                    <a:pt x="132" y="123"/>
                  </a:lnTo>
                  <a:lnTo>
                    <a:pt x="128" y="121"/>
                  </a:lnTo>
                  <a:lnTo>
                    <a:pt x="123" y="119"/>
                  </a:lnTo>
                  <a:lnTo>
                    <a:pt x="119" y="119"/>
                  </a:lnTo>
                  <a:lnTo>
                    <a:pt x="119" y="11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285" name="Freeform 189"/>
            <p:cNvSpPr>
              <a:spLocks noEditPoints="1"/>
            </p:cNvSpPr>
            <p:nvPr userDrawn="1"/>
          </p:nvSpPr>
          <p:spPr bwMode="auto">
            <a:xfrm>
              <a:off x="6318251" y="1849438"/>
              <a:ext cx="50800" cy="49213"/>
            </a:xfrm>
            <a:custGeom>
              <a:avLst/>
              <a:gdLst/>
              <a:ahLst/>
              <a:cxnLst>
                <a:cxn ang="0">
                  <a:pos x="95" y="47"/>
                </a:cxn>
                <a:cxn ang="0">
                  <a:pos x="90" y="66"/>
                </a:cxn>
                <a:cxn ang="0">
                  <a:pos x="82" y="80"/>
                </a:cxn>
                <a:cxn ang="0">
                  <a:pos x="66" y="90"/>
                </a:cxn>
                <a:cxn ang="0">
                  <a:pos x="48" y="93"/>
                </a:cxn>
                <a:cxn ang="0">
                  <a:pos x="38" y="93"/>
                </a:cxn>
                <a:cxn ang="0">
                  <a:pos x="22" y="86"/>
                </a:cxn>
                <a:cxn ang="0">
                  <a:pos x="9" y="73"/>
                </a:cxn>
                <a:cxn ang="0">
                  <a:pos x="2" y="57"/>
                </a:cxn>
                <a:cxn ang="0">
                  <a:pos x="0" y="47"/>
                </a:cxn>
                <a:cxn ang="0">
                  <a:pos x="5" y="29"/>
                </a:cxn>
                <a:cxn ang="0">
                  <a:pos x="15" y="15"/>
                </a:cxn>
                <a:cxn ang="0">
                  <a:pos x="29" y="5"/>
                </a:cxn>
                <a:cxn ang="0">
                  <a:pos x="48" y="0"/>
                </a:cxn>
                <a:cxn ang="0">
                  <a:pos x="57" y="2"/>
                </a:cxn>
                <a:cxn ang="0">
                  <a:pos x="74" y="9"/>
                </a:cxn>
                <a:cxn ang="0">
                  <a:pos x="86" y="21"/>
                </a:cxn>
                <a:cxn ang="0">
                  <a:pos x="93" y="38"/>
                </a:cxn>
                <a:cxn ang="0">
                  <a:pos x="95" y="47"/>
                </a:cxn>
                <a:cxn ang="0">
                  <a:pos x="16" y="47"/>
                </a:cxn>
                <a:cxn ang="0">
                  <a:pos x="19" y="60"/>
                </a:cxn>
                <a:cxn ang="0">
                  <a:pos x="27" y="68"/>
                </a:cxn>
                <a:cxn ang="0">
                  <a:pos x="35" y="76"/>
                </a:cxn>
                <a:cxn ang="0">
                  <a:pos x="48" y="79"/>
                </a:cxn>
                <a:cxn ang="0">
                  <a:pos x="54" y="77"/>
                </a:cxn>
                <a:cxn ang="0">
                  <a:pos x="66" y="73"/>
                </a:cxn>
                <a:cxn ang="0">
                  <a:pos x="73" y="64"/>
                </a:cxn>
                <a:cxn ang="0">
                  <a:pos x="77" y="54"/>
                </a:cxn>
                <a:cxn ang="0">
                  <a:pos x="79" y="47"/>
                </a:cxn>
                <a:cxn ang="0">
                  <a:pos x="76" y="35"/>
                </a:cxn>
                <a:cxn ang="0">
                  <a:pos x="70" y="25"/>
                </a:cxn>
                <a:cxn ang="0">
                  <a:pos x="60" y="19"/>
                </a:cxn>
                <a:cxn ang="0">
                  <a:pos x="48" y="16"/>
                </a:cxn>
                <a:cxn ang="0">
                  <a:pos x="41" y="18"/>
                </a:cxn>
                <a:cxn ang="0">
                  <a:pos x="31" y="22"/>
                </a:cxn>
                <a:cxn ang="0">
                  <a:pos x="22" y="29"/>
                </a:cxn>
                <a:cxn ang="0">
                  <a:pos x="18" y="41"/>
                </a:cxn>
                <a:cxn ang="0">
                  <a:pos x="16" y="47"/>
                </a:cxn>
              </a:cxnLst>
              <a:rect l="0" t="0" r="r" b="b"/>
              <a:pathLst>
                <a:path w="95" h="93">
                  <a:moveTo>
                    <a:pt x="95" y="47"/>
                  </a:moveTo>
                  <a:lnTo>
                    <a:pt x="95" y="47"/>
                  </a:lnTo>
                  <a:lnTo>
                    <a:pt x="93" y="57"/>
                  </a:lnTo>
                  <a:lnTo>
                    <a:pt x="90" y="66"/>
                  </a:lnTo>
                  <a:lnTo>
                    <a:pt x="86" y="73"/>
                  </a:lnTo>
                  <a:lnTo>
                    <a:pt x="82" y="80"/>
                  </a:lnTo>
                  <a:lnTo>
                    <a:pt x="74" y="86"/>
                  </a:lnTo>
                  <a:lnTo>
                    <a:pt x="66" y="90"/>
                  </a:lnTo>
                  <a:lnTo>
                    <a:pt x="57" y="93"/>
                  </a:lnTo>
                  <a:lnTo>
                    <a:pt x="48" y="93"/>
                  </a:lnTo>
                  <a:lnTo>
                    <a:pt x="48" y="93"/>
                  </a:lnTo>
                  <a:lnTo>
                    <a:pt x="38" y="93"/>
                  </a:lnTo>
                  <a:lnTo>
                    <a:pt x="29" y="90"/>
                  </a:lnTo>
                  <a:lnTo>
                    <a:pt x="22" y="86"/>
                  </a:lnTo>
                  <a:lnTo>
                    <a:pt x="15" y="80"/>
                  </a:lnTo>
                  <a:lnTo>
                    <a:pt x="9" y="73"/>
                  </a:lnTo>
                  <a:lnTo>
                    <a:pt x="5" y="66"/>
                  </a:lnTo>
                  <a:lnTo>
                    <a:pt x="2" y="57"/>
                  </a:lnTo>
                  <a:lnTo>
                    <a:pt x="0" y="47"/>
                  </a:lnTo>
                  <a:lnTo>
                    <a:pt x="0" y="47"/>
                  </a:lnTo>
                  <a:lnTo>
                    <a:pt x="2" y="38"/>
                  </a:lnTo>
                  <a:lnTo>
                    <a:pt x="5" y="29"/>
                  </a:lnTo>
                  <a:lnTo>
                    <a:pt x="9" y="21"/>
                  </a:lnTo>
                  <a:lnTo>
                    <a:pt x="15" y="15"/>
                  </a:lnTo>
                  <a:lnTo>
                    <a:pt x="22" y="9"/>
                  </a:lnTo>
                  <a:lnTo>
                    <a:pt x="29" y="5"/>
                  </a:lnTo>
                  <a:lnTo>
                    <a:pt x="38" y="2"/>
                  </a:lnTo>
                  <a:lnTo>
                    <a:pt x="48" y="0"/>
                  </a:lnTo>
                  <a:lnTo>
                    <a:pt x="48" y="0"/>
                  </a:lnTo>
                  <a:lnTo>
                    <a:pt x="57" y="2"/>
                  </a:lnTo>
                  <a:lnTo>
                    <a:pt x="66" y="5"/>
                  </a:lnTo>
                  <a:lnTo>
                    <a:pt x="74" y="9"/>
                  </a:lnTo>
                  <a:lnTo>
                    <a:pt x="82" y="15"/>
                  </a:lnTo>
                  <a:lnTo>
                    <a:pt x="86" y="21"/>
                  </a:lnTo>
                  <a:lnTo>
                    <a:pt x="90" y="29"/>
                  </a:lnTo>
                  <a:lnTo>
                    <a:pt x="93" y="38"/>
                  </a:lnTo>
                  <a:lnTo>
                    <a:pt x="95" y="47"/>
                  </a:lnTo>
                  <a:lnTo>
                    <a:pt x="95" y="47"/>
                  </a:lnTo>
                  <a:close/>
                  <a:moveTo>
                    <a:pt x="16" y="47"/>
                  </a:moveTo>
                  <a:lnTo>
                    <a:pt x="16" y="47"/>
                  </a:lnTo>
                  <a:lnTo>
                    <a:pt x="18" y="54"/>
                  </a:lnTo>
                  <a:lnTo>
                    <a:pt x="19" y="60"/>
                  </a:lnTo>
                  <a:lnTo>
                    <a:pt x="22" y="64"/>
                  </a:lnTo>
                  <a:lnTo>
                    <a:pt x="27" y="68"/>
                  </a:lnTo>
                  <a:lnTo>
                    <a:pt x="31" y="73"/>
                  </a:lnTo>
                  <a:lnTo>
                    <a:pt x="35" y="76"/>
                  </a:lnTo>
                  <a:lnTo>
                    <a:pt x="41" y="77"/>
                  </a:lnTo>
                  <a:lnTo>
                    <a:pt x="48" y="79"/>
                  </a:lnTo>
                  <a:lnTo>
                    <a:pt x="48" y="79"/>
                  </a:lnTo>
                  <a:lnTo>
                    <a:pt x="54" y="77"/>
                  </a:lnTo>
                  <a:lnTo>
                    <a:pt x="60" y="76"/>
                  </a:lnTo>
                  <a:lnTo>
                    <a:pt x="66" y="73"/>
                  </a:lnTo>
                  <a:lnTo>
                    <a:pt x="70" y="68"/>
                  </a:lnTo>
                  <a:lnTo>
                    <a:pt x="73" y="64"/>
                  </a:lnTo>
                  <a:lnTo>
                    <a:pt x="76" y="60"/>
                  </a:lnTo>
                  <a:lnTo>
                    <a:pt x="77" y="54"/>
                  </a:lnTo>
                  <a:lnTo>
                    <a:pt x="79" y="47"/>
                  </a:lnTo>
                  <a:lnTo>
                    <a:pt x="79" y="47"/>
                  </a:lnTo>
                  <a:lnTo>
                    <a:pt x="77" y="41"/>
                  </a:lnTo>
                  <a:lnTo>
                    <a:pt x="76" y="35"/>
                  </a:lnTo>
                  <a:lnTo>
                    <a:pt x="73" y="29"/>
                  </a:lnTo>
                  <a:lnTo>
                    <a:pt x="70" y="25"/>
                  </a:lnTo>
                  <a:lnTo>
                    <a:pt x="66" y="22"/>
                  </a:lnTo>
                  <a:lnTo>
                    <a:pt x="60" y="19"/>
                  </a:lnTo>
                  <a:lnTo>
                    <a:pt x="54" y="18"/>
                  </a:lnTo>
                  <a:lnTo>
                    <a:pt x="48" y="16"/>
                  </a:lnTo>
                  <a:lnTo>
                    <a:pt x="48" y="16"/>
                  </a:lnTo>
                  <a:lnTo>
                    <a:pt x="41" y="18"/>
                  </a:lnTo>
                  <a:lnTo>
                    <a:pt x="35" y="19"/>
                  </a:lnTo>
                  <a:lnTo>
                    <a:pt x="31" y="22"/>
                  </a:lnTo>
                  <a:lnTo>
                    <a:pt x="27" y="25"/>
                  </a:lnTo>
                  <a:lnTo>
                    <a:pt x="22" y="29"/>
                  </a:lnTo>
                  <a:lnTo>
                    <a:pt x="19" y="35"/>
                  </a:lnTo>
                  <a:lnTo>
                    <a:pt x="18" y="41"/>
                  </a:lnTo>
                  <a:lnTo>
                    <a:pt x="16" y="47"/>
                  </a:lnTo>
                  <a:lnTo>
                    <a:pt x="16" y="47"/>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grpSp>
      <p:grpSp>
        <p:nvGrpSpPr>
          <p:cNvPr id="3" name="グループ化 83"/>
          <p:cNvGrpSpPr/>
          <p:nvPr userDrawn="1"/>
        </p:nvGrpSpPr>
        <p:grpSpPr>
          <a:xfrm>
            <a:off x="2553876" y="2441337"/>
            <a:ext cx="3995737" cy="1052513"/>
            <a:chOff x="2553876" y="2441337"/>
            <a:chExt cx="3995737" cy="1052513"/>
          </a:xfrm>
        </p:grpSpPr>
        <p:sp>
          <p:nvSpPr>
            <p:cNvPr id="4101" name="Freeform 5"/>
            <p:cNvSpPr>
              <a:spLocks/>
            </p:cNvSpPr>
            <p:nvPr userDrawn="1"/>
          </p:nvSpPr>
          <p:spPr bwMode="auto">
            <a:xfrm>
              <a:off x="2569751" y="2442925"/>
              <a:ext cx="339725" cy="425450"/>
            </a:xfrm>
            <a:custGeom>
              <a:avLst/>
              <a:gdLst/>
              <a:ahLst/>
              <a:cxnLst>
                <a:cxn ang="0">
                  <a:pos x="93" y="300"/>
                </a:cxn>
                <a:cxn ang="0">
                  <a:pos x="334" y="300"/>
                </a:cxn>
                <a:cxn ang="0">
                  <a:pos x="334" y="537"/>
                </a:cxn>
                <a:cxn ang="0">
                  <a:pos x="427" y="537"/>
                </a:cxn>
                <a:cxn ang="0">
                  <a:pos x="427" y="0"/>
                </a:cxn>
                <a:cxn ang="0">
                  <a:pos x="334" y="0"/>
                </a:cxn>
                <a:cxn ang="0">
                  <a:pos x="334" y="218"/>
                </a:cxn>
                <a:cxn ang="0">
                  <a:pos x="93" y="218"/>
                </a:cxn>
                <a:cxn ang="0">
                  <a:pos x="93" y="0"/>
                </a:cxn>
                <a:cxn ang="0">
                  <a:pos x="0" y="0"/>
                </a:cxn>
                <a:cxn ang="0">
                  <a:pos x="0" y="537"/>
                </a:cxn>
                <a:cxn ang="0">
                  <a:pos x="93" y="537"/>
                </a:cxn>
                <a:cxn ang="0">
                  <a:pos x="93" y="300"/>
                </a:cxn>
              </a:cxnLst>
              <a:rect l="0" t="0" r="r" b="b"/>
              <a:pathLst>
                <a:path w="427" h="537">
                  <a:moveTo>
                    <a:pt x="93" y="300"/>
                  </a:moveTo>
                  <a:lnTo>
                    <a:pt x="334" y="300"/>
                  </a:lnTo>
                  <a:lnTo>
                    <a:pt x="334" y="537"/>
                  </a:lnTo>
                  <a:lnTo>
                    <a:pt x="427" y="537"/>
                  </a:lnTo>
                  <a:lnTo>
                    <a:pt x="427" y="0"/>
                  </a:lnTo>
                  <a:lnTo>
                    <a:pt x="334" y="0"/>
                  </a:lnTo>
                  <a:lnTo>
                    <a:pt x="334" y="218"/>
                  </a:lnTo>
                  <a:lnTo>
                    <a:pt x="93" y="218"/>
                  </a:lnTo>
                  <a:lnTo>
                    <a:pt x="93" y="0"/>
                  </a:lnTo>
                  <a:lnTo>
                    <a:pt x="0" y="0"/>
                  </a:lnTo>
                  <a:lnTo>
                    <a:pt x="0" y="537"/>
                  </a:lnTo>
                  <a:lnTo>
                    <a:pt x="93" y="537"/>
                  </a:lnTo>
                  <a:lnTo>
                    <a:pt x="93" y="30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02" name="Freeform 6"/>
            <p:cNvSpPr>
              <a:spLocks/>
            </p:cNvSpPr>
            <p:nvPr userDrawn="1"/>
          </p:nvSpPr>
          <p:spPr bwMode="auto">
            <a:xfrm>
              <a:off x="2968213" y="2552462"/>
              <a:ext cx="266700" cy="322263"/>
            </a:xfrm>
            <a:custGeom>
              <a:avLst/>
              <a:gdLst/>
              <a:ahLst/>
              <a:cxnLst>
                <a:cxn ang="0">
                  <a:pos x="250" y="338"/>
                </a:cxn>
                <a:cxn ang="0">
                  <a:pos x="247" y="393"/>
                </a:cxn>
                <a:cxn ang="0">
                  <a:pos x="336" y="398"/>
                </a:cxn>
                <a:cxn ang="0">
                  <a:pos x="244" y="0"/>
                </a:cxn>
                <a:cxn ang="0">
                  <a:pos x="244" y="191"/>
                </a:cxn>
                <a:cxn ang="0">
                  <a:pos x="242" y="219"/>
                </a:cxn>
                <a:cxn ang="0">
                  <a:pos x="236" y="245"/>
                </a:cxn>
                <a:cxn ang="0">
                  <a:pos x="227" y="268"/>
                </a:cxn>
                <a:cxn ang="0">
                  <a:pos x="216" y="288"/>
                </a:cxn>
                <a:cxn ang="0">
                  <a:pos x="201" y="305"/>
                </a:cxn>
                <a:cxn ang="0">
                  <a:pos x="186" y="317"/>
                </a:cxn>
                <a:cxn ang="0">
                  <a:pos x="166" y="324"/>
                </a:cxn>
                <a:cxn ang="0">
                  <a:pos x="146" y="327"/>
                </a:cxn>
                <a:cxn ang="0">
                  <a:pos x="133" y="326"/>
                </a:cxn>
                <a:cxn ang="0">
                  <a:pos x="112" y="318"/>
                </a:cxn>
                <a:cxn ang="0">
                  <a:pos x="100" y="300"/>
                </a:cxn>
                <a:cxn ang="0">
                  <a:pos x="94" y="272"/>
                </a:cxn>
                <a:cxn ang="0">
                  <a:pos x="92" y="0"/>
                </a:cxn>
                <a:cxn ang="0">
                  <a:pos x="0" y="277"/>
                </a:cxn>
                <a:cxn ang="0">
                  <a:pos x="2" y="292"/>
                </a:cxn>
                <a:cxn ang="0">
                  <a:pos x="5" y="320"/>
                </a:cxn>
                <a:cxn ang="0">
                  <a:pos x="12" y="344"/>
                </a:cxn>
                <a:cxn ang="0">
                  <a:pos x="25" y="364"/>
                </a:cxn>
                <a:cxn ang="0">
                  <a:pos x="40" y="381"/>
                </a:cxn>
                <a:cxn ang="0">
                  <a:pos x="58" y="393"/>
                </a:cxn>
                <a:cxn ang="0">
                  <a:pos x="81" y="401"/>
                </a:cxn>
                <a:cxn ang="0">
                  <a:pos x="107" y="406"/>
                </a:cxn>
                <a:cxn ang="0">
                  <a:pos x="121" y="406"/>
                </a:cxn>
                <a:cxn ang="0">
                  <a:pos x="161" y="401"/>
                </a:cxn>
                <a:cxn ang="0">
                  <a:pos x="196" y="389"/>
                </a:cxn>
                <a:cxn ang="0">
                  <a:pos x="227" y="367"/>
                </a:cxn>
                <a:cxn ang="0">
                  <a:pos x="250" y="338"/>
                </a:cxn>
              </a:cxnLst>
              <a:rect l="0" t="0" r="r" b="b"/>
              <a:pathLst>
                <a:path w="336" h="406">
                  <a:moveTo>
                    <a:pt x="250" y="338"/>
                  </a:moveTo>
                  <a:lnTo>
                    <a:pt x="250" y="338"/>
                  </a:lnTo>
                  <a:lnTo>
                    <a:pt x="248" y="367"/>
                  </a:lnTo>
                  <a:lnTo>
                    <a:pt x="247" y="393"/>
                  </a:lnTo>
                  <a:lnTo>
                    <a:pt x="247" y="398"/>
                  </a:lnTo>
                  <a:lnTo>
                    <a:pt x="336" y="398"/>
                  </a:lnTo>
                  <a:lnTo>
                    <a:pt x="336" y="0"/>
                  </a:lnTo>
                  <a:lnTo>
                    <a:pt x="244" y="0"/>
                  </a:lnTo>
                  <a:lnTo>
                    <a:pt x="244" y="191"/>
                  </a:lnTo>
                  <a:lnTo>
                    <a:pt x="244" y="191"/>
                  </a:lnTo>
                  <a:lnTo>
                    <a:pt x="244" y="205"/>
                  </a:lnTo>
                  <a:lnTo>
                    <a:pt x="242" y="219"/>
                  </a:lnTo>
                  <a:lnTo>
                    <a:pt x="239" y="233"/>
                  </a:lnTo>
                  <a:lnTo>
                    <a:pt x="236" y="245"/>
                  </a:lnTo>
                  <a:lnTo>
                    <a:pt x="232" y="257"/>
                  </a:lnTo>
                  <a:lnTo>
                    <a:pt x="227" y="268"/>
                  </a:lnTo>
                  <a:lnTo>
                    <a:pt x="222" y="279"/>
                  </a:lnTo>
                  <a:lnTo>
                    <a:pt x="216" y="288"/>
                  </a:lnTo>
                  <a:lnTo>
                    <a:pt x="209" y="297"/>
                  </a:lnTo>
                  <a:lnTo>
                    <a:pt x="201" y="305"/>
                  </a:lnTo>
                  <a:lnTo>
                    <a:pt x="193" y="311"/>
                  </a:lnTo>
                  <a:lnTo>
                    <a:pt x="186" y="317"/>
                  </a:lnTo>
                  <a:lnTo>
                    <a:pt x="176" y="321"/>
                  </a:lnTo>
                  <a:lnTo>
                    <a:pt x="166" y="324"/>
                  </a:lnTo>
                  <a:lnTo>
                    <a:pt x="156" y="326"/>
                  </a:lnTo>
                  <a:lnTo>
                    <a:pt x="146" y="327"/>
                  </a:lnTo>
                  <a:lnTo>
                    <a:pt x="146" y="327"/>
                  </a:lnTo>
                  <a:lnTo>
                    <a:pt x="133" y="326"/>
                  </a:lnTo>
                  <a:lnTo>
                    <a:pt x="121" y="323"/>
                  </a:lnTo>
                  <a:lnTo>
                    <a:pt x="112" y="318"/>
                  </a:lnTo>
                  <a:lnTo>
                    <a:pt x="106" y="311"/>
                  </a:lnTo>
                  <a:lnTo>
                    <a:pt x="100" y="300"/>
                  </a:lnTo>
                  <a:lnTo>
                    <a:pt x="95" y="288"/>
                  </a:lnTo>
                  <a:lnTo>
                    <a:pt x="94" y="272"/>
                  </a:lnTo>
                  <a:lnTo>
                    <a:pt x="92" y="254"/>
                  </a:lnTo>
                  <a:lnTo>
                    <a:pt x="92" y="0"/>
                  </a:lnTo>
                  <a:lnTo>
                    <a:pt x="0" y="0"/>
                  </a:lnTo>
                  <a:lnTo>
                    <a:pt x="0" y="277"/>
                  </a:lnTo>
                  <a:lnTo>
                    <a:pt x="0" y="277"/>
                  </a:lnTo>
                  <a:lnTo>
                    <a:pt x="2" y="292"/>
                  </a:lnTo>
                  <a:lnTo>
                    <a:pt x="3" y="306"/>
                  </a:lnTo>
                  <a:lnTo>
                    <a:pt x="5" y="320"/>
                  </a:lnTo>
                  <a:lnTo>
                    <a:pt x="8" y="332"/>
                  </a:lnTo>
                  <a:lnTo>
                    <a:pt x="12" y="344"/>
                  </a:lnTo>
                  <a:lnTo>
                    <a:pt x="19" y="355"/>
                  </a:lnTo>
                  <a:lnTo>
                    <a:pt x="25" y="364"/>
                  </a:lnTo>
                  <a:lnTo>
                    <a:pt x="31" y="373"/>
                  </a:lnTo>
                  <a:lnTo>
                    <a:pt x="40" y="381"/>
                  </a:lnTo>
                  <a:lnTo>
                    <a:pt x="49" y="387"/>
                  </a:lnTo>
                  <a:lnTo>
                    <a:pt x="58" y="393"/>
                  </a:lnTo>
                  <a:lnTo>
                    <a:pt x="69" y="398"/>
                  </a:lnTo>
                  <a:lnTo>
                    <a:pt x="81" y="401"/>
                  </a:lnTo>
                  <a:lnTo>
                    <a:pt x="94" y="404"/>
                  </a:lnTo>
                  <a:lnTo>
                    <a:pt x="107" y="406"/>
                  </a:lnTo>
                  <a:lnTo>
                    <a:pt x="121" y="406"/>
                  </a:lnTo>
                  <a:lnTo>
                    <a:pt x="121" y="406"/>
                  </a:lnTo>
                  <a:lnTo>
                    <a:pt x="141" y="404"/>
                  </a:lnTo>
                  <a:lnTo>
                    <a:pt x="161" y="401"/>
                  </a:lnTo>
                  <a:lnTo>
                    <a:pt x="179" y="396"/>
                  </a:lnTo>
                  <a:lnTo>
                    <a:pt x="196" y="389"/>
                  </a:lnTo>
                  <a:lnTo>
                    <a:pt x="212" y="378"/>
                  </a:lnTo>
                  <a:lnTo>
                    <a:pt x="227" y="367"/>
                  </a:lnTo>
                  <a:lnTo>
                    <a:pt x="239" y="354"/>
                  </a:lnTo>
                  <a:lnTo>
                    <a:pt x="250" y="338"/>
                  </a:lnTo>
                  <a:lnTo>
                    <a:pt x="250" y="338"/>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03" name="Freeform 7"/>
            <p:cNvSpPr>
              <a:spLocks/>
            </p:cNvSpPr>
            <p:nvPr userDrawn="1"/>
          </p:nvSpPr>
          <p:spPr bwMode="auto">
            <a:xfrm>
              <a:off x="3293651" y="2547700"/>
              <a:ext cx="452437" cy="320675"/>
            </a:xfrm>
            <a:custGeom>
              <a:avLst/>
              <a:gdLst/>
              <a:ahLst/>
              <a:cxnLst>
                <a:cxn ang="0">
                  <a:pos x="92" y="216"/>
                </a:cxn>
                <a:cxn ang="0">
                  <a:pos x="93" y="189"/>
                </a:cxn>
                <a:cxn ang="0">
                  <a:pos x="99" y="162"/>
                </a:cxn>
                <a:cxn ang="0">
                  <a:pos x="108" y="138"/>
                </a:cxn>
                <a:cxn ang="0">
                  <a:pos x="119" y="118"/>
                </a:cxn>
                <a:cxn ang="0">
                  <a:pos x="133" y="101"/>
                </a:cxn>
                <a:cxn ang="0">
                  <a:pos x="150" y="89"/>
                </a:cxn>
                <a:cxn ang="0">
                  <a:pos x="168" y="81"/>
                </a:cxn>
                <a:cxn ang="0">
                  <a:pos x="187" y="78"/>
                </a:cxn>
                <a:cxn ang="0">
                  <a:pos x="200" y="80"/>
                </a:cxn>
                <a:cxn ang="0">
                  <a:pos x="220" y="89"/>
                </a:cxn>
                <a:cxn ang="0">
                  <a:pos x="232" y="106"/>
                </a:cxn>
                <a:cxn ang="0">
                  <a:pos x="239" y="135"/>
                </a:cxn>
                <a:cxn ang="0">
                  <a:pos x="239" y="406"/>
                </a:cxn>
                <a:cxn ang="0">
                  <a:pos x="330" y="216"/>
                </a:cxn>
                <a:cxn ang="0">
                  <a:pos x="330" y="201"/>
                </a:cxn>
                <a:cxn ang="0">
                  <a:pos x="335" y="172"/>
                </a:cxn>
                <a:cxn ang="0">
                  <a:pos x="343" y="147"/>
                </a:cxn>
                <a:cxn ang="0">
                  <a:pos x="353" y="124"/>
                </a:cxn>
                <a:cxn ang="0">
                  <a:pos x="367" y="107"/>
                </a:cxn>
                <a:cxn ang="0">
                  <a:pos x="383" y="94"/>
                </a:cxn>
                <a:cxn ang="0">
                  <a:pos x="399" y="84"/>
                </a:cxn>
                <a:cxn ang="0">
                  <a:pos x="418" y="80"/>
                </a:cxn>
                <a:cxn ang="0">
                  <a:pos x="425" y="78"/>
                </a:cxn>
                <a:cxn ang="0">
                  <a:pos x="450" y="83"/>
                </a:cxn>
                <a:cxn ang="0">
                  <a:pos x="465" y="97"/>
                </a:cxn>
                <a:cxn ang="0">
                  <a:pos x="474" y="120"/>
                </a:cxn>
                <a:cxn ang="0">
                  <a:pos x="478" y="153"/>
                </a:cxn>
                <a:cxn ang="0">
                  <a:pos x="569" y="406"/>
                </a:cxn>
                <a:cxn ang="0">
                  <a:pos x="569" y="133"/>
                </a:cxn>
                <a:cxn ang="0">
                  <a:pos x="568" y="103"/>
                </a:cxn>
                <a:cxn ang="0">
                  <a:pos x="562" y="75"/>
                </a:cxn>
                <a:cxn ang="0">
                  <a:pos x="553" y="52"/>
                </a:cxn>
                <a:cxn ang="0">
                  <a:pos x="539" y="34"/>
                </a:cxn>
                <a:cxn ang="0">
                  <a:pos x="522" y="19"/>
                </a:cxn>
                <a:cxn ang="0">
                  <a:pos x="502" y="9"/>
                </a:cxn>
                <a:cxn ang="0">
                  <a:pos x="478" y="2"/>
                </a:cxn>
                <a:cxn ang="0">
                  <a:pos x="450" y="0"/>
                </a:cxn>
                <a:cxn ang="0">
                  <a:pos x="427" y="2"/>
                </a:cxn>
                <a:cxn ang="0">
                  <a:pos x="386" y="14"/>
                </a:cxn>
                <a:cxn ang="0">
                  <a:pos x="353" y="35"/>
                </a:cxn>
                <a:cxn ang="0">
                  <a:pos x="329" y="61"/>
                </a:cxn>
                <a:cxn ang="0">
                  <a:pos x="321" y="75"/>
                </a:cxn>
                <a:cxn ang="0">
                  <a:pos x="311" y="51"/>
                </a:cxn>
                <a:cxn ang="0">
                  <a:pos x="291" y="26"/>
                </a:cxn>
                <a:cxn ang="0">
                  <a:pos x="269" y="12"/>
                </a:cxn>
                <a:cxn ang="0">
                  <a:pos x="249" y="5"/>
                </a:cxn>
                <a:cxn ang="0">
                  <a:pos x="225" y="0"/>
                </a:cxn>
                <a:cxn ang="0">
                  <a:pos x="211" y="0"/>
                </a:cxn>
                <a:cxn ang="0">
                  <a:pos x="173" y="5"/>
                </a:cxn>
                <a:cxn ang="0">
                  <a:pos x="138" y="19"/>
                </a:cxn>
                <a:cxn ang="0">
                  <a:pos x="108" y="40"/>
                </a:cxn>
                <a:cxn ang="0">
                  <a:pos x="85" y="71"/>
                </a:cxn>
                <a:cxn ang="0">
                  <a:pos x="87" y="40"/>
                </a:cxn>
                <a:cxn ang="0">
                  <a:pos x="89" y="8"/>
                </a:cxn>
                <a:cxn ang="0">
                  <a:pos x="0" y="406"/>
                </a:cxn>
                <a:cxn ang="0">
                  <a:pos x="92" y="216"/>
                </a:cxn>
              </a:cxnLst>
              <a:rect l="0" t="0" r="r" b="b"/>
              <a:pathLst>
                <a:path w="569" h="406">
                  <a:moveTo>
                    <a:pt x="92" y="216"/>
                  </a:moveTo>
                  <a:lnTo>
                    <a:pt x="92" y="216"/>
                  </a:lnTo>
                  <a:lnTo>
                    <a:pt x="93" y="202"/>
                  </a:lnTo>
                  <a:lnTo>
                    <a:pt x="93" y="189"/>
                  </a:lnTo>
                  <a:lnTo>
                    <a:pt x="96" y="175"/>
                  </a:lnTo>
                  <a:lnTo>
                    <a:pt x="99" y="162"/>
                  </a:lnTo>
                  <a:lnTo>
                    <a:pt x="104" y="150"/>
                  </a:lnTo>
                  <a:lnTo>
                    <a:pt x="108" y="138"/>
                  </a:lnTo>
                  <a:lnTo>
                    <a:pt x="113" y="129"/>
                  </a:lnTo>
                  <a:lnTo>
                    <a:pt x="119" y="118"/>
                  </a:lnTo>
                  <a:lnTo>
                    <a:pt x="127" y="109"/>
                  </a:lnTo>
                  <a:lnTo>
                    <a:pt x="133" y="101"/>
                  </a:lnTo>
                  <a:lnTo>
                    <a:pt x="141" y="95"/>
                  </a:lnTo>
                  <a:lnTo>
                    <a:pt x="150" y="89"/>
                  </a:lnTo>
                  <a:lnTo>
                    <a:pt x="159" y="84"/>
                  </a:lnTo>
                  <a:lnTo>
                    <a:pt x="168" y="81"/>
                  </a:lnTo>
                  <a:lnTo>
                    <a:pt x="177" y="80"/>
                  </a:lnTo>
                  <a:lnTo>
                    <a:pt x="187" y="78"/>
                  </a:lnTo>
                  <a:lnTo>
                    <a:pt x="187" y="78"/>
                  </a:lnTo>
                  <a:lnTo>
                    <a:pt x="200" y="80"/>
                  </a:lnTo>
                  <a:lnTo>
                    <a:pt x="211" y="83"/>
                  </a:lnTo>
                  <a:lnTo>
                    <a:pt x="220" y="89"/>
                  </a:lnTo>
                  <a:lnTo>
                    <a:pt x="226" y="97"/>
                  </a:lnTo>
                  <a:lnTo>
                    <a:pt x="232" y="106"/>
                  </a:lnTo>
                  <a:lnTo>
                    <a:pt x="236" y="120"/>
                  </a:lnTo>
                  <a:lnTo>
                    <a:pt x="239" y="135"/>
                  </a:lnTo>
                  <a:lnTo>
                    <a:pt x="239" y="153"/>
                  </a:lnTo>
                  <a:lnTo>
                    <a:pt x="239" y="406"/>
                  </a:lnTo>
                  <a:lnTo>
                    <a:pt x="330" y="406"/>
                  </a:lnTo>
                  <a:lnTo>
                    <a:pt x="330" y="216"/>
                  </a:lnTo>
                  <a:lnTo>
                    <a:pt x="330" y="216"/>
                  </a:lnTo>
                  <a:lnTo>
                    <a:pt x="330" y="201"/>
                  </a:lnTo>
                  <a:lnTo>
                    <a:pt x="332" y="185"/>
                  </a:lnTo>
                  <a:lnTo>
                    <a:pt x="335" y="172"/>
                  </a:lnTo>
                  <a:lnTo>
                    <a:pt x="338" y="159"/>
                  </a:lnTo>
                  <a:lnTo>
                    <a:pt x="343" y="147"/>
                  </a:lnTo>
                  <a:lnTo>
                    <a:pt x="349" y="135"/>
                  </a:lnTo>
                  <a:lnTo>
                    <a:pt x="353" y="124"/>
                  </a:lnTo>
                  <a:lnTo>
                    <a:pt x="361" y="115"/>
                  </a:lnTo>
                  <a:lnTo>
                    <a:pt x="367" y="107"/>
                  </a:lnTo>
                  <a:lnTo>
                    <a:pt x="375" y="100"/>
                  </a:lnTo>
                  <a:lnTo>
                    <a:pt x="383" y="94"/>
                  </a:lnTo>
                  <a:lnTo>
                    <a:pt x="392" y="87"/>
                  </a:lnTo>
                  <a:lnTo>
                    <a:pt x="399" y="84"/>
                  </a:lnTo>
                  <a:lnTo>
                    <a:pt x="409" y="81"/>
                  </a:lnTo>
                  <a:lnTo>
                    <a:pt x="418" y="80"/>
                  </a:lnTo>
                  <a:lnTo>
                    <a:pt x="425" y="78"/>
                  </a:lnTo>
                  <a:lnTo>
                    <a:pt x="425" y="78"/>
                  </a:lnTo>
                  <a:lnTo>
                    <a:pt x="439" y="80"/>
                  </a:lnTo>
                  <a:lnTo>
                    <a:pt x="450" y="83"/>
                  </a:lnTo>
                  <a:lnTo>
                    <a:pt x="459" y="89"/>
                  </a:lnTo>
                  <a:lnTo>
                    <a:pt x="465" y="97"/>
                  </a:lnTo>
                  <a:lnTo>
                    <a:pt x="471" y="106"/>
                  </a:lnTo>
                  <a:lnTo>
                    <a:pt x="474" y="120"/>
                  </a:lnTo>
                  <a:lnTo>
                    <a:pt x="478" y="135"/>
                  </a:lnTo>
                  <a:lnTo>
                    <a:pt x="478" y="153"/>
                  </a:lnTo>
                  <a:lnTo>
                    <a:pt x="478" y="406"/>
                  </a:lnTo>
                  <a:lnTo>
                    <a:pt x="569" y="406"/>
                  </a:lnTo>
                  <a:lnTo>
                    <a:pt x="569" y="133"/>
                  </a:lnTo>
                  <a:lnTo>
                    <a:pt x="569" y="133"/>
                  </a:lnTo>
                  <a:lnTo>
                    <a:pt x="569" y="117"/>
                  </a:lnTo>
                  <a:lnTo>
                    <a:pt x="568" y="103"/>
                  </a:lnTo>
                  <a:lnTo>
                    <a:pt x="565" y="89"/>
                  </a:lnTo>
                  <a:lnTo>
                    <a:pt x="562" y="75"/>
                  </a:lnTo>
                  <a:lnTo>
                    <a:pt x="557" y="63"/>
                  </a:lnTo>
                  <a:lnTo>
                    <a:pt x="553" y="52"/>
                  </a:lnTo>
                  <a:lnTo>
                    <a:pt x="546" y="43"/>
                  </a:lnTo>
                  <a:lnTo>
                    <a:pt x="539" y="34"/>
                  </a:lnTo>
                  <a:lnTo>
                    <a:pt x="531" y="26"/>
                  </a:lnTo>
                  <a:lnTo>
                    <a:pt x="522" y="19"/>
                  </a:lnTo>
                  <a:lnTo>
                    <a:pt x="513" y="14"/>
                  </a:lnTo>
                  <a:lnTo>
                    <a:pt x="502" y="9"/>
                  </a:lnTo>
                  <a:lnTo>
                    <a:pt x="490" y="5"/>
                  </a:lnTo>
                  <a:lnTo>
                    <a:pt x="478" y="2"/>
                  </a:lnTo>
                  <a:lnTo>
                    <a:pt x="464" y="0"/>
                  </a:lnTo>
                  <a:lnTo>
                    <a:pt x="450" y="0"/>
                  </a:lnTo>
                  <a:lnTo>
                    <a:pt x="450" y="0"/>
                  </a:lnTo>
                  <a:lnTo>
                    <a:pt x="427" y="2"/>
                  </a:lnTo>
                  <a:lnTo>
                    <a:pt x="406" y="6"/>
                  </a:lnTo>
                  <a:lnTo>
                    <a:pt x="386" y="14"/>
                  </a:lnTo>
                  <a:lnTo>
                    <a:pt x="369" y="25"/>
                  </a:lnTo>
                  <a:lnTo>
                    <a:pt x="353" y="35"/>
                  </a:lnTo>
                  <a:lnTo>
                    <a:pt x="341" y="48"/>
                  </a:lnTo>
                  <a:lnTo>
                    <a:pt x="329" y="61"/>
                  </a:lnTo>
                  <a:lnTo>
                    <a:pt x="321" y="75"/>
                  </a:lnTo>
                  <a:lnTo>
                    <a:pt x="321" y="75"/>
                  </a:lnTo>
                  <a:lnTo>
                    <a:pt x="317" y="65"/>
                  </a:lnTo>
                  <a:lnTo>
                    <a:pt x="311" y="51"/>
                  </a:lnTo>
                  <a:lnTo>
                    <a:pt x="303" y="38"/>
                  </a:lnTo>
                  <a:lnTo>
                    <a:pt x="291" y="26"/>
                  </a:lnTo>
                  <a:lnTo>
                    <a:pt x="277" y="17"/>
                  </a:lnTo>
                  <a:lnTo>
                    <a:pt x="269" y="12"/>
                  </a:lnTo>
                  <a:lnTo>
                    <a:pt x="259" y="8"/>
                  </a:lnTo>
                  <a:lnTo>
                    <a:pt x="249" y="5"/>
                  </a:lnTo>
                  <a:lnTo>
                    <a:pt x="237" y="2"/>
                  </a:lnTo>
                  <a:lnTo>
                    <a:pt x="225" y="0"/>
                  </a:lnTo>
                  <a:lnTo>
                    <a:pt x="211" y="0"/>
                  </a:lnTo>
                  <a:lnTo>
                    <a:pt x="211" y="0"/>
                  </a:lnTo>
                  <a:lnTo>
                    <a:pt x="191" y="2"/>
                  </a:lnTo>
                  <a:lnTo>
                    <a:pt x="173" y="5"/>
                  </a:lnTo>
                  <a:lnTo>
                    <a:pt x="154" y="11"/>
                  </a:lnTo>
                  <a:lnTo>
                    <a:pt x="138" y="19"/>
                  </a:lnTo>
                  <a:lnTo>
                    <a:pt x="122" y="29"/>
                  </a:lnTo>
                  <a:lnTo>
                    <a:pt x="108" y="40"/>
                  </a:lnTo>
                  <a:lnTo>
                    <a:pt x="96" y="54"/>
                  </a:lnTo>
                  <a:lnTo>
                    <a:pt x="85" y="71"/>
                  </a:lnTo>
                  <a:lnTo>
                    <a:pt x="85" y="71"/>
                  </a:lnTo>
                  <a:lnTo>
                    <a:pt x="87" y="40"/>
                  </a:lnTo>
                  <a:lnTo>
                    <a:pt x="89" y="12"/>
                  </a:lnTo>
                  <a:lnTo>
                    <a:pt x="89" y="8"/>
                  </a:lnTo>
                  <a:lnTo>
                    <a:pt x="0" y="8"/>
                  </a:lnTo>
                  <a:lnTo>
                    <a:pt x="0" y="406"/>
                  </a:lnTo>
                  <a:lnTo>
                    <a:pt x="92" y="406"/>
                  </a:lnTo>
                  <a:lnTo>
                    <a:pt x="92" y="216"/>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04" name="Freeform 8"/>
            <p:cNvSpPr>
              <a:spLocks noEditPoints="1"/>
            </p:cNvSpPr>
            <p:nvPr userDrawn="1"/>
          </p:nvSpPr>
          <p:spPr bwMode="auto">
            <a:xfrm>
              <a:off x="3784188" y="2547700"/>
              <a:ext cx="257175" cy="327025"/>
            </a:xfrm>
            <a:custGeom>
              <a:avLst/>
              <a:gdLst/>
              <a:ahLst/>
              <a:cxnLst>
                <a:cxn ang="0">
                  <a:pos x="323" y="401"/>
                </a:cxn>
                <a:cxn ang="0">
                  <a:pos x="322" y="296"/>
                </a:cxn>
                <a:cxn ang="0">
                  <a:pos x="322" y="117"/>
                </a:cxn>
                <a:cxn ang="0">
                  <a:pos x="312" y="74"/>
                </a:cxn>
                <a:cxn ang="0">
                  <a:pos x="292" y="42"/>
                </a:cxn>
                <a:cxn ang="0">
                  <a:pos x="262" y="19"/>
                </a:cxn>
                <a:cxn ang="0">
                  <a:pos x="220" y="5"/>
                </a:cxn>
                <a:cxn ang="0">
                  <a:pos x="165" y="0"/>
                </a:cxn>
                <a:cxn ang="0">
                  <a:pos x="93" y="8"/>
                </a:cxn>
                <a:cxn ang="0">
                  <a:pos x="18" y="28"/>
                </a:cxn>
                <a:cxn ang="0">
                  <a:pos x="43" y="101"/>
                </a:cxn>
                <a:cxn ang="0">
                  <a:pos x="125" y="75"/>
                </a:cxn>
                <a:cxn ang="0">
                  <a:pos x="152" y="74"/>
                </a:cxn>
                <a:cxn ang="0">
                  <a:pos x="201" y="83"/>
                </a:cxn>
                <a:cxn ang="0">
                  <a:pos x="225" y="112"/>
                </a:cxn>
                <a:cxn ang="0">
                  <a:pos x="228" y="161"/>
                </a:cxn>
                <a:cxn ang="0">
                  <a:pos x="178" y="164"/>
                </a:cxn>
                <a:cxn ang="0">
                  <a:pos x="112" y="176"/>
                </a:cxn>
                <a:cxn ang="0">
                  <a:pos x="60" y="199"/>
                </a:cxn>
                <a:cxn ang="0">
                  <a:pos x="23" y="230"/>
                </a:cxn>
                <a:cxn ang="0">
                  <a:pos x="3" y="270"/>
                </a:cxn>
                <a:cxn ang="0">
                  <a:pos x="0" y="302"/>
                </a:cxn>
                <a:cxn ang="0">
                  <a:pos x="4" y="337"/>
                </a:cxn>
                <a:cxn ang="0">
                  <a:pos x="17" y="366"/>
                </a:cxn>
                <a:cxn ang="0">
                  <a:pos x="38" y="389"/>
                </a:cxn>
                <a:cxn ang="0">
                  <a:pos x="66" y="406"/>
                </a:cxn>
                <a:cxn ang="0">
                  <a:pos x="101" y="414"/>
                </a:cxn>
                <a:cxn ang="0">
                  <a:pos x="132" y="412"/>
                </a:cxn>
                <a:cxn ang="0">
                  <a:pos x="185" y="397"/>
                </a:cxn>
                <a:cxn ang="0">
                  <a:pos x="225" y="363"/>
                </a:cxn>
                <a:cxn ang="0">
                  <a:pos x="234" y="374"/>
                </a:cxn>
                <a:cxn ang="0">
                  <a:pos x="138" y="339"/>
                </a:cxn>
                <a:cxn ang="0">
                  <a:pos x="118" y="335"/>
                </a:cxn>
                <a:cxn ang="0">
                  <a:pos x="96" y="319"/>
                </a:cxn>
                <a:cxn ang="0">
                  <a:pos x="89" y="291"/>
                </a:cxn>
                <a:cxn ang="0">
                  <a:pos x="92" y="276"/>
                </a:cxn>
                <a:cxn ang="0">
                  <a:pos x="103" y="257"/>
                </a:cxn>
                <a:cxn ang="0">
                  <a:pos x="124" y="244"/>
                </a:cxn>
                <a:cxn ang="0">
                  <a:pos x="196" y="228"/>
                </a:cxn>
                <a:cxn ang="0">
                  <a:pos x="228" y="233"/>
                </a:cxn>
                <a:cxn ang="0">
                  <a:pos x="214" y="290"/>
                </a:cxn>
                <a:cxn ang="0">
                  <a:pos x="191" y="319"/>
                </a:cxn>
                <a:cxn ang="0">
                  <a:pos x="167" y="334"/>
                </a:cxn>
                <a:cxn ang="0">
                  <a:pos x="138" y="339"/>
                </a:cxn>
              </a:cxnLst>
              <a:rect l="0" t="0" r="r" b="b"/>
              <a:pathLst>
                <a:path w="325" h="414">
                  <a:moveTo>
                    <a:pt x="234" y="406"/>
                  </a:moveTo>
                  <a:lnTo>
                    <a:pt x="325" y="406"/>
                  </a:lnTo>
                  <a:lnTo>
                    <a:pt x="323" y="401"/>
                  </a:lnTo>
                  <a:lnTo>
                    <a:pt x="323" y="401"/>
                  </a:lnTo>
                  <a:lnTo>
                    <a:pt x="322" y="349"/>
                  </a:lnTo>
                  <a:lnTo>
                    <a:pt x="322" y="296"/>
                  </a:lnTo>
                  <a:lnTo>
                    <a:pt x="322" y="133"/>
                  </a:lnTo>
                  <a:lnTo>
                    <a:pt x="322" y="133"/>
                  </a:lnTo>
                  <a:lnTo>
                    <a:pt x="322" y="117"/>
                  </a:lnTo>
                  <a:lnTo>
                    <a:pt x="318" y="101"/>
                  </a:lnTo>
                  <a:lnTo>
                    <a:pt x="317" y="87"/>
                  </a:lnTo>
                  <a:lnTo>
                    <a:pt x="312" y="74"/>
                  </a:lnTo>
                  <a:lnTo>
                    <a:pt x="308" y="61"/>
                  </a:lnTo>
                  <a:lnTo>
                    <a:pt x="300" y="51"/>
                  </a:lnTo>
                  <a:lnTo>
                    <a:pt x="292" y="42"/>
                  </a:lnTo>
                  <a:lnTo>
                    <a:pt x="285" y="32"/>
                  </a:lnTo>
                  <a:lnTo>
                    <a:pt x="274" y="25"/>
                  </a:lnTo>
                  <a:lnTo>
                    <a:pt x="262" y="19"/>
                  </a:lnTo>
                  <a:lnTo>
                    <a:pt x="250" y="12"/>
                  </a:lnTo>
                  <a:lnTo>
                    <a:pt x="236" y="8"/>
                  </a:lnTo>
                  <a:lnTo>
                    <a:pt x="220" y="5"/>
                  </a:lnTo>
                  <a:lnTo>
                    <a:pt x="204" y="2"/>
                  </a:lnTo>
                  <a:lnTo>
                    <a:pt x="185" y="0"/>
                  </a:lnTo>
                  <a:lnTo>
                    <a:pt x="165" y="0"/>
                  </a:lnTo>
                  <a:lnTo>
                    <a:pt x="165" y="0"/>
                  </a:lnTo>
                  <a:lnTo>
                    <a:pt x="130" y="2"/>
                  </a:lnTo>
                  <a:lnTo>
                    <a:pt x="93" y="8"/>
                  </a:lnTo>
                  <a:lnTo>
                    <a:pt x="57" y="16"/>
                  </a:lnTo>
                  <a:lnTo>
                    <a:pt x="23" y="26"/>
                  </a:lnTo>
                  <a:lnTo>
                    <a:pt x="18" y="28"/>
                  </a:lnTo>
                  <a:lnTo>
                    <a:pt x="38" y="104"/>
                  </a:lnTo>
                  <a:lnTo>
                    <a:pt x="43" y="101"/>
                  </a:lnTo>
                  <a:lnTo>
                    <a:pt x="43" y="101"/>
                  </a:lnTo>
                  <a:lnTo>
                    <a:pt x="69" y="91"/>
                  </a:lnTo>
                  <a:lnTo>
                    <a:pt x="96" y="81"/>
                  </a:lnTo>
                  <a:lnTo>
                    <a:pt x="125" y="75"/>
                  </a:lnTo>
                  <a:lnTo>
                    <a:pt x="139" y="75"/>
                  </a:lnTo>
                  <a:lnTo>
                    <a:pt x="152" y="74"/>
                  </a:lnTo>
                  <a:lnTo>
                    <a:pt x="152" y="74"/>
                  </a:lnTo>
                  <a:lnTo>
                    <a:pt x="171" y="75"/>
                  </a:lnTo>
                  <a:lnTo>
                    <a:pt x="187" y="78"/>
                  </a:lnTo>
                  <a:lnTo>
                    <a:pt x="201" y="83"/>
                  </a:lnTo>
                  <a:lnTo>
                    <a:pt x="211" y="91"/>
                  </a:lnTo>
                  <a:lnTo>
                    <a:pt x="219" y="100"/>
                  </a:lnTo>
                  <a:lnTo>
                    <a:pt x="225" y="112"/>
                  </a:lnTo>
                  <a:lnTo>
                    <a:pt x="228" y="126"/>
                  </a:lnTo>
                  <a:lnTo>
                    <a:pt x="228" y="143"/>
                  </a:lnTo>
                  <a:lnTo>
                    <a:pt x="228" y="161"/>
                  </a:lnTo>
                  <a:lnTo>
                    <a:pt x="228" y="161"/>
                  </a:lnTo>
                  <a:lnTo>
                    <a:pt x="202" y="162"/>
                  </a:lnTo>
                  <a:lnTo>
                    <a:pt x="178" y="164"/>
                  </a:lnTo>
                  <a:lnTo>
                    <a:pt x="153" y="167"/>
                  </a:lnTo>
                  <a:lnTo>
                    <a:pt x="132" y="172"/>
                  </a:lnTo>
                  <a:lnTo>
                    <a:pt x="112" y="176"/>
                  </a:lnTo>
                  <a:lnTo>
                    <a:pt x="92" y="182"/>
                  </a:lnTo>
                  <a:lnTo>
                    <a:pt x="75" y="190"/>
                  </a:lnTo>
                  <a:lnTo>
                    <a:pt x="60" y="199"/>
                  </a:lnTo>
                  <a:lnTo>
                    <a:pt x="46" y="208"/>
                  </a:lnTo>
                  <a:lnTo>
                    <a:pt x="34" y="219"/>
                  </a:lnTo>
                  <a:lnTo>
                    <a:pt x="23" y="230"/>
                  </a:lnTo>
                  <a:lnTo>
                    <a:pt x="15" y="242"/>
                  </a:lnTo>
                  <a:lnTo>
                    <a:pt x="8" y="256"/>
                  </a:lnTo>
                  <a:lnTo>
                    <a:pt x="3" y="270"/>
                  </a:lnTo>
                  <a:lnTo>
                    <a:pt x="0" y="285"/>
                  </a:lnTo>
                  <a:lnTo>
                    <a:pt x="0" y="302"/>
                  </a:lnTo>
                  <a:lnTo>
                    <a:pt x="0" y="302"/>
                  </a:lnTo>
                  <a:lnTo>
                    <a:pt x="0" y="314"/>
                  </a:lnTo>
                  <a:lnTo>
                    <a:pt x="1" y="325"/>
                  </a:lnTo>
                  <a:lnTo>
                    <a:pt x="4" y="337"/>
                  </a:lnTo>
                  <a:lnTo>
                    <a:pt x="8" y="348"/>
                  </a:lnTo>
                  <a:lnTo>
                    <a:pt x="12" y="357"/>
                  </a:lnTo>
                  <a:lnTo>
                    <a:pt x="17" y="366"/>
                  </a:lnTo>
                  <a:lnTo>
                    <a:pt x="23" y="375"/>
                  </a:lnTo>
                  <a:lnTo>
                    <a:pt x="31" y="383"/>
                  </a:lnTo>
                  <a:lnTo>
                    <a:pt x="38" y="389"/>
                  </a:lnTo>
                  <a:lnTo>
                    <a:pt x="47" y="395"/>
                  </a:lnTo>
                  <a:lnTo>
                    <a:pt x="57" y="401"/>
                  </a:lnTo>
                  <a:lnTo>
                    <a:pt x="66" y="406"/>
                  </a:lnTo>
                  <a:lnTo>
                    <a:pt x="76" y="409"/>
                  </a:lnTo>
                  <a:lnTo>
                    <a:pt x="89" y="412"/>
                  </a:lnTo>
                  <a:lnTo>
                    <a:pt x="101" y="414"/>
                  </a:lnTo>
                  <a:lnTo>
                    <a:pt x="113" y="414"/>
                  </a:lnTo>
                  <a:lnTo>
                    <a:pt x="113" y="414"/>
                  </a:lnTo>
                  <a:lnTo>
                    <a:pt x="132" y="412"/>
                  </a:lnTo>
                  <a:lnTo>
                    <a:pt x="150" y="409"/>
                  </a:lnTo>
                  <a:lnTo>
                    <a:pt x="168" y="404"/>
                  </a:lnTo>
                  <a:lnTo>
                    <a:pt x="185" y="397"/>
                  </a:lnTo>
                  <a:lnTo>
                    <a:pt x="201" y="388"/>
                  </a:lnTo>
                  <a:lnTo>
                    <a:pt x="214" y="377"/>
                  </a:lnTo>
                  <a:lnTo>
                    <a:pt x="225" y="363"/>
                  </a:lnTo>
                  <a:lnTo>
                    <a:pt x="236" y="349"/>
                  </a:lnTo>
                  <a:lnTo>
                    <a:pt x="236" y="349"/>
                  </a:lnTo>
                  <a:lnTo>
                    <a:pt x="234" y="374"/>
                  </a:lnTo>
                  <a:lnTo>
                    <a:pt x="234" y="401"/>
                  </a:lnTo>
                  <a:lnTo>
                    <a:pt x="234" y="406"/>
                  </a:lnTo>
                  <a:close/>
                  <a:moveTo>
                    <a:pt x="138" y="339"/>
                  </a:moveTo>
                  <a:lnTo>
                    <a:pt x="138" y="339"/>
                  </a:lnTo>
                  <a:lnTo>
                    <a:pt x="127" y="339"/>
                  </a:lnTo>
                  <a:lnTo>
                    <a:pt x="118" y="335"/>
                  </a:lnTo>
                  <a:lnTo>
                    <a:pt x="109" y="331"/>
                  </a:lnTo>
                  <a:lnTo>
                    <a:pt x="103" y="326"/>
                  </a:lnTo>
                  <a:lnTo>
                    <a:pt x="96" y="319"/>
                  </a:lnTo>
                  <a:lnTo>
                    <a:pt x="92" y="311"/>
                  </a:lnTo>
                  <a:lnTo>
                    <a:pt x="90" y="302"/>
                  </a:lnTo>
                  <a:lnTo>
                    <a:pt x="89" y="291"/>
                  </a:lnTo>
                  <a:lnTo>
                    <a:pt x="89" y="291"/>
                  </a:lnTo>
                  <a:lnTo>
                    <a:pt x="89" y="283"/>
                  </a:lnTo>
                  <a:lnTo>
                    <a:pt x="92" y="276"/>
                  </a:lnTo>
                  <a:lnTo>
                    <a:pt x="93" y="270"/>
                  </a:lnTo>
                  <a:lnTo>
                    <a:pt x="98" y="264"/>
                  </a:lnTo>
                  <a:lnTo>
                    <a:pt x="103" y="257"/>
                  </a:lnTo>
                  <a:lnTo>
                    <a:pt x="109" y="253"/>
                  </a:lnTo>
                  <a:lnTo>
                    <a:pt x="116" y="248"/>
                  </a:lnTo>
                  <a:lnTo>
                    <a:pt x="124" y="244"/>
                  </a:lnTo>
                  <a:lnTo>
                    <a:pt x="144" y="236"/>
                  </a:lnTo>
                  <a:lnTo>
                    <a:pt x="168" y="231"/>
                  </a:lnTo>
                  <a:lnTo>
                    <a:pt x="196" y="228"/>
                  </a:lnTo>
                  <a:lnTo>
                    <a:pt x="228" y="227"/>
                  </a:lnTo>
                  <a:lnTo>
                    <a:pt x="228" y="233"/>
                  </a:lnTo>
                  <a:lnTo>
                    <a:pt x="228" y="233"/>
                  </a:lnTo>
                  <a:lnTo>
                    <a:pt x="227" y="253"/>
                  </a:lnTo>
                  <a:lnTo>
                    <a:pt x="222" y="271"/>
                  </a:lnTo>
                  <a:lnTo>
                    <a:pt x="214" y="290"/>
                  </a:lnTo>
                  <a:lnTo>
                    <a:pt x="204" y="305"/>
                  </a:lnTo>
                  <a:lnTo>
                    <a:pt x="197" y="313"/>
                  </a:lnTo>
                  <a:lnTo>
                    <a:pt x="191" y="319"/>
                  </a:lnTo>
                  <a:lnTo>
                    <a:pt x="184" y="325"/>
                  </a:lnTo>
                  <a:lnTo>
                    <a:pt x="176" y="329"/>
                  </a:lnTo>
                  <a:lnTo>
                    <a:pt x="167" y="334"/>
                  </a:lnTo>
                  <a:lnTo>
                    <a:pt x="158" y="337"/>
                  </a:lnTo>
                  <a:lnTo>
                    <a:pt x="148" y="339"/>
                  </a:lnTo>
                  <a:lnTo>
                    <a:pt x="138" y="339"/>
                  </a:lnTo>
                  <a:lnTo>
                    <a:pt x="138" y="339"/>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05" name="Freeform 9"/>
            <p:cNvSpPr>
              <a:spLocks/>
            </p:cNvSpPr>
            <p:nvPr userDrawn="1"/>
          </p:nvSpPr>
          <p:spPr bwMode="auto">
            <a:xfrm>
              <a:off x="4092163" y="2547700"/>
              <a:ext cx="266700" cy="320675"/>
            </a:xfrm>
            <a:custGeom>
              <a:avLst/>
              <a:gdLst/>
              <a:ahLst/>
              <a:cxnLst>
                <a:cxn ang="0">
                  <a:pos x="93" y="215"/>
                </a:cxn>
                <a:cxn ang="0">
                  <a:pos x="95" y="187"/>
                </a:cxn>
                <a:cxn ang="0">
                  <a:pos x="101" y="161"/>
                </a:cxn>
                <a:cxn ang="0">
                  <a:pos x="109" y="138"/>
                </a:cxn>
                <a:cxn ang="0">
                  <a:pos x="121" y="118"/>
                </a:cxn>
                <a:cxn ang="0">
                  <a:pos x="135" y="101"/>
                </a:cxn>
                <a:cxn ang="0">
                  <a:pos x="152" y="89"/>
                </a:cxn>
                <a:cxn ang="0">
                  <a:pos x="170" y="81"/>
                </a:cxn>
                <a:cxn ang="0">
                  <a:pos x="190" y="78"/>
                </a:cxn>
                <a:cxn ang="0">
                  <a:pos x="204" y="80"/>
                </a:cxn>
                <a:cxn ang="0">
                  <a:pos x="223" y="87"/>
                </a:cxn>
                <a:cxn ang="0">
                  <a:pos x="237" y="106"/>
                </a:cxn>
                <a:cxn ang="0">
                  <a:pos x="243" y="133"/>
                </a:cxn>
                <a:cxn ang="0">
                  <a:pos x="243" y="406"/>
                </a:cxn>
                <a:cxn ang="0">
                  <a:pos x="335" y="129"/>
                </a:cxn>
                <a:cxn ang="0">
                  <a:pos x="335" y="113"/>
                </a:cxn>
                <a:cxn ang="0">
                  <a:pos x="331" y="86"/>
                </a:cxn>
                <a:cxn ang="0">
                  <a:pos x="323" y="61"/>
                </a:cxn>
                <a:cxn ang="0">
                  <a:pos x="312" y="42"/>
                </a:cxn>
                <a:cxn ang="0">
                  <a:pos x="297" y="25"/>
                </a:cxn>
                <a:cxn ang="0">
                  <a:pos x="279" y="12"/>
                </a:cxn>
                <a:cxn ang="0">
                  <a:pos x="256" y="5"/>
                </a:cxn>
                <a:cxn ang="0">
                  <a:pos x="230" y="0"/>
                </a:cxn>
                <a:cxn ang="0">
                  <a:pos x="216" y="0"/>
                </a:cxn>
                <a:cxn ang="0">
                  <a:pos x="176" y="5"/>
                </a:cxn>
                <a:cxn ang="0">
                  <a:pos x="141" y="19"/>
                </a:cxn>
                <a:cxn ang="0">
                  <a:pos x="110" y="38"/>
                </a:cxn>
                <a:cxn ang="0">
                  <a:pos x="86" y="68"/>
                </a:cxn>
                <a:cxn ang="0">
                  <a:pos x="89" y="40"/>
                </a:cxn>
                <a:cxn ang="0">
                  <a:pos x="89" y="8"/>
                </a:cxn>
                <a:cxn ang="0">
                  <a:pos x="0" y="406"/>
                </a:cxn>
                <a:cxn ang="0">
                  <a:pos x="93" y="215"/>
                </a:cxn>
              </a:cxnLst>
              <a:rect l="0" t="0" r="r" b="b"/>
              <a:pathLst>
                <a:path w="335" h="406">
                  <a:moveTo>
                    <a:pt x="93" y="215"/>
                  </a:moveTo>
                  <a:lnTo>
                    <a:pt x="93" y="215"/>
                  </a:lnTo>
                  <a:lnTo>
                    <a:pt x="93" y="201"/>
                  </a:lnTo>
                  <a:lnTo>
                    <a:pt x="95" y="187"/>
                  </a:lnTo>
                  <a:lnTo>
                    <a:pt x="98" y="173"/>
                  </a:lnTo>
                  <a:lnTo>
                    <a:pt x="101" y="161"/>
                  </a:lnTo>
                  <a:lnTo>
                    <a:pt x="104" y="149"/>
                  </a:lnTo>
                  <a:lnTo>
                    <a:pt x="109" y="138"/>
                  </a:lnTo>
                  <a:lnTo>
                    <a:pt x="115" y="127"/>
                  </a:lnTo>
                  <a:lnTo>
                    <a:pt x="121" y="118"/>
                  </a:lnTo>
                  <a:lnTo>
                    <a:pt x="127" y="109"/>
                  </a:lnTo>
                  <a:lnTo>
                    <a:pt x="135" y="101"/>
                  </a:lnTo>
                  <a:lnTo>
                    <a:pt x="144" y="95"/>
                  </a:lnTo>
                  <a:lnTo>
                    <a:pt x="152" y="89"/>
                  </a:lnTo>
                  <a:lnTo>
                    <a:pt x="161" y="84"/>
                  </a:lnTo>
                  <a:lnTo>
                    <a:pt x="170" y="81"/>
                  </a:lnTo>
                  <a:lnTo>
                    <a:pt x="181" y="80"/>
                  </a:lnTo>
                  <a:lnTo>
                    <a:pt x="190" y="78"/>
                  </a:lnTo>
                  <a:lnTo>
                    <a:pt x="190" y="78"/>
                  </a:lnTo>
                  <a:lnTo>
                    <a:pt x="204" y="80"/>
                  </a:lnTo>
                  <a:lnTo>
                    <a:pt x="214" y="83"/>
                  </a:lnTo>
                  <a:lnTo>
                    <a:pt x="223" y="87"/>
                  </a:lnTo>
                  <a:lnTo>
                    <a:pt x="231" y="95"/>
                  </a:lnTo>
                  <a:lnTo>
                    <a:pt x="237" y="106"/>
                  </a:lnTo>
                  <a:lnTo>
                    <a:pt x="240" y="118"/>
                  </a:lnTo>
                  <a:lnTo>
                    <a:pt x="243" y="133"/>
                  </a:lnTo>
                  <a:lnTo>
                    <a:pt x="243" y="152"/>
                  </a:lnTo>
                  <a:lnTo>
                    <a:pt x="243" y="406"/>
                  </a:lnTo>
                  <a:lnTo>
                    <a:pt x="335" y="406"/>
                  </a:lnTo>
                  <a:lnTo>
                    <a:pt x="335" y="129"/>
                  </a:lnTo>
                  <a:lnTo>
                    <a:pt x="335" y="129"/>
                  </a:lnTo>
                  <a:lnTo>
                    <a:pt x="335" y="113"/>
                  </a:lnTo>
                  <a:lnTo>
                    <a:pt x="334" y="100"/>
                  </a:lnTo>
                  <a:lnTo>
                    <a:pt x="331" y="86"/>
                  </a:lnTo>
                  <a:lnTo>
                    <a:pt x="328" y="74"/>
                  </a:lnTo>
                  <a:lnTo>
                    <a:pt x="323" y="61"/>
                  </a:lnTo>
                  <a:lnTo>
                    <a:pt x="318" y="51"/>
                  </a:lnTo>
                  <a:lnTo>
                    <a:pt x="312" y="42"/>
                  </a:lnTo>
                  <a:lnTo>
                    <a:pt x="305" y="32"/>
                  </a:lnTo>
                  <a:lnTo>
                    <a:pt x="297" y="25"/>
                  </a:lnTo>
                  <a:lnTo>
                    <a:pt x="288" y="19"/>
                  </a:lnTo>
                  <a:lnTo>
                    <a:pt x="279" y="12"/>
                  </a:lnTo>
                  <a:lnTo>
                    <a:pt x="268" y="8"/>
                  </a:lnTo>
                  <a:lnTo>
                    <a:pt x="256" y="5"/>
                  </a:lnTo>
                  <a:lnTo>
                    <a:pt x="243" y="2"/>
                  </a:lnTo>
                  <a:lnTo>
                    <a:pt x="230" y="0"/>
                  </a:lnTo>
                  <a:lnTo>
                    <a:pt x="216" y="0"/>
                  </a:lnTo>
                  <a:lnTo>
                    <a:pt x="216" y="0"/>
                  </a:lnTo>
                  <a:lnTo>
                    <a:pt x="194" y="2"/>
                  </a:lnTo>
                  <a:lnTo>
                    <a:pt x="176" y="5"/>
                  </a:lnTo>
                  <a:lnTo>
                    <a:pt x="158" y="11"/>
                  </a:lnTo>
                  <a:lnTo>
                    <a:pt x="141" y="19"/>
                  </a:lnTo>
                  <a:lnTo>
                    <a:pt x="124" y="28"/>
                  </a:lnTo>
                  <a:lnTo>
                    <a:pt x="110" y="38"/>
                  </a:lnTo>
                  <a:lnTo>
                    <a:pt x="98" y="52"/>
                  </a:lnTo>
                  <a:lnTo>
                    <a:pt x="86" y="68"/>
                  </a:lnTo>
                  <a:lnTo>
                    <a:pt x="86" y="68"/>
                  </a:lnTo>
                  <a:lnTo>
                    <a:pt x="89" y="40"/>
                  </a:lnTo>
                  <a:lnTo>
                    <a:pt x="89" y="12"/>
                  </a:lnTo>
                  <a:lnTo>
                    <a:pt x="89" y="8"/>
                  </a:lnTo>
                  <a:lnTo>
                    <a:pt x="0" y="8"/>
                  </a:lnTo>
                  <a:lnTo>
                    <a:pt x="0" y="406"/>
                  </a:lnTo>
                  <a:lnTo>
                    <a:pt x="93" y="406"/>
                  </a:lnTo>
                  <a:lnTo>
                    <a:pt x="93" y="21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06" name="Freeform 10"/>
            <p:cNvSpPr>
              <a:spLocks noEditPoints="1"/>
            </p:cNvSpPr>
            <p:nvPr userDrawn="1"/>
          </p:nvSpPr>
          <p:spPr bwMode="auto">
            <a:xfrm>
              <a:off x="4523963" y="2441337"/>
              <a:ext cx="349250" cy="430213"/>
            </a:xfrm>
            <a:custGeom>
              <a:avLst/>
              <a:gdLst/>
              <a:ahLst/>
              <a:cxnLst>
                <a:cxn ang="0">
                  <a:pos x="49" y="540"/>
                </a:cxn>
                <a:cxn ang="0">
                  <a:pos x="144" y="542"/>
                </a:cxn>
                <a:cxn ang="0">
                  <a:pos x="178" y="540"/>
                </a:cxn>
                <a:cxn ang="0">
                  <a:pos x="240" y="531"/>
                </a:cxn>
                <a:cxn ang="0">
                  <a:pos x="296" y="513"/>
                </a:cxn>
                <a:cxn ang="0">
                  <a:pos x="342" y="485"/>
                </a:cxn>
                <a:cxn ang="0">
                  <a:pos x="380" y="449"/>
                </a:cxn>
                <a:cxn ang="0">
                  <a:pos x="409" y="406"/>
                </a:cxn>
                <a:cxn ang="0">
                  <a:pos x="430" y="354"/>
                </a:cxn>
                <a:cxn ang="0">
                  <a:pos x="440" y="295"/>
                </a:cxn>
                <a:cxn ang="0">
                  <a:pos x="441" y="263"/>
                </a:cxn>
                <a:cxn ang="0">
                  <a:pos x="437" y="202"/>
                </a:cxn>
                <a:cxn ang="0">
                  <a:pos x="424" y="149"/>
                </a:cxn>
                <a:cxn ang="0">
                  <a:pos x="403" y="103"/>
                </a:cxn>
                <a:cxn ang="0">
                  <a:pos x="372" y="66"/>
                </a:cxn>
                <a:cxn ang="0">
                  <a:pos x="334" y="37"/>
                </a:cxn>
                <a:cxn ang="0">
                  <a:pos x="286" y="15"/>
                </a:cxn>
                <a:cxn ang="0">
                  <a:pos x="231" y="3"/>
                </a:cxn>
                <a:cxn ang="0">
                  <a:pos x="167" y="0"/>
                </a:cxn>
                <a:cxn ang="0">
                  <a:pos x="106" y="0"/>
                </a:cxn>
                <a:cxn ang="0">
                  <a:pos x="48" y="2"/>
                </a:cxn>
                <a:cxn ang="0">
                  <a:pos x="0" y="3"/>
                </a:cxn>
                <a:cxn ang="0">
                  <a:pos x="3" y="539"/>
                </a:cxn>
                <a:cxn ang="0">
                  <a:pos x="49" y="540"/>
                </a:cxn>
                <a:cxn ang="0">
                  <a:pos x="161" y="78"/>
                </a:cxn>
                <a:cxn ang="0">
                  <a:pos x="184" y="80"/>
                </a:cxn>
                <a:cxn ang="0">
                  <a:pos x="224" y="86"/>
                </a:cxn>
                <a:cxn ang="0">
                  <a:pos x="257" y="96"/>
                </a:cxn>
                <a:cxn ang="0">
                  <a:pos x="285" y="115"/>
                </a:cxn>
                <a:cxn ang="0">
                  <a:pos x="308" y="138"/>
                </a:cxn>
                <a:cxn ang="0">
                  <a:pos x="325" y="168"/>
                </a:cxn>
                <a:cxn ang="0">
                  <a:pos x="335" y="204"/>
                </a:cxn>
                <a:cxn ang="0">
                  <a:pos x="342" y="246"/>
                </a:cxn>
                <a:cxn ang="0">
                  <a:pos x="342" y="269"/>
                </a:cxn>
                <a:cxn ang="0">
                  <a:pos x="339" y="312"/>
                </a:cxn>
                <a:cxn ang="0">
                  <a:pos x="329" y="351"/>
                </a:cxn>
                <a:cxn ang="0">
                  <a:pos x="314" y="384"/>
                </a:cxn>
                <a:cxn ang="0">
                  <a:pos x="293" y="410"/>
                </a:cxn>
                <a:cxn ang="0">
                  <a:pos x="267" y="432"/>
                </a:cxn>
                <a:cxn ang="0">
                  <a:pos x="233" y="449"/>
                </a:cxn>
                <a:cxn ang="0">
                  <a:pos x="196" y="458"/>
                </a:cxn>
                <a:cxn ang="0">
                  <a:pos x="153" y="461"/>
                </a:cxn>
                <a:cxn ang="0">
                  <a:pos x="123" y="459"/>
                </a:cxn>
                <a:cxn ang="0">
                  <a:pos x="93" y="81"/>
                </a:cxn>
                <a:cxn ang="0">
                  <a:pos x="124" y="80"/>
                </a:cxn>
                <a:cxn ang="0">
                  <a:pos x="161" y="78"/>
                </a:cxn>
              </a:cxnLst>
              <a:rect l="0" t="0" r="r" b="b"/>
              <a:pathLst>
                <a:path w="441" h="542">
                  <a:moveTo>
                    <a:pt x="49" y="540"/>
                  </a:moveTo>
                  <a:lnTo>
                    <a:pt x="49" y="540"/>
                  </a:lnTo>
                  <a:lnTo>
                    <a:pt x="95" y="542"/>
                  </a:lnTo>
                  <a:lnTo>
                    <a:pt x="144" y="542"/>
                  </a:lnTo>
                  <a:lnTo>
                    <a:pt x="144" y="542"/>
                  </a:lnTo>
                  <a:lnTo>
                    <a:pt x="178" y="540"/>
                  </a:lnTo>
                  <a:lnTo>
                    <a:pt x="210" y="537"/>
                  </a:lnTo>
                  <a:lnTo>
                    <a:pt x="240" y="531"/>
                  </a:lnTo>
                  <a:lnTo>
                    <a:pt x="270" y="524"/>
                  </a:lnTo>
                  <a:lnTo>
                    <a:pt x="296" y="513"/>
                  </a:lnTo>
                  <a:lnTo>
                    <a:pt x="320" y="499"/>
                  </a:lnTo>
                  <a:lnTo>
                    <a:pt x="342" y="485"/>
                  </a:lnTo>
                  <a:lnTo>
                    <a:pt x="363" y="468"/>
                  </a:lnTo>
                  <a:lnTo>
                    <a:pt x="380" y="449"/>
                  </a:lnTo>
                  <a:lnTo>
                    <a:pt x="397" y="429"/>
                  </a:lnTo>
                  <a:lnTo>
                    <a:pt x="409" y="406"/>
                  </a:lnTo>
                  <a:lnTo>
                    <a:pt x="421" y="380"/>
                  </a:lnTo>
                  <a:lnTo>
                    <a:pt x="430" y="354"/>
                  </a:lnTo>
                  <a:lnTo>
                    <a:pt x="437" y="325"/>
                  </a:lnTo>
                  <a:lnTo>
                    <a:pt x="440" y="295"/>
                  </a:lnTo>
                  <a:lnTo>
                    <a:pt x="441" y="263"/>
                  </a:lnTo>
                  <a:lnTo>
                    <a:pt x="441" y="263"/>
                  </a:lnTo>
                  <a:lnTo>
                    <a:pt x="440" y="231"/>
                  </a:lnTo>
                  <a:lnTo>
                    <a:pt x="437" y="202"/>
                  </a:lnTo>
                  <a:lnTo>
                    <a:pt x="432" y="173"/>
                  </a:lnTo>
                  <a:lnTo>
                    <a:pt x="424" y="149"/>
                  </a:lnTo>
                  <a:lnTo>
                    <a:pt x="414" y="124"/>
                  </a:lnTo>
                  <a:lnTo>
                    <a:pt x="403" y="103"/>
                  </a:lnTo>
                  <a:lnTo>
                    <a:pt x="389" y="83"/>
                  </a:lnTo>
                  <a:lnTo>
                    <a:pt x="372" y="66"/>
                  </a:lnTo>
                  <a:lnTo>
                    <a:pt x="354" y="51"/>
                  </a:lnTo>
                  <a:lnTo>
                    <a:pt x="334" y="37"/>
                  </a:lnTo>
                  <a:lnTo>
                    <a:pt x="311" y="26"/>
                  </a:lnTo>
                  <a:lnTo>
                    <a:pt x="286" y="15"/>
                  </a:lnTo>
                  <a:lnTo>
                    <a:pt x="260" y="9"/>
                  </a:lnTo>
                  <a:lnTo>
                    <a:pt x="231" y="3"/>
                  </a:lnTo>
                  <a:lnTo>
                    <a:pt x="201" y="0"/>
                  </a:lnTo>
                  <a:lnTo>
                    <a:pt x="167" y="0"/>
                  </a:lnTo>
                  <a:lnTo>
                    <a:pt x="167" y="0"/>
                  </a:lnTo>
                  <a:lnTo>
                    <a:pt x="106" y="0"/>
                  </a:lnTo>
                  <a:lnTo>
                    <a:pt x="48" y="2"/>
                  </a:lnTo>
                  <a:lnTo>
                    <a:pt x="48" y="2"/>
                  </a:lnTo>
                  <a:lnTo>
                    <a:pt x="3" y="3"/>
                  </a:lnTo>
                  <a:lnTo>
                    <a:pt x="0" y="3"/>
                  </a:lnTo>
                  <a:lnTo>
                    <a:pt x="0" y="539"/>
                  </a:lnTo>
                  <a:lnTo>
                    <a:pt x="3" y="539"/>
                  </a:lnTo>
                  <a:lnTo>
                    <a:pt x="3" y="539"/>
                  </a:lnTo>
                  <a:lnTo>
                    <a:pt x="49" y="540"/>
                  </a:lnTo>
                  <a:lnTo>
                    <a:pt x="49" y="540"/>
                  </a:lnTo>
                  <a:close/>
                  <a:moveTo>
                    <a:pt x="161" y="78"/>
                  </a:moveTo>
                  <a:lnTo>
                    <a:pt x="161" y="78"/>
                  </a:lnTo>
                  <a:lnTo>
                    <a:pt x="184" y="80"/>
                  </a:lnTo>
                  <a:lnTo>
                    <a:pt x="204" y="81"/>
                  </a:lnTo>
                  <a:lnTo>
                    <a:pt x="224" y="86"/>
                  </a:lnTo>
                  <a:lnTo>
                    <a:pt x="240" y="90"/>
                  </a:lnTo>
                  <a:lnTo>
                    <a:pt x="257" y="96"/>
                  </a:lnTo>
                  <a:lnTo>
                    <a:pt x="271" y="106"/>
                  </a:lnTo>
                  <a:lnTo>
                    <a:pt x="285" y="115"/>
                  </a:lnTo>
                  <a:lnTo>
                    <a:pt x="297" y="126"/>
                  </a:lnTo>
                  <a:lnTo>
                    <a:pt x="308" y="138"/>
                  </a:lnTo>
                  <a:lnTo>
                    <a:pt x="317" y="153"/>
                  </a:lnTo>
                  <a:lnTo>
                    <a:pt x="325" y="168"/>
                  </a:lnTo>
                  <a:lnTo>
                    <a:pt x="331" y="185"/>
                  </a:lnTo>
                  <a:lnTo>
                    <a:pt x="335" y="204"/>
                  </a:lnTo>
                  <a:lnTo>
                    <a:pt x="339" y="224"/>
                  </a:lnTo>
                  <a:lnTo>
                    <a:pt x="342" y="246"/>
                  </a:lnTo>
                  <a:lnTo>
                    <a:pt x="342" y="269"/>
                  </a:lnTo>
                  <a:lnTo>
                    <a:pt x="342" y="269"/>
                  </a:lnTo>
                  <a:lnTo>
                    <a:pt x="340" y="291"/>
                  </a:lnTo>
                  <a:lnTo>
                    <a:pt x="339" y="312"/>
                  </a:lnTo>
                  <a:lnTo>
                    <a:pt x="334" y="332"/>
                  </a:lnTo>
                  <a:lnTo>
                    <a:pt x="329" y="351"/>
                  </a:lnTo>
                  <a:lnTo>
                    <a:pt x="322" y="367"/>
                  </a:lnTo>
                  <a:lnTo>
                    <a:pt x="314" y="384"/>
                  </a:lnTo>
                  <a:lnTo>
                    <a:pt x="305" y="398"/>
                  </a:lnTo>
                  <a:lnTo>
                    <a:pt x="293" y="410"/>
                  </a:lnTo>
                  <a:lnTo>
                    <a:pt x="280" y="423"/>
                  </a:lnTo>
                  <a:lnTo>
                    <a:pt x="267" y="432"/>
                  </a:lnTo>
                  <a:lnTo>
                    <a:pt x="250" y="441"/>
                  </a:lnTo>
                  <a:lnTo>
                    <a:pt x="233" y="449"/>
                  </a:lnTo>
                  <a:lnTo>
                    <a:pt x="216" y="453"/>
                  </a:lnTo>
                  <a:lnTo>
                    <a:pt x="196" y="458"/>
                  </a:lnTo>
                  <a:lnTo>
                    <a:pt x="175" y="459"/>
                  </a:lnTo>
                  <a:lnTo>
                    <a:pt x="153" y="461"/>
                  </a:lnTo>
                  <a:lnTo>
                    <a:pt x="153" y="461"/>
                  </a:lnTo>
                  <a:lnTo>
                    <a:pt x="123" y="459"/>
                  </a:lnTo>
                  <a:lnTo>
                    <a:pt x="93" y="458"/>
                  </a:lnTo>
                  <a:lnTo>
                    <a:pt x="93" y="81"/>
                  </a:lnTo>
                  <a:lnTo>
                    <a:pt x="93" y="81"/>
                  </a:lnTo>
                  <a:lnTo>
                    <a:pt x="124" y="80"/>
                  </a:lnTo>
                  <a:lnTo>
                    <a:pt x="161" y="78"/>
                  </a:lnTo>
                  <a:lnTo>
                    <a:pt x="161" y="78"/>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07" name="Freeform 11"/>
            <p:cNvSpPr>
              <a:spLocks/>
            </p:cNvSpPr>
            <p:nvPr userDrawn="1"/>
          </p:nvSpPr>
          <p:spPr bwMode="auto">
            <a:xfrm>
              <a:off x="4912901" y="2547700"/>
              <a:ext cx="168275" cy="320675"/>
            </a:xfrm>
            <a:custGeom>
              <a:avLst/>
              <a:gdLst/>
              <a:ahLst/>
              <a:cxnLst>
                <a:cxn ang="0">
                  <a:pos x="92" y="244"/>
                </a:cxn>
                <a:cxn ang="0">
                  <a:pos x="92" y="244"/>
                </a:cxn>
                <a:cxn ang="0">
                  <a:pos x="92" y="222"/>
                </a:cxn>
                <a:cxn ang="0">
                  <a:pos x="93" y="204"/>
                </a:cxn>
                <a:cxn ang="0">
                  <a:pos x="96" y="185"/>
                </a:cxn>
                <a:cxn ang="0">
                  <a:pos x="99" y="169"/>
                </a:cxn>
                <a:cxn ang="0">
                  <a:pos x="102" y="155"/>
                </a:cxn>
                <a:cxn ang="0">
                  <a:pos x="107" y="141"/>
                </a:cxn>
                <a:cxn ang="0">
                  <a:pos x="113" y="129"/>
                </a:cxn>
                <a:cxn ang="0">
                  <a:pos x="119" y="120"/>
                </a:cxn>
                <a:cxn ang="0">
                  <a:pos x="127" y="110"/>
                </a:cxn>
                <a:cxn ang="0">
                  <a:pos x="134" y="103"/>
                </a:cxn>
                <a:cxn ang="0">
                  <a:pos x="144" y="98"/>
                </a:cxn>
                <a:cxn ang="0">
                  <a:pos x="154" y="94"/>
                </a:cxn>
                <a:cxn ang="0">
                  <a:pos x="165" y="91"/>
                </a:cxn>
                <a:cxn ang="0">
                  <a:pos x="176" y="89"/>
                </a:cxn>
                <a:cxn ang="0">
                  <a:pos x="188" y="91"/>
                </a:cxn>
                <a:cxn ang="0">
                  <a:pos x="202" y="92"/>
                </a:cxn>
                <a:cxn ang="0">
                  <a:pos x="206" y="92"/>
                </a:cxn>
                <a:cxn ang="0">
                  <a:pos x="211" y="2"/>
                </a:cxn>
                <a:cxn ang="0">
                  <a:pos x="206" y="2"/>
                </a:cxn>
                <a:cxn ang="0">
                  <a:pos x="206" y="2"/>
                </a:cxn>
                <a:cxn ang="0">
                  <a:pos x="191" y="0"/>
                </a:cxn>
                <a:cxn ang="0">
                  <a:pos x="191" y="0"/>
                </a:cxn>
                <a:cxn ang="0">
                  <a:pos x="171" y="2"/>
                </a:cxn>
                <a:cxn ang="0">
                  <a:pos x="153" y="6"/>
                </a:cxn>
                <a:cxn ang="0">
                  <a:pos x="136" y="14"/>
                </a:cxn>
                <a:cxn ang="0">
                  <a:pos x="122" y="23"/>
                </a:cxn>
                <a:cxn ang="0">
                  <a:pos x="110" y="34"/>
                </a:cxn>
                <a:cxn ang="0">
                  <a:pos x="99" y="45"/>
                </a:cxn>
                <a:cxn ang="0">
                  <a:pos x="92" y="57"/>
                </a:cxn>
                <a:cxn ang="0">
                  <a:pos x="84" y="69"/>
                </a:cxn>
                <a:cxn ang="0">
                  <a:pos x="84" y="69"/>
                </a:cxn>
                <a:cxn ang="0">
                  <a:pos x="87" y="38"/>
                </a:cxn>
                <a:cxn ang="0">
                  <a:pos x="88" y="12"/>
                </a:cxn>
                <a:cxn ang="0">
                  <a:pos x="88" y="8"/>
                </a:cxn>
                <a:cxn ang="0">
                  <a:pos x="0" y="8"/>
                </a:cxn>
                <a:cxn ang="0">
                  <a:pos x="0" y="406"/>
                </a:cxn>
                <a:cxn ang="0">
                  <a:pos x="92" y="406"/>
                </a:cxn>
                <a:cxn ang="0">
                  <a:pos x="92" y="244"/>
                </a:cxn>
              </a:cxnLst>
              <a:rect l="0" t="0" r="r" b="b"/>
              <a:pathLst>
                <a:path w="211" h="406">
                  <a:moveTo>
                    <a:pt x="92" y="244"/>
                  </a:moveTo>
                  <a:lnTo>
                    <a:pt x="92" y="244"/>
                  </a:lnTo>
                  <a:lnTo>
                    <a:pt x="92" y="222"/>
                  </a:lnTo>
                  <a:lnTo>
                    <a:pt x="93" y="204"/>
                  </a:lnTo>
                  <a:lnTo>
                    <a:pt x="96" y="185"/>
                  </a:lnTo>
                  <a:lnTo>
                    <a:pt x="99" y="169"/>
                  </a:lnTo>
                  <a:lnTo>
                    <a:pt x="102" y="155"/>
                  </a:lnTo>
                  <a:lnTo>
                    <a:pt x="107" y="141"/>
                  </a:lnTo>
                  <a:lnTo>
                    <a:pt x="113" y="129"/>
                  </a:lnTo>
                  <a:lnTo>
                    <a:pt x="119" y="120"/>
                  </a:lnTo>
                  <a:lnTo>
                    <a:pt x="127" y="110"/>
                  </a:lnTo>
                  <a:lnTo>
                    <a:pt x="134" y="103"/>
                  </a:lnTo>
                  <a:lnTo>
                    <a:pt x="144" y="98"/>
                  </a:lnTo>
                  <a:lnTo>
                    <a:pt x="154" y="94"/>
                  </a:lnTo>
                  <a:lnTo>
                    <a:pt x="165" y="91"/>
                  </a:lnTo>
                  <a:lnTo>
                    <a:pt x="176" y="89"/>
                  </a:lnTo>
                  <a:lnTo>
                    <a:pt x="188" y="91"/>
                  </a:lnTo>
                  <a:lnTo>
                    <a:pt x="202" y="92"/>
                  </a:lnTo>
                  <a:lnTo>
                    <a:pt x="206" y="92"/>
                  </a:lnTo>
                  <a:lnTo>
                    <a:pt x="211" y="2"/>
                  </a:lnTo>
                  <a:lnTo>
                    <a:pt x="206" y="2"/>
                  </a:lnTo>
                  <a:lnTo>
                    <a:pt x="206" y="2"/>
                  </a:lnTo>
                  <a:lnTo>
                    <a:pt x="191" y="0"/>
                  </a:lnTo>
                  <a:lnTo>
                    <a:pt x="191" y="0"/>
                  </a:lnTo>
                  <a:lnTo>
                    <a:pt x="171" y="2"/>
                  </a:lnTo>
                  <a:lnTo>
                    <a:pt x="153" y="6"/>
                  </a:lnTo>
                  <a:lnTo>
                    <a:pt x="136" y="14"/>
                  </a:lnTo>
                  <a:lnTo>
                    <a:pt x="122" y="23"/>
                  </a:lnTo>
                  <a:lnTo>
                    <a:pt x="110" y="34"/>
                  </a:lnTo>
                  <a:lnTo>
                    <a:pt x="99" y="45"/>
                  </a:lnTo>
                  <a:lnTo>
                    <a:pt x="92" y="57"/>
                  </a:lnTo>
                  <a:lnTo>
                    <a:pt x="84" y="69"/>
                  </a:lnTo>
                  <a:lnTo>
                    <a:pt x="84" y="69"/>
                  </a:lnTo>
                  <a:lnTo>
                    <a:pt x="87" y="38"/>
                  </a:lnTo>
                  <a:lnTo>
                    <a:pt x="88" y="12"/>
                  </a:lnTo>
                  <a:lnTo>
                    <a:pt x="88" y="8"/>
                  </a:lnTo>
                  <a:lnTo>
                    <a:pt x="0" y="8"/>
                  </a:lnTo>
                  <a:lnTo>
                    <a:pt x="0" y="406"/>
                  </a:lnTo>
                  <a:lnTo>
                    <a:pt x="92" y="406"/>
                  </a:lnTo>
                  <a:lnTo>
                    <a:pt x="92" y="24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08" name="Freeform 12"/>
            <p:cNvSpPr>
              <a:spLocks noEditPoints="1"/>
            </p:cNvSpPr>
            <p:nvPr userDrawn="1"/>
          </p:nvSpPr>
          <p:spPr bwMode="auto">
            <a:xfrm>
              <a:off x="5089113" y="2547700"/>
              <a:ext cx="274637" cy="327025"/>
            </a:xfrm>
            <a:custGeom>
              <a:avLst/>
              <a:gdLst/>
              <a:ahLst/>
              <a:cxnLst>
                <a:cxn ang="0">
                  <a:pos x="191" y="414"/>
                </a:cxn>
                <a:cxn ang="0">
                  <a:pos x="265" y="407"/>
                </a:cxn>
                <a:cxn ang="0">
                  <a:pos x="331" y="389"/>
                </a:cxn>
                <a:cxn ang="0">
                  <a:pos x="321" y="313"/>
                </a:cxn>
                <a:cxn ang="0">
                  <a:pos x="317" y="314"/>
                </a:cxn>
                <a:cxn ang="0">
                  <a:pos x="263" y="332"/>
                </a:cxn>
                <a:cxn ang="0">
                  <a:pos x="206" y="337"/>
                </a:cxn>
                <a:cxn ang="0">
                  <a:pos x="193" y="337"/>
                </a:cxn>
                <a:cxn ang="0">
                  <a:pos x="168" y="334"/>
                </a:cxn>
                <a:cxn ang="0">
                  <a:pos x="148" y="326"/>
                </a:cxn>
                <a:cxn ang="0">
                  <a:pos x="130" y="316"/>
                </a:cxn>
                <a:cxn ang="0">
                  <a:pos x="124" y="309"/>
                </a:cxn>
                <a:cxn ang="0">
                  <a:pos x="110" y="293"/>
                </a:cxn>
                <a:cxn ang="0">
                  <a:pos x="102" y="271"/>
                </a:cxn>
                <a:cxn ang="0">
                  <a:pos x="96" y="247"/>
                </a:cxn>
                <a:cxn ang="0">
                  <a:pos x="95" y="218"/>
                </a:cxn>
                <a:cxn ang="0">
                  <a:pos x="343" y="215"/>
                </a:cxn>
                <a:cxn ang="0">
                  <a:pos x="346" y="192"/>
                </a:cxn>
                <a:cxn ang="0">
                  <a:pos x="346" y="173"/>
                </a:cxn>
                <a:cxn ang="0">
                  <a:pos x="343" y="135"/>
                </a:cxn>
                <a:cxn ang="0">
                  <a:pos x="335" y="100"/>
                </a:cxn>
                <a:cxn ang="0">
                  <a:pos x="321" y="71"/>
                </a:cxn>
                <a:cxn ang="0">
                  <a:pos x="303" y="46"/>
                </a:cxn>
                <a:cxn ang="0">
                  <a:pos x="278" y="26"/>
                </a:cxn>
                <a:cxn ang="0">
                  <a:pos x="251" y="12"/>
                </a:cxn>
                <a:cxn ang="0">
                  <a:pos x="219" y="3"/>
                </a:cxn>
                <a:cxn ang="0">
                  <a:pos x="182" y="0"/>
                </a:cxn>
                <a:cxn ang="0">
                  <a:pos x="162" y="2"/>
                </a:cxn>
                <a:cxn ang="0">
                  <a:pos x="124" y="9"/>
                </a:cxn>
                <a:cxn ang="0">
                  <a:pos x="92" y="23"/>
                </a:cxn>
                <a:cxn ang="0">
                  <a:pos x="63" y="45"/>
                </a:cxn>
                <a:cxn ang="0">
                  <a:pos x="38" y="72"/>
                </a:cxn>
                <a:cxn ang="0">
                  <a:pos x="20" y="104"/>
                </a:cxn>
                <a:cxn ang="0">
                  <a:pos x="7" y="143"/>
                </a:cxn>
                <a:cxn ang="0">
                  <a:pos x="1" y="187"/>
                </a:cxn>
                <a:cxn ang="0">
                  <a:pos x="0" y="210"/>
                </a:cxn>
                <a:cxn ang="0">
                  <a:pos x="3" y="257"/>
                </a:cxn>
                <a:cxn ang="0">
                  <a:pos x="12" y="299"/>
                </a:cxn>
                <a:cxn ang="0">
                  <a:pos x="27" y="334"/>
                </a:cxn>
                <a:cxn ang="0">
                  <a:pos x="49" y="363"/>
                </a:cxn>
                <a:cxn ang="0">
                  <a:pos x="75" y="384"/>
                </a:cxn>
                <a:cxn ang="0">
                  <a:pos x="108" y="401"/>
                </a:cxn>
                <a:cxn ang="0">
                  <a:pos x="147" y="411"/>
                </a:cxn>
                <a:cxn ang="0">
                  <a:pos x="191" y="414"/>
                </a:cxn>
                <a:cxn ang="0">
                  <a:pos x="98" y="152"/>
                </a:cxn>
                <a:cxn ang="0">
                  <a:pos x="101" y="133"/>
                </a:cxn>
                <a:cxn ang="0">
                  <a:pos x="116" y="104"/>
                </a:cxn>
                <a:cxn ang="0">
                  <a:pos x="136" y="83"/>
                </a:cxn>
                <a:cxn ang="0">
                  <a:pos x="164" y="72"/>
                </a:cxn>
                <a:cxn ang="0">
                  <a:pos x="179" y="71"/>
                </a:cxn>
                <a:cxn ang="0">
                  <a:pos x="210" y="75"/>
                </a:cxn>
                <a:cxn ang="0">
                  <a:pos x="233" y="91"/>
                </a:cxn>
                <a:cxn ang="0">
                  <a:pos x="242" y="103"/>
                </a:cxn>
                <a:cxn ang="0">
                  <a:pos x="252" y="133"/>
                </a:cxn>
                <a:cxn ang="0">
                  <a:pos x="98" y="152"/>
                </a:cxn>
              </a:cxnLst>
              <a:rect l="0" t="0" r="r" b="b"/>
              <a:pathLst>
                <a:path w="346" h="414">
                  <a:moveTo>
                    <a:pt x="191" y="414"/>
                  </a:moveTo>
                  <a:lnTo>
                    <a:pt x="191" y="414"/>
                  </a:lnTo>
                  <a:lnTo>
                    <a:pt x="228" y="412"/>
                  </a:lnTo>
                  <a:lnTo>
                    <a:pt x="265" y="407"/>
                  </a:lnTo>
                  <a:lnTo>
                    <a:pt x="298" y="400"/>
                  </a:lnTo>
                  <a:lnTo>
                    <a:pt x="331" y="389"/>
                  </a:lnTo>
                  <a:lnTo>
                    <a:pt x="334" y="388"/>
                  </a:lnTo>
                  <a:lnTo>
                    <a:pt x="321" y="313"/>
                  </a:lnTo>
                  <a:lnTo>
                    <a:pt x="317" y="314"/>
                  </a:lnTo>
                  <a:lnTo>
                    <a:pt x="317" y="314"/>
                  </a:lnTo>
                  <a:lnTo>
                    <a:pt x="289" y="325"/>
                  </a:lnTo>
                  <a:lnTo>
                    <a:pt x="263" y="332"/>
                  </a:lnTo>
                  <a:lnTo>
                    <a:pt x="234" y="335"/>
                  </a:lnTo>
                  <a:lnTo>
                    <a:pt x="206" y="337"/>
                  </a:lnTo>
                  <a:lnTo>
                    <a:pt x="206" y="337"/>
                  </a:lnTo>
                  <a:lnTo>
                    <a:pt x="193" y="337"/>
                  </a:lnTo>
                  <a:lnTo>
                    <a:pt x="180" y="335"/>
                  </a:lnTo>
                  <a:lnTo>
                    <a:pt x="168" y="334"/>
                  </a:lnTo>
                  <a:lnTo>
                    <a:pt x="157" y="331"/>
                  </a:lnTo>
                  <a:lnTo>
                    <a:pt x="148" y="326"/>
                  </a:lnTo>
                  <a:lnTo>
                    <a:pt x="139" y="322"/>
                  </a:lnTo>
                  <a:lnTo>
                    <a:pt x="130" y="316"/>
                  </a:lnTo>
                  <a:lnTo>
                    <a:pt x="124" y="309"/>
                  </a:lnTo>
                  <a:lnTo>
                    <a:pt x="124" y="309"/>
                  </a:lnTo>
                  <a:lnTo>
                    <a:pt x="116" y="302"/>
                  </a:lnTo>
                  <a:lnTo>
                    <a:pt x="110" y="293"/>
                  </a:lnTo>
                  <a:lnTo>
                    <a:pt x="105" y="283"/>
                  </a:lnTo>
                  <a:lnTo>
                    <a:pt x="102" y="271"/>
                  </a:lnTo>
                  <a:lnTo>
                    <a:pt x="99" y="260"/>
                  </a:lnTo>
                  <a:lnTo>
                    <a:pt x="96" y="247"/>
                  </a:lnTo>
                  <a:lnTo>
                    <a:pt x="96" y="233"/>
                  </a:lnTo>
                  <a:lnTo>
                    <a:pt x="95" y="218"/>
                  </a:lnTo>
                  <a:lnTo>
                    <a:pt x="343" y="218"/>
                  </a:lnTo>
                  <a:lnTo>
                    <a:pt x="343" y="215"/>
                  </a:lnTo>
                  <a:lnTo>
                    <a:pt x="343" y="215"/>
                  </a:lnTo>
                  <a:lnTo>
                    <a:pt x="346" y="192"/>
                  </a:lnTo>
                  <a:lnTo>
                    <a:pt x="346" y="173"/>
                  </a:lnTo>
                  <a:lnTo>
                    <a:pt x="346" y="173"/>
                  </a:lnTo>
                  <a:lnTo>
                    <a:pt x="344" y="153"/>
                  </a:lnTo>
                  <a:lnTo>
                    <a:pt x="343" y="135"/>
                  </a:lnTo>
                  <a:lnTo>
                    <a:pt x="340" y="117"/>
                  </a:lnTo>
                  <a:lnTo>
                    <a:pt x="335" y="100"/>
                  </a:lnTo>
                  <a:lnTo>
                    <a:pt x="329" y="84"/>
                  </a:lnTo>
                  <a:lnTo>
                    <a:pt x="321" y="71"/>
                  </a:lnTo>
                  <a:lnTo>
                    <a:pt x="312" y="58"/>
                  </a:lnTo>
                  <a:lnTo>
                    <a:pt x="303" y="46"/>
                  </a:lnTo>
                  <a:lnTo>
                    <a:pt x="291" y="35"/>
                  </a:lnTo>
                  <a:lnTo>
                    <a:pt x="278" y="26"/>
                  </a:lnTo>
                  <a:lnTo>
                    <a:pt x="266" y="19"/>
                  </a:lnTo>
                  <a:lnTo>
                    <a:pt x="251" y="12"/>
                  </a:lnTo>
                  <a:lnTo>
                    <a:pt x="236" y="6"/>
                  </a:lnTo>
                  <a:lnTo>
                    <a:pt x="219" y="3"/>
                  </a:lnTo>
                  <a:lnTo>
                    <a:pt x="200" y="2"/>
                  </a:lnTo>
                  <a:lnTo>
                    <a:pt x="182" y="0"/>
                  </a:lnTo>
                  <a:lnTo>
                    <a:pt x="182" y="0"/>
                  </a:lnTo>
                  <a:lnTo>
                    <a:pt x="162" y="2"/>
                  </a:lnTo>
                  <a:lnTo>
                    <a:pt x="142" y="3"/>
                  </a:lnTo>
                  <a:lnTo>
                    <a:pt x="124" y="9"/>
                  </a:lnTo>
                  <a:lnTo>
                    <a:pt x="107" y="16"/>
                  </a:lnTo>
                  <a:lnTo>
                    <a:pt x="92" y="23"/>
                  </a:lnTo>
                  <a:lnTo>
                    <a:pt x="76" y="32"/>
                  </a:lnTo>
                  <a:lnTo>
                    <a:pt x="63" y="45"/>
                  </a:lnTo>
                  <a:lnTo>
                    <a:pt x="50" y="57"/>
                  </a:lnTo>
                  <a:lnTo>
                    <a:pt x="38" y="72"/>
                  </a:lnTo>
                  <a:lnTo>
                    <a:pt x="29" y="87"/>
                  </a:lnTo>
                  <a:lnTo>
                    <a:pt x="20" y="104"/>
                  </a:lnTo>
                  <a:lnTo>
                    <a:pt x="14" y="123"/>
                  </a:lnTo>
                  <a:lnTo>
                    <a:pt x="7" y="143"/>
                  </a:lnTo>
                  <a:lnTo>
                    <a:pt x="3" y="164"/>
                  </a:lnTo>
                  <a:lnTo>
                    <a:pt x="1" y="187"/>
                  </a:lnTo>
                  <a:lnTo>
                    <a:pt x="0" y="210"/>
                  </a:lnTo>
                  <a:lnTo>
                    <a:pt x="0" y="210"/>
                  </a:lnTo>
                  <a:lnTo>
                    <a:pt x="1" y="234"/>
                  </a:lnTo>
                  <a:lnTo>
                    <a:pt x="3" y="257"/>
                  </a:lnTo>
                  <a:lnTo>
                    <a:pt x="7" y="279"/>
                  </a:lnTo>
                  <a:lnTo>
                    <a:pt x="12" y="299"/>
                  </a:lnTo>
                  <a:lnTo>
                    <a:pt x="20" y="317"/>
                  </a:lnTo>
                  <a:lnTo>
                    <a:pt x="27" y="334"/>
                  </a:lnTo>
                  <a:lnTo>
                    <a:pt x="36" y="349"/>
                  </a:lnTo>
                  <a:lnTo>
                    <a:pt x="49" y="363"/>
                  </a:lnTo>
                  <a:lnTo>
                    <a:pt x="61" y="374"/>
                  </a:lnTo>
                  <a:lnTo>
                    <a:pt x="75" y="384"/>
                  </a:lnTo>
                  <a:lnTo>
                    <a:pt x="90" y="394"/>
                  </a:lnTo>
                  <a:lnTo>
                    <a:pt x="108" y="401"/>
                  </a:lnTo>
                  <a:lnTo>
                    <a:pt x="127" y="406"/>
                  </a:lnTo>
                  <a:lnTo>
                    <a:pt x="147" y="411"/>
                  </a:lnTo>
                  <a:lnTo>
                    <a:pt x="168" y="414"/>
                  </a:lnTo>
                  <a:lnTo>
                    <a:pt x="191" y="414"/>
                  </a:lnTo>
                  <a:lnTo>
                    <a:pt x="191" y="414"/>
                  </a:lnTo>
                  <a:close/>
                  <a:moveTo>
                    <a:pt x="98" y="152"/>
                  </a:moveTo>
                  <a:lnTo>
                    <a:pt x="98" y="152"/>
                  </a:lnTo>
                  <a:lnTo>
                    <a:pt x="101" y="133"/>
                  </a:lnTo>
                  <a:lnTo>
                    <a:pt x="107" y="118"/>
                  </a:lnTo>
                  <a:lnTo>
                    <a:pt x="116" y="104"/>
                  </a:lnTo>
                  <a:lnTo>
                    <a:pt x="125" y="92"/>
                  </a:lnTo>
                  <a:lnTo>
                    <a:pt x="136" y="83"/>
                  </a:lnTo>
                  <a:lnTo>
                    <a:pt x="150" y="77"/>
                  </a:lnTo>
                  <a:lnTo>
                    <a:pt x="164" y="72"/>
                  </a:lnTo>
                  <a:lnTo>
                    <a:pt x="179" y="71"/>
                  </a:lnTo>
                  <a:lnTo>
                    <a:pt x="179" y="71"/>
                  </a:lnTo>
                  <a:lnTo>
                    <a:pt x="194" y="72"/>
                  </a:lnTo>
                  <a:lnTo>
                    <a:pt x="210" y="75"/>
                  </a:lnTo>
                  <a:lnTo>
                    <a:pt x="222" y="83"/>
                  </a:lnTo>
                  <a:lnTo>
                    <a:pt x="233" y="91"/>
                  </a:lnTo>
                  <a:lnTo>
                    <a:pt x="233" y="91"/>
                  </a:lnTo>
                  <a:lnTo>
                    <a:pt x="242" y="103"/>
                  </a:lnTo>
                  <a:lnTo>
                    <a:pt x="248" y="117"/>
                  </a:lnTo>
                  <a:lnTo>
                    <a:pt x="252" y="133"/>
                  </a:lnTo>
                  <a:lnTo>
                    <a:pt x="254" y="152"/>
                  </a:lnTo>
                  <a:lnTo>
                    <a:pt x="98" y="15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09" name="Freeform 13"/>
            <p:cNvSpPr>
              <a:spLocks noEditPoints="1"/>
            </p:cNvSpPr>
            <p:nvPr userDrawn="1"/>
          </p:nvSpPr>
          <p:spPr bwMode="auto">
            <a:xfrm>
              <a:off x="5395501" y="2547700"/>
              <a:ext cx="257175" cy="327025"/>
            </a:xfrm>
            <a:custGeom>
              <a:avLst/>
              <a:gdLst/>
              <a:ahLst/>
              <a:cxnLst>
                <a:cxn ang="0">
                  <a:pos x="323" y="133"/>
                </a:cxn>
                <a:cxn ang="0">
                  <a:pos x="317" y="87"/>
                </a:cxn>
                <a:cxn ang="0">
                  <a:pos x="302" y="51"/>
                </a:cxn>
                <a:cxn ang="0">
                  <a:pos x="276" y="25"/>
                </a:cxn>
                <a:cxn ang="0">
                  <a:pos x="238" y="8"/>
                </a:cxn>
                <a:cxn ang="0">
                  <a:pos x="187" y="0"/>
                </a:cxn>
                <a:cxn ang="0">
                  <a:pos x="132" y="2"/>
                </a:cxn>
                <a:cxn ang="0">
                  <a:pos x="25" y="26"/>
                </a:cxn>
                <a:cxn ang="0">
                  <a:pos x="45" y="101"/>
                </a:cxn>
                <a:cxn ang="0">
                  <a:pos x="98" y="81"/>
                </a:cxn>
                <a:cxn ang="0">
                  <a:pos x="153" y="74"/>
                </a:cxn>
                <a:cxn ang="0">
                  <a:pos x="189" y="78"/>
                </a:cxn>
                <a:cxn ang="0">
                  <a:pos x="221" y="100"/>
                </a:cxn>
                <a:cxn ang="0">
                  <a:pos x="230" y="143"/>
                </a:cxn>
                <a:cxn ang="0">
                  <a:pos x="204" y="162"/>
                </a:cxn>
                <a:cxn ang="0">
                  <a:pos x="133" y="172"/>
                </a:cxn>
                <a:cxn ang="0">
                  <a:pos x="77" y="190"/>
                </a:cxn>
                <a:cxn ang="0">
                  <a:pos x="35" y="219"/>
                </a:cxn>
                <a:cxn ang="0">
                  <a:pos x="9" y="256"/>
                </a:cxn>
                <a:cxn ang="0">
                  <a:pos x="0" y="302"/>
                </a:cxn>
                <a:cxn ang="0">
                  <a:pos x="3" y="325"/>
                </a:cxn>
                <a:cxn ang="0">
                  <a:pos x="14" y="357"/>
                </a:cxn>
                <a:cxn ang="0">
                  <a:pos x="32" y="383"/>
                </a:cxn>
                <a:cxn ang="0">
                  <a:pos x="58" y="401"/>
                </a:cxn>
                <a:cxn ang="0">
                  <a:pos x="89" y="412"/>
                </a:cxn>
                <a:cxn ang="0">
                  <a:pos x="113" y="414"/>
                </a:cxn>
                <a:cxn ang="0">
                  <a:pos x="170" y="404"/>
                </a:cxn>
                <a:cxn ang="0">
                  <a:pos x="215" y="377"/>
                </a:cxn>
                <a:cxn ang="0">
                  <a:pos x="238" y="349"/>
                </a:cxn>
                <a:cxn ang="0">
                  <a:pos x="236" y="406"/>
                </a:cxn>
                <a:cxn ang="0">
                  <a:pos x="325" y="401"/>
                </a:cxn>
                <a:cxn ang="0">
                  <a:pos x="323" y="296"/>
                </a:cxn>
                <a:cxn ang="0">
                  <a:pos x="129" y="339"/>
                </a:cxn>
                <a:cxn ang="0">
                  <a:pos x="104" y="326"/>
                </a:cxn>
                <a:cxn ang="0">
                  <a:pos x="90" y="302"/>
                </a:cxn>
                <a:cxn ang="0">
                  <a:pos x="90" y="283"/>
                </a:cxn>
                <a:cxn ang="0">
                  <a:pos x="100" y="264"/>
                </a:cxn>
                <a:cxn ang="0">
                  <a:pos x="117" y="248"/>
                </a:cxn>
                <a:cxn ang="0">
                  <a:pos x="169" y="231"/>
                </a:cxn>
                <a:cxn ang="0">
                  <a:pos x="230" y="233"/>
                </a:cxn>
                <a:cxn ang="0">
                  <a:pos x="224" y="271"/>
                </a:cxn>
                <a:cxn ang="0">
                  <a:pos x="199" y="313"/>
                </a:cxn>
                <a:cxn ang="0">
                  <a:pos x="176" y="329"/>
                </a:cxn>
                <a:cxn ang="0">
                  <a:pos x="149" y="339"/>
                </a:cxn>
              </a:cxnLst>
              <a:rect l="0" t="0" r="r" b="b"/>
              <a:pathLst>
                <a:path w="325" h="414">
                  <a:moveTo>
                    <a:pt x="323" y="296"/>
                  </a:moveTo>
                  <a:lnTo>
                    <a:pt x="323" y="133"/>
                  </a:lnTo>
                  <a:lnTo>
                    <a:pt x="323" y="133"/>
                  </a:lnTo>
                  <a:lnTo>
                    <a:pt x="322" y="117"/>
                  </a:lnTo>
                  <a:lnTo>
                    <a:pt x="320" y="101"/>
                  </a:lnTo>
                  <a:lnTo>
                    <a:pt x="317" y="87"/>
                  </a:lnTo>
                  <a:lnTo>
                    <a:pt x="314" y="74"/>
                  </a:lnTo>
                  <a:lnTo>
                    <a:pt x="308" y="61"/>
                  </a:lnTo>
                  <a:lnTo>
                    <a:pt x="302" y="51"/>
                  </a:lnTo>
                  <a:lnTo>
                    <a:pt x="294" y="42"/>
                  </a:lnTo>
                  <a:lnTo>
                    <a:pt x="285" y="32"/>
                  </a:lnTo>
                  <a:lnTo>
                    <a:pt x="276" y="25"/>
                  </a:lnTo>
                  <a:lnTo>
                    <a:pt x="264" y="19"/>
                  </a:lnTo>
                  <a:lnTo>
                    <a:pt x="251" y="12"/>
                  </a:lnTo>
                  <a:lnTo>
                    <a:pt x="238" y="8"/>
                  </a:lnTo>
                  <a:lnTo>
                    <a:pt x="222" y="5"/>
                  </a:lnTo>
                  <a:lnTo>
                    <a:pt x="205" y="2"/>
                  </a:lnTo>
                  <a:lnTo>
                    <a:pt x="187" y="0"/>
                  </a:lnTo>
                  <a:lnTo>
                    <a:pt x="167" y="0"/>
                  </a:lnTo>
                  <a:lnTo>
                    <a:pt x="167" y="0"/>
                  </a:lnTo>
                  <a:lnTo>
                    <a:pt x="132" y="2"/>
                  </a:lnTo>
                  <a:lnTo>
                    <a:pt x="94" y="8"/>
                  </a:lnTo>
                  <a:lnTo>
                    <a:pt x="58" y="16"/>
                  </a:lnTo>
                  <a:lnTo>
                    <a:pt x="25" y="26"/>
                  </a:lnTo>
                  <a:lnTo>
                    <a:pt x="20" y="28"/>
                  </a:lnTo>
                  <a:lnTo>
                    <a:pt x="38" y="104"/>
                  </a:lnTo>
                  <a:lnTo>
                    <a:pt x="45" y="101"/>
                  </a:lnTo>
                  <a:lnTo>
                    <a:pt x="45" y="101"/>
                  </a:lnTo>
                  <a:lnTo>
                    <a:pt x="69" y="91"/>
                  </a:lnTo>
                  <a:lnTo>
                    <a:pt x="98" y="81"/>
                  </a:lnTo>
                  <a:lnTo>
                    <a:pt x="126" y="75"/>
                  </a:lnTo>
                  <a:lnTo>
                    <a:pt x="140" y="75"/>
                  </a:lnTo>
                  <a:lnTo>
                    <a:pt x="153" y="74"/>
                  </a:lnTo>
                  <a:lnTo>
                    <a:pt x="153" y="74"/>
                  </a:lnTo>
                  <a:lnTo>
                    <a:pt x="172" y="75"/>
                  </a:lnTo>
                  <a:lnTo>
                    <a:pt x="189" y="78"/>
                  </a:lnTo>
                  <a:lnTo>
                    <a:pt x="202" y="83"/>
                  </a:lnTo>
                  <a:lnTo>
                    <a:pt x="211" y="91"/>
                  </a:lnTo>
                  <a:lnTo>
                    <a:pt x="221" y="100"/>
                  </a:lnTo>
                  <a:lnTo>
                    <a:pt x="225" y="112"/>
                  </a:lnTo>
                  <a:lnTo>
                    <a:pt x="230" y="126"/>
                  </a:lnTo>
                  <a:lnTo>
                    <a:pt x="230" y="143"/>
                  </a:lnTo>
                  <a:lnTo>
                    <a:pt x="230" y="161"/>
                  </a:lnTo>
                  <a:lnTo>
                    <a:pt x="230" y="161"/>
                  </a:lnTo>
                  <a:lnTo>
                    <a:pt x="204" y="162"/>
                  </a:lnTo>
                  <a:lnTo>
                    <a:pt x="178" y="164"/>
                  </a:lnTo>
                  <a:lnTo>
                    <a:pt x="155" y="167"/>
                  </a:lnTo>
                  <a:lnTo>
                    <a:pt x="133" y="172"/>
                  </a:lnTo>
                  <a:lnTo>
                    <a:pt x="112" y="176"/>
                  </a:lnTo>
                  <a:lnTo>
                    <a:pt x="94" y="182"/>
                  </a:lnTo>
                  <a:lnTo>
                    <a:pt x="77" y="190"/>
                  </a:lnTo>
                  <a:lnTo>
                    <a:pt x="61" y="199"/>
                  </a:lnTo>
                  <a:lnTo>
                    <a:pt x="48" y="208"/>
                  </a:lnTo>
                  <a:lnTo>
                    <a:pt x="35" y="219"/>
                  </a:lnTo>
                  <a:lnTo>
                    <a:pt x="25" y="230"/>
                  </a:lnTo>
                  <a:lnTo>
                    <a:pt x="15" y="242"/>
                  </a:lnTo>
                  <a:lnTo>
                    <a:pt x="9" y="256"/>
                  </a:lnTo>
                  <a:lnTo>
                    <a:pt x="5" y="270"/>
                  </a:lnTo>
                  <a:lnTo>
                    <a:pt x="2" y="285"/>
                  </a:lnTo>
                  <a:lnTo>
                    <a:pt x="0" y="302"/>
                  </a:lnTo>
                  <a:lnTo>
                    <a:pt x="0" y="302"/>
                  </a:lnTo>
                  <a:lnTo>
                    <a:pt x="2" y="314"/>
                  </a:lnTo>
                  <a:lnTo>
                    <a:pt x="3" y="325"/>
                  </a:lnTo>
                  <a:lnTo>
                    <a:pt x="5" y="337"/>
                  </a:lnTo>
                  <a:lnTo>
                    <a:pt x="9" y="348"/>
                  </a:lnTo>
                  <a:lnTo>
                    <a:pt x="14" y="357"/>
                  </a:lnTo>
                  <a:lnTo>
                    <a:pt x="19" y="366"/>
                  </a:lnTo>
                  <a:lnTo>
                    <a:pt x="25" y="375"/>
                  </a:lnTo>
                  <a:lnTo>
                    <a:pt x="32" y="383"/>
                  </a:lnTo>
                  <a:lnTo>
                    <a:pt x="40" y="389"/>
                  </a:lnTo>
                  <a:lnTo>
                    <a:pt x="49" y="395"/>
                  </a:lnTo>
                  <a:lnTo>
                    <a:pt x="58" y="401"/>
                  </a:lnTo>
                  <a:lnTo>
                    <a:pt x="68" y="406"/>
                  </a:lnTo>
                  <a:lnTo>
                    <a:pt x="78" y="409"/>
                  </a:lnTo>
                  <a:lnTo>
                    <a:pt x="89" y="412"/>
                  </a:lnTo>
                  <a:lnTo>
                    <a:pt x="101" y="414"/>
                  </a:lnTo>
                  <a:lnTo>
                    <a:pt x="113" y="414"/>
                  </a:lnTo>
                  <a:lnTo>
                    <a:pt x="113" y="414"/>
                  </a:lnTo>
                  <a:lnTo>
                    <a:pt x="133" y="412"/>
                  </a:lnTo>
                  <a:lnTo>
                    <a:pt x="152" y="409"/>
                  </a:lnTo>
                  <a:lnTo>
                    <a:pt x="170" y="404"/>
                  </a:lnTo>
                  <a:lnTo>
                    <a:pt x="185" y="397"/>
                  </a:lnTo>
                  <a:lnTo>
                    <a:pt x="201" y="388"/>
                  </a:lnTo>
                  <a:lnTo>
                    <a:pt x="215" y="377"/>
                  </a:lnTo>
                  <a:lnTo>
                    <a:pt x="227" y="363"/>
                  </a:lnTo>
                  <a:lnTo>
                    <a:pt x="238" y="349"/>
                  </a:lnTo>
                  <a:lnTo>
                    <a:pt x="238" y="349"/>
                  </a:lnTo>
                  <a:lnTo>
                    <a:pt x="236" y="374"/>
                  </a:lnTo>
                  <a:lnTo>
                    <a:pt x="236" y="401"/>
                  </a:lnTo>
                  <a:lnTo>
                    <a:pt x="236" y="406"/>
                  </a:lnTo>
                  <a:lnTo>
                    <a:pt x="325" y="406"/>
                  </a:lnTo>
                  <a:lnTo>
                    <a:pt x="325" y="401"/>
                  </a:lnTo>
                  <a:lnTo>
                    <a:pt x="325" y="401"/>
                  </a:lnTo>
                  <a:lnTo>
                    <a:pt x="323" y="349"/>
                  </a:lnTo>
                  <a:lnTo>
                    <a:pt x="323" y="296"/>
                  </a:lnTo>
                  <a:lnTo>
                    <a:pt x="323" y="296"/>
                  </a:lnTo>
                  <a:close/>
                  <a:moveTo>
                    <a:pt x="140" y="339"/>
                  </a:moveTo>
                  <a:lnTo>
                    <a:pt x="140" y="339"/>
                  </a:lnTo>
                  <a:lnTo>
                    <a:pt x="129" y="339"/>
                  </a:lnTo>
                  <a:lnTo>
                    <a:pt x="120" y="335"/>
                  </a:lnTo>
                  <a:lnTo>
                    <a:pt x="110" y="331"/>
                  </a:lnTo>
                  <a:lnTo>
                    <a:pt x="104" y="326"/>
                  </a:lnTo>
                  <a:lnTo>
                    <a:pt x="98" y="319"/>
                  </a:lnTo>
                  <a:lnTo>
                    <a:pt x="94" y="311"/>
                  </a:lnTo>
                  <a:lnTo>
                    <a:pt x="90" y="302"/>
                  </a:lnTo>
                  <a:lnTo>
                    <a:pt x="90" y="291"/>
                  </a:lnTo>
                  <a:lnTo>
                    <a:pt x="90" y="291"/>
                  </a:lnTo>
                  <a:lnTo>
                    <a:pt x="90" y="283"/>
                  </a:lnTo>
                  <a:lnTo>
                    <a:pt x="92" y="276"/>
                  </a:lnTo>
                  <a:lnTo>
                    <a:pt x="95" y="270"/>
                  </a:lnTo>
                  <a:lnTo>
                    <a:pt x="100" y="264"/>
                  </a:lnTo>
                  <a:lnTo>
                    <a:pt x="104" y="257"/>
                  </a:lnTo>
                  <a:lnTo>
                    <a:pt x="110" y="253"/>
                  </a:lnTo>
                  <a:lnTo>
                    <a:pt x="117" y="248"/>
                  </a:lnTo>
                  <a:lnTo>
                    <a:pt x="126" y="244"/>
                  </a:lnTo>
                  <a:lnTo>
                    <a:pt x="146" y="236"/>
                  </a:lnTo>
                  <a:lnTo>
                    <a:pt x="169" y="231"/>
                  </a:lnTo>
                  <a:lnTo>
                    <a:pt x="198" y="228"/>
                  </a:lnTo>
                  <a:lnTo>
                    <a:pt x="230" y="227"/>
                  </a:lnTo>
                  <a:lnTo>
                    <a:pt x="230" y="233"/>
                  </a:lnTo>
                  <a:lnTo>
                    <a:pt x="230" y="233"/>
                  </a:lnTo>
                  <a:lnTo>
                    <a:pt x="228" y="253"/>
                  </a:lnTo>
                  <a:lnTo>
                    <a:pt x="224" y="271"/>
                  </a:lnTo>
                  <a:lnTo>
                    <a:pt x="216" y="290"/>
                  </a:lnTo>
                  <a:lnTo>
                    <a:pt x="205" y="305"/>
                  </a:lnTo>
                  <a:lnTo>
                    <a:pt x="199" y="313"/>
                  </a:lnTo>
                  <a:lnTo>
                    <a:pt x="193" y="319"/>
                  </a:lnTo>
                  <a:lnTo>
                    <a:pt x="185" y="325"/>
                  </a:lnTo>
                  <a:lnTo>
                    <a:pt x="176" y="329"/>
                  </a:lnTo>
                  <a:lnTo>
                    <a:pt x="169" y="334"/>
                  </a:lnTo>
                  <a:lnTo>
                    <a:pt x="159" y="337"/>
                  </a:lnTo>
                  <a:lnTo>
                    <a:pt x="149" y="339"/>
                  </a:lnTo>
                  <a:lnTo>
                    <a:pt x="140" y="339"/>
                  </a:lnTo>
                  <a:lnTo>
                    <a:pt x="140" y="339"/>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0" name="Freeform 14"/>
            <p:cNvSpPr>
              <a:spLocks/>
            </p:cNvSpPr>
            <p:nvPr userDrawn="1"/>
          </p:nvSpPr>
          <p:spPr bwMode="auto">
            <a:xfrm>
              <a:off x="5705063" y="2547700"/>
              <a:ext cx="452437" cy="320675"/>
            </a:xfrm>
            <a:custGeom>
              <a:avLst/>
              <a:gdLst/>
              <a:ahLst/>
              <a:cxnLst>
                <a:cxn ang="0">
                  <a:pos x="450" y="0"/>
                </a:cxn>
                <a:cxn ang="0">
                  <a:pos x="406" y="6"/>
                </a:cxn>
                <a:cxn ang="0">
                  <a:pos x="369" y="25"/>
                </a:cxn>
                <a:cxn ang="0">
                  <a:pos x="341" y="48"/>
                </a:cxn>
                <a:cxn ang="0">
                  <a:pos x="321" y="75"/>
                </a:cxn>
                <a:cxn ang="0">
                  <a:pos x="317" y="65"/>
                </a:cxn>
                <a:cxn ang="0">
                  <a:pos x="303" y="38"/>
                </a:cxn>
                <a:cxn ang="0">
                  <a:pos x="277" y="17"/>
                </a:cxn>
                <a:cxn ang="0">
                  <a:pos x="260" y="8"/>
                </a:cxn>
                <a:cxn ang="0">
                  <a:pos x="237" y="2"/>
                </a:cxn>
                <a:cxn ang="0">
                  <a:pos x="211" y="0"/>
                </a:cxn>
                <a:cxn ang="0">
                  <a:pos x="191" y="2"/>
                </a:cxn>
                <a:cxn ang="0">
                  <a:pos x="154" y="11"/>
                </a:cxn>
                <a:cxn ang="0">
                  <a:pos x="122" y="29"/>
                </a:cxn>
                <a:cxn ang="0">
                  <a:pos x="96" y="54"/>
                </a:cxn>
                <a:cxn ang="0">
                  <a:pos x="85" y="71"/>
                </a:cxn>
                <a:cxn ang="0">
                  <a:pos x="89" y="12"/>
                </a:cxn>
                <a:cxn ang="0">
                  <a:pos x="0" y="8"/>
                </a:cxn>
                <a:cxn ang="0">
                  <a:pos x="92" y="406"/>
                </a:cxn>
                <a:cxn ang="0">
                  <a:pos x="92" y="216"/>
                </a:cxn>
                <a:cxn ang="0">
                  <a:pos x="95" y="189"/>
                </a:cxn>
                <a:cxn ang="0">
                  <a:pos x="99" y="162"/>
                </a:cxn>
                <a:cxn ang="0">
                  <a:pos x="108" y="138"/>
                </a:cxn>
                <a:cxn ang="0">
                  <a:pos x="119" y="118"/>
                </a:cxn>
                <a:cxn ang="0">
                  <a:pos x="134" y="101"/>
                </a:cxn>
                <a:cxn ang="0">
                  <a:pos x="150" y="89"/>
                </a:cxn>
                <a:cxn ang="0">
                  <a:pos x="168" y="81"/>
                </a:cxn>
                <a:cxn ang="0">
                  <a:pos x="188" y="78"/>
                </a:cxn>
                <a:cxn ang="0">
                  <a:pos x="200" y="80"/>
                </a:cxn>
                <a:cxn ang="0">
                  <a:pos x="220" y="89"/>
                </a:cxn>
                <a:cxn ang="0">
                  <a:pos x="232" y="106"/>
                </a:cxn>
                <a:cxn ang="0">
                  <a:pos x="239" y="135"/>
                </a:cxn>
                <a:cxn ang="0">
                  <a:pos x="239" y="406"/>
                </a:cxn>
                <a:cxn ang="0">
                  <a:pos x="330" y="216"/>
                </a:cxn>
                <a:cxn ang="0">
                  <a:pos x="330" y="201"/>
                </a:cxn>
                <a:cxn ang="0">
                  <a:pos x="335" y="172"/>
                </a:cxn>
                <a:cxn ang="0">
                  <a:pos x="343" y="147"/>
                </a:cxn>
                <a:cxn ang="0">
                  <a:pos x="355" y="124"/>
                </a:cxn>
                <a:cxn ang="0">
                  <a:pos x="367" y="107"/>
                </a:cxn>
                <a:cxn ang="0">
                  <a:pos x="384" y="94"/>
                </a:cxn>
                <a:cxn ang="0">
                  <a:pos x="399" y="84"/>
                </a:cxn>
                <a:cxn ang="0">
                  <a:pos x="418" y="80"/>
                </a:cxn>
                <a:cxn ang="0">
                  <a:pos x="425" y="78"/>
                </a:cxn>
                <a:cxn ang="0">
                  <a:pos x="450" y="83"/>
                </a:cxn>
                <a:cxn ang="0">
                  <a:pos x="465" y="97"/>
                </a:cxn>
                <a:cxn ang="0">
                  <a:pos x="474" y="120"/>
                </a:cxn>
                <a:cxn ang="0">
                  <a:pos x="478" y="153"/>
                </a:cxn>
                <a:cxn ang="0">
                  <a:pos x="569" y="406"/>
                </a:cxn>
                <a:cxn ang="0">
                  <a:pos x="569" y="133"/>
                </a:cxn>
                <a:cxn ang="0">
                  <a:pos x="568" y="103"/>
                </a:cxn>
                <a:cxn ang="0">
                  <a:pos x="562" y="75"/>
                </a:cxn>
                <a:cxn ang="0">
                  <a:pos x="553" y="52"/>
                </a:cxn>
                <a:cxn ang="0">
                  <a:pos x="539" y="34"/>
                </a:cxn>
                <a:cxn ang="0">
                  <a:pos x="522" y="19"/>
                </a:cxn>
                <a:cxn ang="0">
                  <a:pos x="502" y="9"/>
                </a:cxn>
                <a:cxn ang="0">
                  <a:pos x="478" y="2"/>
                </a:cxn>
                <a:cxn ang="0">
                  <a:pos x="450" y="0"/>
                </a:cxn>
              </a:cxnLst>
              <a:rect l="0" t="0" r="r" b="b"/>
              <a:pathLst>
                <a:path w="569" h="406">
                  <a:moveTo>
                    <a:pt x="450" y="0"/>
                  </a:moveTo>
                  <a:lnTo>
                    <a:pt x="450" y="0"/>
                  </a:lnTo>
                  <a:lnTo>
                    <a:pt x="427" y="2"/>
                  </a:lnTo>
                  <a:lnTo>
                    <a:pt x="406" y="6"/>
                  </a:lnTo>
                  <a:lnTo>
                    <a:pt x="386" y="14"/>
                  </a:lnTo>
                  <a:lnTo>
                    <a:pt x="369" y="25"/>
                  </a:lnTo>
                  <a:lnTo>
                    <a:pt x="353" y="35"/>
                  </a:lnTo>
                  <a:lnTo>
                    <a:pt x="341" y="48"/>
                  </a:lnTo>
                  <a:lnTo>
                    <a:pt x="330" y="61"/>
                  </a:lnTo>
                  <a:lnTo>
                    <a:pt x="321" y="75"/>
                  </a:lnTo>
                  <a:lnTo>
                    <a:pt x="321" y="75"/>
                  </a:lnTo>
                  <a:lnTo>
                    <a:pt x="317" y="65"/>
                  </a:lnTo>
                  <a:lnTo>
                    <a:pt x="311" y="51"/>
                  </a:lnTo>
                  <a:lnTo>
                    <a:pt x="303" y="38"/>
                  </a:lnTo>
                  <a:lnTo>
                    <a:pt x="292" y="26"/>
                  </a:lnTo>
                  <a:lnTo>
                    <a:pt x="277" y="17"/>
                  </a:lnTo>
                  <a:lnTo>
                    <a:pt x="269" y="12"/>
                  </a:lnTo>
                  <a:lnTo>
                    <a:pt x="260" y="8"/>
                  </a:lnTo>
                  <a:lnTo>
                    <a:pt x="249" y="5"/>
                  </a:lnTo>
                  <a:lnTo>
                    <a:pt x="237" y="2"/>
                  </a:lnTo>
                  <a:lnTo>
                    <a:pt x="225" y="0"/>
                  </a:lnTo>
                  <a:lnTo>
                    <a:pt x="211" y="0"/>
                  </a:lnTo>
                  <a:lnTo>
                    <a:pt x="211" y="0"/>
                  </a:lnTo>
                  <a:lnTo>
                    <a:pt x="191" y="2"/>
                  </a:lnTo>
                  <a:lnTo>
                    <a:pt x="173" y="5"/>
                  </a:lnTo>
                  <a:lnTo>
                    <a:pt x="154" y="11"/>
                  </a:lnTo>
                  <a:lnTo>
                    <a:pt x="139" y="19"/>
                  </a:lnTo>
                  <a:lnTo>
                    <a:pt x="122" y="29"/>
                  </a:lnTo>
                  <a:lnTo>
                    <a:pt x="108" y="40"/>
                  </a:lnTo>
                  <a:lnTo>
                    <a:pt x="96" y="54"/>
                  </a:lnTo>
                  <a:lnTo>
                    <a:pt x="85" y="71"/>
                  </a:lnTo>
                  <a:lnTo>
                    <a:pt x="85" y="71"/>
                  </a:lnTo>
                  <a:lnTo>
                    <a:pt x="87" y="40"/>
                  </a:lnTo>
                  <a:lnTo>
                    <a:pt x="89" y="12"/>
                  </a:lnTo>
                  <a:lnTo>
                    <a:pt x="89" y="8"/>
                  </a:lnTo>
                  <a:lnTo>
                    <a:pt x="0" y="8"/>
                  </a:lnTo>
                  <a:lnTo>
                    <a:pt x="0" y="406"/>
                  </a:lnTo>
                  <a:lnTo>
                    <a:pt x="92" y="406"/>
                  </a:lnTo>
                  <a:lnTo>
                    <a:pt x="92" y="216"/>
                  </a:lnTo>
                  <a:lnTo>
                    <a:pt x="92" y="216"/>
                  </a:lnTo>
                  <a:lnTo>
                    <a:pt x="93" y="202"/>
                  </a:lnTo>
                  <a:lnTo>
                    <a:pt x="95" y="189"/>
                  </a:lnTo>
                  <a:lnTo>
                    <a:pt x="96" y="175"/>
                  </a:lnTo>
                  <a:lnTo>
                    <a:pt x="99" y="162"/>
                  </a:lnTo>
                  <a:lnTo>
                    <a:pt x="104" y="150"/>
                  </a:lnTo>
                  <a:lnTo>
                    <a:pt x="108" y="138"/>
                  </a:lnTo>
                  <a:lnTo>
                    <a:pt x="113" y="129"/>
                  </a:lnTo>
                  <a:lnTo>
                    <a:pt x="119" y="118"/>
                  </a:lnTo>
                  <a:lnTo>
                    <a:pt x="127" y="109"/>
                  </a:lnTo>
                  <a:lnTo>
                    <a:pt x="134" y="101"/>
                  </a:lnTo>
                  <a:lnTo>
                    <a:pt x="142" y="95"/>
                  </a:lnTo>
                  <a:lnTo>
                    <a:pt x="150" y="89"/>
                  </a:lnTo>
                  <a:lnTo>
                    <a:pt x="159" y="84"/>
                  </a:lnTo>
                  <a:lnTo>
                    <a:pt x="168" y="81"/>
                  </a:lnTo>
                  <a:lnTo>
                    <a:pt x="177" y="80"/>
                  </a:lnTo>
                  <a:lnTo>
                    <a:pt x="188" y="78"/>
                  </a:lnTo>
                  <a:lnTo>
                    <a:pt x="188" y="78"/>
                  </a:lnTo>
                  <a:lnTo>
                    <a:pt x="200" y="80"/>
                  </a:lnTo>
                  <a:lnTo>
                    <a:pt x="211" y="83"/>
                  </a:lnTo>
                  <a:lnTo>
                    <a:pt x="220" y="89"/>
                  </a:lnTo>
                  <a:lnTo>
                    <a:pt x="228" y="97"/>
                  </a:lnTo>
                  <a:lnTo>
                    <a:pt x="232" y="106"/>
                  </a:lnTo>
                  <a:lnTo>
                    <a:pt x="237" y="120"/>
                  </a:lnTo>
                  <a:lnTo>
                    <a:pt x="239" y="135"/>
                  </a:lnTo>
                  <a:lnTo>
                    <a:pt x="239" y="153"/>
                  </a:lnTo>
                  <a:lnTo>
                    <a:pt x="239" y="406"/>
                  </a:lnTo>
                  <a:lnTo>
                    <a:pt x="330" y="406"/>
                  </a:lnTo>
                  <a:lnTo>
                    <a:pt x="330" y="216"/>
                  </a:lnTo>
                  <a:lnTo>
                    <a:pt x="330" y="216"/>
                  </a:lnTo>
                  <a:lnTo>
                    <a:pt x="330" y="201"/>
                  </a:lnTo>
                  <a:lnTo>
                    <a:pt x="332" y="185"/>
                  </a:lnTo>
                  <a:lnTo>
                    <a:pt x="335" y="172"/>
                  </a:lnTo>
                  <a:lnTo>
                    <a:pt x="338" y="159"/>
                  </a:lnTo>
                  <a:lnTo>
                    <a:pt x="343" y="147"/>
                  </a:lnTo>
                  <a:lnTo>
                    <a:pt x="349" y="135"/>
                  </a:lnTo>
                  <a:lnTo>
                    <a:pt x="355" y="124"/>
                  </a:lnTo>
                  <a:lnTo>
                    <a:pt x="361" y="115"/>
                  </a:lnTo>
                  <a:lnTo>
                    <a:pt x="367" y="107"/>
                  </a:lnTo>
                  <a:lnTo>
                    <a:pt x="375" y="100"/>
                  </a:lnTo>
                  <a:lnTo>
                    <a:pt x="384" y="94"/>
                  </a:lnTo>
                  <a:lnTo>
                    <a:pt x="392" y="87"/>
                  </a:lnTo>
                  <a:lnTo>
                    <a:pt x="399" y="84"/>
                  </a:lnTo>
                  <a:lnTo>
                    <a:pt x="409" y="81"/>
                  </a:lnTo>
                  <a:lnTo>
                    <a:pt x="418" y="80"/>
                  </a:lnTo>
                  <a:lnTo>
                    <a:pt x="425" y="78"/>
                  </a:lnTo>
                  <a:lnTo>
                    <a:pt x="425" y="78"/>
                  </a:lnTo>
                  <a:lnTo>
                    <a:pt x="439" y="80"/>
                  </a:lnTo>
                  <a:lnTo>
                    <a:pt x="450" y="83"/>
                  </a:lnTo>
                  <a:lnTo>
                    <a:pt x="459" y="89"/>
                  </a:lnTo>
                  <a:lnTo>
                    <a:pt x="465" y="97"/>
                  </a:lnTo>
                  <a:lnTo>
                    <a:pt x="471" y="106"/>
                  </a:lnTo>
                  <a:lnTo>
                    <a:pt x="474" y="120"/>
                  </a:lnTo>
                  <a:lnTo>
                    <a:pt x="478" y="135"/>
                  </a:lnTo>
                  <a:lnTo>
                    <a:pt x="478" y="153"/>
                  </a:lnTo>
                  <a:lnTo>
                    <a:pt x="478" y="406"/>
                  </a:lnTo>
                  <a:lnTo>
                    <a:pt x="569" y="406"/>
                  </a:lnTo>
                  <a:lnTo>
                    <a:pt x="569" y="133"/>
                  </a:lnTo>
                  <a:lnTo>
                    <a:pt x="569" y="133"/>
                  </a:lnTo>
                  <a:lnTo>
                    <a:pt x="569" y="117"/>
                  </a:lnTo>
                  <a:lnTo>
                    <a:pt x="568" y="103"/>
                  </a:lnTo>
                  <a:lnTo>
                    <a:pt x="565" y="89"/>
                  </a:lnTo>
                  <a:lnTo>
                    <a:pt x="562" y="75"/>
                  </a:lnTo>
                  <a:lnTo>
                    <a:pt x="557" y="63"/>
                  </a:lnTo>
                  <a:lnTo>
                    <a:pt x="553" y="52"/>
                  </a:lnTo>
                  <a:lnTo>
                    <a:pt x="546" y="43"/>
                  </a:lnTo>
                  <a:lnTo>
                    <a:pt x="539" y="34"/>
                  </a:lnTo>
                  <a:lnTo>
                    <a:pt x="531" y="26"/>
                  </a:lnTo>
                  <a:lnTo>
                    <a:pt x="522" y="19"/>
                  </a:lnTo>
                  <a:lnTo>
                    <a:pt x="513" y="14"/>
                  </a:lnTo>
                  <a:lnTo>
                    <a:pt x="502" y="9"/>
                  </a:lnTo>
                  <a:lnTo>
                    <a:pt x="490" y="5"/>
                  </a:lnTo>
                  <a:lnTo>
                    <a:pt x="478" y="2"/>
                  </a:lnTo>
                  <a:lnTo>
                    <a:pt x="464" y="0"/>
                  </a:lnTo>
                  <a:lnTo>
                    <a:pt x="450" y="0"/>
                  </a:lnTo>
                  <a:lnTo>
                    <a:pt x="450"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1" name="Freeform 15"/>
            <p:cNvSpPr>
              <a:spLocks/>
            </p:cNvSpPr>
            <p:nvPr userDrawn="1"/>
          </p:nvSpPr>
          <p:spPr bwMode="auto">
            <a:xfrm>
              <a:off x="6203538" y="2547700"/>
              <a:ext cx="211137" cy="327025"/>
            </a:xfrm>
            <a:custGeom>
              <a:avLst/>
              <a:gdLst/>
              <a:ahLst/>
              <a:cxnLst>
                <a:cxn ang="0">
                  <a:pos x="160" y="170"/>
                </a:cxn>
                <a:cxn ang="0">
                  <a:pos x="124" y="156"/>
                </a:cxn>
                <a:cxn ang="0">
                  <a:pos x="105" y="144"/>
                </a:cxn>
                <a:cxn ang="0">
                  <a:pos x="95" y="127"/>
                </a:cxn>
                <a:cxn ang="0">
                  <a:pos x="95" y="117"/>
                </a:cxn>
                <a:cxn ang="0">
                  <a:pos x="99" y="95"/>
                </a:cxn>
                <a:cxn ang="0">
                  <a:pos x="114" y="81"/>
                </a:cxn>
                <a:cxn ang="0">
                  <a:pos x="136" y="75"/>
                </a:cxn>
                <a:cxn ang="0">
                  <a:pos x="157" y="74"/>
                </a:cxn>
                <a:cxn ang="0">
                  <a:pos x="176" y="74"/>
                </a:cxn>
                <a:cxn ang="0">
                  <a:pos x="212" y="80"/>
                </a:cxn>
                <a:cxn ang="0">
                  <a:pos x="235" y="86"/>
                </a:cxn>
                <a:cxn ang="0">
                  <a:pos x="237" y="8"/>
                </a:cxn>
                <a:cxn ang="0">
                  <a:pos x="219" y="5"/>
                </a:cxn>
                <a:cxn ang="0">
                  <a:pos x="180" y="0"/>
                </a:cxn>
                <a:cxn ang="0">
                  <a:pos x="162" y="0"/>
                </a:cxn>
                <a:cxn ang="0">
                  <a:pos x="127" y="2"/>
                </a:cxn>
                <a:cxn ang="0">
                  <a:pos x="95" y="9"/>
                </a:cxn>
                <a:cxn ang="0">
                  <a:pos x="67" y="20"/>
                </a:cxn>
                <a:cxn ang="0">
                  <a:pos x="42" y="34"/>
                </a:cxn>
                <a:cxn ang="0">
                  <a:pos x="24" y="52"/>
                </a:cxn>
                <a:cxn ang="0">
                  <a:pos x="10" y="74"/>
                </a:cxn>
                <a:cxn ang="0">
                  <a:pos x="1" y="98"/>
                </a:cxn>
                <a:cxn ang="0">
                  <a:pos x="0" y="126"/>
                </a:cxn>
                <a:cxn ang="0">
                  <a:pos x="0" y="140"/>
                </a:cxn>
                <a:cxn ang="0">
                  <a:pos x="4" y="164"/>
                </a:cxn>
                <a:cxn ang="0">
                  <a:pos x="13" y="184"/>
                </a:cxn>
                <a:cxn ang="0">
                  <a:pos x="27" y="199"/>
                </a:cxn>
                <a:cxn ang="0">
                  <a:pos x="50" y="216"/>
                </a:cxn>
                <a:cxn ang="0">
                  <a:pos x="85" y="233"/>
                </a:cxn>
                <a:cxn ang="0">
                  <a:pos x="104" y="239"/>
                </a:cxn>
                <a:cxn ang="0">
                  <a:pos x="140" y="251"/>
                </a:cxn>
                <a:cxn ang="0">
                  <a:pos x="157" y="264"/>
                </a:cxn>
                <a:cxn ang="0">
                  <a:pos x="168" y="280"/>
                </a:cxn>
                <a:cxn ang="0">
                  <a:pos x="170" y="291"/>
                </a:cxn>
                <a:cxn ang="0">
                  <a:pos x="165" y="311"/>
                </a:cxn>
                <a:cxn ang="0">
                  <a:pos x="151" y="325"/>
                </a:cxn>
                <a:cxn ang="0">
                  <a:pos x="128" y="334"/>
                </a:cxn>
                <a:cxn ang="0">
                  <a:pos x="99" y="337"/>
                </a:cxn>
                <a:cxn ang="0">
                  <a:pos x="78" y="337"/>
                </a:cxn>
                <a:cxn ang="0">
                  <a:pos x="35" y="329"/>
                </a:cxn>
                <a:cxn ang="0">
                  <a:pos x="10" y="320"/>
                </a:cxn>
                <a:cxn ang="0">
                  <a:pos x="7" y="403"/>
                </a:cxn>
                <a:cxn ang="0">
                  <a:pos x="26" y="407"/>
                </a:cxn>
                <a:cxn ang="0">
                  <a:pos x="72" y="414"/>
                </a:cxn>
                <a:cxn ang="0">
                  <a:pos x="95" y="414"/>
                </a:cxn>
                <a:cxn ang="0">
                  <a:pos x="131" y="411"/>
                </a:cxn>
                <a:cxn ang="0">
                  <a:pos x="165" y="404"/>
                </a:cxn>
                <a:cxn ang="0">
                  <a:pos x="194" y="392"/>
                </a:cxn>
                <a:cxn ang="0">
                  <a:pos x="219" y="377"/>
                </a:cxn>
                <a:cxn ang="0">
                  <a:pos x="239" y="358"/>
                </a:cxn>
                <a:cxn ang="0">
                  <a:pos x="254" y="335"/>
                </a:cxn>
                <a:cxn ang="0">
                  <a:pos x="263" y="311"/>
                </a:cxn>
                <a:cxn ang="0">
                  <a:pos x="266" y="282"/>
                </a:cxn>
                <a:cxn ang="0">
                  <a:pos x="266" y="268"/>
                </a:cxn>
                <a:cxn ang="0">
                  <a:pos x="260" y="245"/>
                </a:cxn>
                <a:cxn ang="0">
                  <a:pos x="251" y="225"/>
                </a:cxn>
                <a:cxn ang="0">
                  <a:pos x="239" y="210"/>
                </a:cxn>
                <a:cxn ang="0">
                  <a:pos x="214" y="192"/>
                </a:cxn>
                <a:cxn ang="0">
                  <a:pos x="179" y="176"/>
                </a:cxn>
                <a:cxn ang="0">
                  <a:pos x="160" y="170"/>
                </a:cxn>
              </a:cxnLst>
              <a:rect l="0" t="0" r="r" b="b"/>
              <a:pathLst>
                <a:path w="266" h="414">
                  <a:moveTo>
                    <a:pt x="160" y="170"/>
                  </a:moveTo>
                  <a:lnTo>
                    <a:pt x="160" y="170"/>
                  </a:lnTo>
                  <a:lnTo>
                    <a:pt x="134" y="161"/>
                  </a:lnTo>
                  <a:lnTo>
                    <a:pt x="124" y="156"/>
                  </a:lnTo>
                  <a:lnTo>
                    <a:pt x="113" y="150"/>
                  </a:lnTo>
                  <a:lnTo>
                    <a:pt x="105" y="144"/>
                  </a:lnTo>
                  <a:lnTo>
                    <a:pt x="99" y="136"/>
                  </a:lnTo>
                  <a:lnTo>
                    <a:pt x="95" y="127"/>
                  </a:lnTo>
                  <a:lnTo>
                    <a:pt x="95" y="117"/>
                  </a:lnTo>
                  <a:lnTo>
                    <a:pt x="95" y="117"/>
                  </a:lnTo>
                  <a:lnTo>
                    <a:pt x="96" y="104"/>
                  </a:lnTo>
                  <a:lnTo>
                    <a:pt x="99" y="95"/>
                  </a:lnTo>
                  <a:lnTo>
                    <a:pt x="107" y="87"/>
                  </a:lnTo>
                  <a:lnTo>
                    <a:pt x="114" y="81"/>
                  </a:lnTo>
                  <a:lnTo>
                    <a:pt x="125" y="78"/>
                  </a:lnTo>
                  <a:lnTo>
                    <a:pt x="136" y="75"/>
                  </a:lnTo>
                  <a:lnTo>
                    <a:pt x="147" y="74"/>
                  </a:lnTo>
                  <a:lnTo>
                    <a:pt x="157" y="74"/>
                  </a:lnTo>
                  <a:lnTo>
                    <a:pt x="157" y="74"/>
                  </a:lnTo>
                  <a:lnTo>
                    <a:pt x="176" y="74"/>
                  </a:lnTo>
                  <a:lnTo>
                    <a:pt x="194" y="75"/>
                  </a:lnTo>
                  <a:lnTo>
                    <a:pt x="212" y="80"/>
                  </a:lnTo>
                  <a:lnTo>
                    <a:pt x="229" y="84"/>
                  </a:lnTo>
                  <a:lnTo>
                    <a:pt x="235" y="86"/>
                  </a:lnTo>
                  <a:lnTo>
                    <a:pt x="240" y="9"/>
                  </a:lnTo>
                  <a:lnTo>
                    <a:pt x="237" y="8"/>
                  </a:lnTo>
                  <a:lnTo>
                    <a:pt x="237" y="8"/>
                  </a:lnTo>
                  <a:lnTo>
                    <a:pt x="219" y="5"/>
                  </a:lnTo>
                  <a:lnTo>
                    <a:pt x="199" y="2"/>
                  </a:lnTo>
                  <a:lnTo>
                    <a:pt x="180" y="0"/>
                  </a:lnTo>
                  <a:lnTo>
                    <a:pt x="162" y="0"/>
                  </a:lnTo>
                  <a:lnTo>
                    <a:pt x="162" y="0"/>
                  </a:lnTo>
                  <a:lnTo>
                    <a:pt x="144" y="0"/>
                  </a:lnTo>
                  <a:lnTo>
                    <a:pt x="127" y="2"/>
                  </a:lnTo>
                  <a:lnTo>
                    <a:pt x="110" y="5"/>
                  </a:lnTo>
                  <a:lnTo>
                    <a:pt x="95" y="9"/>
                  </a:lnTo>
                  <a:lnTo>
                    <a:pt x="79" y="14"/>
                  </a:lnTo>
                  <a:lnTo>
                    <a:pt x="67" y="20"/>
                  </a:lnTo>
                  <a:lnTo>
                    <a:pt x="53" y="26"/>
                  </a:lnTo>
                  <a:lnTo>
                    <a:pt x="42" y="34"/>
                  </a:lnTo>
                  <a:lnTo>
                    <a:pt x="33" y="43"/>
                  </a:lnTo>
                  <a:lnTo>
                    <a:pt x="24" y="52"/>
                  </a:lnTo>
                  <a:lnTo>
                    <a:pt x="16" y="61"/>
                  </a:lnTo>
                  <a:lnTo>
                    <a:pt x="10" y="74"/>
                  </a:lnTo>
                  <a:lnTo>
                    <a:pt x="6" y="84"/>
                  </a:lnTo>
                  <a:lnTo>
                    <a:pt x="1" y="98"/>
                  </a:lnTo>
                  <a:lnTo>
                    <a:pt x="0" y="110"/>
                  </a:lnTo>
                  <a:lnTo>
                    <a:pt x="0" y="126"/>
                  </a:lnTo>
                  <a:lnTo>
                    <a:pt x="0" y="126"/>
                  </a:lnTo>
                  <a:lnTo>
                    <a:pt x="0" y="140"/>
                  </a:lnTo>
                  <a:lnTo>
                    <a:pt x="1" y="152"/>
                  </a:lnTo>
                  <a:lnTo>
                    <a:pt x="4" y="164"/>
                  </a:lnTo>
                  <a:lnTo>
                    <a:pt x="9" y="175"/>
                  </a:lnTo>
                  <a:lnTo>
                    <a:pt x="13" y="184"/>
                  </a:lnTo>
                  <a:lnTo>
                    <a:pt x="20" y="192"/>
                  </a:lnTo>
                  <a:lnTo>
                    <a:pt x="27" y="199"/>
                  </a:lnTo>
                  <a:lnTo>
                    <a:pt x="33" y="205"/>
                  </a:lnTo>
                  <a:lnTo>
                    <a:pt x="50" y="216"/>
                  </a:lnTo>
                  <a:lnTo>
                    <a:pt x="67" y="225"/>
                  </a:lnTo>
                  <a:lnTo>
                    <a:pt x="85" y="233"/>
                  </a:lnTo>
                  <a:lnTo>
                    <a:pt x="104" y="239"/>
                  </a:lnTo>
                  <a:lnTo>
                    <a:pt x="104" y="239"/>
                  </a:lnTo>
                  <a:lnTo>
                    <a:pt x="128" y="247"/>
                  </a:lnTo>
                  <a:lnTo>
                    <a:pt x="140" y="251"/>
                  </a:lnTo>
                  <a:lnTo>
                    <a:pt x="150" y="257"/>
                  </a:lnTo>
                  <a:lnTo>
                    <a:pt x="157" y="264"/>
                  </a:lnTo>
                  <a:lnTo>
                    <a:pt x="165" y="271"/>
                  </a:lnTo>
                  <a:lnTo>
                    <a:pt x="168" y="280"/>
                  </a:lnTo>
                  <a:lnTo>
                    <a:pt x="170" y="291"/>
                  </a:lnTo>
                  <a:lnTo>
                    <a:pt x="170" y="291"/>
                  </a:lnTo>
                  <a:lnTo>
                    <a:pt x="168" y="302"/>
                  </a:lnTo>
                  <a:lnTo>
                    <a:pt x="165" y="311"/>
                  </a:lnTo>
                  <a:lnTo>
                    <a:pt x="159" y="319"/>
                  </a:lnTo>
                  <a:lnTo>
                    <a:pt x="151" y="325"/>
                  </a:lnTo>
                  <a:lnTo>
                    <a:pt x="140" y="331"/>
                  </a:lnTo>
                  <a:lnTo>
                    <a:pt x="128" y="334"/>
                  </a:lnTo>
                  <a:lnTo>
                    <a:pt x="114" y="337"/>
                  </a:lnTo>
                  <a:lnTo>
                    <a:pt x="99" y="337"/>
                  </a:lnTo>
                  <a:lnTo>
                    <a:pt x="99" y="337"/>
                  </a:lnTo>
                  <a:lnTo>
                    <a:pt x="78" y="337"/>
                  </a:lnTo>
                  <a:lnTo>
                    <a:pt x="56" y="334"/>
                  </a:lnTo>
                  <a:lnTo>
                    <a:pt x="35" y="329"/>
                  </a:lnTo>
                  <a:lnTo>
                    <a:pt x="16" y="323"/>
                  </a:lnTo>
                  <a:lnTo>
                    <a:pt x="10" y="320"/>
                  </a:lnTo>
                  <a:lnTo>
                    <a:pt x="3" y="401"/>
                  </a:lnTo>
                  <a:lnTo>
                    <a:pt x="7" y="403"/>
                  </a:lnTo>
                  <a:lnTo>
                    <a:pt x="7" y="403"/>
                  </a:lnTo>
                  <a:lnTo>
                    <a:pt x="26" y="407"/>
                  </a:lnTo>
                  <a:lnTo>
                    <a:pt x="49" y="411"/>
                  </a:lnTo>
                  <a:lnTo>
                    <a:pt x="72" y="414"/>
                  </a:lnTo>
                  <a:lnTo>
                    <a:pt x="95" y="414"/>
                  </a:lnTo>
                  <a:lnTo>
                    <a:pt x="95" y="414"/>
                  </a:lnTo>
                  <a:lnTo>
                    <a:pt x="113" y="414"/>
                  </a:lnTo>
                  <a:lnTo>
                    <a:pt x="131" y="411"/>
                  </a:lnTo>
                  <a:lnTo>
                    <a:pt x="148" y="409"/>
                  </a:lnTo>
                  <a:lnTo>
                    <a:pt x="165" y="404"/>
                  </a:lnTo>
                  <a:lnTo>
                    <a:pt x="180" y="400"/>
                  </a:lnTo>
                  <a:lnTo>
                    <a:pt x="194" y="392"/>
                  </a:lnTo>
                  <a:lnTo>
                    <a:pt x="206" y="386"/>
                  </a:lnTo>
                  <a:lnTo>
                    <a:pt x="219" y="377"/>
                  </a:lnTo>
                  <a:lnTo>
                    <a:pt x="229" y="369"/>
                  </a:lnTo>
                  <a:lnTo>
                    <a:pt x="239" y="358"/>
                  </a:lnTo>
                  <a:lnTo>
                    <a:pt x="246" y="348"/>
                  </a:lnTo>
                  <a:lnTo>
                    <a:pt x="254" y="335"/>
                  </a:lnTo>
                  <a:lnTo>
                    <a:pt x="258" y="323"/>
                  </a:lnTo>
                  <a:lnTo>
                    <a:pt x="263" y="311"/>
                  </a:lnTo>
                  <a:lnTo>
                    <a:pt x="265" y="297"/>
                  </a:lnTo>
                  <a:lnTo>
                    <a:pt x="266" y="282"/>
                  </a:lnTo>
                  <a:lnTo>
                    <a:pt x="266" y="282"/>
                  </a:lnTo>
                  <a:lnTo>
                    <a:pt x="266" y="268"/>
                  </a:lnTo>
                  <a:lnTo>
                    <a:pt x="263" y="256"/>
                  </a:lnTo>
                  <a:lnTo>
                    <a:pt x="260" y="245"/>
                  </a:lnTo>
                  <a:lnTo>
                    <a:pt x="257" y="234"/>
                  </a:lnTo>
                  <a:lnTo>
                    <a:pt x="251" y="225"/>
                  </a:lnTo>
                  <a:lnTo>
                    <a:pt x="245" y="218"/>
                  </a:lnTo>
                  <a:lnTo>
                    <a:pt x="239" y="210"/>
                  </a:lnTo>
                  <a:lnTo>
                    <a:pt x="231" y="204"/>
                  </a:lnTo>
                  <a:lnTo>
                    <a:pt x="214" y="192"/>
                  </a:lnTo>
                  <a:lnTo>
                    <a:pt x="197" y="182"/>
                  </a:lnTo>
                  <a:lnTo>
                    <a:pt x="179" y="176"/>
                  </a:lnTo>
                  <a:lnTo>
                    <a:pt x="160" y="170"/>
                  </a:lnTo>
                  <a:lnTo>
                    <a:pt x="160" y="17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2" name="Freeform 16"/>
            <p:cNvSpPr>
              <a:spLocks/>
            </p:cNvSpPr>
            <p:nvPr userDrawn="1"/>
          </p:nvSpPr>
          <p:spPr bwMode="auto">
            <a:xfrm>
              <a:off x="6454363" y="2781062"/>
              <a:ext cx="95250" cy="93663"/>
            </a:xfrm>
            <a:custGeom>
              <a:avLst/>
              <a:gdLst/>
              <a:ahLst/>
              <a:cxnLst>
                <a:cxn ang="0">
                  <a:pos x="59" y="0"/>
                </a:cxn>
                <a:cxn ang="0">
                  <a:pos x="59" y="0"/>
                </a:cxn>
                <a:cxn ang="0">
                  <a:pos x="47" y="2"/>
                </a:cxn>
                <a:cxn ang="0">
                  <a:pos x="36" y="5"/>
                </a:cxn>
                <a:cxn ang="0">
                  <a:pos x="26" y="9"/>
                </a:cxn>
                <a:cxn ang="0">
                  <a:pos x="16" y="17"/>
                </a:cxn>
                <a:cxn ang="0">
                  <a:pos x="9" y="26"/>
                </a:cxn>
                <a:cxn ang="0">
                  <a:pos x="4" y="37"/>
                </a:cxn>
                <a:cxn ang="0">
                  <a:pos x="0" y="48"/>
                </a:cxn>
                <a:cxn ang="0">
                  <a:pos x="0" y="60"/>
                </a:cxn>
                <a:cxn ang="0">
                  <a:pos x="0" y="60"/>
                </a:cxn>
                <a:cxn ang="0">
                  <a:pos x="0" y="72"/>
                </a:cxn>
                <a:cxn ang="0">
                  <a:pos x="4" y="83"/>
                </a:cxn>
                <a:cxn ang="0">
                  <a:pos x="9" y="94"/>
                </a:cxn>
                <a:cxn ang="0">
                  <a:pos x="16" y="103"/>
                </a:cxn>
                <a:cxn ang="0">
                  <a:pos x="26" y="109"/>
                </a:cxn>
                <a:cxn ang="0">
                  <a:pos x="36" y="115"/>
                </a:cxn>
                <a:cxn ang="0">
                  <a:pos x="47" y="118"/>
                </a:cxn>
                <a:cxn ang="0">
                  <a:pos x="59" y="120"/>
                </a:cxn>
                <a:cxn ang="0">
                  <a:pos x="59" y="120"/>
                </a:cxn>
                <a:cxn ang="0">
                  <a:pos x="72" y="118"/>
                </a:cxn>
                <a:cxn ang="0">
                  <a:pos x="82" y="115"/>
                </a:cxn>
                <a:cxn ang="0">
                  <a:pos x="93" y="109"/>
                </a:cxn>
                <a:cxn ang="0">
                  <a:pos x="101" y="103"/>
                </a:cxn>
                <a:cxn ang="0">
                  <a:pos x="108" y="94"/>
                </a:cxn>
                <a:cxn ang="0">
                  <a:pos x="114" y="83"/>
                </a:cxn>
                <a:cxn ang="0">
                  <a:pos x="118" y="72"/>
                </a:cxn>
                <a:cxn ang="0">
                  <a:pos x="119" y="60"/>
                </a:cxn>
                <a:cxn ang="0">
                  <a:pos x="119" y="60"/>
                </a:cxn>
                <a:cxn ang="0">
                  <a:pos x="118" y="48"/>
                </a:cxn>
                <a:cxn ang="0">
                  <a:pos x="114" y="37"/>
                </a:cxn>
                <a:cxn ang="0">
                  <a:pos x="108" y="26"/>
                </a:cxn>
                <a:cxn ang="0">
                  <a:pos x="101" y="17"/>
                </a:cxn>
                <a:cxn ang="0">
                  <a:pos x="93" y="9"/>
                </a:cxn>
                <a:cxn ang="0">
                  <a:pos x="82" y="5"/>
                </a:cxn>
                <a:cxn ang="0">
                  <a:pos x="72" y="2"/>
                </a:cxn>
                <a:cxn ang="0">
                  <a:pos x="59" y="0"/>
                </a:cxn>
                <a:cxn ang="0">
                  <a:pos x="59" y="0"/>
                </a:cxn>
              </a:cxnLst>
              <a:rect l="0" t="0" r="r" b="b"/>
              <a:pathLst>
                <a:path w="119" h="120">
                  <a:moveTo>
                    <a:pt x="59" y="0"/>
                  </a:moveTo>
                  <a:lnTo>
                    <a:pt x="59" y="0"/>
                  </a:lnTo>
                  <a:lnTo>
                    <a:pt x="47" y="2"/>
                  </a:lnTo>
                  <a:lnTo>
                    <a:pt x="36" y="5"/>
                  </a:lnTo>
                  <a:lnTo>
                    <a:pt x="26" y="9"/>
                  </a:lnTo>
                  <a:lnTo>
                    <a:pt x="16" y="17"/>
                  </a:lnTo>
                  <a:lnTo>
                    <a:pt x="9" y="26"/>
                  </a:lnTo>
                  <a:lnTo>
                    <a:pt x="4" y="37"/>
                  </a:lnTo>
                  <a:lnTo>
                    <a:pt x="0" y="48"/>
                  </a:lnTo>
                  <a:lnTo>
                    <a:pt x="0" y="60"/>
                  </a:lnTo>
                  <a:lnTo>
                    <a:pt x="0" y="60"/>
                  </a:lnTo>
                  <a:lnTo>
                    <a:pt x="0" y="72"/>
                  </a:lnTo>
                  <a:lnTo>
                    <a:pt x="4" y="83"/>
                  </a:lnTo>
                  <a:lnTo>
                    <a:pt x="9" y="94"/>
                  </a:lnTo>
                  <a:lnTo>
                    <a:pt x="16" y="103"/>
                  </a:lnTo>
                  <a:lnTo>
                    <a:pt x="26" y="109"/>
                  </a:lnTo>
                  <a:lnTo>
                    <a:pt x="36" y="115"/>
                  </a:lnTo>
                  <a:lnTo>
                    <a:pt x="47" y="118"/>
                  </a:lnTo>
                  <a:lnTo>
                    <a:pt x="59" y="120"/>
                  </a:lnTo>
                  <a:lnTo>
                    <a:pt x="59" y="120"/>
                  </a:lnTo>
                  <a:lnTo>
                    <a:pt x="72" y="118"/>
                  </a:lnTo>
                  <a:lnTo>
                    <a:pt x="82" y="115"/>
                  </a:lnTo>
                  <a:lnTo>
                    <a:pt x="93" y="109"/>
                  </a:lnTo>
                  <a:lnTo>
                    <a:pt x="101" y="103"/>
                  </a:lnTo>
                  <a:lnTo>
                    <a:pt x="108" y="94"/>
                  </a:lnTo>
                  <a:lnTo>
                    <a:pt x="114" y="83"/>
                  </a:lnTo>
                  <a:lnTo>
                    <a:pt x="118" y="72"/>
                  </a:lnTo>
                  <a:lnTo>
                    <a:pt x="119" y="60"/>
                  </a:lnTo>
                  <a:lnTo>
                    <a:pt x="119" y="60"/>
                  </a:lnTo>
                  <a:lnTo>
                    <a:pt x="118" y="48"/>
                  </a:lnTo>
                  <a:lnTo>
                    <a:pt x="114" y="37"/>
                  </a:lnTo>
                  <a:lnTo>
                    <a:pt x="108" y="26"/>
                  </a:lnTo>
                  <a:lnTo>
                    <a:pt x="101" y="17"/>
                  </a:lnTo>
                  <a:lnTo>
                    <a:pt x="93" y="9"/>
                  </a:lnTo>
                  <a:lnTo>
                    <a:pt x="82" y="5"/>
                  </a:lnTo>
                  <a:lnTo>
                    <a:pt x="72" y="2"/>
                  </a:lnTo>
                  <a:lnTo>
                    <a:pt x="59" y="0"/>
                  </a:lnTo>
                  <a:lnTo>
                    <a:pt x="59"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3" name="Freeform 17"/>
            <p:cNvSpPr>
              <a:spLocks/>
            </p:cNvSpPr>
            <p:nvPr userDrawn="1"/>
          </p:nvSpPr>
          <p:spPr bwMode="auto">
            <a:xfrm>
              <a:off x="2553876" y="3062050"/>
              <a:ext cx="414337" cy="425450"/>
            </a:xfrm>
            <a:custGeom>
              <a:avLst/>
              <a:gdLst/>
              <a:ahLst/>
              <a:cxnLst>
                <a:cxn ang="0">
                  <a:pos x="360" y="0"/>
                </a:cxn>
                <a:cxn ang="0">
                  <a:pos x="358" y="3"/>
                </a:cxn>
                <a:cxn ang="0">
                  <a:pos x="358" y="3"/>
                </a:cxn>
                <a:cxn ang="0">
                  <a:pos x="259" y="400"/>
                </a:cxn>
                <a:cxn ang="0">
                  <a:pos x="159" y="0"/>
                </a:cxn>
                <a:cxn ang="0">
                  <a:pos x="51" y="0"/>
                </a:cxn>
                <a:cxn ang="0">
                  <a:pos x="0" y="536"/>
                </a:cxn>
                <a:cxn ang="0">
                  <a:pos x="96" y="536"/>
                </a:cxn>
                <a:cxn ang="0">
                  <a:pos x="96" y="533"/>
                </a:cxn>
                <a:cxn ang="0">
                  <a:pos x="96" y="533"/>
                </a:cxn>
                <a:cxn ang="0">
                  <a:pos x="103" y="375"/>
                </a:cxn>
                <a:cxn ang="0">
                  <a:pos x="113" y="149"/>
                </a:cxn>
                <a:cxn ang="0">
                  <a:pos x="113" y="149"/>
                </a:cxn>
                <a:cxn ang="0">
                  <a:pos x="167" y="375"/>
                </a:cxn>
                <a:cxn ang="0">
                  <a:pos x="207" y="533"/>
                </a:cxn>
                <a:cxn ang="0">
                  <a:pos x="207" y="536"/>
                </a:cxn>
                <a:cxn ang="0">
                  <a:pos x="303" y="536"/>
                </a:cxn>
                <a:cxn ang="0">
                  <a:pos x="303" y="533"/>
                </a:cxn>
                <a:cxn ang="0">
                  <a:pos x="303" y="533"/>
                </a:cxn>
                <a:cxn ang="0">
                  <a:pos x="397" y="146"/>
                </a:cxn>
                <a:cxn ang="0">
                  <a:pos x="397" y="146"/>
                </a:cxn>
                <a:cxn ang="0">
                  <a:pos x="412" y="371"/>
                </a:cxn>
                <a:cxn ang="0">
                  <a:pos x="423" y="533"/>
                </a:cxn>
                <a:cxn ang="0">
                  <a:pos x="423" y="536"/>
                </a:cxn>
                <a:cxn ang="0">
                  <a:pos x="522" y="536"/>
                </a:cxn>
                <a:cxn ang="0">
                  <a:pos x="470" y="0"/>
                </a:cxn>
                <a:cxn ang="0">
                  <a:pos x="360" y="0"/>
                </a:cxn>
              </a:cxnLst>
              <a:rect l="0" t="0" r="r" b="b"/>
              <a:pathLst>
                <a:path w="522" h="536">
                  <a:moveTo>
                    <a:pt x="360" y="0"/>
                  </a:moveTo>
                  <a:lnTo>
                    <a:pt x="358" y="3"/>
                  </a:lnTo>
                  <a:lnTo>
                    <a:pt x="358" y="3"/>
                  </a:lnTo>
                  <a:lnTo>
                    <a:pt x="259" y="400"/>
                  </a:lnTo>
                  <a:lnTo>
                    <a:pt x="159" y="0"/>
                  </a:lnTo>
                  <a:lnTo>
                    <a:pt x="51" y="0"/>
                  </a:lnTo>
                  <a:lnTo>
                    <a:pt x="0" y="536"/>
                  </a:lnTo>
                  <a:lnTo>
                    <a:pt x="96" y="536"/>
                  </a:lnTo>
                  <a:lnTo>
                    <a:pt x="96" y="533"/>
                  </a:lnTo>
                  <a:lnTo>
                    <a:pt x="96" y="533"/>
                  </a:lnTo>
                  <a:lnTo>
                    <a:pt x="103" y="375"/>
                  </a:lnTo>
                  <a:lnTo>
                    <a:pt x="113" y="149"/>
                  </a:lnTo>
                  <a:lnTo>
                    <a:pt x="113" y="149"/>
                  </a:lnTo>
                  <a:lnTo>
                    <a:pt x="167" y="375"/>
                  </a:lnTo>
                  <a:lnTo>
                    <a:pt x="207" y="533"/>
                  </a:lnTo>
                  <a:lnTo>
                    <a:pt x="207" y="536"/>
                  </a:lnTo>
                  <a:lnTo>
                    <a:pt x="303" y="536"/>
                  </a:lnTo>
                  <a:lnTo>
                    <a:pt x="303" y="533"/>
                  </a:lnTo>
                  <a:lnTo>
                    <a:pt x="303" y="533"/>
                  </a:lnTo>
                  <a:lnTo>
                    <a:pt x="397" y="146"/>
                  </a:lnTo>
                  <a:lnTo>
                    <a:pt x="397" y="146"/>
                  </a:lnTo>
                  <a:lnTo>
                    <a:pt x="412" y="371"/>
                  </a:lnTo>
                  <a:lnTo>
                    <a:pt x="423" y="533"/>
                  </a:lnTo>
                  <a:lnTo>
                    <a:pt x="423" y="536"/>
                  </a:lnTo>
                  <a:lnTo>
                    <a:pt x="522" y="536"/>
                  </a:lnTo>
                  <a:lnTo>
                    <a:pt x="470" y="0"/>
                  </a:lnTo>
                  <a:lnTo>
                    <a:pt x="360"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4" name="Freeform 18"/>
            <p:cNvSpPr>
              <a:spLocks noEditPoints="1"/>
            </p:cNvSpPr>
            <p:nvPr userDrawn="1"/>
          </p:nvSpPr>
          <p:spPr bwMode="auto">
            <a:xfrm>
              <a:off x="2998376" y="3165237"/>
              <a:ext cx="258762" cy="328613"/>
            </a:xfrm>
            <a:custGeom>
              <a:avLst/>
              <a:gdLst/>
              <a:ahLst/>
              <a:cxnLst>
                <a:cxn ang="0">
                  <a:pos x="321" y="135"/>
                </a:cxn>
                <a:cxn ang="0">
                  <a:pos x="317" y="88"/>
                </a:cxn>
                <a:cxn ang="0">
                  <a:pos x="301" y="53"/>
                </a:cxn>
                <a:cxn ang="0">
                  <a:pos x="274" y="25"/>
                </a:cxn>
                <a:cxn ang="0">
                  <a:pos x="235" y="10"/>
                </a:cxn>
                <a:cxn ang="0">
                  <a:pos x="186" y="2"/>
                </a:cxn>
                <a:cxn ang="0">
                  <a:pos x="130" y="4"/>
                </a:cxn>
                <a:cxn ang="0">
                  <a:pos x="23" y="27"/>
                </a:cxn>
                <a:cxn ang="0">
                  <a:pos x="42" y="103"/>
                </a:cxn>
                <a:cxn ang="0">
                  <a:pos x="96" y="82"/>
                </a:cxn>
                <a:cxn ang="0">
                  <a:pos x="153" y="76"/>
                </a:cxn>
                <a:cxn ang="0">
                  <a:pos x="188" y="79"/>
                </a:cxn>
                <a:cxn ang="0">
                  <a:pos x="219" y="100"/>
                </a:cxn>
                <a:cxn ang="0">
                  <a:pos x="229" y="144"/>
                </a:cxn>
                <a:cxn ang="0">
                  <a:pos x="203" y="163"/>
                </a:cxn>
                <a:cxn ang="0">
                  <a:pos x="131" y="172"/>
                </a:cxn>
                <a:cxn ang="0">
                  <a:pos x="75" y="192"/>
                </a:cxn>
                <a:cxn ang="0">
                  <a:pos x="33" y="219"/>
                </a:cxn>
                <a:cxn ang="0">
                  <a:pos x="9" y="256"/>
                </a:cxn>
                <a:cxn ang="0">
                  <a:pos x="0" y="302"/>
                </a:cxn>
                <a:cxn ang="0">
                  <a:pos x="3" y="327"/>
                </a:cxn>
                <a:cxn ang="0">
                  <a:pos x="12" y="359"/>
                </a:cxn>
                <a:cxn ang="0">
                  <a:pos x="32" y="383"/>
                </a:cxn>
                <a:cxn ang="0">
                  <a:pos x="56" y="402"/>
                </a:cxn>
                <a:cxn ang="0">
                  <a:pos x="88" y="412"/>
                </a:cxn>
                <a:cxn ang="0">
                  <a:pos x="113" y="414"/>
                </a:cxn>
                <a:cxn ang="0">
                  <a:pos x="168" y="405"/>
                </a:cxn>
                <a:cxn ang="0">
                  <a:pos x="214" y="377"/>
                </a:cxn>
                <a:cxn ang="0">
                  <a:pos x="237" y="351"/>
                </a:cxn>
                <a:cxn ang="0">
                  <a:pos x="235" y="406"/>
                </a:cxn>
                <a:cxn ang="0">
                  <a:pos x="324" y="402"/>
                </a:cxn>
                <a:cxn ang="0">
                  <a:pos x="321" y="296"/>
                </a:cxn>
                <a:cxn ang="0">
                  <a:pos x="128" y="339"/>
                </a:cxn>
                <a:cxn ang="0">
                  <a:pos x="102" y="327"/>
                </a:cxn>
                <a:cxn ang="0">
                  <a:pos x="90" y="302"/>
                </a:cxn>
                <a:cxn ang="0">
                  <a:pos x="90" y="284"/>
                </a:cxn>
                <a:cxn ang="0">
                  <a:pos x="98" y="264"/>
                </a:cxn>
                <a:cxn ang="0">
                  <a:pos x="116" y="249"/>
                </a:cxn>
                <a:cxn ang="0">
                  <a:pos x="168" y="232"/>
                </a:cxn>
                <a:cxn ang="0">
                  <a:pos x="229" y="235"/>
                </a:cxn>
                <a:cxn ang="0">
                  <a:pos x="223" y="271"/>
                </a:cxn>
                <a:cxn ang="0">
                  <a:pos x="199" y="313"/>
                </a:cxn>
                <a:cxn ang="0">
                  <a:pos x="176" y="331"/>
                </a:cxn>
                <a:cxn ang="0">
                  <a:pos x="148" y="339"/>
                </a:cxn>
              </a:cxnLst>
              <a:rect l="0" t="0" r="r" b="b"/>
              <a:pathLst>
                <a:path w="324" h="414">
                  <a:moveTo>
                    <a:pt x="321" y="296"/>
                  </a:moveTo>
                  <a:lnTo>
                    <a:pt x="321" y="135"/>
                  </a:lnTo>
                  <a:lnTo>
                    <a:pt x="321" y="135"/>
                  </a:lnTo>
                  <a:lnTo>
                    <a:pt x="321" y="118"/>
                  </a:lnTo>
                  <a:lnTo>
                    <a:pt x="320" y="103"/>
                  </a:lnTo>
                  <a:lnTo>
                    <a:pt x="317" y="88"/>
                  </a:lnTo>
                  <a:lnTo>
                    <a:pt x="312" y="76"/>
                  </a:lnTo>
                  <a:lnTo>
                    <a:pt x="307" y="63"/>
                  </a:lnTo>
                  <a:lnTo>
                    <a:pt x="301" y="53"/>
                  </a:lnTo>
                  <a:lnTo>
                    <a:pt x="294" y="42"/>
                  </a:lnTo>
                  <a:lnTo>
                    <a:pt x="284" y="33"/>
                  </a:lnTo>
                  <a:lnTo>
                    <a:pt x="274" y="25"/>
                  </a:lnTo>
                  <a:lnTo>
                    <a:pt x="263" y="19"/>
                  </a:lnTo>
                  <a:lnTo>
                    <a:pt x="251" y="13"/>
                  </a:lnTo>
                  <a:lnTo>
                    <a:pt x="235" y="10"/>
                  </a:lnTo>
                  <a:lnTo>
                    <a:pt x="220" y="5"/>
                  </a:lnTo>
                  <a:lnTo>
                    <a:pt x="203" y="4"/>
                  </a:lnTo>
                  <a:lnTo>
                    <a:pt x="186" y="2"/>
                  </a:lnTo>
                  <a:lnTo>
                    <a:pt x="166" y="0"/>
                  </a:lnTo>
                  <a:lnTo>
                    <a:pt x="166" y="0"/>
                  </a:lnTo>
                  <a:lnTo>
                    <a:pt x="130" y="4"/>
                  </a:lnTo>
                  <a:lnTo>
                    <a:pt x="93" y="8"/>
                  </a:lnTo>
                  <a:lnTo>
                    <a:pt x="56" y="16"/>
                  </a:lnTo>
                  <a:lnTo>
                    <a:pt x="23" y="27"/>
                  </a:lnTo>
                  <a:lnTo>
                    <a:pt x="19" y="28"/>
                  </a:lnTo>
                  <a:lnTo>
                    <a:pt x="38" y="105"/>
                  </a:lnTo>
                  <a:lnTo>
                    <a:pt x="42" y="103"/>
                  </a:lnTo>
                  <a:lnTo>
                    <a:pt x="42" y="103"/>
                  </a:lnTo>
                  <a:lnTo>
                    <a:pt x="68" y="91"/>
                  </a:lnTo>
                  <a:lnTo>
                    <a:pt x="96" y="82"/>
                  </a:lnTo>
                  <a:lnTo>
                    <a:pt x="125" y="77"/>
                  </a:lnTo>
                  <a:lnTo>
                    <a:pt x="139" y="76"/>
                  </a:lnTo>
                  <a:lnTo>
                    <a:pt x="153" y="76"/>
                  </a:lnTo>
                  <a:lnTo>
                    <a:pt x="153" y="76"/>
                  </a:lnTo>
                  <a:lnTo>
                    <a:pt x="171" y="76"/>
                  </a:lnTo>
                  <a:lnTo>
                    <a:pt x="188" y="79"/>
                  </a:lnTo>
                  <a:lnTo>
                    <a:pt x="200" y="83"/>
                  </a:lnTo>
                  <a:lnTo>
                    <a:pt x="211" y="91"/>
                  </a:lnTo>
                  <a:lnTo>
                    <a:pt x="219" y="100"/>
                  </a:lnTo>
                  <a:lnTo>
                    <a:pt x="225" y="112"/>
                  </a:lnTo>
                  <a:lnTo>
                    <a:pt x="228" y="128"/>
                  </a:lnTo>
                  <a:lnTo>
                    <a:pt x="229" y="144"/>
                  </a:lnTo>
                  <a:lnTo>
                    <a:pt x="229" y="163"/>
                  </a:lnTo>
                  <a:lnTo>
                    <a:pt x="229" y="163"/>
                  </a:lnTo>
                  <a:lnTo>
                    <a:pt x="203" y="163"/>
                  </a:lnTo>
                  <a:lnTo>
                    <a:pt x="177" y="164"/>
                  </a:lnTo>
                  <a:lnTo>
                    <a:pt x="154" y="167"/>
                  </a:lnTo>
                  <a:lnTo>
                    <a:pt x="131" y="172"/>
                  </a:lnTo>
                  <a:lnTo>
                    <a:pt x="111" y="178"/>
                  </a:lnTo>
                  <a:lnTo>
                    <a:pt x="93" y="184"/>
                  </a:lnTo>
                  <a:lnTo>
                    <a:pt x="75" y="192"/>
                  </a:lnTo>
                  <a:lnTo>
                    <a:pt x="59" y="200"/>
                  </a:lnTo>
                  <a:lnTo>
                    <a:pt x="45" y="209"/>
                  </a:lnTo>
                  <a:lnTo>
                    <a:pt x="33" y="219"/>
                  </a:lnTo>
                  <a:lnTo>
                    <a:pt x="24" y="232"/>
                  </a:lnTo>
                  <a:lnTo>
                    <a:pt x="15" y="244"/>
                  </a:lnTo>
                  <a:lnTo>
                    <a:pt x="9" y="256"/>
                  </a:lnTo>
                  <a:lnTo>
                    <a:pt x="4" y="271"/>
                  </a:lnTo>
                  <a:lnTo>
                    <a:pt x="1" y="287"/>
                  </a:lnTo>
                  <a:lnTo>
                    <a:pt x="0" y="302"/>
                  </a:lnTo>
                  <a:lnTo>
                    <a:pt x="0" y="302"/>
                  </a:lnTo>
                  <a:lnTo>
                    <a:pt x="0" y="314"/>
                  </a:lnTo>
                  <a:lnTo>
                    <a:pt x="3" y="327"/>
                  </a:lnTo>
                  <a:lnTo>
                    <a:pt x="4" y="337"/>
                  </a:lnTo>
                  <a:lnTo>
                    <a:pt x="7" y="348"/>
                  </a:lnTo>
                  <a:lnTo>
                    <a:pt x="12" y="359"/>
                  </a:lnTo>
                  <a:lnTo>
                    <a:pt x="18" y="368"/>
                  </a:lnTo>
                  <a:lnTo>
                    <a:pt x="24" y="376"/>
                  </a:lnTo>
                  <a:lnTo>
                    <a:pt x="32" y="383"/>
                  </a:lnTo>
                  <a:lnTo>
                    <a:pt x="39" y="391"/>
                  </a:lnTo>
                  <a:lnTo>
                    <a:pt x="47" y="397"/>
                  </a:lnTo>
                  <a:lnTo>
                    <a:pt x="56" y="402"/>
                  </a:lnTo>
                  <a:lnTo>
                    <a:pt x="67" y="406"/>
                  </a:lnTo>
                  <a:lnTo>
                    <a:pt x="78" y="409"/>
                  </a:lnTo>
                  <a:lnTo>
                    <a:pt x="88" y="412"/>
                  </a:lnTo>
                  <a:lnTo>
                    <a:pt x="101" y="414"/>
                  </a:lnTo>
                  <a:lnTo>
                    <a:pt x="113" y="414"/>
                  </a:lnTo>
                  <a:lnTo>
                    <a:pt x="113" y="414"/>
                  </a:lnTo>
                  <a:lnTo>
                    <a:pt x="133" y="414"/>
                  </a:lnTo>
                  <a:lnTo>
                    <a:pt x="151" y="411"/>
                  </a:lnTo>
                  <a:lnTo>
                    <a:pt x="168" y="405"/>
                  </a:lnTo>
                  <a:lnTo>
                    <a:pt x="185" y="397"/>
                  </a:lnTo>
                  <a:lnTo>
                    <a:pt x="200" y="388"/>
                  </a:lnTo>
                  <a:lnTo>
                    <a:pt x="214" y="377"/>
                  </a:lnTo>
                  <a:lnTo>
                    <a:pt x="226" y="365"/>
                  </a:lnTo>
                  <a:lnTo>
                    <a:pt x="237" y="351"/>
                  </a:lnTo>
                  <a:lnTo>
                    <a:pt x="237" y="351"/>
                  </a:lnTo>
                  <a:lnTo>
                    <a:pt x="235" y="374"/>
                  </a:lnTo>
                  <a:lnTo>
                    <a:pt x="235" y="402"/>
                  </a:lnTo>
                  <a:lnTo>
                    <a:pt x="235" y="406"/>
                  </a:lnTo>
                  <a:lnTo>
                    <a:pt x="324" y="406"/>
                  </a:lnTo>
                  <a:lnTo>
                    <a:pt x="324" y="402"/>
                  </a:lnTo>
                  <a:lnTo>
                    <a:pt x="324" y="402"/>
                  </a:lnTo>
                  <a:lnTo>
                    <a:pt x="323" y="351"/>
                  </a:lnTo>
                  <a:lnTo>
                    <a:pt x="321" y="296"/>
                  </a:lnTo>
                  <a:lnTo>
                    <a:pt x="321" y="296"/>
                  </a:lnTo>
                  <a:close/>
                  <a:moveTo>
                    <a:pt x="137" y="340"/>
                  </a:moveTo>
                  <a:lnTo>
                    <a:pt x="137" y="340"/>
                  </a:lnTo>
                  <a:lnTo>
                    <a:pt x="128" y="339"/>
                  </a:lnTo>
                  <a:lnTo>
                    <a:pt x="117" y="337"/>
                  </a:lnTo>
                  <a:lnTo>
                    <a:pt x="110" y="333"/>
                  </a:lnTo>
                  <a:lnTo>
                    <a:pt x="102" y="327"/>
                  </a:lnTo>
                  <a:lnTo>
                    <a:pt x="98" y="320"/>
                  </a:lnTo>
                  <a:lnTo>
                    <a:pt x="93" y="311"/>
                  </a:lnTo>
                  <a:lnTo>
                    <a:pt x="90" y="302"/>
                  </a:lnTo>
                  <a:lnTo>
                    <a:pt x="90" y="291"/>
                  </a:lnTo>
                  <a:lnTo>
                    <a:pt x="90" y="291"/>
                  </a:lnTo>
                  <a:lnTo>
                    <a:pt x="90" y="284"/>
                  </a:lnTo>
                  <a:lnTo>
                    <a:pt x="91" y="278"/>
                  </a:lnTo>
                  <a:lnTo>
                    <a:pt x="94" y="270"/>
                  </a:lnTo>
                  <a:lnTo>
                    <a:pt x="98" y="264"/>
                  </a:lnTo>
                  <a:lnTo>
                    <a:pt x="104" y="259"/>
                  </a:lnTo>
                  <a:lnTo>
                    <a:pt x="108" y="253"/>
                  </a:lnTo>
                  <a:lnTo>
                    <a:pt x="116" y="249"/>
                  </a:lnTo>
                  <a:lnTo>
                    <a:pt x="125" y="244"/>
                  </a:lnTo>
                  <a:lnTo>
                    <a:pt x="143" y="238"/>
                  </a:lnTo>
                  <a:lnTo>
                    <a:pt x="168" y="232"/>
                  </a:lnTo>
                  <a:lnTo>
                    <a:pt x="197" y="229"/>
                  </a:lnTo>
                  <a:lnTo>
                    <a:pt x="229" y="227"/>
                  </a:lnTo>
                  <a:lnTo>
                    <a:pt x="229" y="235"/>
                  </a:lnTo>
                  <a:lnTo>
                    <a:pt x="229" y="235"/>
                  </a:lnTo>
                  <a:lnTo>
                    <a:pt x="228" y="253"/>
                  </a:lnTo>
                  <a:lnTo>
                    <a:pt x="223" y="271"/>
                  </a:lnTo>
                  <a:lnTo>
                    <a:pt x="215" y="290"/>
                  </a:lnTo>
                  <a:lnTo>
                    <a:pt x="205" y="307"/>
                  </a:lnTo>
                  <a:lnTo>
                    <a:pt x="199" y="313"/>
                  </a:lnTo>
                  <a:lnTo>
                    <a:pt x="191" y="320"/>
                  </a:lnTo>
                  <a:lnTo>
                    <a:pt x="185" y="325"/>
                  </a:lnTo>
                  <a:lnTo>
                    <a:pt x="176" y="331"/>
                  </a:lnTo>
                  <a:lnTo>
                    <a:pt x="168" y="334"/>
                  </a:lnTo>
                  <a:lnTo>
                    <a:pt x="159" y="337"/>
                  </a:lnTo>
                  <a:lnTo>
                    <a:pt x="148" y="339"/>
                  </a:lnTo>
                  <a:lnTo>
                    <a:pt x="137" y="340"/>
                  </a:lnTo>
                  <a:lnTo>
                    <a:pt x="137" y="34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5" name="Freeform 19"/>
            <p:cNvSpPr>
              <a:spLocks/>
            </p:cNvSpPr>
            <p:nvPr userDrawn="1"/>
          </p:nvSpPr>
          <p:spPr bwMode="auto">
            <a:xfrm>
              <a:off x="3309526" y="3027125"/>
              <a:ext cx="265112" cy="460375"/>
            </a:xfrm>
            <a:custGeom>
              <a:avLst/>
              <a:gdLst/>
              <a:ahLst/>
              <a:cxnLst>
                <a:cxn ang="0">
                  <a:pos x="326" y="184"/>
                </a:cxn>
                <a:cxn ang="0">
                  <a:pos x="211" y="184"/>
                </a:cxn>
                <a:cxn ang="0">
                  <a:pos x="92" y="341"/>
                </a:cxn>
                <a:cxn ang="0">
                  <a:pos x="92" y="0"/>
                </a:cxn>
                <a:cxn ang="0">
                  <a:pos x="0" y="0"/>
                </a:cxn>
                <a:cxn ang="0">
                  <a:pos x="0" y="580"/>
                </a:cxn>
                <a:cxn ang="0">
                  <a:pos x="92" y="580"/>
                </a:cxn>
                <a:cxn ang="0">
                  <a:pos x="92" y="393"/>
                </a:cxn>
                <a:cxn ang="0">
                  <a:pos x="218" y="579"/>
                </a:cxn>
                <a:cxn ang="0">
                  <a:pos x="219" y="580"/>
                </a:cxn>
                <a:cxn ang="0">
                  <a:pos x="335" y="580"/>
                </a:cxn>
                <a:cxn ang="0">
                  <a:pos x="178" y="366"/>
                </a:cxn>
                <a:cxn ang="0">
                  <a:pos x="326" y="184"/>
                </a:cxn>
              </a:cxnLst>
              <a:rect l="0" t="0" r="r" b="b"/>
              <a:pathLst>
                <a:path w="335" h="580">
                  <a:moveTo>
                    <a:pt x="326" y="184"/>
                  </a:moveTo>
                  <a:lnTo>
                    <a:pt x="211" y="184"/>
                  </a:lnTo>
                  <a:lnTo>
                    <a:pt x="92" y="341"/>
                  </a:lnTo>
                  <a:lnTo>
                    <a:pt x="92" y="0"/>
                  </a:lnTo>
                  <a:lnTo>
                    <a:pt x="0" y="0"/>
                  </a:lnTo>
                  <a:lnTo>
                    <a:pt x="0" y="580"/>
                  </a:lnTo>
                  <a:lnTo>
                    <a:pt x="92" y="580"/>
                  </a:lnTo>
                  <a:lnTo>
                    <a:pt x="92" y="393"/>
                  </a:lnTo>
                  <a:lnTo>
                    <a:pt x="218" y="579"/>
                  </a:lnTo>
                  <a:lnTo>
                    <a:pt x="219" y="580"/>
                  </a:lnTo>
                  <a:lnTo>
                    <a:pt x="335" y="580"/>
                  </a:lnTo>
                  <a:lnTo>
                    <a:pt x="178" y="366"/>
                  </a:lnTo>
                  <a:lnTo>
                    <a:pt x="326" y="18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6" name="Freeform 20"/>
            <p:cNvSpPr>
              <a:spLocks noEditPoints="1"/>
            </p:cNvSpPr>
            <p:nvPr userDrawn="1"/>
          </p:nvSpPr>
          <p:spPr bwMode="auto">
            <a:xfrm>
              <a:off x="3568288" y="3165237"/>
              <a:ext cx="274637" cy="328613"/>
            </a:xfrm>
            <a:custGeom>
              <a:avLst/>
              <a:gdLst/>
              <a:ahLst/>
              <a:cxnLst>
                <a:cxn ang="0">
                  <a:pos x="183" y="0"/>
                </a:cxn>
                <a:cxn ang="0">
                  <a:pos x="143" y="5"/>
                </a:cxn>
                <a:cxn ang="0">
                  <a:pos x="107" y="16"/>
                </a:cxn>
                <a:cxn ang="0">
                  <a:pos x="77" y="34"/>
                </a:cxn>
                <a:cxn ang="0">
                  <a:pos x="49" y="59"/>
                </a:cxn>
                <a:cxn ang="0">
                  <a:pos x="29" y="88"/>
                </a:cxn>
                <a:cxn ang="0">
                  <a:pos x="13" y="125"/>
                </a:cxn>
                <a:cxn ang="0">
                  <a:pos x="3" y="164"/>
                </a:cxn>
                <a:cxn ang="0">
                  <a:pos x="0" y="210"/>
                </a:cxn>
                <a:cxn ang="0">
                  <a:pos x="0" y="235"/>
                </a:cxn>
                <a:cxn ang="0">
                  <a:pos x="6" y="279"/>
                </a:cxn>
                <a:cxn ang="0">
                  <a:pos x="19" y="317"/>
                </a:cxn>
                <a:cxn ang="0">
                  <a:pos x="37" y="350"/>
                </a:cxn>
                <a:cxn ang="0">
                  <a:pos x="62" y="376"/>
                </a:cxn>
                <a:cxn ang="0">
                  <a:pos x="91" y="394"/>
                </a:cxn>
                <a:cxn ang="0">
                  <a:pos x="126" y="408"/>
                </a:cxn>
                <a:cxn ang="0">
                  <a:pos x="167" y="414"/>
                </a:cxn>
                <a:cxn ang="0">
                  <a:pos x="190" y="414"/>
                </a:cxn>
                <a:cxn ang="0">
                  <a:pos x="264" y="408"/>
                </a:cxn>
                <a:cxn ang="0">
                  <a:pos x="331" y="389"/>
                </a:cxn>
                <a:cxn ang="0">
                  <a:pos x="322" y="313"/>
                </a:cxn>
                <a:cxn ang="0">
                  <a:pos x="316" y="316"/>
                </a:cxn>
                <a:cxn ang="0">
                  <a:pos x="262" y="333"/>
                </a:cxn>
                <a:cxn ang="0">
                  <a:pos x="206" y="339"/>
                </a:cxn>
                <a:cxn ang="0">
                  <a:pos x="192" y="337"/>
                </a:cxn>
                <a:cxn ang="0">
                  <a:pos x="169" y="334"/>
                </a:cxn>
                <a:cxn ang="0">
                  <a:pos x="147" y="328"/>
                </a:cxn>
                <a:cxn ang="0">
                  <a:pos x="130" y="317"/>
                </a:cxn>
                <a:cxn ang="0">
                  <a:pos x="123" y="310"/>
                </a:cxn>
                <a:cxn ang="0">
                  <a:pos x="111" y="294"/>
                </a:cxn>
                <a:cxn ang="0">
                  <a:pos x="101" y="273"/>
                </a:cxn>
                <a:cxn ang="0">
                  <a:pos x="97" y="249"/>
                </a:cxn>
                <a:cxn ang="0">
                  <a:pos x="95" y="219"/>
                </a:cxn>
                <a:cxn ang="0">
                  <a:pos x="343" y="215"/>
                </a:cxn>
                <a:cxn ang="0">
                  <a:pos x="345" y="192"/>
                </a:cxn>
                <a:cxn ang="0">
                  <a:pos x="346" y="174"/>
                </a:cxn>
                <a:cxn ang="0">
                  <a:pos x="343" y="135"/>
                </a:cxn>
                <a:cxn ang="0">
                  <a:pos x="334" y="102"/>
                </a:cxn>
                <a:cxn ang="0">
                  <a:pos x="320" y="71"/>
                </a:cxn>
                <a:cxn ang="0">
                  <a:pos x="302" y="46"/>
                </a:cxn>
                <a:cxn ang="0">
                  <a:pos x="279" y="27"/>
                </a:cxn>
                <a:cxn ang="0">
                  <a:pos x="251" y="13"/>
                </a:cxn>
                <a:cxn ang="0">
                  <a:pos x="219" y="4"/>
                </a:cxn>
                <a:cxn ang="0">
                  <a:pos x="183" y="0"/>
                </a:cxn>
                <a:cxn ang="0">
                  <a:pos x="179" y="72"/>
                </a:cxn>
                <a:cxn ang="0">
                  <a:pos x="195" y="72"/>
                </a:cxn>
                <a:cxn ang="0">
                  <a:pos x="222" y="83"/>
                </a:cxn>
                <a:cxn ang="0">
                  <a:pos x="232" y="92"/>
                </a:cxn>
                <a:cxn ang="0">
                  <a:pos x="248" y="118"/>
                </a:cxn>
                <a:cxn ang="0">
                  <a:pos x="253" y="152"/>
                </a:cxn>
                <a:cxn ang="0">
                  <a:pos x="97" y="152"/>
                </a:cxn>
                <a:cxn ang="0">
                  <a:pos x="107" y="118"/>
                </a:cxn>
                <a:cxn ang="0">
                  <a:pos x="126" y="94"/>
                </a:cxn>
                <a:cxn ang="0">
                  <a:pos x="149" y="77"/>
                </a:cxn>
                <a:cxn ang="0">
                  <a:pos x="179" y="72"/>
                </a:cxn>
              </a:cxnLst>
              <a:rect l="0" t="0" r="r" b="b"/>
              <a:pathLst>
                <a:path w="346" h="414">
                  <a:moveTo>
                    <a:pt x="183" y="0"/>
                  </a:moveTo>
                  <a:lnTo>
                    <a:pt x="183" y="0"/>
                  </a:lnTo>
                  <a:lnTo>
                    <a:pt x="163" y="2"/>
                  </a:lnTo>
                  <a:lnTo>
                    <a:pt x="143" y="5"/>
                  </a:lnTo>
                  <a:lnTo>
                    <a:pt x="124" y="10"/>
                  </a:lnTo>
                  <a:lnTo>
                    <a:pt x="107" y="16"/>
                  </a:lnTo>
                  <a:lnTo>
                    <a:pt x="91" y="23"/>
                  </a:lnTo>
                  <a:lnTo>
                    <a:pt x="77" y="34"/>
                  </a:lnTo>
                  <a:lnTo>
                    <a:pt x="63" y="45"/>
                  </a:lnTo>
                  <a:lnTo>
                    <a:pt x="49" y="59"/>
                  </a:lnTo>
                  <a:lnTo>
                    <a:pt x="39" y="72"/>
                  </a:lnTo>
                  <a:lnTo>
                    <a:pt x="29" y="88"/>
                  </a:lnTo>
                  <a:lnTo>
                    <a:pt x="20" y="106"/>
                  </a:lnTo>
                  <a:lnTo>
                    <a:pt x="13" y="125"/>
                  </a:lnTo>
                  <a:lnTo>
                    <a:pt x="8" y="144"/>
                  </a:lnTo>
                  <a:lnTo>
                    <a:pt x="3" y="164"/>
                  </a:lnTo>
                  <a:lnTo>
                    <a:pt x="2" y="187"/>
                  </a:lnTo>
                  <a:lnTo>
                    <a:pt x="0" y="210"/>
                  </a:lnTo>
                  <a:lnTo>
                    <a:pt x="0" y="210"/>
                  </a:lnTo>
                  <a:lnTo>
                    <a:pt x="0" y="235"/>
                  </a:lnTo>
                  <a:lnTo>
                    <a:pt x="3" y="258"/>
                  </a:lnTo>
                  <a:lnTo>
                    <a:pt x="6" y="279"/>
                  </a:lnTo>
                  <a:lnTo>
                    <a:pt x="13" y="299"/>
                  </a:lnTo>
                  <a:lnTo>
                    <a:pt x="19" y="317"/>
                  </a:lnTo>
                  <a:lnTo>
                    <a:pt x="28" y="334"/>
                  </a:lnTo>
                  <a:lnTo>
                    <a:pt x="37" y="350"/>
                  </a:lnTo>
                  <a:lnTo>
                    <a:pt x="48" y="363"/>
                  </a:lnTo>
                  <a:lnTo>
                    <a:pt x="62" y="376"/>
                  </a:lnTo>
                  <a:lnTo>
                    <a:pt x="75" y="386"/>
                  </a:lnTo>
                  <a:lnTo>
                    <a:pt x="91" y="394"/>
                  </a:lnTo>
                  <a:lnTo>
                    <a:pt x="107" y="402"/>
                  </a:lnTo>
                  <a:lnTo>
                    <a:pt x="126" y="408"/>
                  </a:lnTo>
                  <a:lnTo>
                    <a:pt x="146" y="411"/>
                  </a:lnTo>
                  <a:lnTo>
                    <a:pt x="167" y="414"/>
                  </a:lnTo>
                  <a:lnTo>
                    <a:pt x="190" y="414"/>
                  </a:lnTo>
                  <a:lnTo>
                    <a:pt x="190" y="414"/>
                  </a:lnTo>
                  <a:lnTo>
                    <a:pt x="228" y="412"/>
                  </a:lnTo>
                  <a:lnTo>
                    <a:pt x="264" y="408"/>
                  </a:lnTo>
                  <a:lnTo>
                    <a:pt x="299" y="400"/>
                  </a:lnTo>
                  <a:lnTo>
                    <a:pt x="331" y="389"/>
                  </a:lnTo>
                  <a:lnTo>
                    <a:pt x="334" y="388"/>
                  </a:lnTo>
                  <a:lnTo>
                    <a:pt x="322" y="313"/>
                  </a:lnTo>
                  <a:lnTo>
                    <a:pt x="316" y="316"/>
                  </a:lnTo>
                  <a:lnTo>
                    <a:pt x="316" y="316"/>
                  </a:lnTo>
                  <a:lnTo>
                    <a:pt x="290" y="325"/>
                  </a:lnTo>
                  <a:lnTo>
                    <a:pt x="262" y="333"/>
                  </a:lnTo>
                  <a:lnTo>
                    <a:pt x="235" y="337"/>
                  </a:lnTo>
                  <a:lnTo>
                    <a:pt x="206" y="339"/>
                  </a:lnTo>
                  <a:lnTo>
                    <a:pt x="206" y="339"/>
                  </a:lnTo>
                  <a:lnTo>
                    <a:pt x="192" y="337"/>
                  </a:lnTo>
                  <a:lnTo>
                    <a:pt x="179" y="337"/>
                  </a:lnTo>
                  <a:lnTo>
                    <a:pt x="169" y="334"/>
                  </a:lnTo>
                  <a:lnTo>
                    <a:pt x="158" y="331"/>
                  </a:lnTo>
                  <a:lnTo>
                    <a:pt x="147" y="328"/>
                  </a:lnTo>
                  <a:lnTo>
                    <a:pt x="138" y="324"/>
                  </a:lnTo>
                  <a:lnTo>
                    <a:pt x="130" y="317"/>
                  </a:lnTo>
                  <a:lnTo>
                    <a:pt x="123" y="310"/>
                  </a:lnTo>
                  <a:lnTo>
                    <a:pt x="123" y="310"/>
                  </a:lnTo>
                  <a:lnTo>
                    <a:pt x="117" y="302"/>
                  </a:lnTo>
                  <a:lnTo>
                    <a:pt x="111" y="294"/>
                  </a:lnTo>
                  <a:lnTo>
                    <a:pt x="106" y="284"/>
                  </a:lnTo>
                  <a:lnTo>
                    <a:pt x="101" y="273"/>
                  </a:lnTo>
                  <a:lnTo>
                    <a:pt x="98" y="261"/>
                  </a:lnTo>
                  <a:lnTo>
                    <a:pt x="97" y="249"/>
                  </a:lnTo>
                  <a:lnTo>
                    <a:pt x="95" y="233"/>
                  </a:lnTo>
                  <a:lnTo>
                    <a:pt x="95" y="219"/>
                  </a:lnTo>
                  <a:lnTo>
                    <a:pt x="343" y="219"/>
                  </a:lnTo>
                  <a:lnTo>
                    <a:pt x="343" y="215"/>
                  </a:lnTo>
                  <a:lnTo>
                    <a:pt x="343" y="215"/>
                  </a:lnTo>
                  <a:lnTo>
                    <a:pt x="345" y="192"/>
                  </a:lnTo>
                  <a:lnTo>
                    <a:pt x="346" y="174"/>
                  </a:lnTo>
                  <a:lnTo>
                    <a:pt x="346" y="174"/>
                  </a:lnTo>
                  <a:lnTo>
                    <a:pt x="345" y="154"/>
                  </a:lnTo>
                  <a:lnTo>
                    <a:pt x="343" y="135"/>
                  </a:lnTo>
                  <a:lnTo>
                    <a:pt x="339" y="118"/>
                  </a:lnTo>
                  <a:lnTo>
                    <a:pt x="334" y="102"/>
                  </a:lnTo>
                  <a:lnTo>
                    <a:pt x="328" y="86"/>
                  </a:lnTo>
                  <a:lnTo>
                    <a:pt x="320" y="71"/>
                  </a:lnTo>
                  <a:lnTo>
                    <a:pt x="313" y="59"/>
                  </a:lnTo>
                  <a:lnTo>
                    <a:pt x="302" y="46"/>
                  </a:lnTo>
                  <a:lnTo>
                    <a:pt x="291" y="36"/>
                  </a:lnTo>
                  <a:lnTo>
                    <a:pt x="279" y="27"/>
                  </a:lnTo>
                  <a:lnTo>
                    <a:pt x="265" y="19"/>
                  </a:lnTo>
                  <a:lnTo>
                    <a:pt x="251" y="13"/>
                  </a:lnTo>
                  <a:lnTo>
                    <a:pt x="236" y="8"/>
                  </a:lnTo>
                  <a:lnTo>
                    <a:pt x="219" y="4"/>
                  </a:lnTo>
                  <a:lnTo>
                    <a:pt x="201" y="2"/>
                  </a:lnTo>
                  <a:lnTo>
                    <a:pt x="183" y="0"/>
                  </a:lnTo>
                  <a:lnTo>
                    <a:pt x="183" y="0"/>
                  </a:lnTo>
                  <a:close/>
                  <a:moveTo>
                    <a:pt x="179" y="72"/>
                  </a:moveTo>
                  <a:lnTo>
                    <a:pt x="179" y="72"/>
                  </a:lnTo>
                  <a:lnTo>
                    <a:pt x="195" y="72"/>
                  </a:lnTo>
                  <a:lnTo>
                    <a:pt x="209" y="77"/>
                  </a:lnTo>
                  <a:lnTo>
                    <a:pt x="222" y="83"/>
                  </a:lnTo>
                  <a:lnTo>
                    <a:pt x="232" y="92"/>
                  </a:lnTo>
                  <a:lnTo>
                    <a:pt x="232" y="92"/>
                  </a:lnTo>
                  <a:lnTo>
                    <a:pt x="241" y="103"/>
                  </a:lnTo>
                  <a:lnTo>
                    <a:pt x="248" y="118"/>
                  </a:lnTo>
                  <a:lnTo>
                    <a:pt x="251" y="134"/>
                  </a:lnTo>
                  <a:lnTo>
                    <a:pt x="253" y="152"/>
                  </a:lnTo>
                  <a:lnTo>
                    <a:pt x="97" y="152"/>
                  </a:lnTo>
                  <a:lnTo>
                    <a:pt x="97" y="152"/>
                  </a:lnTo>
                  <a:lnTo>
                    <a:pt x="101" y="134"/>
                  </a:lnTo>
                  <a:lnTo>
                    <a:pt x="107" y="118"/>
                  </a:lnTo>
                  <a:lnTo>
                    <a:pt x="115" y="105"/>
                  </a:lnTo>
                  <a:lnTo>
                    <a:pt x="126" y="94"/>
                  </a:lnTo>
                  <a:lnTo>
                    <a:pt x="137" y="85"/>
                  </a:lnTo>
                  <a:lnTo>
                    <a:pt x="149" y="77"/>
                  </a:lnTo>
                  <a:lnTo>
                    <a:pt x="164" y="72"/>
                  </a:lnTo>
                  <a:lnTo>
                    <a:pt x="179" y="72"/>
                  </a:lnTo>
                  <a:lnTo>
                    <a:pt x="179" y="7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7" name="Freeform 21"/>
            <p:cNvSpPr>
              <a:spLocks/>
            </p:cNvSpPr>
            <p:nvPr userDrawn="1"/>
          </p:nvSpPr>
          <p:spPr bwMode="auto">
            <a:xfrm>
              <a:off x="4146138" y="3062050"/>
              <a:ext cx="273050" cy="425450"/>
            </a:xfrm>
            <a:custGeom>
              <a:avLst/>
              <a:gdLst/>
              <a:ahLst/>
              <a:cxnLst>
                <a:cxn ang="0">
                  <a:pos x="0" y="80"/>
                </a:cxn>
                <a:cxn ang="0">
                  <a:pos x="124" y="80"/>
                </a:cxn>
                <a:cxn ang="0">
                  <a:pos x="124" y="536"/>
                </a:cxn>
                <a:cxn ang="0">
                  <a:pos x="219" y="536"/>
                </a:cxn>
                <a:cxn ang="0">
                  <a:pos x="219" y="80"/>
                </a:cxn>
                <a:cxn ang="0">
                  <a:pos x="343" y="80"/>
                </a:cxn>
                <a:cxn ang="0">
                  <a:pos x="343" y="0"/>
                </a:cxn>
                <a:cxn ang="0">
                  <a:pos x="0" y="0"/>
                </a:cxn>
                <a:cxn ang="0">
                  <a:pos x="0" y="80"/>
                </a:cxn>
              </a:cxnLst>
              <a:rect l="0" t="0" r="r" b="b"/>
              <a:pathLst>
                <a:path w="343" h="536">
                  <a:moveTo>
                    <a:pt x="0" y="80"/>
                  </a:moveTo>
                  <a:lnTo>
                    <a:pt x="124" y="80"/>
                  </a:lnTo>
                  <a:lnTo>
                    <a:pt x="124" y="536"/>
                  </a:lnTo>
                  <a:lnTo>
                    <a:pt x="219" y="536"/>
                  </a:lnTo>
                  <a:lnTo>
                    <a:pt x="219" y="80"/>
                  </a:lnTo>
                  <a:lnTo>
                    <a:pt x="343" y="80"/>
                  </a:lnTo>
                  <a:lnTo>
                    <a:pt x="343" y="0"/>
                  </a:lnTo>
                  <a:lnTo>
                    <a:pt x="0" y="0"/>
                  </a:lnTo>
                  <a:lnTo>
                    <a:pt x="0" y="80"/>
                  </a:lnTo>
                  <a:close/>
                </a:path>
              </a:pathLst>
            </a:custGeom>
            <a:solidFill>
              <a:srgbClr val="7E000A"/>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8" name="Freeform 22"/>
            <p:cNvSpPr>
              <a:spLocks noEditPoints="1"/>
            </p:cNvSpPr>
            <p:nvPr userDrawn="1"/>
          </p:nvSpPr>
          <p:spPr bwMode="auto">
            <a:xfrm>
              <a:off x="4543013" y="3058875"/>
              <a:ext cx="296862" cy="428625"/>
            </a:xfrm>
            <a:custGeom>
              <a:avLst/>
              <a:gdLst/>
              <a:ahLst/>
              <a:cxnLst>
                <a:cxn ang="0">
                  <a:pos x="202" y="308"/>
                </a:cxn>
                <a:cxn ang="0">
                  <a:pos x="194" y="300"/>
                </a:cxn>
                <a:cxn ang="0">
                  <a:pos x="225" y="292"/>
                </a:cxn>
                <a:cxn ang="0">
                  <a:pos x="252" y="281"/>
                </a:cxn>
                <a:cxn ang="0">
                  <a:pos x="275" y="266"/>
                </a:cxn>
                <a:cxn ang="0">
                  <a:pos x="295" y="248"/>
                </a:cxn>
                <a:cxn ang="0">
                  <a:pos x="312" y="226"/>
                </a:cxn>
                <a:cxn ang="0">
                  <a:pos x="324" y="203"/>
                </a:cxn>
                <a:cxn ang="0">
                  <a:pos x="332" y="176"/>
                </a:cxn>
                <a:cxn ang="0">
                  <a:pos x="335" y="148"/>
                </a:cxn>
                <a:cxn ang="0">
                  <a:pos x="333" y="130"/>
                </a:cxn>
                <a:cxn ang="0">
                  <a:pos x="327" y="98"/>
                </a:cxn>
                <a:cxn ang="0">
                  <a:pos x="315" y="70"/>
                </a:cxn>
                <a:cxn ang="0">
                  <a:pos x="298" y="47"/>
                </a:cxn>
                <a:cxn ang="0">
                  <a:pos x="274" y="29"/>
                </a:cxn>
                <a:cxn ang="0">
                  <a:pos x="245" y="15"/>
                </a:cxn>
                <a:cxn ang="0">
                  <a:pos x="209" y="6"/>
                </a:cxn>
                <a:cxn ang="0">
                  <a:pos x="168" y="1"/>
                </a:cxn>
                <a:cxn ang="0">
                  <a:pos x="145" y="0"/>
                </a:cxn>
                <a:cxn ang="0">
                  <a:pos x="3" y="4"/>
                </a:cxn>
                <a:cxn ang="0">
                  <a:pos x="0" y="540"/>
                </a:cxn>
                <a:cxn ang="0">
                  <a:pos x="93" y="312"/>
                </a:cxn>
                <a:cxn ang="0">
                  <a:pos x="254" y="539"/>
                </a:cxn>
                <a:cxn ang="0">
                  <a:pos x="373" y="540"/>
                </a:cxn>
                <a:cxn ang="0">
                  <a:pos x="234" y="350"/>
                </a:cxn>
                <a:cxn ang="0">
                  <a:pos x="202" y="308"/>
                </a:cxn>
                <a:cxn ang="0">
                  <a:pos x="93" y="81"/>
                </a:cxn>
                <a:cxn ang="0">
                  <a:pos x="133" y="79"/>
                </a:cxn>
                <a:cxn ang="0">
                  <a:pos x="159" y="79"/>
                </a:cxn>
                <a:cxn ang="0">
                  <a:pos x="197" y="90"/>
                </a:cxn>
                <a:cxn ang="0">
                  <a:pos x="211" y="98"/>
                </a:cxn>
                <a:cxn ang="0">
                  <a:pos x="223" y="108"/>
                </a:cxn>
                <a:cxn ang="0">
                  <a:pos x="231" y="122"/>
                </a:cxn>
                <a:cxn ang="0">
                  <a:pos x="235" y="139"/>
                </a:cxn>
                <a:cxn ang="0">
                  <a:pos x="237" y="157"/>
                </a:cxn>
                <a:cxn ang="0">
                  <a:pos x="234" y="176"/>
                </a:cxn>
                <a:cxn ang="0">
                  <a:pos x="229" y="193"/>
                </a:cxn>
                <a:cxn ang="0">
                  <a:pos x="220" y="206"/>
                </a:cxn>
                <a:cxn ang="0">
                  <a:pos x="208" y="219"/>
                </a:cxn>
                <a:cxn ang="0">
                  <a:pos x="193" y="228"/>
                </a:cxn>
                <a:cxn ang="0">
                  <a:pos x="154" y="239"/>
                </a:cxn>
                <a:cxn ang="0">
                  <a:pos x="130" y="240"/>
                </a:cxn>
                <a:cxn ang="0">
                  <a:pos x="93" y="81"/>
                </a:cxn>
              </a:cxnLst>
              <a:rect l="0" t="0" r="r" b="b"/>
              <a:pathLst>
                <a:path w="373" h="540">
                  <a:moveTo>
                    <a:pt x="202" y="308"/>
                  </a:moveTo>
                  <a:lnTo>
                    <a:pt x="202" y="308"/>
                  </a:lnTo>
                  <a:lnTo>
                    <a:pt x="194" y="300"/>
                  </a:lnTo>
                  <a:lnTo>
                    <a:pt x="194" y="300"/>
                  </a:lnTo>
                  <a:lnTo>
                    <a:pt x="209" y="297"/>
                  </a:lnTo>
                  <a:lnTo>
                    <a:pt x="225" y="292"/>
                  </a:lnTo>
                  <a:lnTo>
                    <a:pt x="238" y="288"/>
                  </a:lnTo>
                  <a:lnTo>
                    <a:pt x="252" y="281"/>
                  </a:lnTo>
                  <a:lnTo>
                    <a:pt x="265" y="274"/>
                  </a:lnTo>
                  <a:lnTo>
                    <a:pt x="275" y="266"/>
                  </a:lnTo>
                  <a:lnTo>
                    <a:pt x="286" y="257"/>
                  </a:lnTo>
                  <a:lnTo>
                    <a:pt x="295" y="248"/>
                  </a:lnTo>
                  <a:lnTo>
                    <a:pt x="304" y="239"/>
                  </a:lnTo>
                  <a:lnTo>
                    <a:pt x="312" y="226"/>
                  </a:lnTo>
                  <a:lnTo>
                    <a:pt x="318" y="216"/>
                  </a:lnTo>
                  <a:lnTo>
                    <a:pt x="324" y="203"/>
                  </a:lnTo>
                  <a:lnTo>
                    <a:pt x="329" y="190"/>
                  </a:lnTo>
                  <a:lnTo>
                    <a:pt x="332" y="176"/>
                  </a:lnTo>
                  <a:lnTo>
                    <a:pt x="333" y="162"/>
                  </a:lnTo>
                  <a:lnTo>
                    <a:pt x="335" y="148"/>
                  </a:lnTo>
                  <a:lnTo>
                    <a:pt x="335" y="148"/>
                  </a:lnTo>
                  <a:lnTo>
                    <a:pt x="333" y="130"/>
                  </a:lnTo>
                  <a:lnTo>
                    <a:pt x="332" y="113"/>
                  </a:lnTo>
                  <a:lnTo>
                    <a:pt x="327" y="98"/>
                  </a:lnTo>
                  <a:lnTo>
                    <a:pt x="323" y="84"/>
                  </a:lnTo>
                  <a:lnTo>
                    <a:pt x="315" y="70"/>
                  </a:lnTo>
                  <a:lnTo>
                    <a:pt x="307" y="58"/>
                  </a:lnTo>
                  <a:lnTo>
                    <a:pt x="298" y="47"/>
                  </a:lnTo>
                  <a:lnTo>
                    <a:pt x="287" y="38"/>
                  </a:lnTo>
                  <a:lnTo>
                    <a:pt x="274" y="29"/>
                  </a:lnTo>
                  <a:lnTo>
                    <a:pt x="260" y="21"/>
                  </a:lnTo>
                  <a:lnTo>
                    <a:pt x="245" y="15"/>
                  </a:lnTo>
                  <a:lnTo>
                    <a:pt x="228" y="10"/>
                  </a:lnTo>
                  <a:lnTo>
                    <a:pt x="209" y="6"/>
                  </a:lnTo>
                  <a:lnTo>
                    <a:pt x="189" y="3"/>
                  </a:lnTo>
                  <a:lnTo>
                    <a:pt x="168" y="1"/>
                  </a:lnTo>
                  <a:lnTo>
                    <a:pt x="145" y="0"/>
                  </a:lnTo>
                  <a:lnTo>
                    <a:pt x="145" y="0"/>
                  </a:lnTo>
                  <a:lnTo>
                    <a:pt x="64" y="1"/>
                  </a:lnTo>
                  <a:lnTo>
                    <a:pt x="3" y="4"/>
                  </a:lnTo>
                  <a:lnTo>
                    <a:pt x="0" y="4"/>
                  </a:lnTo>
                  <a:lnTo>
                    <a:pt x="0" y="540"/>
                  </a:lnTo>
                  <a:lnTo>
                    <a:pt x="93" y="540"/>
                  </a:lnTo>
                  <a:lnTo>
                    <a:pt x="93" y="312"/>
                  </a:lnTo>
                  <a:lnTo>
                    <a:pt x="96" y="312"/>
                  </a:lnTo>
                  <a:lnTo>
                    <a:pt x="254" y="539"/>
                  </a:lnTo>
                  <a:lnTo>
                    <a:pt x="255" y="540"/>
                  </a:lnTo>
                  <a:lnTo>
                    <a:pt x="373" y="540"/>
                  </a:lnTo>
                  <a:lnTo>
                    <a:pt x="234" y="350"/>
                  </a:lnTo>
                  <a:lnTo>
                    <a:pt x="234" y="350"/>
                  </a:lnTo>
                  <a:lnTo>
                    <a:pt x="219" y="329"/>
                  </a:lnTo>
                  <a:lnTo>
                    <a:pt x="202" y="308"/>
                  </a:lnTo>
                  <a:lnTo>
                    <a:pt x="202" y="308"/>
                  </a:lnTo>
                  <a:close/>
                  <a:moveTo>
                    <a:pt x="93" y="81"/>
                  </a:moveTo>
                  <a:lnTo>
                    <a:pt x="93" y="81"/>
                  </a:lnTo>
                  <a:lnTo>
                    <a:pt x="133" y="79"/>
                  </a:lnTo>
                  <a:lnTo>
                    <a:pt x="133" y="79"/>
                  </a:lnTo>
                  <a:lnTo>
                    <a:pt x="159" y="79"/>
                  </a:lnTo>
                  <a:lnTo>
                    <a:pt x="179" y="84"/>
                  </a:lnTo>
                  <a:lnTo>
                    <a:pt x="197" y="90"/>
                  </a:lnTo>
                  <a:lnTo>
                    <a:pt x="205" y="93"/>
                  </a:lnTo>
                  <a:lnTo>
                    <a:pt x="211" y="98"/>
                  </a:lnTo>
                  <a:lnTo>
                    <a:pt x="217" y="102"/>
                  </a:lnTo>
                  <a:lnTo>
                    <a:pt x="223" y="108"/>
                  </a:lnTo>
                  <a:lnTo>
                    <a:pt x="226" y="115"/>
                  </a:lnTo>
                  <a:lnTo>
                    <a:pt x="231" y="122"/>
                  </a:lnTo>
                  <a:lnTo>
                    <a:pt x="232" y="130"/>
                  </a:lnTo>
                  <a:lnTo>
                    <a:pt x="235" y="139"/>
                  </a:lnTo>
                  <a:lnTo>
                    <a:pt x="237" y="157"/>
                  </a:lnTo>
                  <a:lnTo>
                    <a:pt x="237" y="157"/>
                  </a:lnTo>
                  <a:lnTo>
                    <a:pt x="235" y="167"/>
                  </a:lnTo>
                  <a:lnTo>
                    <a:pt x="234" y="176"/>
                  </a:lnTo>
                  <a:lnTo>
                    <a:pt x="232" y="185"/>
                  </a:lnTo>
                  <a:lnTo>
                    <a:pt x="229" y="193"/>
                  </a:lnTo>
                  <a:lnTo>
                    <a:pt x="225" y="200"/>
                  </a:lnTo>
                  <a:lnTo>
                    <a:pt x="220" y="206"/>
                  </a:lnTo>
                  <a:lnTo>
                    <a:pt x="214" y="213"/>
                  </a:lnTo>
                  <a:lnTo>
                    <a:pt x="208" y="219"/>
                  </a:lnTo>
                  <a:lnTo>
                    <a:pt x="200" y="223"/>
                  </a:lnTo>
                  <a:lnTo>
                    <a:pt x="193" y="228"/>
                  </a:lnTo>
                  <a:lnTo>
                    <a:pt x="174" y="236"/>
                  </a:lnTo>
                  <a:lnTo>
                    <a:pt x="154" y="239"/>
                  </a:lnTo>
                  <a:lnTo>
                    <a:pt x="130" y="240"/>
                  </a:lnTo>
                  <a:lnTo>
                    <a:pt x="130" y="240"/>
                  </a:lnTo>
                  <a:lnTo>
                    <a:pt x="93" y="240"/>
                  </a:lnTo>
                  <a:lnTo>
                    <a:pt x="93" y="81"/>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19" name="Freeform 23"/>
            <p:cNvSpPr>
              <a:spLocks noEditPoints="1"/>
            </p:cNvSpPr>
            <p:nvPr userDrawn="1"/>
          </p:nvSpPr>
          <p:spPr bwMode="auto">
            <a:xfrm>
              <a:off x="4833526" y="3165237"/>
              <a:ext cx="274637" cy="328613"/>
            </a:xfrm>
            <a:custGeom>
              <a:avLst/>
              <a:gdLst/>
              <a:ahLst/>
              <a:cxnLst>
                <a:cxn ang="0">
                  <a:pos x="182" y="0"/>
                </a:cxn>
                <a:cxn ang="0">
                  <a:pos x="144" y="5"/>
                </a:cxn>
                <a:cxn ang="0">
                  <a:pos x="107" y="16"/>
                </a:cxn>
                <a:cxn ang="0">
                  <a:pos x="76" y="34"/>
                </a:cxn>
                <a:cxn ang="0">
                  <a:pos x="50" y="59"/>
                </a:cxn>
                <a:cxn ang="0">
                  <a:pos x="29" y="88"/>
                </a:cxn>
                <a:cxn ang="0">
                  <a:pos x="13" y="125"/>
                </a:cxn>
                <a:cxn ang="0">
                  <a:pos x="4" y="164"/>
                </a:cxn>
                <a:cxn ang="0">
                  <a:pos x="0" y="210"/>
                </a:cxn>
                <a:cxn ang="0">
                  <a:pos x="1" y="235"/>
                </a:cxn>
                <a:cxn ang="0">
                  <a:pos x="7" y="279"/>
                </a:cxn>
                <a:cxn ang="0">
                  <a:pos x="19" y="317"/>
                </a:cxn>
                <a:cxn ang="0">
                  <a:pos x="36" y="350"/>
                </a:cxn>
                <a:cxn ang="0">
                  <a:pos x="61" y="376"/>
                </a:cxn>
                <a:cxn ang="0">
                  <a:pos x="90" y="394"/>
                </a:cxn>
                <a:cxn ang="0">
                  <a:pos x="127" y="408"/>
                </a:cxn>
                <a:cxn ang="0">
                  <a:pos x="168" y="414"/>
                </a:cxn>
                <a:cxn ang="0">
                  <a:pos x="191" y="414"/>
                </a:cxn>
                <a:cxn ang="0">
                  <a:pos x="265" y="408"/>
                </a:cxn>
                <a:cxn ang="0">
                  <a:pos x="330" y="389"/>
                </a:cxn>
                <a:cxn ang="0">
                  <a:pos x="321" y="313"/>
                </a:cxn>
                <a:cxn ang="0">
                  <a:pos x="317" y="316"/>
                </a:cxn>
                <a:cxn ang="0">
                  <a:pos x="263" y="333"/>
                </a:cxn>
                <a:cxn ang="0">
                  <a:pos x="206" y="339"/>
                </a:cxn>
                <a:cxn ang="0">
                  <a:pos x="193" y="337"/>
                </a:cxn>
                <a:cxn ang="0">
                  <a:pos x="168" y="334"/>
                </a:cxn>
                <a:cxn ang="0">
                  <a:pos x="148" y="328"/>
                </a:cxn>
                <a:cxn ang="0">
                  <a:pos x="130" y="317"/>
                </a:cxn>
                <a:cxn ang="0">
                  <a:pos x="124" y="310"/>
                </a:cxn>
                <a:cxn ang="0">
                  <a:pos x="111" y="294"/>
                </a:cxn>
                <a:cxn ang="0">
                  <a:pos x="102" y="273"/>
                </a:cxn>
                <a:cxn ang="0">
                  <a:pos x="96" y="249"/>
                </a:cxn>
                <a:cxn ang="0">
                  <a:pos x="95" y="219"/>
                </a:cxn>
                <a:cxn ang="0">
                  <a:pos x="343" y="215"/>
                </a:cxn>
                <a:cxn ang="0">
                  <a:pos x="346" y="192"/>
                </a:cxn>
                <a:cxn ang="0">
                  <a:pos x="346" y="174"/>
                </a:cxn>
                <a:cxn ang="0">
                  <a:pos x="343" y="135"/>
                </a:cxn>
                <a:cxn ang="0">
                  <a:pos x="335" y="102"/>
                </a:cxn>
                <a:cxn ang="0">
                  <a:pos x="321" y="71"/>
                </a:cxn>
                <a:cxn ang="0">
                  <a:pos x="303" y="46"/>
                </a:cxn>
                <a:cxn ang="0">
                  <a:pos x="278" y="27"/>
                </a:cxn>
                <a:cxn ang="0">
                  <a:pos x="251" y="13"/>
                </a:cxn>
                <a:cxn ang="0">
                  <a:pos x="219" y="4"/>
                </a:cxn>
                <a:cxn ang="0">
                  <a:pos x="182" y="0"/>
                </a:cxn>
                <a:cxn ang="0">
                  <a:pos x="179" y="72"/>
                </a:cxn>
                <a:cxn ang="0">
                  <a:pos x="196" y="72"/>
                </a:cxn>
                <a:cxn ang="0">
                  <a:pos x="222" y="83"/>
                </a:cxn>
                <a:cxn ang="0">
                  <a:pos x="232" y="92"/>
                </a:cxn>
                <a:cxn ang="0">
                  <a:pos x="248" y="118"/>
                </a:cxn>
                <a:cxn ang="0">
                  <a:pos x="254" y="152"/>
                </a:cxn>
                <a:cxn ang="0">
                  <a:pos x="98" y="152"/>
                </a:cxn>
                <a:cxn ang="0">
                  <a:pos x="108" y="118"/>
                </a:cxn>
                <a:cxn ang="0">
                  <a:pos x="125" y="94"/>
                </a:cxn>
                <a:cxn ang="0">
                  <a:pos x="150" y="77"/>
                </a:cxn>
                <a:cxn ang="0">
                  <a:pos x="179" y="72"/>
                </a:cxn>
              </a:cxnLst>
              <a:rect l="0" t="0" r="r" b="b"/>
              <a:pathLst>
                <a:path w="346" h="414">
                  <a:moveTo>
                    <a:pt x="182" y="0"/>
                  </a:moveTo>
                  <a:lnTo>
                    <a:pt x="182" y="0"/>
                  </a:lnTo>
                  <a:lnTo>
                    <a:pt x="162" y="2"/>
                  </a:lnTo>
                  <a:lnTo>
                    <a:pt x="144" y="5"/>
                  </a:lnTo>
                  <a:lnTo>
                    <a:pt x="125" y="10"/>
                  </a:lnTo>
                  <a:lnTo>
                    <a:pt x="107" y="16"/>
                  </a:lnTo>
                  <a:lnTo>
                    <a:pt x="91" y="23"/>
                  </a:lnTo>
                  <a:lnTo>
                    <a:pt x="76" y="34"/>
                  </a:lnTo>
                  <a:lnTo>
                    <a:pt x="62" y="45"/>
                  </a:lnTo>
                  <a:lnTo>
                    <a:pt x="50" y="59"/>
                  </a:lnTo>
                  <a:lnTo>
                    <a:pt x="38" y="72"/>
                  </a:lnTo>
                  <a:lnTo>
                    <a:pt x="29" y="88"/>
                  </a:lnTo>
                  <a:lnTo>
                    <a:pt x="19" y="106"/>
                  </a:lnTo>
                  <a:lnTo>
                    <a:pt x="13" y="125"/>
                  </a:lnTo>
                  <a:lnTo>
                    <a:pt x="7" y="144"/>
                  </a:lnTo>
                  <a:lnTo>
                    <a:pt x="4" y="164"/>
                  </a:lnTo>
                  <a:lnTo>
                    <a:pt x="1" y="187"/>
                  </a:lnTo>
                  <a:lnTo>
                    <a:pt x="0" y="210"/>
                  </a:lnTo>
                  <a:lnTo>
                    <a:pt x="0" y="210"/>
                  </a:lnTo>
                  <a:lnTo>
                    <a:pt x="1" y="235"/>
                  </a:lnTo>
                  <a:lnTo>
                    <a:pt x="3" y="258"/>
                  </a:lnTo>
                  <a:lnTo>
                    <a:pt x="7" y="279"/>
                  </a:lnTo>
                  <a:lnTo>
                    <a:pt x="12" y="299"/>
                  </a:lnTo>
                  <a:lnTo>
                    <a:pt x="19" y="317"/>
                  </a:lnTo>
                  <a:lnTo>
                    <a:pt x="27" y="334"/>
                  </a:lnTo>
                  <a:lnTo>
                    <a:pt x="36" y="350"/>
                  </a:lnTo>
                  <a:lnTo>
                    <a:pt x="49" y="363"/>
                  </a:lnTo>
                  <a:lnTo>
                    <a:pt x="61" y="376"/>
                  </a:lnTo>
                  <a:lnTo>
                    <a:pt x="75" y="386"/>
                  </a:lnTo>
                  <a:lnTo>
                    <a:pt x="90" y="394"/>
                  </a:lnTo>
                  <a:lnTo>
                    <a:pt x="108" y="402"/>
                  </a:lnTo>
                  <a:lnTo>
                    <a:pt x="127" y="408"/>
                  </a:lnTo>
                  <a:lnTo>
                    <a:pt x="147" y="411"/>
                  </a:lnTo>
                  <a:lnTo>
                    <a:pt x="168" y="414"/>
                  </a:lnTo>
                  <a:lnTo>
                    <a:pt x="191" y="414"/>
                  </a:lnTo>
                  <a:lnTo>
                    <a:pt x="191" y="414"/>
                  </a:lnTo>
                  <a:lnTo>
                    <a:pt x="228" y="412"/>
                  </a:lnTo>
                  <a:lnTo>
                    <a:pt x="265" y="408"/>
                  </a:lnTo>
                  <a:lnTo>
                    <a:pt x="298" y="400"/>
                  </a:lnTo>
                  <a:lnTo>
                    <a:pt x="330" y="389"/>
                  </a:lnTo>
                  <a:lnTo>
                    <a:pt x="333" y="388"/>
                  </a:lnTo>
                  <a:lnTo>
                    <a:pt x="321" y="313"/>
                  </a:lnTo>
                  <a:lnTo>
                    <a:pt x="317" y="316"/>
                  </a:lnTo>
                  <a:lnTo>
                    <a:pt x="317" y="316"/>
                  </a:lnTo>
                  <a:lnTo>
                    <a:pt x="291" y="325"/>
                  </a:lnTo>
                  <a:lnTo>
                    <a:pt x="263" y="333"/>
                  </a:lnTo>
                  <a:lnTo>
                    <a:pt x="234" y="337"/>
                  </a:lnTo>
                  <a:lnTo>
                    <a:pt x="206" y="339"/>
                  </a:lnTo>
                  <a:lnTo>
                    <a:pt x="206" y="339"/>
                  </a:lnTo>
                  <a:lnTo>
                    <a:pt x="193" y="337"/>
                  </a:lnTo>
                  <a:lnTo>
                    <a:pt x="180" y="337"/>
                  </a:lnTo>
                  <a:lnTo>
                    <a:pt x="168" y="334"/>
                  </a:lnTo>
                  <a:lnTo>
                    <a:pt x="157" y="331"/>
                  </a:lnTo>
                  <a:lnTo>
                    <a:pt x="148" y="328"/>
                  </a:lnTo>
                  <a:lnTo>
                    <a:pt x="139" y="324"/>
                  </a:lnTo>
                  <a:lnTo>
                    <a:pt x="130" y="317"/>
                  </a:lnTo>
                  <a:lnTo>
                    <a:pt x="124" y="310"/>
                  </a:lnTo>
                  <a:lnTo>
                    <a:pt x="124" y="310"/>
                  </a:lnTo>
                  <a:lnTo>
                    <a:pt x="116" y="302"/>
                  </a:lnTo>
                  <a:lnTo>
                    <a:pt x="111" y="294"/>
                  </a:lnTo>
                  <a:lnTo>
                    <a:pt x="105" y="284"/>
                  </a:lnTo>
                  <a:lnTo>
                    <a:pt x="102" y="273"/>
                  </a:lnTo>
                  <a:lnTo>
                    <a:pt x="99" y="261"/>
                  </a:lnTo>
                  <a:lnTo>
                    <a:pt x="96" y="249"/>
                  </a:lnTo>
                  <a:lnTo>
                    <a:pt x="96" y="233"/>
                  </a:lnTo>
                  <a:lnTo>
                    <a:pt x="95" y="219"/>
                  </a:lnTo>
                  <a:lnTo>
                    <a:pt x="343" y="219"/>
                  </a:lnTo>
                  <a:lnTo>
                    <a:pt x="343" y="215"/>
                  </a:lnTo>
                  <a:lnTo>
                    <a:pt x="343" y="215"/>
                  </a:lnTo>
                  <a:lnTo>
                    <a:pt x="346" y="192"/>
                  </a:lnTo>
                  <a:lnTo>
                    <a:pt x="346" y="174"/>
                  </a:lnTo>
                  <a:lnTo>
                    <a:pt x="346" y="174"/>
                  </a:lnTo>
                  <a:lnTo>
                    <a:pt x="346" y="154"/>
                  </a:lnTo>
                  <a:lnTo>
                    <a:pt x="343" y="135"/>
                  </a:lnTo>
                  <a:lnTo>
                    <a:pt x="340" y="118"/>
                  </a:lnTo>
                  <a:lnTo>
                    <a:pt x="335" y="102"/>
                  </a:lnTo>
                  <a:lnTo>
                    <a:pt x="329" y="86"/>
                  </a:lnTo>
                  <a:lnTo>
                    <a:pt x="321" y="71"/>
                  </a:lnTo>
                  <a:lnTo>
                    <a:pt x="312" y="59"/>
                  </a:lnTo>
                  <a:lnTo>
                    <a:pt x="303" y="46"/>
                  </a:lnTo>
                  <a:lnTo>
                    <a:pt x="291" y="36"/>
                  </a:lnTo>
                  <a:lnTo>
                    <a:pt x="278" y="27"/>
                  </a:lnTo>
                  <a:lnTo>
                    <a:pt x="266" y="19"/>
                  </a:lnTo>
                  <a:lnTo>
                    <a:pt x="251" y="13"/>
                  </a:lnTo>
                  <a:lnTo>
                    <a:pt x="235" y="8"/>
                  </a:lnTo>
                  <a:lnTo>
                    <a:pt x="219" y="4"/>
                  </a:lnTo>
                  <a:lnTo>
                    <a:pt x="202" y="2"/>
                  </a:lnTo>
                  <a:lnTo>
                    <a:pt x="182" y="0"/>
                  </a:lnTo>
                  <a:lnTo>
                    <a:pt x="182" y="0"/>
                  </a:lnTo>
                  <a:close/>
                  <a:moveTo>
                    <a:pt x="179" y="72"/>
                  </a:moveTo>
                  <a:lnTo>
                    <a:pt x="179" y="72"/>
                  </a:lnTo>
                  <a:lnTo>
                    <a:pt x="196" y="72"/>
                  </a:lnTo>
                  <a:lnTo>
                    <a:pt x="209" y="77"/>
                  </a:lnTo>
                  <a:lnTo>
                    <a:pt x="222" y="83"/>
                  </a:lnTo>
                  <a:lnTo>
                    <a:pt x="232" y="92"/>
                  </a:lnTo>
                  <a:lnTo>
                    <a:pt x="232" y="92"/>
                  </a:lnTo>
                  <a:lnTo>
                    <a:pt x="242" y="103"/>
                  </a:lnTo>
                  <a:lnTo>
                    <a:pt x="248" y="118"/>
                  </a:lnTo>
                  <a:lnTo>
                    <a:pt x="252" y="134"/>
                  </a:lnTo>
                  <a:lnTo>
                    <a:pt x="254" y="152"/>
                  </a:lnTo>
                  <a:lnTo>
                    <a:pt x="98" y="152"/>
                  </a:lnTo>
                  <a:lnTo>
                    <a:pt x="98" y="152"/>
                  </a:lnTo>
                  <a:lnTo>
                    <a:pt x="102" y="134"/>
                  </a:lnTo>
                  <a:lnTo>
                    <a:pt x="108" y="118"/>
                  </a:lnTo>
                  <a:lnTo>
                    <a:pt x="116" y="105"/>
                  </a:lnTo>
                  <a:lnTo>
                    <a:pt x="125" y="94"/>
                  </a:lnTo>
                  <a:lnTo>
                    <a:pt x="137" y="85"/>
                  </a:lnTo>
                  <a:lnTo>
                    <a:pt x="150" y="77"/>
                  </a:lnTo>
                  <a:lnTo>
                    <a:pt x="163" y="72"/>
                  </a:lnTo>
                  <a:lnTo>
                    <a:pt x="179" y="72"/>
                  </a:lnTo>
                  <a:lnTo>
                    <a:pt x="179" y="7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20" name="Freeform 24"/>
            <p:cNvSpPr>
              <a:spLocks noEditPoints="1"/>
            </p:cNvSpPr>
            <p:nvPr userDrawn="1"/>
          </p:nvSpPr>
          <p:spPr bwMode="auto">
            <a:xfrm>
              <a:off x="5131976" y="3165237"/>
              <a:ext cx="258762" cy="328613"/>
            </a:xfrm>
            <a:custGeom>
              <a:avLst/>
              <a:gdLst/>
              <a:ahLst/>
              <a:cxnLst>
                <a:cxn ang="0">
                  <a:pos x="323" y="135"/>
                </a:cxn>
                <a:cxn ang="0">
                  <a:pos x="317" y="88"/>
                </a:cxn>
                <a:cxn ang="0">
                  <a:pos x="302" y="53"/>
                </a:cxn>
                <a:cxn ang="0">
                  <a:pos x="276" y="25"/>
                </a:cxn>
                <a:cxn ang="0">
                  <a:pos x="238" y="10"/>
                </a:cxn>
                <a:cxn ang="0">
                  <a:pos x="187" y="2"/>
                </a:cxn>
                <a:cxn ang="0">
                  <a:pos x="132" y="4"/>
                </a:cxn>
                <a:cxn ang="0">
                  <a:pos x="25" y="27"/>
                </a:cxn>
                <a:cxn ang="0">
                  <a:pos x="45" y="103"/>
                </a:cxn>
                <a:cxn ang="0">
                  <a:pos x="98" y="82"/>
                </a:cxn>
                <a:cxn ang="0">
                  <a:pos x="153" y="76"/>
                </a:cxn>
                <a:cxn ang="0">
                  <a:pos x="189" y="79"/>
                </a:cxn>
                <a:cxn ang="0">
                  <a:pos x="221" y="100"/>
                </a:cxn>
                <a:cxn ang="0">
                  <a:pos x="230" y="144"/>
                </a:cxn>
                <a:cxn ang="0">
                  <a:pos x="204" y="163"/>
                </a:cxn>
                <a:cxn ang="0">
                  <a:pos x="134" y="172"/>
                </a:cxn>
                <a:cxn ang="0">
                  <a:pos x="77" y="192"/>
                </a:cxn>
                <a:cxn ang="0">
                  <a:pos x="36" y="219"/>
                </a:cxn>
                <a:cxn ang="0">
                  <a:pos x="10" y="256"/>
                </a:cxn>
                <a:cxn ang="0">
                  <a:pos x="0" y="302"/>
                </a:cxn>
                <a:cxn ang="0">
                  <a:pos x="3" y="327"/>
                </a:cxn>
                <a:cxn ang="0">
                  <a:pos x="14" y="359"/>
                </a:cxn>
                <a:cxn ang="0">
                  <a:pos x="32" y="383"/>
                </a:cxn>
                <a:cxn ang="0">
                  <a:pos x="59" y="402"/>
                </a:cxn>
                <a:cxn ang="0">
                  <a:pos x="89" y="412"/>
                </a:cxn>
                <a:cxn ang="0">
                  <a:pos x="114" y="414"/>
                </a:cxn>
                <a:cxn ang="0">
                  <a:pos x="170" y="405"/>
                </a:cxn>
                <a:cxn ang="0">
                  <a:pos x="215" y="377"/>
                </a:cxn>
                <a:cxn ang="0">
                  <a:pos x="238" y="351"/>
                </a:cxn>
                <a:cxn ang="0">
                  <a:pos x="236" y="406"/>
                </a:cxn>
                <a:cxn ang="0">
                  <a:pos x="325" y="402"/>
                </a:cxn>
                <a:cxn ang="0">
                  <a:pos x="323" y="296"/>
                </a:cxn>
                <a:cxn ang="0">
                  <a:pos x="129" y="339"/>
                </a:cxn>
                <a:cxn ang="0">
                  <a:pos x="104" y="327"/>
                </a:cxn>
                <a:cxn ang="0">
                  <a:pos x="91" y="302"/>
                </a:cxn>
                <a:cxn ang="0">
                  <a:pos x="91" y="284"/>
                </a:cxn>
                <a:cxn ang="0">
                  <a:pos x="100" y="264"/>
                </a:cxn>
                <a:cxn ang="0">
                  <a:pos x="117" y="249"/>
                </a:cxn>
                <a:cxn ang="0">
                  <a:pos x="169" y="232"/>
                </a:cxn>
                <a:cxn ang="0">
                  <a:pos x="230" y="235"/>
                </a:cxn>
                <a:cxn ang="0">
                  <a:pos x="224" y="271"/>
                </a:cxn>
                <a:cxn ang="0">
                  <a:pos x="199" y="313"/>
                </a:cxn>
                <a:cxn ang="0">
                  <a:pos x="176" y="331"/>
                </a:cxn>
                <a:cxn ang="0">
                  <a:pos x="149" y="339"/>
                </a:cxn>
              </a:cxnLst>
              <a:rect l="0" t="0" r="r" b="b"/>
              <a:pathLst>
                <a:path w="325" h="414">
                  <a:moveTo>
                    <a:pt x="323" y="296"/>
                  </a:moveTo>
                  <a:lnTo>
                    <a:pt x="323" y="135"/>
                  </a:lnTo>
                  <a:lnTo>
                    <a:pt x="323" y="135"/>
                  </a:lnTo>
                  <a:lnTo>
                    <a:pt x="322" y="118"/>
                  </a:lnTo>
                  <a:lnTo>
                    <a:pt x="320" y="103"/>
                  </a:lnTo>
                  <a:lnTo>
                    <a:pt x="317" y="88"/>
                  </a:lnTo>
                  <a:lnTo>
                    <a:pt x="314" y="76"/>
                  </a:lnTo>
                  <a:lnTo>
                    <a:pt x="308" y="63"/>
                  </a:lnTo>
                  <a:lnTo>
                    <a:pt x="302" y="53"/>
                  </a:lnTo>
                  <a:lnTo>
                    <a:pt x="294" y="42"/>
                  </a:lnTo>
                  <a:lnTo>
                    <a:pt x="285" y="33"/>
                  </a:lnTo>
                  <a:lnTo>
                    <a:pt x="276" y="25"/>
                  </a:lnTo>
                  <a:lnTo>
                    <a:pt x="264" y="19"/>
                  </a:lnTo>
                  <a:lnTo>
                    <a:pt x="252" y="13"/>
                  </a:lnTo>
                  <a:lnTo>
                    <a:pt x="238" y="10"/>
                  </a:lnTo>
                  <a:lnTo>
                    <a:pt x="222" y="5"/>
                  </a:lnTo>
                  <a:lnTo>
                    <a:pt x="206" y="4"/>
                  </a:lnTo>
                  <a:lnTo>
                    <a:pt x="187" y="2"/>
                  </a:lnTo>
                  <a:lnTo>
                    <a:pt x="167" y="0"/>
                  </a:lnTo>
                  <a:lnTo>
                    <a:pt x="167" y="0"/>
                  </a:lnTo>
                  <a:lnTo>
                    <a:pt x="132" y="4"/>
                  </a:lnTo>
                  <a:lnTo>
                    <a:pt x="94" y="8"/>
                  </a:lnTo>
                  <a:lnTo>
                    <a:pt x="59" y="16"/>
                  </a:lnTo>
                  <a:lnTo>
                    <a:pt x="25" y="27"/>
                  </a:lnTo>
                  <a:lnTo>
                    <a:pt x="20" y="28"/>
                  </a:lnTo>
                  <a:lnTo>
                    <a:pt x="39" y="105"/>
                  </a:lnTo>
                  <a:lnTo>
                    <a:pt x="45" y="103"/>
                  </a:lnTo>
                  <a:lnTo>
                    <a:pt x="45" y="103"/>
                  </a:lnTo>
                  <a:lnTo>
                    <a:pt x="69" y="91"/>
                  </a:lnTo>
                  <a:lnTo>
                    <a:pt x="98" y="82"/>
                  </a:lnTo>
                  <a:lnTo>
                    <a:pt x="126" y="77"/>
                  </a:lnTo>
                  <a:lnTo>
                    <a:pt x="140" y="76"/>
                  </a:lnTo>
                  <a:lnTo>
                    <a:pt x="153" y="76"/>
                  </a:lnTo>
                  <a:lnTo>
                    <a:pt x="153" y="76"/>
                  </a:lnTo>
                  <a:lnTo>
                    <a:pt x="172" y="76"/>
                  </a:lnTo>
                  <a:lnTo>
                    <a:pt x="189" y="79"/>
                  </a:lnTo>
                  <a:lnTo>
                    <a:pt x="201" y="83"/>
                  </a:lnTo>
                  <a:lnTo>
                    <a:pt x="212" y="91"/>
                  </a:lnTo>
                  <a:lnTo>
                    <a:pt x="221" y="100"/>
                  </a:lnTo>
                  <a:lnTo>
                    <a:pt x="225" y="112"/>
                  </a:lnTo>
                  <a:lnTo>
                    <a:pt x="229" y="128"/>
                  </a:lnTo>
                  <a:lnTo>
                    <a:pt x="230" y="144"/>
                  </a:lnTo>
                  <a:lnTo>
                    <a:pt x="230" y="163"/>
                  </a:lnTo>
                  <a:lnTo>
                    <a:pt x="230" y="163"/>
                  </a:lnTo>
                  <a:lnTo>
                    <a:pt x="204" y="163"/>
                  </a:lnTo>
                  <a:lnTo>
                    <a:pt x="178" y="164"/>
                  </a:lnTo>
                  <a:lnTo>
                    <a:pt x="155" y="167"/>
                  </a:lnTo>
                  <a:lnTo>
                    <a:pt x="134" y="172"/>
                  </a:lnTo>
                  <a:lnTo>
                    <a:pt x="112" y="178"/>
                  </a:lnTo>
                  <a:lnTo>
                    <a:pt x="94" y="184"/>
                  </a:lnTo>
                  <a:lnTo>
                    <a:pt x="77" y="192"/>
                  </a:lnTo>
                  <a:lnTo>
                    <a:pt x="62" y="200"/>
                  </a:lnTo>
                  <a:lnTo>
                    <a:pt x="48" y="209"/>
                  </a:lnTo>
                  <a:lnTo>
                    <a:pt x="36" y="219"/>
                  </a:lnTo>
                  <a:lnTo>
                    <a:pt x="25" y="232"/>
                  </a:lnTo>
                  <a:lnTo>
                    <a:pt x="16" y="244"/>
                  </a:lnTo>
                  <a:lnTo>
                    <a:pt x="10" y="256"/>
                  </a:lnTo>
                  <a:lnTo>
                    <a:pt x="5" y="271"/>
                  </a:lnTo>
                  <a:lnTo>
                    <a:pt x="2" y="287"/>
                  </a:lnTo>
                  <a:lnTo>
                    <a:pt x="0" y="302"/>
                  </a:lnTo>
                  <a:lnTo>
                    <a:pt x="0" y="302"/>
                  </a:lnTo>
                  <a:lnTo>
                    <a:pt x="2" y="314"/>
                  </a:lnTo>
                  <a:lnTo>
                    <a:pt x="3" y="327"/>
                  </a:lnTo>
                  <a:lnTo>
                    <a:pt x="5" y="337"/>
                  </a:lnTo>
                  <a:lnTo>
                    <a:pt x="10" y="348"/>
                  </a:lnTo>
                  <a:lnTo>
                    <a:pt x="14" y="359"/>
                  </a:lnTo>
                  <a:lnTo>
                    <a:pt x="19" y="368"/>
                  </a:lnTo>
                  <a:lnTo>
                    <a:pt x="25" y="376"/>
                  </a:lnTo>
                  <a:lnTo>
                    <a:pt x="32" y="383"/>
                  </a:lnTo>
                  <a:lnTo>
                    <a:pt x="40" y="391"/>
                  </a:lnTo>
                  <a:lnTo>
                    <a:pt x="48" y="397"/>
                  </a:lnTo>
                  <a:lnTo>
                    <a:pt x="59" y="402"/>
                  </a:lnTo>
                  <a:lnTo>
                    <a:pt x="68" y="406"/>
                  </a:lnTo>
                  <a:lnTo>
                    <a:pt x="78" y="409"/>
                  </a:lnTo>
                  <a:lnTo>
                    <a:pt x="89" y="412"/>
                  </a:lnTo>
                  <a:lnTo>
                    <a:pt x="101" y="414"/>
                  </a:lnTo>
                  <a:lnTo>
                    <a:pt x="114" y="414"/>
                  </a:lnTo>
                  <a:lnTo>
                    <a:pt x="114" y="414"/>
                  </a:lnTo>
                  <a:lnTo>
                    <a:pt x="134" y="414"/>
                  </a:lnTo>
                  <a:lnTo>
                    <a:pt x="152" y="411"/>
                  </a:lnTo>
                  <a:lnTo>
                    <a:pt x="170" y="405"/>
                  </a:lnTo>
                  <a:lnTo>
                    <a:pt x="186" y="397"/>
                  </a:lnTo>
                  <a:lnTo>
                    <a:pt x="201" y="388"/>
                  </a:lnTo>
                  <a:lnTo>
                    <a:pt x="215" y="377"/>
                  </a:lnTo>
                  <a:lnTo>
                    <a:pt x="227" y="365"/>
                  </a:lnTo>
                  <a:lnTo>
                    <a:pt x="238" y="351"/>
                  </a:lnTo>
                  <a:lnTo>
                    <a:pt x="238" y="351"/>
                  </a:lnTo>
                  <a:lnTo>
                    <a:pt x="236" y="374"/>
                  </a:lnTo>
                  <a:lnTo>
                    <a:pt x="236" y="402"/>
                  </a:lnTo>
                  <a:lnTo>
                    <a:pt x="236" y="406"/>
                  </a:lnTo>
                  <a:lnTo>
                    <a:pt x="325" y="406"/>
                  </a:lnTo>
                  <a:lnTo>
                    <a:pt x="325" y="402"/>
                  </a:lnTo>
                  <a:lnTo>
                    <a:pt x="325" y="402"/>
                  </a:lnTo>
                  <a:lnTo>
                    <a:pt x="323" y="351"/>
                  </a:lnTo>
                  <a:lnTo>
                    <a:pt x="323" y="296"/>
                  </a:lnTo>
                  <a:lnTo>
                    <a:pt x="323" y="296"/>
                  </a:lnTo>
                  <a:close/>
                  <a:moveTo>
                    <a:pt x="140" y="340"/>
                  </a:moveTo>
                  <a:lnTo>
                    <a:pt x="140" y="340"/>
                  </a:lnTo>
                  <a:lnTo>
                    <a:pt x="129" y="339"/>
                  </a:lnTo>
                  <a:lnTo>
                    <a:pt x="120" y="337"/>
                  </a:lnTo>
                  <a:lnTo>
                    <a:pt x="111" y="333"/>
                  </a:lnTo>
                  <a:lnTo>
                    <a:pt x="104" y="327"/>
                  </a:lnTo>
                  <a:lnTo>
                    <a:pt x="98" y="320"/>
                  </a:lnTo>
                  <a:lnTo>
                    <a:pt x="94" y="311"/>
                  </a:lnTo>
                  <a:lnTo>
                    <a:pt x="91" y="302"/>
                  </a:lnTo>
                  <a:lnTo>
                    <a:pt x="91" y="291"/>
                  </a:lnTo>
                  <a:lnTo>
                    <a:pt x="91" y="291"/>
                  </a:lnTo>
                  <a:lnTo>
                    <a:pt x="91" y="284"/>
                  </a:lnTo>
                  <a:lnTo>
                    <a:pt x="92" y="278"/>
                  </a:lnTo>
                  <a:lnTo>
                    <a:pt x="95" y="270"/>
                  </a:lnTo>
                  <a:lnTo>
                    <a:pt x="100" y="264"/>
                  </a:lnTo>
                  <a:lnTo>
                    <a:pt x="104" y="259"/>
                  </a:lnTo>
                  <a:lnTo>
                    <a:pt x="111" y="253"/>
                  </a:lnTo>
                  <a:lnTo>
                    <a:pt x="117" y="249"/>
                  </a:lnTo>
                  <a:lnTo>
                    <a:pt x="126" y="244"/>
                  </a:lnTo>
                  <a:lnTo>
                    <a:pt x="146" y="238"/>
                  </a:lnTo>
                  <a:lnTo>
                    <a:pt x="169" y="232"/>
                  </a:lnTo>
                  <a:lnTo>
                    <a:pt x="198" y="229"/>
                  </a:lnTo>
                  <a:lnTo>
                    <a:pt x="230" y="227"/>
                  </a:lnTo>
                  <a:lnTo>
                    <a:pt x="230" y="235"/>
                  </a:lnTo>
                  <a:lnTo>
                    <a:pt x="230" y="235"/>
                  </a:lnTo>
                  <a:lnTo>
                    <a:pt x="229" y="253"/>
                  </a:lnTo>
                  <a:lnTo>
                    <a:pt x="224" y="271"/>
                  </a:lnTo>
                  <a:lnTo>
                    <a:pt x="216" y="290"/>
                  </a:lnTo>
                  <a:lnTo>
                    <a:pt x="206" y="307"/>
                  </a:lnTo>
                  <a:lnTo>
                    <a:pt x="199" y="313"/>
                  </a:lnTo>
                  <a:lnTo>
                    <a:pt x="193" y="320"/>
                  </a:lnTo>
                  <a:lnTo>
                    <a:pt x="186" y="325"/>
                  </a:lnTo>
                  <a:lnTo>
                    <a:pt x="176" y="331"/>
                  </a:lnTo>
                  <a:lnTo>
                    <a:pt x="169" y="334"/>
                  </a:lnTo>
                  <a:lnTo>
                    <a:pt x="160" y="337"/>
                  </a:lnTo>
                  <a:lnTo>
                    <a:pt x="149" y="339"/>
                  </a:lnTo>
                  <a:lnTo>
                    <a:pt x="140" y="340"/>
                  </a:lnTo>
                  <a:lnTo>
                    <a:pt x="140" y="34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21" name="Rectangle 25"/>
            <p:cNvSpPr>
              <a:spLocks noChangeArrowheads="1"/>
            </p:cNvSpPr>
            <p:nvPr userDrawn="1"/>
          </p:nvSpPr>
          <p:spPr bwMode="auto">
            <a:xfrm>
              <a:off x="5446301" y="3027125"/>
              <a:ext cx="73025" cy="460375"/>
            </a:xfrm>
            <a:prstGeom prst="rect">
              <a:avLst/>
            </a:prstGeom>
            <a:solidFill>
              <a:srgbClr val="FD0014"/>
            </a:solidFill>
            <a:ln w="9525">
              <a:noFill/>
              <a:miter lim="800000"/>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22" name="Rectangle 26"/>
            <p:cNvSpPr>
              <a:spLocks noChangeArrowheads="1"/>
            </p:cNvSpPr>
            <p:nvPr userDrawn="1"/>
          </p:nvSpPr>
          <p:spPr bwMode="auto">
            <a:xfrm>
              <a:off x="4020726" y="3062050"/>
              <a:ext cx="73025" cy="425450"/>
            </a:xfrm>
            <a:prstGeom prst="rect">
              <a:avLst/>
            </a:prstGeom>
            <a:solidFill>
              <a:srgbClr val="7E000A"/>
            </a:solidFill>
            <a:ln w="9525">
              <a:noFill/>
              <a:miter lim="800000"/>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sp>
          <p:nvSpPr>
            <p:cNvPr id="4123" name="Freeform 27"/>
            <p:cNvSpPr>
              <a:spLocks/>
            </p:cNvSpPr>
            <p:nvPr userDrawn="1"/>
          </p:nvSpPr>
          <p:spPr bwMode="auto">
            <a:xfrm>
              <a:off x="5566951" y="3398600"/>
              <a:ext cx="95250" cy="95250"/>
            </a:xfrm>
            <a:custGeom>
              <a:avLst/>
              <a:gdLst/>
              <a:ahLst/>
              <a:cxnLst>
                <a:cxn ang="0">
                  <a:pos x="60" y="0"/>
                </a:cxn>
                <a:cxn ang="0">
                  <a:pos x="60" y="0"/>
                </a:cxn>
                <a:cxn ang="0">
                  <a:pos x="49" y="2"/>
                </a:cxn>
                <a:cxn ang="0">
                  <a:pos x="37" y="5"/>
                </a:cxn>
                <a:cxn ang="0">
                  <a:pos x="28" y="11"/>
                </a:cxn>
                <a:cxn ang="0">
                  <a:pos x="18" y="19"/>
                </a:cxn>
                <a:cxn ang="0">
                  <a:pos x="11" y="26"/>
                </a:cxn>
                <a:cxn ang="0">
                  <a:pos x="5" y="37"/>
                </a:cxn>
                <a:cxn ang="0">
                  <a:pos x="2" y="48"/>
                </a:cxn>
                <a:cxn ang="0">
                  <a:pos x="0" y="60"/>
                </a:cxn>
                <a:cxn ang="0">
                  <a:pos x="0" y="60"/>
                </a:cxn>
                <a:cxn ang="0">
                  <a:pos x="2" y="72"/>
                </a:cxn>
                <a:cxn ang="0">
                  <a:pos x="5" y="85"/>
                </a:cxn>
                <a:cxn ang="0">
                  <a:pos x="11" y="94"/>
                </a:cxn>
                <a:cxn ang="0">
                  <a:pos x="18" y="103"/>
                </a:cxn>
                <a:cxn ang="0">
                  <a:pos x="28" y="111"/>
                </a:cxn>
                <a:cxn ang="0">
                  <a:pos x="37" y="115"/>
                </a:cxn>
                <a:cxn ang="0">
                  <a:pos x="49" y="120"/>
                </a:cxn>
                <a:cxn ang="0">
                  <a:pos x="60" y="120"/>
                </a:cxn>
                <a:cxn ang="0">
                  <a:pos x="60" y="120"/>
                </a:cxn>
                <a:cxn ang="0">
                  <a:pos x="72" y="120"/>
                </a:cxn>
                <a:cxn ang="0">
                  <a:pos x="84" y="115"/>
                </a:cxn>
                <a:cxn ang="0">
                  <a:pos x="94" y="111"/>
                </a:cxn>
                <a:cxn ang="0">
                  <a:pos x="103" y="103"/>
                </a:cxn>
                <a:cxn ang="0">
                  <a:pos x="110" y="94"/>
                </a:cxn>
                <a:cxn ang="0">
                  <a:pos x="116" y="85"/>
                </a:cxn>
                <a:cxn ang="0">
                  <a:pos x="120" y="72"/>
                </a:cxn>
                <a:cxn ang="0">
                  <a:pos x="121" y="60"/>
                </a:cxn>
                <a:cxn ang="0">
                  <a:pos x="121" y="60"/>
                </a:cxn>
                <a:cxn ang="0">
                  <a:pos x="120" y="48"/>
                </a:cxn>
                <a:cxn ang="0">
                  <a:pos x="116" y="37"/>
                </a:cxn>
                <a:cxn ang="0">
                  <a:pos x="110" y="26"/>
                </a:cxn>
                <a:cxn ang="0">
                  <a:pos x="103" y="19"/>
                </a:cxn>
                <a:cxn ang="0">
                  <a:pos x="94" y="11"/>
                </a:cxn>
                <a:cxn ang="0">
                  <a:pos x="84" y="5"/>
                </a:cxn>
                <a:cxn ang="0">
                  <a:pos x="72" y="2"/>
                </a:cxn>
                <a:cxn ang="0">
                  <a:pos x="60" y="0"/>
                </a:cxn>
                <a:cxn ang="0">
                  <a:pos x="60" y="0"/>
                </a:cxn>
              </a:cxnLst>
              <a:rect l="0" t="0" r="r" b="b"/>
              <a:pathLst>
                <a:path w="121" h="120">
                  <a:moveTo>
                    <a:pt x="60" y="0"/>
                  </a:moveTo>
                  <a:lnTo>
                    <a:pt x="60" y="0"/>
                  </a:lnTo>
                  <a:lnTo>
                    <a:pt x="49" y="2"/>
                  </a:lnTo>
                  <a:lnTo>
                    <a:pt x="37" y="5"/>
                  </a:lnTo>
                  <a:lnTo>
                    <a:pt x="28" y="11"/>
                  </a:lnTo>
                  <a:lnTo>
                    <a:pt x="18" y="19"/>
                  </a:lnTo>
                  <a:lnTo>
                    <a:pt x="11" y="26"/>
                  </a:lnTo>
                  <a:lnTo>
                    <a:pt x="5" y="37"/>
                  </a:lnTo>
                  <a:lnTo>
                    <a:pt x="2" y="48"/>
                  </a:lnTo>
                  <a:lnTo>
                    <a:pt x="0" y="60"/>
                  </a:lnTo>
                  <a:lnTo>
                    <a:pt x="0" y="60"/>
                  </a:lnTo>
                  <a:lnTo>
                    <a:pt x="2" y="72"/>
                  </a:lnTo>
                  <a:lnTo>
                    <a:pt x="5" y="85"/>
                  </a:lnTo>
                  <a:lnTo>
                    <a:pt x="11" y="94"/>
                  </a:lnTo>
                  <a:lnTo>
                    <a:pt x="18" y="103"/>
                  </a:lnTo>
                  <a:lnTo>
                    <a:pt x="28" y="111"/>
                  </a:lnTo>
                  <a:lnTo>
                    <a:pt x="37" y="115"/>
                  </a:lnTo>
                  <a:lnTo>
                    <a:pt x="49" y="120"/>
                  </a:lnTo>
                  <a:lnTo>
                    <a:pt x="60" y="120"/>
                  </a:lnTo>
                  <a:lnTo>
                    <a:pt x="60" y="120"/>
                  </a:lnTo>
                  <a:lnTo>
                    <a:pt x="72" y="120"/>
                  </a:lnTo>
                  <a:lnTo>
                    <a:pt x="84" y="115"/>
                  </a:lnTo>
                  <a:lnTo>
                    <a:pt x="94" y="111"/>
                  </a:lnTo>
                  <a:lnTo>
                    <a:pt x="103" y="103"/>
                  </a:lnTo>
                  <a:lnTo>
                    <a:pt x="110" y="94"/>
                  </a:lnTo>
                  <a:lnTo>
                    <a:pt x="116" y="85"/>
                  </a:lnTo>
                  <a:lnTo>
                    <a:pt x="120" y="72"/>
                  </a:lnTo>
                  <a:lnTo>
                    <a:pt x="121" y="60"/>
                  </a:lnTo>
                  <a:lnTo>
                    <a:pt x="121" y="60"/>
                  </a:lnTo>
                  <a:lnTo>
                    <a:pt x="120" y="48"/>
                  </a:lnTo>
                  <a:lnTo>
                    <a:pt x="116" y="37"/>
                  </a:lnTo>
                  <a:lnTo>
                    <a:pt x="110" y="26"/>
                  </a:lnTo>
                  <a:lnTo>
                    <a:pt x="103" y="19"/>
                  </a:lnTo>
                  <a:lnTo>
                    <a:pt x="94" y="11"/>
                  </a:lnTo>
                  <a:lnTo>
                    <a:pt x="84" y="5"/>
                  </a:lnTo>
                  <a:lnTo>
                    <a:pt x="72" y="2"/>
                  </a:lnTo>
                  <a:lnTo>
                    <a:pt x="60" y="0"/>
                  </a:lnTo>
                  <a:lnTo>
                    <a:pt x="60"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solidFill>
                  <a:srgbClr val="1F497D"/>
                </a:solidFill>
              </a:endParaRPr>
            </a:p>
          </p:txBody>
        </p:sp>
      </p:grpSp>
    </p:spTree>
    <p:extLst>
      <p:ext uri="{BB962C8B-B14F-4D97-AF65-F5344CB8AC3E}">
        <p14:creationId xmlns="" xmlns:p14="http://schemas.microsoft.com/office/powerpoint/2010/main" val="13073726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pic>
        <p:nvPicPr>
          <p:cNvPr id="2" name="図 1" descr="ea60_010_030_dmac [更新済み].wmf"/>
          <p:cNvPicPr>
            <a:picLocks noChangeAspect="1"/>
          </p:cNvPicPr>
          <p:nvPr userDrawn="1"/>
        </p:nvPicPr>
        <p:blipFill>
          <a:blip r:embed="rId2" cstate="screen"/>
          <a:stretch>
            <a:fillRect/>
          </a:stretch>
        </p:blipFill>
        <p:spPr bwMode="gray">
          <a:xfrm>
            <a:off x="2786400" y="2916679"/>
            <a:ext cx="3571200" cy="1024642"/>
          </a:xfrm>
          <a:prstGeom prst="rect">
            <a:avLst/>
          </a:prstGeom>
        </p:spPr>
      </p:pic>
    </p:spTree>
    <p:extLst>
      <p:ext uri="{BB962C8B-B14F-4D97-AF65-F5344CB8AC3E}">
        <p14:creationId xmlns="" xmlns:p14="http://schemas.microsoft.com/office/powerpoint/2010/main" val="3561333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タイトルのみ">
    <p:spTree>
      <p:nvGrpSpPr>
        <p:cNvPr id="1" name=""/>
        <p:cNvGrpSpPr/>
        <p:nvPr/>
      </p:nvGrpSpPr>
      <p:grpSpPr>
        <a:xfrm>
          <a:off x="0" y="0"/>
          <a:ext cx="0" cy="0"/>
          <a:chOff x="0" y="0"/>
          <a:chExt cx="0" cy="0"/>
        </a:xfrm>
      </p:grpSpPr>
      <p:sp>
        <p:nvSpPr>
          <p:cNvPr id="49"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ED881F7E-4721-4672-B9D1-22F8E31EDEB5}" type="slidenum">
              <a:rPr lang="en-US" altLang="ja-JP" smtClean="0">
                <a:solidFill>
                  <a:prstClr val="black"/>
                </a:solidFill>
              </a:rPr>
              <a:pPr>
                <a:defRPr/>
              </a:pPr>
              <a:t>&lt;#&gt;</a:t>
            </a:fld>
            <a:endParaRPr lang="en-US" altLang="ja-JP">
              <a:solidFill>
                <a:prstClr val="black"/>
              </a:solidFill>
            </a:endParaRPr>
          </a:p>
        </p:txBody>
      </p:sp>
      <p:grpSp>
        <p:nvGrpSpPr>
          <p:cNvPr id="2" name="グループ化 93"/>
          <p:cNvGrpSpPr/>
          <p:nvPr/>
        </p:nvGrpSpPr>
        <p:grpSpPr bwMode="gray">
          <a:xfrm>
            <a:off x="6844506" y="547566"/>
            <a:ext cx="1982788" cy="569913"/>
            <a:chOff x="6642100" y="547566"/>
            <a:chExt cx="1982788" cy="569913"/>
          </a:xfrm>
        </p:grpSpPr>
        <p:sp>
          <p:nvSpPr>
            <p:cNvPr id="95"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6"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7"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8"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9"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0"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1"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2"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3"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4"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5"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6"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7"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8"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9"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0"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1"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2"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3"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4"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5"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6"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7"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grpSp>
      <p:sp>
        <p:nvSpPr>
          <p:cNvPr id="38" name="正方形/長方形 11"/>
          <p:cNvSpPr>
            <a:spLocks noChangeArrowheads="1"/>
          </p:cNvSpPr>
          <p:nvPr/>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3" name="グループ化 38"/>
          <p:cNvGrpSpPr/>
          <p:nvPr/>
        </p:nvGrpSpPr>
        <p:grpSpPr bwMode="gray">
          <a:xfrm>
            <a:off x="324643" y="2763058"/>
            <a:ext cx="2178447" cy="109537"/>
            <a:chOff x="312738" y="2747963"/>
            <a:chExt cx="1970087" cy="109537"/>
          </a:xfrm>
        </p:grpSpPr>
        <p:sp>
          <p:nvSpPr>
            <p:cNvPr id="40" name="正方形/長方形 39"/>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41" name="正方形/長方形 40"/>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80"/>
                </a:solidFill>
              </a:endParaRPr>
            </a:p>
          </p:txBody>
        </p:sp>
      </p:grpSp>
      <p:sp>
        <p:nvSpPr>
          <p:cNvPr id="32" name="Text Box 13"/>
          <p:cNvSpPr txBox="1">
            <a:spLocks noChangeArrowheads="1"/>
          </p:cNvSpPr>
          <p:nvPr/>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a:t>
            </a:r>
            <a:r>
              <a:rPr kumimoji="0" lang="en-US" altLang="ja-JP" sz="900" dirty="0" smtClean="0">
                <a:solidFill>
                  <a:schemeClr val="tx1"/>
                </a:solidFill>
                <a:latin typeface="Arial" charset="0"/>
                <a:ea typeface="ＭＳ Ｐゴシック" pitchFamily="50" charset="-128"/>
              </a:rPr>
              <a:t>2016. </a:t>
            </a:r>
            <a:r>
              <a:rPr kumimoji="0" lang="en-US" altLang="ja-JP" sz="900" dirty="0">
                <a:solidFill>
                  <a:schemeClr val="tx1"/>
                </a:solidFill>
                <a:latin typeface="Arial" charset="0"/>
                <a:ea typeface="ＭＳ Ｐゴシック" pitchFamily="50" charset="-128"/>
              </a:rPr>
              <a:t>All rights reserved.</a:t>
            </a:r>
          </a:p>
        </p:txBody>
      </p:sp>
      <p:grpSp>
        <p:nvGrpSpPr>
          <p:cNvPr id="33" name="グループ化 32"/>
          <p:cNvGrpSpPr/>
          <p:nvPr userDrawn="1"/>
        </p:nvGrpSpPr>
        <p:grpSpPr bwMode="gray">
          <a:xfrm>
            <a:off x="6844506" y="547566"/>
            <a:ext cx="1982788" cy="569913"/>
            <a:chOff x="6642100" y="547566"/>
            <a:chExt cx="1982788" cy="569913"/>
          </a:xfrm>
        </p:grpSpPr>
        <p:sp>
          <p:nvSpPr>
            <p:cNvPr id="34"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35"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36"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37"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39"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2"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3"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4"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5"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6"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7"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48"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0"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1"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2"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3"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4"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5"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6"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7"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8"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59"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60"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a:solidFill>
                  <a:sysClr val="windowText" lastClr="000080"/>
                </a:solidFill>
              </a:endParaRPr>
            </a:p>
          </p:txBody>
        </p:sp>
      </p:grpSp>
      <p:sp>
        <p:nvSpPr>
          <p:cNvPr id="61" name="正方形/長方形 11"/>
          <p:cNvSpPr>
            <a:spLocks noChangeArrowheads="1"/>
          </p:cNvSpPr>
          <p:nvPr userDrawn="1"/>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endParaRPr>
          </a:p>
        </p:txBody>
      </p:sp>
      <p:grpSp>
        <p:nvGrpSpPr>
          <p:cNvPr id="62" name="グループ化 61"/>
          <p:cNvGrpSpPr/>
          <p:nvPr userDrawn="1"/>
        </p:nvGrpSpPr>
        <p:grpSpPr bwMode="gray">
          <a:xfrm>
            <a:off x="324643" y="2763058"/>
            <a:ext cx="2178447" cy="109537"/>
            <a:chOff x="312738" y="2747963"/>
            <a:chExt cx="1970087" cy="109537"/>
          </a:xfrm>
        </p:grpSpPr>
        <p:sp>
          <p:nvSpPr>
            <p:cNvPr id="63" name="正方形/長方形 62"/>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64" name="正方形/長方形 63"/>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grpSp>
      <p:sp>
        <p:nvSpPr>
          <p:cNvPr id="65"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prstClr val="black"/>
                </a:solidFill>
                <a:latin typeface="Arial" charset="0"/>
                <a:ea typeface="ＭＳ Ｐゴシック" pitchFamily="50" charset="-128"/>
              </a:rPr>
              <a:t>© Hitachi, Ltd.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2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566738" y="3153460"/>
            <a:ext cx="4201791" cy="480131"/>
          </a:xfrm>
          <a:prstGeom prst="rect">
            <a:avLst/>
          </a:prstGeom>
        </p:spPr>
        <p:txBody>
          <a:bodyPr wrap="none">
            <a:spAutoFit/>
          </a:bodyPr>
          <a:lstStyle>
            <a:lvl1pPr>
              <a:defRPr sz="2800">
                <a:solidFill>
                  <a:schemeClr val="tx1"/>
                </a:solidFill>
                <a:latin typeface="+mj-ea"/>
                <a:ea typeface="+mj-ea"/>
              </a:defRPr>
            </a:lvl1pPr>
          </a:lstStyle>
          <a:p>
            <a:r>
              <a:rPr lang="ja-JP" altLang="en-US" smtClean="0"/>
              <a:t>マスタ タイトルの書式設定</a:t>
            </a:r>
            <a:endParaRPr lang="ja-JP" altLang="en-US" dirty="0"/>
          </a:p>
        </p:txBody>
      </p:sp>
      <p:sp>
        <p:nvSpPr>
          <p:cNvPr id="49"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fld id="{F22BFB86-D5A3-4E5A-95C1-CF11460A9BC6}" type="slidenum">
              <a:rPr lang="ja-JP" altLang="en-US" smtClean="0"/>
              <a:pPr/>
              <a:t>&lt;#&gt;</a:t>
            </a:fld>
            <a:endParaRPr lang="en-US" altLang="ja-JP" dirty="0"/>
          </a:p>
        </p:txBody>
      </p:sp>
      <p:grpSp>
        <p:nvGrpSpPr>
          <p:cNvPr id="3" name="グループ化 94"/>
          <p:cNvGrpSpPr/>
          <p:nvPr/>
        </p:nvGrpSpPr>
        <p:grpSpPr bwMode="gray">
          <a:xfrm>
            <a:off x="6844506" y="547566"/>
            <a:ext cx="1982788" cy="569913"/>
            <a:chOff x="6642100" y="547566"/>
            <a:chExt cx="1982788" cy="569913"/>
          </a:xfrm>
        </p:grpSpPr>
        <p:sp>
          <p:nvSpPr>
            <p:cNvPr id="96"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7"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8"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99"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0"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1"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2"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3"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4"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5"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6"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7"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8"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09"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0"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1"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2"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3"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4"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5"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6"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7"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118"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grpSp>
      <p:sp>
        <p:nvSpPr>
          <p:cNvPr id="39" name="正方形/長方形 11"/>
          <p:cNvSpPr>
            <a:spLocks noChangeArrowheads="1"/>
          </p:cNvSpPr>
          <p:nvPr/>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4" name="グループ化 39"/>
          <p:cNvGrpSpPr/>
          <p:nvPr/>
        </p:nvGrpSpPr>
        <p:grpSpPr bwMode="gray">
          <a:xfrm>
            <a:off x="324643" y="2763058"/>
            <a:ext cx="2178447" cy="109537"/>
            <a:chOff x="312738" y="2747963"/>
            <a:chExt cx="1970087" cy="109537"/>
          </a:xfrm>
        </p:grpSpPr>
        <p:sp>
          <p:nvSpPr>
            <p:cNvPr id="41" name="正方形/長方形 40"/>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42" name="正方形/長方形 41"/>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80"/>
                </a:solidFill>
              </a:endParaRPr>
            </a:p>
          </p:txBody>
        </p:sp>
      </p:grpSp>
      <p:sp>
        <p:nvSpPr>
          <p:cNvPr id="33" name="Text Box 13"/>
          <p:cNvSpPr txBox="1">
            <a:spLocks noChangeArrowheads="1"/>
          </p:cNvSpPr>
          <p:nvPr/>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a:t>
            </a:r>
            <a:r>
              <a:rPr kumimoji="0" lang="en-US" altLang="ja-JP" sz="900" dirty="0" smtClean="0">
                <a:solidFill>
                  <a:schemeClr val="tx1"/>
                </a:solidFill>
                <a:latin typeface="Arial" charset="0"/>
                <a:ea typeface="ＭＳ Ｐゴシック" pitchFamily="50" charset="-128"/>
              </a:rPr>
              <a:t>2016. </a:t>
            </a:r>
            <a:r>
              <a:rPr kumimoji="0" lang="en-US" altLang="ja-JP" sz="900" dirty="0">
                <a:solidFill>
                  <a:schemeClr val="tx1"/>
                </a:solidFill>
                <a:latin typeface="Arial" charset="0"/>
                <a:ea typeface="ＭＳ Ｐゴシック" pitchFamily="50" charset="-128"/>
              </a:rPr>
              <a:t>All rights reserved.</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113191" y="261370"/>
            <a:ext cx="3550972" cy="424732"/>
          </a:xfrm>
          <a:prstGeom prst="rect">
            <a:avLst/>
          </a:prstGeom>
        </p:spPr>
        <p:txBody>
          <a:bodyPr wrap="none">
            <a:spAutoFit/>
          </a:bodyPr>
          <a:lstStyle>
            <a:lvl1pPr>
              <a:defRPr sz="2400">
                <a:solidFill>
                  <a:schemeClr val="tx1"/>
                </a:solidFill>
                <a:latin typeface="+mj-ea"/>
                <a:ea typeface="+mj-ea"/>
              </a:defRPr>
            </a:lvl1pPr>
          </a:lstStyle>
          <a:p>
            <a:r>
              <a:rPr lang="ja-JP" altLang="en-US" smtClean="0"/>
              <a:t>マスタ タイトルの書式設定</a:t>
            </a:r>
            <a:endParaRPr lang="ja-JP" altLang="en-US" dirty="0"/>
          </a:p>
        </p:txBody>
      </p:sp>
      <p:sp>
        <p:nvSpPr>
          <p:cNvPr id="49"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fld id="{F22BFB86-D5A3-4E5A-95C1-CF11460A9BC6}" type="slidenum">
              <a:rPr lang="ja-JP" altLang="en-US" smtClean="0"/>
              <a:pPr/>
              <a:t>&lt;#&gt;</a:t>
            </a:fld>
            <a:endParaRPr lang="en-US" altLang="ja-JP" dirty="0"/>
          </a:p>
        </p:txBody>
      </p:sp>
      <p:sp>
        <p:nvSpPr>
          <p:cNvPr id="87" name="正方形/長方形 11"/>
          <p:cNvSpPr>
            <a:spLocks noChangeArrowheads="1"/>
          </p:cNvSpPr>
          <p:nvPr/>
        </p:nvSpPr>
        <p:spPr bwMode="gray">
          <a:xfrm>
            <a:off x="1" y="739775"/>
            <a:ext cx="9144000" cy="74485"/>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3" name="グループ化 62"/>
          <p:cNvGrpSpPr/>
          <p:nvPr/>
        </p:nvGrpSpPr>
        <p:grpSpPr bwMode="gray">
          <a:xfrm>
            <a:off x="-4" y="739775"/>
            <a:ext cx="1481336" cy="74485"/>
            <a:chOff x="312738" y="2747963"/>
            <a:chExt cx="1970087" cy="109537"/>
          </a:xfrm>
        </p:grpSpPr>
        <p:sp>
          <p:nvSpPr>
            <p:cNvPr id="89" name="正方形/長方形 88"/>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90" name="正方形/長方形 89"/>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80"/>
                </a:solidFill>
              </a:endParaRPr>
            </a:p>
          </p:txBody>
        </p:sp>
      </p:grpSp>
      <p:grpSp>
        <p:nvGrpSpPr>
          <p:cNvPr id="4" name="グループ化 37"/>
          <p:cNvGrpSpPr/>
          <p:nvPr/>
        </p:nvGrpSpPr>
        <p:grpSpPr bwMode="gray">
          <a:xfrm>
            <a:off x="7625254" y="202284"/>
            <a:ext cx="1344915" cy="386569"/>
            <a:chOff x="6642100" y="547566"/>
            <a:chExt cx="1982788" cy="569913"/>
          </a:xfrm>
        </p:grpSpPr>
        <p:sp>
          <p:nvSpPr>
            <p:cNvPr id="39"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41"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44"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45"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46"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50"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51"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52"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53"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54"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55"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57"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58"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59"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60"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61"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62"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63"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64"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65"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66"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67"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sp>
          <p:nvSpPr>
            <p:cNvPr id="68"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algn="l" rtl="0" fontAlgn="auto">
                <a:lnSpc>
                  <a:spcPct val="90000"/>
                </a:lnSpc>
                <a:spcBef>
                  <a:spcPts val="0"/>
                </a:spcBef>
                <a:spcAft>
                  <a:spcPts val="0"/>
                </a:spcAft>
                <a:defRPr/>
              </a:pPr>
              <a:endParaRPr kumimoji="0" lang="ja-JP" altLang="en-US" sz="1800" kern="0">
                <a:solidFill>
                  <a:sysClr val="windowText" lastClr="000080"/>
                </a:solidFill>
                <a:latin typeface="HGPｺﾞｼｯｸE" pitchFamily="50" charset="-128"/>
                <a:ea typeface="HGPｺﾞｼｯｸE" pitchFamily="50" charset="-128"/>
                <a:cs typeface="+mn-cs"/>
              </a:endParaRPr>
            </a:p>
          </p:txBody>
        </p:sp>
      </p:grpSp>
      <p:sp>
        <p:nvSpPr>
          <p:cNvPr id="36" name="Text Box 13"/>
          <p:cNvSpPr txBox="1">
            <a:spLocks noChangeArrowheads="1"/>
          </p:cNvSpPr>
          <p:nvPr/>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a:t>
            </a:r>
            <a:r>
              <a:rPr kumimoji="0" lang="en-US" altLang="ja-JP" sz="900" dirty="0" smtClean="0">
                <a:solidFill>
                  <a:schemeClr val="tx1"/>
                </a:solidFill>
                <a:latin typeface="Arial" charset="0"/>
                <a:ea typeface="ＭＳ Ｐゴシック" pitchFamily="50" charset="-128"/>
              </a:rPr>
              <a:t>2016. </a:t>
            </a:r>
            <a:r>
              <a:rPr kumimoji="0" lang="en-US" altLang="ja-JP" sz="900" dirty="0">
                <a:solidFill>
                  <a:schemeClr val="tx1"/>
                </a:solidFill>
                <a:latin typeface="Arial" charset="0"/>
                <a:ea typeface="ＭＳ Ｐゴシック" pitchFamily="50" charset="-128"/>
              </a:rPr>
              <a:t>All rights reserved.</a:t>
            </a:r>
          </a:p>
        </p:txBody>
      </p:sp>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白紙">
    <p:spTree>
      <p:nvGrpSpPr>
        <p:cNvPr id="1" name=""/>
        <p:cNvGrpSpPr/>
        <p:nvPr/>
      </p:nvGrpSpPr>
      <p:grpSpPr>
        <a:xfrm>
          <a:off x="0" y="0"/>
          <a:ext cx="0" cy="0"/>
          <a:chOff x="0" y="0"/>
          <a:chExt cx="0" cy="0"/>
        </a:xfrm>
      </p:grpSpPr>
      <p:grpSp>
        <p:nvGrpSpPr>
          <p:cNvPr id="2" name="グループ化 193"/>
          <p:cNvGrpSpPr/>
          <p:nvPr/>
        </p:nvGrpSpPr>
        <p:grpSpPr>
          <a:xfrm>
            <a:off x="2541588" y="3873514"/>
            <a:ext cx="3990976" cy="441325"/>
            <a:chOff x="2541588" y="1458913"/>
            <a:chExt cx="3990976" cy="441325"/>
          </a:xfrm>
        </p:grpSpPr>
        <p:sp>
          <p:nvSpPr>
            <p:cNvPr id="4180" name="Freeform 84"/>
            <p:cNvSpPr>
              <a:spLocks noEditPoints="1"/>
            </p:cNvSpPr>
            <p:nvPr userDrawn="1"/>
          </p:nvSpPr>
          <p:spPr bwMode="auto">
            <a:xfrm>
              <a:off x="2541588" y="1460501"/>
              <a:ext cx="147638" cy="149225"/>
            </a:xfrm>
            <a:custGeom>
              <a:avLst/>
              <a:gdLst/>
              <a:ahLst/>
              <a:cxnLst>
                <a:cxn ang="0">
                  <a:pos x="100" y="125"/>
                </a:cxn>
                <a:cxn ang="0">
                  <a:pos x="120" y="138"/>
                </a:cxn>
                <a:cxn ang="0">
                  <a:pos x="128" y="155"/>
                </a:cxn>
                <a:cxn ang="0">
                  <a:pos x="125" y="168"/>
                </a:cxn>
                <a:cxn ang="0">
                  <a:pos x="116" y="176"/>
                </a:cxn>
                <a:cxn ang="0">
                  <a:pos x="109" y="165"/>
                </a:cxn>
                <a:cxn ang="0">
                  <a:pos x="100" y="147"/>
                </a:cxn>
                <a:cxn ang="0">
                  <a:pos x="86" y="184"/>
                </a:cxn>
                <a:cxn ang="0">
                  <a:pos x="86" y="273"/>
                </a:cxn>
                <a:cxn ang="0">
                  <a:pos x="84" y="277"/>
                </a:cxn>
                <a:cxn ang="0">
                  <a:pos x="68" y="280"/>
                </a:cxn>
                <a:cxn ang="0">
                  <a:pos x="59" y="275"/>
                </a:cxn>
                <a:cxn ang="0">
                  <a:pos x="64" y="135"/>
                </a:cxn>
                <a:cxn ang="0">
                  <a:pos x="35" y="186"/>
                </a:cxn>
                <a:cxn ang="0">
                  <a:pos x="4" y="220"/>
                </a:cxn>
                <a:cxn ang="0">
                  <a:pos x="17" y="187"/>
                </a:cxn>
                <a:cxn ang="0">
                  <a:pos x="58" y="97"/>
                </a:cxn>
                <a:cxn ang="0">
                  <a:pos x="17" y="97"/>
                </a:cxn>
                <a:cxn ang="0">
                  <a:pos x="4" y="83"/>
                </a:cxn>
                <a:cxn ang="0">
                  <a:pos x="62" y="87"/>
                </a:cxn>
                <a:cxn ang="0">
                  <a:pos x="35" y="45"/>
                </a:cxn>
                <a:cxn ang="0">
                  <a:pos x="7" y="41"/>
                </a:cxn>
                <a:cxn ang="0">
                  <a:pos x="74" y="21"/>
                </a:cxn>
                <a:cxn ang="0">
                  <a:pos x="104" y="6"/>
                </a:cxn>
                <a:cxn ang="0">
                  <a:pos x="135" y="13"/>
                </a:cxn>
                <a:cxn ang="0">
                  <a:pos x="141" y="21"/>
                </a:cxn>
                <a:cxn ang="0">
                  <a:pos x="135" y="25"/>
                </a:cxn>
                <a:cxn ang="0">
                  <a:pos x="102" y="32"/>
                </a:cxn>
                <a:cxn ang="0">
                  <a:pos x="104" y="87"/>
                </a:cxn>
                <a:cxn ang="0">
                  <a:pos x="120" y="67"/>
                </a:cxn>
                <a:cxn ang="0">
                  <a:pos x="145" y="94"/>
                </a:cxn>
                <a:cxn ang="0">
                  <a:pos x="142" y="97"/>
                </a:cxn>
                <a:cxn ang="0">
                  <a:pos x="212" y="139"/>
                </a:cxn>
                <a:cxn ang="0">
                  <a:pos x="241" y="168"/>
                </a:cxn>
                <a:cxn ang="0">
                  <a:pos x="264" y="197"/>
                </a:cxn>
                <a:cxn ang="0">
                  <a:pos x="278" y="225"/>
                </a:cxn>
                <a:cxn ang="0">
                  <a:pos x="278" y="245"/>
                </a:cxn>
                <a:cxn ang="0">
                  <a:pos x="265" y="265"/>
                </a:cxn>
                <a:cxn ang="0">
                  <a:pos x="260" y="265"/>
                </a:cxn>
                <a:cxn ang="0">
                  <a:pos x="255" y="255"/>
                </a:cxn>
                <a:cxn ang="0">
                  <a:pos x="248" y="229"/>
                </a:cxn>
                <a:cxn ang="0">
                  <a:pos x="126" y="258"/>
                </a:cxn>
                <a:cxn ang="0">
                  <a:pos x="122" y="273"/>
                </a:cxn>
                <a:cxn ang="0">
                  <a:pos x="116" y="271"/>
                </a:cxn>
                <a:cxn ang="0">
                  <a:pos x="104" y="233"/>
                </a:cxn>
                <a:cxn ang="0">
                  <a:pos x="145" y="186"/>
                </a:cxn>
                <a:cxn ang="0">
                  <a:pos x="168" y="87"/>
                </a:cxn>
                <a:cxn ang="0">
                  <a:pos x="178" y="29"/>
                </a:cxn>
                <a:cxn ang="0">
                  <a:pos x="219" y="24"/>
                </a:cxn>
                <a:cxn ang="0">
                  <a:pos x="223" y="29"/>
                </a:cxn>
                <a:cxn ang="0">
                  <a:pos x="220" y="34"/>
                </a:cxn>
                <a:cxn ang="0">
                  <a:pos x="191" y="94"/>
                </a:cxn>
                <a:cxn ang="0">
                  <a:pos x="144" y="232"/>
                </a:cxn>
                <a:cxn ang="0">
                  <a:pos x="245" y="219"/>
                </a:cxn>
                <a:cxn ang="0">
                  <a:pos x="231" y="184"/>
                </a:cxn>
                <a:cxn ang="0">
                  <a:pos x="212" y="139"/>
                </a:cxn>
              </a:cxnLst>
              <a:rect l="0" t="0" r="r" b="b"/>
              <a:pathLst>
                <a:path w="280" h="280">
                  <a:moveTo>
                    <a:pt x="86" y="118"/>
                  </a:moveTo>
                  <a:lnTo>
                    <a:pt x="86" y="118"/>
                  </a:lnTo>
                  <a:lnTo>
                    <a:pt x="100" y="125"/>
                  </a:lnTo>
                  <a:lnTo>
                    <a:pt x="113" y="134"/>
                  </a:lnTo>
                  <a:lnTo>
                    <a:pt x="113" y="134"/>
                  </a:lnTo>
                  <a:lnTo>
                    <a:pt x="120" y="138"/>
                  </a:lnTo>
                  <a:lnTo>
                    <a:pt x="125" y="144"/>
                  </a:lnTo>
                  <a:lnTo>
                    <a:pt x="128" y="148"/>
                  </a:lnTo>
                  <a:lnTo>
                    <a:pt x="128" y="155"/>
                  </a:lnTo>
                  <a:lnTo>
                    <a:pt x="128" y="155"/>
                  </a:lnTo>
                  <a:lnTo>
                    <a:pt x="126" y="163"/>
                  </a:lnTo>
                  <a:lnTo>
                    <a:pt x="125" y="168"/>
                  </a:lnTo>
                  <a:lnTo>
                    <a:pt x="120" y="174"/>
                  </a:lnTo>
                  <a:lnTo>
                    <a:pt x="116" y="176"/>
                  </a:lnTo>
                  <a:lnTo>
                    <a:pt x="116" y="176"/>
                  </a:lnTo>
                  <a:lnTo>
                    <a:pt x="115" y="176"/>
                  </a:lnTo>
                  <a:lnTo>
                    <a:pt x="113" y="174"/>
                  </a:lnTo>
                  <a:lnTo>
                    <a:pt x="109" y="165"/>
                  </a:lnTo>
                  <a:lnTo>
                    <a:pt x="109" y="165"/>
                  </a:lnTo>
                  <a:lnTo>
                    <a:pt x="104" y="155"/>
                  </a:lnTo>
                  <a:lnTo>
                    <a:pt x="100" y="147"/>
                  </a:lnTo>
                  <a:lnTo>
                    <a:pt x="94" y="138"/>
                  </a:lnTo>
                  <a:lnTo>
                    <a:pt x="86" y="128"/>
                  </a:lnTo>
                  <a:lnTo>
                    <a:pt x="86" y="184"/>
                  </a:lnTo>
                  <a:lnTo>
                    <a:pt x="86" y="184"/>
                  </a:lnTo>
                  <a:lnTo>
                    <a:pt x="86" y="273"/>
                  </a:lnTo>
                  <a:lnTo>
                    <a:pt x="86" y="273"/>
                  </a:lnTo>
                  <a:lnTo>
                    <a:pt x="86" y="275"/>
                  </a:lnTo>
                  <a:lnTo>
                    <a:pt x="84" y="277"/>
                  </a:lnTo>
                  <a:lnTo>
                    <a:pt x="84" y="277"/>
                  </a:lnTo>
                  <a:lnTo>
                    <a:pt x="78" y="278"/>
                  </a:lnTo>
                  <a:lnTo>
                    <a:pt x="68" y="280"/>
                  </a:lnTo>
                  <a:lnTo>
                    <a:pt x="68" y="280"/>
                  </a:lnTo>
                  <a:lnTo>
                    <a:pt x="61" y="278"/>
                  </a:lnTo>
                  <a:lnTo>
                    <a:pt x="61" y="277"/>
                  </a:lnTo>
                  <a:lnTo>
                    <a:pt x="59" y="275"/>
                  </a:lnTo>
                  <a:lnTo>
                    <a:pt x="59" y="275"/>
                  </a:lnTo>
                  <a:lnTo>
                    <a:pt x="64" y="163"/>
                  </a:lnTo>
                  <a:lnTo>
                    <a:pt x="64" y="135"/>
                  </a:lnTo>
                  <a:lnTo>
                    <a:pt x="64" y="135"/>
                  </a:lnTo>
                  <a:lnTo>
                    <a:pt x="49" y="163"/>
                  </a:lnTo>
                  <a:lnTo>
                    <a:pt x="35" y="186"/>
                  </a:lnTo>
                  <a:lnTo>
                    <a:pt x="35" y="186"/>
                  </a:lnTo>
                  <a:lnTo>
                    <a:pt x="22" y="203"/>
                  </a:lnTo>
                  <a:lnTo>
                    <a:pt x="4" y="220"/>
                  </a:lnTo>
                  <a:lnTo>
                    <a:pt x="0" y="215"/>
                  </a:lnTo>
                  <a:lnTo>
                    <a:pt x="0" y="215"/>
                  </a:lnTo>
                  <a:lnTo>
                    <a:pt x="17" y="187"/>
                  </a:lnTo>
                  <a:lnTo>
                    <a:pt x="33" y="160"/>
                  </a:lnTo>
                  <a:lnTo>
                    <a:pt x="46" y="129"/>
                  </a:lnTo>
                  <a:lnTo>
                    <a:pt x="58" y="97"/>
                  </a:lnTo>
                  <a:lnTo>
                    <a:pt x="29" y="97"/>
                  </a:lnTo>
                  <a:lnTo>
                    <a:pt x="29" y="97"/>
                  </a:lnTo>
                  <a:lnTo>
                    <a:pt x="17" y="97"/>
                  </a:lnTo>
                  <a:lnTo>
                    <a:pt x="7" y="99"/>
                  </a:lnTo>
                  <a:lnTo>
                    <a:pt x="4" y="83"/>
                  </a:lnTo>
                  <a:lnTo>
                    <a:pt x="4" y="83"/>
                  </a:lnTo>
                  <a:lnTo>
                    <a:pt x="17" y="86"/>
                  </a:lnTo>
                  <a:lnTo>
                    <a:pt x="29" y="87"/>
                  </a:lnTo>
                  <a:lnTo>
                    <a:pt x="62" y="87"/>
                  </a:lnTo>
                  <a:lnTo>
                    <a:pt x="62" y="41"/>
                  </a:lnTo>
                  <a:lnTo>
                    <a:pt x="62" y="41"/>
                  </a:lnTo>
                  <a:lnTo>
                    <a:pt x="35" y="45"/>
                  </a:lnTo>
                  <a:lnTo>
                    <a:pt x="9" y="48"/>
                  </a:lnTo>
                  <a:lnTo>
                    <a:pt x="7" y="41"/>
                  </a:lnTo>
                  <a:lnTo>
                    <a:pt x="7" y="41"/>
                  </a:lnTo>
                  <a:lnTo>
                    <a:pt x="42" y="32"/>
                  </a:lnTo>
                  <a:lnTo>
                    <a:pt x="74" y="21"/>
                  </a:lnTo>
                  <a:lnTo>
                    <a:pt x="74" y="21"/>
                  </a:lnTo>
                  <a:lnTo>
                    <a:pt x="87" y="16"/>
                  </a:lnTo>
                  <a:lnTo>
                    <a:pt x="96" y="10"/>
                  </a:lnTo>
                  <a:lnTo>
                    <a:pt x="104" y="6"/>
                  </a:lnTo>
                  <a:lnTo>
                    <a:pt x="112" y="0"/>
                  </a:lnTo>
                  <a:lnTo>
                    <a:pt x="112" y="0"/>
                  </a:lnTo>
                  <a:lnTo>
                    <a:pt x="135" y="13"/>
                  </a:lnTo>
                  <a:lnTo>
                    <a:pt x="139" y="18"/>
                  </a:lnTo>
                  <a:lnTo>
                    <a:pt x="141" y="21"/>
                  </a:lnTo>
                  <a:lnTo>
                    <a:pt x="141" y="21"/>
                  </a:lnTo>
                  <a:lnTo>
                    <a:pt x="139" y="25"/>
                  </a:lnTo>
                  <a:lnTo>
                    <a:pt x="135" y="25"/>
                  </a:lnTo>
                  <a:lnTo>
                    <a:pt x="135" y="25"/>
                  </a:lnTo>
                  <a:lnTo>
                    <a:pt x="125" y="25"/>
                  </a:lnTo>
                  <a:lnTo>
                    <a:pt x="125" y="25"/>
                  </a:lnTo>
                  <a:lnTo>
                    <a:pt x="102" y="32"/>
                  </a:lnTo>
                  <a:lnTo>
                    <a:pt x="86" y="37"/>
                  </a:lnTo>
                  <a:lnTo>
                    <a:pt x="86" y="87"/>
                  </a:lnTo>
                  <a:lnTo>
                    <a:pt x="104" y="87"/>
                  </a:lnTo>
                  <a:lnTo>
                    <a:pt x="104" y="87"/>
                  </a:lnTo>
                  <a:lnTo>
                    <a:pt x="120" y="67"/>
                  </a:lnTo>
                  <a:lnTo>
                    <a:pt x="120" y="67"/>
                  </a:lnTo>
                  <a:lnTo>
                    <a:pt x="144" y="90"/>
                  </a:lnTo>
                  <a:lnTo>
                    <a:pt x="144" y="90"/>
                  </a:lnTo>
                  <a:lnTo>
                    <a:pt x="145" y="94"/>
                  </a:lnTo>
                  <a:lnTo>
                    <a:pt x="145" y="94"/>
                  </a:lnTo>
                  <a:lnTo>
                    <a:pt x="145" y="96"/>
                  </a:lnTo>
                  <a:lnTo>
                    <a:pt x="142" y="97"/>
                  </a:lnTo>
                  <a:lnTo>
                    <a:pt x="86" y="97"/>
                  </a:lnTo>
                  <a:lnTo>
                    <a:pt x="86" y="118"/>
                  </a:lnTo>
                  <a:close/>
                  <a:moveTo>
                    <a:pt x="212" y="139"/>
                  </a:moveTo>
                  <a:lnTo>
                    <a:pt x="212" y="139"/>
                  </a:lnTo>
                  <a:lnTo>
                    <a:pt x="228" y="155"/>
                  </a:lnTo>
                  <a:lnTo>
                    <a:pt x="241" y="168"/>
                  </a:lnTo>
                  <a:lnTo>
                    <a:pt x="252" y="181"/>
                  </a:lnTo>
                  <a:lnTo>
                    <a:pt x="264" y="197"/>
                  </a:lnTo>
                  <a:lnTo>
                    <a:pt x="264" y="197"/>
                  </a:lnTo>
                  <a:lnTo>
                    <a:pt x="273" y="209"/>
                  </a:lnTo>
                  <a:lnTo>
                    <a:pt x="277" y="218"/>
                  </a:lnTo>
                  <a:lnTo>
                    <a:pt x="278" y="225"/>
                  </a:lnTo>
                  <a:lnTo>
                    <a:pt x="280" y="233"/>
                  </a:lnTo>
                  <a:lnTo>
                    <a:pt x="280" y="233"/>
                  </a:lnTo>
                  <a:lnTo>
                    <a:pt x="278" y="245"/>
                  </a:lnTo>
                  <a:lnTo>
                    <a:pt x="274" y="255"/>
                  </a:lnTo>
                  <a:lnTo>
                    <a:pt x="268" y="264"/>
                  </a:lnTo>
                  <a:lnTo>
                    <a:pt x="265" y="265"/>
                  </a:lnTo>
                  <a:lnTo>
                    <a:pt x="261" y="267"/>
                  </a:lnTo>
                  <a:lnTo>
                    <a:pt x="261" y="267"/>
                  </a:lnTo>
                  <a:lnTo>
                    <a:pt x="260" y="265"/>
                  </a:lnTo>
                  <a:lnTo>
                    <a:pt x="258" y="264"/>
                  </a:lnTo>
                  <a:lnTo>
                    <a:pt x="255" y="255"/>
                  </a:lnTo>
                  <a:lnTo>
                    <a:pt x="255" y="255"/>
                  </a:lnTo>
                  <a:lnTo>
                    <a:pt x="252" y="245"/>
                  </a:lnTo>
                  <a:lnTo>
                    <a:pt x="248" y="229"/>
                  </a:lnTo>
                  <a:lnTo>
                    <a:pt x="248" y="229"/>
                  </a:lnTo>
                  <a:lnTo>
                    <a:pt x="219" y="238"/>
                  </a:lnTo>
                  <a:lnTo>
                    <a:pt x="194" y="244"/>
                  </a:lnTo>
                  <a:lnTo>
                    <a:pt x="126" y="258"/>
                  </a:lnTo>
                  <a:lnTo>
                    <a:pt x="126" y="258"/>
                  </a:lnTo>
                  <a:lnTo>
                    <a:pt x="123" y="270"/>
                  </a:lnTo>
                  <a:lnTo>
                    <a:pt x="122" y="273"/>
                  </a:lnTo>
                  <a:lnTo>
                    <a:pt x="119" y="273"/>
                  </a:lnTo>
                  <a:lnTo>
                    <a:pt x="119" y="273"/>
                  </a:lnTo>
                  <a:lnTo>
                    <a:pt x="116" y="271"/>
                  </a:lnTo>
                  <a:lnTo>
                    <a:pt x="113" y="267"/>
                  </a:lnTo>
                  <a:lnTo>
                    <a:pt x="104" y="233"/>
                  </a:lnTo>
                  <a:lnTo>
                    <a:pt x="104" y="233"/>
                  </a:lnTo>
                  <a:lnTo>
                    <a:pt x="132" y="232"/>
                  </a:lnTo>
                  <a:lnTo>
                    <a:pt x="132" y="232"/>
                  </a:lnTo>
                  <a:lnTo>
                    <a:pt x="145" y="186"/>
                  </a:lnTo>
                  <a:lnTo>
                    <a:pt x="160" y="129"/>
                  </a:lnTo>
                  <a:lnTo>
                    <a:pt x="160" y="129"/>
                  </a:lnTo>
                  <a:lnTo>
                    <a:pt x="168" y="87"/>
                  </a:lnTo>
                  <a:lnTo>
                    <a:pt x="177" y="45"/>
                  </a:lnTo>
                  <a:lnTo>
                    <a:pt x="177" y="45"/>
                  </a:lnTo>
                  <a:lnTo>
                    <a:pt x="178" y="29"/>
                  </a:lnTo>
                  <a:lnTo>
                    <a:pt x="180" y="15"/>
                  </a:lnTo>
                  <a:lnTo>
                    <a:pt x="180" y="15"/>
                  </a:lnTo>
                  <a:lnTo>
                    <a:pt x="219" y="24"/>
                  </a:lnTo>
                  <a:lnTo>
                    <a:pt x="219" y="24"/>
                  </a:lnTo>
                  <a:lnTo>
                    <a:pt x="222" y="26"/>
                  </a:lnTo>
                  <a:lnTo>
                    <a:pt x="223" y="29"/>
                  </a:lnTo>
                  <a:lnTo>
                    <a:pt x="223" y="29"/>
                  </a:lnTo>
                  <a:lnTo>
                    <a:pt x="223" y="32"/>
                  </a:lnTo>
                  <a:lnTo>
                    <a:pt x="220" y="34"/>
                  </a:lnTo>
                  <a:lnTo>
                    <a:pt x="207" y="38"/>
                  </a:lnTo>
                  <a:lnTo>
                    <a:pt x="207" y="38"/>
                  </a:lnTo>
                  <a:lnTo>
                    <a:pt x="191" y="94"/>
                  </a:lnTo>
                  <a:lnTo>
                    <a:pt x="175" y="149"/>
                  </a:lnTo>
                  <a:lnTo>
                    <a:pt x="158" y="196"/>
                  </a:lnTo>
                  <a:lnTo>
                    <a:pt x="144" y="232"/>
                  </a:lnTo>
                  <a:lnTo>
                    <a:pt x="144" y="232"/>
                  </a:lnTo>
                  <a:lnTo>
                    <a:pt x="200" y="226"/>
                  </a:lnTo>
                  <a:lnTo>
                    <a:pt x="245" y="219"/>
                  </a:lnTo>
                  <a:lnTo>
                    <a:pt x="245" y="219"/>
                  </a:lnTo>
                  <a:lnTo>
                    <a:pt x="239" y="202"/>
                  </a:lnTo>
                  <a:lnTo>
                    <a:pt x="231" y="184"/>
                  </a:lnTo>
                  <a:lnTo>
                    <a:pt x="219" y="164"/>
                  </a:lnTo>
                  <a:lnTo>
                    <a:pt x="206" y="144"/>
                  </a:lnTo>
                  <a:lnTo>
                    <a:pt x="212" y="13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1" name="Freeform 85"/>
            <p:cNvSpPr>
              <a:spLocks noEditPoints="1"/>
            </p:cNvSpPr>
            <p:nvPr userDrawn="1"/>
          </p:nvSpPr>
          <p:spPr bwMode="auto">
            <a:xfrm>
              <a:off x="2711451" y="1466851"/>
              <a:ext cx="127000" cy="130175"/>
            </a:xfrm>
            <a:custGeom>
              <a:avLst/>
              <a:gdLst/>
              <a:ahLst/>
              <a:cxnLst>
                <a:cxn ang="0">
                  <a:pos x="20" y="71"/>
                </a:cxn>
                <a:cxn ang="0">
                  <a:pos x="49" y="73"/>
                </a:cxn>
                <a:cxn ang="0">
                  <a:pos x="83" y="22"/>
                </a:cxn>
                <a:cxn ang="0">
                  <a:pos x="74" y="11"/>
                </a:cxn>
                <a:cxn ang="0">
                  <a:pos x="65" y="5"/>
                </a:cxn>
                <a:cxn ang="0">
                  <a:pos x="68" y="2"/>
                </a:cxn>
                <a:cxn ang="0">
                  <a:pos x="84" y="0"/>
                </a:cxn>
                <a:cxn ang="0">
                  <a:pos x="109" y="11"/>
                </a:cxn>
                <a:cxn ang="0">
                  <a:pos x="114" y="19"/>
                </a:cxn>
                <a:cxn ang="0">
                  <a:pos x="107" y="32"/>
                </a:cxn>
                <a:cxn ang="0">
                  <a:pos x="96" y="64"/>
                </a:cxn>
                <a:cxn ang="0">
                  <a:pos x="133" y="50"/>
                </a:cxn>
                <a:cxn ang="0">
                  <a:pos x="149" y="51"/>
                </a:cxn>
                <a:cxn ang="0">
                  <a:pos x="152" y="63"/>
                </a:cxn>
                <a:cxn ang="0">
                  <a:pos x="138" y="71"/>
                </a:cxn>
                <a:cxn ang="0">
                  <a:pos x="80" y="119"/>
                </a:cxn>
                <a:cxn ang="0">
                  <a:pos x="39" y="226"/>
                </a:cxn>
                <a:cxn ang="0">
                  <a:pos x="20" y="244"/>
                </a:cxn>
                <a:cxn ang="0">
                  <a:pos x="10" y="238"/>
                </a:cxn>
                <a:cxn ang="0">
                  <a:pos x="13" y="221"/>
                </a:cxn>
                <a:cxn ang="0">
                  <a:pos x="35" y="176"/>
                </a:cxn>
                <a:cxn ang="0">
                  <a:pos x="70" y="87"/>
                </a:cxn>
                <a:cxn ang="0">
                  <a:pos x="35" y="92"/>
                </a:cxn>
                <a:cxn ang="0">
                  <a:pos x="0" y="71"/>
                </a:cxn>
                <a:cxn ang="0">
                  <a:pos x="129" y="189"/>
                </a:cxn>
                <a:cxn ang="0">
                  <a:pos x="130" y="210"/>
                </a:cxn>
                <a:cxn ang="0">
                  <a:pos x="157" y="223"/>
                </a:cxn>
                <a:cxn ang="0">
                  <a:pos x="196" y="225"/>
                </a:cxn>
                <a:cxn ang="0">
                  <a:pos x="223" y="221"/>
                </a:cxn>
                <a:cxn ang="0">
                  <a:pos x="238" y="228"/>
                </a:cxn>
                <a:cxn ang="0">
                  <a:pos x="236" y="239"/>
                </a:cxn>
                <a:cxn ang="0">
                  <a:pos x="223" y="247"/>
                </a:cxn>
                <a:cxn ang="0">
                  <a:pos x="177" y="248"/>
                </a:cxn>
                <a:cxn ang="0">
                  <a:pos x="139" y="239"/>
                </a:cxn>
                <a:cxn ang="0">
                  <a:pos x="116" y="216"/>
                </a:cxn>
                <a:cxn ang="0">
                  <a:pos x="114" y="196"/>
                </a:cxn>
                <a:cxn ang="0">
                  <a:pos x="132" y="174"/>
                </a:cxn>
                <a:cxn ang="0">
                  <a:pos x="139" y="105"/>
                </a:cxn>
                <a:cxn ang="0">
                  <a:pos x="194" y="92"/>
                </a:cxn>
                <a:cxn ang="0">
                  <a:pos x="222" y="97"/>
                </a:cxn>
                <a:cxn ang="0">
                  <a:pos x="232" y="112"/>
                </a:cxn>
                <a:cxn ang="0">
                  <a:pos x="228" y="119"/>
                </a:cxn>
                <a:cxn ang="0">
                  <a:pos x="209" y="118"/>
                </a:cxn>
                <a:cxn ang="0">
                  <a:pos x="197" y="121"/>
                </a:cxn>
                <a:cxn ang="0">
                  <a:pos x="162" y="134"/>
                </a:cxn>
                <a:cxn ang="0">
                  <a:pos x="188" y="111"/>
                </a:cxn>
                <a:cxn ang="0">
                  <a:pos x="177" y="109"/>
                </a:cxn>
                <a:cxn ang="0">
                  <a:pos x="126" y="124"/>
                </a:cxn>
              </a:cxnLst>
              <a:rect l="0" t="0" r="r" b="b"/>
              <a:pathLst>
                <a:path w="239" h="248">
                  <a:moveTo>
                    <a:pt x="6" y="66"/>
                  </a:moveTo>
                  <a:lnTo>
                    <a:pt x="6" y="66"/>
                  </a:lnTo>
                  <a:lnTo>
                    <a:pt x="13" y="70"/>
                  </a:lnTo>
                  <a:lnTo>
                    <a:pt x="20" y="71"/>
                  </a:lnTo>
                  <a:lnTo>
                    <a:pt x="29" y="73"/>
                  </a:lnTo>
                  <a:lnTo>
                    <a:pt x="36" y="74"/>
                  </a:lnTo>
                  <a:lnTo>
                    <a:pt x="36" y="74"/>
                  </a:lnTo>
                  <a:lnTo>
                    <a:pt x="49" y="73"/>
                  </a:lnTo>
                  <a:lnTo>
                    <a:pt x="74" y="69"/>
                  </a:lnTo>
                  <a:lnTo>
                    <a:pt x="74" y="69"/>
                  </a:lnTo>
                  <a:lnTo>
                    <a:pt x="81" y="41"/>
                  </a:lnTo>
                  <a:lnTo>
                    <a:pt x="83" y="22"/>
                  </a:lnTo>
                  <a:lnTo>
                    <a:pt x="83" y="22"/>
                  </a:lnTo>
                  <a:lnTo>
                    <a:pt x="83" y="19"/>
                  </a:lnTo>
                  <a:lnTo>
                    <a:pt x="80" y="15"/>
                  </a:lnTo>
                  <a:lnTo>
                    <a:pt x="74" y="11"/>
                  </a:lnTo>
                  <a:lnTo>
                    <a:pt x="67" y="8"/>
                  </a:lnTo>
                  <a:lnTo>
                    <a:pt x="67" y="8"/>
                  </a:lnTo>
                  <a:lnTo>
                    <a:pt x="67" y="6"/>
                  </a:lnTo>
                  <a:lnTo>
                    <a:pt x="65" y="5"/>
                  </a:lnTo>
                  <a:lnTo>
                    <a:pt x="65" y="5"/>
                  </a:lnTo>
                  <a:lnTo>
                    <a:pt x="67" y="3"/>
                  </a:lnTo>
                  <a:lnTo>
                    <a:pt x="68" y="2"/>
                  </a:lnTo>
                  <a:lnTo>
                    <a:pt x="68" y="2"/>
                  </a:lnTo>
                  <a:lnTo>
                    <a:pt x="72" y="0"/>
                  </a:lnTo>
                  <a:lnTo>
                    <a:pt x="77" y="0"/>
                  </a:lnTo>
                  <a:lnTo>
                    <a:pt x="77" y="0"/>
                  </a:lnTo>
                  <a:lnTo>
                    <a:pt x="84" y="0"/>
                  </a:lnTo>
                  <a:lnTo>
                    <a:pt x="90" y="2"/>
                  </a:lnTo>
                  <a:lnTo>
                    <a:pt x="104" y="8"/>
                  </a:lnTo>
                  <a:lnTo>
                    <a:pt x="104" y="8"/>
                  </a:lnTo>
                  <a:lnTo>
                    <a:pt x="109" y="11"/>
                  </a:lnTo>
                  <a:lnTo>
                    <a:pt x="112" y="14"/>
                  </a:lnTo>
                  <a:lnTo>
                    <a:pt x="114" y="16"/>
                  </a:lnTo>
                  <a:lnTo>
                    <a:pt x="114" y="19"/>
                  </a:lnTo>
                  <a:lnTo>
                    <a:pt x="114" y="19"/>
                  </a:lnTo>
                  <a:lnTo>
                    <a:pt x="114" y="24"/>
                  </a:lnTo>
                  <a:lnTo>
                    <a:pt x="112" y="27"/>
                  </a:lnTo>
                  <a:lnTo>
                    <a:pt x="112" y="27"/>
                  </a:lnTo>
                  <a:lnTo>
                    <a:pt x="107" y="32"/>
                  </a:lnTo>
                  <a:lnTo>
                    <a:pt x="104" y="40"/>
                  </a:lnTo>
                  <a:lnTo>
                    <a:pt x="104" y="40"/>
                  </a:lnTo>
                  <a:lnTo>
                    <a:pt x="96" y="64"/>
                  </a:lnTo>
                  <a:lnTo>
                    <a:pt x="96" y="64"/>
                  </a:lnTo>
                  <a:lnTo>
                    <a:pt x="112" y="58"/>
                  </a:lnTo>
                  <a:lnTo>
                    <a:pt x="126" y="51"/>
                  </a:lnTo>
                  <a:lnTo>
                    <a:pt x="126" y="51"/>
                  </a:lnTo>
                  <a:lnTo>
                    <a:pt x="133" y="50"/>
                  </a:lnTo>
                  <a:lnTo>
                    <a:pt x="139" y="48"/>
                  </a:lnTo>
                  <a:lnTo>
                    <a:pt x="139" y="48"/>
                  </a:lnTo>
                  <a:lnTo>
                    <a:pt x="145" y="50"/>
                  </a:lnTo>
                  <a:lnTo>
                    <a:pt x="149" y="51"/>
                  </a:lnTo>
                  <a:lnTo>
                    <a:pt x="152" y="54"/>
                  </a:lnTo>
                  <a:lnTo>
                    <a:pt x="154" y="58"/>
                  </a:lnTo>
                  <a:lnTo>
                    <a:pt x="154" y="58"/>
                  </a:lnTo>
                  <a:lnTo>
                    <a:pt x="152" y="63"/>
                  </a:lnTo>
                  <a:lnTo>
                    <a:pt x="149" y="66"/>
                  </a:lnTo>
                  <a:lnTo>
                    <a:pt x="145" y="69"/>
                  </a:lnTo>
                  <a:lnTo>
                    <a:pt x="138" y="71"/>
                  </a:lnTo>
                  <a:lnTo>
                    <a:pt x="138" y="71"/>
                  </a:lnTo>
                  <a:lnTo>
                    <a:pt x="113" y="79"/>
                  </a:lnTo>
                  <a:lnTo>
                    <a:pt x="90" y="84"/>
                  </a:lnTo>
                  <a:lnTo>
                    <a:pt x="90" y="84"/>
                  </a:lnTo>
                  <a:lnTo>
                    <a:pt x="80" y="119"/>
                  </a:lnTo>
                  <a:lnTo>
                    <a:pt x="67" y="154"/>
                  </a:lnTo>
                  <a:lnTo>
                    <a:pt x="54" y="190"/>
                  </a:lnTo>
                  <a:lnTo>
                    <a:pt x="39" y="226"/>
                  </a:lnTo>
                  <a:lnTo>
                    <a:pt x="39" y="226"/>
                  </a:lnTo>
                  <a:lnTo>
                    <a:pt x="35" y="235"/>
                  </a:lnTo>
                  <a:lnTo>
                    <a:pt x="30" y="241"/>
                  </a:lnTo>
                  <a:lnTo>
                    <a:pt x="26" y="244"/>
                  </a:lnTo>
                  <a:lnTo>
                    <a:pt x="20" y="244"/>
                  </a:lnTo>
                  <a:lnTo>
                    <a:pt x="20" y="244"/>
                  </a:lnTo>
                  <a:lnTo>
                    <a:pt x="17" y="244"/>
                  </a:lnTo>
                  <a:lnTo>
                    <a:pt x="13" y="242"/>
                  </a:lnTo>
                  <a:lnTo>
                    <a:pt x="10" y="238"/>
                  </a:lnTo>
                  <a:lnTo>
                    <a:pt x="10" y="234"/>
                  </a:lnTo>
                  <a:lnTo>
                    <a:pt x="10" y="234"/>
                  </a:lnTo>
                  <a:lnTo>
                    <a:pt x="10" y="225"/>
                  </a:lnTo>
                  <a:lnTo>
                    <a:pt x="13" y="221"/>
                  </a:lnTo>
                  <a:lnTo>
                    <a:pt x="16" y="215"/>
                  </a:lnTo>
                  <a:lnTo>
                    <a:pt x="16" y="215"/>
                  </a:lnTo>
                  <a:lnTo>
                    <a:pt x="23" y="200"/>
                  </a:lnTo>
                  <a:lnTo>
                    <a:pt x="35" y="176"/>
                  </a:lnTo>
                  <a:lnTo>
                    <a:pt x="35" y="176"/>
                  </a:lnTo>
                  <a:lnTo>
                    <a:pt x="52" y="137"/>
                  </a:lnTo>
                  <a:lnTo>
                    <a:pt x="61" y="112"/>
                  </a:lnTo>
                  <a:lnTo>
                    <a:pt x="70" y="87"/>
                  </a:lnTo>
                  <a:lnTo>
                    <a:pt x="70" y="87"/>
                  </a:lnTo>
                  <a:lnTo>
                    <a:pt x="52" y="90"/>
                  </a:lnTo>
                  <a:lnTo>
                    <a:pt x="35" y="92"/>
                  </a:lnTo>
                  <a:lnTo>
                    <a:pt x="35" y="92"/>
                  </a:lnTo>
                  <a:lnTo>
                    <a:pt x="27" y="90"/>
                  </a:lnTo>
                  <a:lnTo>
                    <a:pt x="19" y="87"/>
                  </a:lnTo>
                  <a:lnTo>
                    <a:pt x="10" y="82"/>
                  </a:lnTo>
                  <a:lnTo>
                    <a:pt x="0" y="71"/>
                  </a:lnTo>
                  <a:lnTo>
                    <a:pt x="6" y="66"/>
                  </a:lnTo>
                  <a:close/>
                  <a:moveTo>
                    <a:pt x="132" y="174"/>
                  </a:moveTo>
                  <a:lnTo>
                    <a:pt x="132" y="174"/>
                  </a:lnTo>
                  <a:lnTo>
                    <a:pt x="129" y="189"/>
                  </a:lnTo>
                  <a:lnTo>
                    <a:pt x="128" y="197"/>
                  </a:lnTo>
                  <a:lnTo>
                    <a:pt x="128" y="197"/>
                  </a:lnTo>
                  <a:lnTo>
                    <a:pt x="129" y="205"/>
                  </a:lnTo>
                  <a:lnTo>
                    <a:pt x="130" y="210"/>
                  </a:lnTo>
                  <a:lnTo>
                    <a:pt x="135" y="215"/>
                  </a:lnTo>
                  <a:lnTo>
                    <a:pt x="141" y="219"/>
                  </a:lnTo>
                  <a:lnTo>
                    <a:pt x="148" y="222"/>
                  </a:lnTo>
                  <a:lnTo>
                    <a:pt x="157" y="223"/>
                  </a:lnTo>
                  <a:lnTo>
                    <a:pt x="165" y="225"/>
                  </a:lnTo>
                  <a:lnTo>
                    <a:pt x="177" y="226"/>
                  </a:lnTo>
                  <a:lnTo>
                    <a:pt x="177" y="226"/>
                  </a:lnTo>
                  <a:lnTo>
                    <a:pt x="196" y="225"/>
                  </a:lnTo>
                  <a:lnTo>
                    <a:pt x="210" y="222"/>
                  </a:lnTo>
                  <a:lnTo>
                    <a:pt x="210" y="222"/>
                  </a:lnTo>
                  <a:lnTo>
                    <a:pt x="216" y="221"/>
                  </a:lnTo>
                  <a:lnTo>
                    <a:pt x="223" y="221"/>
                  </a:lnTo>
                  <a:lnTo>
                    <a:pt x="223" y="221"/>
                  </a:lnTo>
                  <a:lnTo>
                    <a:pt x="230" y="222"/>
                  </a:lnTo>
                  <a:lnTo>
                    <a:pt x="235" y="225"/>
                  </a:lnTo>
                  <a:lnTo>
                    <a:pt x="238" y="228"/>
                  </a:lnTo>
                  <a:lnTo>
                    <a:pt x="239" y="232"/>
                  </a:lnTo>
                  <a:lnTo>
                    <a:pt x="239" y="232"/>
                  </a:lnTo>
                  <a:lnTo>
                    <a:pt x="238" y="236"/>
                  </a:lnTo>
                  <a:lnTo>
                    <a:pt x="236" y="239"/>
                  </a:lnTo>
                  <a:lnTo>
                    <a:pt x="235" y="242"/>
                  </a:lnTo>
                  <a:lnTo>
                    <a:pt x="232" y="244"/>
                  </a:lnTo>
                  <a:lnTo>
                    <a:pt x="232" y="244"/>
                  </a:lnTo>
                  <a:lnTo>
                    <a:pt x="223" y="247"/>
                  </a:lnTo>
                  <a:lnTo>
                    <a:pt x="213" y="248"/>
                  </a:lnTo>
                  <a:lnTo>
                    <a:pt x="190" y="248"/>
                  </a:lnTo>
                  <a:lnTo>
                    <a:pt x="190" y="248"/>
                  </a:lnTo>
                  <a:lnTo>
                    <a:pt x="177" y="248"/>
                  </a:lnTo>
                  <a:lnTo>
                    <a:pt x="165" y="247"/>
                  </a:lnTo>
                  <a:lnTo>
                    <a:pt x="152" y="244"/>
                  </a:lnTo>
                  <a:lnTo>
                    <a:pt x="139" y="239"/>
                  </a:lnTo>
                  <a:lnTo>
                    <a:pt x="139" y="239"/>
                  </a:lnTo>
                  <a:lnTo>
                    <a:pt x="129" y="234"/>
                  </a:lnTo>
                  <a:lnTo>
                    <a:pt x="122" y="226"/>
                  </a:lnTo>
                  <a:lnTo>
                    <a:pt x="119" y="222"/>
                  </a:lnTo>
                  <a:lnTo>
                    <a:pt x="116" y="216"/>
                  </a:lnTo>
                  <a:lnTo>
                    <a:pt x="114" y="210"/>
                  </a:lnTo>
                  <a:lnTo>
                    <a:pt x="114" y="203"/>
                  </a:lnTo>
                  <a:lnTo>
                    <a:pt x="114" y="203"/>
                  </a:lnTo>
                  <a:lnTo>
                    <a:pt x="114" y="196"/>
                  </a:lnTo>
                  <a:lnTo>
                    <a:pt x="116" y="189"/>
                  </a:lnTo>
                  <a:lnTo>
                    <a:pt x="120" y="180"/>
                  </a:lnTo>
                  <a:lnTo>
                    <a:pt x="125" y="173"/>
                  </a:lnTo>
                  <a:lnTo>
                    <a:pt x="132" y="174"/>
                  </a:lnTo>
                  <a:close/>
                  <a:moveTo>
                    <a:pt x="123" y="116"/>
                  </a:moveTo>
                  <a:lnTo>
                    <a:pt x="123" y="116"/>
                  </a:lnTo>
                  <a:lnTo>
                    <a:pt x="130" y="111"/>
                  </a:lnTo>
                  <a:lnTo>
                    <a:pt x="139" y="105"/>
                  </a:lnTo>
                  <a:lnTo>
                    <a:pt x="148" y="100"/>
                  </a:lnTo>
                  <a:lnTo>
                    <a:pt x="157" y="97"/>
                  </a:lnTo>
                  <a:lnTo>
                    <a:pt x="175" y="93"/>
                  </a:lnTo>
                  <a:lnTo>
                    <a:pt x="194" y="92"/>
                  </a:lnTo>
                  <a:lnTo>
                    <a:pt x="194" y="92"/>
                  </a:lnTo>
                  <a:lnTo>
                    <a:pt x="210" y="93"/>
                  </a:lnTo>
                  <a:lnTo>
                    <a:pt x="217" y="95"/>
                  </a:lnTo>
                  <a:lnTo>
                    <a:pt x="222" y="97"/>
                  </a:lnTo>
                  <a:lnTo>
                    <a:pt x="226" y="100"/>
                  </a:lnTo>
                  <a:lnTo>
                    <a:pt x="229" y="103"/>
                  </a:lnTo>
                  <a:lnTo>
                    <a:pt x="232" y="108"/>
                  </a:lnTo>
                  <a:lnTo>
                    <a:pt x="232" y="112"/>
                  </a:lnTo>
                  <a:lnTo>
                    <a:pt x="232" y="112"/>
                  </a:lnTo>
                  <a:lnTo>
                    <a:pt x="232" y="115"/>
                  </a:lnTo>
                  <a:lnTo>
                    <a:pt x="230" y="118"/>
                  </a:lnTo>
                  <a:lnTo>
                    <a:pt x="228" y="119"/>
                  </a:lnTo>
                  <a:lnTo>
                    <a:pt x="225" y="121"/>
                  </a:lnTo>
                  <a:lnTo>
                    <a:pt x="225" y="121"/>
                  </a:lnTo>
                  <a:lnTo>
                    <a:pt x="216" y="119"/>
                  </a:lnTo>
                  <a:lnTo>
                    <a:pt x="209" y="118"/>
                  </a:lnTo>
                  <a:lnTo>
                    <a:pt x="209" y="118"/>
                  </a:lnTo>
                  <a:lnTo>
                    <a:pt x="203" y="119"/>
                  </a:lnTo>
                  <a:lnTo>
                    <a:pt x="197" y="121"/>
                  </a:lnTo>
                  <a:lnTo>
                    <a:pt x="197" y="121"/>
                  </a:lnTo>
                  <a:lnTo>
                    <a:pt x="184" y="128"/>
                  </a:lnTo>
                  <a:lnTo>
                    <a:pt x="168" y="139"/>
                  </a:lnTo>
                  <a:lnTo>
                    <a:pt x="162" y="134"/>
                  </a:lnTo>
                  <a:lnTo>
                    <a:pt x="162" y="134"/>
                  </a:lnTo>
                  <a:lnTo>
                    <a:pt x="186" y="113"/>
                  </a:lnTo>
                  <a:lnTo>
                    <a:pt x="186" y="113"/>
                  </a:lnTo>
                  <a:lnTo>
                    <a:pt x="187" y="112"/>
                  </a:lnTo>
                  <a:lnTo>
                    <a:pt x="188" y="111"/>
                  </a:lnTo>
                  <a:lnTo>
                    <a:pt x="188" y="111"/>
                  </a:lnTo>
                  <a:lnTo>
                    <a:pt x="186" y="109"/>
                  </a:lnTo>
                  <a:lnTo>
                    <a:pt x="177" y="109"/>
                  </a:lnTo>
                  <a:lnTo>
                    <a:pt x="177" y="109"/>
                  </a:lnTo>
                  <a:lnTo>
                    <a:pt x="168" y="109"/>
                  </a:lnTo>
                  <a:lnTo>
                    <a:pt x="155" y="112"/>
                  </a:lnTo>
                  <a:lnTo>
                    <a:pt x="141" y="116"/>
                  </a:lnTo>
                  <a:lnTo>
                    <a:pt x="126" y="124"/>
                  </a:lnTo>
                  <a:lnTo>
                    <a:pt x="123" y="11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2" name="Freeform 86"/>
            <p:cNvSpPr>
              <a:spLocks/>
            </p:cNvSpPr>
            <p:nvPr userDrawn="1"/>
          </p:nvSpPr>
          <p:spPr bwMode="auto">
            <a:xfrm>
              <a:off x="2860676" y="1465263"/>
              <a:ext cx="120650" cy="138113"/>
            </a:xfrm>
            <a:custGeom>
              <a:avLst/>
              <a:gdLst/>
              <a:ahLst/>
              <a:cxnLst>
                <a:cxn ang="0">
                  <a:pos x="16" y="68"/>
                </a:cxn>
                <a:cxn ang="0">
                  <a:pos x="45" y="72"/>
                </a:cxn>
                <a:cxn ang="0">
                  <a:pos x="70" y="70"/>
                </a:cxn>
                <a:cxn ang="0">
                  <a:pos x="74" y="23"/>
                </a:cxn>
                <a:cxn ang="0">
                  <a:pos x="71" y="16"/>
                </a:cxn>
                <a:cxn ang="0">
                  <a:pos x="63" y="9"/>
                </a:cxn>
                <a:cxn ang="0">
                  <a:pos x="58" y="6"/>
                </a:cxn>
                <a:cxn ang="0">
                  <a:pos x="61" y="1"/>
                </a:cxn>
                <a:cxn ang="0">
                  <a:pos x="71" y="0"/>
                </a:cxn>
                <a:cxn ang="0">
                  <a:pos x="103" y="13"/>
                </a:cxn>
                <a:cxn ang="0">
                  <a:pos x="106" y="20"/>
                </a:cxn>
                <a:cxn ang="0">
                  <a:pos x="103" y="28"/>
                </a:cxn>
                <a:cxn ang="0">
                  <a:pos x="97" y="36"/>
                </a:cxn>
                <a:cxn ang="0">
                  <a:pos x="109" y="61"/>
                </a:cxn>
                <a:cxn ang="0">
                  <a:pos x="132" y="54"/>
                </a:cxn>
                <a:cxn ang="0">
                  <a:pos x="145" y="46"/>
                </a:cxn>
                <a:cxn ang="0">
                  <a:pos x="158" y="46"/>
                </a:cxn>
                <a:cxn ang="0">
                  <a:pos x="167" y="51"/>
                </a:cxn>
                <a:cxn ang="0">
                  <a:pos x="167" y="59"/>
                </a:cxn>
                <a:cxn ang="0">
                  <a:pos x="150" y="70"/>
                </a:cxn>
                <a:cxn ang="0">
                  <a:pos x="86" y="85"/>
                </a:cxn>
                <a:cxn ang="0">
                  <a:pos x="68" y="169"/>
                </a:cxn>
                <a:cxn ang="0">
                  <a:pos x="106" y="145"/>
                </a:cxn>
                <a:cxn ang="0">
                  <a:pos x="141" y="132"/>
                </a:cxn>
                <a:cxn ang="0">
                  <a:pos x="164" y="129"/>
                </a:cxn>
                <a:cxn ang="0">
                  <a:pos x="202" y="139"/>
                </a:cxn>
                <a:cxn ang="0">
                  <a:pos x="225" y="162"/>
                </a:cxn>
                <a:cxn ang="0">
                  <a:pos x="229" y="184"/>
                </a:cxn>
                <a:cxn ang="0">
                  <a:pos x="219" y="214"/>
                </a:cxn>
                <a:cxn ang="0">
                  <a:pos x="195" y="236"/>
                </a:cxn>
                <a:cxn ang="0">
                  <a:pos x="147" y="253"/>
                </a:cxn>
                <a:cxn ang="0">
                  <a:pos x="74" y="261"/>
                </a:cxn>
                <a:cxn ang="0">
                  <a:pos x="95" y="248"/>
                </a:cxn>
                <a:cxn ang="0">
                  <a:pos x="158" y="230"/>
                </a:cxn>
                <a:cxn ang="0">
                  <a:pos x="190" y="210"/>
                </a:cxn>
                <a:cxn ang="0">
                  <a:pos x="202" y="188"/>
                </a:cxn>
                <a:cxn ang="0">
                  <a:pos x="202" y="171"/>
                </a:cxn>
                <a:cxn ang="0">
                  <a:pos x="192" y="154"/>
                </a:cxn>
                <a:cxn ang="0">
                  <a:pos x="170" y="145"/>
                </a:cxn>
                <a:cxn ang="0">
                  <a:pos x="145" y="145"/>
                </a:cxn>
                <a:cxn ang="0">
                  <a:pos x="100" y="168"/>
                </a:cxn>
                <a:cxn ang="0">
                  <a:pos x="79" y="188"/>
                </a:cxn>
                <a:cxn ang="0">
                  <a:pos x="71" y="198"/>
                </a:cxn>
                <a:cxn ang="0">
                  <a:pos x="63" y="204"/>
                </a:cxn>
                <a:cxn ang="0">
                  <a:pos x="51" y="197"/>
                </a:cxn>
                <a:cxn ang="0">
                  <a:pos x="45" y="178"/>
                </a:cxn>
                <a:cxn ang="0">
                  <a:pos x="48" y="169"/>
                </a:cxn>
                <a:cxn ang="0">
                  <a:pos x="60" y="123"/>
                </a:cxn>
                <a:cxn ang="0">
                  <a:pos x="41" y="90"/>
                </a:cxn>
                <a:cxn ang="0">
                  <a:pos x="18" y="85"/>
                </a:cxn>
                <a:cxn ang="0">
                  <a:pos x="7" y="62"/>
                </a:cxn>
              </a:cxnLst>
              <a:rect l="0" t="0" r="r" b="b"/>
              <a:pathLst>
                <a:path w="229" h="261">
                  <a:moveTo>
                    <a:pt x="7" y="62"/>
                  </a:moveTo>
                  <a:lnTo>
                    <a:pt x="7" y="62"/>
                  </a:lnTo>
                  <a:lnTo>
                    <a:pt x="16" y="68"/>
                  </a:lnTo>
                  <a:lnTo>
                    <a:pt x="25" y="71"/>
                  </a:lnTo>
                  <a:lnTo>
                    <a:pt x="34" y="72"/>
                  </a:lnTo>
                  <a:lnTo>
                    <a:pt x="45" y="72"/>
                  </a:lnTo>
                  <a:lnTo>
                    <a:pt x="45" y="72"/>
                  </a:lnTo>
                  <a:lnTo>
                    <a:pt x="57" y="71"/>
                  </a:lnTo>
                  <a:lnTo>
                    <a:pt x="70" y="70"/>
                  </a:lnTo>
                  <a:lnTo>
                    <a:pt x="70" y="70"/>
                  </a:lnTo>
                  <a:lnTo>
                    <a:pt x="73" y="45"/>
                  </a:lnTo>
                  <a:lnTo>
                    <a:pt x="74" y="23"/>
                  </a:lnTo>
                  <a:lnTo>
                    <a:pt x="74" y="23"/>
                  </a:lnTo>
                  <a:lnTo>
                    <a:pt x="74" y="19"/>
                  </a:lnTo>
                  <a:lnTo>
                    <a:pt x="71" y="16"/>
                  </a:lnTo>
                  <a:lnTo>
                    <a:pt x="68" y="12"/>
                  </a:lnTo>
                  <a:lnTo>
                    <a:pt x="63" y="9"/>
                  </a:lnTo>
                  <a:lnTo>
                    <a:pt x="63" y="9"/>
                  </a:lnTo>
                  <a:lnTo>
                    <a:pt x="60" y="7"/>
                  </a:lnTo>
                  <a:lnTo>
                    <a:pt x="58" y="6"/>
                  </a:lnTo>
                  <a:lnTo>
                    <a:pt x="58" y="6"/>
                  </a:lnTo>
                  <a:lnTo>
                    <a:pt x="60" y="3"/>
                  </a:lnTo>
                  <a:lnTo>
                    <a:pt x="60" y="3"/>
                  </a:lnTo>
                  <a:lnTo>
                    <a:pt x="61" y="1"/>
                  </a:lnTo>
                  <a:lnTo>
                    <a:pt x="65" y="1"/>
                  </a:lnTo>
                  <a:lnTo>
                    <a:pt x="71" y="0"/>
                  </a:lnTo>
                  <a:lnTo>
                    <a:pt x="71" y="0"/>
                  </a:lnTo>
                  <a:lnTo>
                    <a:pt x="83" y="3"/>
                  </a:lnTo>
                  <a:lnTo>
                    <a:pt x="95" y="7"/>
                  </a:lnTo>
                  <a:lnTo>
                    <a:pt x="103" y="13"/>
                  </a:lnTo>
                  <a:lnTo>
                    <a:pt x="105" y="16"/>
                  </a:lnTo>
                  <a:lnTo>
                    <a:pt x="106" y="20"/>
                  </a:lnTo>
                  <a:lnTo>
                    <a:pt x="106" y="20"/>
                  </a:lnTo>
                  <a:lnTo>
                    <a:pt x="106" y="23"/>
                  </a:lnTo>
                  <a:lnTo>
                    <a:pt x="103" y="28"/>
                  </a:lnTo>
                  <a:lnTo>
                    <a:pt x="103" y="28"/>
                  </a:lnTo>
                  <a:lnTo>
                    <a:pt x="99" y="32"/>
                  </a:lnTo>
                  <a:lnTo>
                    <a:pt x="97" y="36"/>
                  </a:lnTo>
                  <a:lnTo>
                    <a:pt x="97" y="36"/>
                  </a:lnTo>
                  <a:lnTo>
                    <a:pt x="90" y="67"/>
                  </a:lnTo>
                  <a:lnTo>
                    <a:pt x="90" y="67"/>
                  </a:lnTo>
                  <a:lnTo>
                    <a:pt x="109" y="61"/>
                  </a:lnTo>
                  <a:lnTo>
                    <a:pt x="125" y="57"/>
                  </a:lnTo>
                  <a:lnTo>
                    <a:pt x="125" y="57"/>
                  </a:lnTo>
                  <a:lnTo>
                    <a:pt x="132" y="54"/>
                  </a:lnTo>
                  <a:lnTo>
                    <a:pt x="138" y="49"/>
                  </a:lnTo>
                  <a:lnTo>
                    <a:pt x="138" y="49"/>
                  </a:lnTo>
                  <a:lnTo>
                    <a:pt x="145" y="46"/>
                  </a:lnTo>
                  <a:lnTo>
                    <a:pt x="153" y="45"/>
                  </a:lnTo>
                  <a:lnTo>
                    <a:pt x="153" y="45"/>
                  </a:lnTo>
                  <a:lnTo>
                    <a:pt x="158" y="46"/>
                  </a:lnTo>
                  <a:lnTo>
                    <a:pt x="164" y="48"/>
                  </a:lnTo>
                  <a:lnTo>
                    <a:pt x="164" y="48"/>
                  </a:lnTo>
                  <a:lnTo>
                    <a:pt x="167" y="51"/>
                  </a:lnTo>
                  <a:lnTo>
                    <a:pt x="168" y="57"/>
                  </a:lnTo>
                  <a:lnTo>
                    <a:pt x="168" y="57"/>
                  </a:lnTo>
                  <a:lnTo>
                    <a:pt x="167" y="59"/>
                  </a:lnTo>
                  <a:lnTo>
                    <a:pt x="164" y="64"/>
                  </a:lnTo>
                  <a:lnTo>
                    <a:pt x="158" y="67"/>
                  </a:lnTo>
                  <a:lnTo>
                    <a:pt x="150" y="70"/>
                  </a:lnTo>
                  <a:lnTo>
                    <a:pt x="150" y="70"/>
                  </a:lnTo>
                  <a:lnTo>
                    <a:pt x="122" y="78"/>
                  </a:lnTo>
                  <a:lnTo>
                    <a:pt x="86" y="85"/>
                  </a:lnTo>
                  <a:lnTo>
                    <a:pt x="86" y="85"/>
                  </a:lnTo>
                  <a:lnTo>
                    <a:pt x="68" y="169"/>
                  </a:lnTo>
                  <a:lnTo>
                    <a:pt x="68" y="169"/>
                  </a:lnTo>
                  <a:lnTo>
                    <a:pt x="81" y="161"/>
                  </a:lnTo>
                  <a:lnTo>
                    <a:pt x="95" y="152"/>
                  </a:lnTo>
                  <a:lnTo>
                    <a:pt x="106" y="145"/>
                  </a:lnTo>
                  <a:lnTo>
                    <a:pt x="118" y="139"/>
                  </a:lnTo>
                  <a:lnTo>
                    <a:pt x="129" y="135"/>
                  </a:lnTo>
                  <a:lnTo>
                    <a:pt x="141" y="132"/>
                  </a:lnTo>
                  <a:lnTo>
                    <a:pt x="153" y="130"/>
                  </a:lnTo>
                  <a:lnTo>
                    <a:pt x="164" y="129"/>
                  </a:lnTo>
                  <a:lnTo>
                    <a:pt x="164" y="129"/>
                  </a:lnTo>
                  <a:lnTo>
                    <a:pt x="179" y="130"/>
                  </a:lnTo>
                  <a:lnTo>
                    <a:pt x="190" y="133"/>
                  </a:lnTo>
                  <a:lnTo>
                    <a:pt x="202" y="139"/>
                  </a:lnTo>
                  <a:lnTo>
                    <a:pt x="212" y="145"/>
                  </a:lnTo>
                  <a:lnTo>
                    <a:pt x="219" y="152"/>
                  </a:lnTo>
                  <a:lnTo>
                    <a:pt x="225" y="162"/>
                  </a:lnTo>
                  <a:lnTo>
                    <a:pt x="228" y="172"/>
                  </a:lnTo>
                  <a:lnTo>
                    <a:pt x="229" y="184"/>
                  </a:lnTo>
                  <a:lnTo>
                    <a:pt x="229" y="184"/>
                  </a:lnTo>
                  <a:lnTo>
                    <a:pt x="228" y="196"/>
                  </a:lnTo>
                  <a:lnTo>
                    <a:pt x="225" y="206"/>
                  </a:lnTo>
                  <a:lnTo>
                    <a:pt x="219" y="214"/>
                  </a:lnTo>
                  <a:lnTo>
                    <a:pt x="212" y="223"/>
                  </a:lnTo>
                  <a:lnTo>
                    <a:pt x="205" y="230"/>
                  </a:lnTo>
                  <a:lnTo>
                    <a:pt x="195" y="236"/>
                  </a:lnTo>
                  <a:lnTo>
                    <a:pt x="184" y="242"/>
                  </a:lnTo>
                  <a:lnTo>
                    <a:pt x="171" y="246"/>
                  </a:lnTo>
                  <a:lnTo>
                    <a:pt x="147" y="253"/>
                  </a:lnTo>
                  <a:lnTo>
                    <a:pt x="121" y="258"/>
                  </a:lnTo>
                  <a:lnTo>
                    <a:pt x="96" y="259"/>
                  </a:lnTo>
                  <a:lnTo>
                    <a:pt x="74" y="261"/>
                  </a:lnTo>
                  <a:lnTo>
                    <a:pt x="73" y="252"/>
                  </a:lnTo>
                  <a:lnTo>
                    <a:pt x="73" y="252"/>
                  </a:lnTo>
                  <a:lnTo>
                    <a:pt x="95" y="248"/>
                  </a:lnTo>
                  <a:lnTo>
                    <a:pt x="116" y="243"/>
                  </a:lnTo>
                  <a:lnTo>
                    <a:pt x="138" y="237"/>
                  </a:lnTo>
                  <a:lnTo>
                    <a:pt x="158" y="230"/>
                  </a:lnTo>
                  <a:lnTo>
                    <a:pt x="176" y="222"/>
                  </a:lnTo>
                  <a:lnTo>
                    <a:pt x="183" y="216"/>
                  </a:lnTo>
                  <a:lnTo>
                    <a:pt x="190" y="210"/>
                  </a:lnTo>
                  <a:lnTo>
                    <a:pt x="195" y="203"/>
                  </a:lnTo>
                  <a:lnTo>
                    <a:pt x="199" y="196"/>
                  </a:lnTo>
                  <a:lnTo>
                    <a:pt x="202" y="188"/>
                  </a:lnTo>
                  <a:lnTo>
                    <a:pt x="202" y="180"/>
                  </a:lnTo>
                  <a:lnTo>
                    <a:pt x="202" y="180"/>
                  </a:lnTo>
                  <a:lnTo>
                    <a:pt x="202" y="171"/>
                  </a:lnTo>
                  <a:lnTo>
                    <a:pt x="199" y="164"/>
                  </a:lnTo>
                  <a:lnTo>
                    <a:pt x="196" y="158"/>
                  </a:lnTo>
                  <a:lnTo>
                    <a:pt x="192" y="154"/>
                  </a:lnTo>
                  <a:lnTo>
                    <a:pt x="186" y="149"/>
                  </a:lnTo>
                  <a:lnTo>
                    <a:pt x="179" y="146"/>
                  </a:lnTo>
                  <a:lnTo>
                    <a:pt x="170" y="145"/>
                  </a:lnTo>
                  <a:lnTo>
                    <a:pt x="161" y="143"/>
                  </a:lnTo>
                  <a:lnTo>
                    <a:pt x="161" y="143"/>
                  </a:lnTo>
                  <a:lnTo>
                    <a:pt x="145" y="145"/>
                  </a:lnTo>
                  <a:lnTo>
                    <a:pt x="131" y="151"/>
                  </a:lnTo>
                  <a:lnTo>
                    <a:pt x="115" y="158"/>
                  </a:lnTo>
                  <a:lnTo>
                    <a:pt x="100" y="168"/>
                  </a:lnTo>
                  <a:lnTo>
                    <a:pt x="100" y="168"/>
                  </a:lnTo>
                  <a:lnTo>
                    <a:pt x="84" y="181"/>
                  </a:lnTo>
                  <a:lnTo>
                    <a:pt x="79" y="188"/>
                  </a:lnTo>
                  <a:lnTo>
                    <a:pt x="74" y="194"/>
                  </a:lnTo>
                  <a:lnTo>
                    <a:pt x="74" y="194"/>
                  </a:lnTo>
                  <a:lnTo>
                    <a:pt x="71" y="198"/>
                  </a:lnTo>
                  <a:lnTo>
                    <a:pt x="67" y="201"/>
                  </a:lnTo>
                  <a:lnTo>
                    <a:pt x="64" y="203"/>
                  </a:lnTo>
                  <a:lnTo>
                    <a:pt x="63" y="204"/>
                  </a:lnTo>
                  <a:lnTo>
                    <a:pt x="63" y="204"/>
                  </a:lnTo>
                  <a:lnTo>
                    <a:pt x="57" y="203"/>
                  </a:lnTo>
                  <a:lnTo>
                    <a:pt x="51" y="197"/>
                  </a:lnTo>
                  <a:lnTo>
                    <a:pt x="47" y="188"/>
                  </a:lnTo>
                  <a:lnTo>
                    <a:pt x="45" y="184"/>
                  </a:lnTo>
                  <a:lnTo>
                    <a:pt x="45" y="178"/>
                  </a:lnTo>
                  <a:lnTo>
                    <a:pt x="45" y="178"/>
                  </a:lnTo>
                  <a:lnTo>
                    <a:pt x="45" y="175"/>
                  </a:lnTo>
                  <a:lnTo>
                    <a:pt x="48" y="169"/>
                  </a:lnTo>
                  <a:lnTo>
                    <a:pt x="52" y="154"/>
                  </a:lnTo>
                  <a:lnTo>
                    <a:pt x="52" y="154"/>
                  </a:lnTo>
                  <a:lnTo>
                    <a:pt x="60" y="123"/>
                  </a:lnTo>
                  <a:lnTo>
                    <a:pt x="65" y="88"/>
                  </a:lnTo>
                  <a:lnTo>
                    <a:pt x="65" y="88"/>
                  </a:lnTo>
                  <a:lnTo>
                    <a:pt x="41" y="90"/>
                  </a:lnTo>
                  <a:lnTo>
                    <a:pt x="41" y="90"/>
                  </a:lnTo>
                  <a:lnTo>
                    <a:pt x="28" y="90"/>
                  </a:lnTo>
                  <a:lnTo>
                    <a:pt x="18" y="85"/>
                  </a:lnTo>
                  <a:lnTo>
                    <a:pt x="9" y="78"/>
                  </a:lnTo>
                  <a:lnTo>
                    <a:pt x="0" y="68"/>
                  </a:lnTo>
                  <a:lnTo>
                    <a:pt x="7" y="6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3" name="Freeform 87"/>
            <p:cNvSpPr>
              <a:spLocks noEditPoints="1"/>
            </p:cNvSpPr>
            <p:nvPr userDrawn="1"/>
          </p:nvSpPr>
          <p:spPr bwMode="auto">
            <a:xfrm>
              <a:off x="3014663" y="1473201"/>
              <a:ext cx="127000" cy="127000"/>
            </a:xfrm>
            <a:custGeom>
              <a:avLst/>
              <a:gdLst/>
              <a:ahLst/>
              <a:cxnLst>
                <a:cxn ang="0">
                  <a:pos x="49" y="159"/>
                </a:cxn>
                <a:cxn ang="0">
                  <a:pos x="37" y="209"/>
                </a:cxn>
                <a:cxn ang="0">
                  <a:pos x="36" y="234"/>
                </a:cxn>
                <a:cxn ang="0">
                  <a:pos x="21" y="237"/>
                </a:cxn>
                <a:cxn ang="0">
                  <a:pos x="4" y="204"/>
                </a:cxn>
                <a:cxn ang="0">
                  <a:pos x="0" y="159"/>
                </a:cxn>
                <a:cxn ang="0">
                  <a:pos x="13" y="57"/>
                </a:cxn>
                <a:cxn ang="0">
                  <a:pos x="19" y="28"/>
                </a:cxn>
                <a:cxn ang="0">
                  <a:pos x="11" y="1"/>
                </a:cxn>
                <a:cxn ang="0">
                  <a:pos x="16" y="0"/>
                </a:cxn>
                <a:cxn ang="0">
                  <a:pos x="33" y="11"/>
                </a:cxn>
                <a:cxn ang="0">
                  <a:pos x="43" y="30"/>
                </a:cxn>
                <a:cxn ang="0">
                  <a:pos x="39" y="56"/>
                </a:cxn>
                <a:cxn ang="0">
                  <a:pos x="19" y="131"/>
                </a:cxn>
                <a:cxn ang="0">
                  <a:pos x="20" y="179"/>
                </a:cxn>
                <a:cxn ang="0">
                  <a:pos x="23" y="186"/>
                </a:cxn>
                <a:cxn ang="0">
                  <a:pos x="27" y="181"/>
                </a:cxn>
                <a:cxn ang="0">
                  <a:pos x="87" y="62"/>
                </a:cxn>
                <a:cxn ang="0">
                  <a:pos x="107" y="69"/>
                </a:cxn>
                <a:cxn ang="0">
                  <a:pos x="162" y="65"/>
                </a:cxn>
                <a:cxn ang="0">
                  <a:pos x="161" y="26"/>
                </a:cxn>
                <a:cxn ang="0">
                  <a:pos x="148" y="10"/>
                </a:cxn>
                <a:cxn ang="0">
                  <a:pos x="140" y="5"/>
                </a:cxn>
                <a:cxn ang="0">
                  <a:pos x="149" y="0"/>
                </a:cxn>
                <a:cxn ang="0">
                  <a:pos x="178" y="2"/>
                </a:cxn>
                <a:cxn ang="0">
                  <a:pos x="187" y="10"/>
                </a:cxn>
                <a:cxn ang="0">
                  <a:pos x="185" y="20"/>
                </a:cxn>
                <a:cxn ang="0">
                  <a:pos x="195" y="57"/>
                </a:cxn>
                <a:cxn ang="0">
                  <a:pos x="211" y="52"/>
                </a:cxn>
                <a:cxn ang="0">
                  <a:pos x="224" y="50"/>
                </a:cxn>
                <a:cxn ang="0">
                  <a:pos x="233" y="62"/>
                </a:cxn>
                <a:cxn ang="0">
                  <a:pos x="222" y="72"/>
                </a:cxn>
                <a:cxn ang="0">
                  <a:pos x="185" y="170"/>
                </a:cxn>
                <a:cxn ang="0">
                  <a:pos x="227" y="189"/>
                </a:cxn>
                <a:cxn ang="0">
                  <a:pos x="240" y="209"/>
                </a:cxn>
                <a:cxn ang="0">
                  <a:pos x="233" y="221"/>
                </a:cxn>
                <a:cxn ang="0">
                  <a:pos x="217" y="215"/>
                </a:cxn>
                <a:cxn ang="0">
                  <a:pos x="184" y="189"/>
                </a:cxn>
                <a:cxn ang="0">
                  <a:pos x="178" y="212"/>
                </a:cxn>
                <a:cxn ang="0">
                  <a:pos x="158" y="228"/>
                </a:cxn>
                <a:cxn ang="0">
                  <a:pos x="122" y="231"/>
                </a:cxn>
                <a:cxn ang="0">
                  <a:pos x="94" y="218"/>
                </a:cxn>
                <a:cxn ang="0">
                  <a:pos x="87" y="199"/>
                </a:cxn>
                <a:cxn ang="0">
                  <a:pos x="101" y="173"/>
                </a:cxn>
                <a:cxn ang="0">
                  <a:pos x="142" y="165"/>
                </a:cxn>
                <a:cxn ang="0">
                  <a:pos x="162" y="83"/>
                </a:cxn>
                <a:cxn ang="0">
                  <a:pos x="126" y="86"/>
                </a:cxn>
                <a:cxn ang="0">
                  <a:pos x="82" y="68"/>
                </a:cxn>
                <a:cxn ang="0">
                  <a:pos x="119" y="181"/>
                </a:cxn>
                <a:cxn ang="0">
                  <a:pos x="101" y="194"/>
                </a:cxn>
                <a:cxn ang="0">
                  <a:pos x="101" y="205"/>
                </a:cxn>
                <a:cxn ang="0">
                  <a:pos x="127" y="215"/>
                </a:cxn>
                <a:cxn ang="0">
                  <a:pos x="152" y="211"/>
                </a:cxn>
                <a:cxn ang="0">
                  <a:pos x="162" y="196"/>
                </a:cxn>
                <a:cxn ang="0">
                  <a:pos x="148" y="181"/>
                </a:cxn>
              </a:cxnLst>
              <a:rect l="0" t="0" r="r" b="b"/>
              <a:pathLst>
                <a:path w="240" h="238">
                  <a:moveTo>
                    <a:pt x="58" y="130"/>
                  </a:moveTo>
                  <a:lnTo>
                    <a:pt x="58" y="130"/>
                  </a:lnTo>
                  <a:lnTo>
                    <a:pt x="49" y="159"/>
                  </a:lnTo>
                  <a:lnTo>
                    <a:pt x="49" y="159"/>
                  </a:lnTo>
                  <a:lnTo>
                    <a:pt x="40" y="189"/>
                  </a:lnTo>
                  <a:lnTo>
                    <a:pt x="37" y="201"/>
                  </a:lnTo>
                  <a:lnTo>
                    <a:pt x="37" y="209"/>
                  </a:lnTo>
                  <a:lnTo>
                    <a:pt x="37" y="209"/>
                  </a:lnTo>
                  <a:lnTo>
                    <a:pt x="39" y="225"/>
                  </a:lnTo>
                  <a:lnTo>
                    <a:pt x="39" y="225"/>
                  </a:lnTo>
                  <a:lnTo>
                    <a:pt x="37" y="231"/>
                  </a:lnTo>
                  <a:lnTo>
                    <a:pt x="36" y="234"/>
                  </a:lnTo>
                  <a:lnTo>
                    <a:pt x="32" y="237"/>
                  </a:lnTo>
                  <a:lnTo>
                    <a:pt x="27" y="238"/>
                  </a:lnTo>
                  <a:lnTo>
                    <a:pt x="27" y="238"/>
                  </a:lnTo>
                  <a:lnTo>
                    <a:pt x="21" y="237"/>
                  </a:lnTo>
                  <a:lnTo>
                    <a:pt x="17" y="233"/>
                  </a:lnTo>
                  <a:lnTo>
                    <a:pt x="13" y="225"/>
                  </a:lnTo>
                  <a:lnTo>
                    <a:pt x="8" y="215"/>
                  </a:lnTo>
                  <a:lnTo>
                    <a:pt x="4" y="204"/>
                  </a:lnTo>
                  <a:lnTo>
                    <a:pt x="3" y="189"/>
                  </a:lnTo>
                  <a:lnTo>
                    <a:pt x="1" y="175"/>
                  </a:lnTo>
                  <a:lnTo>
                    <a:pt x="0" y="159"/>
                  </a:lnTo>
                  <a:lnTo>
                    <a:pt x="0" y="159"/>
                  </a:lnTo>
                  <a:lnTo>
                    <a:pt x="1" y="136"/>
                  </a:lnTo>
                  <a:lnTo>
                    <a:pt x="3" y="112"/>
                  </a:lnTo>
                  <a:lnTo>
                    <a:pt x="7" y="86"/>
                  </a:lnTo>
                  <a:lnTo>
                    <a:pt x="13" y="57"/>
                  </a:lnTo>
                  <a:lnTo>
                    <a:pt x="13" y="57"/>
                  </a:lnTo>
                  <a:lnTo>
                    <a:pt x="17" y="40"/>
                  </a:lnTo>
                  <a:lnTo>
                    <a:pt x="19" y="28"/>
                  </a:lnTo>
                  <a:lnTo>
                    <a:pt x="19" y="28"/>
                  </a:lnTo>
                  <a:lnTo>
                    <a:pt x="17" y="15"/>
                  </a:lnTo>
                  <a:lnTo>
                    <a:pt x="13" y="4"/>
                  </a:lnTo>
                  <a:lnTo>
                    <a:pt x="13" y="4"/>
                  </a:lnTo>
                  <a:lnTo>
                    <a:pt x="11" y="1"/>
                  </a:lnTo>
                  <a:lnTo>
                    <a:pt x="11" y="1"/>
                  </a:lnTo>
                  <a:lnTo>
                    <a:pt x="13" y="0"/>
                  </a:lnTo>
                  <a:lnTo>
                    <a:pt x="16" y="0"/>
                  </a:lnTo>
                  <a:lnTo>
                    <a:pt x="16" y="0"/>
                  </a:lnTo>
                  <a:lnTo>
                    <a:pt x="19" y="0"/>
                  </a:lnTo>
                  <a:lnTo>
                    <a:pt x="23" y="2"/>
                  </a:lnTo>
                  <a:lnTo>
                    <a:pt x="27" y="5"/>
                  </a:lnTo>
                  <a:lnTo>
                    <a:pt x="33" y="11"/>
                  </a:lnTo>
                  <a:lnTo>
                    <a:pt x="33" y="11"/>
                  </a:lnTo>
                  <a:lnTo>
                    <a:pt x="37" y="18"/>
                  </a:lnTo>
                  <a:lnTo>
                    <a:pt x="42" y="24"/>
                  </a:lnTo>
                  <a:lnTo>
                    <a:pt x="43" y="30"/>
                  </a:lnTo>
                  <a:lnTo>
                    <a:pt x="43" y="37"/>
                  </a:lnTo>
                  <a:lnTo>
                    <a:pt x="43" y="37"/>
                  </a:lnTo>
                  <a:lnTo>
                    <a:pt x="42" y="46"/>
                  </a:lnTo>
                  <a:lnTo>
                    <a:pt x="39" y="56"/>
                  </a:lnTo>
                  <a:lnTo>
                    <a:pt x="39" y="56"/>
                  </a:lnTo>
                  <a:lnTo>
                    <a:pt x="29" y="82"/>
                  </a:lnTo>
                  <a:lnTo>
                    <a:pt x="23" y="107"/>
                  </a:lnTo>
                  <a:lnTo>
                    <a:pt x="19" y="131"/>
                  </a:lnTo>
                  <a:lnTo>
                    <a:pt x="19" y="153"/>
                  </a:lnTo>
                  <a:lnTo>
                    <a:pt x="19" y="153"/>
                  </a:lnTo>
                  <a:lnTo>
                    <a:pt x="19" y="172"/>
                  </a:lnTo>
                  <a:lnTo>
                    <a:pt x="20" y="179"/>
                  </a:lnTo>
                  <a:lnTo>
                    <a:pt x="21" y="183"/>
                  </a:lnTo>
                  <a:lnTo>
                    <a:pt x="21" y="183"/>
                  </a:lnTo>
                  <a:lnTo>
                    <a:pt x="21" y="185"/>
                  </a:lnTo>
                  <a:lnTo>
                    <a:pt x="23" y="186"/>
                  </a:lnTo>
                  <a:lnTo>
                    <a:pt x="23" y="186"/>
                  </a:lnTo>
                  <a:lnTo>
                    <a:pt x="24" y="185"/>
                  </a:lnTo>
                  <a:lnTo>
                    <a:pt x="27" y="181"/>
                  </a:lnTo>
                  <a:lnTo>
                    <a:pt x="27" y="181"/>
                  </a:lnTo>
                  <a:lnTo>
                    <a:pt x="39" y="153"/>
                  </a:lnTo>
                  <a:lnTo>
                    <a:pt x="50" y="127"/>
                  </a:lnTo>
                  <a:lnTo>
                    <a:pt x="58" y="130"/>
                  </a:lnTo>
                  <a:close/>
                  <a:moveTo>
                    <a:pt x="87" y="62"/>
                  </a:moveTo>
                  <a:lnTo>
                    <a:pt x="87" y="62"/>
                  </a:lnTo>
                  <a:lnTo>
                    <a:pt x="93" y="65"/>
                  </a:lnTo>
                  <a:lnTo>
                    <a:pt x="100" y="68"/>
                  </a:lnTo>
                  <a:lnTo>
                    <a:pt x="107" y="69"/>
                  </a:lnTo>
                  <a:lnTo>
                    <a:pt x="114" y="69"/>
                  </a:lnTo>
                  <a:lnTo>
                    <a:pt x="114" y="69"/>
                  </a:lnTo>
                  <a:lnTo>
                    <a:pt x="139" y="68"/>
                  </a:lnTo>
                  <a:lnTo>
                    <a:pt x="162" y="65"/>
                  </a:lnTo>
                  <a:lnTo>
                    <a:pt x="162" y="65"/>
                  </a:lnTo>
                  <a:lnTo>
                    <a:pt x="162" y="43"/>
                  </a:lnTo>
                  <a:lnTo>
                    <a:pt x="161" y="26"/>
                  </a:lnTo>
                  <a:lnTo>
                    <a:pt x="161" y="26"/>
                  </a:lnTo>
                  <a:lnTo>
                    <a:pt x="159" y="18"/>
                  </a:lnTo>
                  <a:lnTo>
                    <a:pt x="158" y="14"/>
                  </a:lnTo>
                  <a:lnTo>
                    <a:pt x="153" y="13"/>
                  </a:lnTo>
                  <a:lnTo>
                    <a:pt x="148" y="10"/>
                  </a:lnTo>
                  <a:lnTo>
                    <a:pt x="148" y="10"/>
                  </a:lnTo>
                  <a:lnTo>
                    <a:pt x="142" y="8"/>
                  </a:lnTo>
                  <a:lnTo>
                    <a:pt x="140" y="7"/>
                  </a:lnTo>
                  <a:lnTo>
                    <a:pt x="140" y="5"/>
                  </a:lnTo>
                  <a:lnTo>
                    <a:pt x="140" y="5"/>
                  </a:lnTo>
                  <a:lnTo>
                    <a:pt x="142" y="4"/>
                  </a:lnTo>
                  <a:lnTo>
                    <a:pt x="145" y="1"/>
                  </a:lnTo>
                  <a:lnTo>
                    <a:pt x="149" y="0"/>
                  </a:lnTo>
                  <a:lnTo>
                    <a:pt x="155" y="0"/>
                  </a:lnTo>
                  <a:lnTo>
                    <a:pt x="155" y="0"/>
                  </a:lnTo>
                  <a:lnTo>
                    <a:pt x="166" y="0"/>
                  </a:lnTo>
                  <a:lnTo>
                    <a:pt x="178" y="2"/>
                  </a:lnTo>
                  <a:lnTo>
                    <a:pt x="178" y="2"/>
                  </a:lnTo>
                  <a:lnTo>
                    <a:pt x="182" y="4"/>
                  </a:lnTo>
                  <a:lnTo>
                    <a:pt x="185" y="7"/>
                  </a:lnTo>
                  <a:lnTo>
                    <a:pt x="187" y="10"/>
                  </a:lnTo>
                  <a:lnTo>
                    <a:pt x="188" y="13"/>
                  </a:lnTo>
                  <a:lnTo>
                    <a:pt x="188" y="13"/>
                  </a:lnTo>
                  <a:lnTo>
                    <a:pt x="185" y="20"/>
                  </a:lnTo>
                  <a:lnTo>
                    <a:pt x="185" y="20"/>
                  </a:lnTo>
                  <a:lnTo>
                    <a:pt x="184" y="34"/>
                  </a:lnTo>
                  <a:lnTo>
                    <a:pt x="182" y="62"/>
                  </a:lnTo>
                  <a:lnTo>
                    <a:pt x="182" y="62"/>
                  </a:lnTo>
                  <a:lnTo>
                    <a:pt x="195" y="57"/>
                  </a:lnTo>
                  <a:lnTo>
                    <a:pt x="207" y="53"/>
                  </a:lnTo>
                  <a:lnTo>
                    <a:pt x="207" y="53"/>
                  </a:lnTo>
                  <a:lnTo>
                    <a:pt x="211" y="52"/>
                  </a:lnTo>
                  <a:lnTo>
                    <a:pt x="211" y="52"/>
                  </a:lnTo>
                  <a:lnTo>
                    <a:pt x="214" y="50"/>
                  </a:lnTo>
                  <a:lnTo>
                    <a:pt x="219" y="50"/>
                  </a:lnTo>
                  <a:lnTo>
                    <a:pt x="219" y="50"/>
                  </a:lnTo>
                  <a:lnTo>
                    <a:pt x="224" y="50"/>
                  </a:lnTo>
                  <a:lnTo>
                    <a:pt x="229" y="53"/>
                  </a:lnTo>
                  <a:lnTo>
                    <a:pt x="232" y="56"/>
                  </a:lnTo>
                  <a:lnTo>
                    <a:pt x="233" y="62"/>
                  </a:lnTo>
                  <a:lnTo>
                    <a:pt x="233" y="62"/>
                  </a:lnTo>
                  <a:lnTo>
                    <a:pt x="232" y="65"/>
                  </a:lnTo>
                  <a:lnTo>
                    <a:pt x="230" y="66"/>
                  </a:lnTo>
                  <a:lnTo>
                    <a:pt x="222" y="72"/>
                  </a:lnTo>
                  <a:lnTo>
                    <a:pt x="222" y="72"/>
                  </a:lnTo>
                  <a:lnTo>
                    <a:pt x="206" y="76"/>
                  </a:lnTo>
                  <a:lnTo>
                    <a:pt x="182" y="81"/>
                  </a:lnTo>
                  <a:lnTo>
                    <a:pt x="182" y="81"/>
                  </a:lnTo>
                  <a:lnTo>
                    <a:pt x="185" y="170"/>
                  </a:lnTo>
                  <a:lnTo>
                    <a:pt x="185" y="170"/>
                  </a:lnTo>
                  <a:lnTo>
                    <a:pt x="210" y="179"/>
                  </a:lnTo>
                  <a:lnTo>
                    <a:pt x="219" y="185"/>
                  </a:lnTo>
                  <a:lnTo>
                    <a:pt x="227" y="189"/>
                  </a:lnTo>
                  <a:lnTo>
                    <a:pt x="233" y="194"/>
                  </a:lnTo>
                  <a:lnTo>
                    <a:pt x="238" y="199"/>
                  </a:lnTo>
                  <a:lnTo>
                    <a:pt x="239" y="204"/>
                  </a:lnTo>
                  <a:lnTo>
                    <a:pt x="240" y="209"/>
                  </a:lnTo>
                  <a:lnTo>
                    <a:pt x="240" y="209"/>
                  </a:lnTo>
                  <a:lnTo>
                    <a:pt x="239" y="215"/>
                  </a:lnTo>
                  <a:lnTo>
                    <a:pt x="238" y="218"/>
                  </a:lnTo>
                  <a:lnTo>
                    <a:pt x="233" y="221"/>
                  </a:lnTo>
                  <a:lnTo>
                    <a:pt x="229" y="222"/>
                  </a:lnTo>
                  <a:lnTo>
                    <a:pt x="229" y="222"/>
                  </a:lnTo>
                  <a:lnTo>
                    <a:pt x="224" y="221"/>
                  </a:lnTo>
                  <a:lnTo>
                    <a:pt x="217" y="215"/>
                  </a:lnTo>
                  <a:lnTo>
                    <a:pt x="217" y="215"/>
                  </a:lnTo>
                  <a:lnTo>
                    <a:pt x="209" y="207"/>
                  </a:lnTo>
                  <a:lnTo>
                    <a:pt x="201" y="201"/>
                  </a:lnTo>
                  <a:lnTo>
                    <a:pt x="184" y="189"/>
                  </a:lnTo>
                  <a:lnTo>
                    <a:pt x="184" y="189"/>
                  </a:lnTo>
                  <a:lnTo>
                    <a:pt x="182" y="199"/>
                  </a:lnTo>
                  <a:lnTo>
                    <a:pt x="181" y="207"/>
                  </a:lnTo>
                  <a:lnTo>
                    <a:pt x="178" y="212"/>
                  </a:lnTo>
                  <a:lnTo>
                    <a:pt x="174" y="218"/>
                  </a:lnTo>
                  <a:lnTo>
                    <a:pt x="174" y="218"/>
                  </a:lnTo>
                  <a:lnTo>
                    <a:pt x="166" y="224"/>
                  </a:lnTo>
                  <a:lnTo>
                    <a:pt x="158" y="228"/>
                  </a:lnTo>
                  <a:lnTo>
                    <a:pt x="146" y="231"/>
                  </a:lnTo>
                  <a:lnTo>
                    <a:pt x="132" y="233"/>
                  </a:lnTo>
                  <a:lnTo>
                    <a:pt x="132" y="233"/>
                  </a:lnTo>
                  <a:lnTo>
                    <a:pt x="122" y="231"/>
                  </a:lnTo>
                  <a:lnTo>
                    <a:pt x="113" y="230"/>
                  </a:lnTo>
                  <a:lnTo>
                    <a:pt x="106" y="227"/>
                  </a:lnTo>
                  <a:lnTo>
                    <a:pt x="98" y="222"/>
                  </a:lnTo>
                  <a:lnTo>
                    <a:pt x="94" y="218"/>
                  </a:lnTo>
                  <a:lnTo>
                    <a:pt x="90" y="212"/>
                  </a:lnTo>
                  <a:lnTo>
                    <a:pt x="87" y="207"/>
                  </a:lnTo>
                  <a:lnTo>
                    <a:pt x="87" y="199"/>
                  </a:lnTo>
                  <a:lnTo>
                    <a:pt x="87" y="199"/>
                  </a:lnTo>
                  <a:lnTo>
                    <a:pt x="88" y="192"/>
                  </a:lnTo>
                  <a:lnTo>
                    <a:pt x="91" y="185"/>
                  </a:lnTo>
                  <a:lnTo>
                    <a:pt x="95" y="179"/>
                  </a:lnTo>
                  <a:lnTo>
                    <a:pt x="101" y="173"/>
                  </a:lnTo>
                  <a:lnTo>
                    <a:pt x="110" y="170"/>
                  </a:lnTo>
                  <a:lnTo>
                    <a:pt x="119" y="167"/>
                  </a:lnTo>
                  <a:lnTo>
                    <a:pt x="130" y="165"/>
                  </a:lnTo>
                  <a:lnTo>
                    <a:pt x="142" y="165"/>
                  </a:lnTo>
                  <a:lnTo>
                    <a:pt x="142" y="165"/>
                  </a:lnTo>
                  <a:lnTo>
                    <a:pt x="165" y="166"/>
                  </a:lnTo>
                  <a:lnTo>
                    <a:pt x="165" y="166"/>
                  </a:lnTo>
                  <a:lnTo>
                    <a:pt x="162" y="83"/>
                  </a:lnTo>
                  <a:lnTo>
                    <a:pt x="162" y="83"/>
                  </a:lnTo>
                  <a:lnTo>
                    <a:pt x="145" y="86"/>
                  </a:lnTo>
                  <a:lnTo>
                    <a:pt x="126" y="86"/>
                  </a:lnTo>
                  <a:lnTo>
                    <a:pt x="126" y="86"/>
                  </a:lnTo>
                  <a:lnTo>
                    <a:pt x="111" y="85"/>
                  </a:lnTo>
                  <a:lnTo>
                    <a:pt x="100" y="82"/>
                  </a:lnTo>
                  <a:lnTo>
                    <a:pt x="90" y="76"/>
                  </a:lnTo>
                  <a:lnTo>
                    <a:pt x="82" y="68"/>
                  </a:lnTo>
                  <a:lnTo>
                    <a:pt x="87" y="62"/>
                  </a:lnTo>
                  <a:close/>
                  <a:moveTo>
                    <a:pt x="132" y="179"/>
                  </a:moveTo>
                  <a:lnTo>
                    <a:pt x="132" y="179"/>
                  </a:lnTo>
                  <a:lnTo>
                    <a:pt x="119" y="181"/>
                  </a:lnTo>
                  <a:lnTo>
                    <a:pt x="108" y="185"/>
                  </a:lnTo>
                  <a:lnTo>
                    <a:pt x="106" y="186"/>
                  </a:lnTo>
                  <a:lnTo>
                    <a:pt x="103" y="191"/>
                  </a:lnTo>
                  <a:lnTo>
                    <a:pt x="101" y="194"/>
                  </a:lnTo>
                  <a:lnTo>
                    <a:pt x="100" y="198"/>
                  </a:lnTo>
                  <a:lnTo>
                    <a:pt x="100" y="198"/>
                  </a:lnTo>
                  <a:lnTo>
                    <a:pt x="100" y="202"/>
                  </a:lnTo>
                  <a:lnTo>
                    <a:pt x="101" y="205"/>
                  </a:lnTo>
                  <a:lnTo>
                    <a:pt x="104" y="208"/>
                  </a:lnTo>
                  <a:lnTo>
                    <a:pt x="107" y="211"/>
                  </a:lnTo>
                  <a:lnTo>
                    <a:pt x="116" y="214"/>
                  </a:lnTo>
                  <a:lnTo>
                    <a:pt x="127" y="215"/>
                  </a:lnTo>
                  <a:lnTo>
                    <a:pt x="127" y="215"/>
                  </a:lnTo>
                  <a:lnTo>
                    <a:pt x="137" y="215"/>
                  </a:lnTo>
                  <a:lnTo>
                    <a:pt x="145" y="214"/>
                  </a:lnTo>
                  <a:lnTo>
                    <a:pt x="152" y="211"/>
                  </a:lnTo>
                  <a:lnTo>
                    <a:pt x="156" y="207"/>
                  </a:lnTo>
                  <a:lnTo>
                    <a:pt x="156" y="207"/>
                  </a:lnTo>
                  <a:lnTo>
                    <a:pt x="159" y="201"/>
                  </a:lnTo>
                  <a:lnTo>
                    <a:pt x="162" y="196"/>
                  </a:lnTo>
                  <a:lnTo>
                    <a:pt x="162" y="191"/>
                  </a:lnTo>
                  <a:lnTo>
                    <a:pt x="164" y="183"/>
                  </a:lnTo>
                  <a:lnTo>
                    <a:pt x="164" y="183"/>
                  </a:lnTo>
                  <a:lnTo>
                    <a:pt x="148" y="181"/>
                  </a:lnTo>
                  <a:lnTo>
                    <a:pt x="132" y="179"/>
                  </a:lnTo>
                  <a:lnTo>
                    <a:pt x="132" y="17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4" name="Freeform 88"/>
            <p:cNvSpPr>
              <a:spLocks/>
            </p:cNvSpPr>
            <p:nvPr userDrawn="1"/>
          </p:nvSpPr>
          <p:spPr bwMode="auto">
            <a:xfrm>
              <a:off x="3160713" y="1568451"/>
              <a:ext cx="46038" cy="41275"/>
            </a:xfrm>
            <a:custGeom>
              <a:avLst/>
              <a:gdLst/>
              <a:ahLst/>
              <a:cxnLst>
                <a:cxn ang="0">
                  <a:pos x="5" y="0"/>
                </a:cxn>
                <a:cxn ang="0">
                  <a:pos x="5" y="0"/>
                </a:cxn>
                <a:cxn ang="0">
                  <a:pos x="22" y="4"/>
                </a:cxn>
                <a:cxn ang="0">
                  <a:pos x="36" y="10"/>
                </a:cxn>
                <a:cxn ang="0">
                  <a:pos x="51" y="16"/>
                </a:cxn>
                <a:cxn ang="0">
                  <a:pos x="63" y="24"/>
                </a:cxn>
                <a:cxn ang="0">
                  <a:pos x="73" y="31"/>
                </a:cxn>
                <a:cxn ang="0">
                  <a:pos x="81" y="40"/>
                </a:cxn>
                <a:cxn ang="0">
                  <a:pos x="86" y="50"/>
                </a:cxn>
                <a:cxn ang="0">
                  <a:pos x="87" y="60"/>
                </a:cxn>
                <a:cxn ang="0">
                  <a:pos x="87" y="60"/>
                </a:cxn>
                <a:cxn ang="0">
                  <a:pos x="86" y="66"/>
                </a:cxn>
                <a:cxn ang="0">
                  <a:pos x="83" y="72"/>
                </a:cxn>
                <a:cxn ang="0">
                  <a:pos x="79" y="76"/>
                </a:cxn>
                <a:cxn ang="0">
                  <a:pos x="71" y="78"/>
                </a:cxn>
                <a:cxn ang="0">
                  <a:pos x="71" y="78"/>
                </a:cxn>
                <a:cxn ang="0">
                  <a:pos x="67" y="78"/>
                </a:cxn>
                <a:cxn ang="0">
                  <a:pos x="63" y="75"/>
                </a:cxn>
                <a:cxn ang="0">
                  <a:pos x="60" y="72"/>
                </a:cxn>
                <a:cxn ang="0">
                  <a:pos x="55" y="65"/>
                </a:cxn>
                <a:cxn ang="0">
                  <a:pos x="55" y="65"/>
                </a:cxn>
                <a:cxn ang="0">
                  <a:pos x="44" y="46"/>
                </a:cxn>
                <a:cxn ang="0">
                  <a:pos x="31" y="30"/>
                </a:cxn>
                <a:cxn ang="0">
                  <a:pos x="16" y="17"/>
                </a:cxn>
                <a:cxn ang="0">
                  <a:pos x="0" y="7"/>
                </a:cxn>
                <a:cxn ang="0">
                  <a:pos x="5" y="0"/>
                </a:cxn>
              </a:cxnLst>
              <a:rect l="0" t="0" r="r" b="b"/>
              <a:pathLst>
                <a:path w="87" h="78">
                  <a:moveTo>
                    <a:pt x="5" y="0"/>
                  </a:moveTo>
                  <a:lnTo>
                    <a:pt x="5" y="0"/>
                  </a:lnTo>
                  <a:lnTo>
                    <a:pt x="22" y="4"/>
                  </a:lnTo>
                  <a:lnTo>
                    <a:pt x="36" y="10"/>
                  </a:lnTo>
                  <a:lnTo>
                    <a:pt x="51" y="16"/>
                  </a:lnTo>
                  <a:lnTo>
                    <a:pt x="63" y="24"/>
                  </a:lnTo>
                  <a:lnTo>
                    <a:pt x="73" y="31"/>
                  </a:lnTo>
                  <a:lnTo>
                    <a:pt x="81" y="40"/>
                  </a:lnTo>
                  <a:lnTo>
                    <a:pt x="86" y="50"/>
                  </a:lnTo>
                  <a:lnTo>
                    <a:pt x="87" y="60"/>
                  </a:lnTo>
                  <a:lnTo>
                    <a:pt x="87" y="60"/>
                  </a:lnTo>
                  <a:lnTo>
                    <a:pt x="86" y="66"/>
                  </a:lnTo>
                  <a:lnTo>
                    <a:pt x="83" y="72"/>
                  </a:lnTo>
                  <a:lnTo>
                    <a:pt x="79" y="76"/>
                  </a:lnTo>
                  <a:lnTo>
                    <a:pt x="71" y="78"/>
                  </a:lnTo>
                  <a:lnTo>
                    <a:pt x="71" y="78"/>
                  </a:lnTo>
                  <a:lnTo>
                    <a:pt x="67" y="78"/>
                  </a:lnTo>
                  <a:lnTo>
                    <a:pt x="63" y="75"/>
                  </a:lnTo>
                  <a:lnTo>
                    <a:pt x="60" y="72"/>
                  </a:lnTo>
                  <a:lnTo>
                    <a:pt x="55" y="65"/>
                  </a:lnTo>
                  <a:lnTo>
                    <a:pt x="55" y="65"/>
                  </a:lnTo>
                  <a:lnTo>
                    <a:pt x="44" y="46"/>
                  </a:lnTo>
                  <a:lnTo>
                    <a:pt x="31" y="30"/>
                  </a:lnTo>
                  <a:lnTo>
                    <a:pt x="16" y="17"/>
                  </a:lnTo>
                  <a:lnTo>
                    <a:pt x="0" y="7"/>
                  </a:lnTo>
                  <a:lnTo>
                    <a:pt x="5"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5" name="Freeform 89"/>
            <p:cNvSpPr>
              <a:spLocks/>
            </p:cNvSpPr>
            <p:nvPr userDrawn="1"/>
          </p:nvSpPr>
          <p:spPr bwMode="auto">
            <a:xfrm>
              <a:off x="3289301" y="1474788"/>
              <a:ext cx="46038" cy="122238"/>
            </a:xfrm>
            <a:custGeom>
              <a:avLst/>
              <a:gdLst/>
              <a:ahLst/>
              <a:cxnLst>
                <a:cxn ang="0">
                  <a:pos x="0" y="232"/>
                </a:cxn>
                <a:cxn ang="0">
                  <a:pos x="0" y="220"/>
                </a:cxn>
                <a:cxn ang="0">
                  <a:pos x="0" y="220"/>
                </a:cxn>
                <a:cxn ang="0">
                  <a:pos x="9" y="220"/>
                </a:cxn>
                <a:cxn ang="0">
                  <a:pos x="16" y="219"/>
                </a:cxn>
                <a:cxn ang="0">
                  <a:pos x="20" y="218"/>
                </a:cxn>
                <a:cxn ang="0">
                  <a:pos x="25" y="213"/>
                </a:cxn>
                <a:cxn ang="0">
                  <a:pos x="26" y="207"/>
                </a:cxn>
                <a:cxn ang="0">
                  <a:pos x="27" y="199"/>
                </a:cxn>
                <a:cxn ang="0">
                  <a:pos x="27" y="170"/>
                </a:cxn>
                <a:cxn ang="0">
                  <a:pos x="27" y="63"/>
                </a:cxn>
                <a:cxn ang="0">
                  <a:pos x="27" y="63"/>
                </a:cxn>
                <a:cxn ang="0">
                  <a:pos x="27" y="34"/>
                </a:cxn>
                <a:cxn ang="0">
                  <a:pos x="26" y="25"/>
                </a:cxn>
                <a:cxn ang="0">
                  <a:pos x="25" y="18"/>
                </a:cxn>
                <a:cxn ang="0">
                  <a:pos x="20" y="15"/>
                </a:cxn>
                <a:cxn ang="0">
                  <a:pos x="16" y="12"/>
                </a:cxn>
                <a:cxn ang="0">
                  <a:pos x="9" y="12"/>
                </a:cxn>
                <a:cxn ang="0">
                  <a:pos x="0" y="11"/>
                </a:cxn>
                <a:cxn ang="0">
                  <a:pos x="0" y="0"/>
                </a:cxn>
                <a:cxn ang="0">
                  <a:pos x="85" y="0"/>
                </a:cxn>
                <a:cxn ang="0">
                  <a:pos x="85" y="11"/>
                </a:cxn>
                <a:cxn ang="0">
                  <a:pos x="85" y="11"/>
                </a:cxn>
                <a:cxn ang="0">
                  <a:pos x="77" y="12"/>
                </a:cxn>
                <a:cxn ang="0">
                  <a:pos x="71" y="12"/>
                </a:cxn>
                <a:cxn ang="0">
                  <a:pos x="65" y="15"/>
                </a:cxn>
                <a:cxn ang="0">
                  <a:pos x="62" y="18"/>
                </a:cxn>
                <a:cxn ang="0">
                  <a:pos x="61" y="25"/>
                </a:cxn>
                <a:cxn ang="0">
                  <a:pos x="59" y="34"/>
                </a:cxn>
                <a:cxn ang="0">
                  <a:pos x="59" y="63"/>
                </a:cxn>
                <a:cxn ang="0">
                  <a:pos x="59" y="170"/>
                </a:cxn>
                <a:cxn ang="0">
                  <a:pos x="59" y="170"/>
                </a:cxn>
                <a:cxn ang="0">
                  <a:pos x="59" y="199"/>
                </a:cxn>
                <a:cxn ang="0">
                  <a:pos x="61" y="207"/>
                </a:cxn>
                <a:cxn ang="0">
                  <a:pos x="62" y="213"/>
                </a:cxn>
                <a:cxn ang="0">
                  <a:pos x="65" y="218"/>
                </a:cxn>
                <a:cxn ang="0">
                  <a:pos x="71" y="219"/>
                </a:cxn>
                <a:cxn ang="0">
                  <a:pos x="77" y="220"/>
                </a:cxn>
                <a:cxn ang="0">
                  <a:pos x="85" y="220"/>
                </a:cxn>
                <a:cxn ang="0">
                  <a:pos x="85" y="232"/>
                </a:cxn>
                <a:cxn ang="0">
                  <a:pos x="0" y="232"/>
                </a:cxn>
              </a:cxnLst>
              <a:rect l="0" t="0" r="r" b="b"/>
              <a:pathLst>
                <a:path w="85" h="232">
                  <a:moveTo>
                    <a:pt x="0" y="232"/>
                  </a:moveTo>
                  <a:lnTo>
                    <a:pt x="0" y="220"/>
                  </a:lnTo>
                  <a:lnTo>
                    <a:pt x="0" y="220"/>
                  </a:lnTo>
                  <a:lnTo>
                    <a:pt x="9" y="220"/>
                  </a:lnTo>
                  <a:lnTo>
                    <a:pt x="16" y="219"/>
                  </a:lnTo>
                  <a:lnTo>
                    <a:pt x="20" y="218"/>
                  </a:lnTo>
                  <a:lnTo>
                    <a:pt x="25" y="213"/>
                  </a:lnTo>
                  <a:lnTo>
                    <a:pt x="26" y="207"/>
                  </a:lnTo>
                  <a:lnTo>
                    <a:pt x="27" y="199"/>
                  </a:lnTo>
                  <a:lnTo>
                    <a:pt x="27" y="170"/>
                  </a:lnTo>
                  <a:lnTo>
                    <a:pt x="27" y="63"/>
                  </a:lnTo>
                  <a:lnTo>
                    <a:pt x="27" y="63"/>
                  </a:lnTo>
                  <a:lnTo>
                    <a:pt x="27" y="34"/>
                  </a:lnTo>
                  <a:lnTo>
                    <a:pt x="26" y="25"/>
                  </a:lnTo>
                  <a:lnTo>
                    <a:pt x="25" y="18"/>
                  </a:lnTo>
                  <a:lnTo>
                    <a:pt x="20" y="15"/>
                  </a:lnTo>
                  <a:lnTo>
                    <a:pt x="16" y="12"/>
                  </a:lnTo>
                  <a:lnTo>
                    <a:pt x="9" y="12"/>
                  </a:lnTo>
                  <a:lnTo>
                    <a:pt x="0" y="11"/>
                  </a:lnTo>
                  <a:lnTo>
                    <a:pt x="0" y="0"/>
                  </a:lnTo>
                  <a:lnTo>
                    <a:pt x="85" y="0"/>
                  </a:lnTo>
                  <a:lnTo>
                    <a:pt x="85" y="11"/>
                  </a:lnTo>
                  <a:lnTo>
                    <a:pt x="85" y="11"/>
                  </a:lnTo>
                  <a:lnTo>
                    <a:pt x="77" y="12"/>
                  </a:lnTo>
                  <a:lnTo>
                    <a:pt x="71" y="12"/>
                  </a:lnTo>
                  <a:lnTo>
                    <a:pt x="65" y="15"/>
                  </a:lnTo>
                  <a:lnTo>
                    <a:pt x="62" y="18"/>
                  </a:lnTo>
                  <a:lnTo>
                    <a:pt x="61" y="25"/>
                  </a:lnTo>
                  <a:lnTo>
                    <a:pt x="59" y="34"/>
                  </a:lnTo>
                  <a:lnTo>
                    <a:pt x="59" y="63"/>
                  </a:lnTo>
                  <a:lnTo>
                    <a:pt x="59" y="170"/>
                  </a:lnTo>
                  <a:lnTo>
                    <a:pt x="59" y="170"/>
                  </a:lnTo>
                  <a:lnTo>
                    <a:pt x="59" y="199"/>
                  </a:lnTo>
                  <a:lnTo>
                    <a:pt x="61" y="207"/>
                  </a:lnTo>
                  <a:lnTo>
                    <a:pt x="62" y="213"/>
                  </a:lnTo>
                  <a:lnTo>
                    <a:pt x="65" y="218"/>
                  </a:lnTo>
                  <a:lnTo>
                    <a:pt x="71" y="219"/>
                  </a:lnTo>
                  <a:lnTo>
                    <a:pt x="77" y="220"/>
                  </a:lnTo>
                  <a:lnTo>
                    <a:pt x="85" y="220"/>
                  </a:lnTo>
                  <a:lnTo>
                    <a:pt x="85" y="232"/>
                  </a:lnTo>
                  <a:lnTo>
                    <a:pt x="0" y="23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6" name="Freeform 90"/>
            <p:cNvSpPr>
              <a:spLocks/>
            </p:cNvSpPr>
            <p:nvPr userDrawn="1"/>
          </p:nvSpPr>
          <p:spPr bwMode="auto">
            <a:xfrm>
              <a:off x="3355976" y="1474788"/>
              <a:ext cx="100013" cy="122238"/>
            </a:xfrm>
            <a:custGeom>
              <a:avLst/>
              <a:gdLst/>
              <a:ahLst/>
              <a:cxnLst>
                <a:cxn ang="0">
                  <a:pos x="178" y="53"/>
                </a:cxn>
                <a:cxn ang="0">
                  <a:pos x="178" y="53"/>
                </a:cxn>
                <a:cxn ang="0">
                  <a:pos x="175" y="37"/>
                </a:cxn>
                <a:cxn ang="0">
                  <a:pos x="175" y="37"/>
                </a:cxn>
                <a:cxn ang="0">
                  <a:pos x="174" y="31"/>
                </a:cxn>
                <a:cxn ang="0">
                  <a:pos x="171" y="25"/>
                </a:cxn>
                <a:cxn ang="0">
                  <a:pos x="168" y="21"/>
                </a:cxn>
                <a:cxn ang="0">
                  <a:pos x="163" y="18"/>
                </a:cxn>
                <a:cxn ang="0">
                  <a:pos x="158" y="15"/>
                </a:cxn>
                <a:cxn ang="0">
                  <a:pos x="152" y="13"/>
                </a:cxn>
                <a:cxn ang="0">
                  <a:pos x="133" y="12"/>
                </a:cxn>
                <a:cxn ang="0">
                  <a:pos x="110" y="12"/>
                </a:cxn>
                <a:cxn ang="0">
                  <a:pos x="110" y="170"/>
                </a:cxn>
                <a:cxn ang="0">
                  <a:pos x="110" y="170"/>
                </a:cxn>
                <a:cxn ang="0">
                  <a:pos x="110" y="199"/>
                </a:cxn>
                <a:cxn ang="0">
                  <a:pos x="111" y="207"/>
                </a:cxn>
                <a:cxn ang="0">
                  <a:pos x="114" y="213"/>
                </a:cxn>
                <a:cxn ang="0">
                  <a:pos x="118" y="218"/>
                </a:cxn>
                <a:cxn ang="0">
                  <a:pos x="124" y="219"/>
                </a:cxn>
                <a:cxn ang="0">
                  <a:pos x="133" y="220"/>
                </a:cxn>
                <a:cxn ang="0">
                  <a:pos x="145" y="220"/>
                </a:cxn>
                <a:cxn ang="0">
                  <a:pos x="145" y="232"/>
                </a:cxn>
                <a:cxn ang="0">
                  <a:pos x="45" y="232"/>
                </a:cxn>
                <a:cxn ang="0">
                  <a:pos x="45" y="220"/>
                </a:cxn>
                <a:cxn ang="0">
                  <a:pos x="45" y="220"/>
                </a:cxn>
                <a:cxn ang="0">
                  <a:pos x="55" y="220"/>
                </a:cxn>
                <a:cxn ang="0">
                  <a:pos x="63" y="219"/>
                </a:cxn>
                <a:cxn ang="0">
                  <a:pos x="69" y="218"/>
                </a:cxn>
                <a:cxn ang="0">
                  <a:pos x="74" y="213"/>
                </a:cxn>
                <a:cxn ang="0">
                  <a:pos x="76" y="207"/>
                </a:cxn>
                <a:cxn ang="0">
                  <a:pos x="78" y="199"/>
                </a:cxn>
                <a:cxn ang="0">
                  <a:pos x="79" y="170"/>
                </a:cxn>
                <a:cxn ang="0">
                  <a:pos x="79" y="12"/>
                </a:cxn>
                <a:cxn ang="0">
                  <a:pos x="56" y="12"/>
                </a:cxn>
                <a:cxn ang="0">
                  <a:pos x="56" y="12"/>
                </a:cxn>
                <a:cxn ang="0">
                  <a:pos x="37" y="13"/>
                </a:cxn>
                <a:cxn ang="0">
                  <a:pos x="30" y="15"/>
                </a:cxn>
                <a:cxn ang="0">
                  <a:pos x="26" y="18"/>
                </a:cxn>
                <a:cxn ang="0">
                  <a:pos x="21" y="21"/>
                </a:cxn>
                <a:cxn ang="0">
                  <a:pos x="18" y="25"/>
                </a:cxn>
                <a:cxn ang="0">
                  <a:pos x="16" y="31"/>
                </a:cxn>
                <a:cxn ang="0">
                  <a:pos x="14" y="37"/>
                </a:cxn>
                <a:cxn ang="0">
                  <a:pos x="14" y="37"/>
                </a:cxn>
                <a:cxn ang="0">
                  <a:pos x="11" y="53"/>
                </a:cxn>
                <a:cxn ang="0">
                  <a:pos x="0" y="53"/>
                </a:cxn>
                <a:cxn ang="0">
                  <a:pos x="0" y="0"/>
                </a:cxn>
                <a:cxn ang="0">
                  <a:pos x="190" y="0"/>
                </a:cxn>
                <a:cxn ang="0">
                  <a:pos x="190" y="53"/>
                </a:cxn>
                <a:cxn ang="0">
                  <a:pos x="178" y="53"/>
                </a:cxn>
              </a:cxnLst>
              <a:rect l="0" t="0" r="r" b="b"/>
              <a:pathLst>
                <a:path w="190" h="232">
                  <a:moveTo>
                    <a:pt x="178" y="53"/>
                  </a:moveTo>
                  <a:lnTo>
                    <a:pt x="178" y="53"/>
                  </a:lnTo>
                  <a:lnTo>
                    <a:pt x="175" y="37"/>
                  </a:lnTo>
                  <a:lnTo>
                    <a:pt x="175" y="37"/>
                  </a:lnTo>
                  <a:lnTo>
                    <a:pt x="174" y="31"/>
                  </a:lnTo>
                  <a:lnTo>
                    <a:pt x="171" y="25"/>
                  </a:lnTo>
                  <a:lnTo>
                    <a:pt x="168" y="21"/>
                  </a:lnTo>
                  <a:lnTo>
                    <a:pt x="163" y="18"/>
                  </a:lnTo>
                  <a:lnTo>
                    <a:pt x="158" y="15"/>
                  </a:lnTo>
                  <a:lnTo>
                    <a:pt x="152" y="13"/>
                  </a:lnTo>
                  <a:lnTo>
                    <a:pt x="133" y="12"/>
                  </a:lnTo>
                  <a:lnTo>
                    <a:pt x="110" y="12"/>
                  </a:lnTo>
                  <a:lnTo>
                    <a:pt x="110" y="170"/>
                  </a:lnTo>
                  <a:lnTo>
                    <a:pt x="110" y="170"/>
                  </a:lnTo>
                  <a:lnTo>
                    <a:pt x="110" y="199"/>
                  </a:lnTo>
                  <a:lnTo>
                    <a:pt x="111" y="207"/>
                  </a:lnTo>
                  <a:lnTo>
                    <a:pt x="114" y="213"/>
                  </a:lnTo>
                  <a:lnTo>
                    <a:pt x="118" y="218"/>
                  </a:lnTo>
                  <a:lnTo>
                    <a:pt x="124" y="219"/>
                  </a:lnTo>
                  <a:lnTo>
                    <a:pt x="133" y="220"/>
                  </a:lnTo>
                  <a:lnTo>
                    <a:pt x="145" y="220"/>
                  </a:lnTo>
                  <a:lnTo>
                    <a:pt x="145" y="232"/>
                  </a:lnTo>
                  <a:lnTo>
                    <a:pt x="45" y="232"/>
                  </a:lnTo>
                  <a:lnTo>
                    <a:pt x="45" y="220"/>
                  </a:lnTo>
                  <a:lnTo>
                    <a:pt x="45" y="220"/>
                  </a:lnTo>
                  <a:lnTo>
                    <a:pt x="55" y="220"/>
                  </a:lnTo>
                  <a:lnTo>
                    <a:pt x="63" y="219"/>
                  </a:lnTo>
                  <a:lnTo>
                    <a:pt x="69" y="218"/>
                  </a:lnTo>
                  <a:lnTo>
                    <a:pt x="74" y="213"/>
                  </a:lnTo>
                  <a:lnTo>
                    <a:pt x="76" y="207"/>
                  </a:lnTo>
                  <a:lnTo>
                    <a:pt x="78" y="199"/>
                  </a:lnTo>
                  <a:lnTo>
                    <a:pt x="79" y="170"/>
                  </a:lnTo>
                  <a:lnTo>
                    <a:pt x="79" y="12"/>
                  </a:lnTo>
                  <a:lnTo>
                    <a:pt x="56" y="12"/>
                  </a:lnTo>
                  <a:lnTo>
                    <a:pt x="56" y="12"/>
                  </a:lnTo>
                  <a:lnTo>
                    <a:pt x="37" y="13"/>
                  </a:lnTo>
                  <a:lnTo>
                    <a:pt x="30" y="15"/>
                  </a:lnTo>
                  <a:lnTo>
                    <a:pt x="26" y="18"/>
                  </a:lnTo>
                  <a:lnTo>
                    <a:pt x="21" y="21"/>
                  </a:lnTo>
                  <a:lnTo>
                    <a:pt x="18" y="25"/>
                  </a:lnTo>
                  <a:lnTo>
                    <a:pt x="16" y="31"/>
                  </a:lnTo>
                  <a:lnTo>
                    <a:pt x="14" y="37"/>
                  </a:lnTo>
                  <a:lnTo>
                    <a:pt x="14" y="37"/>
                  </a:lnTo>
                  <a:lnTo>
                    <a:pt x="11" y="53"/>
                  </a:lnTo>
                  <a:lnTo>
                    <a:pt x="0" y="53"/>
                  </a:lnTo>
                  <a:lnTo>
                    <a:pt x="0" y="0"/>
                  </a:lnTo>
                  <a:lnTo>
                    <a:pt x="190" y="0"/>
                  </a:lnTo>
                  <a:lnTo>
                    <a:pt x="190" y="53"/>
                  </a:lnTo>
                  <a:lnTo>
                    <a:pt x="178" y="5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7" name="Freeform 91"/>
            <p:cNvSpPr>
              <a:spLocks/>
            </p:cNvSpPr>
            <p:nvPr userDrawn="1"/>
          </p:nvSpPr>
          <p:spPr bwMode="auto">
            <a:xfrm>
              <a:off x="3481388" y="1466851"/>
              <a:ext cx="93663" cy="131763"/>
            </a:xfrm>
            <a:custGeom>
              <a:avLst/>
              <a:gdLst/>
              <a:ahLst/>
              <a:cxnLst>
                <a:cxn ang="0">
                  <a:pos x="54" y="91"/>
                </a:cxn>
                <a:cxn ang="0">
                  <a:pos x="51" y="39"/>
                </a:cxn>
                <a:cxn ang="0">
                  <a:pos x="51" y="29"/>
                </a:cxn>
                <a:cxn ang="0">
                  <a:pos x="50" y="23"/>
                </a:cxn>
                <a:cxn ang="0">
                  <a:pos x="42" y="14"/>
                </a:cxn>
                <a:cxn ang="0">
                  <a:pos x="31" y="7"/>
                </a:cxn>
                <a:cxn ang="0">
                  <a:pos x="31" y="6"/>
                </a:cxn>
                <a:cxn ang="0">
                  <a:pos x="31" y="4"/>
                </a:cxn>
                <a:cxn ang="0">
                  <a:pos x="41" y="0"/>
                </a:cxn>
                <a:cxn ang="0">
                  <a:pos x="53" y="1"/>
                </a:cxn>
                <a:cxn ang="0">
                  <a:pos x="66" y="6"/>
                </a:cxn>
                <a:cxn ang="0">
                  <a:pos x="76" y="12"/>
                </a:cxn>
                <a:cxn ang="0">
                  <a:pos x="79" y="19"/>
                </a:cxn>
                <a:cxn ang="0">
                  <a:pos x="77" y="27"/>
                </a:cxn>
                <a:cxn ang="0">
                  <a:pos x="74" y="43"/>
                </a:cxn>
                <a:cxn ang="0">
                  <a:pos x="74" y="68"/>
                </a:cxn>
                <a:cxn ang="0">
                  <a:pos x="74" y="88"/>
                </a:cxn>
                <a:cxn ang="0">
                  <a:pos x="77" y="106"/>
                </a:cxn>
                <a:cxn ang="0">
                  <a:pos x="84" y="110"/>
                </a:cxn>
                <a:cxn ang="0">
                  <a:pos x="89" y="110"/>
                </a:cxn>
                <a:cxn ang="0">
                  <a:pos x="98" y="106"/>
                </a:cxn>
                <a:cxn ang="0">
                  <a:pos x="131" y="90"/>
                </a:cxn>
                <a:cxn ang="0">
                  <a:pos x="144" y="87"/>
                </a:cxn>
                <a:cxn ang="0">
                  <a:pos x="150" y="88"/>
                </a:cxn>
                <a:cxn ang="0">
                  <a:pos x="158" y="94"/>
                </a:cxn>
                <a:cxn ang="0">
                  <a:pos x="160" y="98"/>
                </a:cxn>
                <a:cxn ang="0">
                  <a:pos x="157" y="106"/>
                </a:cxn>
                <a:cxn ang="0">
                  <a:pos x="150" y="111"/>
                </a:cxn>
                <a:cxn ang="0">
                  <a:pos x="138" y="116"/>
                </a:cxn>
                <a:cxn ang="0">
                  <a:pos x="121" y="120"/>
                </a:cxn>
                <a:cxn ang="0">
                  <a:pos x="77" y="136"/>
                </a:cxn>
                <a:cxn ang="0">
                  <a:pos x="45" y="153"/>
                </a:cxn>
                <a:cxn ang="0">
                  <a:pos x="25" y="174"/>
                </a:cxn>
                <a:cxn ang="0">
                  <a:pos x="18" y="190"/>
                </a:cxn>
                <a:cxn ang="0">
                  <a:pos x="18" y="194"/>
                </a:cxn>
                <a:cxn ang="0">
                  <a:pos x="21" y="207"/>
                </a:cxn>
                <a:cxn ang="0">
                  <a:pos x="31" y="216"/>
                </a:cxn>
                <a:cxn ang="0">
                  <a:pos x="51" y="221"/>
                </a:cxn>
                <a:cxn ang="0">
                  <a:pos x="80" y="223"/>
                </a:cxn>
                <a:cxn ang="0">
                  <a:pos x="113" y="221"/>
                </a:cxn>
                <a:cxn ang="0">
                  <a:pos x="154" y="216"/>
                </a:cxn>
                <a:cxn ang="0">
                  <a:pos x="163" y="216"/>
                </a:cxn>
                <a:cxn ang="0">
                  <a:pos x="169" y="217"/>
                </a:cxn>
                <a:cxn ang="0">
                  <a:pos x="176" y="224"/>
                </a:cxn>
                <a:cxn ang="0">
                  <a:pos x="177" y="230"/>
                </a:cxn>
                <a:cxn ang="0">
                  <a:pos x="173" y="239"/>
                </a:cxn>
                <a:cxn ang="0">
                  <a:pos x="163" y="243"/>
                </a:cxn>
                <a:cxn ang="0">
                  <a:pos x="151" y="245"/>
                </a:cxn>
                <a:cxn ang="0">
                  <a:pos x="96" y="248"/>
                </a:cxn>
                <a:cxn ang="0">
                  <a:pos x="71" y="246"/>
                </a:cxn>
                <a:cxn ang="0">
                  <a:pos x="35" y="240"/>
                </a:cxn>
                <a:cxn ang="0">
                  <a:pos x="22" y="234"/>
                </a:cxn>
                <a:cxn ang="0">
                  <a:pos x="5" y="219"/>
                </a:cxn>
                <a:cxn ang="0">
                  <a:pos x="0" y="197"/>
                </a:cxn>
                <a:cxn ang="0">
                  <a:pos x="0" y="187"/>
                </a:cxn>
                <a:cxn ang="0">
                  <a:pos x="9" y="168"/>
                </a:cxn>
                <a:cxn ang="0">
                  <a:pos x="25" y="149"/>
                </a:cxn>
                <a:cxn ang="0">
                  <a:pos x="51" y="130"/>
                </a:cxn>
                <a:cxn ang="0">
                  <a:pos x="69" y="120"/>
                </a:cxn>
                <a:cxn ang="0">
                  <a:pos x="57" y="110"/>
                </a:cxn>
                <a:cxn ang="0">
                  <a:pos x="54" y="91"/>
                </a:cxn>
              </a:cxnLst>
              <a:rect l="0" t="0" r="r" b="b"/>
              <a:pathLst>
                <a:path w="177" h="248">
                  <a:moveTo>
                    <a:pt x="54" y="91"/>
                  </a:moveTo>
                  <a:lnTo>
                    <a:pt x="54" y="91"/>
                  </a:lnTo>
                  <a:lnTo>
                    <a:pt x="51" y="65"/>
                  </a:lnTo>
                  <a:lnTo>
                    <a:pt x="51" y="39"/>
                  </a:lnTo>
                  <a:lnTo>
                    <a:pt x="51" y="39"/>
                  </a:lnTo>
                  <a:lnTo>
                    <a:pt x="51" y="29"/>
                  </a:lnTo>
                  <a:lnTo>
                    <a:pt x="50" y="23"/>
                  </a:lnTo>
                  <a:lnTo>
                    <a:pt x="50" y="23"/>
                  </a:lnTo>
                  <a:lnTo>
                    <a:pt x="47" y="19"/>
                  </a:lnTo>
                  <a:lnTo>
                    <a:pt x="42" y="14"/>
                  </a:lnTo>
                  <a:lnTo>
                    <a:pt x="42" y="14"/>
                  </a:lnTo>
                  <a:lnTo>
                    <a:pt x="31" y="7"/>
                  </a:lnTo>
                  <a:lnTo>
                    <a:pt x="31" y="7"/>
                  </a:lnTo>
                  <a:lnTo>
                    <a:pt x="31" y="6"/>
                  </a:lnTo>
                  <a:lnTo>
                    <a:pt x="31" y="6"/>
                  </a:lnTo>
                  <a:lnTo>
                    <a:pt x="31" y="4"/>
                  </a:lnTo>
                  <a:lnTo>
                    <a:pt x="34" y="1"/>
                  </a:lnTo>
                  <a:lnTo>
                    <a:pt x="41" y="0"/>
                  </a:lnTo>
                  <a:lnTo>
                    <a:pt x="41" y="0"/>
                  </a:lnTo>
                  <a:lnTo>
                    <a:pt x="53" y="1"/>
                  </a:lnTo>
                  <a:lnTo>
                    <a:pt x="66" y="6"/>
                  </a:lnTo>
                  <a:lnTo>
                    <a:pt x="66" y="6"/>
                  </a:lnTo>
                  <a:lnTo>
                    <a:pt x="71" y="9"/>
                  </a:lnTo>
                  <a:lnTo>
                    <a:pt x="76" y="12"/>
                  </a:lnTo>
                  <a:lnTo>
                    <a:pt x="79" y="14"/>
                  </a:lnTo>
                  <a:lnTo>
                    <a:pt x="79" y="19"/>
                  </a:lnTo>
                  <a:lnTo>
                    <a:pt x="79" y="19"/>
                  </a:lnTo>
                  <a:lnTo>
                    <a:pt x="77" y="27"/>
                  </a:lnTo>
                  <a:lnTo>
                    <a:pt x="77" y="27"/>
                  </a:lnTo>
                  <a:lnTo>
                    <a:pt x="74" y="43"/>
                  </a:lnTo>
                  <a:lnTo>
                    <a:pt x="74" y="68"/>
                  </a:lnTo>
                  <a:lnTo>
                    <a:pt x="74" y="68"/>
                  </a:lnTo>
                  <a:lnTo>
                    <a:pt x="74" y="88"/>
                  </a:lnTo>
                  <a:lnTo>
                    <a:pt x="74" y="88"/>
                  </a:lnTo>
                  <a:lnTo>
                    <a:pt x="76" y="98"/>
                  </a:lnTo>
                  <a:lnTo>
                    <a:pt x="77" y="106"/>
                  </a:lnTo>
                  <a:lnTo>
                    <a:pt x="80" y="110"/>
                  </a:lnTo>
                  <a:lnTo>
                    <a:pt x="84" y="110"/>
                  </a:lnTo>
                  <a:lnTo>
                    <a:pt x="84" y="110"/>
                  </a:lnTo>
                  <a:lnTo>
                    <a:pt x="89" y="110"/>
                  </a:lnTo>
                  <a:lnTo>
                    <a:pt x="98" y="106"/>
                  </a:lnTo>
                  <a:lnTo>
                    <a:pt x="98" y="106"/>
                  </a:lnTo>
                  <a:lnTo>
                    <a:pt x="131" y="90"/>
                  </a:lnTo>
                  <a:lnTo>
                    <a:pt x="131" y="90"/>
                  </a:lnTo>
                  <a:lnTo>
                    <a:pt x="138" y="87"/>
                  </a:lnTo>
                  <a:lnTo>
                    <a:pt x="144" y="87"/>
                  </a:lnTo>
                  <a:lnTo>
                    <a:pt x="144" y="87"/>
                  </a:lnTo>
                  <a:lnTo>
                    <a:pt x="150" y="88"/>
                  </a:lnTo>
                  <a:lnTo>
                    <a:pt x="154" y="90"/>
                  </a:lnTo>
                  <a:lnTo>
                    <a:pt x="158" y="94"/>
                  </a:lnTo>
                  <a:lnTo>
                    <a:pt x="160" y="98"/>
                  </a:lnTo>
                  <a:lnTo>
                    <a:pt x="160" y="98"/>
                  </a:lnTo>
                  <a:lnTo>
                    <a:pt x="158" y="103"/>
                  </a:lnTo>
                  <a:lnTo>
                    <a:pt x="157" y="106"/>
                  </a:lnTo>
                  <a:lnTo>
                    <a:pt x="154" y="109"/>
                  </a:lnTo>
                  <a:lnTo>
                    <a:pt x="150" y="111"/>
                  </a:lnTo>
                  <a:lnTo>
                    <a:pt x="150" y="111"/>
                  </a:lnTo>
                  <a:lnTo>
                    <a:pt x="138" y="116"/>
                  </a:lnTo>
                  <a:lnTo>
                    <a:pt x="121" y="120"/>
                  </a:lnTo>
                  <a:lnTo>
                    <a:pt x="121" y="120"/>
                  </a:lnTo>
                  <a:lnTo>
                    <a:pt x="98" y="127"/>
                  </a:lnTo>
                  <a:lnTo>
                    <a:pt x="77" y="136"/>
                  </a:lnTo>
                  <a:lnTo>
                    <a:pt x="60" y="145"/>
                  </a:lnTo>
                  <a:lnTo>
                    <a:pt x="45" y="153"/>
                  </a:lnTo>
                  <a:lnTo>
                    <a:pt x="34" y="164"/>
                  </a:lnTo>
                  <a:lnTo>
                    <a:pt x="25" y="174"/>
                  </a:lnTo>
                  <a:lnTo>
                    <a:pt x="19" y="184"/>
                  </a:lnTo>
                  <a:lnTo>
                    <a:pt x="18" y="190"/>
                  </a:lnTo>
                  <a:lnTo>
                    <a:pt x="18" y="194"/>
                  </a:lnTo>
                  <a:lnTo>
                    <a:pt x="18" y="194"/>
                  </a:lnTo>
                  <a:lnTo>
                    <a:pt x="18" y="201"/>
                  </a:lnTo>
                  <a:lnTo>
                    <a:pt x="21" y="207"/>
                  </a:lnTo>
                  <a:lnTo>
                    <a:pt x="25" y="211"/>
                  </a:lnTo>
                  <a:lnTo>
                    <a:pt x="31" y="216"/>
                  </a:lnTo>
                  <a:lnTo>
                    <a:pt x="40" y="219"/>
                  </a:lnTo>
                  <a:lnTo>
                    <a:pt x="51" y="221"/>
                  </a:lnTo>
                  <a:lnTo>
                    <a:pt x="64" y="223"/>
                  </a:lnTo>
                  <a:lnTo>
                    <a:pt x="80" y="223"/>
                  </a:lnTo>
                  <a:lnTo>
                    <a:pt x="80" y="223"/>
                  </a:lnTo>
                  <a:lnTo>
                    <a:pt x="113" y="221"/>
                  </a:lnTo>
                  <a:lnTo>
                    <a:pt x="134" y="220"/>
                  </a:lnTo>
                  <a:lnTo>
                    <a:pt x="154" y="216"/>
                  </a:lnTo>
                  <a:lnTo>
                    <a:pt x="154" y="216"/>
                  </a:lnTo>
                  <a:lnTo>
                    <a:pt x="163" y="216"/>
                  </a:lnTo>
                  <a:lnTo>
                    <a:pt x="163" y="216"/>
                  </a:lnTo>
                  <a:lnTo>
                    <a:pt x="169" y="217"/>
                  </a:lnTo>
                  <a:lnTo>
                    <a:pt x="173" y="220"/>
                  </a:lnTo>
                  <a:lnTo>
                    <a:pt x="176" y="224"/>
                  </a:lnTo>
                  <a:lnTo>
                    <a:pt x="177" y="230"/>
                  </a:lnTo>
                  <a:lnTo>
                    <a:pt x="177" y="230"/>
                  </a:lnTo>
                  <a:lnTo>
                    <a:pt x="176" y="234"/>
                  </a:lnTo>
                  <a:lnTo>
                    <a:pt x="173" y="239"/>
                  </a:lnTo>
                  <a:lnTo>
                    <a:pt x="169" y="242"/>
                  </a:lnTo>
                  <a:lnTo>
                    <a:pt x="163" y="243"/>
                  </a:lnTo>
                  <a:lnTo>
                    <a:pt x="163" y="243"/>
                  </a:lnTo>
                  <a:lnTo>
                    <a:pt x="151" y="245"/>
                  </a:lnTo>
                  <a:lnTo>
                    <a:pt x="134" y="246"/>
                  </a:lnTo>
                  <a:lnTo>
                    <a:pt x="96" y="248"/>
                  </a:lnTo>
                  <a:lnTo>
                    <a:pt x="96" y="248"/>
                  </a:lnTo>
                  <a:lnTo>
                    <a:pt x="71" y="246"/>
                  </a:lnTo>
                  <a:lnTo>
                    <a:pt x="53" y="245"/>
                  </a:lnTo>
                  <a:lnTo>
                    <a:pt x="35" y="240"/>
                  </a:lnTo>
                  <a:lnTo>
                    <a:pt x="22" y="234"/>
                  </a:lnTo>
                  <a:lnTo>
                    <a:pt x="22" y="234"/>
                  </a:lnTo>
                  <a:lnTo>
                    <a:pt x="12" y="227"/>
                  </a:lnTo>
                  <a:lnTo>
                    <a:pt x="5" y="219"/>
                  </a:lnTo>
                  <a:lnTo>
                    <a:pt x="2" y="208"/>
                  </a:lnTo>
                  <a:lnTo>
                    <a:pt x="0" y="197"/>
                  </a:lnTo>
                  <a:lnTo>
                    <a:pt x="0" y="197"/>
                  </a:lnTo>
                  <a:lnTo>
                    <a:pt x="0" y="187"/>
                  </a:lnTo>
                  <a:lnTo>
                    <a:pt x="3" y="178"/>
                  </a:lnTo>
                  <a:lnTo>
                    <a:pt x="9" y="168"/>
                  </a:lnTo>
                  <a:lnTo>
                    <a:pt x="16" y="159"/>
                  </a:lnTo>
                  <a:lnTo>
                    <a:pt x="25" y="149"/>
                  </a:lnTo>
                  <a:lnTo>
                    <a:pt x="38" y="140"/>
                  </a:lnTo>
                  <a:lnTo>
                    <a:pt x="51" y="130"/>
                  </a:lnTo>
                  <a:lnTo>
                    <a:pt x="69" y="120"/>
                  </a:lnTo>
                  <a:lnTo>
                    <a:pt x="69" y="120"/>
                  </a:lnTo>
                  <a:lnTo>
                    <a:pt x="61" y="116"/>
                  </a:lnTo>
                  <a:lnTo>
                    <a:pt x="57" y="110"/>
                  </a:lnTo>
                  <a:lnTo>
                    <a:pt x="55" y="101"/>
                  </a:lnTo>
                  <a:lnTo>
                    <a:pt x="54" y="91"/>
                  </a:lnTo>
                  <a:lnTo>
                    <a:pt x="54" y="9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8" name="Freeform 92"/>
            <p:cNvSpPr>
              <a:spLocks noEditPoints="1"/>
            </p:cNvSpPr>
            <p:nvPr userDrawn="1"/>
          </p:nvSpPr>
          <p:spPr bwMode="auto">
            <a:xfrm>
              <a:off x="3611563" y="1458913"/>
              <a:ext cx="147638" cy="150813"/>
            </a:xfrm>
            <a:custGeom>
              <a:avLst/>
              <a:gdLst/>
              <a:ahLst/>
              <a:cxnLst>
                <a:cxn ang="0">
                  <a:pos x="79" y="31"/>
                </a:cxn>
                <a:cxn ang="0">
                  <a:pos x="95" y="3"/>
                </a:cxn>
                <a:cxn ang="0">
                  <a:pos x="115" y="9"/>
                </a:cxn>
                <a:cxn ang="0">
                  <a:pos x="101" y="54"/>
                </a:cxn>
                <a:cxn ang="0">
                  <a:pos x="147" y="34"/>
                </a:cxn>
                <a:cxn ang="0">
                  <a:pos x="173" y="63"/>
                </a:cxn>
                <a:cxn ang="0">
                  <a:pos x="101" y="64"/>
                </a:cxn>
                <a:cxn ang="0">
                  <a:pos x="101" y="80"/>
                </a:cxn>
                <a:cxn ang="0">
                  <a:pos x="101" y="103"/>
                </a:cxn>
                <a:cxn ang="0">
                  <a:pos x="156" y="82"/>
                </a:cxn>
                <a:cxn ang="0">
                  <a:pos x="182" y="110"/>
                </a:cxn>
                <a:cxn ang="0">
                  <a:pos x="101" y="113"/>
                </a:cxn>
                <a:cxn ang="0">
                  <a:pos x="145" y="135"/>
                </a:cxn>
                <a:cxn ang="0">
                  <a:pos x="167" y="151"/>
                </a:cxn>
                <a:cxn ang="0">
                  <a:pos x="167" y="158"/>
                </a:cxn>
                <a:cxn ang="0">
                  <a:pos x="160" y="236"/>
                </a:cxn>
                <a:cxn ang="0">
                  <a:pos x="156" y="249"/>
                </a:cxn>
                <a:cxn ang="0">
                  <a:pos x="130" y="260"/>
                </a:cxn>
                <a:cxn ang="0">
                  <a:pos x="118" y="244"/>
                </a:cxn>
                <a:cxn ang="0">
                  <a:pos x="130" y="236"/>
                </a:cxn>
                <a:cxn ang="0">
                  <a:pos x="135" y="235"/>
                </a:cxn>
                <a:cxn ang="0">
                  <a:pos x="102" y="160"/>
                </a:cxn>
                <a:cxn ang="0">
                  <a:pos x="99" y="281"/>
                </a:cxn>
                <a:cxn ang="0">
                  <a:pos x="83" y="283"/>
                </a:cxn>
                <a:cxn ang="0">
                  <a:pos x="77" y="277"/>
                </a:cxn>
                <a:cxn ang="0">
                  <a:pos x="44" y="258"/>
                </a:cxn>
                <a:cxn ang="0">
                  <a:pos x="41" y="264"/>
                </a:cxn>
                <a:cxn ang="0">
                  <a:pos x="21" y="264"/>
                </a:cxn>
                <a:cxn ang="0">
                  <a:pos x="21" y="163"/>
                </a:cxn>
                <a:cxn ang="0">
                  <a:pos x="47" y="148"/>
                </a:cxn>
                <a:cxn ang="0">
                  <a:pos x="24" y="113"/>
                </a:cxn>
                <a:cxn ang="0">
                  <a:pos x="25" y="103"/>
                </a:cxn>
                <a:cxn ang="0">
                  <a:pos x="31" y="64"/>
                </a:cxn>
                <a:cxn ang="0">
                  <a:pos x="0" y="87"/>
                </a:cxn>
                <a:cxn ang="0">
                  <a:pos x="34" y="21"/>
                </a:cxn>
                <a:cxn ang="0">
                  <a:pos x="72" y="18"/>
                </a:cxn>
                <a:cxn ang="0">
                  <a:pos x="69" y="25"/>
                </a:cxn>
                <a:cxn ang="0">
                  <a:pos x="40" y="54"/>
                </a:cxn>
                <a:cxn ang="0">
                  <a:pos x="224" y="34"/>
                </a:cxn>
                <a:cxn ang="0">
                  <a:pos x="211" y="84"/>
                </a:cxn>
                <a:cxn ang="0">
                  <a:pos x="211" y="213"/>
                </a:cxn>
                <a:cxn ang="0">
                  <a:pos x="193" y="216"/>
                </a:cxn>
                <a:cxn ang="0">
                  <a:pos x="188" y="210"/>
                </a:cxn>
                <a:cxn ang="0">
                  <a:pos x="188" y="22"/>
                </a:cxn>
                <a:cxn ang="0">
                  <a:pos x="222" y="28"/>
                </a:cxn>
                <a:cxn ang="0">
                  <a:pos x="244" y="31"/>
                </a:cxn>
                <a:cxn ang="0">
                  <a:pos x="280" y="8"/>
                </a:cxn>
                <a:cxn ang="0">
                  <a:pos x="279" y="15"/>
                </a:cxn>
                <a:cxn ang="0">
                  <a:pos x="270" y="251"/>
                </a:cxn>
                <a:cxn ang="0">
                  <a:pos x="269" y="258"/>
                </a:cxn>
                <a:cxn ang="0">
                  <a:pos x="256" y="273"/>
                </a:cxn>
                <a:cxn ang="0">
                  <a:pos x="227" y="270"/>
                </a:cxn>
                <a:cxn ang="0">
                  <a:pos x="217" y="261"/>
                </a:cxn>
                <a:cxn ang="0">
                  <a:pos x="193" y="247"/>
                </a:cxn>
                <a:cxn ang="0">
                  <a:pos x="238" y="249"/>
                </a:cxn>
                <a:cxn ang="0">
                  <a:pos x="244" y="245"/>
                </a:cxn>
              </a:cxnLst>
              <a:rect l="0" t="0" r="r" b="b"/>
              <a:pathLst>
                <a:path w="280" h="283">
                  <a:moveTo>
                    <a:pt x="79" y="54"/>
                  </a:moveTo>
                  <a:lnTo>
                    <a:pt x="79" y="54"/>
                  </a:lnTo>
                  <a:lnTo>
                    <a:pt x="79" y="31"/>
                  </a:lnTo>
                  <a:lnTo>
                    <a:pt x="79" y="31"/>
                  </a:lnTo>
                  <a:lnTo>
                    <a:pt x="77" y="0"/>
                  </a:lnTo>
                  <a:lnTo>
                    <a:pt x="77" y="0"/>
                  </a:lnTo>
                  <a:lnTo>
                    <a:pt x="95" y="3"/>
                  </a:lnTo>
                  <a:lnTo>
                    <a:pt x="95" y="3"/>
                  </a:lnTo>
                  <a:lnTo>
                    <a:pt x="111" y="5"/>
                  </a:lnTo>
                  <a:lnTo>
                    <a:pt x="114" y="8"/>
                  </a:lnTo>
                  <a:lnTo>
                    <a:pt x="115" y="9"/>
                  </a:lnTo>
                  <a:lnTo>
                    <a:pt x="115" y="9"/>
                  </a:lnTo>
                  <a:lnTo>
                    <a:pt x="114" y="12"/>
                  </a:lnTo>
                  <a:lnTo>
                    <a:pt x="112" y="13"/>
                  </a:lnTo>
                  <a:lnTo>
                    <a:pt x="101" y="18"/>
                  </a:lnTo>
                  <a:lnTo>
                    <a:pt x="101" y="54"/>
                  </a:lnTo>
                  <a:lnTo>
                    <a:pt x="130" y="54"/>
                  </a:lnTo>
                  <a:lnTo>
                    <a:pt x="130" y="54"/>
                  </a:lnTo>
                  <a:lnTo>
                    <a:pt x="138" y="44"/>
                  </a:lnTo>
                  <a:lnTo>
                    <a:pt x="147" y="34"/>
                  </a:lnTo>
                  <a:lnTo>
                    <a:pt x="147" y="34"/>
                  </a:lnTo>
                  <a:lnTo>
                    <a:pt x="172" y="60"/>
                  </a:lnTo>
                  <a:lnTo>
                    <a:pt x="172" y="60"/>
                  </a:lnTo>
                  <a:lnTo>
                    <a:pt x="173" y="63"/>
                  </a:lnTo>
                  <a:lnTo>
                    <a:pt x="173" y="63"/>
                  </a:lnTo>
                  <a:lnTo>
                    <a:pt x="172" y="64"/>
                  </a:lnTo>
                  <a:lnTo>
                    <a:pt x="170" y="64"/>
                  </a:lnTo>
                  <a:lnTo>
                    <a:pt x="101" y="64"/>
                  </a:lnTo>
                  <a:lnTo>
                    <a:pt x="101" y="69"/>
                  </a:lnTo>
                  <a:lnTo>
                    <a:pt x="101" y="69"/>
                  </a:lnTo>
                  <a:lnTo>
                    <a:pt x="101" y="80"/>
                  </a:lnTo>
                  <a:lnTo>
                    <a:pt x="101" y="80"/>
                  </a:lnTo>
                  <a:lnTo>
                    <a:pt x="101" y="86"/>
                  </a:lnTo>
                  <a:lnTo>
                    <a:pt x="101" y="86"/>
                  </a:lnTo>
                  <a:lnTo>
                    <a:pt x="101" y="92"/>
                  </a:lnTo>
                  <a:lnTo>
                    <a:pt x="101" y="103"/>
                  </a:lnTo>
                  <a:lnTo>
                    <a:pt x="137" y="103"/>
                  </a:lnTo>
                  <a:lnTo>
                    <a:pt x="137" y="103"/>
                  </a:lnTo>
                  <a:lnTo>
                    <a:pt x="156" y="82"/>
                  </a:lnTo>
                  <a:lnTo>
                    <a:pt x="156" y="82"/>
                  </a:lnTo>
                  <a:lnTo>
                    <a:pt x="167" y="93"/>
                  </a:lnTo>
                  <a:lnTo>
                    <a:pt x="179" y="106"/>
                  </a:lnTo>
                  <a:lnTo>
                    <a:pt x="179" y="106"/>
                  </a:lnTo>
                  <a:lnTo>
                    <a:pt x="182" y="110"/>
                  </a:lnTo>
                  <a:lnTo>
                    <a:pt x="182" y="110"/>
                  </a:lnTo>
                  <a:lnTo>
                    <a:pt x="180" y="112"/>
                  </a:lnTo>
                  <a:lnTo>
                    <a:pt x="177" y="113"/>
                  </a:lnTo>
                  <a:lnTo>
                    <a:pt x="101" y="113"/>
                  </a:lnTo>
                  <a:lnTo>
                    <a:pt x="102" y="148"/>
                  </a:lnTo>
                  <a:lnTo>
                    <a:pt x="132" y="148"/>
                  </a:lnTo>
                  <a:lnTo>
                    <a:pt x="132" y="148"/>
                  </a:lnTo>
                  <a:lnTo>
                    <a:pt x="145" y="135"/>
                  </a:lnTo>
                  <a:lnTo>
                    <a:pt x="145" y="135"/>
                  </a:lnTo>
                  <a:lnTo>
                    <a:pt x="164" y="148"/>
                  </a:lnTo>
                  <a:lnTo>
                    <a:pt x="164" y="148"/>
                  </a:lnTo>
                  <a:lnTo>
                    <a:pt x="167" y="151"/>
                  </a:lnTo>
                  <a:lnTo>
                    <a:pt x="169" y="154"/>
                  </a:lnTo>
                  <a:lnTo>
                    <a:pt x="169" y="154"/>
                  </a:lnTo>
                  <a:lnTo>
                    <a:pt x="169" y="157"/>
                  </a:lnTo>
                  <a:lnTo>
                    <a:pt x="167" y="158"/>
                  </a:lnTo>
                  <a:lnTo>
                    <a:pt x="160" y="166"/>
                  </a:lnTo>
                  <a:lnTo>
                    <a:pt x="160" y="210"/>
                  </a:lnTo>
                  <a:lnTo>
                    <a:pt x="160" y="210"/>
                  </a:lnTo>
                  <a:lnTo>
                    <a:pt x="160" y="236"/>
                  </a:lnTo>
                  <a:lnTo>
                    <a:pt x="160" y="236"/>
                  </a:lnTo>
                  <a:lnTo>
                    <a:pt x="160" y="242"/>
                  </a:lnTo>
                  <a:lnTo>
                    <a:pt x="159" y="247"/>
                  </a:lnTo>
                  <a:lnTo>
                    <a:pt x="156" y="249"/>
                  </a:lnTo>
                  <a:lnTo>
                    <a:pt x="153" y="252"/>
                  </a:lnTo>
                  <a:lnTo>
                    <a:pt x="153" y="252"/>
                  </a:lnTo>
                  <a:lnTo>
                    <a:pt x="143" y="257"/>
                  </a:lnTo>
                  <a:lnTo>
                    <a:pt x="130" y="260"/>
                  </a:lnTo>
                  <a:lnTo>
                    <a:pt x="130" y="260"/>
                  </a:lnTo>
                  <a:lnTo>
                    <a:pt x="128" y="252"/>
                  </a:lnTo>
                  <a:lnTo>
                    <a:pt x="124" y="247"/>
                  </a:lnTo>
                  <a:lnTo>
                    <a:pt x="118" y="244"/>
                  </a:lnTo>
                  <a:lnTo>
                    <a:pt x="108" y="241"/>
                  </a:lnTo>
                  <a:lnTo>
                    <a:pt x="108" y="235"/>
                  </a:lnTo>
                  <a:lnTo>
                    <a:pt x="108" y="235"/>
                  </a:lnTo>
                  <a:lnTo>
                    <a:pt x="130" y="236"/>
                  </a:lnTo>
                  <a:lnTo>
                    <a:pt x="130" y="236"/>
                  </a:lnTo>
                  <a:lnTo>
                    <a:pt x="132" y="236"/>
                  </a:lnTo>
                  <a:lnTo>
                    <a:pt x="132" y="236"/>
                  </a:lnTo>
                  <a:lnTo>
                    <a:pt x="135" y="235"/>
                  </a:lnTo>
                  <a:lnTo>
                    <a:pt x="137" y="231"/>
                  </a:lnTo>
                  <a:lnTo>
                    <a:pt x="137" y="160"/>
                  </a:lnTo>
                  <a:lnTo>
                    <a:pt x="102" y="160"/>
                  </a:lnTo>
                  <a:lnTo>
                    <a:pt x="102" y="160"/>
                  </a:lnTo>
                  <a:lnTo>
                    <a:pt x="102" y="276"/>
                  </a:lnTo>
                  <a:lnTo>
                    <a:pt x="102" y="276"/>
                  </a:lnTo>
                  <a:lnTo>
                    <a:pt x="102" y="278"/>
                  </a:lnTo>
                  <a:lnTo>
                    <a:pt x="99" y="281"/>
                  </a:lnTo>
                  <a:lnTo>
                    <a:pt x="99" y="281"/>
                  </a:lnTo>
                  <a:lnTo>
                    <a:pt x="93" y="281"/>
                  </a:lnTo>
                  <a:lnTo>
                    <a:pt x="83" y="283"/>
                  </a:lnTo>
                  <a:lnTo>
                    <a:pt x="83" y="283"/>
                  </a:lnTo>
                  <a:lnTo>
                    <a:pt x="80" y="283"/>
                  </a:lnTo>
                  <a:lnTo>
                    <a:pt x="79" y="281"/>
                  </a:lnTo>
                  <a:lnTo>
                    <a:pt x="77" y="280"/>
                  </a:lnTo>
                  <a:lnTo>
                    <a:pt x="77" y="277"/>
                  </a:lnTo>
                  <a:lnTo>
                    <a:pt x="77" y="277"/>
                  </a:lnTo>
                  <a:lnTo>
                    <a:pt x="79" y="160"/>
                  </a:lnTo>
                  <a:lnTo>
                    <a:pt x="44" y="160"/>
                  </a:lnTo>
                  <a:lnTo>
                    <a:pt x="44" y="258"/>
                  </a:lnTo>
                  <a:lnTo>
                    <a:pt x="44" y="258"/>
                  </a:lnTo>
                  <a:lnTo>
                    <a:pt x="44" y="263"/>
                  </a:lnTo>
                  <a:lnTo>
                    <a:pt x="41" y="264"/>
                  </a:lnTo>
                  <a:lnTo>
                    <a:pt x="41" y="264"/>
                  </a:lnTo>
                  <a:lnTo>
                    <a:pt x="27" y="265"/>
                  </a:lnTo>
                  <a:lnTo>
                    <a:pt x="27" y="265"/>
                  </a:lnTo>
                  <a:lnTo>
                    <a:pt x="24" y="265"/>
                  </a:lnTo>
                  <a:lnTo>
                    <a:pt x="21" y="264"/>
                  </a:lnTo>
                  <a:lnTo>
                    <a:pt x="21" y="263"/>
                  </a:lnTo>
                  <a:lnTo>
                    <a:pt x="19" y="260"/>
                  </a:lnTo>
                  <a:lnTo>
                    <a:pt x="19" y="260"/>
                  </a:lnTo>
                  <a:lnTo>
                    <a:pt x="21" y="163"/>
                  </a:lnTo>
                  <a:lnTo>
                    <a:pt x="21" y="163"/>
                  </a:lnTo>
                  <a:lnTo>
                    <a:pt x="19" y="134"/>
                  </a:lnTo>
                  <a:lnTo>
                    <a:pt x="19" y="134"/>
                  </a:lnTo>
                  <a:lnTo>
                    <a:pt x="47" y="148"/>
                  </a:lnTo>
                  <a:lnTo>
                    <a:pt x="79" y="148"/>
                  </a:lnTo>
                  <a:lnTo>
                    <a:pt x="79" y="113"/>
                  </a:lnTo>
                  <a:lnTo>
                    <a:pt x="24" y="113"/>
                  </a:lnTo>
                  <a:lnTo>
                    <a:pt x="24" y="113"/>
                  </a:lnTo>
                  <a:lnTo>
                    <a:pt x="3" y="115"/>
                  </a:lnTo>
                  <a:lnTo>
                    <a:pt x="2" y="100"/>
                  </a:lnTo>
                  <a:lnTo>
                    <a:pt x="2" y="100"/>
                  </a:lnTo>
                  <a:lnTo>
                    <a:pt x="25" y="103"/>
                  </a:lnTo>
                  <a:lnTo>
                    <a:pt x="79" y="103"/>
                  </a:lnTo>
                  <a:lnTo>
                    <a:pt x="79" y="64"/>
                  </a:lnTo>
                  <a:lnTo>
                    <a:pt x="31" y="64"/>
                  </a:lnTo>
                  <a:lnTo>
                    <a:pt x="31" y="64"/>
                  </a:lnTo>
                  <a:lnTo>
                    <a:pt x="18" y="79"/>
                  </a:lnTo>
                  <a:lnTo>
                    <a:pt x="5" y="92"/>
                  </a:lnTo>
                  <a:lnTo>
                    <a:pt x="0" y="87"/>
                  </a:lnTo>
                  <a:lnTo>
                    <a:pt x="0" y="87"/>
                  </a:lnTo>
                  <a:lnTo>
                    <a:pt x="15" y="64"/>
                  </a:lnTo>
                  <a:lnTo>
                    <a:pt x="28" y="37"/>
                  </a:lnTo>
                  <a:lnTo>
                    <a:pt x="28" y="37"/>
                  </a:lnTo>
                  <a:lnTo>
                    <a:pt x="34" y="21"/>
                  </a:lnTo>
                  <a:lnTo>
                    <a:pt x="37" y="6"/>
                  </a:lnTo>
                  <a:lnTo>
                    <a:pt x="37" y="6"/>
                  </a:lnTo>
                  <a:lnTo>
                    <a:pt x="67" y="15"/>
                  </a:lnTo>
                  <a:lnTo>
                    <a:pt x="72" y="18"/>
                  </a:lnTo>
                  <a:lnTo>
                    <a:pt x="72" y="19"/>
                  </a:lnTo>
                  <a:lnTo>
                    <a:pt x="72" y="19"/>
                  </a:lnTo>
                  <a:lnTo>
                    <a:pt x="72" y="22"/>
                  </a:lnTo>
                  <a:lnTo>
                    <a:pt x="69" y="25"/>
                  </a:lnTo>
                  <a:lnTo>
                    <a:pt x="57" y="27"/>
                  </a:lnTo>
                  <a:lnTo>
                    <a:pt x="57" y="27"/>
                  </a:lnTo>
                  <a:lnTo>
                    <a:pt x="48" y="40"/>
                  </a:lnTo>
                  <a:lnTo>
                    <a:pt x="40" y="54"/>
                  </a:lnTo>
                  <a:lnTo>
                    <a:pt x="79" y="54"/>
                  </a:lnTo>
                  <a:close/>
                  <a:moveTo>
                    <a:pt x="224" y="31"/>
                  </a:moveTo>
                  <a:lnTo>
                    <a:pt x="224" y="31"/>
                  </a:lnTo>
                  <a:lnTo>
                    <a:pt x="224" y="34"/>
                  </a:lnTo>
                  <a:lnTo>
                    <a:pt x="221" y="35"/>
                  </a:lnTo>
                  <a:lnTo>
                    <a:pt x="211" y="41"/>
                  </a:lnTo>
                  <a:lnTo>
                    <a:pt x="211" y="41"/>
                  </a:lnTo>
                  <a:lnTo>
                    <a:pt x="211" y="84"/>
                  </a:lnTo>
                  <a:lnTo>
                    <a:pt x="211" y="84"/>
                  </a:lnTo>
                  <a:lnTo>
                    <a:pt x="212" y="210"/>
                  </a:lnTo>
                  <a:lnTo>
                    <a:pt x="212" y="210"/>
                  </a:lnTo>
                  <a:lnTo>
                    <a:pt x="211" y="213"/>
                  </a:lnTo>
                  <a:lnTo>
                    <a:pt x="208" y="215"/>
                  </a:lnTo>
                  <a:lnTo>
                    <a:pt x="208" y="215"/>
                  </a:lnTo>
                  <a:lnTo>
                    <a:pt x="193" y="216"/>
                  </a:lnTo>
                  <a:lnTo>
                    <a:pt x="193" y="216"/>
                  </a:lnTo>
                  <a:lnTo>
                    <a:pt x="190" y="216"/>
                  </a:lnTo>
                  <a:lnTo>
                    <a:pt x="189" y="215"/>
                  </a:lnTo>
                  <a:lnTo>
                    <a:pt x="188" y="213"/>
                  </a:lnTo>
                  <a:lnTo>
                    <a:pt x="188" y="210"/>
                  </a:lnTo>
                  <a:lnTo>
                    <a:pt x="188" y="210"/>
                  </a:lnTo>
                  <a:lnTo>
                    <a:pt x="189" y="135"/>
                  </a:lnTo>
                  <a:lnTo>
                    <a:pt x="189" y="135"/>
                  </a:lnTo>
                  <a:lnTo>
                    <a:pt x="188" y="22"/>
                  </a:lnTo>
                  <a:lnTo>
                    <a:pt x="188" y="22"/>
                  </a:lnTo>
                  <a:lnTo>
                    <a:pt x="206" y="24"/>
                  </a:lnTo>
                  <a:lnTo>
                    <a:pt x="218" y="27"/>
                  </a:lnTo>
                  <a:lnTo>
                    <a:pt x="222" y="28"/>
                  </a:lnTo>
                  <a:lnTo>
                    <a:pt x="224" y="31"/>
                  </a:lnTo>
                  <a:lnTo>
                    <a:pt x="224" y="31"/>
                  </a:lnTo>
                  <a:close/>
                  <a:moveTo>
                    <a:pt x="244" y="31"/>
                  </a:moveTo>
                  <a:lnTo>
                    <a:pt x="244" y="31"/>
                  </a:lnTo>
                  <a:lnTo>
                    <a:pt x="243" y="0"/>
                  </a:lnTo>
                  <a:lnTo>
                    <a:pt x="243" y="0"/>
                  </a:lnTo>
                  <a:lnTo>
                    <a:pt x="275" y="5"/>
                  </a:lnTo>
                  <a:lnTo>
                    <a:pt x="280" y="8"/>
                  </a:lnTo>
                  <a:lnTo>
                    <a:pt x="280" y="11"/>
                  </a:lnTo>
                  <a:lnTo>
                    <a:pt x="280" y="11"/>
                  </a:lnTo>
                  <a:lnTo>
                    <a:pt x="280" y="12"/>
                  </a:lnTo>
                  <a:lnTo>
                    <a:pt x="279" y="15"/>
                  </a:lnTo>
                  <a:lnTo>
                    <a:pt x="270" y="19"/>
                  </a:lnTo>
                  <a:lnTo>
                    <a:pt x="270" y="193"/>
                  </a:lnTo>
                  <a:lnTo>
                    <a:pt x="270" y="193"/>
                  </a:lnTo>
                  <a:lnTo>
                    <a:pt x="270" y="251"/>
                  </a:lnTo>
                  <a:lnTo>
                    <a:pt x="270" y="251"/>
                  </a:lnTo>
                  <a:lnTo>
                    <a:pt x="270" y="252"/>
                  </a:lnTo>
                  <a:lnTo>
                    <a:pt x="270" y="252"/>
                  </a:lnTo>
                  <a:lnTo>
                    <a:pt x="269" y="258"/>
                  </a:lnTo>
                  <a:lnTo>
                    <a:pt x="267" y="264"/>
                  </a:lnTo>
                  <a:lnTo>
                    <a:pt x="266" y="267"/>
                  </a:lnTo>
                  <a:lnTo>
                    <a:pt x="261" y="271"/>
                  </a:lnTo>
                  <a:lnTo>
                    <a:pt x="256" y="273"/>
                  </a:lnTo>
                  <a:lnTo>
                    <a:pt x="248" y="276"/>
                  </a:lnTo>
                  <a:lnTo>
                    <a:pt x="228" y="278"/>
                  </a:lnTo>
                  <a:lnTo>
                    <a:pt x="228" y="278"/>
                  </a:lnTo>
                  <a:lnTo>
                    <a:pt x="227" y="270"/>
                  </a:lnTo>
                  <a:lnTo>
                    <a:pt x="225" y="267"/>
                  </a:lnTo>
                  <a:lnTo>
                    <a:pt x="222" y="264"/>
                  </a:lnTo>
                  <a:lnTo>
                    <a:pt x="222" y="264"/>
                  </a:lnTo>
                  <a:lnTo>
                    <a:pt x="217" y="261"/>
                  </a:lnTo>
                  <a:lnTo>
                    <a:pt x="211" y="258"/>
                  </a:lnTo>
                  <a:lnTo>
                    <a:pt x="193" y="254"/>
                  </a:lnTo>
                  <a:lnTo>
                    <a:pt x="193" y="247"/>
                  </a:lnTo>
                  <a:lnTo>
                    <a:pt x="193" y="247"/>
                  </a:lnTo>
                  <a:lnTo>
                    <a:pt x="206" y="248"/>
                  </a:lnTo>
                  <a:lnTo>
                    <a:pt x="206" y="248"/>
                  </a:lnTo>
                  <a:lnTo>
                    <a:pt x="238" y="249"/>
                  </a:lnTo>
                  <a:lnTo>
                    <a:pt x="238" y="249"/>
                  </a:lnTo>
                  <a:lnTo>
                    <a:pt x="240" y="249"/>
                  </a:lnTo>
                  <a:lnTo>
                    <a:pt x="240" y="249"/>
                  </a:lnTo>
                  <a:lnTo>
                    <a:pt x="243" y="249"/>
                  </a:lnTo>
                  <a:lnTo>
                    <a:pt x="244" y="245"/>
                  </a:lnTo>
                  <a:lnTo>
                    <a:pt x="244" y="3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89" name="Freeform 93"/>
            <p:cNvSpPr>
              <a:spLocks noEditPoints="1"/>
            </p:cNvSpPr>
            <p:nvPr userDrawn="1"/>
          </p:nvSpPr>
          <p:spPr bwMode="auto">
            <a:xfrm>
              <a:off x="3789363" y="1460501"/>
              <a:ext cx="153988" cy="149225"/>
            </a:xfrm>
            <a:custGeom>
              <a:avLst/>
              <a:gdLst/>
              <a:ahLst/>
              <a:cxnLst>
                <a:cxn ang="0">
                  <a:pos x="180" y="84"/>
                </a:cxn>
                <a:cxn ang="0">
                  <a:pos x="199" y="106"/>
                </a:cxn>
                <a:cxn ang="0">
                  <a:pos x="197" y="111"/>
                </a:cxn>
                <a:cxn ang="0">
                  <a:pos x="161" y="155"/>
                </a:cxn>
                <a:cxn ang="0">
                  <a:pos x="196" y="159"/>
                </a:cxn>
                <a:cxn ang="0">
                  <a:pos x="194" y="166"/>
                </a:cxn>
                <a:cxn ang="0">
                  <a:pos x="196" y="207"/>
                </a:cxn>
                <a:cxn ang="0">
                  <a:pos x="145" y="234"/>
                </a:cxn>
                <a:cxn ang="0">
                  <a:pos x="85" y="262"/>
                </a:cxn>
                <a:cxn ang="0">
                  <a:pos x="80" y="263"/>
                </a:cxn>
                <a:cxn ang="0">
                  <a:pos x="88" y="230"/>
                </a:cxn>
                <a:cxn ang="0">
                  <a:pos x="87" y="130"/>
                </a:cxn>
                <a:cxn ang="0">
                  <a:pos x="120" y="139"/>
                </a:cxn>
                <a:cxn ang="0">
                  <a:pos x="110" y="148"/>
                </a:cxn>
                <a:cxn ang="0">
                  <a:pos x="133" y="111"/>
                </a:cxn>
                <a:cxn ang="0">
                  <a:pos x="80" y="98"/>
                </a:cxn>
                <a:cxn ang="0">
                  <a:pos x="133" y="101"/>
                </a:cxn>
                <a:cxn ang="0">
                  <a:pos x="100" y="69"/>
                </a:cxn>
                <a:cxn ang="0">
                  <a:pos x="93" y="80"/>
                </a:cxn>
                <a:cxn ang="0">
                  <a:pos x="80" y="85"/>
                </a:cxn>
                <a:cxn ang="0">
                  <a:pos x="54" y="130"/>
                </a:cxn>
                <a:cxn ang="0">
                  <a:pos x="68" y="136"/>
                </a:cxn>
                <a:cxn ang="0">
                  <a:pos x="59" y="143"/>
                </a:cxn>
                <a:cxn ang="0">
                  <a:pos x="59" y="275"/>
                </a:cxn>
                <a:cxn ang="0">
                  <a:pos x="42" y="281"/>
                </a:cxn>
                <a:cxn ang="0">
                  <a:pos x="35" y="276"/>
                </a:cxn>
                <a:cxn ang="0">
                  <a:pos x="36" y="143"/>
                </a:cxn>
                <a:cxn ang="0">
                  <a:pos x="0" y="166"/>
                </a:cxn>
                <a:cxn ang="0">
                  <a:pos x="46" y="101"/>
                </a:cxn>
                <a:cxn ang="0">
                  <a:pos x="61" y="64"/>
                </a:cxn>
                <a:cxn ang="0">
                  <a:pos x="98" y="48"/>
                </a:cxn>
                <a:cxn ang="0">
                  <a:pos x="113" y="1"/>
                </a:cxn>
                <a:cxn ang="0">
                  <a:pos x="148" y="13"/>
                </a:cxn>
                <a:cxn ang="0">
                  <a:pos x="145" y="20"/>
                </a:cxn>
                <a:cxn ang="0">
                  <a:pos x="116" y="48"/>
                </a:cxn>
                <a:cxn ang="0">
                  <a:pos x="174" y="29"/>
                </a:cxn>
                <a:cxn ang="0">
                  <a:pos x="197" y="56"/>
                </a:cxn>
                <a:cxn ang="0">
                  <a:pos x="155" y="58"/>
                </a:cxn>
                <a:cxn ang="0">
                  <a:pos x="16" y="68"/>
                </a:cxn>
                <a:cxn ang="0">
                  <a:pos x="40" y="32"/>
                </a:cxn>
                <a:cxn ang="0">
                  <a:pos x="72" y="6"/>
                </a:cxn>
                <a:cxn ang="0">
                  <a:pos x="90" y="17"/>
                </a:cxn>
                <a:cxn ang="0">
                  <a:pos x="75" y="22"/>
                </a:cxn>
                <a:cxn ang="0">
                  <a:pos x="27" y="72"/>
                </a:cxn>
                <a:cxn ang="0">
                  <a:pos x="226" y="234"/>
                </a:cxn>
                <a:cxn ang="0">
                  <a:pos x="228" y="276"/>
                </a:cxn>
                <a:cxn ang="0">
                  <a:pos x="220" y="282"/>
                </a:cxn>
                <a:cxn ang="0">
                  <a:pos x="204" y="282"/>
                </a:cxn>
                <a:cxn ang="0">
                  <a:pos x="204" y="168"/>
                </a:cxn>
                <a:cxn ang="0">
                  <a:pos x="203" y="9"/>
                </a:cxn>
                <a:cxn ang="0">
                  <a:pos x="268" y="9"/>
                </a:cxn>
                <a:cxn ang="0">
                  <a:pos x="291" y="27"/>
                </a:cxn>
                <a:cxn ang="0">
                  <a:pos x="288" y="35"/>
                </a:cxn>
                <a:cxn ang="0">
                  <a:pos x="281" y="223"/>
                </a:cxn>
                <a:cxn ang="0">
                  <a:pos x="277" y="236"/>
                </a:cxn>
                <a:cxn ang="0">
                  <a:pos x="264" y="243"/>
                </a:cxn>
                <a:cxn ang="0">
                  <a:pos x="241" y="232"/>
                </a:cxn>
                <a:cxn ang="0">
                  <a:pos x="226" y="219"/>
                </a:cxn>
                <a:cxn ang="0">
                  <a:pos x="257" y="219"/>
                </a:cxn>
                <a:cxn ang="0">
                  <a:pos x="226" y="219"/>
                </a:cxn>
              </a:cxnLst>
              <a:rect l="0" t="0" r="r" b="b"/>
              <a:pathLst>
                <a:path w="291" h="282">
                  <a:moveTo>
                    <a:pt x="155" y="101"/>
                  </a:moveTo>
                  <a:lnTo>
                    <a:pt x="165" y="101"/>
                  </a:lnTo>
                  <a:lnTo>
                    <a:pt x="165" y="101"/>
                  </a:lnTo>
                  <a:lnTo>
                    <a:pt x="180" y="84"/>
                  </a:lnTo>
                  <a:lnTo>
                    <a:pt x="180" y="84"/>
                  </a:lnTo>
                  <a:lnTo>
                    <a:pt x="190" y="94"/>
                  </a:lnTo>
                  <a:lnTo>
                    <a:pt x="199" y="106"/>
                  </a:lnTo>
                  <a:lnTo>
                    <a:pt x="199" y="106"/>
                  </a:lnTo>
                  <a:lnTo>
                    <a:pt x="200" y="108"/>
                  </a:lnTo>
                  <a:lnTo>
                    <a:pt x="200" y="108"/>
                  </a:lnTo>
                  <a:lnTo>
                    <a:pt x="200" y="111"/>
                  </a:lnTo>
                  <a:lnTo>
                    <a:pt x="197" y="111"/>
                  </a:lnTo>
                  <a:lnTo>
                    <a:pt x="155" y="111"/>
                  </a:lnTo>
                  <a:lnTo>
                    <a:pt x="155" y="155"/>
                  </a:lnTo>
                  <a:lnTo>
                    <a:pt x="161" y="155"/>
                  </a:lnTo>
                  <a:lnTo>
                    <a:pt x="161" y="155"/>
                  </a:lnTo>
                  <a:lnTo>
                    <a:pt x="175" y="139"/>
                  </a:lnTo>
                  <a:lnTo>
                    <a:pt x="175" y="139"/>
                  </a:lnTo>
                  <a:lnTo>
                    <a:pt x="196" y="159"/>
                  </a:lnTo>
                  <a:lnTo>
                    <a:pt x="196" y="159"/>
                  </a:lnTo>
                  <a:lnTo>
                    <a:pt x="197" y="164"/>
                  </a:lnTo>
                  <a:lnTo>
                    <a:pt x="197" y="164"/>
                  </a:lnTo>
                  <a:lnTo>
                    <a:pt x="197" y="165"/>
                  </a:lnTo>
                  <a:lnTo>
                    <a:pt x="194" y="166"/>
                  </a:lnTo>
                  <a:lnTo>
                    <a:pt x="155" y="166"/>
                  </a:lnTo>
                  <a:lnTo>
                    <a:pt x="155" y="217"/>
                  </a:lnTo>
                  <a:lnTo>
                    <a:pt x="155" y="217"/>
                  </a:lnTo>
                  <a:lnTo>
                    <a:pt x="196" y="207"/>
                  </a:lnTo>
                  <a:lnTo>
                    <a:pt x="197" y="214"/>
                  </a:lnTo>
                  <a:lnTo>
                    <a:pt x="197" y="214"/>
                  </a:lnTo>
                  <a:lnTo>
                    <a:pt x="171" y="224"/>
                  </a:lnTo>
                  <a:lnTo>
                    <a:pt x="145" y="234"/>
                  </a:lnTo>
                  <a:lnTo>
                    <a:pt x="117" y="245"/>
                  </a:lnTo>
                  <a:lnTo>
                    <a:pt x="88" y="252"/>
                  </a:lnTo>
                  <a:lnTo>
                    <a:pt x="88" y="252"/>
                  </a:lnTo>
                  <a:lnTo>
                    <a:pt x="85" y="262"/>
                  </a:lnTo>
                  <a:lnTo>
                    <a:pt x="84" y="263"/>
                  </a:lnTo>
                  <a:lnTo>
                    <a:pt x="83" y="265"/>
                  </a:lnTo>
                  <a:lnTo>
                    <a:pt x="83" y="265"/>
                  </a:lnTo>
                  <a:lnTo>
                    <a:pt x="80" y="263"/>
                  </a:lnTo>
                  <a:lnTo>
                    <a:pt x="77" y="259"/>
                  </a:lnTo>
                  <a:lnTo>
                    <a:pt x="68" y="232"/>
                  </a:lnTo>
                  <a:lnTo>
                    <a:pt x="68" y="232"/>
                  </a:lnTo>
                  <a:lnTo>
                    <a:pt x="88" y="230"/>
                  </a:lnTo>
                  <a:lnTo>
                    <a:pt x="88" y="159"/>
                  </a:lnTo>
                  <a:lnTo>
                    <a:pt x="88" y="159"/>
                  </a:lnTo>
                  <a:lnTo>
                    <a:pt x="88" y="145"/>
                  </a:lnTo>
                  <a:lnTo>
                    <a:pt x="87" y="130"/>
                  </a:lnTo>
                  <a:lnTo>
                    <a:pt x="87" y="130"/>
                  </a:lnTo>
                  <a:lnTo>
                    <a:pt x="114" y="135"/>
                  </a:lnTo>
                  <a:lnTo>
                    <a:pt x="119" y="137"/>
                  </a:lnTo>
                  <a:lnTo>
                    <a:pt x="120" y="139"/>
                  </a:lnTo>
                  <a:lnTo>
                    <a:pt x="120" y="139"/>
                  </a:lnTo>
                  <a:lnTo>
                    <a:pt x="120" y="142"/>
                  </a:lnTo>
                  <a:lnTo>
                    <a:pt x="119" y="143"/>
                  </a:lnTo>
                  <a:lnTo>
                    <a:pt x="110" y="148"/>
                  </a:lnTo>
                  <a:lnTo>
                    <a:pt x="110" y="227"/>
                  </a:lnTo>
                  <a:lnTo>
                    <a:pt x="110" y="227"/>
                  </a:lnTo>
                  <a:lnTo>
                    <a:pt x="133" y="223"/>
                  </a:lnTo>
                  <a:lnTo>
                    <a:pt x="133" y="111"/>
                  </a:lnTo>
                  <a:lnTo>
                    <a:pt x="100" y="111"/>
                  </a:lnTo>
                  <a:lnTo>
                    <a:pt x="100" y="111"/>
                  </a:lnTo>
                  <a:lnTo>
                    <a:pt x="83" y="113"/>
                  </a:lnTo>
                  <a:lnTo>
                    <a:pt x="80" y="98"/>
                  </a:lnTo>
                  <a:lnTo>
                    <a:pt x="80" y="98"/>
                  </a:lnTo>
                  <a:lnTo>
                    <a:pt x="90" y="101"/>
                  </a:lnTo>
                  <a:lnTo>
                    <a:pt x="100" y="101"/>
                  </a:lnTo>
                  <a:lnTo>
                    <a:pt x="133" y="101"/>
                  </a:lnTo>
                  <a:lnTo>
                    <a:pt x="133" y="58"/>
                  </a:lnTo>
                  <a:lnTo>
                    <a:pt x="109" y="58"/>
                  </a:lnTo>
                  <a:lnTo>
                    <a:pt x="109" y="58"/>
                  </a:lnTo>
                  <a:lnTo>
                    <a:pt x="100" y="69"/>
                  </a:lnTo>
                  <a:lnTo>
                    <a:pt x="91" y="78"/>
                  </a:lnTo>
                  <a:lnTo>
                    <a:pt x="91" y="78"/>
                  </a:lnTo>
                  <a:lnTo>
                    <a:pt x="93" y="80"/>
                  </a:lnTo>
                  <a:lnTo>
                    <a:pt x="93" y="80"/>
                  </a:lnTo>
                  <a:lnTo>
                    <a:pt x="93" y="82"/>
                  </a:lnTo>
                  <a:lnTo>
                    <a:pt x="90" y="84"/>
                  </a:lnTo>
                  <a:lnTo>
                    <a:pt x="80" y="85"/>
                  </a:lnTo>
                  <a:lnTo>
                    <a:pt x="80" y="85"/>
                  </a:lnTo>
                  <a:lnTo>
                    <a:pt x="65" y="108"/>
                  </a:lnTo>
                  <a:lnTo>
                    <a:pt x="49" y="129"/>
                  </a:lnTo>
                  <a:lnTo>
                    <a:pt x="49" y="129"/>
                  </a:lnTo>
                  <a:lnTo>
                    <a:pt x="54" y="130"/>
                  </a:lnTo>
                  <a:lnTo>
                    <a:pt x="54" y="130"/>
                  </a:lnTo>
                  <a:lnTo>
                    <a:pt x="65" y="133"/>
                  </a:lnTo>
                  <a:lnTo>
                    <a:pt x="68" y="135"/>
                  </a:lnTo>
                  <a:lnTo>
                    <a:pt x="68" y="136"/>
                  </a:lnTo>
                  <a:lnTo>
                    <a:pt x="68" y="136"/>
                  </a:lnTo>
                  <a:lnTo>
                    <a:pt x="68" y="139"/>
                  </a:lnTo>
                  <a:lnTo>
                    <a:pt x="67" y="140"/>
                  </a:lnTo>
                  <a:lnTo>
                    <a:pt x="59" y="143"/>
                  </a:lnTo>
                  <a:lnTo>
                    <a:pt x="59" y="204"/>
                  </a:lnTo>
                  <a:lnTo>
                    <a:pt x="59" y="204"/>
                  </a:lnTo>
                  <a:lnTo>
                    <a:pt x="59" y="275"/>
                  </a:lnTo>
                  <a:lnTo>
                    <a:pt x="59" y="275"/>
                  </a:lnTo>
                  <a:lnTo>
                    <a:pt x="58" y="278"/>
                  </a:lnTo>
                  <a:lnTo>
                    <a:pt x="55" y="279"/>
                  </a:lnTo>
                  <a:lnTo>
                    <a:pt x="51" y="281"/>
                  </a:lnTo>
                  <a:lnTo>
                    <a:pt x="42" y="281"/>
                  </a:lnTo>
                  <a:lnTo>
                    <a:pt x="42" y="281"/>
                  </a:lnTo>
                  <a:lnTo>
                    <a:pt x="36" y="279"/>
                  </a:lnTo>
                  <a:lnTo>
                    <a:pt x="35" y="278"/>
                  </a:lnTo>
                  <a:lnTo>
                    <a:pt x="35" y="276"/>
                  </a:lnTo>
                  <a:lnTo>
                    <a:pt x="35" y="276"/>
                  </a:lnTo>
                  <a:lnTo>
                    <a:pt x="36" y="204"/>
                  </a:lnTo>
                  <a:lnTo>
                    <a:pt x="36" y="143"/>
                  </a:lnTo>
                  <a:lnTo>
                    <a:pt x="36" y="143"/>
                  </a:lnTo>
                  <a:lnTo>
                    <a:pt x="22" y="158"/>
                  </a:lnTo>
                  <a:lnTo>
                    <a:pt x="4" y="172"/>
                  </a:lnTo>
                  <a:lnTo>
                    <a:pt x="0" y="166"/>
                  </a:lnTo>
                  <a:lnTo>
                    <a:pt x="0" y="166"/>
                  </a:lnTo>
                  <a:lnTo>
                    <a:pt x="14" y="149"/>
                  </a:lnTo>
                  <a:lnTo>
                    <a:pt x="27" y="133"/>
                  </a:lnTo>
                  <a:lnTo>
                    <a:pt x="36" y="117"/>
                  </a:lnTo>
                  <a:lnTo>
                    <a:pt x="46" y="101"/>
                  </a:lnTo>
                  <a:lnTo>
                    <a:pt x="46" y="101"/>
                  </a:lnTo>
                  <a:lnTo>
                    <a:pt x="55" y="81"/>
                  </a:lnTo>
                  <a:lnTo>
                    <a:pt x="61" y="64"/>
                  </a:lnTo>
                  <a:lnTo>
                    <a:pt x="61" y="64"/>
                  </a:lnTo>
                  <a:lnTo>
                    <a:pt x="85" y="74"/>
                  </a:lnTo>
                  <a:lnTo>
                    <a:pt x="85" y="74"/>
                  </a:lnTo>
                  <a:lnTo>
                    <a:pt x="98" y="48"/>
                  </a:lnTo>
                  <a:lnTo>
                    <a:pt x="98" y="48"/>
                  </a:lnTo>
                  <a:lnTo>
                    <a:pt x="109" y="22"/>
                  </a:lnTo>
                  <a:lnTo>
                    <a:pt x="112" y="11"/>
                  </a:lnTo>
                  <a:lnTo>
                    <a:pt x="113" y="1"/>
                  </a:lnTo>
                  <a:lnTo>
                    <a:pt x="113" y="1"/>
                  </a:lnTo>
                  <a:lnTo>
                    <a:pt x="130" y="6"/>
                  </a:lnTo>
                  <a:lnTo>
                    <a:pt x="130" y="6"/>
                  </a:lnTo>
                  <a:lnTo>
                    <a:pt x="145" y="11"/>
                  </a:lnTo>
                  <a:lnTo>
                    <a:pt x="148" y="13"/>
                  </a:lnTo>
                  <a:lnTo>
                    <a:pt x="148" y="16"/>
                  </a:lnTo>
                  <a:lnTo>
                    <a:pt x="148" y="16"/>
                  </a:lnTo>
                  <a:lnTo>
                    <a:pt x="148" y="17"/>
                  </a:lnTo>
                  <a:lnTo>
                    <a:pt x="145" y="20"/>
                  </a:lnTo>
                  <a:lnTo>
                    <a:pt x="133" y="22"/>
                  </a:lnTo>
                  <a:lnTo>
                    <a:pt x="133" y="22"/>
                  </a:lnTo>
                  <a:lnTo>
                    <a:pt x="125" y="35"/>
                  </a:lnTo>
                  <a:lnTo>
                    <a:pt x="116" y="48"/>
                  </a:lnTo>
                  <a:lnTo>
                    <a:pt x="159" y="48"/>
                  </a:lnTo>
                  <a:lnTo>
                    <a:pt x="159" y="48"/>
                  </a:lnTo>
                  <a:lnTo>
                    <a:pt x="174" y="29"/>
                  </a:lnTo>
                  <a:lnTo>
                    <a:pt x="174" y="29"/>
                  </a:lnTo>
                  <a:lnTo>
                    <a:pt x="185" y="40"/>
                  </a:lnTo>
                  <a:lnTo>
                    <a:pt x="196" y="52"/>
                  </a:lnTo>
                  <a:lnTo>
                    <a:pt x="196" y="52"/>
                  </a:lnTo>
                  <a:lnTo>
                    <a:pt x="197" y="56"/>
                  </a:lnTo>
                  <a:lnTo>
                    <a:pt x="197" y="56"/>
                  </a:lnTo>
                  <a:lnTo>
                    <a:pt x="197" y="58"/>
                  </a:lnTo>
                  <a:lnTo>
                    <a:pt x="194" y="58"/>
                  </a:lnTo>
                  <a:lnTo>
                    <a:pt x="155" y="58"/>
                  </a:lnTo>
                  <a:lnTo>
                    <a:pt x="155" y="101"/>
                  </a:lnTo>
                  <a:close/>
                  <a:moveTo>
                    <a:pt x="3" y="81"/>
                  </a:moveTo>
                  <a:lnTo>
                    <a:pt x="3" y="81"/>
                  </a:lnTo>
                  <a:lnTo>
                    <a:pt x="16" y="68"/>
                  </a:lnTo>
                  <a:lnTo>
                    <a:pt x="25" y="56"/>
                  </a:lnTo>
                  <a:lnTo>
                    <a:pt x="33" y="45"/>
                  </a:lnTo>
                  <a:lnTo>
                    <a:pt x="40" y="32"/>
                  </a:lnTo>
                  <a:lnTo>
                    <a:pt x="40" y="32"/>
                  </a:lnTo>
                  <a:lnTo>
                    <a:pt x="51" y="14"/>
                  </a:lnTo>
                  <a:lnTo>
                    <a:pt x="55" y="0"/>
                  </a:lnTo>
                  <a:lnTo>
                    <a:pt x="55" y="0"/>
                  </a:lnTo>
                  <a:lnTo>
                    <a:pt x="72" y="6"/>
                  </a:lnTo>
                  <a:lnTo>
                    <a:pt x="72" y="6"/>
                  </a:lnTo>
                  <a:lnTo>
                    <a:pt x="87" y="13"/>
                  </a:lnTo>
                  <a:lnTo>
                    <a:pt x="90" y="14"/>
                  </a:lnTo>
                  <a:lnTo>
                    <a:pt x="90" y="17"/>
                  </a:lnTo>
                  <a:lnTo>
                    <a:pt x="90" y="17"/>
                  </a:lnTo>
                  <a:lnTo>
                    <a:pt x="90" y="20"/>
                  </a:lnTo>
                  <a:lnTo>
                    <a:pt x="87" y="22"/>
                  </a:lnTo>
                  <a:lnTo>
                    <a:pt x="75" y="22"/>
                  </a:lnTo>
                  <a:lnTo>
                    <a:pt x="75" y="22"/>
                  </a:lnTo>
                  <a:lnTo>
                    <a:pt x="59" y="42"/>
                  </a:lnTo>
                  <a:lnTo>
                    <a:pt x="45" y="58"/>
                  </a:lnTo>
                  <a:lnTo>
                    <a:pt x="27" y="72"/>
                  </a:lnTo>
                  <a:lnTo>
                    <a:pt x="7" y="85"/>
                  </a:lnTo>
                  <a:lnTo>
                    <a:pt x="3" y="81"/>
                  </a:lnTo>
                  <a:close/>
                  <a:moveTo>
                    <a:pt x="226" y="234"/>
                  </a:moveTo>
                  <a:lnTo>
                    <a:pt x="226" y="234"/>
                  </a:lnTo>
                  <a:lnTo>
                    <a:pt x="228" y="255"/>
                  </a:lnTo>
                  <a:lnTo>
                    <a:pt x="228" y="255"/>
                  </a:lnTo>
                  <a:lnTo>
                    <a:pt x="228" y="276"/>
                  </a:lnTo>
                  <a:lnTo>
                    <a:pt x="228" y="276"/>
                  </a:lnTo>
                  <a:lnTo>
                    <a:pt x="226" y="279"/>
                  </a:lnTo>
                  <a:lnTo>
                    <a:pt x="226" y="281"/>
                  </a:lnTo>
                  <a:lnTo>
                    <a:pt x="226" y="281"/>
                  </a:lnTo>
                  <a:lnTo>
                    <a:pt x="220" y="282"/>
                  </a:lnTo>
                  <a:lnTo>
                    <a:pt x="210" y="282"/>
                  </a:lnTo>
                  <a:lnTo>
                    <a:pt x="210" y="282"/>
                  </a:lnTo>
                  <a:lnTo>
                    <a:pt x="206" y="282"/>
                  </a:lnTo>
                  <a:lnTo>
                    <a:pt x="204" y="282"/>
                  </a:lnTo>
                  <a:lnTo>
                    <a:pt x="203" y="279"/>
                  </a:lnTo>
                  <a:lnTo>
                    <a:pt x="203" y="278"/>
                  </a:lnTo>
                  <a:lnTo>
                    <a:pt x="203" y="278"/>
                  </a:lnTo>
                  <a:lnTo>
                    <a:pt x="204" y="168"/>
                  </a:lnTo>
                  <a:lnTo>
                    <a:pt x="204" y="168"/>
                  </a:lnTo>
                  <a:lnTo>
                    <a:pt x="204" y="48"/>
                  </a:lnTo>
                  <a:lnTo>
                    <a:pt x="203" y="9"/>
                  </a:lnTo>
                  <a:lnTo>
                    <a:pt x="203" y="9"/>
                  </a:lnTo>
                  <a:lnTo>
                    <a:pt x="229" y="23"/>
                  </a:lnTo>
                  <a:lnTo>
                    <a:pt x="255" y="23"/>
                  </a:lnTo>
                  <a:lnTo>
                    <a:pt x="255" y="23"/>
                  </a:lnTo>
                  <a:lnTo>
                    <a:pt x="268" y="9"/>
                  </a:lnTo>
                  <a:lnTo>
                    <a:pt x="268" y="9"/>
                  </a:lnTo>
                  <a:lnTo>
                    <a:pt x="288" y="26"/>
                  </a:lnTo>
                  <a:lnTo>
                    <a:pt x="288" y="26"/>
                  </a:lnTo>
                  <a:lnTo>
                    <a:pt x="291" y="27"/>
                  </a:lnTo>
                  <a:lnTo>
                    <a:pt x="291" y="30"/>
                  </a:lnTo>
                  <a:lnTo>
                    <a:pt x="291" y="30"/>
                  </a:lnTo>
                  <a:lnTo>
                    <a:pt x="291" y="32"/>
                  </a:lnTo>
                  <a:lnTo>
                    <a:pt x="288" y="35"/>
                  </a:lnTo>
                  <a:lnTo>
                    <a:pt x="281" y="40"/>
                  </a:lnTo>
                  <a:lnTo>
                    <a:pt x="281" y="133"/>
                  </a:lnTo>
                  <a:lnTo>
                    <a:pt x="281" y="133"/>
                  </a:lnTo>
                  <a:lnTo>
                    <a:pt x="281" y="223"/>
                  </a:lnTo>
                  <a:lnTo>
                    <a:pt x="281" y="223"/>
                  </a:lnTo>
                  <a:lnTo>
                    <a:pt x="281" y="229"/>
                  </a:lnTo>
                  <a:lnTo>
                    <a:pt x="280" y="233"/>
                  </a:lnTo>
                  <a:lnTo>
                    <a:pt x="277" y="236"/>
                  </a:lnTo>
                  <a:lnTo>
                    <a:pt x="274" y="239"/>
                  </a:lnTo>
                  <a:lnTo>
                    <a:pt x="274" y="239"/>
                  </a:lnTo>
                  <a:lnTo>
                    <a:pt x="270" y="242"/>
                  </a:lnTo>
                  <a:lnTo>
                    <a:pt x="264" y="243"/>
                  </a:lnTo>
                  <a:lnTo>
                    <a:pt x="246" y="246"/>
                  </a:lnTo>
                  <a:lnTo>
                    <a:pt x="246" y="246"/>
                  </a:lnTo>
                  <a:lnTo>
                    <a:pt x="245" y="239"/>
                  </a:lnTo>
                  <a:lnTo>
                    <a:pt x="241" y="232"/>
                  </a:lnTo>
                  <a:lnTo>
                    <a:pt x="235" y="229"/>
                  </a:lnTo>
                  <a:lnTo>
                    <a:pt x="226" y="226"/>
                  </a:lnTo>
                  <a:lnTo>
                    <a:pt x="226" y="234"/>
                  </a:lnTo>
                  <a:close/>
                  <a:moveTo>
                    <a:pt x="226" y="219"/>
                  </a:moveTo>
                  <a:lnTo>
                    <a:pt x="226" y="219"/>
                  </a:lnTo>
                  <a:lnTo>
                    <a:pt x="252" y="219"/>
                  </a:lnTo>
                  <a:lnTo>
                    <a:pt x="252" y="219"/>
                  </a:lnTo>
                  <a:lnTo>
                    <a:pt x="257" y="219"/>
                  </a:lnTo>
                  <a:lnTo>
                    <a:pt x="257" y="216"/>
                  </a:lnTo>
                  <a:lnTo>
                    <a:pt x="257" y="33"/>
                  </a:lnTo>
                  <a:lnTo>
                    <a:pt x="226" y="33"/>
                  </a:lnTo>
                  <a:lnTo>
                    <a:pt x="226" y="21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0" name="Freeform 94"/>
            <p:cNvSpPr>
              <a:spLocks noEditPoints="1"/>
            </p:cNvSpPr>
            <p:nvPr userDrawn="1"/>
          </p:nvSpPr>
          <p:spPr bwMode="auto">
            <a:xfrm>
              <a:off x="3981451" y="1462088"/>
              <a:ext cx="150813" cy="149225"/>
            </a:xfrm>
            <a:custGeom>
              <a:avLst/>
              <a:gdLst/>
              <a:ahLst/>
              <a:cxnLst>
                <a:cxn ang="0">
                  <a:pos x="134" y="56"/>
                </a:cxn>
                <a:cxn ang="0">
                  <a:pos x="167" y="17"/>
                </a:cxn>
                <a:cxn ang="0">
                  <a:pos x="205" y="6"/>
                </a:cxn>
                <a:cxn ang="0">
                  <a:pos x="202" y="13"/>
                </a:cxn>
                <a:cxn ang="0">
                  <a:pos x="234" y="56"/>
                </a:cxn>
                <a:cxn ang="0">
                  <a:pos x="280" y="58"/>
                </a:cxn>
                <a:cxn ang="0">
                  <a:pos x="279" y="66"/>
                </a:cxn>
                <a:cxn ang="0">
                  <a:pos x="240" y="101"/>
                </a:cxn>
                <a:cxn ang="0">
                  <a:pos x="266" y="126"/>
                </a:cxn>
                <a:cxn ang="0">
                  <a:pos x="266" y="132"/>
                </a:cxn>
                <a:cxn ang="0">
                  <a:pos x="227" y="181"/>
                </a:cxn>
                <a:cxn ang="0">
                  <a:pos x="215" y="227"/>
                </a:cxn>
                <a:cxn ang="0">
                  <a:pos x="285" y="253"/>
                </a:cxn>
                <a:cxn ang="0">
                  <a:pos x="269" y="262"/>
                </a:cxn>
                <a:cxn ang="0">
                  <a:pos x="237" y="266"/>
                </a:cxn>
                <a:cxn ang="0">
                  <a:pos x="180" y="227"/>
                </a:cxn>
                <a:cxn ang="0">
                  <a:pos x="74" y="279"/>
                </a:cxn>
                <a:cxn ang="0">
                  <a:pos x="124" y="246"/>
                </a:cxn>
                <a:cxn ang="0">
                  <a:pos x="157" y="201"/>
                </a:cxn>
                <a:cxn ang="0">
                  <a:pos x="132" y="158"/>
                </a:cxn>
                <a:cxn ang="0">
                  <a:pos x="111" y="130"/>
                </a:cxn>
                <a:cxn ang="0">
                  <a:pos x="69" y="149"/>
                </a:cxn>
                <a:cxn ang="0">
                  <a:pos x="69" y="256"/>
                </a:cxn>
                <a:cxn ang="0">
                  <a:pos x="61" y="273"/>
                </a:cxn>
                <a:cxn ang="0">
                  <a:pos x="34" y="282"/>
                </a:cxn>
                <a:cxn ang="0">
                  <a:pos x="16" y="263"/>
                </a:cxn>
                <a:cxn ang="0">
                  <a:pos x="27" y="253"/>
                </a:cxn>
                <a:cxn ang="0">
                  <a:pos x="45" y="250"/>
                </a:cxn>
                <a:cxn ang="0">
                  <a:pos x="24" y="176"/>
                </a:cxn>
                <a:cxn ang="0">
                  <a:pos x="16" y="189"/>
                </a:cxn>
                <a:cxn ang="0">
                  <a:pos x="2" y="156"/>
                </a:cxn>
                <a:cxn ang="0">
                  <a:pos x="45" y="77"/>
                </a:cxn>
                <a:cxn ang="0">
                  <a:pos x="2" y="78"/>
                </a:cxn>
                <a:cxn ang="0">
                  <a:pos x="24" y="66"/>
                </a:cxn>
                <a:cxn ang="0">
                  <a:pos x="45" y="19"/>
                </a:cxn>
                <a:cxn ang="0">
                  <a:pos x="77" y="4"/>
                </a:cxn>
                <a:cxn ang="0">
                  <a:pos x="83" y="8"/>
                </a:cxn>
                <a:cxn ang="0">
                  <a:pos x="69" y="66"/>
                </a:cxn>
                <a:cxn ang="0">
                  <a:pos x="87" y="48"/>
                </a:cxn>
                <a:cxn ang="0">
                  <a:pos x="109" y="71"/>
                </a:cxn>
                <a:cxn ang="0">
                  <a:pos x="109" y="77"/>
                </a:cxn>
                <a:cxn ang="0">
                  <a:pos x="69" y="132"/>
                </a:cxn>
                <a:cxn ang="0">
                  <a:pos x="111" y="116"/>
                </a:cxn>
                <a:cxn ang="0">
                  <a:pos x="167" y="119"/>
                </a:cxn>
                <a:cxn ang="0">
                  <a:pos x="119" y="68"/>
                </a:cxn>
                <a:cxn ang="0">
                  <a:pos x="137" y="129"/>
                </a:cxn>
                <a:cxn ang="0">
                  <a:pos x="145" y="159"/>
                </a:cxn>
                <a:cxn ang="0">
                  <a:pos x="169" y="192"/>
                </a:cxn>
                <a:cxn ang="0">
                  <a:pos x="206" y="168"/>
                </a:cxn>
              </a:cxnLst>
              <a:rect l="0" t="0" r="r" b="b"/>
              <a:pathLst>
                <a:path w="286" h="282">
                  <a:moveTo>
                    <a:pt x="105" y="53"/>
                  </a:moveTo>
                  <a:lnTo>
                    <a:pt x="105" y="53"/>
                  </a:lnTo>
                  <a:lnTo>
                    <a:pt x="119" y="56"/>
                  </a:lnTo>
                  <a:lnTo>
                    <a:pt x="134" y="56"/>
                  </a:lnTo>
                  <a:lnTo>
                    <a:pt x="167" y="56"/>
                  </a:lnTo>
                  <a:lnTo>
                    <a:pt x="167" y="32"/>
                  </a:lnTo>
                  <a:lnTo>
                    <a:pt x="167" y="32"/>
                  </a:lnTo>
                  <a:lnTo>
                    <a:pt x="167" y="17"/>
                  </a:lnTo>
                  <a:lnTo>
                    <a:pt x="166" y="0"/>
                  </a:lnTo>
                  <a:lnTo>
                    <a:pt x="166" y="0"/>
                  </a:lnTo>
                  <a:lnTo>
                    <a:pt x="201" y="4"/>
                  </a:lnTo>
                  <a:lnTo>
                    <a:pt x="205" y="6"/>
                  </a:lnTo>
                  <a:lnTo>
                    <a:pt x="205" y="8"/>
                  </a:lnTo>
                  <a:lnTo>
                    <a:pt x="205" y="8"/>
                  </a:lnTo>
                  <a:lnTo>
                    <a:pt x="205" y="11"/>
                  </a:lnTo>
                  <a:lnTo>
                    <a:pt x="202" y="13"/>
                  </a:lnTo>
                  <a:lnTo>
                    <a:pt x="192" y="17"/>
                  </a:lnTo>
                  <a:lnTo>
                    <a:pt x="192" y="56"/>
                  </a:lnTo>
                  <a:lnTo>
                    <a:pt x="234" y="56"/>
                  </a:lnTo>
                  <a:lnTo>
                    <a:pt x="234" y="56"/>
                  </a:lnTo>
                  <a:lnTo>
                    <a:pt x="251" y="33"/>
                  </a:lnTo>
                  <a:lnTo>
                    <a:pt x="251" y="33"/>
                  </a:lnTo>
                  <a:lnTo>
                    <a:pt x="280" y="58"/>
                  </a:lnTo>
                  <a:lnTo>
                    <a:pt x="280" y="58"/>
                  </a:lnTo>
                  <a:lnTo>
                    <a:pt x="282" y="64"/>
                  </a:lnTo>
                  <a:lnTo>
                    <a:pt x="282" y="64"/>
                  </a:lnTo>
                  <a:lnTo>
                    <a:pt x="282" y="65"/>
                  </a:lnTo>
                  <a:lnTo>
                    <a:pt x="279" y="66"/>
                  </a:lnTo>
                  <a:lnTo>
                    <a:pt x="192" y="66"/>
                  </a:lnTo>
                  <a:lnTo>
                    <a:pt x="192" y="119"/>
                  </a:lnTo>
                  <a:lnTo>
                    <a:pt x="225" y="119"/>
                  </a:lnTo>
                  <a:lnTo>
                    <a:pt x="240" y="101"/>
                  </a:lnTo>
                  <a:lnTo>
                    <a:pt x="240" y="101"/>
                  </a:lnTo>
                  <a:lnTo>
                    <a:pt x="263" y="121"/>
                  </a:lnTo>
                  <a:lnTo>
                    <a:pt x="263" y="121"/>
                  </a:lnTo>
                  <a:lnTo>
                    <a:pt x="266" y="126"/>
                  </a:lnTo>
                  <a:lnTo>
                    <a:pt x="267" y="129"/>
                  </a:lnTo>
                  <a:lnTo>
                    <a:pt x="267" y="129"/>
                  </a:lnTo>
                  <a:lnTo>
                    <a:pt x="267" y="130"/>
                  </a:lnTo>
                  <a:lnTo>
                    <a:pt x="266" y="132"/>
                  </a:lnTo>
                  <a:lnTo>
                    <a:pt x="254" y="136"/>
                  </a:lnTo>
                  <a:lnTo>
                    <a:pt x="254" y="136"/>
                  </a:lnTo>
                  <a:lnTo>
                    <a:pt x="241" y="161"/>
                  </a:lnTo>
                  <a:lnTo>
                    <a:pt x="227" y="181"/>
                  </a:lnTo>
                  <a:lnTo>
                    <a:pt x="212" y="198"/>
                  </a:lnTo>
                  <a:lnTo>
                    <a:pt x="195" y="216"/>
                  </a:lnTo>
                  <a:lnTo>
                    <a:pt x="195" y="216"/>
                  </a:lnTo>
                  <a:lnTo>
                    <a:pt x="215" y="227"/>
                  </a:lnTo>
                  <a:lnTo>
                    <a:pt x="235" y="236"/>
                  </a:lnTo>
                  <a:lnTo>
                    <a:pt x="259" y="242"/>
                  </a:lnTo>
                  <a:lnTo>
                    <a:pt x="286" y="246"/>
                  </a:lnTo>
                  <a:lnTo>
                    <a:pt x="285" y="253"/>
                  </a:lnTo>
                  <a:lnTo>
                    <a:pt x="285" y="253"/>
                  </a:lnTo>
                  <a:lnTo>
                    <a:pt x="276" y="256"/>
                  </a:lnTo>
                  <a:lnTo>
                    <a:pt x="269" y="262"/>
                  </a:lnTo>
                  <a:lnTo>
                    <a:pt x="269" y="262"/>
                  </a:lnTo>
                  <a:lnTo>
                    <a:pt x="264" y="268"/>
                  </a:lnTo>
                  <a:lnTo>
                    <a:pt x="261" y="276"/>
                  </a:lnTo>
                  <a:lnTo>
                    <a:pt x="261" y="276"/>
                  </a:lnTo>
                  <a:lnTo>
                    <a:pt x="237" y="266"/>
                  </a:lnTo>
                  <a:lnTo>
                    <a:pt x="216" y="256"/>
                  </a:lnTo>
                  <a:lnTo>
                    <a:pt x="198" y="243"/>
                  </a:lnTo>
                  <a:lnTo>
                    <a:pt x="180" y="227"/>
                  </a:lnTo>
                  <a:lnTo>
                    <a:pt x="180" y="227"/>
                  </a:lnTo>
                  <a:lnTo>
                    <a:pt x="156" y="244"/>
                  </a:lnTo>
                  <a:lnTo>
                    <a:pt x="131" y="259"/>
                  </a:lnTo>
                  <a:lnTo>
                    <a:pt x="103" y="271"/>
                  </a:lnTo>
                  <a:lnTo>
                    <a:pt x="74" y="279"/>
                  </a:lnTo>
                  <a:lnTo>
                    <a:pt x="71" y="273"/>
                  </a:lnTo>
                  <a:lnTo>
                    <a:pt x="71" y="273"/>
                  </a:lnTo>
                  <a:lnTo>
                    <a:pt x="99" y="260"/>
                  </a:lnTo>
                  <a:lnTo>
                    <a:pt x="124" y="246"/>
                  </a:lnTo>
                  <a:lnTo>
                    <a:pt x="145" y="231"/>
                  </a:lnTo>
                  <a:lnTo>
                    <a:pt x="167" y="214"/>
                  </a:lnTo>
                  <a:lnTo>
                    <a:pt x="167" y="214"/>
                  </a:lnTo>
                  <a:lnTo>
                    <a:pt x="157" y="201"/>
                  </a:lnTo>
                  <a:lnTo>
                    <a:pt x="147" y="187"/>
                  </a:lnTo>
                  <a:lnTo>
                    <a:pt x="140" y="172"/>
                  </a:lnTo>
                  <a:lnTo>
                    <a:pt x="132" y="158"/>
                  </a:lnTo>
                  <a:lnTo>
                    <a:pt x="132" y="158"/>
                  </a:lnTo>
                  <a:lnTo>
                    <a:pt x="128" y="145"/>
                  </a:lnTo>
                  <a:lnTo>
                    <a:pt x="124" y="129"/>
                  </a:lnTo>
                  <a:lnTo>
                    <a:pt x="124" y="129"/>
                  </a:lnTo>
                  <a:lnTo>
                    <a:pt x="111" y="130"/>
                  </a:lnTo>
                  <a:lnTo>
                    <a:pt x="109" y="117"/>
                  </a:lnTo>
                  <a:lnTo>
                    <a:pt x="109" y="117"/>
                  </a:lnTo>
                  <a:lnTo>
                    <a:pt x="92" y="132"/>
                  </a:lnTo>
                  <a:lnTo>
                    <a:pt x="69" y="149"/>
                  </a:lnTo>
                  <a:lnTo>
                    <a:pt x="69" y="233"/>
                  </a:lnTo>
                  <a:lnTo>
                    <a:pt x="69" y="233"/>
                  </a:lnTo>
                  <a:lnTo>
                    <a:pt x="69" y="256"/>
                  </a:lnTo>
                  <a:lnTo>
                    <a:pt x="69" y="256"/>
                  </a:lnTo>
                  <a:lnTo>
                    <a:pt x="69" y="262"/>
                  </a:lnTo>
                  <a:lnTo>
                    <a:pt x="67" y="266"/>
                  </a:lnTo>
                  <a:lnTo>
                    <a:pt x="64" y="271"/>
                  </a:lnTo>
                  <a:lnTo>
                    <a:pt x="61" y="273"/>
                  </a:lnTo>
                  <a:lnTo>
                    <a:pt x="57" y="275"/>
                  </a:lnTo>
                  <a:lnTo>
                    <a:pt x="51" y="278"/>
                  </a:lnTo>
                  <a:lnTo>
                    <a:pt x="34" y="282"/>
                  </a:lnTo>
                  <a:lnTo>
                    <a:pt x="34" y="282"/>
                  </a:lnTo>
                  <a:lnTo>
                    <a:pt x="31" y="273"/>
                  </a:lnTo>
                  <a:lnTo>
                    <a:pt x="29" y="271"/>
                  </a:lnTo>
                  <a:lnTo>
                    <a:pt x="27" y="268"/>
                  </a:lnTo>
                  <a:lnTo>
                    <a:pt x="16" y="263"/>
                  </a:lnTo>
                  <a:lnTo>
                    <a:pt x="2" y="258"/>
                  </a:lnTo>
                  <a:lnTo>
                    <a:pt x="2" y="252"/>
                  </a:lnTo>
                  <a:lnTo>
                    <a:pt x="2" y="252"/>
                  </a:lnTo>
                  <a:lnTo>
                    <a:pt x="27" y="253"/>
                  </a:lnTo>
                  <a:lnTo>
                    <a:pt x="41" y="255"/>
                  </a:lnTo>
                  <a:lnTo>
                    <a:pt x="41" y="255"/>
                  </a:lnTo>
                  <a:lnTo>
                    <a:pt x="44" y="253"/>
                  </a:lnTo>
                  <a:lnTo>
                    <a:pt x="45" y="250"/>
                  </a:lnTo>
                  <a:lnTo>
                    <a:pt x="45" y="162"/>
                  </a:lnTo>
                  <a:lnTo>
                    <a:pt x="45" y="162"/>
                  </a:lnTo>
                  <a:lnTo>
                    <a:pt x="24" y="176"/>
                  </a:lnTo>
                  <a:lnTo>
                    <a:pt x="24" y="176"/>
                  </a:lnTo>
                  <a:lnTo>
                    <a:pt x="22" y="182"/>
                  </a:lnTo>
                  <a:lnTo>
                    <a:pt x="21" y="187"/>
                  </a:lnTo>
                  <a:lnTo>
                    <a:pt x="19" y="189"/>
                  </a:lnTo>
                  <a:lnTo>
                    <a:pt x="16" y="189"/>
                  </a:lnTo>
                  <a:lnTo>
                    <a:pt x="16" y="189"/>
                  </a:lnTo>
                  <a:lnTo>
                    <a:pt x="15" y="189"/>
                  </a:lnTo>
                  <a:lnTo>
                    <a:pt x="12" y="185"/>
                  </a:lnTo>
                  <a:lnTo>
                    <a:pt x="2" y="156"/>
                  </a:lnTo>
                  <a:lnTo>
                    <a:pt x="2" y="156"/>
                  </a:lnTo>
                  <a:lnTo>
                    <a:pt x="21" y="150"/>
                  </a:lnTo>
                  <a:lnTo>
                    <a:pt x="45" y="140"/>
                  </a:lnTo>
                  <a:lnTo>
                    <a:pt x="45" y="77"/>
                  </a:lnTo>
                  <a:lnTo>
                    <a:pt x="24" y="77"/>
                  </a:lnTo>
                  <a:lnTo>
                    <a:pt x="24" y="77"/>
                  </a:lnTo>
                  <a:lnTo>
                    <a:pt x="12" y="77"/>
                  </a:lnTo>
                  <a:lnTo>
                    <a:pt x="2" y="78"/>
                  </a:lnTo>
                  <a:lnTo>
                    <a:pt x="0" y="64"/>
                  </a:lnTo>
                  <a:lnTo>
                    <a:pt x="0" y="64"/>
                  </a:lnTo>
                  <a:lnTo>
                    <a:pt x="12" y="65"/>
                  </a:lnTo>
                  <a:lnTo>
                    <a:pt x="24" y="66"/>
                  </a:lnTo>
                  <a:lnTo>
                    <a:pt x="45" y="66"/>
                  </a:lnTo>
                  <a:lnTo>
                    <a:pt x="45" y="40"/>
                  </a:lnTo>
                  <a:lnTo>
                    <a:pt x="45" y="40"/>
                  </a:lnTo>
                  <a:lnTo>
                    <a:pt x="45" y="19"/>
                  </a:lnTo>
                  <a:lnTo>
                    <a:pt x="44" y="0"/>
                  </a:lnTo>
                  <a:lnTo>
                    <a:pt x="44" y="0"/>
                  </a:lnTo>
                  <a:lnTo>
                    <a:pt x="64" y="3"/>
                  </a:lnTo>
                  <a:lnTo>
                    <a:pt x="77" y="4"/>
                  </a:lnTo>
                  <a:lnTo>
                    <a:pt x="83" y="6"/>
                  </a:lnTo>
                  <a:lnTo>
                    <a:pt x="83" y="7"/>
                  </a:lnTo>
                  <a:lnTo>
                    <a:pt x="83" y="8"/>
                  </a:lnTo>
                  <a:lnTo>
                    <a:pt x="83" y="8"/>
                  </a:lnTo>
                  <a:lnTo>
                    <a:pt x="83" y="11"/>
                  </a:lnTo>
                  <a:lnTo>
                    <a:pt x="82" y="13"/>
                  </a:lnTo>
                  <a:lnTo>
                    <a:pt x="69" y="19"/>
                  </a:lnTo>
                  <a:lnTo>
                    <a:pt x="69" y="66"/>
                  </a:lnTo>
                  <a:lnTo>
                    <a:pt x="73" y="66"/>
                  </a:lnTo>
                  <a:lnTo>
                    <a:pt x="73" y="66"/>
                  </a:lnTo>
                  <a:lnTo>
                    <a:pt x="87" y="48"/>
                  </a:lnTo>
                  <a:lnTo>
                    <a:pt x="87" y="48"/>
                  </a:lnTo>
                  <a:lnTo>
                    <a:pt x="98" y="58"/>
                  </a:lnTo>
                  <a:lnTo>
                    <a:pt x="108" y="69"/>
                  </a:lnTo>
                  <a:lnTo>
                    <a:pt x="105" y="53"/>
                  </a:lnTo>
                  <a:close/>
                  <a:moveTo>
                    <a:pt x="109" y="71"/>
                  </a:moveTo>
                  <a:lnTo>
                    <a:pt x="109" y="71"/>
                  </a:lnTo>
                  <a:lnTo>
                    <a:pt x="109" y="74"/>
                  </a:lnTo>
                  <a:lnTo>
                    <a:pt x="109" y="74"/>
                  </a:lnTo>
                  <a:lnTo>
                    <a:pt x="109" y="77"/>
                  </a:lnTo>
                  <a:lnTo>
                    <a:pt x="108" y="77"/>
                  </a:lnTo>
                  <a:lnTo>
                    <a:pt x="69" y="77"/>
                  </a:lnTo>
                  <a:lnTo>
                    <a:pt x="69" y="132"/>
                  </a:lnTo>
                  <a:lnTo>
                    <a:pt x="69" y="132"/>
                  </a:lnTo>
                  <a:lnTo>
                    <a:pt x="109" y="108"/>
                  </a:lnTo>
                  <a:lnTo>
                    <a:pt x="114" y="113"/>
                  </a:lnTo>
                  <a:lnTo>
                    <a:pt x="114" y="113"/>
                  </a:lnTo>
                  <a:lnTo>
                    <a:pt x="111" y="116"/>
                  </a:lnTo>
                  <a:lnTo>
                    <a:pt x="111" y="116"/>
                  </a:lnTo>
                  <a:lnTo>
                    <a:pt x="122" y="117"/>
                  </a:lnTo>
                  <a:lnTo>
                    <a:pt x="137" y="119"/>
                  </a:lnTo>
                  <a:lnTo>
                    <a:pt x="167" y="119"/>
                  </a:lnTo>
                  <a:lnTo>
                    <a:pt x="167" y="66"/>
                  </a:lnTo>
                  <a:lnTo>
                    <a:pt x="134" y="66"/>
                  </a:lnTo>
                  <a:lnTo>
                    <a:pt x="134" y="66"/>
                  </a:lnTo>
                  <a:lnTo>
                    <a:pt x="119" y="68"/>
                  </a:lnTo>
                  <a:lnTo>
                    <a:pt x="108" y="69"/>
                  </a:lnTo>
                  <a:lnTo>
                    <a:pt x="109" y="71"/>
                  </a:lnTo>
                  <a:close/>
                  <a:moveTo>
                    <a:pt x="137" y="129"/>
                  </a:moveTo>
                  <a:lnTo>
                    <a:pt x="137" y="129"/>
                  </a:lnTo>
                  <a:lnTo>
                    <a:pt x="132" y="129"/>
                  </a:lnTo>
                  <a:lnTo>
                    <a:pt x="132" y="129"/>
                  </a:lnTo>
                  <a:lnTo>
                    <a:pt x="140" y="147"/>
                  </a:lnTo>
                  <a:lnTo>
                    <a:pt x="145" y="159"/>
                  </a:lnTo>
                  <a:lnTo>
                    <a:pt x="145" y="159"/>
                  </a:lnTo>
                  <a:lnTo>
                    <a:pt x="153" y="172"/>
                  </a:lnTo>
                  <a:lnTo>
                    <a:pt x="160" y="182"/>
                  </a:lnTo>
                  <a:lnTo>
                    <a:pt x="169" y="192"/>
                  </a:lnTo>
                  <a:lnTo>
                    <a:pt x="179" y="203"/>
                  </a:lnTo>
                  <a:lnTo>
                    <a:pt x="179" y="203"/>
                  </a:lnTo>
                  <a:lnTo>
                    <a:pt x="193" y="185"/>
                  </a:lnTo>
                  <a:lnTo>
                    <a:pt x="206" y="168"/>
                  </a:lnTo>
                  <a:lnTo>
                    <a:pt x="216" y="150"/>
                  </a:lnTo>
                  <a:lnTo>
                    <a:pt x="227" y="129"/>
                  </a:lnTo>
                  <a:lnTo>
                    <a:pt x="137" y="12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1" name="Freeform 95"/>
            <p:cNvSpPr>
              <a:spLocks noEditPoints="1"/>
            </p:cNvSpPr>
            <p:nvPr userDrawn="1"/>
          </p:nvSpPr>
          <p:spPr bwMode="auto">
            <a:xfrm>
              <a:off x="4159251" y="1460501"/>
              <a:ext cx="157163" cy="149225"/>
            </a:xfrm>
            <a:custGeom>
              <a:avLst/>
              <a:gdLst/>
              <a:ahLst/>
              <a:cxnLst>
                <a:cxn ang="0">
                  <a:pos x="93" y="80"/>
                </a:cxn>
                <a:cxn ang="0">
                  <a:pos x="80" y="85"/>
                </a:cxn>
                <a:cxn ang="0">
                  <a:pos x="55" y="129"/>
                </a:cxn>
                <a:cxn ang="0">
                  <a:pos x="68" y="137"/>
                </a:cxn>
                <a:cxn ang="0">
                  <a:pos x="60" y="275"/>
                </a:cxn>
                <a:cxn ang="0">
                  <a:pos x="42" y="281"/>
                </a:cxn>
                <a:cxn ang="0">
                  <a:pos x="35" y="275"/>
                </a:cxn>
                <a:cxn ang="0">
                  <a:pos x="22" y="158"/>
                </a:cxn>
                <a:cxn ang="0">
                  <a:pos x="28" y="132"/>
                </a:cxn>
                <a:cxn ang="0">
                  <a:pos x="61" y="64"/>
                </a:cxn>
                <a:cxn ang="0">
                  <a:pos x="90" y="65"/>
                </a:cxn>
                <a:cxn ang="0">
                  <a:pos x="135" y="67"/>
                </a:cxn>
                <a:cxn ang="0">
                  <a:pos x="164" y="9"/>
                </a:cxn>
                <a:cxn ang="0">
                  <a:pos x="168" y="13"/>
                </a:cxn>
                <a:cxn ang="0">
                  <a:pos x="158" y="56"/>
                </a:cxn>
                <a:cxn ang="0">
                  <a:pos x="187" y="53"/>
                </a:cxn>
                <a:cxn ang="0">
                  <a:pos x="179" y="32"/>
                </a:cxn>
                <a:cxn ang="0">
                  <a:pos x="196" y="27"/>
                </a:cxn>
                <a:cxn ang="0">
                  <a:pos x="199" y="46"/>
                </a:cxn>
                <a:cxn ang="0">
                  <a:pos x="212" y="71"/>
                </a:cxn>
                <a:cxn ang="0">
                  <a:pos x="211" y="78"/>
                </a:cxn>
                <a:cxn ang="0">
                  <a:pos x="160" y="271"/>
                </a:cxn>
                <a:cxn ang="0">
                  <a:pos x="142" y="278"/>
                </a:cxn>
                <a:cxn ang="0">
                  <a:pos x="135" y="272"/>
                </a:cxn>
                <a:cxn ang="0">
                  <a:pos x="110" y="78"/>
                </a:cxn>
                <a:cxn ang="0">
                  <a:pos x="34" y="43"/>
                </a:cxn>
                <a:cxn ang="0">
                  <a:pos x="57" y="0"/>
                </a:cxn>
                <a:cxn ang="0">
                  <a:pos x="92" y="17"/>
                </a:cxn>
                <a:cxn ang="0">
                  <a:pos x="76" y="22"/>
                </a:cxn>
                <a:cxn ang="0">
                  <a:pos x="5" y="80"/>
                </a:cxn>
                <a:cxn ang="0">
                  <a:pos x="95" y="140"/>
                </a:cxn>
                <a:cxn ang="0">
                  <a:pos x="113" y="108"/>
                </a:cxn>
                <a:cxn ang="0">
                  <a:pos x="131" y="116"/>
                </a:cxn>
                <a:cxn ang="0">
                  <a:pos x="112" y="161"/>
                </a:cxn>
                <a:cxn ang="0">
                  <a:pos x="173" y="108"/>
                </a:cxn>
                <a:cxn ang="0">
                  <a:pos x="206" y="184"/>
                </a:cxn>
                <a:cxn ang="0">
                  <a:pos x="203" y="220"/>
                </a:cxn>
                <a:cxn ang="0">
                  <a:pos x="189" y="230"/>
                </a:cxn>
                <a:cxn ang="0">
                  <a:pos x="180" y="162"/>
                </a:cxn>
                <a:cxn ang="0">
                  <a:pos x="260" y="179"/>
                </a:cxn>
                <a:cxn ang="0">
                  <a:pos x="260" y="261"/>
                </a:cxn>
                <a:cxn ang="0">
                  <a:pos x="248" y="274"/>
                </a:cxn>
                <a:cxn ang="0">
                  <a:pos x="221" y="269"/>
                </a:cxn>
                <a:cxn ang="0">
                  <a:pos x="184" y="255"/>
                </a:cxn>
                <a:cxn ang="0">
                  <a:pos x="235" y="250"/>
                </a:cxn>
                <a:cxn ang="0">
                  <a:pos x="211" y="103"/>
                </a:cxn>
                <a:cxn ang="0">
                  <a:pos x="219" y="93"/>
                </a:cxn>
                <a:cxn ang="0">
                  <a:pos x="293" y="95"/>
                </a:cxn>
                <a:cxn ang="0">
                  <a:pos x="260" y="103"/>
                </a:cxn>
                <a:cxn ang="0">
                  <a:pos x="263" y="9"/>
                </a:cxn>
                <a:cxn ang="0">
                  <a:pos x="289" y="36"/>
                </a:cxn>
                <a:cxn ang="0">
                  <a:pos x="209" y="40"/>
                </a:cxn>
                <a:cxn ang="0">
                  <a:pos x="247" y="29"/>
                </a:cxn>
              </a:cxnLst>
              <a:rect l="0" t="0" r="r" b="b"/>
              <a:pathLst>
                <a:path w="295" h="281">
                  <a:moveTo>
                    <a:pt x="110" y="78"/>
                  </a:moveTo>
                  <a:lnTo>
                    <a:pt x="110" y="78"/>
                  </a:lnTo>
                  <a:lnTo>
                    <a:pt x="93" y="78"/>
                  </a:lnTo>
                  <a:lnTo>
                    <a:pt x="93" y="78"/>
                  </a:lnTo>
                  <a:lnTo>
                    <a:pt x="93" y="80"/>
                  </a:lnTo>
                  <a:lnTo>
                    <a:pt x="93" y="80"/>
                  </a:lnTo>
                  <a:lnTo>
                    <a:pt x="93" y="82"/>
                  </a:lnTo>
                  <a:lnTo>
                    <a:pt x="90" y="84"/>
                  </a:lnTo>
                  <a:lnTo>
                    <a:pt x="80" y="85"/>
                  </a:lnTo>
                  <a:lnTo>
                    <a:pt x="80" y="85"/>
                  </a:lnTo>
                  <a:lnTo>
                    <a:pt x="67" y="107"/>
                  </a:lnTo>
                  <a:lnTo>
                    <a:pt x="51" y="129"/>
                  </a:lnTo>
                  <a:lnTo>
                    <a:pt x="51" y="129"/>
                  </a:lnTo>
                  <a:lnTo>
                    <a:pt x="55" y="129"/>
                  </a:lnTo>
                  <a:lnTo>
                    <a:pt x="55" y="129"/>
                  </a:lnTo>
                  <a:lnTo>
                    <a:pt x="67" y="132"/>
                  </a:lnTo>
                  <a:lnTo>
                    <a:pt x="68" y="133"/>
                  </a:lnTo>
                  <a:lnTo>
                    <a:pt x="70" y="136"/>
                  </a:lnTo>
                  <a:lnTo>
                    <a:pt x="70" y="136"/>
                  </a:lnTo>
                  <a:lnTo>
                    <a:pt x="68" y="137"/>
                  </a:lnTo>
                  <a:lnTo>
                    <a:pt x="67" y="140"/>
                  </a:lnTo>
                  <a:lnTo>
                    <a:pt x="60" y="143"/>
                  </a:lnTo>
                  <a:lnTo>
                    <a:pt x="60" y="204"/>
                  </a:lnTo>
                  <a:lnTo>
                    <a:pt x="60" y="204"/>
                  </a:lnTo>
                  <a:lnTo>
                    <a:pt x="60" y="275"/>
                  </a:lnTo>
                  <a:lnTo>
                    <a:pt x="60" y="275"/>
                  </a:lnTo>
                  <a:lnTo>
                    <a:pt x="60" y="278"/>
                  </a:lnTo>
                  <a:lnTo>
                    <a:pt x="57" y="279"/>
                  </a:lnTo>
                  <a:lnTo>
                    <a:pt x="51" y="281"/>
                  </a:lnTo>
                  <a:lnTo>
                    <a:pt x="42" y="281"/>
                  </a:lnTo>
                  <a:lnTo>
                    <a:pt x="42" y="281"/>
                  </a:lnTo>
                  <a:lnTo>
                    <a:pt x="39" y="281"/>
                  </a:lnTo>
                  <a:lnTo>
                    <a:pt x="37" y="279"/>
                  </a:lnTo>
                  <a:lnTo>
                    <a:pt x="35" y="278"/>
                  </a:lnTo>
                  <a:lnTo>
                    <a:pt x="35" y="275"/>
                  </a:lnTo>
                  <a:lnTo>
                    <a:pt x="35" y="275"/>
                  </a:lnTo>
                  <a:lnTo>
                    <a:pt x="37" y="203"/>
                  </a:lnTo>
                  <a:lnTo>
                    <a:pt x="37" y="143"/>
                  </a:lnTo>
                  <a:lnTo>
                    <a:pt x="37" y="143"/>
                  </a:lnTo>
                  <a:lnTo>
                    <a:pt x="22" y="158"/>
                  </a:lnTo>
                  <a:lnTo>
                    <a:pt x="5" y="172"/>
                  </a:lnTo>
                  <a:lnTo>
                    <a:pt x="0" y="166"/>
                  </a:lnTo>
                  <a:lnTo>
                    <a:pt x="0" y="166"/>
                  </a:lnTo>
                  <a:lnTo>
                    <a:pt x="16" y="149"/>
                  </a:lnTo>
                  <a:lnTo>
                    <a:pt x="28" y="132"/>
                  </a:lnTo>
                  <a:lnTo>
                    <a:pt x="38" y="117"/>
                  </a:lnTo>
                  <a:lnTo>
                    <a:pt x="47" y="100"/>
                  </a:lnTo>
                  <a:lnTo>
                    <a:pt x="47" y="100"/>
                  </a:lnTo>
                  <a:lnTo>
                    <a:pt x="55" y="81"/>
                  </a:lnTo>
                  <a:lnTo>
                    <a:pt x="61" y="64"/>
                  </a:lnTo>
                  <a:lnTo>
                    <a:pt x="61" y="64"/>
                  </a:lnTo>
                  <a:lnTo>
                    <a:pt x="84" y="72"/>
                  </a:lnTo>
                  <a:lnTo>
                    <a:pt x="90" y="75"/>
                  </a:lnTo>
                  <a:lnTo>
                    <a:pt x="93" y="78"/>
                  </a:lnTo>
                  <a:lnTo>
                    <a:pt x="90" y="65"/>
                  </a:lnTo>
                  <a:lnTo>
                    <a:pt x="90" y="65"/>
                  </a:lnTo>
                  <a:lnTo>
                    <a:pt x="102" y="67"/>
                  </a:lnTo>
                  <a:lnTo>
                    <a:pt x="112" y="67"/>
                  </a:lnTo>
                  <a:lnTo>
                    <a:pt x="135" y="67"/>
                  </a:lnTo>
                  <a:lnTo>
                    <a:pt x="135" y="67"/>
                  </a:lnTo>
                  <a:lnTo>
                    <a:pt x="135" y="25"/>
                  </a:lnTo>
                  <a:lnTo>
                    <a:pt x="134" y="4"/>
                  </a:lnTo>
                  <a:lnTo>
                    <a:pt x="134" y="4"/>
                  </a:lnTo>
                  <a:lnTo>
                    <a:pt x="160" y="7"/>
                  </a:lnTo>
                  <a:lnTo>
                    <a:pt x="164" y="9"/>
                  </a:lnTo>
                  <a:lnTo>
                    <a:pt x="167" y="10"/>
                  </a:lnTo>
                  <a:lnTo>
                    <a:pt x="167" y="10"/>
                  </a:lnTo>
                  <a:lnTo>
                    <a:pt x="168" y="11"/>
                  </a:lnTo>
                  <a:lnTo>
                    <a:pt x="168" y="13"/>
                  </a:lnTo>
                  <a:lnTo>
                    <a:pt x="168" y="13"/>
                  </a:lnTo>
                  <a:lnTo>
                    <a:pt x="168" y="14"/>
                  </a:lnTo>
                  <a:lnTo>
                    <a:pt x="167" y="17"/>
                  </a:lnTo>
                  <a:lnTo>
                    <a:pt x="158" y="20"/>
                  </a:lnTo>
                  <a:lnTo>
                    <a:pt x="158" y="20"/>
                  </a:lnTo>
                  <a:lnTo>
                    <a:pt x="158" y="56"/>
                  </a:lnTo>
                  <a:lnTo>
                    <a:pt x="158" y="56"/>
                  </a:lnTo>
                  <a:lnTo>
                    <a:pt x="158" y="67"/>
                  </a:lnTo>
                  <a:lnTo>
                    <a:pt x="176" y="67"/>
                  </a:lnTo>
                  <a:lnTo>
                    <a:pt x="176" y="67"/>
                  </a:lnTo>
                  <a:lnTo>
                    <a:pt x="187" y="53"/>
                  </a:lnTo>
                  <a:lnTo>
                    <a:pt x="187" y="53"/>
                  </a:lnTo>
                  <a:lnTo>
                    <a:pt x="184" y="52"/>
                  </a:lnTo>
                  <a:lnTo>
                    <a:pt x="183" y="48"/>
                  </a:lnTo>
                  <a:lnTo>
                    <a:pt x="183" y="48"/>
                  </a:lnTo>
                  <a:lnTo>
                    <a:pt x="179" y="32"/>
                  </a:lnTo>
                  <a:lnTo>
                    <a:pt x="168" y="17"/>
                  </a:lnTo>
                  <a:lnTo>
                    <a:pt x="173" y="14"/>
                  </a:lnTo>
                  <a:lnTo>
                    <a:pt x="173" y="14"/>
                  </a:lnTo>
                  <a:lnTo>
                    <a:pt x="187" y="22"/>
                  </a:lnTo>
                  <a:lnTo>
                    <a:pt x="196" y="27"/>
                  </a:lnTo>
                  <a:lnTo>
                    <a:pt x="200" y="32"/>
                  </a:lnTo>
                  <a:lnTo>
                    <a:pt x="202" y="38"/>
                  </a:lnTo>
                  <a:lnTo>
                    <a:pt x="202" y="38"/>
                  </a:lnTo>
                  <a:lnTo>
                    <a:pt x="200" y="42"/>
                  </a:lnTo>
                  <a:lnTo>
                    <a:pt x="199" y="46"/>
                  </a:lnTo>
                  <a:lnTo>
                    <a:pt x="197" y="51"/>
                  </a:lnTo>
                  <a:lnTo>
                    <a:pt x="195" y="53"/>
                  </a:lnTo>
                  <a:lnTo>
                    <a:pt x="195" y="53"/>
                  </a:lnTo>
                  <a:lnTo>
                    <a:pt x="203" y="61"/>
                  </a:lnTo>
                  <a:lnTo>
                    <a:pt x="212" y="71"/>
                  </a:lnTo>
                  <a:lnTo>
                    <a:pt x="212" y="71"/>
                  </a:lnTo>
                  <a:lnTo>
                    <a:pt x="215" y="75"/>
                  </a:lnTo>
                  <a:lnTo>
                    <a:pt x="215" y="75"/>
                  </a:lnTo>
                  <a:lnTo>
                    <a:pt x="213" y="77"/>
                  </a:lnTo>
                  <a:lnTo>
                    <a:pt x="211" y="78"/>
                  </a:lnTo>
                  <a:lnTo>
                    <a:pt x="158" y="78"/>
                  </a:lnTo>
                  <a:lnTo>
                    <a:pt x="158" y="122"/>
                  </a:lnTo>
                  <a:lnTo>
                    <a:pt x="158" y="122"/>
                  </a:lnTo>
                  <a:lnTo>
                    <a:pt x="160" y="271"/>
                  </a:lnTo>
                  <a:lnTo>
                    <a:pt x="160" y="271"/>
                  </a:lnTo>
                  <a:lnTo>
                    <a:pt x="158" y="275"/>
                  </a:lnTo>
                  <a:lnTo>
                    <a:pt x="158" y="275"/>
                  </a:lnTo>
                  <a:lnTo>
                    <a:pt x="153" y="278"/>
                  </a:lnTo>
                  <a:lnTo>
                    <a:pt x="142" y="278"/>
                  </a:lnTo>
                  <a:lnTo>
                    <a:pt x="142" y="278"/>
                  </a:lnTo>
                  <a:lnTo>
                    <a:pt x="137" y="278"/>
                  </a:lnTo>
                  <a:lnTo>
                    <a:pt x="135" y="276"/>
                  </a:lnTo>
                  <a:lnTo>
                    <a:pt x="135" y="274"/>
                  </a:lnTo>
                  <a:lnTo>
                    <a:pt x="135" y="274"/>
                  </a:lnTo>
                  <a:lnTo>
                    <a:pt x="135" y="272"/>
                  </a:lnTo>
                  <a:lnTo>
                    <a:pt x="135" y="272"/>
                  </a:lnTo>
                  <a:lnTo>
                    <a:pt x="135" y="146"/>
                  </a:lnTo>
                  <a:lnTo>
                    <a:pt x="135" y="146"/>
                  </a:lnTo>
                  <a:lnTo>
                    <a:pt x="135" y="78"/>
                  </a:lnTo>
                  <a:lnTo>
                    <a:pt x="110" y="78"/>
                  </a:lnTo>
                  <a:close/>
                  <a:moveTo>
                    <a:pt x="5" y="80"/>
                  </a:moveTo>
                  <a:lnTo>
                    <a:pt x="5" y="80"/>
                  </a:lnTo>
                  <a:lnTo>
                    <a:pt x="16" y="67"/>
                  </a:lnTo>
                  <a:lnTo>
                    <a:pt x="26" y="55"/>
                  </a:lnTo>
                  <a:lnTo>
                    <a:pt x="34" y="43"/>
                  </a:lnTo>
                  <a:lnTo>
                    <a:pt x="42" y="32"/>
                  </a:lnTo>
                  <a:lnTo>
                    <a:pt x="42" y="32"/>
                  </a:lnTo>
                  <a:lnTo>
                    <a:pt x="51" y="14"/>
                  </a:lnTo>
                  <a:lnTo>
                    <a:pt x="57" y="0"/>
                  </a:lnTo>
                  <a:lnTo>
                    <a:pt x="57" y="0"/>
                  </a:lnTo>
                  <a:lnTo>
                    <a:pt x="73" y="6"/>
                  </a:lnTo>
                  <a:lnTo>
                    <a:pt x="73" y="6"/>
                  </a:lnTo>
                  <a:lnTo>
                    <a:pt x="87" y="11"/>
                  </a:lnTo>
                  <a:lnTo>
                    <a:pt x="90" y="14"/>
                  </a:lnTo>
                  <a:lnTo>
                    <a:pt x="92" y="17"/>
                  </a:lnTo>
                  <a:lnTo>
                    <a:pt x="92" y="17"/>
                  </a:lnTo>
                  <a:lnTo>
                    <a:pt x="90" y="19"/>
                  </a:lnTo>
                  <a:lnTo>
                    <a:pt x="87" y="20"/>
                  </a:lnTo>
                  <a:lnTo>
                    <a:pt x="76" y="22"/>
                  </a:lnTo>
                  <a:lnTo>
                    <a:pt x="76" y="22"/>
                  </a:lnTo>
                  <a:lnTo>
                    <a:pt x="61" y="42"/>
                  </a:lnTo>
                  <a:lnTo>
                    <a:pt x="45" y="58"/>
                  </a:lnTo>
                  <a:lnTo>
                    <a:pt x="29" y="71"/>
                  </a:lnTo>
                  <a:lnTo>
                    <a:pt x="9" y="85"/>
                  </a:lnTo>
                  <a:lnTo>
                    <a:pt x="5" y="80"/>
                  </a:lnTo>
                  <a:close/>
                  <a:moveTo>
                    <a:pt x="71" y="246"/>
                  </a:moveTo>
                  <a:lnTo>
                    <a:pt x="71" y="246"/>
                  </a:lnTo>
                  <a:lnTo>
                    <a:pt x="81" y="214"/>
                  </a:lnTo>
                  <a:lnTo>
                    <a:pt x="89" y="177"/>
                  </a:lnTo>
                  <a:lnTo>
                    <a:pt x="95" y="140"/>
                  </a:lnTo>
                  <a:lnTo>
                    <a:pt x="96" y="110"/>
                  </a:lnTo>
                  <a:lnTo>
                    <a:pt x="96" y="110"/>
                  </a:lnTo>
                  <a:lnTo>
                    <a:pt x="96" y="104"/>
                  </a:lnTo>
                  <a:lnTo>
                    <a:pt x="96" y="104"/>
                  </a:lnTo>
                  <a:lnTo>
                    <a:pt x="113" y="108"/>
                  </a:lnTo>
                  <a:lnTo>
                    <a:pt x="113" y="108"/>
                  </a:lnTo>
                  <a:lnTo>
                    <a:pt x="128" y="111"/>
                  </a:lnTo>
                  <a:lnTo>
                    <a:pt x="129" y="113"/>
                  </a:lnTo>
                  <a:lnTo>
                    <a:pt x="131" y="116"/>
                  </a:lnTo>
                  <a:lnTo>
                    <a:pt x="131" y="116"/>
                  </a:lnTo>
                  <a:lnTo>
                    <a:pt x="131" y="117"/>
                  </a:lnTo>
                  <a:lnTo>
                    <a:pt x="128" y="120"/>
                  </a:lnTo>
                  <a:lnTo>
                    <a:pt x="119" y="123"/>
                  </a:lnTo>
                  <a:lnTo>
                    <a:pt x="119" y="123"/>
                  </a:lnTo>
                  <a:lnTo>
                    <a:pt x="112" y="161"/>
                  </a:lnTo>
                  <a:lnTo>
                    <a:pt x="103" y="194"/>
                  </a:lnTo>
                  <a:lnTo>
                    <a:pt x="92" y="223"/>
                  </a:lnTo>
                  <a:lnTo>
                    <a:pt x="79" y="249"/>
                  </a:lnTo>
                  <a:lnTo>
                    <a:pt x="71" y="246"/>
                  </a:lnTo>
                  <a:close/>
                  <a:moveTo>
                    <a:pt x="173" y="108"/>
                  </a:moveTo>
                  <a:lnTo>
                    <a:pt x="173" y="108"/>
                  </a:lnTo>
                  <a:lnTo>
                    <a:pt x="189" y="140"/>
                  </a:lnTo>
                  <a:lnTo>
                    <a:pt x="199" y="164"/>
                  </a:lnTo>
                  <a:lnTo>
                    <a:pt x="199" y="164"/>
                  </a:lnTo>
                  <a:lnTo>
                    <a:pt x="206" y="184"/>
                  </a:lnTo>
                  <a:lnTo>
                    <a:pt x="208" y="192"/>
                  </a:lnTo>
                  <a:lnTo>
                    <a:pt x="209" y="198"/>
                  </a:lnTo>
                  <a:lnTo>
                    <a:pt x="209" y="198"/>
                  </a:lnTo>
                  <a:lnTo>
                    <a:pt x="206" y="210"/>
                  </a:lnTo>
                  <a:lnTo>
                    <a:pt x="203" y="220"/>
                  </a:lnTo>
                  <a:lnTo>
                    <a:pt x="197" y="227"/>
                  </a:lnTo>
                  <a:lnTo>
                    <a:pt x="195" y="230"/>
                  </a:lnTo>
                  <a:lnTo>
                    <a:pt x="192" y="230"/>
                  </a:lnTo>
                  <a:lnTo>
                    <a:pt x="192" y="230"/>
                  </a:lnTo>
                  <a:lnTo>
                    <a:pt x="189" y="230"/>
                  </a:lnTo>
                  <a:lnTo>
                    <a:pt x="189" y="229"/>
                  </a:lnTo>
                  <a:lnTo>
                    <a:pt x="187" y="220"/>
                  </a:lnTo>
                  <a:lnTo>
                    <a:pt x="187" y="220"/>
                  </a:lnTo>
                  <a:lnTo>
                    <a:pt x="184" y="190"/>
                  </a:lnTo>
                  <a:lnTo>
                    <a:pt x="180" y="162"/>
                  </a:lnTo>
                  <a:lnTo>
                    <a:pt x="174" y="137"/>
                  </a:lnTo>
                  <a:lnTo>
                    <a:pt x="167" y="110"/>
                  </a:lnTo>
                  <a:lnTo>
                    <a:pt x="173" y="108"/>
                  </a:lnTo>
                  <a:close/>
                  <a:moveTo>
                    <a:pt x="260" y="179"/>
                  </a:moveTo>
                  <a:lnTo>
                    <a:pt x="260" y="179"/>
                  </a:lnTo>
                  <a:lnTo>
                    <a:pt x="260" y="208"/>
                  </a:lnTo>
                  <a:lnTo>
                    <a:pt x="260" y="208"/>
                  </a:lnTo>
                  <a:lnTo>
                    <a:pt x="260" y="255"/>
                  </a:lnTo>
                  <a:lnTo>
                    <a:pt x="260" y="255"/>
                  </a:lnTo>
                  <a:lnTo>
                    <a:pt x="260" y="261"/>
                  </a:lnTo>
                  <a:lnTo>
                    <a:pt x="258" y="265"/>
                  </a:lnTo>
                  <a:lnTo>
                    <a:pt x="255" y="268"/>
                  </a:lnTo>
                  <a:lnTo>
                    <a:pt x="253" y="271"/>
                  </a:lnTo>
                  <a:lnTo>
                    <a:pt x="253" y="271"/>
                  </a:lnTo>
                  <a:lnTo>
                    <a:pt x="248" y="274"/>
                  </a:lnTo>
                  <a:lnTo>
                    <a:pt x="242" y="275"/>
                  </a:lnTo>
                  <a:lnTo>
                    <a:pt x="224" y="279"/>
                  </a:lnTo>
                  <a:lnTo>
                    <a:pt x="224" y="279"/>
                  </a:lnTo>
                  <a:lnTo>
                    <a:pt x="222" y="274"/>
                  </a:lnTo>
                  <a:lnTo>
                    <a:pt x="221" y="269"/>
                  </a:lnTo>
                  <a:lnTo>
                    <a:pt x="218" y="266"/>
                  </a:lnTo>
                  <a:lnTo>
                    <a:pt x="213" y="263"/>
                  </a:lnTo>
                  <a:lnTo>
                    <a:pt x="213" y="263"/>
                  </a:lnTo>
                  <a:lnTo>
                    <a:pt x="205" y="259"/>
                  </a:lnTo>
                  <a:lnTo>
                    <a:pt x="184" y="255"/>
                  </a:lnTo>
                  <a:lnTo>
                    <a:pt x="186" y="249"/>
                  </a:lnTo>
                  <a:lnTo>
                    <a:pt x="186" y="249"/>
                  </a:lnTo>
                  <a:lnTo>
                    <a:pt x="231" y="250"/>
                  </a:lnTo>
                  <a:lnTo>
                    <a:pt x="231" y="250"/>
                  </a:lnTo>
                  <a:lnTo>
                    <a:pt x="235" y="250"/>
                  </a:lnTo>
                  <a:lnTo>
                    <a:pt x="235" y="246"/>
                  </a:lnTo>
                  <a:lnTo>
                    <a:pt x="235" y="103"/>
                  </a:lnTo>
                  <a:lnTo>
                    <a:pt x="218" y="103"/>
                  </a:lnTo>
                  <a:lnTo>
                    <a:pt x="218" y="103"/>
                  </a:lnTo>
                  <a:lnTo>
                    <a:pt x="211" y="103"/>
                  </a:lnTo>
                  <a:lnTo>
                    <a:pt x="199" y="104"/>
                  </a:lnTo>
                  <a:lnTo>
                    <a:pt x="197" y="90"/>
                  </a:lnTo>
                  <a:lnTo>
                    <a:pt x="197" y="90"/>
                  </a:lnTo>
                  <a:lnTo>
                    <a:pt x="209" y="93"/>
                  </a:lnTo>
                  <a:lnTo>
                    <a:pt x="219" y="93"/>
                  </a:lnTo>
                  <a:lnTo>
                    <a:pt x="251" y="93"/>
                  </a:lnTo>
                  <a:lnTo>
                    <a:pt x="267" y="72"/>
                  </a:lnTo>
                  <a:lnTo>
                    <a:pt x="267" y="72"/>
                  </a:lnTo>
                  <a:lnTo>
                    <a:pt x="293" y="95"/>
                  </a:lnTo>
                  <a:lnTo>
                    <a:pt x="293" y="95"/>
                  </a:lnTo>
                  <a:lnTo>
                    <a:pt x="295" y="100"/>
                  </a:lnTo>
                  <a:lnTo>
                    <a:pt x="295" y="100"/>
                  </a:lnTo>
                  <a:lnTo>
                    <a:pt x="295" y="103"/>
                  </a:lnTo>
                  <a:lnTo>
                    <a:pt x="292" y="103"/>
                  </a:lnTo>
                  <a:lnTo>
                    <a:pt x="260" y="103"/>
                  </a:lnTo>
                  <a:lnTo>
                    <a:pt x="260" y="179"/>
                  </a:lnTo>
                  <a:close/>
                  <a:moveTo>
                    <a:pt x="247" y="29"/>
                  </a:moveTo>
                  <a:lnTo>
                    <a:pt x="247" y="29"/>
                  </a:lnTo>
                  <a:lnTo>
                    <a:pt x="263" y="9"/>
                  </a:lnTo>
                  <a:lnTo>
                    <a:pt x="263" y="9"/>
                  </a:lnTo>
                  <a:lnTo>
                    <a:pt x="276" y="20"/>
                  </a:lnTo>
                  <a:lnTo>
                    <a:pt x="287" y="32"/>
                  </a:lnTo>
                  <a:lnTo>
                    <a:pt x="287" y="32"/>
                  </a:lnTo>
                  <a:lnTo>
                    <a:pt x="289" y="36"/>
                  </a:lnTo>
                  <a:lnTo>
                    <a:pt x="289" y="36"/>
                  </a:lnTo>
                  <a:lnTo>
                    <a:pt x="289" y="39"/>
                  </a:lnTo>
                  <a:lnTo>
                    <a:pt x="286" y="39"/>
                  </a:lnTo>
                  <a:lnTo>
                    <a:pt x="224" y="39"/>
                  </a:lnTo>
                  <a:lnTo>
                    <a:pt x="224" y="39"/>
                  </a:lnTo>
                  <a:lnTo>
                    <a:pt x="209" y="40"/>
                  </a:lnTo>
                  <a:lnTo>
                    <a:pt x="208" y="27"/>
                  </a:lnTo>
                  <a:lnTo>
                    <a:pt x="208" y="27"/>
                  </a:lnTo>
                  <a:lnTo>
                    <a:pt x="218" y="29"/>
                  </a:lnTo>
                  <a:lnTo>
                    <a:pt x="225" y="29"/>
                  </a:lnTo>
                  <a:lnTo>
                    <a:pt x="247" y="2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2" name="Freeform 96"/>
            <p:cNvSpPr>
              <a:spLocks/>
            </p:cNvSpPr>
            <p:nvPr userDrawn="1"/>
          </p:nvSpPr>
          <p:spPr bwMode="auto">
            <a:xfrm>
              <a:off x="4329113" y="1568451"/>
              <a:ext cx="44450" cy="41275"/>
            </a:xfrm>
            <a:custGeom>
              <a:avLst/>
              <a:gdLst/>
              <a:ahLst/>
              <a:cxnLst>
                <a:cxn ang="0">
                  <a:pos x="3" y="0"/>
                </a:cxn>
                <a:cxn ang="0">
                  <a:pos x="3" y="0"/>
                </a:cxn>
                <a:cxn ang="0">
                  <a:pos x="21" y="4"/>
                </a:cxn>
                <a:cxn ang="0">
                  <a:pos x="37" y="10"/>
                </a:cxn>
                <a:cxn ang="0">
                  <a:pos x="50" y="16"/>
                </a:cxn>
                <a:cxn ang="0">
                  <a:pos x="63" y="24"/>
                </a:cxn>
                <a:cxn ang="0">
                  <a:pos x="73" y="31"/>
                </a:cxn>
                <a:cxn ang="0">
                  <a:pos x="80" y="40"/>
                </a:cxn>
                <a:cxn ang="0">
                  <a:pos x="84" y="50"/>
                </a:cxn>
                <a:cxn ang="0">
                  <a:pos x="86" y="60"/>
                </a:cxn>
                <a:cxn ang="0">
                  <a:pos x="86" y="60"/>
                </a:cxn>
                <a:cxn ang="0">
                  <a:pos x="86" y="66"/>
                </a:cxn>
                <a:cxn ang="0">
                  <a:pos x="82" y="72"/>
                </a:cxn>
                <a:cxn ang="0">
                  <a:pos x="77" y="76"/>
                </a:cxn>
                <a:cxn ang="0">
                  <a:pos x="71" y="78"/>
                </a:cxn>
                <a:cxn ang="0">
                  <a:pos x="71" y="78"/>
                </a:cxn>
                <a:cxn ang="0">
                  <a:pos x="66" y="78"/>
                </a:cxn>
                <a:cxn ang="0">
                  <a:pos x="61" y="75"/>
                </a:cxn>
                <a:cxn ang="0">
                  <a:pos x="58" y="72"/>
                </a:cxn>
                <a:cxn ang="0">
                  <a:pos x="54" y="65"/>
                </a:cxn>
                <a:cxn ang="0">
                  <a:pos x="54" y="65"/>
                </a:cxn>
                <a:cxn ang="0">
                  <a:pos x="44" y="46"/>
                </a:cxn>
                <a:cxn ang="0">
                  <a:pos x="29" y="30"/>
                </a:cxn>
                <a:cxn ang="0">
                  <a:pos x="15" y="17"/>
                </a:cxn>
                <a:cxn ang="0">
                  <a:pos x="0" y="7"/>
                </a:cxn>
                <a:cxn ang="0">
                  <a:pos x="3" y="0"/>
                </a:cxn>
              </a:cxnLst>
              <a:rect l="0" t="0" r="r" b="b"/>
              <a:pathLst>
                <a:path w="86" h="78">
                  <a:moveTo>
                    <a:pt x="3" y="0"/>
                  </a:moveTo>
                  <a:lnTo>
                    <a:pt x="3" y="0"/>
                  </a:lnTo>
                  <a:lnTo>
                    <a:pt x="21" y="4"/>
                  </a:lnTo>
                  <a:lnTo>
                    <a:pt x="37" y="10"/>
                  </a:lnTo>
                  <a:lnTo>
                    <a:pt x="50" y="16"/>
                  </a:lnTo>
                  <a:lnTo>
                    <a:pt x="63" y="24"/>
                  </a:lnTo>
                  <a:lnTo>
                    <a:pt x="73" y="31"/>
                  </a:lnTo>
                  <a:lnTo>
                    <a:pt x="80" y="40"/>
                  </a:lnTo>
                  <a:lnTo>
                    <a:pt x="84" y="50"/>
                  </a:lnTo>
                  <a:lnTo>
                    <a:pt x="86" y="60"/>
                  </a:lnTo>
                  <a:lnTo>
                    <a:pt x="86" y="60"/>
                  </a:lnTo>
                  <a:lnTo>
                    <a:pt x="86" y="66"/>
                  </a:lnTo>
                  <a:lnTo>
                    <a:pt x="82" y="72"/>
                  </a:lnTo>
                  <a:lnTo>
                    <a:pt x="77" y="76"/>
                  </a:lnTo>
                  <a:lnTo>
                    <a:pt x="71" y="78"/>
                  </a:lnTo>
                  <a:lnTo>
                    <a:pt x="71" y="78"/>
                  </a:lnTo>
                  <a:lnTo>
                    <a:pt x="66" y="78"/>
                  </a:lnTo>
                  <a:lnTo>
                    <a:pt x="61" y="75"/>
                  </a:lnTo>
                  <a:lnTo>
                    <a:pt x="58" y="72"/>
                  </a:lnTo>
                  <a:lnTo>
                    <a:pt x="54" y="65"/>
                  </a:lnTo>
                  <a:lnTo>
                    <a:pt x="54" y="65"/>
                  </a:lnTo>
                  <a:lnTo>
                    <a:pt x="44" y="46"/>
                  </a:lnTo>
                  <a:lnTo>
                    <a:pt x="29" y="30"/>
                  </a:lnTo>
                  <a:lnTo>
                    <a:pt x="15" y="17"/>
                  </a:lnTo>
                  <a:lnTo>
                    <a:pt x="0" y="7"/>
                  </a:lnTo>
                  <a:lnTo>
                    <a:pt x="3"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3" name="Freeform 97"/>
            <p:cNvSpPr>
              <a:spLocks/>
            </p:cNvSpPr>
            <p:nvPr userDrawn="1"/>
          </p:nvSpPr>
          <p:spPr bwMode="auto">
            <a:xfrm>
              <a:off x="4446588" y="1470026"/>
              <a:ext cx="122238" cy="133350"/>
            </a:xfrm>
            <a:custGeom>
              <a:avLst/>
              <a:gdLst/>
              <a:ahLst/>
              <a:cxnLst>
                <a:cxn ang="0">
                  <a:pos x="54" y="19"/>
                </a:cxn>
                <a:cxn ang="0">
                  <a:pos x="63" y="21"/>
                </a:cxn>
                <a:cxn ang="0">
                  <a:pos x="78" y="19"/>
                </a:cxn>
                <a:cxn ang="0">
                  <a:pos x="122" y="8"/>
                </a:cxn>
                <a:cxn ang="0">
                  <a:pos x="138" y="3"/>
                </a:cxn>
                <a:cxn ang="0">
                  <a:pos x="144" y="0"/>
                </a:cxn>
                <a:cxn ang="0">
                  <a:pos x="165" y="13"/>
                </a:cxn>
                <a:cxn ang="0">
                  <a:pos x="174" y="21"/>
                </a:cxn>
                <a:cxn ang="0">
                  <a:pos x="176" y="27"/>
                </a:cxn>
                <a:cxn ang="0">
                  <a:pos x="170" y="36"/>
                </a:cxn>
                <a:cxn ang="0">
                  <a:pos x="158" y="45"/>
                </a:cxn>
                <a:cxn ang="0">
                  <a:pos x="39" y="133"/>
                </a:cxn>
                <a:cxn ang="0">
                  <a:pos x="109" y="114"/>
                </a:cxn>
                <a:cxn ang="0">
                  <a:pos x="177" y="98"/>
                </a:cxn>
                <a:cxn ang="0">
                  <a:pos x="193" y="94"/>
                </a:cxn>
                <a:cxn ang="0">
                  <a:pos x="205" y="91"/>
                </a:cxn>
                <a:cxn ang="0">
                  <a:pos x="223" y="98"/>
                </a:cxn>
                <a:cxn ang="0">
                  <a:pos x="231" y="108"/>
                </a:cxn>
                <a:cxn ang="0">
                  <a:pos x="226" y="116"/>
                </a:cxn>
                <a:cxn ang="0">
                  <a:pos x="215" y="118"/>
                </a:cxn>
                <a:cxn ang="0">
                  <a:pos x="154" y="126"/>
                </a:cxn>
                <a:cxn ang="0">
                  <a:pos x="125" y="140"/>
                </a:cxn>
                <a:cxn ang="0">
                  <a:pos x="107" y="158"/>
                </a:cxn>
                <a:cxn ang="0">
                  <a:pos x="100" y="175"/>
                </a:cxn>
                <a:cxn ang="0">
                  <a:pos x="100" y="182"/>
                </a:cxn>
                <a:cxn ang="0">
                  <a:pos x="103" y="197"/>
                </a:cxn>
                <a:cxn ang="0">
                  <a:pos x="121" y="213"/>
                </a:cxn>
                <a:cxn ang="0">
                  <a:pos x="147" y="220"/>
                </a:cxn>
                <a:cxn ang="0">
                  <a:pos x="171" y="223"/>
                </a:cxn>
                <a:cxn ang="0">
                  <a:pos x="183" y="228"/>
                </a:cxn>
                <a:cxn ang="0">
                  <a:pos x="189" y="237"/>
                </a:cxn>
                <a:cxn ang="0">
                  <a:pos x="187" y="243"/>
                </a:cxn>
                <a:cxn ang="0">
                  <a:pos x="167" y="250"/>
                </a:cxn>
                <a:cxn ang="0">
                  <a:pos x="164" y="250"/>
                </a:cxn>
                <a:cxn ang="0">
                  <a:pos x="116" y="240"/>
                </a:cxn>
                <a:cxn ang="0">
                  <a:pos x="87" y="213"/>
                </a:cxn>
                <a:cxn ang="0">
                  <a:pos x="81" y="188"/>
                </a:cxn>
                <a:cxn ang="0">
                  <a:pos x="83" y="178"/>
                </a:cxn>
                <a:cxn ang="0">
                  <a:pos x="93" y="152"/>
                </a:cxn>
                <a:cxn ang="0">
                  <a:pos x="121" y="127"/>
                </a:cxn>
                <a:cxn ang="0">
                  <a:pos x="92" y="133"/>
                </a:cxn>
                <a:cxn ang="0">
                  <a:pos x="25" y="159"/>
                </a:cxn>
                <a:cxn ang="0">
                  <a:pos x="13" y="162"/>
                </a:cxn>
                <a:cxn ang="0">
                  <a:pos x="7" y="160"/>
                </a:cxn>
                <a:cxn ang="0">
                  <a:pos x="0" y="150"/>
                </a:cxn>
                <a:cxn ang="0">
                  <a:pos x="0" y="143"/>
                </a:cxn>
                <a:cxn ang="0">
                  <a:pos x="7" y="137"/>
                </a:cxn>
                <a:cxn ang="0">
                  <a:pos x="31" y="124"/>
                </a:cxn>
                <a:cxn ang="0">
                  <a:pos x="107" y="59"/>
                </a:cxn>
                <a:cxn ang="0">
                  <a:pos x="136" y="30"/>
                </a:cxn>
                <a:cxn ang="0">
                  <a:pos x="139" y="26"/>
                </a:cxn>
                <a:cxn ang="0">
                  <a:pos x="135" y="23"/>
                </a:cxn>
                <a:cxn ang="0">
                  <a:pos x="134" y="23"/>
                </a:cxn>
                <a:cxn ang="0">
                  <a:pos x="113" y="27"/>
                </a:cxn>
                <a:cxn ang="0">
                  <a:pos x="73" y="42"/>
                </a:cxn>
                <a:cxn ang="0">
                  <a:pos x="63" y="46"/>
                </a:cxn>
                <a:cxn ang="0">
                  <a:pos x="58" y="45"/>
                </a:cxn>
                <a:cxn ang="0">
                  <a:pos x="47" y="32"/>
                </a:cxn>
                <a:cxn ang="0">
                  <a:pos x="39" y="13"/>
                </a:cxn>
                <a:cxn ang="0">
                  <a:pos x="44" y="8"/>
                </a:cxn>
                <a:cxn ang="0">
                  <a:pos x="47" y="11"/>
                </a:cxn>
              </a:cxnLst>
              <a:rect l="0" t="0" r="r" b="b"/>
              <a:pathLst>
                <a:path w="231" h="250">
                  <a:moveTo>
                    <a:pt x="47" y="11"/>
                  </a:moveTo>
                  <a:lnTo>
                    <a:pt x="47" y="11"/>
                  </a:lnTo>
                  <a:lnTo>
                    <a:pt x="54" y="19"/>
                  </a:lnTo>
                  <a:lnTo>
                    <a:pt x="58" y="20"/>
                  </a:lnTo>
                  <a:lnTo>
                    <a:pt x="63" y="21"/>
                  </a:lnTo>
                  <a:lnTo>
                    <a:pt x="63" y="21"/>
                  </a:lnTo>
                  <a:lnTo>
                    <a:pt x="65" y="21"/>
                  </a:lnTo>
                  <a:lnTo>
                    <a:pt x="65" y="21"/>
                  </a:lnTo>
                  <a:lnTo>
                    <a:pt x="78" y="19"/>
                  </a:lnTo>
                  <a:lnTo>
                    <a:pt x="78" y="19"/>
                  </a:lnTo>
                  <a:lnTo>
                    <a:pt x="122" y="8"/>
                  </a:lnTo>
                  <a:lnTo>
                    <a:pt x="122" y="8"/>
                  </a:lnTo>
                  <a:lnTo>
                    <a:pt x="132" y="6"/>
                  </a:lnTo>
                  <a:lnTo>
                    <a:pt x="138" y="3"/>
                  </a:lnTo>
                  <a:lnTo>
                    <a:pt x="138" y="3"/>
                  </a:lnTo>
                  <a:lnTo>
                    <a:pt x="141" y="0"/>
                  </a:lnTo>
                  <a:lnTo>
                    <a:pt x="144" y="0"/>
                  </a:lnTo>
                  <a:lnTo>
                    <a:pt x="144" y="0"/>
                  </a:lnTo>
                  <a:lnTo>
                    <a:pt x="147" y="0"/>
                  </a:lnTo>
                  <a:lnTo>
                    <a:pt x="151" y="3"/>
                  </a:lnTo>
                  <a:lnTo>
                    <a:pt x="165" y="13"/>
                  </a:lnTo>
                  <a:lnTo>
                    <a:pt x="165" y="13"/>
                  </a:lnTo>
                  <a:lnTo>
                    <a:pt x="171" y="17"/>
                  </a:lnTo>
                  <a:lnTo>
                    <a:pt x="174" y="21"/>
                  </a:lnTo>
                  <a:lnTo>
                    <a:pt x="176" y="24"/>
                  </a:lnTo>
                  <a:lnTo>
                    <a:pt x="176" y="27"/>
                  </a:lnTo>
                  <a:lnTo>
                    <a:pt x="176" y="27"/>
                  </a:lnTo>
                  <a:lnTo>
                    <a:pt x="174" y="33"/>
                  </a:lnTo>
                  <a:lnTo>
                    <a:pt x="173" y="34"/>
                  </a:lnTo>
                  <a:lnTo>
                    <a:pt x="170" y="36"/>
                  </a:lnTo>
                  <a:lnTo>
                    <a:pt x="170" y="36"/>
                  </a:lnTo>
                  <a:lnTo>
                    <a:pt x="164" y="40"/>
                  </a:lnTo>
                  <a:lnTo>
                    <a:pt x="158" y="45"/>
                  </a:lnTo>
                  <a:lnTo>
                    <a:pt x="158" y="45"/>
                  </a:lnTo>
                  <a:lnTo>
                    <a:pt x="97" y="91"/>
                  </a:lnTo>
                  <a:lnTo>
                    <a:pt x="39" y="133"/>
                  </a:lnTo>
                  <a:lnTo>
                    <a:pt x="39" y="133"/>
                  </a:lnTo>
                  <a:lnTo>
                    <a:pt x="74" y="123"/>
                  </a:lnTo>
                  <a:lnTo>
                    <a:pt x="109" y="114"/>
                  </a:lnTo>
                  <a:lnTo>
                    <a:pt x="142" y="105"/>
                  </a:lnTo>
                  <a:lnTo>
                    <a:pt x="177" y="98"/>
                  </a:lnTo>
                  <a:lnTo>
                    <a:pt x="177" y="98"/>
                  </a:lnTo>
                  <a:lnTo>
                    <a:pt x="186" y="95"/>
                  </a:lnTo>
                  <a:lnTo>
                    <a:pt x="193" y="94"/>
                  </a:lnTo>
                  <a:lnTo>
                    <a:pt x="193" y="94"/>
                  </a:lnTo>
                  <a:lnTo>
                    <a:pt x="200" y="91"/>
                  </a:lnTo>
                  <a:lnTo>
                    <a:pt x="205" y="91"/>
                  </a:lnTo>
                  <a:lnTo>
                    <a:pt x="205" y="91"/>
                  </a:lnTo>
                  <a:lnTo>
                    <a:pt x="213" y="92"/>
                  </a:lnTo>
                  <a:lnTo>
                    <a:pt x="223" y="98"/>
                  </a:lnTo>
                  <a:lnTo>
                    <a:pt x="223" y="98"/>
                  </a:lnTo>
                  <a:lnTo>
                    <a:pt x="226" y="100"/>
                  </a:lnTo>
                  <a:lnTo>
                    <a:pt x="229" y="103"/>
                  </a:lnTo>
                  <a:lnTo>
                    <a:pt x="231" y="108"/>
                  </a:lnTo>
                  <a:lnTo>
                    <a:pt x="231" y="108"/>
                  </a:lnTo>
                  <a:lnTo>
                    <a:pt x="229" y="113"/>
                  </a:lnTo>
                  <a:lnTo>
                    <a:pt x="226" y="116"/>
                  </a:lnTo>
                  <a:lnTo>
                    <a:pt x="222" y="117"/>
                  </a:lnTo>
                  <a:lnTo>
                    <a:pt x="215" y="118"/>
                  </a:lnTo>
                  <a:lnTo>
                    <a:pt x="215" y="118"/>
                  </a:lnTo>
                  <a:lnTo>
                    <a:pt x="187" y="118"/>
                  </a:lnTo>
                  <a:lnTo>
                    <a:pt x="164" y="123"/>
                  </a:lnTo>
                  <a:lnTo>
                    <a:pt x="154" y="126"/>
                  </a:lnTo>
                  <a:lnTo>
                    <a:pt x="144" y="129"/>
                  </a:lnTo>
                  <a:lnTo>
                    <a:pt x="134" y="134"/>
                  </a:lnTo>
                  <a:lnTo>
                    <a:pt x="125" y="140"/>
                  </a:lnTo>
                  <a:lnTo>
                    <a:pt x="125" y="140"/>
                  </a:lnTo>
                  <a:lnTo>
                    <a:pt x="115" y="149"/>
                  </a:lnTo>
                  <a:lnTo>
                    <a:pt x="107" y="158"/>
                  </a:lnTo>
                  <a:lnTo>
                    <a:pt x="103" y="163"/>
                  </a:lnTo>
                  <a:lnTo>
                    <a:pt x="102" y="169"/>
                  </a:lnTo>
                  <a:lnTo>
                    <a:pt x="100" y="175"/>
                  </a:lnTo>
                  <a:lnTo>
                    <a:pt x="100" y="181"/>
                  </a:lnTo>
                  <a:lnTo>
                    <a:pt x="100" y="181"/>
                  </a:lnTo>
                  <a:lnTo>
                    <a:pt x="100" y="182"/>
                  </a:lnTo>
                  <a:lnTo>
                    <a:pt x="100" y="182"/>
                  </a:lnTo>
                  <a:lnTo>
                    <a:pt x="100" y="189"/>
                  </a:lnTo>
                  <a:lnTo>
                    <a:pt x="103" y="197"/>
                  </a:lnTo>
                  <a:lnTo>
                    <a:pt x="107" y="202"/>
                  </a:lnTo>
                  <a:lnTo>
                    <a:pt x="113" y="208"/>
                  </a:lnTo>
                  <a:lnTo>
                    <a:pt x="121" y="213"/>
                  </a:lnTo>
                  <a:lnTo>
                    <a:pt x="128" y="217"/>
                  </a:lnTo>
                  <a:lnTo>
                    <a:pt x="138" y="218"/>
                  </a:lnTo>
                  <a:lnTo>
                    <a:pt x="147" y="220"/>
                  </a:lnTo>
                  <a:lnTo>
                    <a:pt x="147" y="220"/>
                  </a:lnTo>
                  <a:lnTo>
                    <a:pt x="171" y="223"/>
                  </a:lnTo>
                  <a:lnTo>
                    <a:pt x="171" y="223"/>
                  </a:lnTo>
                  <a:lnTo>
                    <a:pt x="177" y="224"/>
                  </a:lnTo>
                  <a:lnTo>
                    <a:pt x="183" y="228"/>
                  </a:lnTo>
                  <a:lnTo>
                    <a:pt x="183" y="228"/>
                  </a:lnTo>
                  <a:lnTo>
                    <a:pt x="187" y="233"/>
                  </a:lnTo>
                  <a:lnTo>
                    <a:pt x="189" y="237"/>
                  </a:lnTo>
                  <a:lnTo>
                    <a:pt x="189" y="237"/>
                  </a:lnTo>
                  <a:lnTo>
                    <a:pt x="189" y="240"/>
                  </a:lnTo>
                  <a:lnTo>
                    <a:pt x="189" y="240"/>
                  </a:lnTo>
                  <a:lnTo>
                    <a:pt x="187" y="243"/>
                  </a:lnTo>
                  <a:lnTo>
                    <a:pt x="184" y="247"/>
                  </a:lnTo>
                  <a:lnTo>
                    <a:pt x="179" y="249"/>
                  </a:lnTo>
                  <a:lnTo>
                    <a:pt x="167" y="250"/>
                  </a:lnTo>
                  <a:lnTo>
                    <a:pt x="167" y="250"/>
                  </a:lnTo>
                  <a:lnTo>
                    <a:pt x="164" y="250"/>
                  </a:lnTo>
                  <a:lnTo>
                    <a:pt x="164" y="250"/>
                  </a:lnTo>
                  <a:lnTo>
                    <a:pt x="147" y="249"/>
                  </a:lnTo>
                  <a:lnTo>
                    <a:pt x="131" y="246"/>
                  </a:lnTo>
                  <a:lnTo>
                    <a:pt x="116" y="240"/>
                  </a:lnTo>
                  <a:lnTo>
                    <a:pt x="105" y="231"/>
                  </a:lnTo>
                  <a:lnTo>
                    <a:pt x="94" y="223"/>
                  </a:lnTo>
                  <a:lnTo>
                    <a:pt x="87" y="213"/>
                  </a:lnTo>
                  <a:lnTo>
                    <a:pt x="83" y="201"/>
                  </a:lnTo>
                  <a:lnTo>
                    <a:pt x="81" y="188"/>
                  </a:lnTo>
                  <a:lnTo>
                    <a:pt x="81" y="188"/>
                  </a:lnTo>
                  <a:lnTo>
                    <a:pt x="81" y="187"/>
                  </a:lnTo>
                  <a:lnTo>
                    <a:pt x="81" y="187"/>
                  </a:lnTo>
                  <a:lnTo>
                    <a:pt x="83" y="178"/>
                  </a:lnTo>
                  <a:lnTo>
                    <a:pt x="84" y="169"/>
                  </a:lnTo>
                  <a:lnTo>
                    <a:pt x="89" y="160"/>
                  </a:lnTo>
                  <a:lnTo>
                    <a:pt x="93" y="152"/>
                  </a:lnTo>
                  <a:lnTo>
                    <a:pt x="100" y="143"/>
                  </a:lnTo>
                  <a:lnTo>
                    <a:pt x="109" y="134"/>
                  </a:lnTo>
                  <a:lnTo>
                    <a:pt x="121" y="127"/>
                  </a:lnTo>
                  <a:lnTo>
                    <a:pt x="134" y="120"/>
                  </a:lnTo>
                  <a:lnTo>
                    <a:pt x="134" y="120"/>
                  </a:lnTo>
                  <a:lnTo>
                    <a:pt x="92" y="133"/>
                  </a:lnTo>
                  <a:lnTo>
                    <a:pt x="92" y="133"/>
                  </a:lnTo>
                  <a:lnTo>
                    <a:pt x="54" y="146"/>
                  </a:lnTo>
                  <a:lnTo>
                    <a:pt x="25" y="159"/>
                  </a:lnTo>
                  <a:lnTo>
                    <a:pt x="25" y="159"/>
                  </a:lnTo>
                  <a:lnTo>
                    <a:pt x="19" y="162"/>
                  </a:lnTo>
                  <a:lnTo>
                    <a:pt x="13" y="162"/>
                  </a:lnTo>
                  <a:lnTo>
                    <a:pt x="13" y="162"/>
                  </a:lnTo>
                  <a:lnTo>
                    <a:pt x="10" y="162"/>
                  </a:lnTo>
                  <a:lnTo>
                    <a:pt x="7" y="160"/>
                  </a:lnTo>
                  <a:lnTo>
                    <a:pt x="3" y="156"/>
                  </a:lnTo>
                  <a:lnTo>
                    <a:pt x="3" y="156"/>
                  </a:lnTo>
                  <a:lnTo>
                    <a:pt x="0" y="150"/>
                  </a:lnTo>
                  <a:lnTo>
                    <a:pt x="0" y="146"/>
                  </a:lnTo>
                  <a:lnTo>
                    <a:pt x="0" y="146"/>
                  </a:lnTo>
                  <a:lnTo>
                    <a:pt x="0" y="143"/>
                  </a:lnTo>
                  <a:lnTo>
                    <a:pt x="2" y="140"/>
                  </a:lnTo>
                  <a:lnTo>
                    <a:pt x="3" y="139"/>
                  </a:lnTo>
                  <a:lnTo>
                    <a:pt x="7" y="137"/>
                  </a:lnTo>
                  <a:lnTo>
                    <a:pt x="7" y="137"/>
                  </a:lnTo>
                  <a:lnTo>
                    <a:pt x="18" y="133"/>
                  </a:lnTo>
                  <a:lnTo>
                    <a:pt x="31" y="124"/>
                  </a:lnTo>
                  <a:lnTo>
                    <a:pt x="31" y="124"/>
                  </a:lnTo>
                  <a:lnTo>
                    <a:pt x="65" y="97"/>
                  </a:lnTo>
                  <a:lnTo>
                    <a:pt x="107" y="59"/>
                  </a:lnTo>
                  <a:lnTo>
                    <a:pt x="107" y="59"/>
                  </a:lnTo>
                  <a:lnTo>
                    <a:pt x="126" y="42"/>
                  </a:lnTo>
                  <a:lnTo>
                    <a:pt x="136" y="30"/>
                  </a:lnTo>
                  <a:lnTo>
                    <a:pt x="136" y="30"/>
                  </a:lnTo>
                  <a:lnTo>
                    <a:pt x="138" y="27"/>
                  </a:lnTo>
                  <a:lnTo>
                    <a:pt x="139" y="26"/>
                  </a:lnTo>
                  <a:lnTo>
                    <a:pt x="139" y="26"/>
                  </a:lnTo>
                  <a:lnTo>
                    <a:pt x="138" y="23"/>
                  </a:lnTo>
                  <a:lnTo>
                    <a:pt x="135" y="23"/>
                  </a:lnTo>
                  <a:lnTo>
                    <a:pt x="135" y="23"/>
                  </a:lnTo>
                  <a:lnTo>
                    <a:pt x="134" y="23"/>
                  </a:lnTo>
                  <a:lnTo>
                    <a:pt x="134" y="23"/>
                  </a:lnTo>
                  <a:lnTo>
                    <a:pt x="125" y="24"/>
                  </a:lnTo>
                  <a:lnTo>
                    <a:pt x="113" y="27"/>
                  </a:lnTo>
                  <a:lnTo>
                    <a:pt x="113" y="27"/>
                  </a:lnTo>
                  <a:lnTo>
                    <a:pt x="87" y="36"/>
                  </a:lnTo>
                  <a:lnTo>
                    <a:pt x="73" y="42"/>
                  </a:lnTo>
                  <a:lnTo>
                    <a:pt x="73" y="42"/>
                  </a:lnTo>
                  <a:lnTo>
                    <a:pt x="68" y="45"/>
                  </a:lnTo>
                  <a:lnTo>
                    <a:pt x="63" y="46"/>
                  </a:lnTo>
                  <a:lnTo>
                    <a:pt x="63" y="46"/>
                  </a:lnTo>
                  <a:lnTo>
                    <a:pt x="63" y="46"/>
                  </a:lnTo>
                  <a:lnTo>
                    <a:pt x="63" y="46"/>
                  </a:lnTo>
                  <a:lnTo>
                    <a:pt x="58" y="45"/>
                  </a:lnTo>
                  <a:lnTo>
                    <a:pt x="54" y="42"/>
                  </a:lnTo>
                  <a:lnTo>
                    <a:pt x="47" y="32"/>
                  </a:lnTo>
                  <a:lnTo>
                    <a:pt x="47" y="32"/>
                  </a:lnTo>
                  <a:lnTo>
                    <a:pt x="41" y="21"/>
                  </a:lnTo>
                  <a:lnTo>
                    <a:pt x="39" y="13"/>
                  </a:lnTo>
                  <a:lnTo>
                    <a:pt x="39" y="13"/>
                  </a:lnTo>
                  <a:lnTo>
                    <a:pt x="41" y="10"/>
                  </a:lnTo>
                  <a:lnTo>
                    <a:pt x="44" y="8"/>
                  </a:lnTo>
                  <a:lnTo>
                    <a:pt x="44" y="8"/>
                  </a:lnTo>
                  <a:lnTo>
                    <a:pt x="45" y="10"/>
                  </a:lnTo>
                  <a:lnTo>
                    <a:pt x="47" y="11"/>
                  </a:lnTo>
                  <a:lnTo>
                    <a:pt x="47" y="1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4" name="Freeform 98"/>
            <p:cNvSpPr>
              <a:spLocks/>
            </p:cNvSpPr>
            <p:nvPr userDrawn="1"/>
          </p:nvSpPr>
          <p:spPr bwMode="auto">
            <a:xfrm>
              <a:off x="4603751" y="1470026"/>
              <a:ext cx="104775" cy="131763"/>
            </a:xfrm>
            <a:custGeom>
              <a:avLst/>
              <a:gdLst/>
              <a:ahLst/>
              <a:cxnLst>
                <a:cxn ang="0">
                  <a:pos x="196" y="152"/>
                </a:cxn>
                <a:cxn ang="0">
                  <a:pos x="174" y="194"/>
                </a:cxn>
                <a:cxn ang="0">
                  <a:pos x="146" y="223"/>
                </a:cxn>
                <a:cxn ang="0">
                  <a:pos x="113" y="242"/>
                </a:cxn>
                <a:cxn ang="0">
                  <a:pos x="75" y="247"/>
                </a:cxn>
                <a:cxn ang="0">
                  <a:pos x="62" y="247"/>
                </a:cxn>
                <a:cxn ang="0">
                  <a:pos x="39" y="239"/>
                </a:cxn>
                <a:cxn ang="0">
                  <a:pos x="22" y="223"/>
                </a:cxn>
                <a:cxn ang="0">
                  <a:pos x="13" y="198"/>
                </a:cxn>
                <a:cxn ang="0">
                  <a:pos x="11" y="182"/>
                </a:cxn>
                <a:cxn ang="0">
                  <a:pos x="14" y="117"/>
                </a:cxn>
                <a:cxn ang="0">
                  <a:pos x="17" y="74"/>
                </a:cxn>
                <a:cxn ang="0">
                  <a:pos x="19" y="30"/>
                </a:cxn>
                <a:cxn ang="0">
                  <a:pos x="16" y="19"/>
                </a:cxn>
                <a:cxn ang="0">
                  <a:pos x="3" y="7"/>
                </a:cxn>
                <a:cxn ang="0">
                  <a:pos x="0" y="6"/>
                </a:cxn>
                <a:cxn ang="0">
                  <a:pos x="0" y="4"/>
                </a:cxn>
                <a:cxn ang="0">
                  <a:pos x="1" y="1"/>
                </a:cxn>
                <a:cxn ang="0">
                  <a:pos x="7" y="0"/>
                </a:cxn>
                <a:cxn ang="0">
                  <a:pos x="22" y="3"/>
                </a:cxn>
                <a:cxn ang="0">
                  <a:pos x="36" y="8"/>
                </a:cxn>
                <a:cxn ang="0">
                  <a:pos x="43" y="13"/>
                </a:cxn>
                <a:cxn ang="0">
                  <a:pos x="51" y="21"/>
                </a:cxn>
                <a:cxn ang="0">
                  <a:pos x="52" y="24"/>
                </a:cxn>
                <a:cxn ang="0">
                  <a:pos x="49" y="32"/>
                </a:cxn>
                <a:cxn ang="0">
                  <a:pos x="45" y="39"/>
                </a:cxn>
                <a:cxn ang="0">
                  <a:pos x="43" y="50"/>
                </a:cxn>
                <a:cxn ang="0">
                  <a:pos x="38" y="121"/>
                </a:cxn>
                <a:cxn ang="0">
                  <a:pos x="35" y="187"/>
                </a:cxn>
                <a:cxn ang="0">
                  <a:pos x="35" y="195"/>
                </a:cxn>
                <a:cxn ang="0">
                  <a:pos x="39" y="210"/>
                </a:cxn>
                <a:cxn ang="0">
                  <a:pos x="48" y="220"/>
                </a:cxn>
                <a:cxn ang="0">
                  <a:pos x="62" y="223"/>
                </a:cxn>
                <a:cxn ang="0">
                  <a:pos x="71" y="224"/>
                </a:cxn>
                <a:cxn ang="0">
                  <a:pos x="106" y="218"/>
                </a:cxn>
                <a:cxn ang="0">
                  <a:pos x="138" y="204"/>
                </a:cxn>
                <a:cxn ang="0">
                  <a:pos x="165" y="181"/>
                </a:cxn>
                <a:cxn ang="0">
                  <a:pos x="188" y="147"/>
                </a:cxn>
              </a:cxnLst>
              <a:rect l="0" t="0" r="r" b="b"/>
              <a:pathLst>
                <a:path w="196" h="247">
                  <a:moveTo>
                    <a:pt x="196" y="152"/>
                  </a:moveTo>
                  <a:lnTo>
                    <a:pt x="196" y="152"/>
                  </a:lnTo>
                  <a:lnTo>
                    <a:pt x="185" y="173"/>
                  </a:lnTo>
                  <a:lnTo>
                    <a:pt x="174" y="194"/>
                  </a:lnTo>
                  <a:lnTo>
                    <a:pt x="161" y="210"/>
                  </a:lnTo>
                  <a:lnTo>
                    <a:pt x="146" y="223"/>
                  </a:lnTo>
                  <a:lnTo>
                    <a:pt x="130" y="234"/>
                  </a:lnTo>
                  <a:lnTo>
                    <a:pt x="113" y="242"/>
                  </a:lnTo>
                  <a:lnTo>
                    <a:pt x="94" y="246"/>
                  </a:lnTo>
                  <a:lnTo>
                    <a:pt x="75" y="247"/>
                  </a:lnTo>
                  <a:lnTo>
                    <a:pt x="75" y="247"/>
                  </a:lnTo>
                  <a:lnTo>
                    <a:pt x="62" y="247"/>
                  </a:lnTo>
                  <a:lnTo>
                    <a:pt x="49" y="244"/>
                  </a:lnTo>
                  <a:lnTo>
                    <a:pt x="39" y="239"/>
                  </a:lnTo>
                  <a:lnTo>
                    <a:pt x="29" y="231"/>
                  </a:lnTo>
                  <a:lnTo>
                    <a:pt x="22" y="223"/>
                  </a:lnTo>
                  <a:lnTo>
                    <a:pt x="16" y="211"/>
                  </a:lnTo>
                  <a:lnTo>
                    <a:pt x="13" y="198"/>
                  </a:lnTo>
                  <a:lnTo>
                    <a:pt x="11" y="182"/>
                  </a:lnTo>
                  <a:lnTo>
                    <a:pt x="11" y="182"/>
                  </a:lnTo>
                  <a:lnTo>
                    <a:pt x="13" y="149"/>
                  </a:lnTo>
                  <a:lnTo>
                    <a:pt x="14" y="117"/>
                  </a:lnTo>
                  <a:lnTo>
                    <a:pt x="14" y="117"/>
                  </a:lnTo>
                  <a:lnTo>
                    <a:pt x="17" y="74"/>
                  </a:lnTo>
                  <a:lnTo>
                    <a:pt x="19" y="30"/>
                  </a:lnTo>
                  <a:lnTo>
                    <a:pt x="19" y="30"/>
                  </a:lnTo>
                  <a:lnTo>
                    <a:pt x="17" y="23"/>
                  </a:lnTo>
                  <a:lnTo>
                    <a:pt x="16" y="19"/>
                  </a:lnTo>
                  <a:lnTo>
                    <a:pt x="11" y="13"/>
                  </a:lnTo>
                  <a:lnTo>
                    <a:pt x="3" y="7"/>
                  </a:lnTo>
                  <a:lnTo>
                    <a:pt x="3" y="7"/>
                  </a:lnTo>
                  <a:lnTo>
                    <a:pt x="0" y="6"/>
                  </a:lnTo>
                  <a:lnTo>
                    <a:pt x="0" y="4"/>
                  </a:lnTo>
                  <a:lnTo>
                    <a:pt x="0" y="4"/>
                  </a:lnTo>
                  <a:lnTo>
                    <a:pt x="0" y="3"/>
                  </a:lnTo>
                  <a:lnTo>
                    <a:pt x="1" y="1"/>
                  </a:lnTo>
                  <a:lnTo>
                    <a:pt x="7" y="0"/>
                  </a:lnTo>
                  <a:lnTo>
                    <a:pt x="7" y="0"/>
                  </a:lnTo>
                  <a:lnTo>
                    <a:pt x="14" y="1"/>
                  </a:lnTo>
                  <a:lnTo>
                    <a:pt x="22" y="3"/>
                  </a:lnTo>
                  <a:lnTo>
                    <a:pt x="29" y="6"/>
                  </a:lnTo>
                  <a:lnTo>
                    <a:pt x="36" y="8"/>
                  </a:lnTo>
                  <a:lnTo>
                    <a:pt x="36" y="8"/>
                  </a:lnTo>
                  <a:lnTo>
                    <a:pt x="43" y="13"/>
                  </a:lnTo>
                  <a:lnTo>
                    <a:pt x="48" y="17"/>
                  </a:lnTo>
                  <a:lnTo>
                    <a:pt x="51" y="21"/>
                  </a:lnTo>
                  <a:lnTo>
                    <a:pt x="52" y="24"/>
                  </a:lnTo>
                  <a:lnTo>
                    <a:pt x="52" y="24"/>
                  </a:lnTo>
                  <a:lnTo>
                    <a:pt x="52" y="29"/>
                  </a:lnTo>
                  <a:lnTo>
                    <a:pt x="49" y="32"/>
                  </a:lnTo>
                  <a:lnTo>
                    <a:pt x="49" y="32"/>
                  </a:lnTo>
                  <a:lnTo>
                    <a:pt x="45" y="39"/>
                  </a:lnTo>
                  <a:lnTo>
                    <a:pt x="43" y="50"/>
                  </a:lnTo>
                  <a:lnTo>
                    <a:pt x="43" y="50"/>
                  </a:lnTo>
                  <a:lnTo>
                    <a:pt x="38" y="121"/>
                  </a:lnTo>
                  <a:lnTo>
                    <a:pt x="38" y="121"/>
                  </a:lnTo>
                  <a:lnTo>
                    <a:pt x="35" y="155"/>
                  </a:lnTo>
                  <a:lnTo>
                    <a:pt x="35" y="187"/>
                  </a:lnTo>
                  <a:lnTo>
                    <a:pt x="35" y="187"/>
                  </a:lnTo>
                  <a:lnTo>
                    <a:pt x="35" y="195"/>
                  </a:lnTo>
                  <a:lnTo>
                    <a:pt x="36" y="204"/>
                  </a:lnTo>
                  <a:lnTo>
                    <a:pt x="39" y="210"/>
                  </a:lnTo>
                  <a:lnTo>
                    <a:pt x="43" y="215"/>
                  </a:lnTo>
                  <a:lnTo>
                    <a:pt x="48" y="220"/>
                  </a:lnTo>
                  <a:lnTo>
                    <a:pt x="55" y="221"/>
                  </a:lnTo>
                  <a:lnTo>
                    <a:pt x="62" y="223"/>
                  </a:lnTo>
                  <a:lnTo>
                    <a:pt x="71" y="224"/>
                  </a:lnTo>
                  <a:lnTo>
                    <a:pt x="71" y="224"/>
                  </a:lnTo>
                  <a:lnTo>
                    <a:pt x="90" y="223"/>
                  </a:lnTo>
                  <a:lnTo>
                    <a:pt x="106" y="218"/>
                  </a:lnTo>
                  <a:lnTo>
                    <a:pt x="122" y="213"/>
                  </a:lnTo>
                  <a:lnTo>
                    <a:pt x="138" y="204"/>
                  </a:lnTo>
                  <a:lnTo>
                    <a:pt x="151" y="194"/>
                  </a:lnTo>
                  <a:lnTo>
                    <a:pt x="165" y="181"/>
                  </a:lnTo>
                  <a:lnTo>
                    <a:pt x="177" y="165"/>
                  </a:lnTo>
                  <a:lnTo>
                    <a:pt x="188" y="147"/>
                  </a:lnTo>
                  <a:lnTo>
                    <a:pt x="196" y="1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5" name="Freeform 99"/>
            <p:cNvSpPr>
              <a:spLocks/>
            </p:cNvSpPr>
            <p:nvPr userDrawn="1"/>
          </p:nvSpPr>
          <p:spPr bwMode="auto">
            <a:xfrm>
              <a:off x="4730751" y="1477963"/>
              <a:ext cx="128588" cy="120650"/>
            </a:xfrm>
            <a:custGeom>
              <a:avLst/>
              <a:gdLst/>
              <a:ahLst/>
              <a:cxnLst>
                <a:cxn ang="0">
                  <a:pos x="165" y="25"/>
                </a:cxn>
                <a:cxn ang="0">
                  <a:pos x="58" y="55"/>
                </a:cxn>
                <a:cxn ang="0">
                  <a:pos x="47" y="60"/>
                </a:cxn>
                <a:cxn ang="0">
                  <a:pos x="39" y="62"/>
                </a:cxn>
                <a:cxn ang="0">
                  <a:pos x="31" y="65"/>
                </a:cxn>
                <a:cxn ang="0">
                  <a:pos x="26" y="65"/>
                </a:cxn>
                <a:cxn ang="0">
                  <a:pos x="16" y="60"/>
                </a:cxn>
                <a:cxn ang="0">
                  <a:pos x="10" y="54"/>
                </a:cxn>
                <a:cxn ang="0">
                  <a:pos x="2" y="41"/>
                </a:cxn>
                <a:cxn ang="0">
                  <a:pos x="0" y="31"/>
                </a:cxn>
                <a:cxn ang="0">
                  <a:pos x="2" y="28"/>
                </a:cxn>
                <a:cxn ang="0">
                  <a:pos x="3" y="26"/>
                </a:cxn>
                <a:cxn ang="0">
                  <a:pos x="7" y="29"/>
                </a:cxn>
                <a:cxn ang="0">
                  <a:pos x="12" y="34"/>
                </a:cxn>
                <a:cxn ang="0">
                  <a:pos x="22" y="38"/>
                </a:cxn>
                <a:cxn ang="0">
                  <a:pos x="26" y="38"/>
                </a:cxn>
                <a:cxn ang="0">
                  <a:pos x="48" y="35"/>
                </a:cxn>
                <a:cxn ang="0">
                  <a:pos x="119" y="19"/>
                </a:cxn>
                <a:cxn ang="0">
                  <a:pos x="180" y="6"/>
                </a:cxn>
                <a:cxn ang="0">
                  <a:pos x="203" y="2"/>
                </a:cxn>
                <a:cxn ang="0">
                  <a:pos x="218" y="0"/>
                </a:cxn>
                <a:cxn ang="0">
                  <a:pos x="237" y="5"/>
                </a:cxn>
                <a:cxn ang="0">
                  <a:pos x="242" y="18"/>
                </a:cxn>
                <a:cxn ang="0">
                  <a:pos x="241" y="22"/>
                </a:cxn>
                <a:cxn ang="0">
                  <a:pos x="237" y="26"/>
                </a:cxn>
                <a:cxn ang="0">
                  <a:pos x="231" y="28"/>
                </a:cxn>
                <a:cxn ang="0">
                  <a:pos x="218" y="28"/>
                </a:cxn>
                <a:cxn ang="0">
                  <a:pos x="186" y="32"/>
                </a:cxn>
                <a:cxn ang="0">
                  <a:pos x="154" y="49"/>
                </a:cxn>
                <a:cxn ang="0">
                  <a:pos x="144" y="58"/>
                </a:cxn>
                <a:cxn ang="0">
                  <a:pos x="129" y="77"/>
                </a:cxn>
                <a:cxn ang="0">
                  <a:pos x="119" y="96"/>
                </a:cxn>
                <a:cxn ang="0">
                  <a:pos x="115" y="117"/>
                </a:cxn>
                <a:cxn ang="0">
                  <a:pos x="115" y="129"/>
                </a:cxn>
                <a:cxn ang="0">
                  <a:pos x="116" y="146"/>
                </a:cxn>
                <a:cxn ang="0">
                  <a:pos x="122" y="161"/>
                </a:cxn>
                <a:cxn ang="0">
                  <a:pos x="132" y="174"/>
                </a:cxn>
                <a:cxn ang="0">
                  <a:pos x="147" y="184"/>
                </a:cxn>
                <a:cxn ang="0">
                  <a:pos x="155" y="188"/>
                </a:cxn>
                <a:cxn ang="0">
                  <a:pos x="177" y="196"/>
                </a:cxn>
                <a:cxn ang="0">
                  <a:pos x="190" y="199"/>
                </a:cxn>
                <a:cxn ang="0">
                  <a:pos x="208" y="203"/>
                </a:cxn>
                <a:cxn ang="0">
                  <a:pos x="213" y="214"/>
                </a:cxn>
                <a:cxn ang="0">
                  <a:pos x="212" y="220"/>
                </a:cxn>
                <a:cxn ang="0">
                  <a:pos x="203" y="228"/>
                </a:cxn>
                <a:cxn ang="0">
                  <a:pos x="197" y="228"/>
                </a:cxn>
                <a:cxn ang="0">
                  <a:pos x="174" y="225"/>
                </a:cxn>
                <a:cxn ang="0">
                  <a:pos x="148" y="216"/>
                </a:cxn>
                <a:cxn ang="0">
                  <a:pos x="136" y="209"/>
                </a:cxn>
                <a:cxn ang="0">
                  <a:pos x="118" y="193"/>
                </a:cxn>
                <a:cxn ang="0">
                  <a:pos x="103" y="173"/>
                </a:cxn>
                <a:cxn ang="0">
                  <a:pos x="96" y="146"/>
                </a:cxn>
                <a:cxn ang="0">
                  <a:pos x="96" y="132"/>
                </a:cxn>
                <a:cxn ang="0">
                  <a:pos x="97" y="113"/>
                </a:cxn>
                <a:cxn ang="0">
                  <a:pos x="110" y="78"/>
                </a:cxn>
                <a:cxn ang="0">
                  <a:pos x="122" y="62"/>
                </a:cxn>
                <a:cxn ang="0">
                  <a:pos x="132" y="52"/>
                </a:cxn>
                <a:cxn ang="0">
                  <a:pos x="154" y="34"/>
                </a:cxn>
                <a:cxn ang="0">
                  <a:pos x="165" y="25"/>
                </a:cxn>
              </a:cxnLst>
              <a:rect l="0" t="0" r="r" b="b"/>
              <a:pathLst>
                <a:path w="242" h="228">
                  <a:moveTo>
                    <a:pt x="165" y="25"/>
                  </a:moveTo>
                  <a:lnTo>
                    <a:pt x="165" y="25"/>
                  </a:lnTo>
                  <a:lnTo>
                    <a:pt x="113" y="39"/>
                  </a:lnTo>
                  <a:lnTo>
                    <a:pt x="58" y="55"/>
                  </a:lnTo>
                  <a:lnTo>
                    <a:pt x="58" y="55"/>
                  </a:lnTo>
                  <a:lnTo>
                    <a:pt x="47" y="60"/>
                  </a:lnTo>
                  <a:lnTo>
                    <a:pt x="39" y="62"/>
                  </a:lnTo>
                  <a:lnTo>
                    <a:pt x="39" y="62"/>
                  </a:lnTo>
                  <a:lnTo>
                    <a:pt x="35" y="65"/>
                  </a:lnTo>
                  <a:lnTo>
                    <a:pt x="31" y="65"/>
                  </a:lnTo>
                  <a:lnTo>
                    <a:pt x="31" y="65"/>
                  </a:lnTo>
                  <a:lnTo>
                    <a:pt x="26" y="65"/>
                  </a:lnTo>
                  <a:lnTo>
                    <a:pt x="22" y="64"/>
                  </a:lnTo>
                  <a:lnTo>
                    <a:pt x="16" y="60"/>
                  </a:lnTo>
                  <a:lnTo>
                    <a:pt x="10" y="54"/>
                  </a:lnTo>
                  <a:lnTo>
                    <a:pt x="10" y="54"/>
                  </a:lnTo>
                  <a:lnTo>
                    <a:pt x="6" y="47"/>
                  </a:lnTo>
                  <a:lnTo>
                    <a:pt x="2" y="41"/>
                  </a:lnTo>
                  <a:lnTo>
                    <a:pt x="0" y="35"/>
                  </a:lnTo>
                  <a:lnTo>
                    <a:pt x="0" y="31"/>
                  </a:lnTo>
                  <a:lnTo>
                    <a:pt x="0" y="31"/>
                  </a:lnTo>
                  <a:lnTo>
                    <a:pt x="2" y="28"/>
                  </a:lnTo>
                  <a:lnTo>
                    <a:pt x="3" y="26"/>
                  </a:lnTo>
                  <a:lnTo>
                    <a:pt x="3" y="26"/>
                  </a:lnTo>
                  <a:lnTo>
                    <a:pt x="5" y="26"/>
                  </a:lnTo>
                  <a:lnTo>
                    <a:pt x="7" y="29"/>
                  </a:lnTo>
                  <a:lnTo>
                    <a:pt x="7" y="29"/>
                  </a:lnTo>
                  <a:lnTo>
                    <a:pt x="12" y="34"/>
                  </a:lnTo>
                  <a:lnTo>
                    <a:pt x="18" y="36"/>
                  </a:lnTo>
                  <a:lnTo>
                    <a:pt x="22" y="38"/>
                  </a:lnTo>
                  <a:lnTo>
                    <a:pt x="26" y="38"/>
                  </a:lnTo>
                  <a:lnTo>
                    <a:pt x="26" y="38"/>
                  </a:lnTo>
                  <a:lnTo>
                    <a:pt x="36" y="38"/>
                  </a:lnTo>
                  <a:lnTo>
                    <a:pt x="48" y="35"/>
                  </a:lnTo>
                  <a:lnTo>
                    <a:pt x="48" y="35"/>
                  </a:lnTo>
                  <a:lnTo>
                    <a:pt x="119" y="19"/>
                  </a:lnTo>
                  <a:lnTo>
                    <a:pt x="180" y="6"/>
                  </a:lnTo>
                  <a:lnTo>
                    <a:pt x="180" y="6"/>
                  </a:lnTo>
                  <a:lnTo>
                    <a:pt x="203" y="2"/>
                  </a:lnTo>
                  <a:lnTo>
                    <a:pt x="203" y="2"/>
                  </a:lnTo>
                  <a:lnTo>
                    <a:pt x="218" y="0"/>
                  </a:lnTo>
                  <a:lnTo>
                    <a:pt x="218" y="0"/>
                  </a:lnTo>
                  <a:lnTo>
                    <a:pt x="228" y="2"/>
                  </a:lnTo>
                  <a:lnTo>
                    <a:pt x="237" y="5"/>
                  </a:lnTo>
                  <a:lnTo>
                    <a:pt x="241" y="10"/>
                  </a:lnTo>
                  <a:lnTo>
                    <a:pt x="242" y="18"/>
                  </a:lnTo>
                  <a:lnTo>
                    <a:pt x="242" y="18"/>
                  </a:lnTo>
                  <a:lnTo>
                    <a:pt x="241" y="22"/>
                  </a:lnTo>
                  <a:lnTo>
                    <a:pt x="239" y="25"/>
                  </a:lnTo>
                  <a:lnTo>
                    <a:pt x="237" y="26"/>
                  </a:lnTo>
                  <a:lnTo>
                    <a:pt x="237" y="26"/>
                  </a:lnTo>
                  <a:lnTo>
                    <a:pt x="231" y="28"/>
                  </a:lnTo>
                  <a:lnTo>
                    <a:pt x="218" y="28"/>
                  </a:lnTo>
                  <a:lnTo>
                    <a:pt x="218" y="28"/>
                  </a:lnTo>
                  <a:lnTo>
                    <a:pt x="200" y="29"/>
                  </a:lnTo>
                  <a:lnTo>
                    <a:pt x="186" y="32"/>
                  </a:lnTo>
                  <a:lnTo>
                    <a:pt x="170" y="39"/>
                  </a:lnTo>
                  <a:lnTo>
                    <a:pt x="154" y="49"/>
                  </a:lnTo>
                  <a:lnTo>
                    <a:pt x="154" y="49"/>
                  </a:lnTo>
                  <a:lnTo>
                    <a:pt x="144" y="58"/>
                  </a:lnTo>
                  <a:lnTo>
                    <a:pt x="136" y="67"/>
                  </a:lnTo>
                  <a:lnTo>
                    <a:pt x="129" y="77"/>
                  </a:lnTo>
                  <a:lnTo>
                    <a:pt x="123" y="86"/>
                  </a:lnTo>
                  <a:lnTo>
                    <a:pt x="119" y="96"/>
                  </a:lnTo>
                  <a:lnTo>
                    <a:pt x="116" y="106"/>
                  </a:lnTo>
                  <a:lnTo>
                    <a:pt x="115" y="117"/>
                  </a:lnTo>
                  <a:lnTo>
                    <a:pt x="115" y="129"/>
                  </a:lnTo>
                  <a:lnTo>
                    <a:pt x="115" y="129"/>
                  </a:lnTo>
                  <a:lnTo>
                    <a:pt x="115" y="138"/>
                  </a:lnTo>
                  <a:lnTo>
                    <a:pt x="116" y="146"/>
                  </a:lnTo>
                  <a:lnTo>
                    <a:pt x="119" y="154"/>
                  </a:lnTo>
                  <a:lnTo>
                    <a:pt x="122" y="161"/>
                  </a:lnTo>
                  <a:lnTo>
                    <a:pt x="126" y="168"/>
                  </a:lnTo>
                  <a:lnTo>
                    <a:pt x="132" y="174"/>
                  </a:lnTo>
                  <a:lnTo>
                    <a:pt x="139" y="180"/>
                  </a:lnTo>
                  <a:lnTo>
                    <a:pt x="147" y="184"/>
                  </a:lnTo>
                  <a:lnTo>
                    <a:pt x="147" y="184"/>
                  </a:lnTo>
                  <a:lnTo>
                    <a:pt x="155" y="188"/>
                  </a:lnTo>
                  <a:lnTo>
                    <a:pt x="165" y="193"/>
                  </a:lnTo>
                  <a:lnTo>
                    <a:pt x="177" y="196"/>
                  </a:lnTo>
                  <a:lnTo>
                    <a:pt x="190" y="199"/>
                  </a:lnTo>
                  <a:lnTo>
                    <a:pt x="190" y="199"/>
                  </a:lnTo>
                  <a:lnTo>
                    <a:pt x="200" y="200"/>
                  </a:lnTo>
                  <a:lnTo>
                    <a:pt x="208" y="203"/>
                  </a:lnTo>
                  <a:lnTo>
                    <a:pt x="212" y="209"/>
                  </a:lnTo>
                  <a:lnTo>
                    <a:pt x="213" y="214"/>
                  </a:lnTo>
                  <a:lnTo>
                    <a:pt x="213" y="214"/>
                  </a:lnTo>
                  <a:lnTo>
                    <a:pt x="212" y="220"/>
                  </a:lnTo>
                  <a:lnTo>
                    <a:pt x="209" y="225"/>
                  </a:lnTo>
                  <a:lnTo>
                    <a:pt x="203" y="228"/>
                  </a:lnTo>
                  <a:lnTo>
                    <a:pt x="197" y="228"/>
                  </a:lnTo>
                  <a:lnTo>
                    <a:pt x="197" y="228"/>
                  </a:lnTo>
                  <a:lnTo>
                    <a:pt x="187" y="228"/>
                  </a:lnTo>
                  <a:lnTo>
                    <a:pt x="174" y="225"/>
                  </a:lnTo>
                  <a:lnTo>
                    <a:pt x="161" y="222"/>
                  </a:lnTo>
                  <a:lnTo>
                    <a:pt x="148" y="216"/>
                  </a:lnTo>
                  <a:lnTo>
                    <a:pt x="148" y="216"/>
                  </a:lnTo>
                  <a:lnTo>
                    <a:pt x="136" y="209"/>
                  </a:lnTo>
                  <a:lnTo>
                    <a:pt x="126" y="201"/>
                  </a:lnTo>
                  <a:lnTo>
                    <a:pt x="118" y="193"/>
                  </a:lnTo>
                  <a:lnTo>
                    <a:pt x="109" y="184"/>
                  </a:lnTo>
                  <a:lnTo>
                    <a:pt x="103" y="173"/>
                  </a:lnTo>
                  <a:lnTo>
                    <a:pt x="99" y="161"/>
                  </a:lnTo>
                  <a:lnTo>
                    <a:pt x="96" y="146"/>
                  </a:lnTo>
                  <a:lnTo>
                    <a:pt x="96" y="132"/>
                  </a:lnTo>
                  <a:lnTo>
                    <a:pt x="96" y="132"/>
                  </a:lnTo>
                  <a:lnTo>
                    <a:pt x="96" y="123"/>
                  </a:lnTo>
                  <a:lnTo>
                    <a:pt x="97" y="113"/>
                  </a:lnTo>
                  <a:lnTo>
                    <a:pt x="102" y="96"/>
                  </a:lnTo>
                  <a:lnTo>
                    <a:pt x="110" y="78"/>
                  </a:lnTo>
                  <a:lnTo>
                    <a:pt x="116" y="70"/>
                  </a:lnTo>
                  <a:lnTo>
                    <a:pt x="122" y="62"/>
                  </a:lnTo>
                  <a:lnTo>
                    <a:pt x="122" y="62"/>
                  </a:lnTo>
                  <a:lnTo>
                    <a:pt x="132" y="52"/>
                  </a:lnTo>
                  <a:lnTo>
                    <a:pt x="144" y="42"/>
                  </a:lnTo>
                  <a:lnTo>
                    <a:pt x="154" y="34"/>
                  </a:lnTo>
                  <a:lnTo>
                    <a:pt x="167" y="26"/>
                  </a:lnTo>
                  <a:lnTo>
                    <a:pt x="165" y="2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6" name="Freeform 100"/>
            <p:cNvSpPr>
              <a:spLocks noEditPoints="1"/>
            </p:cNvSpPr>
            <p:nvPr userDrawn="1"/>
          </p:nvSpPr>
          <p:spPr bwMode="auto">
            <a:xfrm>
              <a:off x="4891088" y="1460501"/>
              <a:ext cx="155575" cy="149225"/>
            </a:xfrm>
            <a:custGeom>
              <a:avLst/>
              <a:gdLst/>
              <a:ahLst/>
              <a:cxnLst>
                <a:cxn ang="0">
                  <a:pos x="32" y="174"/>
                </a:cxn>
                <a:cxn ang="0">
                  <a:pos x="0" y="189"/>
                </a:cxn>
                <a:cxn ang="0">
                  <a:pos x="51" y="134"/>
                </a:cxn>
                <a:cxn ang="0">
                  <a:pos x="90" y="70"/>
                </a:cxn>
                <a:cxn ang="0">
                  <a:pos x="21" y="70"/>
                </a:cxn>
                <a:cxn ang="0">
                  <a:pos x="7" y="57"/>
                </a:cxn>
                <a:cxn ang="0">
                  <a:pos x="54" y="60"/>
                </a:cxn>
                <a:cxn ang="0">
                  <a:pos x="54" y="13"/>
                </a:cxn>
                <a:cxn ang="0">
                  <a:pos x="79" y="3"/>
                </a:cxn>
                <a:cxn ang="0">
                  <a:pos x="90" y="8"/>
                </a:cxn>
                <a:cxn ang="0">
                  <a:pos x="92" y="12"/>
                </a:cxn>
                <a:cxn ang="0">
                  <a:pos x="79" y="60"/>
                </a:cxn>
                <a:cxn ang="0">
                  <a:pos x="106" y="45"/>
                </a:cxn>
                <a:cxn ang="0">
                  <a:pos x="126" y="61"/>
                </a:cxn>
                <a:cxn ang="0">
                  <a:pos x="129" y="67"/>
                </a:cxn>
                <a:cxn ang="0">
                  <a:pos x="116" y="73"/>
                </a:cxn>
                <a:cxn ang="0">
                  <a:pos x="79" y="128"/>
                </a:cxn>
                <a:cxn ang="0">
                  <a:pos x="84" y="132"/>
                </a:cxn>
                <a:cxn ang="0">
                  <a:pos x="108" y="144"/>
                </a:cxn>
                <a:cxn ang="0">
                  <a:pos x="125" y="154"/>
                </a:cxn>
                <a:cxn ang="0">
                  <a:pos x="132" y="170"/>
                </a:cxn>
                <a:cxn ang="0">
                  <a:pos x="129" y="183"/>
                </a:cxn>
                <a:cxn ang="0">
                  <a:pos x="122" y="189"/>
                </a:cxn>
                <a:cxn ang="0">
                  <a:pos x="116" y="183"/>
                </a:cxn>
                <a:cxn ang="0">
                  <a:pos x="89" y="147"/>
                </a:cxn>
                <a:cxn ang="0">
                  <a:pos x="79" y="207"/>
                </a:cxn>
                <a:cxn ang="0">
                  <a:pos x="79" y="275"/>
                </a:cxn>
                <a:cxn ang="0">
                  <a:pos x="63" y="280"/>
                </a:cxn>
                <a:cxn ang="0">
                  <a:pos x="54" y="277"/>
                </a:cxn>
                <a:cxn ang="0">
                  <a:pos x="54" y="210"/>
                </a:cxn>
                <a:cxn ang="0">
                  <a:pos x="254" y="81"/>
                </a:cxn>
                <a:cxn ang="0">
                  <a:pos x="284" y="109"/>
                </a:cxn>
                <a:cxn ang="0">
                  <a:pos x="286" y="113"/>
                </a:cxn>
                <a:cxn ang="0">
                  <a:pos x="206" y="116"/>
                </a:cxn>
                <a:cxn ang="0">
                  <a:pos x="239" y="254"/>
                </a:cxn>
                <a:cxn ang="0">
                  <a:pos x="277" y="244"/>
                </a:cxn>
                <a:cxn ang="0">
                  <a:pos x="293" y="262"/>
                </a:cxn>
                <a:cxn ang="0">
                  <a:pos x="290" y="264"/>
                </a:cxn>
                <a:cxn ang="0">
                  <a:pos x="112" y="265"/>
                </a:cxn>
                <a:cxn ang="0">
                  <a:pos x="97" y="251"/>
                </a:cxn>
                <a:cxn ang="0">
                  <a:pos x="181" y="254"/>
                </a:cxn>
                <a:cxn ang="0">
                  <a:pos x="139" y="116"/>
                </a:cxn>
                <a:cxn ang="0">
                  <a:pos x="113" y="103"/>
                </a:cxn>
                <a:cxn ang="0">
                  <a:pos x="139" y="105"/>
                </a:cxn>
                <a:cxn ang="0">
                  <a:pos x="181" y="39"/>
                </a:cxn>
                <a:cxn ang="0">
                  <a:pos x="179" y="0"/>
                </a:cxn>
                <a:cxn ang="0">
                  <a:pos x="216" y="5"/>
                </a:cxn>
                <a:cxn ang="0">
                  <a:pos x="221" y="9"/>
                </a:cxn>
                <a:cxn ang="0">
                  <a:pos x="206" y="18"/>
                </a:cxn>
              </a:cxnLst>
              <a:rect l="0" t="0" r="r" b="b"/>
              <a:pathLst>
                <a:path w="293" h="280">
                  <a:moveTo>
                    <a:pt x="54" y="154"/>
                  </a:moveTo>
                  <a:lnTo>
                    <a:pt x="54" y="154"/>
                  </a:lnTo>
                  <a:lnTo>
                    <a:pt x="32" y="174"/>
                  </a:lnTo>
                  <a:lnTo>
                    <a:pt x="6" y="194"/>
                  </a:lnTo>
                  <a:lnTo>
                    <a:pt x="0" y="189"/>
                  </a:lnTo>
                  <a:lnTo>
                    <a:pt x="0" y="189"/>
                  </a:lnTo>
                  <a:lnTo>
                    <a:pt x="28" y="161"/>
                  </a:lnTo>
                  <a:lnTo>
                    <a:pt x="39" y="148"/>
                  </a:lnTo>
                  <a:lnTo>
                    <a:pt x="51" y="134"/>
                  </a:lnTo>
                  <a:lnTo>
                    <a:pt x="61" y="119"/>
                  </a:lnTo>
                  <a:lnTo>
                    <a:pt x="71" y="103"/>
                  </a:lnTo>
                  <a:lnTo>
                    <a:pt x="90" y="70"/>
                  </a:lnTo>
                  <a:lnTo>
                    <a:pt x="32" y="70"/>
                  </a:lnTo>
                  <a:lnTo>
                    <a:pt x="32" y="70"/>
                  </a:lnTo>
                  <a:lnTo>
                    <a:pt x="21" y="70"/>
                  </a:lnTo>
                  <a:lnTo>
                    <a:pt x="9" y="73"/>
                  </a:lnTo>
                  <a:lnTo>
                    <a:pt x="7" y="57"/>
                  </a:lnTo>
                  <a:lnTo>
                    <a:pt x="7" y="57"/>
                  </a:lnTo>
                  <a:lnTo>
                    <a:pt x="21" y="58"/>
                  </a:lnTo>
                  <a:lnTo>
                    <a:pt x="32" y="60"/>
                  </a:lnTo>
                  <a:lnTo>
                    <a:pt x="54" y="60"/>
                  </a:lnTo>
                  <a:lnTo>
                    <a:pt x="54" y="26"/>
                  </a:lnTo>
                  <a:lnTo>
                    <a:pt x="54" y="26"/>
                  </a:lnTo>
                  <a:lnTo>
                    <a:pt x="54" y="13"/>
                  </a:lnTo>
                  <a:lnTo>
                    <a:pt x="52" y="0"/>
                  </a:lnTo>
                  <a:lnTo>
                    <a:pt x="52" y="0"/>
                  </a:lnTo>
                  <a:lnTo>
                    <a:pt x="79" y="3"/>
                  </a:lnTo>
                  <a:lnTo>
                    <a:pt x="87" y="5"/>
                  </a:lnTo>
                  <a:lnTo>
                    <a:pt x="87" y="5"/>
                  </a:lnTo>
                  <a:lnTo>
                    <a:pt x="90" y="8"/>
                  </a:lnTo>
                  <a:lnTo>
                    <a:pt x="92" y="10"/>
                  </a:lnTo>
                  <a:lnTo>
                    <a:pt x="92" y="10"/>
                  </a:lnTo>
                  <a:lnTo>
                    <a:pt x="92" y="12"/>
                  </a:lnTo>
                  <a:lnTo>
                    <a:pt x="89" y="13"/>
                  </a:lnTo>
                  <a:lnTo>
                    <a:pt x="79" y="18"/>
                  </a:lnTo>
                  <a:lnTo>
                    <a:pt x="79" y="60"/>
                  </a:lnTo>
                  <a:lnTo>
                    <a:pt x="93" y="60"/>
                  </a:lnTo>
                  <a:lnTo>
                    <a:pt x="93" y="60"/>
                  </a:lnTo>
                  <a:lnTo>
                    <a:pt x="106" y="45"/>
                  </a:lnTo>
                  <a:lnTo>
                    <a:pt x="106" y="45"/>
                  </a:lnTo>
                  <a:lnTo>
                    <a:pt x="126" y="61"/>
                  </a:lnTo>
                  <a:lnTo>
                    <a:pt x="126" y="61"/>
                  </a:lnTo>
                  <a:lnTo>
                    <a:pt x="129" y="64"/>
                  </a:lnTo>
                  <a:lnTo>
                    <a:pt x="129" y="67"/>
                  </a:lnTo>
                  <a:lnTo>
                    <a:pt x="129" y="67"/>
                  </a:lnTo>
                  <a:lnTo>
                    <a:pt x="129" y="68"/>
                  </a:lnTo>
                  <a:lnTo>
                    <a:pt x="126" y="70"/>
                  </a:lnTo>
                  <a:lnTo>
                    <a:pt x="116" y="73"/>
                  </a:lnTo>
                  <a:lnTo>
                    <a:pt x="116" y="73"/>
                  </a:lnTo>
                  <a:lnTo>
                    <a:pt x="97" y="102"/>
                  </a:lnTo>
                  <a:lnTo>
                    <a:pt x="79" y="128"/>
                  </a:lnTo>
                  <a:lnTo>
                    <a:pt x="79" y="131"/>
                  </a:lnTo>
                  <a:lnTo>
                    <a:pt x="79" y="131"/>
                  </a:lnTo>
                  <a:lnTo>
                    <a:pt x="84" y="132"/>
                  </a:lnTo>
                  <a:lnTo>
                    <a:pt x="84" y="132"/>
                  </a:lnTo>
                  <a:lnTo>
                    <a:pt x="96" y="138"/>
                  </a:lnTo>
                  <a:lnTo>
                    <a:pt x="108" y="144"/>
                  </a:lnTo>
                  <a:lnTo>
                    <a:pt x="118" y="149"/>
                  </a:lnTo>
                  <a:lnTo>
                    <a:pt x="125" y="154"/>
                  </a:lnTo>
                  <a:lnTo>
                    <a:pt x="125" y="154"/>
                  </a:lnTo>
                  <a:lnTo>
                    <a:pt x="131" y="161"/>
                  </a:lnTo>
                  <a:lnTo>
                    <a:pt x="131" y="165"/>
                  </a:lnTo>
                  <a:lnTo>
                    <a:pt x="132" y="170"/>
                  </a:lnTo>
                  <a:lnTo>
                    <a:pt x="132" y="170"/>
                  </a:lnTo>
                  <a:lnTo>
                    <a:pt x="131" y="176"/>
                  </a:lnTo>
                  <a:lnTo>
                    <a:pt x="129" y="183"/>
                  </a:lnTo>
                  <a:lnTo>
                    <a:pt x="125" y="187"/>
                  </a:lnTo>
                  <a:lnTo>
                    <a:pt x="122" y="189"/>
                  </a:lnTo>
                  <a:lnTo>
                    <a:pt x="122" y="189"/>
                  </a:lnTo>
                  <a:lnTo>
                    <a:pt x="119" y="187"/>
                  </a:lnTo>
                  <a:lnTo>
                    <a:pt x="116" y="183"/>
                  </a:lnTo>
                  <a:lnTo>
                    <a:pt x="116" y="183"/>
                  </a:lnTo>
                  <a:lnTo>
                    <a:pt x="109" y="170"/>
                  </a:lnTo>
                  <a:lnTo>
                    <a:pt x="99" y="158"/>
                  </a:lnTo>
                  <a:lnTo>
                    <a:pt x="89" y="147"/>
                  </a:lnTo>
                  <a:lnTo>
                    <a:pt x="79" y="139"/>
                  </a:lnTo>
                  <a:lnTo>
                    <a:pt x="79" y="207"/>
                  </a:lnTo>
                  <a:lnTo>
                    <a:pt x="79" y="207"/>
                  </a:lnTo>
                  <a:lnTo>
                    <a:pt x="80" y="273"/>
                  </a:lnTo>
                  <a:lnTo>
                    <a:pt x="80" y="273"/>
                  </a:lnTo>
                  <a:lnTo>
                    <a:pt x="79" y="275"/>
                  </a:lnTo>
                  <a:lnTo>
                    <a:pt x="76" y="278"/>
                  </a:lnTo>
                  <a:lnTo>
                    <a:pt x="70" y="278"/>
                  </a:lnTo>
                  <a:lnTo>
                    <a:pt x="63" y="280"/>
                  </a:lnTo>
                  <a:lnTo>
                    <a:pt x="63" y="280"/>
                  </a:lnTo>
                  <a:lnTo>
                    <a:pt x="55" y="278"/>
                  </a:lnTo>
                  <a:lnTo>
                    <a:pt x="54" y="277"/>
                  </a:lnTo>
                  <a:lnTo>
                    <a:pt x="52" y="275"/>
                  </a:lnTo>
                  <a:lnTo>
                    <a:pt x="52" y="275"/>
                  </a:lnTo>
                  <a:lnTo>
                    <a:pt x="54" y="210"/>
                  </a:lnTo>
                  <a:lnTo>
                    <a:pt x="54" y="154"/>
                  </a:lnTo>
                  <a:close/>
                  <a:moveTo>
                    <a:pt x="235" y="105"/>
                  </a:moveTo>
                  <a:lnTo>
                    <a:pt x="254" y="81"/>
                  </a:lnTo>
                  <a:lnTo>
                    <a:pt x="254" y="81"/>
                  </a:lnTo>
                  <a:lnTo>
                    <a:pt x="270" y="94"/>
                  </a:lnTo>
                  <a:lnTo>
                    <a:pt x="284" y="109"/>
                  </a:lnTo>
                  <a:lnTo>
                    <a:pt x="284" y="109"/>
                  </a:lnTo>
                  <a:lnTo>
                    <a:pt x="286" y="113"/>
                  </a:lnTo>
                  <a:lnTo>
                    <a:pt x="286" y="113"/>
                  </a:lnTo>
                  <a:lnTo>
                    <a:pt x="286" y="115"/>
                  </a:lnTo>
                  <a:lnTo>
                    <a:pt x="283" y="116"/>
                  </a:lnTo>
                  <a:lnTo>
                    <a:pt x="206" y="116"/>
                  </a:lnTo>
                  <a:lnTo>
                    <a:pt x="206" y="254"/>
                  </a:lnTo>
                  <a:lnTo>
                    <a:pt x="239" y="254"/>
                  </a:lnTo>
                  <a:lnTo>
                    <a:pt x="239" y="254"/>
                  </a:lnTo>
                  <a:lnTo>
                    <a:pt x="261" y="229"/>
                  </a:lnTo>
                  <a:lnTo>
                    <a:pt x="261" y="229"/>
                  </a:lnTo>
                  <a:lnTo>
                    <a:pt x="277" y="244"/>
                  </a:lnTo>
                  <a:lnTo>
                    <a:pt x="292" y="258"/>
                  </a:lnTo>
                  <a:lnTo>
                    <a:pt x="292" y="258"/>
                  </a:lnTo>
                  <a:lnTo>
                    <a:pt x="293" y="262"/>
                  </a:lnTo>
                  <a:lnTo>
                    <a:pt x="293" y="262"/>
                  </a:lnTo>
                  <a:lnTo>
                    <a:pt x="293" y="264"/>
                  </a:lnTo>
                  <a:lnTo>
                    <a:pt x="290" y="264"/>
                  </a:lnTo>
                  <a:lnTo>
                    <a:pt x="122" y="264"/>
                  </a:lnTo>
                  <a:lnTo>
                    <a:pt x="122" y="264"/>
                  </a:lnTo>
                  <a:lnTo>
                    <a:pt x="112" y="265"/>
                  </a:lnTo>
                  <a:lnTo>
                    <a:pt x="100" y="267"/>
                  </a:lnTo>
                  <a:lnTo>
                    <a:pt x="97" y="251"/>
                  </a:lnTo>
                  <a:lnTo>
                    <a:pt x="97" y="251"/>
                  </a:lnTo>
                  <a:lnTo>
                    <a:pt x="110" y="254"/>
                  </a:lnTo>
                  <a:lnTo>
                    <a:pt x="122" y="254"/>
                  </a:lnTo>
                  <a:lnTo>
                    <a:pt x="181" y="254"/>
                  </a:lnTo>
                  <a:lnTo>
                    <a:pt x="181" y="116"/>
                  </a:lnTo>
                  <a:lnTo>
                    <a:pt x="139" y="116"/>
                  </a:lnTo>
                  <a:lnTo>
                    <a:pt x="139" y="116"/>
                  </a:lnTo>
                  <a:lnTo>
                    <a:pt x="126" y="116"/>
                  </a:lnTo>
                  <a:lnTo>
                    <a:pt x="116" y="118"/>
                  </a:lnTo>
                  <a:lnTo>
                    <a:pt x="113" y="103"/>
                  </a:lnTo>
                  <a:lnTo>
                    <a:pt x="113" y="103"/>
                  </a:lnTo>
                  <a:lnTo>
                    <a:pt x="126" y="105"/>
                  </a:lnTo>
                  <a:lnTo>
                    <a:pt x="139" y="105"/>
                  </a:lnTo>
                  <a:lnTo>
                    <a:pt x="181" y="105"/>
                  </a:lnTo>
                  <a:lnTo>
                    <a:pt x="181" y="39"/>
                  </a:lnTo>
                  <a:lnTo>
                    <a:pt x="181" y="39"/>
                  </a:lnTo>
                  <a:lnTo>
                    <a:pt x="180" y="19"/>
                  </a:lnTo>
                  <a:lnTo>
                    <a:pt x="179" y="0"/>
                  </a:lnTo>
                  <a:lnTo>
                    <a:pt x="179" y="0"/>
                  </a:lnTo>
                  <a:lnTo>
                    <a:pt x="200" y="2"/>
                  </a:lnTo>
                  <a:lnTo>
                    <a:pt x="200" y="2"/>
                  </a:lnTo>
                  <a:lnTo>
                    <a:pt x="216" y="5"/>
                  </a:lnTo>
                  <a:lnTo>
                    <a:pt x="219" y="6"/>
                  </a:lnTo>
                  <a:lnTo>
                    <a:pt x="221" y="9"/>
                  </a:lnTo>
                  <a:lnTo>
                    <a:pt x="221" y="9"/>
                  </a:lnTo>
                  <a:lnTo>
                    <a:pt x="219" y="10"/>
                  </a:lnTo>
                  <a:lnTo>
                    <a:pt x="216" y="13"/>
                  </a:lnTo>
                  <a:lnTo>
                    <a:pt x="206" y="18"/>
                  </a:lnTo>
                  <a:lnTo>
                    <a:pt x="206" y="105"/>
                  </a:lnTo>
                  <a:lnTo>
                    <a:pt x="235" y="10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7" name="Freeform 101"/>
            <p:cNvSpPr>
              <a:spLocks noEditPoints="1"/>
            </p:cNvSpPr>
            <p:nvPr userDrawn="1"/>
          </p:nvSpPr>
          <p:spPr bwMode="auto">
            <a:xfrm>
              <a:off x="5065713" y="1458913"/>
              <a:ext cx="153988" cy="149225"/>
            </a:xfrm>
            <a:custGeom>
              <a:avLst/>
              <a:gdLst/>
              <a:ahLst/>
              <a:cxnLst>
                <a:cxn ang="0">
                  <a:pos x="285" y="119"/>
                </a:cxn>
                <a:cxn ang="0">
                  <a:pos x="270" y="140"/>
                </a:cxn>
                <a:cxn ang="0">
                  <a:pos x="230" y="119"/>
                </a:cxn>
                <a:cxn ang="0">
                  <a:pos x="201" y="94"/>
                </a:cxn>
                <a:cxn ang="0">
                  <a:pos x="160" y="45"/>
                </a:cxn>
                <a:cxn ang="0">
                  <a:pos x="134" y="42"/>
                </a:cxn>
                <a:cxn ang="0">
                  <a:pos x="86" y="94"/>
                </a:cxn>
                <a:cxn ang="0">
                  <a:pos x="26" y="135"/>
                </a:cxn>
                <a:cxn ang="0">
                  <a:pos x="0" y="140"/>
                </a:cxn>
                <a:cxn ang="0">
                  <a:pos x="61" y="91"/>
                </a:cxn>
                <a:cxn ang="0">
                  <a:pos x="93" y="54"/>
                </a:cxn>
                <a:cxn ang="0">
                  <a:pos x="124" y="0"/>
                </a:cxn>
                <a:cxn ang="0">
                  <a:pos x="166" y="10"/>
                </a:cxn>
                <a:cxn ang="0">
                  <a:pos x="166" y="14"/>
                </a:cxn>
                <a:cxn ang="0">
                  <a:pos x="154" y="19"/>
                </a:cxn>
                <a:cxn ang="0">
                  <a:pos x="201" y="68"/>
                </a:cxn>
                <a:cxn ang="0">
                  <a:pos x="235" y="90"/>
                </a:cxn>
                <a:cxn ang="0">
                  <a:pos x="293" y="109"/>
                </a:cxn>
                <a:cxn ang="0">
                  <a:pos x="138" y="177"/>
                </a:cxn>
                <a:cxn ang="0">
                  <a:pos x="87" y="245"/>
                </a:cxn>
                <a:cxn ang="0">
                  <a:pos x="179" y="239"/>
                </a:cxn>
                <a:cxn ang="0">
                  <a:pos x="190" y="217"/>
                </a:cxn>
                <a:cxn ang="0">
                  <a:pos x="173" y="188"/>
                </a:cxn>
                <a:cxn ang="0">
                  <a:pos x="224" y="222"/>
                </a:cxn>
                <a:cxn ang="0">
                  <a:pos x="241" y="239"/>
                </a:cxn>
                <a:cxn ang="0">
                  <a:pos x="247" y="255"/>
                </a:cxn>
                <a:cxn ang="0">
                  <a:pos x="243" y="272"/>
                </a:cxn>
                <a:cxn ang="0">
                  <a:pos x="234" y="279"/>
                </a:cxn>
                <a:cxn ang="0">
                  <a:pos x="230" y="278"/>
                </a:cxn>
                <a:cxn ang="0">
                  <a:pos x="219" y="258"/>
                </a:cxn>
                <a:cxn ang="0">
                  <a:pos x="183" y="252"/>
                </a:cxn>
                <a:cxn ang="0">
                  <a:pos x="122" y="262"/>
                </a:cxn>
                <a:cxn ang="0">
                  <a:pos x="48" y="281"/>
                </a:cxn>
                <a:cxn ang="0">
                  <a:pos x="44" y="282"/>
                </a:cxn>
                <a:cxn ang="0">
                  <a:pos x="31" y="243"/>
                </a:cxn>
                <a:cxn ang="0">
                  <a:pos x="58" y="245"/>
                </a:cxn>
                <a:cxn ang="0">
                  <a:pos x="74" y="245"/>
                </a:cxn>
                <a:cxn ang="0">
                  <a:pos x="51" y="177"/>
                </a:cxn>
                <a:cxn ang="0">
                  <a:pos x="22" y="180"/>
                </a:cxn>
                <a:cxn ang="0">
                  <a:pos x="35" y="165"/>
                </a:cxn>
                <a:cxn ang="0">
                  <a:pos x="221" y="167"/>
                </a:cxn>
                <a:cxn ang="0">
                  <a:pos x="272" y="169"/>
                </a:cxn>
                <a:cxn ang="0">
                  <a:pos x="274" y="174"/>
                </a:cxn>
                <a:cxn ang="0">
                  <a:pos x="272" y="177"/>
                </a:cxn>
                <a:cxn ang="0">
                  <a:pos x="166" y="114"/>
                </a:cxn>
                <a:cxn ang="0">
                  <a:pos x="214" y="117"/>
                </a:cxn>
                <a:cxn ang="0">
                  <a:pos x="216" y="123"/>
                </a:cxn>
                <a:cxn ang="0">
                  <a:pos x="99" y="125"/>
                </a:cxn>
                <a:cxn ang="0">
                  <a:pos x="70" y="127"/>
                </a:cxn>
                <a:cxn ang="0">
                  <a:pos x="83" y="113"/>
                </a:cxn>
              </a:cxnLst>
              <a:rect l="0" t="0" r="r" b="b"/>
              <a:pathLst>
                <a:path w="293" h="282">
                  <a:moveTo>
                    <a:pt x="293" y="114"/>
                  </a:moveTo>
                  <a:lnTo>
                    <a:pt x="293" y="114"/>
                  </a:lnTo>
                  <a:lnTo>
                    <a:pt x="285" y="119"/>
                  </a:lnTo>
                  <a:lnTo>
                    <a:pt x="279" y="125"/>
                  </a:lnTo>
                  <a:lnTo>
                    <a:pt x="273" y="132"/>
                  </a:lnTo>
                  <a:lnTo>
                    <a:pt x="270" y="140"/>
                  </a:lnTo>
                  <a:lnTo>
                    <a:pt x="270" y="140"/>
                  </a:lnTo>
                  <a:lnTo>
                    <a:pt x="248" y="129"/>
                  </a:lnTo>
                  <a:lnTo>
                    <a:pt x="230" y="119"/>
                  </a:lnTo>
                  <a:lnTo>
                    <a:pt x="215" y="107"/>
                  </a:lnTo>
                  <a:lnTo>
                    <a:pt x="201" y="94"/>
                  </a:lnTo>
                  <a:lnTo>
                    <a:pt x="201" y="94"/>
                  </a:lnTo>
                  <a:lnTo>
                    <a:pt x="186" y="80"/>
                  </a:lnTo>
                  <a:lnTo>
                    <a:pt x="173" y="64"/>
                  </a:lnTo>
                  <a:lnTo>
                    <a:pt x="160" y="45"/>
                  </a:lnTo>
                  <a:lnTo>
                    <a:pt x="147" y="23"/>
                  </a:lnTo>
                  <a:lnTo>
                    <a:pt x="147" y="23"/>
                  </a:lnTo>
                  <a:lnTo>
                    <a:pt x="134" y="42"/>
                  </a:lnTo>
                  <a:lnTo>
                    <a:pt x="119" y="61"/>
                  </a:lnTo>
                  <a:lnTo>
                    <a:pt x="103" y="78"/>
                  </a:lnTo>
                  <a:lnTo>
                    <a:pt x="86" y="94"/>
                  </a:lnTo>
                  <a:lnTo>
                    <a:pt x="67" y="109"/>
                  </a:lnTo>
                  <a:lnTo>
                    <a:pt x="47" y="123"/>
                  </a:lnTo>
                  <a:lnTo>
                    <a:pt x="26" y="135"/>
                  </a:lnTo>
                  <a:lnTo>
                    <a:pt x="5" y="146"/>
                  </a:lnTo>
                  <a:lnTo>
                    <a:pt x="0" y="140"/>
                  </a:lnTo>
                  <a:lnTo>
                    <a:pt x="0" y="140"/>
                  </a:lnTo>
                  <a:lnTo>
                    <a:pt x="25" y="122"/>
                  </a:lnTo>
                  <a:lnTo>
                    <a:pt x="45" y="107"/>
                  </a:lnTo>
                  <a:lnTo>
                    <a:pt x="61" y="91"/>
                  </a:lnTo>
                  <a:lnTo>
                    <a:pt x="77" y="74"/>
                  </a:lnTo>
                  <a:lnTo>
                    <a:pt x="77" y="74"/>
                  </a:lnTo>
                  <a:lnTo>
                    <a:pt x="93" y="54"/>
                  </a:lnTo>
                  <a:lnTo>
                    <a:pt x="106" y="35"/>
                  </a:lnTo>
                  <a:lnTo>
                    <a:pt x="116" y="17"/>
                  </a:lnTo>
                  <a:lnTo>
                    <a:pt x="124" y="0"/>
                  </a:lnTo>
                  <a:lnTo>
                    <a:pt x="124" y="0"/>
                  </a:lnTo>
                  <a:lnTo>
                    <a:pt x="158" y="7"/>
                  </a:lnTo>
                  <a:lnTo>
                    <a:pt x="166" y="10"/>
                  </a:lnTo>
                  <a:lnTo>
                    <a:pt x="167" y="13"/>
                  </a:lnTo>
                  <a:lnTo>
                    <a:pt x="167" y="13"/>
                  </a:lnTo>
                  <a:lnTo>
                    <a:pt x="166" y="14"/>
                  </a:lnTo>
                  <a:lnTo>
                    <a:pt x="164" y="16"/>
                  </a:lnTo>
                  <a:lnTo>
                    <a:pt x="154" y="19"/>
                  </a:lnTo>
                  <a:lnTo>
                    <a:pt x="154" y="19"/>
                  </a:lnTo>
                  <a:lnTo>
                    <a:pt x="169" y="38"/>
                  </a:lnTo>
                  <a:lnTo>
                    <a:pt x="183" y="54"/>
                  </a:lnTo>
                  <a:lnTo>
                    <a:pt x="201" y="68"/>
                  </a:lnTo>
                  <a:lnTo>
                    <a:pt x="218" y="81"/>
                  </a:lnTo>
                  <a:lnTo>
                    <a:pt x="218" y="81"/>
                  </a:lnTo>
                  <a:lnTo>
                    <a:pt x="235" y="90"/>
                  </a:lnTo>
                  <a:lnTo>
                    <a:pt x="253" y="97"/>
                  </a:lnTo>
                  <a:lnTo>
                    <a:pt x="272" y="103"/>
                  </a:lnTo>
                  <a:lnTo>
                    <a:pt x="293" y="109"/>
                  </a:lnTo>
                  <a:lnTo>
                    <a:pt x="293" y="114"/>
                  </a:lnTo>
                  <a:close/>
                  <a:moveTo>
                    <a:pt x="138" y="177"/>
                  </a:moveTo>
                  <a:lnTo>
                    <a:pt x="138" y="177"/>
                  </a:lnTo>
                  <a:lnTo>
                    <a:pt x="112" y="214"/>
                  </a:lnTo>
                  <a:lnTo>
                    <a:pt x="98" y="232"/>
                  </a:lnTo>
                  <a:lnTo>
                    <a:pt x="87" y="245"/>
                  </a:lnTo>
                  <a:lnTo>
                    <a:pt x="87" y="245"/>
                  </a:lnTo>
                  <a:lnTo>
                    <a:pt x="147" y="242"/>
                  </a:lnTo>
                  <a:lnTo>
                    <a:pt x="179" y="239"/>
                  </a:lnTo>
                  <a:lnTo>
                    <a:pt x="206" y="236"/>
                  </a:lnTo>
                  <a:lnTo>
                    <a:pt x="206" y="236"/>
                  </a:lnTo>
                  <a:lnTo>
                    <a:pt x="190" y="217"/>
                  </a:lnTo>
                  <a:lnTo>
                    <a:pt x="169" y="193"/>
                  </a:lnTo>
                  <a:lnTo>
                    <a:pt x="173" y="188"/>
                  </a:lnTo>
                  <a:lnTo>
                    <a:pt x="173" y="188"/>
                  </a:lnTo>
                  <a:lnTo>
                    <a:pt x="193" y="201"/>
                  </a:lnTo>
                  <a:lnTo>
                    <a:pt x="209" y="211"/>
                  </a:lnTo>
                  <a:lnTo>
                    <a:pt x="224" y="222"/>
                  </a:lnTo>
                  <a:lnTo>
                    <a:pt x="235" y="232"/>
                  </a:lnTo>
                  <a:lnTo>
                    <a:pt x="235" y="232"/>
                  </a:lnTo>
                  <a:lnTo>
                    <a:pt x="241" y="239"/>
                  </a:lnTo>
                  <a:lnTo>
                    <a:pt x="244" y="243"/>
                  </a:lnTo>
                  <a:lnTo>
                    <a:pt x="247" y="249"/>
                  </a:lnTo>
                  <a:lnTo>
                    <a:pt x="247" y="255"/>
                  </a:lnTo>
                  <a:lnTo>
                    <a:pt x="247" y="255"/>
                  </a:lnTo>
                  <a:lnTo>
                    <a:pt x="245" y="265"/>
                  </a:lnTo>
                  <a:lnTo>
                    <a:pt x="243" y="272"/>
                  </a:lnTo>
                  <a:lnTo>
                    <a:pt x="238" y="278"/>
                  </a:lnTo>
                  <a:lnTo>
                    <a:pt x="235" y="279"/>
                  </a:lnTo>
                  <a:lnTo>
                    <a:pt x="234" y="279"/>
                  </a:lnTo>
                  <a:lnTo>
                    <a:pt x="234" y="279"/>
                  </a:lnTo>
                  <a:lnTo>
                    <a:pt x="231" y="279"/>
                  </a:lnTo>
                  <a:lnTo>
                    <a:pt x="230" y="278"/>
                  </a:lnTo>
                  <a:lnTo>
                    <a:pt x="227" y="272"/>
                  </a:lnTo>
                  <a:lnTo>
                    <a:pt x="227" y="272"/>
                  </a:lnTo>
                  <a:lnTo>
                    <a:pt x="219" y="258"/>
                  </a:lnTo>
                  <a:lnTo>
                    <a:pt x="212" y="246"/>
                  </a:lnTo>
                  <a:lnTo>
                    <a:pt x="212" y="246"/>
                  </a:lnTo>
                  <a:lnTo>
                    <a:pt x="183" y="252"/>
                  </a:lnTo>
                  <a:lnTo>
                    <a:pt x="157" y="256"/>
                  </a:lnTo>
                  <a:lnTo>
                    <a:pt x="157" y="256"/>
                  </a:lnTo>
                  <a:lnTo>
                    <a:pt x="122" y="262"/>
                  </a:lnTo>
                  <a:lnTo>
                    <a:pt x="51" y="271"/>
                  </a:lnTo>
                  <a:lnTo>
                    <a:pt x="51" y="271"/>
                  </a:lnTo>
                  <a:lnTo>
                    <a:pt x="48" y="281"/>
                  </a:lnTo>
                  <a:lnTo>
                    <a:pt x="47" y="282"/>
                  </a:lnTo>
                  <a:lnTo>
                    <a:pt x="44" y="282"/>
                  </a:lnTo>
                  <a:lnTo>
                    <a:pt x="44" y="282"/>
                  </a:lnTo>
                  <a:lnTo>
                    <a:pt x="41" y="282"/>
                  </a:lnTo>
                  <a:lnTo>
                    <a:pt x="40" y="278"/>
                  </a:lnTo>
                  <a:lnTo>
                    <a:pt x="31" y="243"/>
                  </a:lnTo>
                  <a:lnTo>
                    <a:pt x="31" y="243"/>
                  </a:lnTo>
                  <a:lnTo>
                    <a:pt x="44" y="245"/>
                  </a:lnTo>
                  <a:lnTo>
                    <a:pt x="58" y="245"/>
                  </a:lnTo>
                  <a:lnTo>
                    <a:pt x="58" y="245"/>
                  </a:lnTo>
                  <a:lnTo>
                    <a:pt x="74" y="245"/>
                  </a:lnTo>
                  <a:lnTo>
                    <a:pt x="74" y="245"/>
                  </a:lnTo>
                  <a:lnTo>
                    <a:pt x="90" y="213"/>
                  </a:lnTo>
                  <a:lnTo>
                    <a:pt x="105" y="177"/>
                  </a:lnTo>
                  <a:lnTo>
                    <a:pt x="51" y="177"/>
                  </a:lnTo>
                  <a:lnTo>
                    <a:pt x="51" y="177"/>
                  </a:lnTo>
                  <a:lnTo>
                    <a:pt x="37" y="177"/>
                  </a:lnTo>
                  <a:lnTo>
                    <a:pt x="22" y="180"/>
                  </a:lnTo>
                  <a:lnTo>
                    <a:pt x="19" y="162"/>
                  </a:lnTo>
                  <a:lnTo>
                    <a:pt x="19" y="162"/>
                  </a:lnTo>
                  <a:lnTo>
                    <a:pt x="35" y="165"/>
                  </a:lnTo>
                  <a:lnTo>
                    <a:pt x="50" y="167"/>
                  </a:lnTo>
                  <a:lnTo>
                    <a:pt x="221" y="167"/>
                  </a:lnTo>
                  <a:lnTo>
                    <a:pt x="221" y="167"/>
                  </a:lnTo>
                  <a:lnTo>
                    <a:pt x="240" y="143"/>
                  </a:lnTo>
                  <a:lnTo>
                    <a:pt x="240" y="143"/>
                  </a:lnTo>
                  <a:lnTo>
                    <a:pt x="272" y="169"/>
                  </a:lnTo>
                  <a:lnTo>
                    <a:pt x="272" y="169"/>
                  </a:lnTo>
                  <a:lnTo>
                    <a:pt x="273" y="172"/>
                  </a:lnTo>
                  <a:lnTo>
                    <a:pt x="274" y="174"/>
                  </a:lnTo>
                  <a:lnTo>
                    <a:pt x="274" y="174"/>
                  </a:lnTo>
                  <a:lnTo>
                    <a:pt x="273" y="175"/>
                  </a:lnTo>
                  <a:lnTo>
                    <a:pt x="272" y="177"/>
                  </a:lnTo>
                  <a:lnTo>
                    <a:pt x="138" y="177"/>
                  </a:lnTo>
                  <a:close/>
                  <a:moveTo>
                    <a:pt x="166" y="114"/>
                  </a:moveTo>
                  <a:lnTo>
                    <a:pt x="166" y="114"/>
                  </a:lnTo>
                  <a:lnTo>
                    <a:pt x="183" y="93"/>
                  </a:lnTo>
                  <a:lnTo>
                    <a:pt x="183" y="93"/>
                  </a:lnTo>
                  <a:lnTo>
                    <a:pt x="214" y="117"/>
                  </a:lnTo>
                  <a:lnTo>
                    <a:pt x="214" y="117"/>
                  </a:lnTo>
                  <a:lnTo>
                    <a:pt x="216" y="123"/>
                  </a:lnTo>
                  <a:lnTo>
                    <a:pt x="216" y="123"/>
                  </a:lnTo>
                  <a:lnTo>
                    <a:pt x="215" y="125"/>
                  </a:lnTo>
                  <a:lnTo>
                    <a:pt x="212" y="125"/>
                  </a:lnTo>
                  <a:lnTo>
                    <a:pt x="99" y="125"/>
                  </a:lnTo>
                  <a:lnTo>
                    <a:pt x="99" y="125"/>
                  </a:lnTo>
                  <a:lnTo>
                    <a:pt x="85" y="126"/>
                  </a:lnTo>
                  <a:lnTo>
                    <a:pt x="70" y="127"/>
                  </a:lnTo>
                  <a:lnTo>
                    <a:pt x="67" y="110"/>
                  </a:lnTo>
                  <a:lnTo>
                    <a:pt x="67" y="110"/>
                  </a:lnTo>
                  <a:lnTo>
                    <a:pt x="83" y="113"/>
                  </a:lnTo>
                  <a:lnTo>
                    <a:pt x="99" y="114"/>
                  </a:lnTo>
                  <a:lnTo>
                    <a:pt x="166" y="11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8" name="Freeform 102"/>
            <p:cNvSpPr>
              <a:spLocks/>
            </p:cNvSpPr>
            <p:nvPr userDrawn="1"/>
          </p:nvSpPr>
          <p:spPr bwMode="auto">
            <a:xfrm>
              <a:off x="5245101" y="1468438"/>
              <a:ext cx="107950" cy="133350"/>
            </a:xfrm>
            <a:custGeom>
              <a:avLst/>
              <a:gdLst/>
              <a:ahLst/>
              <a:cxnLst>
                <a:cxn ang="0">
                  <a:pos x="0" y="165"/>
                </a:cxn>
                <a:cxn ang="0">
                  <a:pos x="42" y="139"/>
                </a:cxn>
                <a:cxn ang="0">
                  <a:pos x="83" y="109"/>
                </a:cxn>
                <a:cxn ang="0">
                  <a:pos x="122" y="76"/>
                </a:cxn>
                <a:cxn ang="0">
                  <a:pos x="158" y="37"/>
                </a:cxn>
                <a:cxn ang="0">
                  <a:pos x="164" y="28"/>
                </a:cxn>
                <a:cxn ang="0">
                  <a:pos x="167" y="22"/>
                </a:cxn>
                <a:cxn ang="0">
                  <a:pos x="164" y="16"/>
                </a:cxn>
                <a:cxn ang="0">
                  <a:pos x="152" y="5"/>
                </a:cxn>
                <a:cxn ang="0">
                  <a:pos x="152" y="3"/>
                </a:cxn>
                <a:cxn ang="0">
                  <a:pos x="158" y="0"/>
                </a:cxn>
                <a:cxn ang="0">
                  <a:pos x="164" y="2"/>
                </a:cxn>
                <a:cxn ang="0">
                  <a:pos x="177" y="8"/>
                </a:cxn>
                <a:cxn ang="0">
                  <a:pos x="184" y="12"/>
                </a:cxn>
                <a:cxn ang="0">
                  <a:pos x="197" y="22"/>
                </a:cxn>
                <a:cxn ang="0">
                  <a:pos x="202" y="32"/>
                </a:cxn>
                <a:cxn ang="0">
                  <a:pos x="202" y="35"/>
                </a:cxn>
                <a:cxn ang="0">
                  <a:pos x="194" y="41"/>
                </a:cxn>
                <a:cxn ang="0">
                  <a:pos x="187" y="45"/>
                </a:cxn>
                <a:cxn ang="0">
                  <a:pos x="180" y="51"/>
                </a:cxn>
                <a:cxn ang="0">
                  <a:pos x="136" y="93"/>
                </a:cxn>
                <a:cxn ang="0">
                  <a:pos x="150" y="105"/>
                </a:cxn>
                <a:cxn ang="0">
                  <a:pos x="152" y="110"/>
                </a:cxn>
                <a:cxn ang="0">
                  <a:pos x="152" y="116"/>
                </a:cxn>
                <a:cxn ang="0">
                  <a:pos x="152" y="136"/>
                </a:cxn>
                <a:cxn ang="0">
                  <a:pos x="152" y="236"/>
                </a:cxn>
                <a:cxn ang="0">
                  <a:pos x="150" y="249"/>
                </a:cxn>
                <a:cxn ang="0">
                  <a:pos x="141" y="254"/>
                </a:cxn>
                <a:cxn ang="0">
                  <a:pos x="135" y="252"/>
                </a:cxn>
                <a:cxn ang="0">
                  <a:pos x="129" y="248"/>
                </a:cxn>
                <a:cxn ang="0">
                  <a:pos x="123" y="229"/>
                </a:cxn>
                <a:cxn ang="0">
                  <a:pos x="125" y="218"/>
                </a:cxn>
                <a:cxn ang="0">
                  <a:pos x="126" y="209"/>
                </a:cxn>
                <a:cxn ang="0">
                  <a:pos x="128" y="167"/>
                </a:cxn>
                <a:cxn ang="0">
                  <a:pos x="128" y="128"/>
                </a:cxn>
                <a:cxn ang="0">
                  <a:pos x="126" y="113"/>
                </a:cxn>
                <a:cxn ang="0">
                  <a:pos x="123" y="103"/>
                </a:cxn>
                <a:cxn ang="0">
                  <a:pos x="65" y="144"/>
                </a:cxn>
                <a:cxn ang="0">
                  <a:pos x="5" y="173"/>
                </a:cxn>
              </a:cxnLst>
              <a:rect l="0" t="0" r="r" b="b"/>
              <a:pathLst>
                <a:path w="202" h="254">
                  <a:moveTo>
                    <a:pt x="0" y="165"/>
                  </a:moveTo>
                  <a:lnTo>
                    <a:pt x="0" y="165"/>
                  </a:lnTo>
                  <a:lnTo>
                    <a:pt x="22" y="152"/>
                  </a:lnTo>
                  <a:lnTo>
                    <a:pt x="42" y="139"/>
                  </a:lnTo>
                  <a:lnTo>
                    <a:pt x="63" y="125"/>
                  </a:lnTo>
                  <a:lnTo>
                    <a:pt x="83" y="109"/>
                  </a:lnTo>
                  <a:lnTo>
                    <a:pt x="103" y="93"/>
                  </a:lnTo>
                  <a:lnTo>
                    <a:pt x="122" y="76"/>
                  </a:lnTo>
                  <a:lnTo>
                    <a:pt x="141" y="57"/>
                  </a:lnTo>
                  <a:lnTo>
                    <a:pt x="158" y="37"/>
                  </a:lnTo>
                  <a:lnTo>
                    <a:pt x="158" y="37"/>
                  </a:lnTo>
                  <a:lnTo>
                    <a:pt x="164" y="28"/>
                  </a:lnTo>
                  <a:lnTo>
                    <a:pt x="167" y="22"/>
                  </a:lnTo>
                  <a:lnTo>
                    <a:pt x="167" y="22"/>
                  </a:lnTo>
                  <a:lnTo>
                    <a:pt x="165" y="19"/>
                  </a:lnTo>
                  <a:lnTo>
                    <a:pt x="164" y="16"/>
                  </a:lnTo>
                  <a:lnTo>
                    <a:pt x="152" y="5"/>
                  </a:lnTo>
                  <a:lnTo>
                    <a:pt x="152" y="5"/>
                  </a:lnTo>
                  <a:lnTo>
                    <a:pt x="152" y="3"/>
                  </a:lnTo>
                  <a:lnTo>
                    <a:pt x="152" y="3"/>
                  </a:lnTo>
                  <a:lnTo>
                    <a:pt x="154" y="2"/>
                  </a:lnTo>
                  <a:lnTo>
                    <a:pt x="158" y="0"/>
                  </a:lnTo>
                  <a:lnTo>
                    <a:pt x="158" y="0"/>
                  </a:lnTo>
                  <a:lnTo>
                    <a:pt x="164" y="2"/>
                  </a:lnTo>
                  <a:lnTo>
                    <a:pt x="170" y="3"/>
                  </a:lnTo>
                  <a:lnTo>
                    <a:pt x="177" y="8"/>
                  </a:lnTo>
                  <a:lnTo>
                    <a:pt x="184" y="12"/>
                  </a:lnTo>
                  <a:lnTo>
                    <a:pt x="184" y="12"/>
                  </a:lnTo>
                  <a:lnTo>
                    <a:pt x="192" y="18"/>
                  </a:lnTo>
                  <a:lnTo>
                    <a:pt x="197" y="22"/>
                  </a:lnTo>
                  <a:lnTo>
                    <a:pt x="202" y="28"/>
                  </a:lnTo>
                  <a:lnTo>
                    <a:pt x="202" y="32"/>
                  </a:lnTo>
                  <a:lnTo>
                    <a:pt x="202" y="32"/>
                  </a:lnTo>
                  <a:lnTo>
                    <a:pt x="202" y="35"/>
                  </a:lnTo>
                  <a:lnTo>
                    <a:pt x="200" y="37"/>
                  </a:lnTo>
                  <a:lnTo>
                    <a:pt x="194" y="41"/>
                  </a:lnTo>
                  <a:lnTo>
                    <a:pt x="194" y="41"/>
                  </a:lnTo>
                  <a:lnTo>
                    <a:pt x="187" y="45"/>
                  </a:lnTo>
                  <a:lnTo>
                    <a:pt x="180" y="51"/>
                  </a:lnTo>
                  <a:lnTo>
                    <a:pt x="180" y="51"/>
                  </a:lnTo>
                  <a:lnTo>
                    <a:pt x="136" y="93"/>
                  </a:lnTo>
                  <a:lnTo>
                    <a:pt x="136" y="93"/>
                  </a:lnTo>
                  <a:lnTo>
                    <a:pt x="144" y="99"/>
                  </a:lnTo>
                  <a:lnTo>
                    <a:pt x="150" y="105"/>
                  </a:lnTo>
                  <a:lnTo>
                    <a:pt x="150" y="105"/>
                  </a:lnTo>
                  <a:lnTo>
                    <a:pt x="152" y="110"/>
                  </a:lnTo>
                  <a:lnTo>
                    <a:pt x="152" y="116"/>
                  </a:lnTo>
                  <a:lnTo>
                    <a:pt x="152" y="116"/>
                  </a:lnTo>
                  <a:lnTo>
                    <a:pt x="152" y="136"/>
                  </a:lnTo>
                  <a:lnTo>
                    <a:pt x="152" y="136"/>
                  </a:lnTo>
                  <a:lnTo>
                    <a:pt x="152" y="236"/>
                  </a:lnTo>
                  <a:lnTo>
                    <a:pt x="152" y="236"/>
                  </a:lnTo>
                  <a:lnTo>
                    <a:pt x="151" y="245"/>
                  </a:lnTo>
                  <a:lnTo>
                    <a:pt x="150" y="249"/>
                  </a:lnTo>
                  <a:lnTo>
                    <a:pt x="147" y="254"/>
                  </a:lnTo>
                  <a:lnTo>
                    <a:pt x="141" y="254"/>
                  </a:lnTo>
                  <a:lnTo>
                    <a:pt x="141" y="254"/>
                  </a:lnTo>
                  <a:lnTo>
                    <a:pt x="135" y="252"/>
                  </a:lnTo>
                  <a:lnTo>
                    <a:pt x="129" y="248"/>
                  </a:lnTo>
                  <a:lnTo>
                    <a:pt x="129" y="248"/>
                  </a:lnTo>
                  <a:lnTo>
                    <a:pt x="126" y="239"/>
                  </a:lnTo>
                  <a:lnTo>
                    <a:pt x="123" y="229"/>
                  </a:lnTo>
                  <a:lnTo>
                    <a:pt x="123" y="229"/>
                  </a:lnTo>
                  <a:lnTo>
                    <a:pt x="125" y="218"/>
                  </a:lnTo>
                  <a:lnTo>
                    <a:pt x="125" y="218"/>
                  </a:lnTo>
                  <a:lnTo>
                    <a:pt x="126" y="209"/>
                  </a:lnTo>
                  <a:lnTo>
                    <a:pt x="126" y="209"/>
                  </a:lnTo>
                  <a:lnTo>
                    <a:pt x="128" y="167"/>
                  </a:lnTo>
                  <a:lnTo>
                    <a:pt x="128" y="167"/>
                  </a:lnTo>
                  <a:lnTo>
                    <a:pt x="128" y="128"/>
                  </a:lnTo>
                  <a:lnTo>
                    <a:pt x="128" y="128"/>
                  </a:lnTo>
                  <a:lnTo>
                    <a:pt x="126" y="113"/>
                  </a:lnTo>
                  <a:lnTo>
                    <a:pt x="123" y="103"/>
                  </a:lnTo>
                  <a:lnTo>
                    <a:pt x="123" y="103"/>
                  </a:lnTo>
                  <a:lnTo>
                    <a:pt x="94" y="125"/>
                  </a:lnTo>
                  <a:lnTo>
                    <a:pt x="65" y="144"/>
                  </a:lnTo>
                  <a:lnTo>
                    <a:pt x="36" y="160"/>
                  </a:lnTo>
                  <a:lnTo>
                    <a:pt x="5" y="173"/>
                  </a:lnTo>
                  <a:lnTo>
                    <a:pt x="0" y="16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99" name="Freeform 103"/>
            <p:cNvSpPr>
              <a:spLocks noEditPoints="1"/>
            </p:cNvSpPr>
            <p:nvPr userDrawn="1"/>
          </p:nvSpPr>
          <p:spPr bwMode="auto">
            <a:xfrm>
              <a:off x="5391151" y="1485901"/>
              <a:ext cx="119063" cy="106363"/>
            </a:xfrm>
            <a:custGeom>
              <a:avLst/>
              <a:gdLst/>
              <a:ahLst/>
              <a:cxnLst>
                <a:cxn ang="0">
                  <a:pos x="223" y="28"/>
                </a:cxn>
                <a:cxn ang="0">
                  <a:pos x="190" y="78"/>
                </a:cxn>
                <a:cxn ang="0">
                  <a:pos x="152" y="120"/>
                </a:cxn>
                <a:cxn ang="0">
                  <a:pos x="106" y="157"/>
                </a:cxn>
                <a:cxn ang="0">
                  <a:pos x="56" y="190"/>
                </a:cxn>
                <a:cxn ang="0">
                  <a:pos x="49" y="194"/>
                </a:cxn>
                <a:cxn ang="0">
                  <a:pos x="46" y="197"/>
                </a:cxn>
                <a:cxn ang="0">
                  <a:pos x="37" y="201"/>
                </a:cxn>
                <a:cxn ang="0">
                  <a:pos x="32" y="200"/>
                </a:cxn>
                <a:cxn ang="0">
                  <a:pos x="20" y="193"/>
                </a:cxn>
                <a:cxn ang="0">
                  <a:pos x="14" y="187"/>
                </a:cxn>
                <a:cxn ang="0">
                  <a:pos x="3" y="174"/>
                </a:cxn>
                <a:cxn ang="0">
                  <a:pos x="0" y="162"/>
                </a:cxn>
                <a:cxn ang="0">
                  <a:pos x="0" y="157"/>
                </a:cxn>
                <a:cxn ang="0">
                  <a:pos x="3" y="155"/>
                </a:cxn>
                <a:cxn ang="0">
                  <a:pos x="10" y="159"/>
                </a:cxn>
                <a:cxn ang="0">
                  <a:pos x="20" y="167"/>
                </a:cxn>
                <a:cxn ang="0">
                  <a:pos x="24" y="168"/>
                </a:cxn>
                <a:cxn ang="0">
                  <a:pos x="36" y="167"/>
                </a:cxn>
                <a:cxn ang="0">
                  <a:pos x="55" y="158"/>
                </a:cxn>
                <a:cxn ang="0">
                  <a:pos x="79" y="143"/>
                </a:cxn>
                <a:cxn ang="0">
                  <a:pos x="124" y="113"/>
                </a:cxn>
                <a:cxn ang="0">
                  <a:pos x="165" y="78"/>
                </a:cxn>
                <a:cxn ang="0">
                  <a:pos x="200" y="42"/>
                </a:cxn>
                <a:cxn ang="0">
                  <a:pos x="223" y="28"/>
                </a:cxn>
                <a:cxn ang="0">
                  <a:pos x="4" y="0"/>
                </a:cxn>
                <a:cxn ang="0">
                  <a:pos x="36" y="10"/>
                </a:cxn>
                <a:cxn ang="0">
                  <a:pos x="62" y="25"/>
                </a:cxn>
                <a:cxn ang="0">
                  <a:pos x="66" y="29"/>
                </a:cxn>
                <a:cxn ang="0">
                  <a:pos x="72" y="39"/>
                </a:cxn>
                <a:cxn ang="0">
                  <a:pos x="74" y="45"/>
                </a:cxn>
                <a:cxn ang="0">
                  <a:pos x="69" y="58"/>
                </a:cxn>
                <a:cxn ang="0">
                  <a:pos x="58" y="62"/>
                </a:cxn>
                <a:cxn ang="0">
                  <a:pos x="53" y="62"/>
                </a:cxn>
                <a:cxn ang="0">
                  <a:pos x="46" y="55"/>
                </a:cxn>
                <a:cxn ang="0">
                  <a:pos x="42" y="48"/>
                </a:cxn>
                <a:cxn ang="0">
                  <a:pos x="24" y="26"/>
                </a:cxn>
                <a:cxn ang="0">
                  <a:pos x="0" y="7"/>
                </a:cxn>
              </a:cxnLst>
              <a:rect l="0" t="0" r="r" b="b"/>
              <a:pathLst>
                <a:path w="223" h="201">
                  <a:moveTo>
                    <a:pt x="223" y="28"/>
                  </a:moveTo>
                  <a:lnTo>
                    <a:pt x="223" y="28"/>
                  </a:lnTo>
                  <a:lnTo>
                    <a:pt x="207" y="54"/>
                  </a:lnTo>
                  <a:lnTo>
                    <a:pt x="190" y="78"/>
                  </a:lnTo>
                  <a:lnTo>
                    <a:pt x="172" y="100"/>
                  </a:lnTo>
                  <a:lnTo>
                    <a:pt x="152" y="120"/>
                  </a:lnTo>
                  <a:lnTo>
                    <a:pt x="129" y="138"/>
                  </a:lnTo>
                  <a:lnTo>
                    <a:pt x="106" y="157"/>
                  </a:lnTo>
                  <a:lnTo>
                    <a:pt x="81" y="172"/>
                  </a:lnTo>
                  <a:lnTo>
                    <a:pt x="56" y="190"/>
                  </a:lnTo>
                  <a:lnTo>
                    <a:pt x="56" y="190"/>
                  </a:lnTo>
                  <a:lnTo>
                    <a:pt x="49" y="194"/>
                  </a:lnTo>
                  <a:lnTo>
                    <a:pt x="46" y="197"/>
                  </a:lnTo>
                  <a:lnTo>
                    <a:pt x="46" y="197"/>
                  </a:lnTo>
                  <a:lnTo>
                    <a:pt x="42" y="200"/>
                  </a:lnTo>
                  <a:lnTo>
                    <a:pt x="37" y="201"/>
                  </a:lnTo>
                  <a:lnTo>
                    <a:pt x="37" y="201"/>
                  </a:lnTo>
                  <a:lnTo>
                    <a:pt x="32" y="200"/>
                  </a:lnTo>
                  <a:lnTo>
                    <a:pt x="26" y="197"/>
                  </a:lnTo>
                  <a:lnTo>
                    <a:pt x="20" y="193"/>
                  </a:lnTo>
                  <a:lnTo>
                    <a:pt x="14" y="187"/>
                  </a:lnTo>
                  <a:lnTo>
                    <a:pt x="14" y="187"/>
                  </a:lnTo>
                  <a:lnTo>
                    <a:pt x="7" y="180"/>
                  </a:lnTo>
                  <a:lnTo>
                    <a:pt x="3" y="174"/>
                  </a:lnTo>
                  <a:lnTo>
                    <a:pt x="0" y="167"/>
                  </a:lnTo>
                  <a:lnTo>
                    <a:pt x="0" y="162"/>
                  </a:lnTo>
                  <a:lnTo>
                    <a:pt x="0" y="162"/>
                  </a:lnTo>
                  <a:lnTo>
                    <a:pt x="0" y="157"/>
                  </a:lnTo>
                  <a:lnTo>
                    <a:pt x="1" y="155"/>
                  </a:lnTo>
                  <a:lnTo>
                    <a:pt x="3" y="155"/>
                  </a:lnTo>
                  <a:lnTo>
                    <a:pt x="3" y="155"/>
                  </a:lnTo>
                  <a:lnTo>
                    <a:pt x="10" y="159"/>
                  </a:lnTo>
                  <a:lnTo>
                    <a:pt x="10" y="159"/>
                  </a:lnTo>
                  <a:lnTo>
                    <a:pt x="20" y="167"/>
                  </a:lnTo>
                  <a:lnTo>
                    <a:pt x="24" y="168"/>
                  </a:lnTo>
                  <a:lnTo>
                    <a:pt x="24" y="168"/>
                  </a:lnTo>
                  <a:lnTo>
                    <a:pt x="29" y="168"/>
                  </a:lnTo>
                  <a:lnTo>
                    <a:pt x="36" y="167"/>
                  </a:lnTo>
                  <a:lnTo>
                    <a:pt x="43" y="164"/>
                  </a:lnTo>
                  <a:lnTo>
                    <a:pt x="55" y="158"/>
                  </a:lnTo>
                  <a:lnTo>
                    <a:pt x="55" y="158"/>
                  </a:lnTo>
                  <a:lnTo>
                    <a:pt x="79" y="143"/>
                  </a:lnTo>
                  <a:lnTo>
                    <a:pt x="103" y="129"/>
                  </a:lnTo>
                  <a:lnTo>
                    <a:pt x="124" y="113"/>
                  </a:lnTo>
                  <a:lnTo>
                    <a:pt x="145" y="96"/>
                  </a:lnTo>
                  <a:lnTo>
                    <a:pt x="165" y="78"/>
                  </a:lnTo>
                  <a:lnTo>
                    <a:pt x="182" y="61"/>
                  </a:lnTo>
                  <a:lnTo>
                    <a:pt x="200" y="42"/>
                  </a:lnTo>
                  <a:lnTo>
                    <a:pt x="216" y="22"/>
                  </a:lnTo>
                  <a:lnTo>
                    <a:pt x="223" y="28"/>
                  </a:lnTo>
                  <a:close/>
                  <a:moveTo>
                    <a:pt x="4" y="0"/>
                  </a:moveTo>
                  <a:lnTo>
                    <a:pt x="4" y="0"/>
                  </a:lnTo>
                  <a:lnTo>
                    <a:pt x="21" y="4"/>
                  </a:lnTo>
                  <a:lnTo>
                    <a:pt x="36" y="10"/>
                  </a:lnTo>
                  <a:lnTo>
                    <a:pt x="50" y="16"/>
                  </a:lnTo>
                  <a:lnTo>
                    <a:pt x="62" y="25"/>
                  </a:lnTo>
                  <a:lnTo>
                    <a:pt x="62" y="25"/>
                  </a:lnTo>
                  <a:lnTo>
                    <a:pt x="66" y="29"/>
                  </a:lnTo>
                  <a:lnTo>
                    <a:pt x="71" y="35"/>
                  </a:lnTo>
                  <a:lnTo>
                    <a:pt x="72" y="39"/>
                  </a:lnTo>
                  <a:lnTo>
                    <a:pt x="74" y="45"/>
                  </a:lnTo>
                  <a:lnTo>
                    <a:pt x="74" y="45"/>
                  </a:lnTo>
                  <a:lnTo>
                    <a:pt x="72" y="52"/>
                  </a:lnTo>
                  <a:lnTo>
                    <a:pt x="69" y="58"/>
                  </a:lnTo>
                  <a:lnTo>
                    <a:pt x="63" y="61"/>
                  </a:lnTo>
                  <a:lnTo>
                    <a:pt x="58" y="62"/>
                  </a:lnTo>
                  <a:lnTo>
                    <a:pt x="58" y="62"/>
                  </a:lnTo>
                  <a:lnTo>
                    <a:pt x="53" y="62"/>
                  </a:lnTo>
                  <a:lnTo>
                    <a:pt x="50" y="59"/>
                  </a:lnTo>
                  <a:lnTo>
                    <a:pt x="46" y="55"/>
                  </a:lnTo>
                  <a:lnTo>
                    <a:pt x="42" y="48"/>
                  </a:lnTo>
                  <a:lnTo>
                    <a:pt x="42" y="48"/>
                  </a:lnTo>
                  <a:lnTo>
                    <a:pt x="33" y="36"/>
                  </a:lnTo>
                  <a:lnTo>
                    <a:pt x="24" y="26"/>
                  </a:lnTo>
                  <a:lnTo>
                    <a:pt x="14" y="16"/>
                  </a:lnTo>
                  <a:lnTo>
                    <a:pt x="0" y="7"/>
                  </a:lnTo>
                  <a:lnTo>
                    <a:pt x="4"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0" name="Freeform 104"/>
            <p:cNvSpPr>
              <a:spLocks/>
            </p:cNvSpPr>
            <p:nvPr userDrawn="1"/>
          </p:nvSpPr>
          <p:spPr bwMode="auto">
            <a:xfrm>
              <a:off x="5532438" y="1479551"/>
              <a:ext cx="107950" cy="122238"/>
            </a:xfrm>
            <a:custGeom>
              <a:avLst/>
              <a:gdLst/>
              <a:ahLst/>
              <a:cxnLst>
                <a:cxn ang="0">
                  <a:pos x="26" y="223"/>
                </a:cxn>
                <a:cxn ang="0">
                  <a:pos x="57" y="201"/>
                </a:cxn>
                <a:cxn ang="0">
                  <a:pos x="86" y="177"/>
                </a:cxn>
                <a:cxn ang="0">
                  <a:pos x="113" y="145"/>
                </a:cxn>
                <a:cxn ang="0">
                  <a:pos x="136" y="110"/>
                </a:cxn>
                <a:cxn ang="0">
                  <a:pos x="145" y="93"/>
                </a:cxn>
                <a:cxn ang="0">
                  <a:pos x="167" y="42"/>
                </a:cxn>
                <a:cxn ang="0">
                  <a:pos x="170" y="29"/>
                </a:cxn>
                <a:cxn ang="0">
                  <a:pos x="170" y="28"/>
                </a:cxn>
                <a:cxn ang="0">
                  <a:pos x="164" y="26"/>
                </a:cxn>
                <a:cxn ang="0">
                  <a:pos x="147" y="28"/>
                </a:cxn>
                <a:cxn ang="0">
                  <a:pos x="99" y="33"/>
                </a:cxn>
                <a:cxn ang="0">
                  <a:pos x="57" y="39"/>
                </a:cxn>
                <a:cxn ang="0">
                  <a:pos x="38" y="45"/>
                </a:cxn>
                <a:cxn ang="0">
                  <a:pos x="31" y="48"/>
                </a:cxn>
                <a:cxn ang="0">
                  <a:pos x="26" y="46"/>
                </a:cxn>
                <a:cxn ang="0">
                  <a:pos x="16" y="38"/>
                </a:cxn>
                <a:cxn ang="0">
                  <a:pos x="10" y="31"/>
                </a:cxn>
                <a:cxn ang="0">
                  <a:pos x="0" y="15"/>
                </a:cxn>
                <a:cxn ang="0">
                  <a:pos x="2" y="10"/>
                </a:cxn>
                <a:cxn ang="0">
                  <a:pos x="4" y="9"/>
                </a:cxn>
                <a:cxn ang="0">
                  <a:pos x="12" y="13"/>
                </a:cxn>
                <a:cxn ang="0">
                  <a:pos x="20" y="17"/>
                </a:cxn>
                <a:cxn ang="0">
                  <a:pos x="28" y="20"/>
                </a:cxn>
                <a:cxn ang="0">
                  <a:pos x="33" y="20"/>
                </a:cxn>
                <a:cxn ang="0">
                  <a:pos x="57" y="19"/>
                </a:cxn>
                <a:cxn ang="0">
                  <a:pos x="100" y="15"/>
                </a:cxn>
                <a:cxn ang="0">
                  <a:pos x="157" y="6"/>
                </a:cxn>
                <a:cxn ang="0">
                  <a:pos x="165" y="2"/>
                </a:cxn>
                <a:cxn ang="0">
                  <a:pos x="168" y="0"/>
                </a:cxn>
                <a:cxn ang="0">
                  <a:pos x="171" y="0"/>
                </a:cxn>
                <a:cxn ang="0">
                  <a:pos x="180" y="3"/>
                </a:cxn>
                <a:cxn ang="0">
                  <a:pos x="191" y="13"/>
                </a:cxn>
                <a:cxn ang="0">
                  <a:pos x="205" y="29"/>
                </a:cxn>
                <a:cxn ang="0">
                  <a:pos x="206" y="32"/>
                </a:cxn>
                <a:cxn ang="0">
                  <a:pos x="200" y="42"/>
                </a:cxn>
                <a:cxn ang="0">
                  <a:pos x="197" y="45"/>
                </a:cxn>
                <a:cxn ang="0">
                  <a:pos x="193" y="54"/>
                </a:cxn>
                <a:cxn ang="0">
                  <a:pos x="165" y="107"/>
                </a:cxn>
                <a:cxn ang="0">
                  <a:pos x="138" y="151"/>
                </a:cxn>
                <a:cxn ang="0">
                  <a:pos x="126" y="164"/>
                </a:cxn>
                <a:cxn ang="0">
                  <a:pos x="103" y="187"/>
                </a:cxn>
                <a:cxn ang="0">
                  <a:pos x="75" y="207"/>
                </a:cxn>
                <a:cxn ang="0">
                  <a:pos x="46" y="223"/>
                </a:cxn>
                <a:cxn ang="0">
                  <a:pos x="26" y="223"/>
                </a:cxn>
              </a:cxnLst>
              <a:rect l="0" t="0" r="r" b="b"/>
              <a:pathLst>
                <a:path w="206" h="230">
                  <a:moveTo>
                    <a:pt x="26" y="223"/>
                  </a:moveTo>
                  <a:lnTo>
                    <a:pt x="26" y="223"/>
                  </a:lnTo>
                  <a:lnTo>
                    <a:pt x="42" y="213"/>
                  </a:lnTo>
                  <a:lnTo>
                    <a:pt x="57" y="201"/>
                  </a:lnTo>
                  <a:lnTo>
                    <a:pt x="73" y="190"/>
                  </a:lnTo>
                  <a:lnTo>
                    <a:pt x="86" y="177"/>
                  </a:lnTo>
                  <a:lnTo>
                    <a:pt x="100" y="161"/>
                  </a:lnTo>
                  <a:lnTo>
                    <a:pt x="113" y="145"/>
                  </a:lnTo>
                  <a:lnTo>
                    <a:pt x="125" y="129"/>
                  </a:lnTo>
                  <a:lnTo>
                    <a:pt x="136" y="110"/>
                  </a:lnTo>
                  <a:lnTo>
                    <a:pt x="136" y="110"/>
                  </a:lnTo>
                  <a:lnTo>
                    <a:pt x="145" y="93"/>
                  </a:lnTo>
                  <a:lnTo>
                    <a:pt x="154" y="75"/>
                  </a:lnTo>
                  <a:lnTo>
                    <a:pt x="167" y="42"/>
                  </a:lnTo>
                  <a:lnTo>
                    <a:pt x="167" y="42"/>
                  </a:lnTo>
                  <a:lnTo>
                    <a:pt x="170" y="29"/>
                  </a:lnTo>
                  <a:lnTo>
                    <a:pt x="170" y="29"/>
                  </a:lnTo>
                  <a:lnTo>
                    <a:pt x="170" y="28"/>
                  </a:lnTo>
                  <a:lnTo>
                    <a:pt x="168" y="26"/>
                  </a:lnTo>
                  <a:lnTo>
                    <a:pt x="164" y="26"/>
                  </a:lnTo>
                  <a:lnTo>
                    <a:pt x="164" y="26"/>
                  </a:lnTo>
                  <a:lnTo>
                    <a:pt x="147" y="28"/>
                  </a:lnTo>
                  <a:lnTo>
                    <a:pt x="147" y="28"/>
                  </a:lnTo>
                  <a:lnTo>
                    <a:pt x="99" y="33"/>
                  </a:lnTo>
                  <a:lnTo>
                    <a:pt x="57" y="39"/>
                  </a:lnTo>
                  <a:lnTo>
                    <a:pt x="57" y="39"/>
                  </a:lnTo>
                  <a:lnTo>
                    <a:pt x="44" y="42"/>
                  </a:lnTo>
                  <a:lnTo>
                    <a:pt x="38" y="45"/>
                  </a:lnTo>
                  <a:lnTo>
                    <a:pt x="38" y="45"/>
                  </a:lnTo>
                  <a:lnTo>
                    <a:pt x="31" y="48"/>
                  </a:lnTo>
                  <a:lnTo>
                    <a:pt x="31" y="48"/>
                  </a:lnTo>
                  <a:lnTo>
                    <a:pt x="26" y="46"/>
                  </a:lnTo>
                  <a:lnTo>
                    <a:pt x="22" y="44"/>
                  </a:lnTo>
                  <a:lnTo>
                    <a:pt x="16" y="38"/>
                  </a:lnTo>
                  <a:lnTo>
                    <a:pt x="10" y="31"/>
                  </a:lnTo>
                  <a:lnTo>
                    <a:pt x="10" y="31"/>
                  </a:lnTo>
                  <a:lnTo>
                    <a:pt x="3" y="20"/>
                  </a:lnTo>
                  <a:lnTo>
                    <a:pt x="0" y="15"/>
                  </a:lnTo>
                  <a:lnTo>
                    <a:pt x="0" y="15"/>
                  </a:lnTo>
                  <a:lnTo>
                    <a:pt x="2" y="10"/>
                  </a:lnTo>
                  <a:lnTo>
                    <a:pt x="4" y="9"/>
                  </a:lnTo>
                  <a:lnTo>
                    <a:pt x="4" y="9"/>
                  </a:lnTo>
                  <a:lnTo>
                    <a:pt x="6" y="9"/>
                  </a:lnTo>
                  <a:lnTo>
                    <a:pt x="12" y="13"/>
                  </a:lnTo>
                  <a:lnTo>
                    <a:pt x="12" y="13"/>
                  </a:lnTo>
                  <a:lnTo>
                    <a:pt x="20" y="17"/>
                  </a:lnTo>
                  <a:lnTo>
                    <a:pt x="20" y="17"/>
                  </a:lnTo>
                  <a:lnTo>
                    <a:pt x="28" y="20"/>
                  </a:lnTo>
                  <a:lnTo>
                    <a:pt x="33" y="20"/>
                  </a:lnTo>
                  <a:lnTo>
                    <a:pt x="33" y="20"/>
                  </a:lnTo>
                  <a:lnTo>
                    <a:pt x="57" y="19"/>
                  </a:lnTo>
                  <a:lnTo>
                    <a:pt x="57" y="19"/>
                  </a:lnTo>
                  <a:lnTo>
                    <a:pt x="100" y="15"/>
                  </a:lnTo>
                  <a:lnTo>
                    <a:pt x="100" y="15"/>
                  </a:lnTo>
                  <a:lnTo>
                    <a:pt x="136" y="9"/>
                  </a:lnTo>
                  <a:lnTo>
                    <a:pt x="157" y="6"/>
                  </a:lnTo>
                  <a:lnTo>
                    <a:pt x="157" y="6"/>
                  </a:lnTo>
                  <a:lnTo>
                    <a:pt x="165" y="2"/>
                  </a:lnTo>
                  <a:lnTo>
                    <a:pt x="165" y="2"/>
                  </a:lnTo>
                  <a:lnTo>
                    <a:pt x="168" y="0"/>
                  </a:lnTo>
                  <a:lnTo>
                    <a:pt x="171" y="0"/>
                  </a:lnTo>
                  <a:lnTo>
                    <a:pt x="171" y="0"/>
                  </a:lnTo>
                  <a:lnTo>
                    <a:pt x="176" y="0"/>
                  </a:lnTo>
                  <a:lnTo>
                    <a:pt x="180" y="3"/>
                  </a:lnTo>
                  <a:lnTo>
                    <a:pt x="191" y="13"/>
                  </a:lnTo>
                  <a:lnTo>
                    <a:pt x="191" y="13"/>
                  </a:lnTo>
                  <a:lnTo>
                    <a:pt x="202" y="25"/>
                  </a:lnTo>
                  <a:lnTo>
                    <a:pt x="205" y="29"/>
                  </a:lnTo>
                  <a:lnTo>
                    <a:pt x="206" y="32"/>
                  </a:lnTo>
                  <a:lnTo>
                    <a:pt x="206" y="32"/>
                  </a:lnTo>
                  <a:lnTo>
                    <a:pt x="205" y="36"/>
                  </a:lnTo>
                  <a:lnTo>
                    <a:pt x="200" y="42"/>
                  </a:lnTo>
                  <a:lnTo>
                    <a:pt x="200" y="42"/>
                  </a:lnTo>
                  <a:lnTo>
                    <a:pt x="197" y="45"/>
                  </a:lnTo>
                  <a:lnTo>
                    <a:pt x="193" y="54"/>
                  </a:lnTo>
                  <a:lnTo>
                    <a:pt x="193" y="54"/>
                  </a:lnTo>
                  <a:lnTo>
                    <a:pt x="180" y="81"/>
                  </a:lnTo>
                  <a:lnTo>
                    <a:pt x="165" y="107"/>
                  </a:lnTo>
                  <a:lnTo>
                    <a:pt x="151" y="130"/>
                  </a:lnTo>
                  <a:lnTo>
                    <a:pt x="138" y="151"/>
                  </a:lnTo>
                  <a:lnTo>
                    <a:pt x="138" y="151"/>
                  </a:lnTo>
                  <a:lnTo>
                    <a:pt x="126" y="164"/>
                  </a:lnTo>
                  <a:lnTo>
                    <a:pt x="115" y="175"/>
                  </a:lnTo>
                  <a:lnTo>
                    <a:pt x="103" y="187"/>
                  </a:lnTo>
                  <a:lnTo>
                    <a:pt x="90" y="197"/>
                  </a:lnTo>
                  <a:lnTo>
                    <a:pt x="75" y="207"/>
                  </a:lnTo>
                  <a:lnTo>
                    <a:pt x="61" y="216"/>
                  </a:lnTo>
                  <a:lnTo>
                    <a:pt x="46" y="223"/>
                  </a:lnTo>
                  <a:lnTo>
                    <a:pt x="31" y="230"/>
                  </a:lnTo>
                  <a:lnTo>
                    <a:pt x="26" y="22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1" name="Freeform 105"/>
            <p:cNvSpPr>
              <a:spLocks noEditPoints="1"/>
            </p:cNvSpPr>
            <p:nvPr userDrawn="1"/>
          </p:nvSpPr>
          <p:spPr bwMode="auto">
            <a:xfrm>
              <a:off x="5678488" y="1468438"/>
              <a:ext cx="106363" cy="138113"/>
            </a:xfrm>
            <a:custGeom>
              <a:avLst/>
              <a:gdLst/>
              <a:ahLst/>
              <a:cxnLst>
                <a:cxn ang="0">
                  <a:pos x="30" y="252"/>
                </a:cxn>
                <a:cxn ang="0">
                  <a:pos x="53" y="240"/>
                </a:cxn>
                <a:cxn ang="0">
                  <a:pos x="79" y="220"/>
                </a:cxn>
                <a:cxn ang="0">
                  <a:pos x="95" y="207"/>
                </a:cxn>
                <a:cxn ang="0">
                  <a:pos x="121" y="176"/>
                </a:cxn>
                <a:cxn ang="0">
                  <a:pos x="143" y="142"/>
                </a:cxn>
                <a:cxn ang="0">
                  <a:pos x="158" y="104"/>
                </a:cxn>
                <a:cxn ang="0">
                  <a:pos x="163" y="85"/>
                </a:cxn>
                <a:cxn ang="0">
                  <a:pos x="94" y="95"/>
                </a:cxn>
                <a:cxn ang="0">
                  <a:pos x="66" y="100"/>
                </a:cxn>
                <a:cxn ang="0">
                  <a:pos x="45" y="104"/>
                </a:cxn>
                <a:cxn ang="0">
                  <a:pos x="34" y="108"/>
                </a:cxn>
                <a:cxn ang="0">
                  <a:pos x="30" y="110"/>
                </a:cxn>
                <a:cxn ang="0">
                  <a:pos x="27" y="110"/>
                </a:cxn>
                <a:cxn ang="0">
                  <a:pos x="20" y="107"/>
                </a:cxn>
                <a:cxn ang="0">
                  <a:pos x="10" y="100"/>
                </a:cxn>
                <a:cxn ang="0">
                  <a:pos x="0" y="84"/>
                </a:cxn>
                <a:cxn ang="0">
                  <a:pos x="0" y="81"/>
                </a:cxn>
                <a:cxn ang="0">
                  <a:pos x="2" y="75"/>
                </a:cxn>
                <a:cxn ang="0">
                  <a:pos x="5" y="75"/>
                </a:cxn>
                <a:cxn ang="0">
                  <a:pos x="10" y="78"/>
                </a:cxn>
                <a:cxn ang="0">
                  <a:pos x="27" y="84"/>
                </a:cxn>
                <a:cxn ang="0">
                  <a:pos x="40" y="84"/>
                </a:cxn>
                <a:cxn ang="0">
                  <a:pos x="98" y="75"/>
                </a:cxn>
                <a:cxn ang="0">
                  <a:pos x="156" y="66"/>
                </a:cxn>
                <a:cxn ang="0">
                  <a:pos x="161" y="65"/>
                </a:cxn>
                <a:cxn ang="0">
                  <a:pos x="166" y="62"/>
                </a:cxn>
                <a:cxn ang="0">
                  <a:pos x="171" y="61"/>
                </a:cxn>
                <a:cxn ang="0">
                  <a:pos x="185" y="68"/>
                </a:cxn>
                <a:cxn ang="0">
                  <a:pos x="192" y="75"/>
                </a:cxn>
                <a:cxn ang="0">
                  <a:pos x="200" y="85"/>
                </a:cxn>
                <a:cxn ang="0">
                  <a:pos x="201" y="90"/>
                </a:cxn>
                <a:cxn ang="0">
                  <a:pos x="197" y="97"/>
                </a:cxn>
                <a:cxn ang="0">
                  <a:pos x="192" y="101"/>
                </a:cxn>
                <a:cxn ang="0">
                  <a:pos x="190" y="106"/>
                </a:cxn>
                <a:cxn ang="0">
                  <a:pos x="166" y="152"/>
                </a:cxn>
                <a:cxn ang="0">
                  <a:pos x="142" y="188"/>
                </a:cxn>
                <a:cxn ang="0">
                  <a:pos x="132" y="200"/>
                </a:cxn>
                <a:cxn ang="0">
                  <a:pos x="107" y="221"/>
                </a:cxn>
                <a:cxn ang="0">
                  <a:pos x="79" y="239"/>
                </a:cxn>
                <a:cxn ang="0">
                  <a:pos x="50" y="253"/>
                </a:cxn>
                <a:cxn ang="0">
                  <a:pos x="30" y="252"/>
                </a:cxn>
                <a:cxn ang="0">
                  <a:pos x="33" y="9"/>
                </a:cxn>
                <a:cxn ang="0">
                  <a:pos x="46" y="14"/>
                </a:cxn>
                <a:cxn ang="0">
                  <a:pos x="60" y="17"/>
                </a:cxn>
                <a:cxn ang="0">
                  <a:pos x="76" y="16"/>
                </a:cxn>
                <a:cxn ang="0">
                  <a:pos x="101" y="13"/>
                </a:cxn>
                <a:cxn ang="0">
                  <a:pos x="133" y="4"/>
                </a:cxn>
                <a:cxn ang="0">
                  <a:pos x="139" y="1"/>
                </a:cxn>
                <a:cxn ang="0">
                  <a:pos x="146" y="0"/>
                </a:cxn>
                <a:cxn ang="0">
                  <a:pos x="156" y="0"/>
                </a:cxn>
                <a:cxn ang="0">
                  <a:pos x="169" y="7"/>
                </a:cxn>
                <a:cxn ang="0">
                  <a:pos x="171" y="13"/>
                </a:cxn>
                <a:cxn ang="0">
                  <a:pos x="169" y="17"/>
                </a:cxn>
                <a:cxn ang="0">
                  <a:pos x="156" y="24"/>
                </a:cxn>
                <a:cxn ang="0">
                  <a:pos x="140" y="26"/>
                </a:cxn>
                <a:cxn ang="0">
                  <a:pos x="103" y="32"/>
                </a:cxn>
                <a:cxn ang="0">
                  <a:pos x="63" y="36"/>
                </a:cxn>
                <a:cxn ang="0">
                  <a:pos x="55" y="35"/>
                </a:cxn>
                <a:cxn ang="0">
                  <a:pos x="37" y="24"/>
                </a:cxn>
                <a:cxn ang="0">
                  <a:pos x="33" y="9"/>
                </a:cxn>
              </a:cxnLst>
              <a:rect l="0" t="0" r="r" b="b"/>
              <a:pathLst>
                <a:path w="201" h="259">
                  <a:moveTo>
                    <a:pt x="30" y="252"/>
                  </a:moveTo>
                  <a:lnTo>
                    <a:pt x="30" y="252"/>
                  </a:lnTo>
                  <a:lnTo>
                    <a:pt x="42" y="246"/>
                  </a:lnTo>
                  <a:lnTo>
                    <a:pt x="53" y="240"/>
                  </a:lnTo>
                  <a:lnTo>
                    <a:pt x="65" y="231"/>
                  </a:lnTo>
                  <a:lnTo>
                    <a:pt x="79" y="220"/>
                  </a:lnTo>
                  <a:lnTo>
                    <a:pt x="79" y="220"/>
                  </a:lnTo>
                  <a:lnTo>
                    <a:pt x="95" y="207"/>
                  </a:lnTo>
                  <a:lnTo>
                    <a:pt x="108" y="192"/>
                  </a:lnTo>
                  <a:lnTo>
                    <a:pt x="121" y="176"/>
                  </a:lnTo>
                  <a:lnTo>
                    <a:pt x="133" y="159"/>
                  </a:lnTo>
                  <a:lnTo>
                    <a:pt x="143" y="142"/>
                  </a:lnTo>
                  <a:lnTo>
                    <a:pt x="150" y="123"/>
                  </a:lnTo>
                  <a:lnTo>
                    <a:pt x="158" y="104"/>
                  </a:lnTo>
                  <a:lnTo>
                    <a:pt x="163" y="85"/>
                  </a:lnTo>
                  <a:lnTo>
                    <a:pt x="163" y="85"/>
                  </a:lnTo>
                  <a:lnTo>
                    <a:pt x="126" y="90"/>
                  </a:lnTo>
                  <a:lnTo>
                    <a:pt x="94" y="95"/>
                  </a:lnTo>
                  <a:lnTo>
                    <a:pt x="94" y="95"/>
                  </a:lnTo>
                  <a:lnTo>
                    <a:pt x="66" y="100"/>
                  </a:lnTo>
                  <a:lnTo>
                    <a:pt x="45" y="104"/>
                  </a:lnTo>
                  <a:lnTo>
                    <a:pt x="45" y="104"/>
                  </a:lnTo>
                  <a:lnTo>
                    <a:pt x="39" y="106"/>
                  </a:lnTo>
                  <a:lnTo>
                    <a:pt x="34" y="108"/>
                  </a:lnTo>
                  <a:lnTo>
                    <a:pt x="34" y="108"/>
                  </a:lnTo>
                  <a:lnTo>
                    <a:pt x="30" y="110"/>
                  </a:lnTo>
                  <a:lnTo>
                    <a:pt x="27" y="110"/>
                  </a:lnTo>
                  <a:lnTo>
                    <a:pt x="27" y="110"/>
                  </a:lnTo>
                  <a:lnTo>
                    <a:pt x="24" y="110"/>
                  </a:lnTo>
                  <a:lnTo>
                    <a:pt x="20" y="107"/>
                  </a:lnTo>
                  <a:lnTo>
                    <a:pt x="10" y="100"/>
                  </a:lnTo>
                  <a:lnTo>
                    <a:pt x="10" y="100"/>
                  </a:lnTo>
                  <a:lnTo>
                    <a:pt x="2" y="90"/>
                  </a:lnTo>
                  <a:lnTo>
                    <a:pt x="0" y="84"/>
                  </a:lnTo>
                  <a:lnTo>
                    <a:pt x="0" y="81"/>
                  </a:lnTo>
                  <a:lnTo>
                    <a:pt x="0" y="81"/>
                  </a:lnTo>
                  <a:lnTo>
                    <a:pt x="0" y="77"/>
                  </a:lnTo>
                  <a:lnTo>
                    <a:pt x="2" y="75"/>
                  </a:lnTo>
                  <a:lnTo>
                    <a:pt x="2" y="75"/>
                  </a:lnTo>
                  <a:lnTo>
                    <a:pt x="5" y="75"/>
                  </a:lnTo>
                  <a:lnTo>
                    <a:pt x="10" y="78"/>
                  </a:lnTo>
                  <a:lnTo>
                    <a:pt x="10" y="78"/>
                  </a:lnTo>
                  <a:lnTo>
                    <a:pt x="18" y="82"/>
                  </a:lnTo>
                  <a:lnTo>
                    <a:pt x="27" y="84"/>
                  </a:lnTo>
                  <a:lnTo>
                    <a:pt x="27" y="84"/>
                  </a:lnTo>
                  <a:lnTo>
                    <a:pt x="40" y="84"/>
                  </a:lnTo>
                  <a:lnTo>
                    <a:pt x="40" y="84"/>
                  </a:lnTo>
                  <a:lnTo>
                    <a:pt x="98" y="75"/>
                  </a:lnTo>
                  <a:lnTo>
                    <a:pt x="98" y="75"/>
                  </a:lnTo>
                  <a:lnTo>
                    <a:pt x="156" y="66"/>
                  </a:lnTo>
                  <a:lnTo>
                    <a:pt x="156" y="66"/>
                  </a:lnTo>
                  <a:lnTo>
                    <a:pt x="161" y="65"/>
                  </a:lnTo>
                  <a:lnTo>
                    <a:pt x="166" y="62"/>
                  </a:lnTo>
                  <a:lnTo>
                    <a:pt x="166" y="62"/>
                  </a:lnTo>
                  <a:lnTo>
                    <a:pt x="171" y="61"/>
                  </a:lnTo>
                  <a:lnTo>
                    <a:pt x="171" y="61"/>
                  </a:lnTo>
                  <a:lnTo>
                    <a:pt x="176" y="62"/>
                  </a:lnTo>
                  <a:lnTo>
                    <a:pt x="185" y="68"/>
                  </a:lnTo>
                  <a:lnTo>
                    <a:pt x="185" y="68"/>
                  </a:lnTo>
                  <a:lnTo>
                    <a:pt x="192" y="75"/>
                  </a:lnTo>
                  <a:lnTo>
                    <a:pt x="197" y="79"/>
                  </a:lnTo>
                  <a:lnTo>
                    <a:pt x="200" y="85"/>
                  </a:lnTo>
                  <a:lnTo>
                    <a:pt x="201" y="90"/>
                  </a:lnTo>
                  <a:lnTo>
                    <a:pt x="201" y="90"/>
                  </a:lnTo>
                  <a:lnTo>
                    <a:pt x="200" y="94"/>
                  </a:lnTo>
                  <a:lnTo>
                    <a:pt x="197" y="97"/>
                  </a:lnTo>
                  <a:lnTo>
                    <a:pt x="197" y="97"/>
                  </a:lnTo>
                  <a:lnTo>
                    <a:pt x="192" y="101"/>
                  </a:lnTo>
                  <a:lnTo>
                    <a:pt x="190" y="106"/>
                  </a:lnTo>
                  <a:lnTo>
                    <a:pt x="190" y="106"/>
                  </a:lnTo>
                  <a:lnTo>
                    <a:pt x="178" y="130"/>
                  </a:lnTo>
                  <a:lnTo>
                    <a:pt x="166" y="152"/>
                  </a:lnTo>
                  <a:lnTo>
                    <a:pt x="155" y="171"/>
                  </a:lnTo>
                  <a:lnTo>
                    <a:pt x="142" y="188"/>
                  </a:lnTo>
                  <a:lnTo>
                    <a:pt x="142" y="188"/>
                  </a:lnTo>
                  <a:lnTo>
                    <a:pt x="132" y="200"/>
                  </a:lnTo>
                  <a:lnTo>
                    <a:pt x="120" y="211"/>
                  </a:lnTo>
                  <a:lnTo>
                    <a:pt x="107" y="221"/>
                  </a:lnTo>
                  <a:lnTo>
                    <a:pt x="94" y="230"/>
                  </a:lnTo>
                  <a:lnTo>
                    <a:pt x="79" y="239"/>
                  </a:lnTo>
                  <a:lnTo>
                    <a:pt x="65" y="246"/>
                  </a:lnTo>
                  <a:lnTo>
                    <a:pt x="50" y="253"/>
                  </a:lnTo>
                  <a:lnTo>
                    <a:pt x="34" y="259"/>
                  </a:lnTo>
                  <a:lnTo>
                    <a:pt x="30" y="252"/>
                  </a:lnTo>
                  <a:close/>
                  <a:moveTo>
                    <a:pt x="33" y="9"/>
                  </a:moveTo>
                  <a:lnTo>
                    <a:pt x="33" y="9"/>
                  </a:lnTo>
                  <a:lnTo>
                    <a:pt x="40" y="13"/>
                  </a:lnTo>
                  <a:lnTo>
                    <a:pt x="46" y="14"/>
                  </a:lnTo>
                  <a:lnTo>
                    <a:pt x="53" y="16"/>
                  </a:lnTo>
                  <a:lnTo>
                    <a:pt x="60" y="17"/>
                  </a:lnTo>
                  <a:lnTo>
                    <a:pt x="60" y="17"/>
                  </a:lnTo>
                  <a:lnTo>
                    <a:pt x="76" y="16"/>
                  </a:lnTo>
                  <a:lnTo>
                    <a:pt x="101" y="13"/>
                  </a:lnTo>
                  <a:lnTo>
                    <a:pt x="101" y="13"/>
                  </a:lnTo>
                  <a:lnTo>
                    <a:pt x="127" y="7"/>
                  </a:lnTo>
                  <a:lnTo>
                    <a:pt x="133" y="4"/>
                  </a:lnTo>
                  <a:lnTo>
                    <a:pt x="139" y="1"/>
                  </a:lnTo>
                  <a:lnTo>
                    <a:pt x="139" y="1"/>
                  </a:lnTo>
                  <a:lnTo>
                    <a:pt x="143" y="0"/>
                  </a:lnTo>
                  <a:lnTo>
                    <a:pt x="146" y="0"/>
                  </a:lnTo>
                  <a:lnTo>
                    <a:pt x="146" y="0"/>
                  </a:lnTo>
                  <a:lnTo>
                    <a:pt x="156" y="0"/>
                  </a:lnTo>
                  <a:lnTo>
                    <a:pt x="163" y="3"/>
                  </a:lnTo>
                  <a:lnTo>
                    <a:pt x="169" y="7"/>
                  </a:lnTo>
                  <a:lnTo>
                    <a:pt x="171" y="10"/>
                  </a:lnTo>
                  <a:lnTo>
                    <a:pt x="171" y="13"/>
                  </a:lnTo>
                  <a:lnTo>
                    <a:pt x="171" y="13"/>
                  </a:lnTo>
                  <a:lnTo>
                    <a:pt x="169" y="17"/>
                  </a:lnTo>
                  <a:lnTo>
                    <a:pt x="165" y="22"/>
                  </a:lnTo>
                  <a:lnTo>
                    <a:pt x="156" y="24"/>
                  </a:lnTo>
                  <a:lnTo>
                    <a:pt x="140" y="26"/>
                  </a:lnTo>
                  <a:lnTo>
                    <a:pt x="140" y="26"/>
                  </a:lnTo>
                  <a:lnTo>
                    <a:pt x="103" y="32"/>
                  </a:lnTo>
                  <a:lnTo>
                    <a:pt x="103" y="32"/>
                  </a:lnTo>
                  <a:lnTo>
                    <a:pt x="82" y="35"/>
                  </a:lnTo>
                  <a:lnTo>
                    <a:pt x="63" y="36"/>
                  </a:lnTo>
                  <a:lnTo>
                    <a:pt x="63" y="36"/>
                  </a:lnTo>
                  <a:lnTo>
                    <a:pt x="55" y="35"/>
                  </a:lnTo>
                  <a:lnTo>
                    <a:pt x="47" y="30"/>
                  </a:lnTo>
                  <a:lnTo>
                    <a:pt x="37" y="24"/>
                  </a:lnTo>
                  <a:lnTo>
                    <a:pt x="27" y="16"/>
                  </a:lnTo>
                  <a:lnTo>
                    <a:pt x="33" y="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2" name="Freeform 106"/>
            <p:cNvSpPr>
              <a:spLocks noEditPoints="1"/>
            </p:cNvSpPr>
            <p:nvPr userDrawn="1"/>
          </p:nvSpPr>
          <p:spPr bwMode="auto">
            <a:xfrm>
              <a:off x="5815013" y="1479551"/>
              <a:ext cx="125413" cy="117475"/>
            </a:xfrm>
            <a:custGeom>
              <a:avLst/>
              <a:gdLst/>
              <a:ahLst/>
              <a:cxnLst>
                <a:cxn ang="0">
                  <a:pos x="6" y="61"/>
                </a:cxn>
                <a:cxn ang="0">
                  <a:pos x="35" y="68"/>
                </a:cxn>
                <a:cxn ang="0">
                  <a:pos x="57" y="78"/>
                </a:cxn>
                <a:cxn ang="0">
                  <a:pos x="61" y="83"/>
                </a:cxn>
                <a:cxn ang="0">
                  <a:pos x="67" y="93"/>
                </a:cxn>
                <a:cxn ang="0">
                  <a:pos x="68" y="100"/>
                </a:cxn>
                <a:cxn ang="0">
                  <a:pos x="64" y="110"/>
                </a:cxn>
                <a:cxn ang="0">
                  <a:pos x="54" y="114"/>
                </a:cxn>
                <a:cxn ang="0">
                  <a:pos x="51" y="113"/>
                </a:cxn>
                <a:cxn ang="0">
                  <a:pos x="44" y="106"/>
                </a:cxn>
                <a:cxn ang="0">
                  <a:pos x="35" y="96"/>
                </a:cxn>
                <a:cxn ang="0">
                  <a:pos x="13" y="77"/>
                </a:cxn>
                <a:cxn ang="0">
                  <a:pos x="6" y="61"/>
                </a:cxn>
                <a:cxn ang="0">
                  <a:pos x="237" y="49"/>
                </a:cxn>
                <a:cxn ang="0">
                  <a:pos x="199" y="106"/>
                </a:cxn>
                <a:cxn ang="0">
                  <a:pos x="165" y="142"/>
                </a:cxn>
                <a:cxn ang="0">
                  <a:pos x="152" y="152"/>
                </a:cxn>
                <a:cxn ang="0">
                  <a:pos x="102" y="191"/>
                </a:cxn>
                <a:cxn ang="0">
                  <a:pos x="80" y="204"/>
                </a:cxn>
                <a:cxn ang="0">
                  <a:pos x="63" y="216"/>
                </a:cxn>
                <a:cxn ang="0">
                  <a:pos x="58" y="219"/>
                </a:cxn>
                <a:cxn ang="0">
                  <a:pos x="51" y="222"/>
                </a:cxn>
                <a:cxn ang="0">
                  <a:pos x="45" y="220"/>
                </a:cxn>
                <a:cxn ang="0">
                  <a:pos x="34" y="210"/>
                </a:cxn>
                <a:cxn ang="0">
                  <a:pos x="25" y="201"/>
                </a:cxn>
                <a:cxn ang="0">
                  <a:pos x="16" y="187"/>
                </a:cxn>
                <a:cxn ang="0">
                  <a:pos x="16" y="183"/>
                </a:cxn>
                <a:cxn ang="0">
                  <a:pos x="18" y="174"/>
                </a:cxn>
                <a:cxn ang="0">
                  <a:pos x="19" y="174"/>
                </a:cxn>
                <a:cxn ang="0">
                  <a:pos x="22" y="175"/>
                </a:cxn>
                <a:cxn ang="0">
                  <a:pos x="28" y="183"/>
                </a:cxn>
                <a:cxn ang="0">
                  <a:pos x="39" y="188"/>
                </a:cxn>
                <a:cxn ang="0">
                  <a:pos x="44" y="188"/>
                </a:cxn>
                <a:cxn ang="0">
                  <a:pos x="55" y="185"/>
                </a:cxn>
                <a:cxn ang="0">
                  <a:pos x="99" y="162"/>
                </a:cxn>
                <a:cxn ang="0">
                  <a:pos x="131" y="139"/>
                </a:cxn>
                <a:cxn ang="0">
                  <a:pos x="179" y="100"/>
                </a:cxn>
                <a:cxn ang="0">
                  <a:pos x="216" y="59"/>
                </a:cxn>
                <a:cxn ang="0">
                  <a:pos x="237" y="49"/>
                </a:cxn>
                <a:cxn ang="0">
                  <a:pos x="39" y="0"/>
                </a:cxn>
                <a:cxn ang="0">
                  <a:pos x="76" y="10"/>
                </a:cxn>
                <a:cxn ang="0">
                  <a:pos x="87" y="17"/>
                </a:cxn>
                <a:cxn ang="0">
                  <a:pos x="99" y="28"/>
                </a:cxn>
                <a:cxn ang="0">
                  <a:pos x="102" y="39"/>
                </a:cxn>
                <a:cxn ang="0">
                  <a:pos x="102" y="46"/>
                </a:cxn>
                <a:cxn ang="0">
                  <a:pos x="94" y="55"/>
                </a:cxn>
                <a:cxn ang="0">
                  <a:pos x="89" y="57"/>
                </a:cxn>
                <a:cxn ang="0">
                  <a:pos x="84" y="55"/>
                </a:cxn>
                <a:cxn ang="0">
                  <a:pos x="78" y="48"/>
                </a:cxn>
                <a:cxn ang="0">
                  <a:pos x="58" y="26"/>
                </a:cxn>
                <a:cxn ang="0">
                  <a:pos x="35" y="7"/>
                </a:cxn>
              </a:cxnLst>
              <a:rect l="0" t="0" r="r" b="b"/>
              <a:pathLst>
                <a:path w="237" h="222">
                  <a:moveTo>
                    <a:pt x="6" y="61"/>
                  </a:moveTo>
                  <a:lnTo>
                    <a:pt x="6" y="61"/>
                  </a:lnTo>
                  <a:lnTo>
                    <a:pt x="20" y="64"/>
                  </a:lnTo>
                  <a:lnTo>
                    <a:pt x="35" y="68"/>
                  </a:lnTo>
                  <a:lnTo>
                    <a:pt x="47" y="72"/>
                  </a:lnTo>
                  <a:lnTo>
                    <a:pt x="57" y="78"/>
                  </a:lnTo>
                  <a:lnTo>
                    <a:pt x="57" y="78"/>
                  </a:lnTo>
                  <a:lnTo>
                    <a:pt x="61" y="83"/>
                  </a:lnTo>
                  <a:lnTo>
                    <a:pt x="65" y="87"/>
                  </a:lnTo>
                  <a:lnTo>
                    <a:pt x="67" y="93"/>
                  </a:lnTo>
                  <a:lnTo>
                    <a:pt x="68" y="100"/>
                  </a:lnTo>
                  <a:lnTo>
                    <a:pt x="68" y="100"/>
                  </a:lnTo>
                  <a:lnTo>
                    <a:pt x="67" y="104"/>
                  </a:lnTo>
                  <a:lnTo>
                    <a:pt x="64" y="110"/>
                  </a:lnTo>
                  <a:lnTo>
                    <a:pt x="60" y="113"/>
                  </a:lnTo>
                  <a:lnTo>
                    <a:pt x="54" y="114"/>
                  </a:lnTo>
                  <a:lnTo>
                    <a:pt x="54" y="114"/>
                  </a:lnTo>
                  <a:lnTo>
                    <a:pt x="51" y="113"/>
                  </a:lnTo>
                  <a:lnTo>
                    <a:pt x="49" y="113"/>
                  </a:lnTo>
                  <a:lnTo>
                    <a:pt x="44" y="106"/>
                  </a:lnTo>
                  <a:lnTo>
                    <a:pt x="44" y="106"/>
                  </a:lnTo>
                  <a:lnTo>
                    <a:pt x="35" y="96"/>
                  </a:lnTo>
                  <a:lnTo>
                    <a:pt x="25" y="86"/>
                  </a:lnTo>
                  <a:lnTo>
                    <a:pt x="13" y="77"/>
                  </a:lnTo>
                  <a:lnTo>
                    <a:pt x="0" y="68"/>
                  </a:lnTo>
                  <a:lnTo>
                    <a:pt x="6" y="61"/>
                  </a:lnTo>
                  <a:close/>
                  <a:moveTo>
                    <a:pt x="237" y="49"/>
                  </a:moveTo>
                  <a:lnTo>
                    <a:pt x="237" y="49"/>
                  </a:lnTo>
                  <a:lnTo>
                    <a:pt x="219" y="78"/>
                  </a:lnTo>
                  <a:lnTo>
                    <a:pt x="199" y="106"/>
                  </a:lnTo>
                  <a:lnTo>
                    <a:pt x="177" y="130"/>
                  </a:lnTo>
                  <a:lnTo>
                    <a:pt x="165" y="142"/>
                  </a:lnTo>
                  <a:lnTo>
                    <a:pt x="152" y="152"/>
                  </a:lnTo>
                  <a:lnTo>
                    <a:pt x="152" y="152"/>
                  </a:lnTo>
                  <a:lnTo>
                    <a:pt x="121" y="177"/>
                  </a:lnTo>
                  <a:lnTo>
                    <a:pt x="102" y="191"/>
                  </a:lnTo>
                  <a:lnTo>
                    <a:pt x="80" y="204"/>
                  </a:lnTo>
                  <a:lnTo>
                    <a:pt x="80" y="204"/>
                  </a:lnTo>
                  <a:lnTo>
                    <a:pt x="68" y="210"/>
                  </a:lnTo>
                  <a:lnTo>
                    <a:pt x="63" y="216"/>
                  </a:lnTo>
                  <a:lnTo>
                    <a:pt x="63" y="216"/>
                  </a:lnTo>
                  <a:lnTo>
                    <a:pt x="58" y="219"/>
                  </a:lnTo>
                  <a:lnTo>
                    <a:pt x="55" y="220"/>
                  </a:lnTo>
                  <a:lnTo>
                    <a:pt x="51" y="222"/>
                  </a:lnTo>
                  <a:lnTo>
                    <a:pt x="51" y="222"/>
                  </a:lnTo>
                  <a:lnTo>
                    <a:pt x="45" y="220"/>
                  </a:lnTo>
                  <a:lnTo>
                    <a:pt x="39" y="217"/>
                  </a:lnTo>
                  <a:lnTo>
                    <a:pt x="34" y="210"/>
                  </a:lnTo>
                  <a:lnTo>
                    <a:pt x="25" y="201"/>
                  </a:lnTo>
                  <a:lnTo>
                    <a:pt x="25" y="201"/>
                  </a:lnTo>
                  <a:lnTo>
                    <a:pt x="18" y="193"/>
                  </a:lnTo>
                  <a:lnTo>
                    <a:pt x="16" y="187"/>
                  </a:lnTo>
                  <a:lnTo>
                    <a:pt x="16" y="183"/>
                  </a:lnTo>
                  <a:lnTo>
                    <a:pt x="16" y="183"/>
                  </a:lnTo>
                  <a:lnTo>
                    <a:pt x="16" y="175"/>
                  </a:lnTo>
                  <a:lnTo>
                    <a:pt x="18" y="174"/>
                  </a:lnTo>
                  <a:lnTo>
                    <a:pt x="19" y="174"/>
                  </a:lnTo>
                  <a:lnTo>
                    <a:pt x="19" y="174"/>
                  </a:lnTo>
                  <a:lnTo>
                    <a:pt x="20" y="174"/>
                  </a:lnTo>
                  <a:lnTo>
                    <a:pt x="22" y="175"/>
                  </a:lnTo>
                  <a:lnTo>
                    <a:pt x="22" y="175"/>
                  </a:lnTo>
                  <a:lnTo>
                    <a:pt x="28" y="183"/>
                  </a:lnTo>
                  <a:lnTo>
                    <a:pt x="34" y="185"/>
                  </a:lnTo>
                  <a:lnTo>
                    <a:pt x="39" y="188"/>
                  </a:lnTo>
                  <a:lnTo>
                    <a:pt x="44" y="188"/>
                  </a:lnTo>
                  <a:lnTo>
                    <a:pt x="44" y="188"/>
                  </a:lnTo>
                  <a:lnTo>
                    <a:pt x="49" y="187"/>
                  </a:lnTo>
                  <a:lnTo>
                    <a:pt x="55" y="185"/>
                  </a:lnTo>
                  <a:lnTo>
                    <a:pt x="74" y="177"/>
                  </a:lnTo>
                  <a:lnTo>
                    <a:pt x="99" y="162"/>
                  </a:lnTo>
                  <a:lnTo>
                    <a:pt x="131" y="139"/>
                  </a:lnTo>
                  <a:lnTo>
                    <a:pt x="131" y="139"/>
                  </a:lnTo>
                  <a:lnTo>
                    <a:pt x="154" y="122"/>
                  </a:lnTo>
                  <a:lnTo>
                    <a:pt x="179" y="100"/>
                  </a:lnTo>
                  <a:lnTo>
                    <a:pt x="205" y="74"/>
                  </a:lnTo>
                  <a:lnTo>
                    <a:pt x="216" y="59"/>
                  </a:lnTo>
                  <a:lnTo>
                    <a:pt x="228" y="44"/>
                  </a:lnTo>
                  <a:lnTo>
                    <a:pt x="237" y="49"/>
                  </a:lnTo>
                  <a:close/>
                  <a:moveTo>
                    <a:pt x="39" y="0"/>
                  </a:moveTo>
                  <a:lnTo>
                    <a:pt x="39" y="0"/>
                  </a:lnTo>
                  <a:lnTo>
                    <a:pt x="61" y="6"/>
                  </a:lnTo>
                  <a:lnTo>
                    <a:pt x="76" y="10"/>
                  </a:lnTo>
                  <a:lnTo>
                    <a:pt x="76" y="10"/>
                  </a:lnTo>
                  <a:lnTo>
                    <a:pt x="87" y="17"/>
                  </a:lnTo>
                  <a:lnTo>
                    <a:pt x="96" y="23"/>
                  </a:lnTo>
                  <a:lnTo>
                    <a:pt x="99" y="28"/>
                  </a:lnTo>
                  <a:lnTo>
                    <a:pt x="100" y="31"/>
                  </a:lnTo>
                  <a:lnTo>
                    <a:pt x="102" y="39"/>
                  </a:lnTo>
                  <a:lnTo>
                    <a:pt x="102" y="39"/>
                  </a:lnTo>
                  <a:lnTo>
                    <a:pt x="102" y="46"/>
                  </a:lnTo>
                  <a:lnTo>
                    <a:pt x="99" y="52"/>
                  </a:lnTo>
                  <a:lnTo>
                    <a:pt x="94" y="55"/>
                  </a:lnTo>
                  <a:lnTo>
                    <a:pt x="89" y="57"/>
                  </a:lnTo>
                  <a:lnTo>
                    <a:pt x="89" y="57"/>
                  </a:lnTo>
                  <a:lnTo>
                    <a:pt x="87" y="57"/>
                  </a:lnTo>
                  <a:lnTo>
                    <a:pt x="84" y="55"/>
                  </a:lnTo>
                  <a:lnTo>
                    <a:pt x="78" y="48"/>
                  </a:lnTo>
                  <a:lnTo>
                    <a:pt x="78" y="48"/>
                  </a:lnTo>
                  <a:lnTo>
                    <a:pt x="68" y="36"/>
                  </a:lnTo>
                  <a:lnTo>
                    <a:pt x="58" y="26"/>
                  </a:lnTo>
                  <a:lnTo>
                    <a:pt x="48" y="16"/>
                  </a:lnTo>
                  <a:lnTo>
                    <a:pt x="35" y="7"/>
                  </a:lnTo>
                  <a:lnTo>
                    <a:pt x="39"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3" name="Freeform 107"/>
            <p:cNvSpPr>
              <a:spLocks/>
            </p:cNvSpPr>
            <p:nvPr userDrawn="1"/>
          </p:nvSpPr>
          <p:spPr bwMode="auto">
            <a:xfrm>
              <a:off x="5953126" y="1481138"/>
              <a:ext cx="127000" cy="111125"/>
            </a:xfrm>
            <a:custGeom>
              <a:avLst/>
              <a:gdLst/>
              <a:ahLst/>
              <a:cxnLst>
                <a:cxn ang="0">
                  <a:pos x="0" y="204"/>
                </a:cxn>
                <a:cxn ang="0">
                  <a:pos x="59" y="164"/>
                </a:cxn>
                <a:cxn ang="0">
                  <a:pos x="106" y="120"/>
                </a:cxn>
                <a:cxn ang="0">
                  <a:pos x="123" y="98"/>
                </a:cxn>
                <a:cxn ang="0">
                  <a:pos x="155" y="51"/>
                </a:cxn>
                <a:cxn ang="0">
                  <a:pos x="166" y="26"/>
                </a:cxn>
                <a:cxn ang="0">
                  <a:pos x="93" y="38"/>
                </a:cxn>
                <a:cxn ang="0">
                  <a:pos x="69" y="43"/>
                </a:cxn>
                <a:cxn ang="0">
                  <a:pos x="64" y="46"/>
                </a:cxn>
                <a:cxn ang="0">
                  <a:pos x="59" y="48"/>
                </a:cxn>
                <a:cxn ang="0">
                  <a:pos x="50" y="45"/>
                </a:cxn>
                <a:cxn ang="0">
                  <a:pos x="40" y="36"/>
                </a:cxn>
                <a:cxn ang="0">
                  <a:pos x="33" y="25"/>
                </a:cxn>
                <a:cxn ang="0">
                  <a:pos x="30" y="14"/>
                </a:cxn>
                <a:cxn ang="0">
                  <a:pos x="32" y="12"/>
                </a:cxn>
                <a:cxn ang="0">
                  <a:pos x="33" y="10"/>
                </a:cxn>
                <a:cxn ang="0">
                  <a:pos x="37" y="13"/>
                </a:cxn>
                <a:cxn ang="0">
                  <a:pos x="49" y="19"/>
                </a:cxn>
                <a:cxn ang="0">
                  <a:pos x="62" y="22"/>
                </a:cxn>
                <a:cxn ang="0">
                  <a:pos x="71" y="20"/>
                </a:cxn>
                <a:cxn ang="0">
                  <a:pos x="107" y="17"/>
                </a:cxn>
                <a:cxn ang="0">
                  <a:pos x="152" y="12"/>
                </a:cxn>
                <a:cxn ang="0">
                  <a:pos x="168" y="6"/>
                </a:cxn>
                <a:cxn ang="0">
                  <a:pos x="171" y="3"/>
                </a:cxn>
                <a:cxn ang="0">
                  <a:pos x="178" y="0"/>
                </a:cxn>
                <a:cxn ang="0">
                  <a:pos x="181" y="0"/>
                </a:cxn>
                <a:cxn ang="0">
                  <a:pos x="197" y="10"/>
                </a:cxn>
                <a:cxn ang="0">
                  <a:pos x="206" y="19"/>
                </a:cxn>
                <a:cxn ang="0">
                  <a:pos x="207" y="23"/>
                </a:cxn>
                <a:cxn ang="0">
                  <a:pos x="206" y="28"/>
                </a:cxn>
                <a:cxn ang="0">
                  <a:pos x="201" y="30"/>
                </a:cxn>
                <a:cxn ang="0">
                  <a:pos x="191" y="39"/>
                </a:cxn>
                <a:cxn ang="0">
                  <a:pos x="171" y="75"/>
                </a:cxn>
                <a:cxn ang="0">
                  <a:pos x="146" y="107"/>
                </a:cxn>
                <a:cxn ang="0">
                  <a:pos x="168" y="119"/>
                </a:cxn>
                <a:cxn ang="0">
                  <a:pos x="204" y="140"/>
                </a:cxn>
                <a:cxn ang="0">
                  <a:pos x="227" y="162"/>
                </a:cxn>
                <a:cxn ang="0">
                  <a:pos x="240" y="181"/>
                </a:cxn>
                <a:cxn ang="0">
                  <a:pos x="242" y="190"/>
                </a:cxn>
                <a:cxn ang="0">
                  <a:pos x="238" y="201"/>
                </a:cxn>
                <a:cxn ang="0">
                  <a:pos x="229" y="206"/>
                </a:cxn>
                <a:cxn ang="0">
                  <a:pos x="224" y="206"/>
                </a:cxn>
                <a:cxn ang="0">
                  <a:pos x="217" y="198"/>
                </a:cxn>
                <a:cxn ang="0">
                  <a:pos x="211" y="188"/>
                </a:cxn>
                <a:cxn ang="0">
                  <a:pos x="181" y="151"/>
                </a:cxn>
                <a:cxn ang="0">
                  <a:pos x="139" y="116"/>
                </a:cxn>
                <a:cxn ang="0">
                  <a:pos x="124" y="132"/>
                </a:cxn>
                <a:cxn ang="0">
                  <a:pos x="93" y="161"/>
                </a:cxn>
                <a:cxn ang="0">
                  <a:pos x="59" y="184"/>
                </a:cxn>
                <a:cxn ang="0">
                  <a:pos x="23" y="203"/>
                </a:cxn>
                <a:cxn ang="0">
                  <a:pos x="0" y="204"/>
                </a:cxn>
              </a:cxnLst>
              <a:rect l="0" t="0" r="r" b="b"/>
              <a:pathLst>
                <a:path w="242" h="211">
                  <a:moveTo>
                    <a:pt x="0" y="204"/>
                  </a:moveTo>
                  <a:lnTo>
                    <a:pt x="0" y="204"/>
                  </a:lnTo>
                  <a:lnTo>
                    <a:pt x="32" y="184"/>
                  </a:lnTo>
                  <a:lnTo>
                    <a:pt x="59" y="164"/>
                  </a:lnTo>
                  <a:lnTo>
                    <a:pt x="84" y="142"/>
                  </a:lnTo>
                  <a:lnTo>
                    <a:pt x="106" y="120"/>
                  </a:lnTo>
                  <a:lnTo>
                    <a:pt x="106" y="120"/>
                  </a:lnTo>
                  <a:lnTo>
                    <a:pt x="123" y="98"/>
                  </a:lnTo>
                  <a:lnTo>
                    <a:pt x="140" y="74"/>
                  </a:lnTo>
                  <a:lnTo>
                    <a:pt x="155" y="51"/>
                  </a:lnTo>
                  <a:lnTo>
                    <a:pt x="166" y="26"/>
                  </a:lnTo>
                  <a:lnTo>
                    <a:pt x="166" y="26"/>
                  </a:lnTo>
                  <a:lnTo>
                    <a:pt x="93" y="38"/>
                  </a:lnTo>
                  <a:lnTo>
                    <a:pt x="93" y="38"/>
                  </a:lnTo>
                  <a:lnTo>
                    <a:pt x="77" y="41"/>
                  </a:lnTo>
                  <a:lnTo>
                    <a:pt x="69" y="43"/>
                  </a:lnTo>
                  <a:lnTo>
                    <a:pt x="69" y="43"/>
                  </a:lnTo>
                  <a:lnTo>
                    <a:pt x="64" y="46"/>
                  </a:lnTo>
                  <a:lnTo>
                    <a:pt x="59" y="48"/>
                  </a:lnTo>
                  <a:lnTo>
                    <a:pt x="59" y="48"/>
                  </a:lnTo>
                  <a:lnTo>
                    <a:pt x="55" y="46"/>
                  </a:lnTo>
                  <a:lnTo>
                    <a:pt x="50" y="45"/>
                  </a:lnTo>
                  <a:lnTo>
                    <a:pt x="40" y="36"/>
                  </a:lnTo>
                  <a:lnTo>
                    <a:pt x="40" y="36"/>
                  </a:lnTo>
                  <a:lnTo>
                    <a:pt x="36" y="30"/>
                  </a:lnTo>
                  <a:lnTo>
                    <a:pt x="33" y="25"/>
                  </a:lnTo>
                  <a:lnTo>
                    <a:pt x="32" y="19"/>
                  </a:lnTo>
                  <a:lnTo>
                    <a:pt x="30" y="14"/>
                  </a:lnTo>
                  <a:lnTo>
                    <a:pt x="30" y="14"/>
                  </a:lnTo>
                  <a:lnTo>
                    <a:pt x="32" y="12"/>
                  </a:lnTo>
                  <a:lnTo>
                    <a:pt x="33" y="10"/>
                  </a:lnTo>
                  <a:lnTo>
                    <a:pt x="33" y="10"/>
                  </a:lnTo>
                  <a:lnTo>
                    <a:pt x="37" y="13"/>
                  </a:lnTo>
                  <a:lnTo>
                    <a:pt x="37" y="13"/>
                  </a:lnTo>
                  <a:lnTo>
                    <a:pt x="43" y="16"/>
                  </a:lnTo>
                  <a:lnTo>
                    <a:pt x="49" y="19"/>
                  </a:lnTo>
                  <a:lnTo>
                    <a:pt x="56" y="22"/>
                  </a:lnTo>
                  <a:lnTo>
                    <a:pt x="62" y="22"/>
                  </a:lnTo>
                  <a:lnTo>
                    <a:pt x="62" y="22"/>
                  </a:lnTo>
                  <a:lnTo>
                    <a:pt x="71" y="20"/>
                  </a:lnTo>
                  <a:lnTo>
                    <a:pt x="71" y="20"/>
                  </a:lnTo>
                  <a:lnTo>
                    <a:pt x="107" y="17"/>
                  </a:lnTo>
                  <a:lnTo>
                    <a:pt x="152" y="12"/>
                  </a:lnTo>
                  <a:lnTo>
                    <a:pt x="152" y="12"/>
                  </a:lnTo>
                  <a:lnTo>
                    <a:pt x="164" y="9"/>
                  </a:lnTo>
                  <a:lnTo>
                    <a:pt x="168" y="6"/>
                  </a:lnTo>
                  <a:lnTo>
                    <a:pt x="171" y="3"/>
                  </a:lnTo>
                  <a:lnTo>
                    <a:pt x="171" y="3"/>
                  </a:lnTo>
                  <a:lnTo>
                    <a:pt x="175" y="0"/>
                  </a:lnTo>
                  <a:lnTo>
                    <a:pt x="178" y="0"/>
                  </a:lnTo>
                  <a:lnTo>
                    <a:pt x="178" y="0"/>
                  </a:lnTo>
                  <a:lnTo>
                    <a:pt x="181" y="0"/>
                  </a:lnTo>
                  <a:lnTo>
                    <a:pt x="185" y="3"/>
                  </a:lnTo>
                  <a:lnTo>
                    <a:pt x="197" y="10"/>
                  </a:lnTo>
                  <a:lnTo>
                    <a:pt x="197" y="10"/>
                  </a:lnTo>
                  <a:lnTo>
                    <a:pt x="206" y="19"/>
                  </a:lnTo>
                  <a:lnTo>
                    <a:pt x="206" y="22"/>
                  </a:lnTo>
                  <a:lnTo>
                    <a:pt x="207" y="23"/>
                  </a:lnTo>
                  <a:lnTo>
                    <a:pt x="207" y="23"/>
                  </a:lnTo>
                  <a:lnTo>
                    <a:pt x="206" y="28"/>
                  </a:lnTo>
                  <a:lnTo>
                    <a:pt x="201" y="30"/>
                  </a:lnTo>
                  <a:lnTo>
                    <a:pt x="201" y="30"/>
                  </a:lnTo>
                  <a:lnTo>
                    <a:pt x="195" y="33"/>
                  </a:lnTo>
                  <a:lnTo>
                    <a:pt x="191" y="39"/>
                  </a:lnTo>
                  <a:lnTo>
                    <a:pt x="191" y="39"/>
                  </a:lnTo>
                  <a:lnTo>
                    <a:pt x="171" y="75"/>
                  </a:lnTo>
                  <a:lnTo>
                    <a:pt x="159" y="91"/>
                  </a:lnTo>
                  <a:lnTo>
                    <a:pt x="146" y="107"/>
                  </a:lnTo>
                  <a:lnTo>
                    <a:pt x="146" y="107"/>
                  </a:lnTo>
                  <a:lnTo>
                    <a:pt x="168" y="119"/>
                  </a:lnTo>
                  <a:lnTo>
                    <a:pt x="187" y="130"/>
                  </a:lnTo>
                  <a:lnTo>
                    <a:pt x="204" y="140"/>
                  </a:lnTo>
                  <a:lnTo>
                    <a:pt x="217" y="151"/>
                  </a:lnTo>
                  <a:lnTo>
                    <a:pt x="227" y="162"/>
                  </a:lnTo>
                  <a:lnTo>
                    <a:pt x="235" y="171"/>
                  </a:lnTo>
                  <a:lnTo>
                    <a:pt x="240" y="181"/>
                  </a:lnTo>
                  <a:lnTo>
                    <a:pt x="242" y="190"/>
                  </a:lnTo>
                  <a:lnTo>
                    <a:pt x="242" y="190"/>
                  </a:lnTo>
                  <a:lnTo>
                    <a:pt x="240" y="197"/>
                  </a:lnTo>
                  <a:lnTo>
                    <a:pt x="238" y="201"/>
                  </a:lnTo>
                  <a:lnTo>
                    <a:pt x="233" y="206"/>
                  </a:lnTo>
                  <a:lnTo>
                    <a:pt x="229" y="206"/>
                  </a:lnTo>
                  <a:lnTo>
                    <a:pt x="229" y="206"/>
                  </a:lnTo>
                  <a:lnTo>
                    <a:pt x="224" y="206"/>
                  </a:lnTo>
                  <a:lnTo>
                    <a:pt x="222" y="203"/>
                  </a:lnTo>
                  <a:lnTo>
                    <a:pt x="217" y="198"/>
                  </a:lnTo>
                  <a:lnTo>
                    <a:pt x="211" y="188"/>
                  </a:lnTo>
                  <a:lnTo>
                    <a:pt x="211" y="188"/>
                  </a:lnTo>
                  <a:lnTo>
                    <a:pt x="197" y="168"/>
                  </a:lnTo>
                  <a:lnTo>
                    <a:pt x="181" y="151"/>
                  </a:lnTo>
                  <a:lnTo>
                    <a:pt x="162" y="133"/>
                  </a:lnTo>
                  <a:lnTo>
                    <a:pt x="139" y="116"/>
                  </a:lnTo>
                  <a:lnTo>
                    <a:pt x="139" y="116"/>
                  </a:lnTo>
                  <a:lnTo>
                    <a:pt x="124" y="132"/>
                  </a:lnTo>
                  <a:lnTo>
                    <a:pt x="108" y="146"/>
                  </a:lnTo>
                  <a:lnTo>
                    <a:pt x="93" y="161"/>
                  </a:lnTo>
                  <a:lnTo>
                    <a:pt x="77" y="172"/>
                  </a:lnTo>
                  <a:lnTo>
                    <a:pt x="59" y="184"/>
                  </a:lnTo>
                  <a:lnTo>
                    <a:pt x="40" y="194"/>
                  </a:lnTo>
                  <a:lnTo>
                    <a:pt x="23" y="203"/>
                  </a:lnTo>
                  <a:lnTo>
                    <a:pt x="4" y="211"/>
                  </a:lnTo>
                  <a:lnTo>
                    <a:pt x="0" y="20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4" name="Freeform 108"/>
            <p:cNvSpPr>
              <a:spLocks noEditPoints="1"/>
            </p:cNvSpPr>
            <p:nvPr userDrawn="1"/>
          </p:nvSpPr>
          <p:spPr bwMode="auto">
            <a:xfrm>
              <a:off x="6102351" y="1474788"/>
              <a:ext cx="130175" cy="128588"/>
            </a:xfrm>
            <a:custGeom>
              <a:avLst/>
              <a:gdLst/>
              <a:ahLst/>
              <a:cxnLst>
                <a:cxn ang="0">
                  <a:pos x="52" y="236"/>
                </a:cxn>
                <a:cxn ang="0">
                  <a:pos x="71" y="220"/>
                </a:cxn>
                <a:cxn ang="0">
                  <a:pos x="85" y="204"/>
                </a:cxn>
                <a:cxn ang="0">
                  <a:pos x="106" y="168"/>
                </a:cxn>
                <a:cxn ang="0">
                  <a:pos x="113" y="149"/>
                </a:cxn>
                <a:cxn ang="0">
                  <a:pos x="119" y="117"/>
                </a:cxn>
                <a:cxn ang="0">
                  <a:pos x="120" y="104"/>
                </a:cxn>
                <a:cxn ang="0">
                  <a:pos x="116" y="94"/>
                </a:cxn>
                <a:cxn ang="0">
                  <a:pos x="93" y="97"/>
                </a:cxn>
                <a:cxn ang="0">
                  <a:pos x="64" y="101"/>
                </a:cxn>
                <a:cxn ang="0">
                  <a:pos x="39" y="107"/>
                </a:cxn>
                <a:cxn ang="0">
                  <a:pos x="32" y="110"/>
                </a:cxn>
                <a:cxn ang="0">
                  <a:pos x="29" y="111"/>
                </a:cxn>
                <a:cxn ang="0">
                  <a:pos x="20" y="109"/>
                </a:cxn>
                <a:cxn ang="0">
                  <a:pos x="12" y="101"/>
                </a:cxn>
                <a:cxn ang="0">
                  <a:pos x="1" y="85"/>
                </a:cxn>
                <a:cxn ang="0">
                  <a:pos x="0" y="82"/>
                </a:cxn>
                <a:cxn ang="0">
                  <a:pos x="1" y="77"/>
                </a:cxn>
                <a:cxn ang="0">
                  <a:pos x="4" y="77"/>
                </a:cxn>
                <a:cxn ang="0">
                  <a:pos x="7" y="78"/>
                </a:cxn>
                <a:cxn ang="0">
                  <a:pos x="23" y="85"/>
                </a:cxn>
                <a:cxn ang="0">
                  <a:pos x="27" y="85"/>
                </a:cxn>
                <a:cxn ang="0">
                  <a:pos x="41" y="85"/>
                </a:cxn>
                <a:cxn ang="0">
                  <a:pos x="187" y="71"/>
                </a:cxn>
                <a:cxn ang="0">
                  <a:pos x="199" y="69"/>
                </a:cxn>
                <a:cxn ang="0">
                  <a:pos x="207" y="67"/>
                </a:cxn>
                <a:cxn ang="0">
                  <a:pos x="210" y="65"/>
                </a:cxn>
                <a:cxn ang="0">
                  <a:pos x="216" y="64"/>
                </a:cxn>
                <a:cxn ang="0">
                  <a:pos x="235" y="69"/>
                </a:cxn>
                <a:cxn ang="0">
                  <a:pos x="241" y="72"/>
                </a:cxn>
                <a:cxn ang="0">
                  <a:pos x="245" y="78"/>
                </a:cxn>
                <a:cxn ang="0">
                  <a:pos x="245" y="82"/>
                </a:cxn>
                <a:cxn ang="0">
                  <a:pos x="242" y="90"/>
                </a:cxn>
                <a:cxn ang="0">
                  <a:pos x="232" y="91"/>
                </a:cxn>
                <a:cxn ang="0">
                  <a:pos x="204" y="91"/>
                </a:cxn>
                <a:cxn ang="0">
                  <a:pos x="173" y="91"/>
                </a:cxn>
                <a:cxn ang="0">
                  <a:pos x="138" y="93"/>
                </a:cxn>
                <a:cxn ang="0">
                  <a:pos x="148" y="107"/>
                </a:cxn>
                <a:cxn ang="0">
                  <a:pos x="148" y="111"/>
                </a:cxn>
                <a:cxn ang="0">
                  <a:pos x="142" y="136"/>
                </a:cxn>
                <a:cxn ang="0">
                  <a:pos x="136" y="155"/>
                </a:cxn>
                <a:cxn ang="0">
                  <a:pos x="122" y="187"/>
                </a:cxn>
                <a:cxn ang="0">
                  <a:pos x="100" y="214"/>
                </a:cxn>
                <a:cxn ang="0">
                  <a:pos x="74" y="235"/>
                </a:cxn>
                <a:cxn ang="0">
                  <a:pos x="52" y="236"/>
                </a:cxn>
                <a:cxn ang="0">
                  <a:pos x="55" y="6"/>
                </a:cxn>
                <a:cxn ang="0">
                  <a:pos x="70" y="14"/>
                </a:cxn>
                <a:cxn ang="0">
                  <a:pos x="84" y="16"/>
                </a:cxn>
                <a:cxn ang="0">
                  <a:pos x="104" y="14"/>
                </a:cxn>
                <a:cxn ang="0">
                  <a:pos x="130" y="10"/>
                </a:cxn>
                <a:cxn ang="0">
                  <a:pos x="159" y="3"/>
                </a:cxn>
                <a:cxn ang="0">
                  <a:pos x="164" y="1"/>
                </a:cxn>
                <a:cxn ang="0">
                  <a:pos x="170" y="0"/>
                </a:cxn>
                <a:cxn ang="0">
                  <a:pos x="184" y="4"/>
                </a:cxn>
                <a:cxn ang="0">
                  <a:pos x="190" y="14"/>
                </a:cxn>
                <a:cxn ang="0">
                  <a:pos x="188" y="19"/>
                </a:cxn>
                <a:cxn ang="0">
                  <a:pos x="178" y="23"/>
                </a:cxn>
                <a:cxn ang="0">
                  <a:pos x="167" y="26"/>
                </a:cxn>
                <a:cxn ang="0">
                  <a:pos x="107" y="33"/>
                </a:cxn>
                <a:cxn ang="0">
                  <a:pos x="93" y="35"/>
                </a:cxn>
                <a:cxn ang="0">
                  <a:pos x="78" y="36"/>
                </a:cxn>
                <a:cxn ang="0">
                  <a:pos x="62" y="30"/>
                </a:cxn>
                <a:cxn ang="0">
                  <a:pos x="49" y="12"/>
                </a:cxn>
              </a:cxnLst>
              <a:rect l="0" t="0" r="r" b="b"/>
              <a:pathLst>
                <a:path w="245" h="243">
                  <a:moveTo>
                    <a:pt x="52" y="236"/>
                  </a:moveTo>
                  <a:lnTo>
                    <a:pt x="52" y="236"/>
                  </a:lnTo>
                  <a:lnTo>
                    <a:pt x="62" y="229"/>
                  </a:lnTo>
                  <a:lnTo>
                    <a:pt x="71" y="220"/>
                  </a:lnTo>
                  <a:lnTo>
                    <a:pt x="80" y="213"/>
                  </a:lnTo>
                  <a:lnTo>
                    <a:pt x="85" y="204"/>
                  </a:lnTo>
                  <a:lnTo>
                    <a:pt x="97" y="187"/>
                  </a:lnTo>
                  <a:lnTo>
                    <a:pt x="106" y="168"/>
                  </a:lnTo>
                  <a:lnTo>
                    <a:pt x="106" y="168"/>
                  </a:lnTo>
                  <a:lnTo>
                    <a:pt x="113" y="149"/>
                  </a:lnTo>
                  <a:lnTo>
                    <a:pt x="117" y="132"/>
                  </a:lnTo>
                  <a:lnTo>
                    <a:pt x="119" y="117"/>
                  </a:lnTo>
                  <a:lnTo>
                    <a:pt x="120" y="104"/>
                  </a:lnTo>
                  <a:lnTo>
                    <a:pt x="120" y="104"/>
                  </a:lnTo>
                  <a:lnTo>
                    <a:pt x="119" y="100"/>
                  </a:lnTo>
                  <a:lnTo>
                    <a:pt x="116" y="94"/>
                  </a:lnTo>
                  <a:lnTo>
                    <a:pt x="116" y="94"/>
                  </a:lnTo>
                  <a:lnTo>
                    <a:pt x="93" y="97"/>
                  </a:lnTo>
                  <a:lnTo>
                    <a:pt x="64" y="101"/>
                  </a:lnTo>
                  <a:lnTo>
                    <a:pt x="64" y="101"/>
                  </a:lnTo>
                  <a:lnTo>
                    <a:pt x="51" y="104"/>
                  </a:lnTo>
                  <a:lnTo>
                    <a:pt x="39" y="107"/>
                  </a:lnTo>
                  <a:lnTo>
                    <a:pt x="39" y="107"/>
                  </a:lnTo>
                  <a:lnTo>
                    <a:pt x="32" y="110"/>
                  </a:lnTo>
                  <a:lnTo>
                    <a:pt x="29" y="111"/>
                  </a:lnTo>
                  <a:lnTo>
                    <a:pt x="29" y="111"/>
                  </a:lnTo>
                  <a:lnTo>
                    <a:pt x="25" y="110"/>
                  </a:lnTo>
                  <a:lnTo>
                    <a:pt x="20" y="109"/>
                  </a:lnTo>
                  <a:lnTo>
                    <a:pt x="12" y="101"/>
                  </a:lnTo>
                  <a:lnTo>
                    <a:pt x="12" y="101"/>
                  </a:lnTo>
                  <a:lnTo>
                    <a:pt x="4" y="91"/>
                  </a:lnTo>
                  <a:lnTo>
                    <a:pt x="1" y="85"/>
                  </a:lnTo>
                  <a:lnTo>
                    <a:pt x="0" y="82"/>
                  </a:lnTo>
                  <a:lnTo>
                    <a:pt x="0" y="82"/>
                  </a:lnTo>
                  <a:lnTo>
                    <a:pt x="1" y="80"/>
                  </a:lnTo>
                  <a:lnTo>
                    <a:pt x="1" y="77"/>
                  </a:lnTo>
                  <a:lnTo>
                    <a:pt x="4" y="77"/>
                  </a:lnTo>
                  <a:lnTo>
                    <a:pt x="4" y="77"/>
                  </a:lnTo>
                  <a:lnTo>
                    <a:pt x="7" y="78"/>
                  </a:lnTo>
                  <a:lnTo>
                    <a:pt x="7" y="78"/>
                  </a:lnTo>
                  <a:lnTo>
                    <a:pt x="19" y="84"/>
                  </a:lnTo>
                  <a:lnTo>
                    <a:pt x="23" y="85"/>
                  </a:lnTo>
                  <a:lnTo>
                    <a:pt x="27" y="85"/>
                  </a:lnTo>
                  <a:lnTo>
                    <a:pt x="27" y="85"/>
                  </a:lnTo>
                  <a:lnTo>
                    <a:pt x="41" y="85"/>
                  </a:lnTo>
                  <a:lnTo>
                    <a:pt x="41" y="85"/>
                  </a:lnTo>
                  <a:lnTo>
                    <a:pt x="117" y="77"/>
                  </a:lnTo>
                  <a:lnTo>
                    <a:pt x="187" y="71"/>
                  </a:lnTo>
                  <a:lnTo>
                    <a:pt x="187" y="71"/>
                  </a:lnTo>
                  <a:lnTo>
                    <a:pt x="199" y="69"/>
                  </a:lnTo>
                  <a:lnTo>
                    <a:pt x="203" y="68"/>
                  </a:lnTo>
                  <a:lnTo>
                    <a:pt x="207" y="67"/>
                  </a:lnTo>
                  <a:lnTo>
                    <a:pt x="207" y="67"/>
                  </a:lnTo>
                  <a:lnTo>
                    <a:pt x="210" y="65"/>
                  </a:lnTo>
                  <a:lnTo>
                    <a:pt x="216" y="64"/>
                  </a:lnTo>
                  <a:lnTo>
                    <a:pt x="216" y="64"/>
                  </a:lnTo>
                  <a:lnTo>
                    <a:pt x="225" y="65"/>
                  </a:lnTo>
                  <a:lnTo>
                    <a:pt x="235" y="69"/>
                  </a:lnTo>
                  <a:lnTo>
                    <a:pt x="235" y="69"/>
                  </a:lnTo>
                  <a:lnTo>
                    <a:pt x="241" y="72"/>
                  </a:lnTo>
                  <a:lnTo>
                    <a:pt x="244" y="75"/>
                  </a:lnTo>
                  <a:lnTo>
                    <a:pt x="245" y="78"/>
                  </a:lnTo>
                  <a:lnTo>
                    <a:pt x="245" y="82"/>
                  </a:lnTo>
                  <a:lnTo>
                    <a:pt x="245" y="82"/>
                  </a:lnTo>
                  <a:lnTo>
                    <a:pt x="245" y="87"/>
                  </a:lnTo>
                  <a:lnTo>
                    <a:pt x="242" y="90"/>
                  </a:lnTo>
                  <a:lnTo>
                    <a:pt x="238" y="91"/>
                  </a:lnTo>
                  <a:lnTo>
                    <a:pt x="232" y="91"/>
                  </a:lnTo>
                  <a:lnTo>
                    <a:pt x="232" y="91"/>
                  </a:lnTo>
                  <a:lnTo>
                    <a:pt x="204" y="91"/>
                  </a:lnTo>
                  <a:lnTo>
                    <a:pt x="204" y="91"/>
                  </a:lnTo>
                  <a:lnTo>
                    <a:pt x="173" y="91"/>
                  </a:lnTo>
                  <a:lnTo>
                    <a:pt x="138" y="93"/>
                  </a:lnTo>
                  <a:lnTo>
                    <a:pt x="138" y="93"/>
                  </a:lnTo>
                  <a:lnTo>
                    <a:pt x="146" y="103"/>
                  </a:lnTo>
                  <a:lnTo>
                    <a:pt x="148" y="107"/>
                  </a:lnTo>
                  <a:lnTo>
                    <a:pt x="148" y="111"/>
                  </a:lnTo>
                  <a:lnTo>
                    <a:pt x="148" y="111"/>
                  </a:lnTo>
                  <a:lnTo>
                    <a:pt x="146" y="119"/>
                  </a:lnTo>
                  <a:lnTo>
                    <a:pt x="142" y="136"/>
                  </a:lnTo>
                  <a:lnTo>
                    <a:pt x="142" y="136"/>
                  </a:lnTo>
                  <a:lnTo>
                    <a:pt x="136" y="155"/>
                  </a:lnTo>
                  <a:lnTo>
                    <a:pt x="130" y="172"/>
                  </a:lnTo>
                  <a:lnTo>
                    <a:pt x="122" y="187"/>
                  </a:lnTo>
                  <a:lnTo>
                    <a:pt x="112" y="201"/>
                  </a:lnTo>
                  <a:lnTo>
                    <a:pt x="100" y="214"/>
                  </a:lnTo>
                  <a:lnTo>
                    <a:pt x="88" y="226"/>
                  </a:lnTo>
                  <a:lnTo>
                    <a:pt x="74" y="235"/>
                  </a:lnTo>
                  <a:lnTo>
                    <a:pt x="58" y="243"/>
                  </a:lnTo>
                  <a:lnTo>
                    <a:pt x="52" y="236"/>
                  </a:lnTo>
                  <a:close/>
                  <a:moveTo>
                    <a:pt x="55" y="6"/>
                  </a:moveTo>
                  <a:lnTo>
                    <a:pt x="55" y="6"/>
                  </a:lnTo>
                  <a:lnTo>
                    <a:pt x="62" y="12"/>
                  </a:lnTo>
                  <a:lnTo>
                    <a:pt x="70" y="14"/>
                  </a:lnTo>
                  <a:lnTo>
                    <a:pt x="77" y="16"/>
                  </a:lnTo>
                  <a:lnTo>
                    <a:pt x="84" y="16"/>
                  </a:lnTo>
                  <a:lnTo>
                    <a:pt x="84" y="16"/>
                  </a:lnTo>
                  <a:lnTo>
                    <a:pt x="104" y="14"/>
                  </a:lnTo>
                  <a:lnTo>
                    <a:pt x="130" y="10"/>
                  </a:lnTo>
                  <a:lnTo>
                    <a:pt x="130" y="10"/>
                  </a:lnTo>
                  <a:lnTo>
                    <a:pt x="146" y="7"/>
                  </a:lnTo>
                  <a:lnTo>
                    <a:pt x="159" y="3"/>
                  </a:lnTo>
                  <a:lnTo>
                    <a:pt x="159" y="3"/>
                  </a:lnTo>
                  <a:lnTo>
                    <a:pt x="164" y="1"/>
                  </a:lnTo>
                  <a:lnTo>
                    <a:pt x="170" y="0"/>
                  </a:lnTo>
                  <a:lnTo>
                    <a:pt x="170" y="0"/>
                  </a:lnTo>
                  <a:lnTo>
                    <a:pt x="178" y="1"/>
                  </a:lnTo>
                  <a:lnTo>
                    <a:pt x="184" y="4"/>
                  </a:lnTo>
                  <a:lnTo>
                    <a:pt x="188" y="9"/>
                  </a:lnTo>
                  <a:lnTo>
                    <a:pt x="190" y="14"/>
                  </a:lnTo>
                  <a:lnTo>
                    <a:pt x="190" y="14"/>
                  </a:lnTo>
                  <a:lnTo>
                    <a:pt x="188" y="19"/>
                  </a:lnTo>
                  <a:lnTo>
                    <a:pt x="186" y="22"/>
                  </a:lnTo>
                  <a:lnTo>
                    <a:pt x="178" y="23"/>
                  </a:lnTo>
                  <a:lnTo>
                    <a:pt x="167" y="26"/>
                  </a:lnTo>
                  <a:lnTo>
                    <a:pt x="167" y="26"/>
                  </a:lnTo>
                  <a:lnTo>
                    <a:pt x="138" y="30"/>
                  </a:lnTo>
                  <a:lnTo>
                    <a:pt x="107" y="33"/>
                  </a:lnTo>
                  <a:lnTo>
                    <a:pt x="107" y="33"/>
                  </a:lnTo>
                  <a:lnTo>
                    <a:pt x="93" y="35"/>
                  </a:lnTo>
                  <a:lnTo>
                    <a:pt x="78" y="36"/>
                  </a:lnTo>
                  <a:lnTo>
                    <a:pt x="78" y="36"/>
                  </a:lnTo>
                  <a:lnTo>
                    <a:pt x="71" y="35"/>
                  </a:lnTo>
                  <a:lnTo>
                    <a:pt x="62" y="30"/>
                  </a:lnTo>
                  <a:lnTo>
                    <a:pt x="56" y="22"/>
                  </a:lnTo>
                  <a:lnTo>
                    <a:pt x="49" y="12"/>
                  </a:lnTo>
                  <a:lnTo>
                    <a:pt x="55" y="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5" name="Freeform 109"/>
            <p:cNvSpPr>
              <a:spLocks/>
            </p:cNvSpPr>
            <p:nvPr userDrawn="1"/>
          </p:nvSpPr>
          <p:spPr bwMode="auto">
            <a:xfrm>
              <a:off x="6243638" y="1473201"/>
              <a:ext cx="120650" cy="115888"/>
            </a:xfrm>
            <a:custGeom>
              <a:avLst/>
              <a:gdLst/>
              <a:ahLst/>
              <a:cxnLst>
                <a:cxn ang="0">
                  <a:pos x="155" y="102"/>
                </a:cxn>
                <a:cxn ang="0">
                  <a:pos x="189" y="130"/>
                </a:cxn>
                <a:cxn ang="0">
                  <a:pos x="212" y="156"/>
                </a:cxn>
                <a:cxn ang="0">
                  <a:pos x="219" y="167"/>
                </a:cxn>
                <a:cxn ang="0">
                  <a:pos x="228" y="188"/>
                </a:cxn>
                <a:cxn ang="0">
                  <a:pos x="228" y="198"/>
                </a:cxn>
                <a:cxn ang="0">
                  <a:pos x="225" y="212"/>
                </a:cxn>
                <a:cxn ang="0">
                  <a:pos x="213" y="218"/>
                </a:cxn>
                <a:cxn ang="0">
                  <a:pos x="211" y="217"/>
                </a:cxn>
                <a:cxn ang="0">
                  <a:pos x="203" y="211"/>
                </a:cxn>
                <a:cxn ang="0">
                  <a:pos x="202" y="207"/>
                </a:cxn>
                <a:cxn ang="0">
                  <a:pos x="193" y="181"/>
                </a:cxn>
                <a:cxn ang="0">
                  <a:pos x="125" y="196"/>
                </a:cxn>
                <a:cxn ang="0">
                  <a:pos x="50" y="211"/>
                </a:cxn>
                <a:cxn ang="0">
                  <a:pos x="39" y="215"/>
                </a:cxn>
                <a:cxn ang="0">
                  <a:pos x="35" y="217"/>
                </a:cxn>
                <a:cxn ang="0">
                  <a:pos x="31" y="218"/>
                </a:cxn>
                <a:cxn ang="0">
                  <a:pos x="22" y="214"/>
                </a:cxn>
                <a:cxn ang="0">
                  <a:pos x="10" y="202"/>
                </a:cxn>
                <a:cxn ang="0">
                  <a:pos x="6" y="195"/>
                </a:cxn>
                <a:cxn ang="0">
                  <a:pos x="0" y="181"/>
                </a:cxn>
                <a:cxn ang="0">
                  <a:pos x="2" y="178"/>
                </a:cxn>
                <a:cxn ang="0">
                  <a:pos x="5" y="173"/>
                </a:cxn>
                <a:cxn ang="0">
                  <a:pos x="6" y="172"/>
                </a:cxn>
                <a:cxn ang="0">
                  <a:pos x="10" y="175"/>
                </a:cxn>
                <a:cxn ang="0">
                  <a:pos x="16" y="181"/>
                </a:cxn>
                <a:cxn ang="0">
                  <a:pos x="26" y="185"/>
                </a:cxn>
                <a:cxn ang="0">
                  <a:pos x="32" y="186"/>
                </a:cxn>
                <a:cxn ang="0">
                  <a:pos x="38" y="185"/>
                </a:cxn>
                <a:cxn ang="0">
                  <a:pos x="86" y="68"/>
                </a:cxn>
                <a:cxn ang="0">
                  <a:pos x="96" y="39"/>
                </a:cxn>
                <a:cxn ang="0">
                  <a:pos x="99" y="24"/>
                </a:cxn>
                <a:cxn ang="0">
                  <a:pos x="95" y="15"/>
                </a:cxn>
                <a:cxn ang="0">
                  <a:pos x="84" y="8"/>
                </a:cxn>
                <a:cxn ang="0">
                  <a:pos x="82" y="4"/>
                </a:cxn>
                <a:cxn ang="0">
                  <a:pos x="83" y="2"/>
                </a:cxn>
                <a:cxn ang="0">
                  <a:pos x="90" y="0"/>
                </a:cxn>
                <a:cxn ang="0">
                  <a:pos x="95" y="0"/>
                </a:cxn>
                <a:cxn ang="0">
                  <a:pos x="106" y="2"/>
                </a:cxn>
                <a:cxn ang="0">
                  <a:pos x="121" y="10"/>
                </a:cxn>
                <a:cxn ang="0">
                  <a:pos x="135" y="23"/>
                </a:cxn>
                <a:cxn ang="0">
                  <a:pos x="135" y="27"/>
                </a:cxn>
                <a:cxn ang="0">
                  <a:pos x="132" y="34"/>
                </a:cxn>
                <a:cxn ang="0">
                  <a:pos x="128" y="40"/>
                </a:cxn>
                <a:cxn ang="0">
                  <a:pos x="115" y="63"/>
                </a:cxn>
                <a:cxn ang="0">
                  <a:pos x="84" y="125"/>
                </a:cxn>
                <a:cxn ang="0">
                  <a:pos x="54" y="185"/>
                </a:cxn>
                <a:cxn ang="0">
                  <a:pos x="189" y="169"/>
                </a:cxn>
                <a:cxn ang="0">
                  <a:pos x="182" y="154"/>
                </a:cxn>
                <a:cxn ang="0">
                  <a:pos x="163" y="125"/>
                </a:cxn>
                <a:cxn ang="0">
                  <a:pos x="155" y="102"/>
                </a:cxn>
              </a:cxnLst>
              <a:rect l="0" t="0" r="r" b="b"/>
              <a:pathLst>
                <a:path w="228" h="218">
                  <a:moveTo>
                    <a:pt x="155" y="102"/>
                  </a:moveTo>
                  <a:lnTo>
                    <a:pt x="155" y="102"/>
                  </a:lnTo>
                  <a:lnTo>
                    <a:pt x="173" y="115"/>
                  </a:lnTo>
                  <a:lnTo>
                    <a:pt x="189" y="130"/>
                  </a:lnTo>
                  <a:lnTo>
                    <a:pt x="202" y="143"/>
                  </a:lnTo>
                  <a:lnTo>
                    <a:pt x="212" y="156"/>
                  </a:lnTo>
                  <a:lnTo>
                    <a:pt x="212" y="156"/>
                  </a:lnTo>
                  <a:lnTo>
                    <a:pt x="219" y="167"/>
                  </a:lnTo>
                  <a:lnTo>
                    <a:pt x="225" y="178"/>
                  </a:lnTo>
                  <a:lnTo>
                    <a:pt x="228" y="188"/>
                  </a:lnTo>
                  <a:lnTo>
                    <a:pt x="228" y="198"/>
                  </a:lnTo>
                  <a:lnTo>
                    <a:pt x="228" y="198"/>
                  </a:lnTo>
                  <a:lnTo>
                    <a:pt x="228" y="207"/>
                  </a:lnTo>
                  <a:lnTo>
                    <a:pt x="225" y="212"/>
                  </a:lnTo>
                  <a:lnTo>
                    <a:pt x="221" y="217"/>
                  </a:lnTo>
                  <a:lnTo>
                    <a:pt x="213" y="218"/>
                  </a:lnTo>
                  <a:lnTo>
                    <a:pt x="213" y="218"/>
                  </a:lnTo>
                  <a:lnTo>
                    <a:pt x="211" y="217"/>
                  </a:lnTo>
                  <a:lnTo>
                    <a:pt x="206" y="215"/>
                  </a:lnTo>
                  <a:lnTo>
                    <a:pt x="203" y="211"/>
                  </a:lnTo>
                  <a:lnTo>
                    <a:pt x="202" y="207"/>
                  </a:lnTo>
                  <a:lnTo>
                    <a:pt x="202" y="207"/>
                  </a:lnTo>
                  <a:lnTo>
                    <a:pt x="198" y="192"/>
                  </a:lnTo>
                  <a:lnTo>
                    <a:pt x="193" y="181"/>
                  </a:lnTo>
                  <a:lnTo>
                    <a:pt x="193" y="181"/>
                  </a:lnTo>
                  <a:lnTo>
                    <a:pt x="125" y="196"/>
                  </a:lnTo>
                  <a:lnTo>
                    <a:pt x="50" y="211"/>
                  </a:lnTo>
                  <a:lnTo>
                    <a:pt x="50" y="211"/>
                  </a:lnTo>
                  <a:lnTo>
                    <a:pt x="44" y="212"/>
                  </a:lnTo>
                  <a:lnTo>
                    <a:pt x="39" y="215"/>
                  </a:lnTo>
                  <a:lnTo>
                    <a:pt x="39" y="215"/>
                  </a:lnTo>
                  <a:lnTo>
                    <a:pt x="35" y="217"/>
                  </a:lnTo>
                  <a:lnTo>
                    <a:pt x="31" y="218"/>
                  </a:lnTo>
                  <a:lnTo>
                    <a:pt x="31" y="218"/>
                  </a:lnTo>
                  <a:lnTo>
                    <a:pt x="26" y="217"/>
                  </a:lnTo>
                  <a:lnTo>
                    <a:pt x="22" y="214"/>
                  </a:lnTo>
                  <a:lnTo>
                    <a:pt x="16" y="209"/>
                  </a:lnTo>
                  <a:lnTo>
                    <a:pt x="10" y="202"/>
                  </a:lnTo>
                  <a:lnTo>
                    <a:pt x="10" y="202"/>
                  </a:lnTo>
                  <a:lnTo>
                    <a:pt x="6" y="195"/>
                  </a:lnTo>
                  <a:lnTo>
                    <a:pt x="3" y="189"/>
                  </a:lnTo>
                  <a:lnTo>
                    <a:pt x="0" y="181"/>
                  </a:lnTo>
                  <a:lnTo>
                    <a:pt x="0" y="181"/>
                  </a:lnTo>
                  <a:lnTo>
                    <a:pt x="2" y="178"/>
                  </a:lnTo>
                  <a:lnTo>
                    <a:pt x="3" y="175"/>
                  </a:lnTo>
                  <a:lnTo>
                    <a:pt x="5" y="173"/>
                  </a:lnTo>
                  <a:lnTo>
                    <a:pt x="6" y="172"/>
                  </a:lnTo>
                  <a:lnTo>
                    <a:pt x="6" y="172"/>
                  </a:lnTo>
                  <a:lnTo>
                    <a:pt x="9" y="173"/>
                  </a:lnTo>
                  <a:lnTo>
                    <a:pt x="10" y="175"/>
                  </a:lnTo>
                  <a:lnTo>
                    <a:pt x="10" y="175"/>
                  </a:lnTo>
                  <a:lnTo>
                    <a:pt x="16" y="181"/>
                  </a:lnTo>
                  <a:lnTo>
                    <a:pt x="21" y="183"/>
                  </a:lnTo>
                  <a:lnTo>
                    <a:pt x="26" y="185"/>
                  </a:lnTo>
                  <a:lnTo>
                    <a:pt x="32" y="186"/>
                  </a:lnTo>
                  <a:lnTo>
                    <a:pt x="32" y="186"/>
                  </a:lnTo>
                  <a:lnTo>
                    <a:pt x="38" y="185"/>
                  </a:lnTo>
                  <a:lnTo>
                    <a:pt x="38" y="185"/>
                  </a:lnTo>
                  <a:lnTo>
                    <a:pt x="63" y="127"/>
                  </a:lnTo>
                  <a:lnTo>
                    <a:pt x="86" y="68"/>
                  </a:lnTo>
                  <a:lnTo>
                    <a:pt x="86" y="68"/>
                  </a:lnTo>
                  <a:lnTo>
                    <a:pt x="96" y="39"/>
                  </a:lnTo>
                  <a:lnTo>
                    <a:pt x="99" y="24"/>
                  </a:lnTo>
                  <a:lnTo>
                    <a:pt x="99" y="24"/>
                  </a:lnTo>
                  <a:lnTo>
                    <a:pt x="97" y="20"/>
                  </a:lnTo>
                  <a:lnTo>
                    <a:pt x="95" y="15"/>
                  </a:lnTo>
                  <a:lnTo>
                    <a:pt x="84" y="8"/>
                  </a:lnTo>
                  <a:lnTo>
                    <a:pt x="84" y="8"/>
                  </a:lnTo>
                  <a:lnTo>
                    <a:pt x="83" y="7"/>
                  </a:lnTo>
                  <a:lnTo>
                    <a:pt x="82" y="4"/>
                  </a:lnTo>
                  <a:lnTo>
                    <a:pt x="82" y="4"/>
                  </a:lnTo>
                  <a:lnTo>
                    <a:pt x="83" y="2"/>
                  </a:lnTo>
                  <a:lnTo>
                    <a:pt x="86" y="1"/>
                  </a:lnTo>
                  <a:lnTo>
                    <a:pt x="90" y="0"/>
                  </a:lnTo>
                  <a:lnTo>
                    <a:pt x="95" y="0"/>
                  </a:lnTo>
                  <a:lnTo>
                    <a:pt x="95" y="0"/>
                  </a:lnTo>
                  <a:lnTo>
                    <a:pt x="100" y="0"/>
                  </a:lnTo>
                  <a:lnTo>
                    <a:pt x="106" y="2"/>
                  </a:lnTo>
                  <a:lnTo>
                    <a:pt x="121" y="10"/>
                  </a:lnTo>
                  <a:lnTo>
                    <a:pt x="121" y="10"/>
                  </a:lnTo>
                  <a:lnTo>
                    <a:pt x="131" y="20"/>
                  </a:lnTo>
                  <a:lnTo>
                    <a:pt x="135" y="23"/>
                  </a:lnTo>
                  <a:lnTo>
                    <a:pt x="135" y="27"/>
                  </a:lnTo>
                  <a:lnTo>
                    <a:pt x="135" y="27"/>
                  </a:lnTo>
                  <a:lnTo>
                    <a:pt x="135" y="31"/>
                  </a:lnTo>
                  <a:lnTo>
                    <a:pt x="132" y="34"/>
                  </a:lnTo>
                  <a:lnTo>
                    <a:pt x="132" y="34"/>
                  </a:lnTo>
                  <a:lnTo>
                    <a:pt x="128" y="40"/>
                  </a:lnTo>
                  <a:lnTo>
                    <a:pt x="125" y="46"/>
                  </a:lnTo>
                  <a:lnTo>
                    <a:pt x="115" y="63"/>
                  </a:lnTo>
                  <a:lnTo>
                    <a:pt x="115" y="63"/>
                  </a:lnTo>
                  <a:lnTo>
                    <a:pt x="84" y="125"/>
                  </a:lnTo>
                  <a:lnTo>
                    <a:pt x="54" y="185"/>
                  </a:lnTo>
                  <a:lnTo>
                    <a:pt x="54" y="185"/>
                  </a:lnTo>
                  <a:lnTo>
                    <a:pt x="125" y="178"/>
                  </a:lnTo>
                  <a:lnTo>
                    <a:pt x="189" y="169"/>
                  </a:lnTo>
                  <a:lnTo>
                    <a:pt x="189" y="169"/>
                  </a:lnTo>
                  <a:lnTo>
                    <a:pt x="182" y="154"/>
                  </a:lnTo>
                  <a:lnTo>
                    <a:pt x="173" y="140"/>
                  </a:lnTo>
                  <a:lnTo>
                    <a:pt x="163" y="125"/>
                  </a:lnTo>
                  <a:lnTo>
                    <a:pt x="148" y="108"/>
                  </a:lnTo>
                  <a:lnTo>
                    <a:pt x="155" y="10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6" name="Freeform 110"/>
            <p:cNvSpPr>
              <a:spLocks noEditPoints="1"/>
            </p:cNvSpPr>
            <p:nvPr userDrawn="1"/>
          </p:nvSpPr>
          <p:spPr bwMode="auto">
            <a:xfrm>
              <a:off x="6384926" y="1477963"/>
              <a:ext cx="147638" cy="120650"/>
            </a:xfrm>
            <a:custGeom>
              <a:avLst/>
              <a:gdLst/>
              <a:ahLst/>
              <a:cxnLst>
                <a:cxn ang="0">
                  <a:pos x="114" y="39"/>
                </a:cxn>
                <a:cxn ang="0">
                  <a:pos x="46" y="60"/>
                </a:cxn>
                <a:cxn ang="0">
                  <a:pos x="34" y="65"/>
                </a:cxn>
                <a:cxn ang="0">
                  <a:pos x="26" y="65"/>
                </a:cxn>
                <a:cxn ang="0">
                  <a:pos x="10" y="54"/>
                </a:cxn>
                <a:cxn ang="0">
                  <a:pos x="2" y="41"/>
                </a:cxn>
                <a:cxn ang="0">
                  <a:pos x="0" y="31"/>
                </a:cxn>
                <a:cxn ang="0">
                  <a:pos x="2" y="26"/>
                </a:cxn>
                <a:cxn ang="0">
                  <a:pos x="7" y="29"/>
                </a:cxn>
                <a:cxn ang="0">
                  <a:pos x="21" y="38"/>
                </a:cxn>
                <a:cxn ang="0">
                  <a:pos x="36" y="38"/>
                </a:cxn>
                <a:cxn ang="0">
                  <a:pos x="120" y="19"/>
                </a:cxn>
                <a:cxn ang="0">
                  <a:pos x="203" y="2"/>
                </a:cxn>
                <a:cxn ang="0">
                  <a:pos x="219" y="0"/>
                </a:cxn>
                <a:cxn ang="0">
                  <a:pos x="240" y="10"/>
                </a:cxn>
                <a:cxn ang="0">
                  <a:pos x="240" y="22"/>
                </a:cxn>
                <a:cxn ang="0">
                  <a:pos x="236" y="26"/>
                </a:cxn>
                <a:cxn ang="0">
                  <a:pos x="217" y="28"/>
                </a:cxn>
                <a:cxn ang="0">
                  <a:pos x="171" y="39"/>
                </a:cxn>
                <a:cxn ang="0">
                  <a:pos x="145" y="58"/>
                </a:cxn>
                <a:cxn ang="0">
                  <a:pos x="123" y="86"/>
                </a:cxn>
                <a:cxn ang="0">
                  <a:pos x="114" y="117"/>
                </a:cxn>
                <a:cxn ang="0">
                  <a:pos x="114" y="138"/>
                </a:cxn>
                <a:cxn ang="0">
                  <a:pos x="121" y="161"/>
                </a:cxn>
                <a:cxn ang="0">
                  <a:pos x="139" y="180"/>
                </a:cxn>
                <a:cxn ang="0">
                  <a:pos x="155" y="188"/>
                </a:cxn>
                <a:cxn ang="0">
                  <a:pos x="190" y="199"/>
                </a:cxn>
                <a:cxn ang="0">
                  <a:pos x="208" y="203"/>
                </a:cxn>
                <a:cxn ang="0">
                  <a:pos x="213" y="214"/>
                </a:cxn>
                <a:cxn ang="0">
                  <a:pos x="204" y="228"/>
                </a:cxn>
                <a:cxn ang="0">
                  <a:pos x="187" y="228"/>
                </a:cxn>
                <a:cxn ang="0">
                  <a:pos x="147" y="216"/>
                </a:cxn>
                <a:cxn ang="0">
                  <a:pos x="126" y="201"/>
                </a:cxn>
                <a:cxn ang="0">
                  <a:pos x="103" y="173"/>
                </a:cxn>
                <a:cxn ang="0">
                  <a:pos x="95" y="132"/>
                </a:cxn>
                <a:cxn ang="0">
                  <a:pos x="97" y="113"/>
                </a:cxn>
                <a:cxn ang="0">
                  <a:pos x="116" y="70"/>
                </a:cxn>
                <a:cxn ang="0">
                  <a:pos x="133" y="52"/>
                </a:cxn>
                <a:cxn ang="0">
                  <a:pos x="166" y="26"/>
                </a:cxn>
                <a:cxn ang="0">
                  <a:pos x="192" y="75"/>
                </a:cxn>
                <a:cxn ang="0">
                  <a:pos x="232" y="97"/>
                </a:cxn>
                <a:cxn ang="0">
                  <a:pos x="246" y="112"/>
                </a:cxn>
                <a:cxn ang="0">
                  <a:pos x="249" y="120"/>
                </a:cxn>
                <a:cxn ang="0">
                  <a:pos x="243" y="133"/>
                </a:cxn>
                <a:cxn ang="0">
                  <a:pos x="236" y="135"/>
                </a:cxn>
                <a:cxn ang="0">
                  <a:pos x="227" y="125"/>
                </a:cxn>
                <a:cxn ang="0">
                  <a:pos x="200" y="93"/>
                </a:cxn>
                <a:cxn ang="0">
                  <a:pos x="220" y="54"/>
                </a:cxn>
                <a:cxn ang="0">
                  <a:pos x="246" y="62"/>
                </a:cxn>
                <a:cxn ang="0">
                  <a:pos x="266" y="74"/>
                </a:cxn>
                <a:cxn ang="0">
                  <a:pos x="278" y="87"/>
                </a:cxn>
                <a:cxn ang="0">
                  <a:pos x="278" y="97"/>
                </a:cxn>
                <a:cxn ang="0">
                  <a:pos x="269" y="106"/>
                </a:cxn>
                <a:cxn ang="0">
                  <a:pos x="261" y="102"/>
                </a:cxn>
                <a:cxn ang="0">
                  <a:pos x="240" y="78"/>
                </a:cxn>
                <a:cxn ang="0">
                  <a:pos x="220" y="54"/>
                </a:cxn>
              </a:cxnLst>
              <a:rect l="0" t="0" r="r" b="b"/>
              <a:pathLst>
                <a:path w="278" h="228">
                  <a:moveTo>
                    <a:pt x="165" y="25"/>
                  </a:moveTo>
                  <a:lnTo>
                    <a:pt x="165" y="25"/>
                  </a:lnTo>
                  <a:lnTo>
                    <a:pt x="114" y="39"/>
                  </a:lnTo>
                  <a:lnTo>
                    <a:pt x="58" y="55"/>
                  </a:lnTo>
                  <a:lnTo>
                    <a:pt x="58" y="55"/>
                  </a:lnTo>
                  <a:lnTo>
                    <a:pt x="46" y="60"/>
                  </a:lnTo>
                  <a:lnTo>
                    <a:pt x="40" y="62"/>
                  </a:lnTo>
                  <a:lnTo>
                    <a:pt x="40" y="62"/>
                  </a:lnTo>
                  <a:lnTo>
                    <a:pt x="34" y="65"/>
                  </a:lnTo>
                  <a:lnTo>
                    <a:pt x="30" y="65"/>
                  </a:lnTo>
                  <a:lnTo>
                    <a:pt x="30" y="65"/>
                  </a:lnTo>
                  <a:lnTo>
                    <a:pt x="26" y="65"/>
                  </a:lnTo>
                  <a:lnTo>
                    <a:pt x="21" y="64"/>
                  </a:lnTo>
                  <a:lnTo>
                    <a:pt x="17" y="60"/>
                  </a:lnTo>
                  <a:lnTo>
                    <a:pt x="10" y="54"/>
                  </a:lnTo>
                  <a:lnTo>
                    <a:pt x="10" y="54"/>
                  </a:lnTo>
                  <a:lnTo>
                    <a:pt x="5" y="47"/>
                  </a:lnTo>
                  <a:lnTo>
                    <a:pt x="2" y="41"/>
                  </a:lnTo>
                  <a:lnTo>
                    <a:pt x="0" y="35"/>
                  </a:lnTo>
                  <a:lnTo>
                    <a:pt x="0" y="31"/>
                  </a:lnTo>
                  <a:lnTo>
                    <a:pt x="0" y="31"/>
                  </a:lnTo>
                  <a:lnTo>
                    <a:pt x="1" y="28"/>
                  </a:lnTo>
                  <a:lnTo>
                    <a:pt x="2" y="26"/>
                  </a:lnTo>
                  <a:lnTo>
                    <a:pt x="2" y="26"/>
                  </a:lnTo>
                  <a:lnTo>
                    <a:pt x="4" y="26"/>
                  </a:lnTo>
                  <a:lnTo>
                    <a:pt x="7" y="29"/>
                  </a:lnTo>
                  <a:lnTo>
                    <a:pt x="7" y="29"/>
                  </a:lnTo>
                  <a:lnTo>
                    <a:pt x="13" y="34"/>
                  </a:lnTo>
                  <a:lnTo>
                    <a:pt x="17" y="36"/>
                  </a:lnTo>
                  <a:lnTo>
                    <a:pt x="21" y="38"/>
                  </a:lnTo>
                  <a:lnTo>
                    <a:pt x="27" y="38"/>
                  </a:lnTo>
                  <a:lnTo>
                    <a:pt x="27" y="38"/>
                  </a:lnTo>
                  <a:lnTo>
                    <a:pt x="36" y="38"/>
                  </a:lnTo>
                  <a:lnTo>
                    <a:pt x="47" y="35"/>
                  </a:lnTo>
                  <a:lnTo>
                    <a:pt x="47" y="35"/>
                  </a:lnTo>
                  <a:lnTo>
                    <a:pt x="120" y="19"/>
                  </a:lnTo>
                  <a:lnTo>
                    <a:pt x="181" y="6"/>
                  </a:lnTo>
                  <a:lnTo>
                    <a:pt x="181" y="6"/>
                  </a:lnTo>
                  <a:lnTo>
                    <a:pt x="203" y="2"/>
                  </a:lnTo>
                  <a:lnTo>
                    <a:pt x="203" y="2"/>
                  </a:lnTo>
                  <a:lnTo>
                    <a:pt x="219" y="0"/>
                  </a:lnTo>
                  <a:lnTo>
                    <a:pt x="219" y="0"/>
                  </a:lnTo>
                  <a:lnTo>
                    <a:pt x="229" y="2"/>
                  </a:lnTo>
                  <a:lnTo>
                    <a:pt x="236" y="5"/>
                  </a:lnTo>
                  <a:lnTo>
                    <a:pt x="240" y="10"/>
                  </a:lnTo>
                  <a:lnTo>
                    <a:pt x="242" y="18"/>
                  </a:lnTo>
                  <a:lnTo>
                    <a:pt x="242" y="18"/>
                  </a:lnTo>
                  <a:lnTo>
                    <a:pt x="240" y="22"/>
                  </a:lnTo>
                  <a:lnTo>
                    <a:pt x="239" y="25"/>
                  </a:lnTo>
                  <a:lnTo>
                    <a:pt x="236" y="26"/>
                  </a:lnTo>
                  <a:lnTo>
                    <a:pt x="236" y="26"/>
                  </a:lnTo>
                  <a:lnTo>
                    <a:pt x="230" y="28"/>
                  </a:lnTo>
                  <a:lnTo>
                    <a:pt x="217" y="28"/>
                  </a:lnTo>
                  <a:lnTo>
                    <a:pt x="217" y="28"/>
                  </a:lnTo>
                  <a:lnTo>
                    <a:pt x="200" y="29"/>
                  </a:lnTo>
                  <a:lnTo>
                    <a:pt x="185" y="32"/>
                  </a:lnTo>
                  <a:lnTo>
                    <a:pt x="171" y="39"/>
                  </a:lnTo>
                  <a:lnTo>
                    <a:pt x="153" y="49"/>
                  </a:lnTo>
                  <a:lnTo>
                    <a:pt x="153" y="49"/>
                  </a:lnTo>
                  <a:lnTo>
                    <a:pt x="145" y="58"/>
                  </a:lnTo>
                  <a:lnTo>
                    <a:pt x="136" y="67"/>
                  </a:lnTo>
                  <a:lnTo>
                    <a:pt x="129" y="77"/>
                  </a:lnTo>
                  <a:lnTo>
                    <a:pt x="123" y="86"/>
                  </a:lnTo>
                  <a:lnTo>
                    <a:pt x="118" y="96"/>
                  </a:lnTo>
                  <a:lnTo>
                    <a:pt x="116" y="106"/>
                  </a:lnTo>
                  <a:lnTo>
                    <a:pt x="114" y="117"/>
                  </a:lnTo>
                  <a:lnTo>
                    <a:pt x="114" y="129"/>
                  </a:lnTo>
                  <a:lnTo>
                    <a:pt x="114" y="129"/>
                  </a:lnTo>
                  <a:lnTo>
                    <a:pt x="114" y="138"/>
                  </a:lnTo>
                  <a:lnTo>
                    <a:pt x="116" y="146"/>
                  </a:lnTo>
                  <a:lnTo>
                    <a:pt x="118" y="154"/>
                  </a:lnTo>
                  <a:lnTo>
                    <a:pt x="121" y="161"/>
                  </a:lnTo>
                  <a:lnTo>
                    <a:pt x="127" y="168"/>
                  </a:lnTo>
                  <a:lnTo>
                    <a:pt x="132" y="174"/>
                  </a:lnTo>
                  <a:lnTo>
                    <a:pt x="139" y="180"/>
                  </a:lnTo>
                  <a:lnTo>
                    <a:pt x="146" y="184"/>
                  </a:lnTo>
                  <a:lnTo>
                    <a:pt x="146" y="184"/>
                  </a:lnTo>
                  <a:lnTo>
                    <a:pt x="155" y="188"/>
                  </a:lnTo>
                  <a:lnTo>
                    <a:pt x="165" y="193"/>
                  </a:lnTo>
                  <a:lnTo>
                    <a:pt x="176" y="196"/>
                  </a:lnTo>
                  <a:lnTo>
                    <a:pt x="190" y="199"/>
                  </a:lnTo>
                  <a:lnTo>
                    <a:pt x="190" y="199"/>
                  </a:lnTo>
                  <a:lnTo>
                    <a:pt x="201" y="200"/>
                  </a:lnTo>
                  <a:lnTo>
                    <a:pt x="208" y="203"/>
                  </a:lnTo>
                  <a:lnTo>
                    <a:pt x="213" y="209"/>
                  </a:lnTo>
                  <a:lnTo>
                    <a:pt x="213" y="214"/>
                  </a:lnTo>
                  <a:lnTo>
                    <a:pt x="213" y="214"/>
                  </a:lnTo>
                  <a:lnTo>
                    <a:pt x="213" y="220"/>
                  </a:lnTo>
                  <a:lnTo>
                    <a:pt x="208" y="225"/>
                  </a:lnTo>
                  <a:lnTo>
                    <a:pt x="204" y="228"/>
                  </a:lnTo>
                  <a:lnTo>
                    <a:pt x="197" y="228"/>
                  </a:lnTo>
                  <a:lnTo>
                    <a:pt x="197" y="228"/>
                  </a:lnTo>
                  <a:lnTo>
                    <a:pt x="187" y="228"/>
                  </a:lnTo>
                  <a:lnTo>
                    <a:pt x="174" y="225"/>
                  </a:lnTo>
                  <a:lnTo>
                    <a:pt x="161" y="222"/>
                  </a:lnTo>
                  <a:lnTo>
                    <a:pt x="147" y="216"/>
                  </a:lnTo>
                  <a:lnTo>
                    <a:pt x="147" y="216"/>
                  </a:lnTo>
                  <a:lnTo>
                    <a:pt x="136" y="209"/>
                  </a:lnTo>
                  <a:lnTo>
                    <a:pt x="126" y="201"/>
                  </a:lnTo>
                  <a:lnTo>
                    <a:pt x="117" y="193"/>
                  </a:lnTo>
                  <a:lnTo>
                    <a:pt x="110" y="184"/>
                  </a:lnTo>
                  <a:lnTo>
                    <a:pt x="103" y="173"/>
                  </a:lnTo>
                  <a:lnTo>
                    <a:pt x="98" y="161"/>
                  </a:lnTo>
                  <a:lnTo>
                    <a:pt x="95" y="146"/>
                  </a:lnTo>
                  <a:lnTo>
                    <a:pt x="95" y="132"/>
                  </a:lnTo>
                  <a:lnTo>
                    <a:pt x="95" y="132"/>
                  </a:lnTo>
                  <a:lnTo>
                    <a:pt x="95" y="123"/>
                  </a:lnTo>
                  <a:lnTo>
                    <a:pt x="97" y="113"/>
                  </a:lnTo>
                  <a:lnTo>
                    <a:pt x="103" y="96"/>
                  </a:lnTo>
                  <a:lnTo>
                    <a:pt x="111" y="78"/>
                  </a:lnTo>
                  <a:lnTo>
                    <a:pt x="116" y="70"/>
                  </a:lnTo>
                  <a:lnTo>
                    <a:pt x="123" y="62"/>
                  </a:lnTo>
                  <a:lnTo>
                    <a:pt x="123" y="62"/>
                  </a:lnTo>
                  <a:lnTo>
                    <a:pt x="133" y="52"/>
                  </a:lnTo>
                  <a:lnTo>
                    <a:pt x="143" y="42"/>
                  </a:lnTo>
                  <a:lnTo>
                    <a:pt x="155" y="34"/>
                  </a:lnTo>
                  <a:lnTo>
                    <a:pt x="166" y="26"/>
                  </a:lnTo>
                  <a:lnTo>
                    <a:pt x="165" y="25"/>
                  </a:lnTo>
                  <a:close/>
                  <a:moveTo>
                    <a:pt x="192" y="75"/>
                  </a:moveTo>
                  <a:lnTo>
                    <a:pt x="192" y="75"/>
                  </a:lnTo>
                  <a:lnTo>
                    <a:pt x="208" y="83"/>
                  </a:lnTo>
                  <a:lnTo>
                    <a:pt x="221" y="90"/>
                  </a:lnTo>
                  <a:lnTo>
                    <a:pt x="232" y="97"/>
                  </a:lnTo>
                  <a:lnTo>
                    <a:pt x="240" y="103"/>
                  </a:lnTo>
                  <a:lnTo>
                    <a:pt x="240" y="103"/>
                  </a:lnTo>
                  <a:lnTo>
                    <a:pt x="246" y="112"/>
                  </a:lnTo>
                  <a:lnTo>
                    <a:pt x="249" y="116"/>
                  </a:lnTo>
                  <a:lnTo>
                    <a:pt x="249" y="120"/>
                  </a:lnTo>
                  <a:lnTo>
                    <a:pt x="249" y="120"/>
                  </a:lnTo>
                  <a:lnTo>
                    <a:pt x="249" y="126"/>
                  </a:lnTo>
                  <a:lnTo>
                    <a:pt x="248" y="131"/>
                  </a:lnTo>
                  <a:lnTo>
                    <a:pt x="243" y="133"/>
                  </a:lnTo>
                  <a:lnTo>
                    <a:pt x="239" y="135"/>
                  </a:lnTo>
                  <a:lnTo>
                    <a:pt x="239" y="135"/>
                  </a:lnTo>
                  <a:lnTo>
                    <a:pt x="236" y="135"/>
                  </a:lnTo>
                  <a:lnTo>
                    <a:pt x="232" y="132"/>
                  </a:lnTo>
                  <a:lnTo>
                    <a:pt x="227" y="125"/>
                  </a:lnTo>
                  <a:lnTo>
                    <a:pt x="227" y="125"/>
                  </a:lnTo>
                  <a:lnTo>
                    <a:pt x="219" y="113"/>
                  </a:lnTo>
                  <a:lnTo>
                    <a:pt x="210" y="102"/>
                  </a:lnTo>
                  <a:lnTo>
                    <a:pt x="200" y="93"/>
                  </a:lnTo>
                  <a:lnTo>
                    <a:pt x="188" y="83"/>
                  </a:lnTo>
                  <a:lnTo>
                    <a:pt x="192" y="75"/>
                  </a:lnTo>
                  <a:close/>
                  <a:moveTo>
                    <a:pt x="220" y="54"/>
                  </a:moveTo>
                  <a:lnTo>
                    <a:pt x="220" y="54"/>
                  </a:lnTo>
                  <a:lnTo>
                    <a:pt x="233" y="58"/>
                  </a:lnTo>
                  <a:lnTo>
                    <a:pt x="246" y="62"/>
                  </a:lnTo>
                  <a:lnTo>
                    <a:pt x="256" y="68"/>
                  </a:lnTo>
                  <a:lnTo>
                    <a:pt x="266" y="74"/>
                  </a:lnTo>
                  <a:lnTo>
                    <a:pt x="266" y="74"/>
                  </a:lnTo>
                  <a:lnTo>
                    <a:pt x="271" y="78"/>
                  </a:lnTo>
                  <a:lnTo>
                    <a:pt x="275" y="83"/>
                  </a:lnTo>
                  <a:lnTo>
                    <a:pt x="278" y="87"/>
                  </a:lnTo>
                  <a:lnTo>
                    <a:pt x="278" y="93"/>
                  </a:lnTo>
                  <a:lnTo>
                    <a:pt x="278" y="93"/>
                  </a:lnTo>
                  <a:lnTo>
                    <a:pt x="278" y="97"/>
                  </a:lnTo>
                  <a:lnTo>
                    <a:pt x="277" y="102"/>
                  </a:lnTo>
                  <a:lnTo>
                    <a:pt x="274" y="104"/>
                  </a:lnTo>
                  <a:lnTo>
                    <a:pt x="269" y="106"/>
                  </a:lnTo>
                  <a:lnTo>
                    <a:pt x="269" y="106"/>
                  </a:lnTo>
                  <a:lnTo>
                    <a:pt x="265" y="104"/>
                  </a:lnTo>
                  <a:lnTo>
                    <a:pt x="261" y="102"/>
                  </a:lnTo>
                  <a:lnTo>
                    <a:pt x="261" y="102"/>
                  </a:lnTo>
                  <a:lnTo>
                    <a:pt x="250" y="89"/>
                  </a:lnTo>
                  <a:lnTo>
                    <a:pt x="240" y="78"/>
                  </a:lnTo>
                  <a:lnTo>
                    <a:pt x="229" y="70"/>
                  </a:lnTo>
                  <a:lnTo>
                    <a:pt x="216" y="60"/>
                  </a:lnTo>
                  <a:lnTo>
                    <a:pt x="220" y="5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7" name="Freeform 111"/>
            <p:cNvSpPr>
              <a:spLocks/>
            </p:cNvSpPr>
            <p:nvPr userDrawn="1"/>
          </p:nvSpPr>
          <p:spPr bwMode="auto">
            <a:xfrm>
              <a:off x="2541588" y="1754188"/>
              <a:ext cx="152400" cy="141288"/>
            </a:xfrm>
            <a:custGeom>
              <a:avLst/>
              <a:gdLst/>
              <a:ahLst/>
              <a:cxnLst>
                <a:cxn ang="0">
                  <a:pos x="0" y="263"/>
                </a:cxn>
                <a:cxn ang="0">
                  <a:pos x="33" y="236"/>
                </a:cxn>
                <a:cxn ang="0">
                  <a:pos x="59" y="208"/>
                </a:cxn>
                <a:cxn ang="0">
                  <a:pos x="70" y="194"/>
                </a:cxn>
                <a:cxn ang="0">
                  <a:pos x="86" y="166"/>
                </a:cxn>
                <a:cxn ang="0">
                  <a:pos x="100" y="135"/>
                </a:cxn>
                <a:cxn ang="0">
                  <a:pos x="110" y="100"/>
                </a:cxn>
                <a:cxn ang="0">
                  <a:pos x="113" y="83"/>
                </a:cxn>
                <a:cxn ang="0">
                  <a:pos x="119" y="22"/>
                </a:cxn>
                <a:cxn ang="0">
                  <a:pos x="119" y="0"/>
                </a:cxn>
                <a:cxn ang="0">
                  <a:pos x="155" y="5"/>
                </a:cxn>
                <a:cxn ang="0">
                  <a:pos x="162" y="9"/>
                </a:cxn>
                <a:cxn ang="0">
                  <a:pos x="162" y="11"/>
                </a:cxn>
                <a:cxn ang="0">
                  <a:pos x="160" y="16"/>
                </a:cxn>
                <a:cxn ang="0">
                  <a:pos x="146" y="21"/>
                </a:cxn>
                <a:cxn ang="0">
                  <a:pos x="146" y="25"/>
                </a:cxn>
                <a:cxn ang="0">
                  <a:pos x="149" y="51"/>
                </a:cxn>
                <a:cxn ang="0">
                  <a:pos x="162" y="105"/>
                </a:cxn>
                <a:cxn ang="0">
                  <a:pos x="173" y="131"/>
                </a:cxn>
                <a:cxn ang="0">
                  <a:pos x="202" y="174"/>
                </a:cxn>
                <a:cxn ang="0">
                  <a:pos x="238" y="209"/>
                </a:cxn>
                <a:cxn ang="0">
                  <a:pos x="249" y="216"/>
                </a:cxn>
                <a:cxn ang="0">
                  <a:pos x="273" y="229"/>
                </a:cxn>
                <a:cxn ang="0">
                  <a:pos x="286" y="242"/>
                </a:cxn>
                <a:cxn ang="0">
                  <a:pos x="280" y="242"/>
                </a:cxn>
                <a:cxn ang="0">
                  <a:pos x="271" y="247"/>
                </a:cxn>
                <a:cxn ang="0">
                  <a:pos x="268" y="249"/>
                </a:cxn>
                <a:cxn ang="0">
                  <a:pos x="258" y="265"/>
                </a:cxn>
                <a:cxn ang="0">
                  <a:pos x="238" y="251"/>
                </a:cxn>
                <a:cxn ang="0">
                  <a:pos x="209" y="223"/>
                </a:cxn>
                <a:cxn ang="0">
                  <a:pos x="196" y="206"/>
                </a:cxn>
                <a:cxn ang="0">
                  <a:pos x="167" y="157"/>
                </a:cxn>
                <a:cxn ang="0">
                  <a:pos x="149" y="106"/>
                </a:cxn>
                <a:cxn ang="0">
                  <a:pos x="146" y="89"/>
                </a:cxn>
                <a:cxn ang="0">
                  <a:pos x="142" y="69"/>
                </a:cxn>
                <a:cxn ang="0">
                  <a:pos x="141" y="86"/>
                </a:cxn>
                <a:cxn ang="0">
                  <a:pos x="133" y="116"/>
                </a:cxn>
                <a:cxn ang="0">
                  <a:pos x="126" y="134"/>
                </a:cxn>
                <a:cxn ang="0">
                  <a:pos x="112" y="166"/>
                </a:cxn>
                <a:cxn ang="0">
                  <a:pos x="96" y="193"/>
                </a:cxn>
                <a:cxn ang="0">
                  <a:pos x="77" y="216"/>
                </a:cxn>
                <a:cxn ang="0">
                  <a:pos x="55" y="236"/>
                </a:cxn>
                <a:cxn ang="0">
                  <a:pos x="33" y="252"/>
                </a:cxn>
                <a:cxn ang="0">
                  <a:pos x="0" y="263"/>
                </a:cxn>
              </a:cxnLst>
              <a:rect l="0" t="0" r="r" b="b"/>
              <a:pathLst>
                <a:path w="287" h="268">
                  <a:moveTo>
                    <a:pt x="0" y="263"/>
                  </a:moveTo>
                  <a:lnTo>
                    <a:pt x="0" y="263"/>
                  </a:lnTo>
                  <a:lnTo>
                    <a:pt x="19" y="248"/>
                  </a:lnTo>
                  <a:lnTo>
                    <a:pt x="33" y="236"/>
                  </a:lnTo>
                  <a:lnTo>
                    <a:pt x="46" y="222"/>
                  </a:lnTo>
                  <a:lnTo>
                    <a:pt x="59" y="208"/>
                  </a:lnTo>
                  <a:lnTo>
                    <a:pt x="59" y="208"/>
                  </a:lnTo>
                  <a:lnTo>
                    <a:pt x="70" y="194"/>
                  </a:lnTo>
                  <a:lnTo>
                    <a:pt x="78" y="180"/>
                  </a:lnTo>
                  <a:lnTo>
                    <a:pt x="86" y="166"/>
                  </a:lnTo>
                  <a:lnTo>
                    <a:pt x="93" y="151"/>
                  </a:lnTo>
                  <a:lnTo>
                    <a:pt x="100" y="135"/>
                  </a:lnTo>
                  <a:lnTo>
                    <a:pt x="104" y="118"/>
                  </a:lnTo>
                  <a:lnTo>
                    <a:pt x="110" y="100"/>
                  </a:lnTo>
                  <a:lnTo>
                    <a:pt x="113" y="83"/>
                  </a:lnTo>
                  <a:lnTo>
                    <a:pt x="113" y="83"/>
                  </a:lnTo>
                  <a:lnTo>
                    <a:pt x="117" y="51"/>
                  </a:lnTo>
                  <a:lnTo>
                    <a:pt x="119" y="22"/>
                  </a:lnTo>
                  <a:lnTo>
                    <a:pt x="119" y="22"/>
                  </a:lnTo>
                  <a:lnTo>
                    <a:pt x="119" y="0"/>
                  </a:lnTo>
                  <a:lnTo>
                    <a:pt x="119" y="0"/>
                  </a:lnTo>
                  <a:lnTo>
                    <a:pt x="155" y="5"/>
                  </a:lnTo>
                  <a:lnTo>
                    <a:pt x="161" y="8"/>
                  </a:lnTo>
                  <a:lnTo>
                    <a:pt x="162" y="9"/>
                  </a:lnTo>
                  <a:lnTo>
                    <a:pt x="162" y="11"/>
                  </a:lnTo>
                  <a:lnTo>
                    <a:pt x="162" y="11"/>
                  </a:lnTo>
                  <a:lnTo>
                    <a:pt x="162" y="13"/>
                  </a:lnTo>
                  <a:lnTo>
                    <a:pt x="160" y="16"/>
                  </a:lnTo>
                  <a:lnTo>
                    <a:pt x="155" y="18"/>
                  </a:lnTo>
                  <a:lnTo>
                    <a:pt x="146" y="21"/>
                  </a:lnTo>
                  <a:lnTo>
                    <a:pt x="146" y="21"/>
                  </a:lnTo>
                  <a:lnTo>
                    <a:pt x="146" y="25"/>
                  </a:lnTo>
                  <a:lnTo>
                    <a:pt x="146" y="25"/>
                  </a:lnTo>
                  <a:lnTo>
                    <a:pt x="149" y="51"/>
                  </a:lnTo>
                  <a:lnTo>
                    <a:pt x="154" y="77"/>
                  </a:lnTo>
                  <a:lnTo>
                    <a:pt x="162" y="105"/>
                  </a:lnTo>
                  <a:lnTo>
                    <a:pt x="173" y="131"/>
                  </a:lnTo>
                  <a:lnTo>
                    <a:pt x="173" y="131"/>
                  </a:lnTo>
                  <a:lnTo>
                    <a:pt x="186" y="154"/>
                  </a:lnTo>
                  <a:lnTo>
                    <a:pt x="202" y="174"/>
                  </a:lnTo>
                  <a:lnTo>
                    <a:pt x="219" y="193"/>
                  </a:lnTo>
                  <a:lnTo>
                    <a:pt x="238" y="209"/>
                  </a:lnTo>
                  <a:lnTo>
                    <a:pt x="238" y="209"/>
                  </a:lnTo>
                  <a:lnTo>
                    <a:pt x="249" y="216"/>
                  </a:lnTo>
                  <a:lnTo>
                    <a:pt x="261" y="223"/>
                  </a:lnTo>
                  <a:lnTo>
                    <a:pt x="273" y="229"/>
                  </a:lnTo>
                  <a:lnTo>
                    <a:pt x="287" y="235"/>
                  </a:lnTo>
                  <a:lnTo>
                    <a:pt x="286" y="242"/>
                  </a:lnTo>
                  <a:lnTo>
                    <a:pt x="286" y="242"/>
                  </a:lnTo>
                  <a:lnTo>
                    <a:pt x="280" y="242"/>
                  </a:lnTo>
                  <a:lnTo>
                    <a:pt x="276" y="244"/>
                  </a:lnTo>
                  <a:lnTo>
                    <a:pt x="271" y="247"/>
                  </a:lnTo>
                  <a:lnTo>
                    <a:pt x="268" y="249"/>
                  </a:lnTo>
                  <a:lnTo>
                    <a:pt x="268" y="249"/>
                  </a:lnTo>
                  <a:lnTo>
                    <a:pt x="262" y="257"/>
                  </a:lnTo>
                  <a:lnTo>
                    <a:pt x="258" y="265"/>
                  </a:lnTo>
                  <a:lnTo>
                    <a:pt x="258" y="265"/>
                  </a:lnTo>
                  <a:lnTo>
                    <a:pt x="238" y="251"/>
                  </a:lnTo>
                  <a:lnTo>
                    <a:pt x="222" y="238"/>
                  </a:lnTo>
                  <a:lnTo>
                    <a:pt x="209" y="223"/>
                  </a:lnTo>
                  <a:lnTo>
                    <a:pt x="196" y="206"/>
                  </a:lnTo>
                  <a:lnTo>
                    <a:pt x="196" y="206"/>
                  </a:lnTo>
                  <a:lnTo>
                    <a:pt x="180" y="181"/>
                  </a:lnTo>
                  <a:lnTo>
                    <a:pt x="167" y="157"/>
                  </a:lnTo>
                  <a:lnTo>
                    <a:pt x="158" y="132"/>
                  </a:lnTo>
                  <a:lnTo>
                    <a:pt x="149" y="106"/>
                  </a:lnTo>
                  <a:lnTo>
                    <a:pt x="149" y="106"/>
                  </a:lnTo>
                  <a:lnTo>
                    <a:pt x="146" y="89"/>
                  </a:lnTo>
                  <a:lnTo>
                    <a:pt x="144" y="69"/>
                  </a:lnTo>
                  <a:lnTo>
                    <a:pt x="142" y="69"/>
                  </a:lnTo>
                  <a:lnTo>
                    <a:pt x="142" y="69"/>
                  </a:lnTo>
                  <a:lnTo>
                    <a:pt x="141" y="86"/>
                  </a:lnTo>
                  <a:lnTo>
                    <a:pt x="138" y="102"/>
                  </a:lnTo>
                  <a:lnTo>
                    <a:pt x="133" y="116"/>
                  </a:lnTo>
                  <a:lnTo>
                    <a:pt x="126" y="134"/>
                  </a:lnTo>
                  <a:lnTo>
                    <a:pt x="126" y="134"/>
                  </a:lnTo>
                  <a:lnTo>
                    <a:pt x="120" y="151"/>
                  </a:lnTo>
                  <a:lnTo>
                    <a:pt x="112" y="166"/>
                  </a:lnTo>
                  <a:lnTo>
                    <a:pt x="104" y="180"/>
                  </a:lnTo>
                  <a:lnTo>
                    <a:pt x="96" y="193"/>
                  </a:lnTo>
                  <a:lnTo>
                    <a:pt x="87" y="205"/>
                  </a:lnTo>
                  <a:lnTo>
                    <a:pt x="77" y="216"/>
                  </a:lnTo>
                  <a:lnTo>
                    <a:pt x="67" y="226"/>
                  </a:lnTo>
                  <a:lnTo>
                    <a:pt x="55" y="236"/>
                  </a:lnTo>
                  <a:lnTo>
                    <a:pt x="55" y="236"/>
                  </a:lnTo>
                  <a:lnTo>
                    <a:pt x="33" y="252"/>
                  </a:lnTo>
                  <a:lnTo>
                    <a:pt x="3" y="268"/>
                  </a:lnTo>
                  <a:lnTo>
                    <a:pt x="0" y="26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8" name="Freeform 112"/>
            <p:cNvSpPr>
              <a:spLocks/>
            </p:cNvSpPr>
            <p:nvPr userDrawn="1"/>
          </p:nvSpPr>
          <p:spPr bwMode="auto">
            <a:xfrm>
              <a:off x="2713038" y="1763713"/>
              <a:ext cx="120650" cy="122238"/>
            </a:xfrm>
            <a:custGeom>
              <a:avLst/>
              <a:gdLst/>
              <a:ahLst/>
              <a:cxnLst>
                <a:cxn ang="0">
                  <a:pos x="84" y="130"/>
                </a:cxn>
                <a:cxn ang="0">
                  <a:pos x="132" y="155"/>
                </a:cxn>
                <a:cxn ang="0">
                  <a:pos x="148" y="136"/>
                </a:cxn>
                <a:cxn ang="0">
                  <a:pos x="179" y="92"/>
                </a:cxn>
                <a:cxn ang="0">
                  <a:pos x="189" y="72"/>
                </a:cxn>
                <a:cxn ang="0">
                  <a:pos x="134" y="81"/>
                </a:cxn>
                <a:cxn ang="0">
                  <a:pos x="125" y="82"/>
                </a:cxn>
                <a:cxn ang="0">
                  <a:pos x="108" y="77"/>
                </a:cxn>
                <a:cxn ang="0">
                  <a:pos x="84" y="104"/>
                </a:cxn>
                <a:cxn ang="0">
                  <a:pos x="34" y="153"/>
                </a:cxn>
                <a:cxn ang="0">
                  <a:pos x="0" y="165"/>
                </a:cxn>
                <a:cxn ang="0">
                  <a:pos x="18" y="149"/>
                </a:cxn>
                <a:cxn ang="0">
                  <a:pos x="51" y="113"/>
                </a:cxn>
                <a:cxn ang="0">
                  <a:pos x="67" y="91"/>
                </a:cxn>
                <a:cxn ang="0">
                  <a:pos x="98" y="43"/>
                </a:cxn>
                <a:cxn ang="0">
                  <a:pos x="103" y="30"/>
                </a:cxn>
                <a:cxn ang="0">
                  <a:pos x="105" y="22"/>
                </a:cxn>
                <a:cxn ang="0">
                  <a:pos x="100" y="16"/>
                </a:cxn>
                <a:cxn ang="0">
                  <a:pos x="86" y="9"/>
                </a:cxn>
                <a:cxn ang="0">
                  <a:pos x="87" y="0"/>
                </a:cxn>
                <a:cxn ang="0">
                  <a:pos x="108" y="3"/>
                </a:cxn>
                <a:cxn ang="0">
                  <a:pos x="127" y="9"/>
                </a:cxn>
                <a:cxn ang="0">
                  <a:pos x="132" y="13"/>
                </a:cxn>
                <a:cxn ang="0">
                  <a:pos x="140" y="23"/>
                </a:cxn>
                <a:cxn ang="0">
                  <a:pos x="141" y="27"/>
                </a:cxn>
                <a:cxn ang="0">
                  <a:pos x="137" y="37"/>
                </a:cxn>
                <a:cxn ang="0">
                  <a:pos x="132" y="42"/>
                </a:cxn>
                <a:cxn ang="0">
                  <a:pos x="116" y="64"/>
                </a:cxn>
                <a:cxn ang="0">
                  <a:pos x="127" y="64"/>
                </a:cxn>
                <a:cxn ang="0">
                  <a:pos x="142" y="64"/>
                </a:cxn>
                <a:cxn ang="0">
                  <a:pos x="183" y="58"/>
                </a:cxn>
                <a:cxn ang="0">
                  <a:pos x="192" y="52"/>
                </a:cxn>
                <a:cxn ang="0">
                  <a:pos x="196" y="48"/>
                </a:cxn>
                <a:cxn ang="0">
                  <a:pos x="200" y="46"/>
                </a:cxn>
                <a:cxn ang="0">
                  <a:pos x="212" y="52"/>
                </a:cxn>
                <a:cxn ang="0">
                  <a:pos x="225" y="64"/>
                </a:cxn>
                <a:cxn ang="0">
                  <a:pos x="229" y="69"/>
                </a:cxn>
                <a:cxn ang="0">
                  <a:pos x="229" y="74"/>
                </a:cxn>
                <a:cxn ang="0">
                  <a:pos x="228" y="78"/>
                </a:cxn>
                <a:cxn ang="0">
                  <a:pos x="222" y="82"/>
                </a:cxn>
                <a:cxn ang="0">
                  <a:pos x="211" y="92"/>
                </a:cxn>
                <a:cxn ang="0">
                  <a:pos x="196" y="111"/>
                </a:cxn>
                <a:cxn ang="0">
                  <a:pos x="161" y="148"/>
                </a:cxn>
                <a:cxn ang="0">
                  <a:pos x="145" y="162"/>
                </a:cxn>
                <a:cxn ang="0">
                  <a:pos x="174" y="188"/>
                </a:cxn>
                <a:cxn ang="0">
                  <a:pos x="180" y="201"/>
                </a:cxn>
                <a:cxn ang="0">
                  <a:pos x="183" y="211"/>
                </a:cxn>
                <a:cxn ang="0">
                  <a:pos x="183" y="220"/>
                </a:cxn>
                <a:cxn ang="0">
                  <a:pos x="176" y="231"/>
                </a:cxn>
                <a:cxn ang="0">
                  <a:pos x="170" y="233"/>
                </a:cxn>
                <a:cxn ang="0">
                  <a:pos x="167" y="233"/>
                </a:cxn>
                <a:cxn ang="0">
                  <a:pos x="158" y="224"/>
                </a:cxn>
                <a:cxn ang="0">
                  <a:pos x="154" y="214"/>
                </a:cxn>
                <a:cxn ang="0">
                  <a:pos x="141" y="194"/>
                </a:cxn>
                <a:cxn ang="0">
                  <a:pos x="125" y="175"/>
                </a:cxn>
                <a:cxn ang="0">
                  <a:pos x="103" y="155"/>
                </a:cxn>
                <a:cxn ang="0">
                  <a:pos x="80" y="139"/>
                </a:cxn>
              </a:cxnLst>
              <a:rect l="0" t="0" r="r" b="b"/>
              <a:pathLst>
                <a:path w="229" h="233">
                  <a:moveTo>
                    <a:pt x="84" y="130"/>
                  </a:moveTo>
                  <a:lnTo>
                    <a:pt x="84" y="130"/>
                  </a:lnTo>
                  <a:lnTo>
                    <a:pt x="108" y="140"/>
                  </a:lnTo>
                  <a:lnTo>
                    <a:pt x="132" y="155"/>
                  </a:lnTo>
                  <a:lnTo>
                    <a:pt x="132" y="155"/>
                  </a:lnTo>
                  <a:lnTo>
                    <a:pt x="148" y="136"/>
                  </a:lnTo>
                  <a:lnTo>
                    <a:pt x="164" y="114"/>
                  </a:lnTo>
                  <a:lnTo>
                    <a:pt x="179" y="92"/>
                  </a:lnTo>
                  <a:lnTo>
                    <a:pt x="189" y="72"/>
                  </a:lnTo>
                  <a:lnTo>
                    <a:pt x="189" y="72"/>
                  </a:lnTo>
                  <a:lnTo>
                    <a:pt x="134" y="81"/>
                  </a:lnTo>
                  <a:lnTo>
                    <a:pt x="134" y="81"/>
                  </a:lnTo>
                  <a:lnTo>
                    <a:pt x="125" y="82"/>
                  </a:lnTo>
                  <a:lnTo>
                    <a:pt x="125" y="82"/>
                  </a:lnTo>
                  <a:lnTo>
                    <a:pt x="118" y="81"/>
                  </a:lnTo>
                  <a:lnTo>
                    <a:pt x="108" y="77"/>
                  </a:lnTo>
                  <a:lnTo>
                    <a:pt x="108" y="77"/>
                  </a:lnTo>
                  <a:lnTo>
                    <a:pt x="84" y="104"/>
                  </a:lnTo>
                  <a:lnTo>
                    <a:pt x="60" y="130"/>
                  </a:lnTo>
                  <a:lnTo>
                    <a:pt x="34" y="153"/>
                  </a:lnTo>
                  <a:lnTo>
                    <a:pt x="6" y="172"/>
                  </a:lnTo>
                  <a:lnTo>
                    <a:pt x="0" y="165"/>
                  </a:lnTo>
                  <a:lnTo>
                    <a:pt x="0" y="165"/>
                  </a:lnTo>
                  <a:lnTo>
                    <a:pt x="18" y="149"/>
                  </a:lnTo>
                  <a:lnTo>
                    <a:pt x="35" y="132"/>
                  </a:lnTo>
                  <a:lnTo>
                    <a:pt x="51" y="113"/>
                  </a:lnTo>
                  <a:lnTo>
                    <a:pt x="67" y="91"/>
                  </a:lnTo>
                  <a:lnTo>
                    <a:pt x="67" y="91"/>
                  </a:lnTo>
                  <a:lnTo>
                    <a:pt x="84" y="66"/>
                  </a:lnTo>
                  <a:lnTo>
                    <a:pt x="98" y="43"/>
                  </a:lnTo>
                  <a:lnTo>
                    <a:pt x="98" y="43"/>
                  </a:lnTo>
                  <a:lnTo>
                    <a:pt x="103" y="30"/>
                  </a:lnTo>
                  <a:lnTo>
                    <a:pt x="105" y="22"/>
                  </a:lnTo>
                  <a:lnTo>
                    <a:pt x="105" y="22"/>
                  </a:lnTo>
                  <a:lnTo>
                    <a:pt x="103" y="19"/>
                  </a:lnTo>
                  <a:lnTo>
                    <a:pt x="100" y="16"/>
                  </a:lnTo>
                  <a:lnTo>
                    <a:pt x="95" y="13"/>
                  </a:lnTo>
                  <a:lnTo>
                    <a:pt x="86" y="9"/>
                  </a:lnTo>
                  <a:lnTo>
                    <a:pt x="87" y="0"/>
                  </a:lnTo>
                  <a:lnTo>
                    <a:pt x="87" y="0"/>
                  </a:lnTo>
                  <a:lnTo>
                    <a:pt x="99" y="1"/>
                  </a:lnTo>
                  <a:lnTo>
                    <a:pt x="108" y="3"/>
                  </a:lnTo>
                  <a:lnTo>
                    <a:pt x="118" y="6"/>
                  </a:lnTo>
                  <a:lnTo>
                    <a:pt x="127" y="9"/>
                  </a:lnTo>
                  <a:lnTo>
                    <a:pt x="127" y="9"/>
                  </a:lnTo>
                  <a:lnTo>
                    <a:pt x="132" y="13"/>
                  </a:lnTo>
                  <a:lnTo>
                    <a:pt x="138" y="17"/>
                  </a:lnTo>
                  <a:lnTo>
                    <a:pt x="140" y="23"/>
                  </a:lnTo>
                  <a:lnTo>
                    <a:pt x="141" y="27"/>
                  </a:lnTo>
                  <a:lnTo>
                    <a:pt x="141" y="27"/>
                  </a:lnTo>
                  <a:lnTo>
                    <a:pt x="140" y="32"/>
                  </a:lnTo>
                  <a:lnTo>
                    <a:pt x="137" y="37"/>
                  </a:lnTo>
                  <a:lnTo>
                    <a:pt x="137" y="37"/>
                  </a:lnTo>
                  <a:lnTo>
                    <a:pt x="132" y="42"/>
                  </a:lnTo>
                  <a:lnTo>
                    <a:pt x="128" y="46"/>
                  </a:lnTo>
                  <a:lnTo>
                    <a:pt x="116" y="64"/>
                  </a:lnTo>
                  <a:lnTo>
                    <a:pt x="116" y="64"/>
                  </a:lnTo>
                  <a:lnTo>
                    <a:pt x="127" y="64"/>
                  </a:lnTo>
                  <a:lnTo>
                    <a:pt x="127" y="64"/>
                  </a:lnTo>
                  <a:lnTo>
                    <a:pt x="142" y="64"/>
                  </a:lnTo>
                  <a:lnTo>
                    <a:pt x="183" y="58"/>
                  </a:lnTo>
                  <a:lnTo>
                    <a:pt x="183" y="58"/>
                  </a:lnTo>
                  <a:lnTo>
                    <a:pt x="187" y="56"/>
                  </a:lnTo>
                  <a:lnTo>
                    <a:pt x="192" y="52"/>
                  </a:lnTo>
                  <a:lnTo>
                    <a:pt x="192" y="52"/>
                  </a:lnTo>
                  <a:lnTo>
                    <a:pt x="196" y="48"/>
                  </a:lnTo>
                  <a:lnTo>
                    <a:pt x="200" y="46"/>
                  </a:lnTo>
                  <a:lnTo>
                    <a:pt x="200" y="46"/>
                  </a:lnTo>
                  <a:lnTo>
                    <a:pt x="206" y="48"/>
                  </a:lnTo>
                  <a:lnTo>
                    <a:pt x="212" y="52"/>
                  </a:lnTo>
                  <a:lnTo>
                    <a:pt x="218" y="56"/>
                  </a:lnTo>
                  <a:lnTo>
                    <a:pt x="225" y="64"/>
                  </a:lnTo>
                  <a:lnTo>
                    <a:pt x="225" y="64"/>
                  </a:lnTo>
                  <a:lnTo>
                    <a:pt x="229" y="69"/>
                  </a:lnTo>
                  <a:lnTo>
                    <a:pt x="229" y="74"/>
                  </a:lnTo>
                  <a:lnTo>
                    <a:pt x="229" y="74"/>
                  </a:lnTo>
                  <a:lnTo>
                    <a:pt x="229" y="75"/>
                  </a:lnTo>
                  <a:lnTo>
                    <a:pt x="228" y="78"/>
                  </a:lnTo>
                  <a:lnTo>
                    <a:pt x="222" y="82"/>
                  </a:lnTo>
                  <a:lnTo>
                    <a:pt x="222" y="82"/>
                  </a:lnTo>
                  <a:lnTo>
                    <a:pt x="216" y="87"/>
                  </a:lnTo>
                  <a:lnTo>
                    <a:pt x="211" y="92"/>
                  </a:lnTo>
                  <a:lnTo>
                    <a:pt x="211" y="92"/>
                  </a:lnTo>
                  <a:lnTo>
                    <a:pt x="196" y="111"/>
                  </a:lnTo>
                  <a:lnTo>
                    <a:pt x="179" y="130"/>
                  </a:lnTo>
                  <a:lnTo>
                    <a:pt x="161" y="148"/>
                  </a:lnTo>
                  <a:lnTo>
                    <a:pt x="145" y="162"/>
                  </a:lnTo>
                  <a:lnTo>
                    <a:pt x="145" y="162"/>
                  </a:lnTo>
                  <a:lnTo>
                    <a:pt x="161" y="176"/>
                  </a:lnTo>
                  <a:lnTo>
                    <a:pt x="174" y="188"/>
                  </a:lnTo>
                  <a:lnTo>
                    <a:pt x="177" y="195"/>
                  </a:lnTo>
                  <a:lnTo>
                    <a:pt x="180" y="201"/>
                  </a:lnTo>
                  <a:lnTo>
                    <a:pt x="183" y="205"/>
                  </a:lnTo>
                  <a:lnTo>
                    <a:pt x="183" y="211"/>
                  </a:lnTo>
                  <a:lnTo>
                    <a:pt x="183" y="211"/>
                  </a:lnTo>
                  <a:lnTo>
                    <a:pt x="183" y="220"/>
                  </a:lnTo>
                  <a:lnTo>
                    <a:pt x="180" y="227"/>
                  </a:lnTo>
                  <a:lnTo>
                    <a:pt x="176" y="231"/>
                  </a:lnTo>
                  <a:lnTo>
                    <a:pt x="173" y="233"/>
                  </a:lnTo>
                  <a:lnTo>
                    <a:pt x="170" y="233"/>
                  </a:lnTo>
                  <a:lnTo>
                    <a:pt x="170" y="233"/>
                  </a:lnTo>
                  <a:lnTo>
                    <a:pt x="167" y="233"/>
                  </a:lnTo>
                  <a:lnTo>
                    <a:pt x="163" y="230"/>
                  </a:lnTo>
                  <a:lnTo>
                    <a:pt x="158" y="224"/>
                  </a:lnTo>
                  <a:lnTo>
                    <a:pt x="154" y="214"/>
                  </a:lnTo>
                  <a:lnTo>
                    <a:pt x="154" y="214"/>
                  </a:lnTo>
                  <a:lnTo>
                    <a:pt x="147" y="204"/>
                  </a:lnTo>
                  <a:lnTo>
                    <a:pt x="141" y="194"/>
                  </a:lnTo>
                  <a:lnTo>
                    <a:pt x="132" y="184"/>
                  </a:lnTo>
                  <a:lnTo>
                    <a:pt x="125" y="175"/>
                  </a:lnTo>
                  <a:lnTo>
                    <a:pt x="125" y="175"/>
                  </a:lnTo>
                  <a:lnTo>
                    <a:pt x="103" y="155"/>
                  </a:lnTo>
                  <a:lnTo>
                    <a:pt x="92" y="146"/>
                  </a:lnTo>
                  <a:lnTo>
                    <a:pt x="80" y="139"/>
                  </a:lnTo>
                  <a:lnTo>
                    <a:pt x="84" y="13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09" name="Freeform 113"/>
            <p:cNvSpPr>
              <a:spLocks noEditPoints="1"/>
            </p:cNvSpPr>
            <p:nvPr userDrawn="1"/>
          </p:nvSpPr>
          <p:spPr bwMode="auto">
            <a:xfrm>
              <a:off x="2868613" y="1771651"/>
              <a:ext cx="131763" cy="114300"/>
            </a:xfrm>
            <a:custGeom>
              <a:avLst/>
              <a:gdLst/>
              <a:ahLst/>
              <a:cxnLst>
                <a:cxn ang="0">
                  <a:pos x="142" y="200"/>
                </a:cxn>
                <a:cxn ang="0">
                  <a:pos x="194" y="168"/>
                </a:cxn>
                <a:cxn ang="0">
                  <a:pos x="210" y="145"/>
                </a:cxn>
                <a:cxn ang="0">
                  <a:pos x="219" y="117"/>
                </a:cxn>
                <a:cxn ang="0">
                  <a:pos x="220" y="94"/>
                </a:cxn>
                <a:cxn ang="0">
                  <a:pos x="207" y="50"/>
                </a:cxn>
                <a:cxn ang="0">
                  <a:pos x="169" y="20"/>
                </a:cxn>
                <a:cxn ang="0">
                  <a:pos x="135" y="14"/>
                </a:cxn>
                <a:cxn ang="0">
                  <a:pos x="120" y="14"/>
                </a:cxn>
                <a:cxn ang="0">
                  <a:pos x="127" y="30"/>
                </a:cxn>
                <a:cxn ang="0">
                  <a:pos x="129" y="42"/>
                </a:cxn>
                <a:cxn ang="0">
                  <a:pos x="129" y="55"/>
                </a:cxn>
                <a:cxn ang="0">
                  <a:pos x="117" y="98"/>
                </a:cxn>
                <a:cxn ang="0">
                  <a:pos x="98" y="142"/>
                </a:cxn>
                <a:cxn ang="0">
                  <a:pos x="75" y="178"/>
                </a:cxn>
                <a:cxn ang="0">
                  <a:pos x="55" y="194"/>
                </a:cxn>
                <a:cxn ang="0">
                  <a:pos x="40" y="194"/>
                </a:cxn>
                <a:cxn ang="0">
                  <a:pos x="24" y="178"/>
                </a:cxn>
                <a:cxn ang="0">
                  <a:pos x="11" y="155"/>
                </a:cxn>
                <a:cxn ang="0">
                  <a:pos x="3" y="136"/>
                </a:cxn>
                <a:cxn ang="0">
                  <a:pos x="0" y="117"/>
                </a:cxn>
                <a:cxn ang="0">
                  <a:pos x="13" y="68"/>
                </a:cxn>
                <a:cxn ang="0">
                  <a:pos x="35" y="40"/>
                </a:cxn>
                <a:cxn ang="0">
                  <a:pos x="72" y="13"/>
                </a:cxn>
                <a:cxn ang="0">
                  <a:pos x="117" y="1"/>
                </a:cxn>
                <a:cxn ang="0">
                  <a:pos x="145" y="1"/>
                </a:cxn>
                <a:cxn ang="0">
                  <a:pos x="180" y="8"/>
                </a:cxn>
                <a:cxn ang="0">
                  <a:pos x="209" y="23"/>
                </a:cxn>
                <a:cxn ang="0">
                  <a:pos x="230" y="45"/>
                </a:cxn>
                <a:cxn ang="0">
                  <a:pos x="245" y="71"/>
                </a:cxn>
                <a:cxn ang="0">
                  <a:pos x="249" y="103"/>
                </a:cxn>
                <a:cxn ang="0">
                  <a:pos x="246" y="129"/>
                </a:cxn>
                <a:cxn ang="0">
                  <a:pos x="233" y="159"/>
                </a:cxn>
                <a:cxn ang="0">
                  <a:pos x="211" y="182"/>
                </a:cxn>
                <a:cxn ang="0">
                  <a:pos x="171" y="204"/>
                </a:cxn>
                <a:cxn ang="0">
                  <a:pos x="119" y="207"/>
                </a:cxn>
                <a:cxn ang="0">
                  <a:pos x="33" y="71"/>
                </a:cxn>
                <a:cxn ang="0">
                  <a:pos x="21" y="118"/>
                </a:cxn>
                <a:cxn ang="0">
                  <a:pos x="27" y="147"/>
                </a:cxn>
                <a:cxn ang="0">
                  <a:pos x="39" y="165"/>
                </a:cxn>
                <a:cxn ang="0">
                  <a:pos x="49" y="166"/>
                </a:cxn>
                <a:cxn ang="0">
                  <a:pos x="62" y="156"/>
                </a:cxn>
                <a:cxn ang="0">
                  <a:pos x="84" y="120"/>
                </a:cxn>
                <a:cxn ang="0">
                  <a:pos x="104" y="71"/>
                </a:cxn>
                <a:cxn ang="0">
                  <a:pos x="111" y="43"/>
                </a:cxn>
                <a:cxn ang="0">
                  <a:pos x="111" y="30"/>
                </a:cxn>
                <a:cxn ang="0">
                  <a:pos x="109" y="16"/>
                </a:cxn>
                <a:cxn ang="0">
                  <a:pos x="88" y="21"/>
                </a:cxn>
                <a:cxn ang="0">
                  <a:pos x="62" y="37"/>
                </a:cxn>
                <a:cxn ang="0">
                  <a:pos x="42" y="56"/>
                </a:cxn>
              </a:cxnLst>
              <a:rect l="0" t="0" r="r" b="b"/>
              <a:pathLst>
                <a:path w="249" h="215">
                  <a:moveTo>
                    <a:pt x="119" y="207"/>
                  </a:moveTo>
                  <a:lnTo>
                    <a:pt x="119" y="207"/>
                  </a:lnTo>
                  <a:lnTo>
                    <a:pt x="142" y="200"/>
                  </a:lnTo>
                  <a:lnTo>
                    <a:pt x="161" y="191"/>
                  </a:lnTo>
                  <a:lnTo>
                    <a:pt x="180" y="181"/>
                  </a:lnTo>
                  <a:lnTo>
                    <a:pt x="194" y="168"/>
                  </a:lnTo>
                  <a:lnTo>
                    <a:pt x="200" y="160"/>
                  </a:lnTo>
                  <a:lnTo>
                    <a:pt x="206" y="153"/>
                  </a:lnTo>
                  <a:lnTo>
                    <a:pt x="210" y="145"/>
                  </a:lnTo>
                  <a:lnTo>
                    <a:pt x="214" y="136"/>
                  </a:lnTo>
                  <a:lnTo>
                    <a:pt x="217" y="127"/>
                  </a:lnTo>
                  <a:lnTo>
                    <a:pt x="219" y="117"/>
                  </a:lnTo>
                  <a:lnTo>
                    <a:pt x="220" y="105"/>
                  </a:lnTo>
                  <a:lnTo>
                    <a:pt x="220" y="94"/>
                  </a:lnTo>
                  <a:lnTo>
                    <a:pt x="220" y="94"/>
                  </a:lnTo>
                  <a:lnTo>
                    <a:pt x="219" y="78"/>
                  </a:lnTo>
                  <a:lnTo>
                    <a:pt x="214" y="63"/>
                  </a:lnTo>
                  <a:lnTo>
                    <a:pt x="207" y="50"/>
                  </a:lnTo>
                  <a:lnTo>
                    <a:pt x="197" y="37"/>
                  </a:lnTo>
                  <a:lnTo>
                    <a:pt x="184" y="29"/>
                  </a:lnTo>
                  <a:lnTo>
                    <a:pt x="169" y="20"/>
                  </a:lnTo>
                  <a:lnTo>
                    <a:pt x="153" y="16"/>
                  </a:lnTo>
                  <a:lnTo>
                    <a:pt x="135" y="14"/>
                  </a:lnTo>
                  <a:lnTo>
                    <a:pt x="135" y="14"/>
                  </a:lnTo>
                  <a:lnTo>
                    <a:pt x="132" y="14"/>
                  </a:lnTo>
                  <a:lnTo>
                    <a:pt x="132" y="14"/>
                  </a:lnTo>
                  <a:lnTo>
                    <a:pt x="120" y="14"/>
                  </a:lnTo>
                  <a:lnTo>
                    <a:pt x="120" y="14"/>
                  </a:lnTo>
                  <a:lnTo>
                    <a:pt x="124" y="23"/>
                  </a:lnTo>
                  <a:lnTo>
                    <a:pt x="127" y="30"/>
                  </a:lnTo>
                  <a:lnTo>
                    <a:pt x="129" y="36"/>
                  </a:lnTo>
                  <a:lnTo>
                    <a:pt x="129" y="42"/>
                  </a:lnTo>
                  <a:lnTo>
                    <a:pt x="129" y="42"/>
                  </a:lnTo>
                  <a:lnTo>
                    <a:pt x="129" y="45"/>
                  </a:lnTo>
                  <a:lnTo>
                    <a:pt x="129" y="45"/>
                  </a:lnTo>
                  <a:lnTo>
                    <a:pt x="129" y="55"/>
                  </a:lnTo>
                  <a:lnTo>
                    <a:pt x="126" y="68"/>
                  </a:lnTo>
                  <a:lnTo>
                    <a:pt x="122" y="82"/>
                  </a:lnTo>
                  <a:lnTo>
                    <a:pt x="117" y="98"/>
                  </a:lnTo>
                  <a:lnTo>
                    <a:pt x="117" y="98"/>
                  </a:lnTo>
                  <a:lnTo>
                    <a:pt x="109" y="121"/>
                  </a:lnTo>
                  <a:lnTo>
                    <a:pt x="98" y="142"/>
                  </a:lnTo>
                  <a:lnTo>
                    <a:pt x="87" y="162"/>
                  </a:lnTo>
                  <a:lnTo>
                    <a:pt x="75" y="178"/>
                  </a:lnTo>
                  <a:lnTo>
                    <a:pt x="75" y="178"/>
                  </a:lnTo>
                  <a:lnTo>
                    <a:pt x="69" y="185"/>
                  </a:lnTo>
                  <a:lnTo>
                    <a:pt x="64" y="189"/>
                  </a:lnTo>
                  <a:lnTo>
                    <a:pt x="55" y="194"/>
                  </a:lnTo>
                  <a:lnTo>
                    <a:pt x="48" y="195"/>
                  </a:lnTo>
                  <a:lnTo>
                    <a:pt x="48" y="195"/>
                  </a:lnTo>
                  <a:lnTo>
                    <a:pt x="40" y="194"/>
                  </a:lnTo>
                  <a:lnTo>
                    <a:pt x="35" y="191"/>
                  </a:lnTo>
                  <a:lnTo>
                    <a:pt x="29" y="185"/>
                  </a:lnTo>
                  <a:lnTo>
                    <a:pt x="24" y="178"/>
                  </a:lnTo>
                  <a:lnTo>
                    <a:pt x="24" y="178"/>
                  </a:lnTo>
                  <a:lnTo>
                    <a:pt x="19" y="166"/>
                  </a:lnTo>
                  <a:lnTo>
                    <a:pt x="11" y="155"/>
                  </a:lnTo>
                  <a:lnTo>
                    <a:pt x="11" y="155"/>
                  </a:lnTo>
                  <a:lnTo>
                    <a:pt x="6" y="146"/>
                  </a:lnTo>
                  <a:lnTo>
                    <a:pt x="3" y="136"/>
                  </a:lnTo>
                  <a:lnTo>
                    <a:pt x="1" y="126"/>
                  </a:lnTo>
                  <a:lnTo>
                    <a:pt x="0" y="117"/>
                  </a:lnTo>
                  <a:lnTo>
                    <a:pt x="0" y="117"/>
                  </a:lnTo>
                  <a:lnTo>
                    <a:pt x="1" y="100"/>
                  </a:lnTo>
                  <a:lnTo>
                    <a:pt x="6" y="84"/>
                  </a:lnTo>
                  <a:lnTo>
                    <a:pt x="13" y="68"/>
                  </a:lnTo>
                  <a:lnTo>
                    <a:pt x="24" y="52"/>
                  </a:lnTo>
                  <a:lnTo>
                    <a:pt x="24" y="52"/>
                  </a:lnTo>
                  <a:lnTo>
                    <a:pt x="35" y="40"/>
                  </a:lnTo>
                  <a:lnTo>
                    <a:pt x="46" y="30"/>
                  </a:lnTo>
                  <a:lnTo>
                    <a:pt x="59" y="20"/>
                  </a:lnTo>
                  <a:lnTo>
                    <a:pt x="72" y="13"/>
                  </a:lnTo>
                  <a:lnTo>
                    <a:pt x="87" y="8"/>
                  </a:lnTo>
                  <a:lnTo>
                    <a:pt x="101" y="4"/>
                  </a:lnTo>
                  <a:lnTo>
                    <a:pt x="117" y="1"/>
                  </a:lnTo>
                  <a:lnTo>
                    <a:pt x="133" y="0"/>
                  </a:lnTo>
                  <a:lnTo>
                    <a:pt x="133" y="0"/>
                  </a:lnTo>
                  <a:lnTo>
                    <a:pt x="145" y="1"/>
                  </a:lnTo>
                  <a:lnTo>
                    <a:pt x="158" y="3"/>
                  </a:lnTo>
                  <a:lnTo>
                    <a:pt x="169" y="4"/>
                  </a:lnTo>
                  <a:lnTo>
                    <a:pt x="180" y="8"/>
                  </a:lnTo>
                  <a:lnTo>
                    <a:pt x="191" y="13"/>
                  </a:lnTo>
                  <a:lnTo>
                    <a:pt x="200" y="17"/>
                  </a:lnTo>
                  <a:lnTo>
                    <a:pt x="209" y="23"/>
                  </a:lnTo>
                  <a:lnTo>
                    <a:pt x="217" y="29"/>
                  </a:lnTo>
                  <a:lnTo>
                    <a:pt x="225" y="36"/>
                  </a:lnTo>
                  <a:lnTo>
                    <a:pt x="230" y="45"/>
                  </a:lnTo>
                  <a:lnTo>
                    <a:pt x="236" y="53"/>
                  </a:lnTo>
                  <a:lnTo>
                    <a:pt x="240" y="62"/>
                  </a:lnTo>
                  <a:lnTo>
                    <a:pt x="245" y="71"/>
                  </a:lnTo>
                  <a:lnTo>
                    <a:pt x="248" y="81"/>
                  </a:lnTo>
                  <a:lnTo>
                    <a:pt x="249" y="92"/>
                  </a:lnTo>
                  <a:lnTo>
                    <a:pt x="249" y="103"/>
                  </a:lnTo>
                  <a:lnTo>
                    <a:pt x="249" y="103"/>
                  </a:lnTo>
                  <a:lnTo>
                    <a:pt x="249" y="116"/>
                  </a:lnTo>
                  <a:lnTo>
                    <a:pt x="246" y="129"/>
                  </a:lnTo>
                  <a:lnTo>
                    <a:pt x="243" y="139"/>
                  </a:lnTo>
                  <a:lnTo>
                    <a:pt x="239" y="149"/>
                  </a:lnTo>
                  <a:lnTo>
                    <a:pt x="233" y="159"/>
                  </a:lnTo>
                  <a:lnTo>
                    <a:pt x="227" y="168"/>
                  </a:lnTo>
                  <a:lnTo>
                    <a:pt x="219" y="176"/>
                  </a:lnTo>
                  <a:lnTo>
                    <a:pt x="211" y="182"/>
                  </a:lnTo>
                  <a:lnTo>
                    <a:pt x="201" y="189"/>
                  </a:lnTo>
                  <a:lnTo>
                    <a:pt x="193" y="195"/>
                  </a:lnTo>
                  <a:lnTo>
                    <a:pt x="171" y="204"/>
                  </a:lnTo>
                  <a:lnTo>
                    <a:pt x="146" y="211"/>
                  </a:lnTo>
                  <a:lnTo>
                    <a:pt x="122" y="215"/>
                  </a:lnTo>
                  <a:lnTo>
                    <a:pt x="119" y="207"/>
                  </a:lnTo>
                  <a:close/>
                  <a:moveTo>
                    <a:pt x="42" y="56"/>
                  </a:moveTo>
                  <a:lnTo>
                    <a:pt x="42" y="56"/>
                  </a:lnTo>
                  <a:lnTo>
                    <a:pt x="33" y="71"/>
                  </a:lnTo>
                  <a:lnTo>
                    <a:pt x="26" y="85"/>
                  </a:lnTo>
                  <a:lnTo>
                    <a:pt x="23" y="101"/>
                  </a:lnTo>
                  <a:lnTo>
                    <a:pt x="21" y="118"/>
                  </a:lnTo>
                  <a:lnTo>
                    <a:pt x="21" y="118"/>
                  </a:lnTo>
                  <a:lnTo>
                    <a:pt x="23" y="133"/>
                  </a:lnTo>
                  <a:lnTo>
                    <a:pt x="27" y="147"/>
                  </a:lnTo>
                  <a:lnTo>
                    <a:pt x="30" y="155"/>
                  </a:lnTo>
                  <a:lnTo>
                    <a:pt x="35" y="160"/>
                  </a:lnTo>
                  <a:lnTo>
                    <a:pt x="39" y="165"/>
                  </a:lnTo>
                  <a:lnTo>
                    <a:pt x="45" y="166"/>
                  </a:lnTo>
                  <a:lnTo>
                    <a:pt x="45" y="166"/>
                  </a:lnTo>
                  <a:lnTo>
                    <a:pt x="49" y="166"/>
                  </a:lnTo>
                  <a:lnTo>
                    <a:pt x="53" y="165"/>
                  </a:lnTo>
                  <a:lnTo>
                    <a:pt x="58" y="162"/>
                  </a:lnTo>
                  <a:lnTo>
                    <a:pt x="62" y="156"/>
                  </a:lnTo>
                  <a:lnTo>
                    <a:pt x="72" y="142"/>
                  </a:lnTo>
                  <a:lnTo>
                    <a:pt x="84" y="120"/>
                  </a:lnTo>
                  <a:lnTo>
                    <a:pt x="84" y="120"/>
                  </a:lnTo>
                  <a:lnTo>
                    <a:pt x="91" y="104"/>
                  </a:lnTo>
                  <a:lnTo>
                    <a:pt x="98" y="87"/>
                  </a:lnTo>
                  <a:lnTo>
                    <a:pt x="104" y="71"/>
                  </a:lnTo>
                  <a:lnTo>
                    <a:pt x="109" y="56"/>
                  </a:lnTo>
                  <a:lnTo>
                    <a:pt x="109" y="56"/>
                  </a:lnTo>
                  <a:lnTo>
                    <a:pt x="111" y="43"/>
                  </a:lnTo>
                  <a:lnTo>
                    <a:pt x="111" y="35"/>
                  </a:lnTo>
                  <a:lnTo>
                    <a:pt x="111" y="35"/>
                  </a:lnTo>
                  <a:lnTo>
                    <a:pt x="111" y="30"/>
                  </a:lnTo>
                  <a:lnTo>
                    <a:pt x="111" y="30"/>
                  </a:lnTo>
                  <a:lnTo>
                    <a:pt x="111" y="23"/>
                  </a:lnTo>
                  <a:lnTo>
                    <a:pt x="109" y="16"/>
                  </a:lnTo>
                  <a:lnTo>
                    <a:pt x="109" y="16"/>
                  </a:lnTo>
                  <a:lnTo>
                    <a:pt x="98" y="19"/>
                  </a:lnTo>
                  <a:lnTo>
                    <a:pt x="88" y="21"/>
                  </a:lnTo>
                  <a:lnTo>
                    <a:pt x="80" y="26"/>
                  </a:lnTo>
                  <a:lnTo>
                    <a:pt x="71" y="32"/>
                  </a:lnTo>
                  <a:lnTo>
                    <a:pt x="62" y="37"/>
                  </a:lnTo>
                  <a:lnTo>
                    <a:pt x="55" y="43"/>
                  </a:lnTo>
                  <a:lnTo>
                    <a:pt x="48" y="49"/>
                  </a:lnTo>
                  <a:lnTo>
                    <a:pt x="42" y="56"/>
                  </a:lnTo>
                  <a:lnTo>
                    <a:pt x="42" y="5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0" name="Freeform 114"/>
            <p:cNvSpPr>
              <a:spLocks noEditPoints="1"/>
            </p:cNvSpPr>
            <p:nvPr userDrawn="1"/>
          </p:nvSpPr>
          <p:spPr bwMode="auto">
            <a:xfrm>
              <a:off x="3035301" y="1751013"/>
              <a:ext cx="150813" cy="149225"/>
            </a:xfrm>
            <a:custGeom>
              <a:avLst/>
              <a:gdLst/>
              <a:ahLst/>
              <a:cxnLst>
                <a:cxn ang="0">
                  <a:pos x="101" y="197"/>
                </a:cxn>
                <a:cxn ang="0">
                  <a:pos x="125" y="212"/>
                </a:cxn>
                <a:cxn ang="0">
                  <a:pos x="119" y="232"/>
                </a:cxn>
                <a:cxn ang="0">
                  <a:pos x="107" y="223"/>
                </a:cxn>
                <a:cxn ang="0">
                  <a:pos x="84" y="197"/>
                </a:cxn>
                <a:cxn ang="0">
                  <a:pos x="9" y="235"/>
                </a:cxn>
                <a:cxn ang="0">
                  <a:pos x="61" y="194"/>
                </a:cxn>
                <a:cxn ang="0">
                  <a:pos x="38" y="152"/>
                </a:cxn>
                <a:cxn ang="0">
                  <a:pos x="19" y="188"/>
                </a:cxn>
                <a:cxn ang="0">
                  <a:pos x="3" y="185"/>
                </a:cxn>
                <a:cxn ang="0">
                  <a:pos x="4" y="164"/>
                </a:cxn>
                <a:cxn ang="0">
                  <a:pos x="26" y="148"/>
                </a:cxn>
                <a:cxn ang="0">
                  <a:pos x="39" y="132"/>
                </a:cxn>
                <a:cxn ang="0">
                  <a:pos x="257" y="128"/>
                </a:cxn>
                <a:cxn ang="0">
                  <a:pos x="284" y="155"/>
                </a:cxn>
                <a:cxn ang="0">
                  <a:pos x="267" y="162"/>
                </a:cxn>
                <a:cxn ang="0">
                  <a:pos x="228" y="188"/>
                </a:cxn>
                <a:cxn ang="0">
                  <a:pos x="120" y="164"/>
                </a:cxn>
                <a:cxn ang="0">
                  <a:pos x="200" y="161"/>
                </a:cxn>
                <a:cxn ang="0">
                  <a:pos x="225" y="185"/>
                </a:cxn>
                <a:cxn ang="0">
                  <a:pos x="210" y="193"/>
                </a:cxn>
                <a:cxn ang="0">
                  <a:pos x="156" y="235"/>
                </a:cxn>
                <a:cxn ang="0">
                  <a:pos x="75" y="271"/>
                </a:cxn>
                <a:cxn ang="0">
                  <a:pos x="42" y="267"/>
                </a:cxn>
                <a:cxn ang="0">
                  <a:pos x="125" y="233"/>
                </a:cxn>
                <a:cxn ang="0">
                  <a:pos x="167" y="28"/>
                </a:cxn>
                <a:cxn ang="0">
                  <a:pos x="167" y="2"/>
                </a:cxn>
                <a:cxn ang="0">
                  <a:pos x="204" y="10"/>
                </a:cxn>
                <a:cxn ang="0">
                  <a:pos x="190" y="17"/>
                </a:cxn>
                <a:cxn ang="0">
                  <a:pos x="252" y="6"/>
                </a:cxn>
                <a:cxn ang="0">
                  <a:pos x="283" y="38"/>
                </a:cxn>
                <a:cxn ang="0">
                  <a:pos x="191" y="54"/>
                </a:cxn>
                <a:cxn ang="0">
                  <a:pos x="168" y="58"/>
                </a:cxn>
                <a:cxn ang="0">
                  <a:pos x="167" y="42"/>
                </a:cxn>
                <a:cxn ang="0">
                  <a:pos x="109" y="57"/>
                </a:cxn>
                <a:cxn ang="0">
                  <a:pos x="84" y="57"/>
                </a:cxn>
                <a:cxn ang="0">
                  <a:pos x="33" y="38"/>
                </a:cxn>
                <a:cxn ang="0">
                  <a:pos x="19" y="28"/>
                </a:cxn>
                <a:cxn ang="0">
                  <a:pos x="84" y="0"/>
                </a:cxn>
                <a:cxn ang="0">
                  <a:pos x="120" y="7"/>
                </a:cxn>
                <a:cxn ang="0">
                  <a:pos x="109" y="17"/>
                </a:cxn>
                <a:cxn ang="0">
                  <a:pos x="58" y="128"/>
                </a:cxn>
                <a:cxn ang="0">
                  <a:pos x="35" y="128"/>
                </a:cxn>
                <a:cxn ang="0">
                  <a:pos x="35" y="52"/>
                </a:cxn>
                <a:cxn ang="0">
                  <a:pos x="219" y="65"/>
                </a:cxn>
                <a:cxn ang="0">
                  <a:pos x="254" y="71"/>
                </a:cxn>
                <a:cxn ang="0">
                  <a:pos x="245" y="83"/>
                </a:cxn>
                <a:cxn ang="0">
                  <a:pos x="246" y="125"/>
                </a:cxn>
                <a:cxn ang="0">
                  <a:pos x="228" y="130"/>
                </a:cxn>
                <a:cxn ang="0">
                  <a:pos x="59" y="123"/>
                </a:cxn>
                <a:cxn ang="0">
                  <a:pos x="97" y="113"/>
                </a:cxn>
                <a:cxn ang="0">
                  <a:pos x="119" y="75"/>
                </a:cxn>
                <a:cxn ang="0">
                  <a:pos x="181" y="75"/>
                </a:cxn>
              </a:cxnLst>
              <a:rect l="0" t="0" r="r" b="b"/>
              <a:pathLst>
                <a:path w="284" h="281">
                  <a:moveTo>
                    <a:pt x="101" y="184"/>
                  </a:moveTo>
                  <a:lnTo>
                    <a:pt x="101" y="184"/>
                  </a:lnTo>
                  <a:lnTo>
                    <a:pt x="90" y="193"/>
                  </a:lnTo>
                  <a:lnTo>
                    <a:pt x="90" y="193"/>
                  </a:lnTo>
                  <a:lnTo>
                    <a:pt x="101" y="197"/>
                  </a:lnTo>
                  <a:lnTo>
                    <a:pt x="113" y="201"/>
                  </a:lnTo>
                  <a:lnTo>
                    <a:pt x="113" y="201"/>
                  </a:lnTo>
                  <a:lnTo>
                    <a:pt x="119" y="204"/>
                  </a:lnTo>
                  <a:lnTo>
                    <a:pt x="123" y="209"/>
                  </a:lnTo>
                  <a:lnTo>
                    <a:pt x="125" y="212"/>
                  </a:lnTo>
                  <a:lnTo>
                    <a:pt x="126" y="216"/>
                  </a:lnTo>
                  <a:lnTo>
                    <a:pt x="126" y="216"/>
                  </a:lnTo>
                  <a:lnTo>
                    <a:pt x="125" y="222"/>
                  </a:lnTo>
                  <a:lnTo>
                    <a:pt x="123" y="227"/>
                  </a:lnTo>
                  <a:lnTo>
                    <a:pt x="119" y="232"/>
                  </a:lnTo>
                  <a:lnTo>
                    <a:pt x="116" y="233"/>
                  </a:lnTo>
                  <a:lnTo>
                    <a:pt x="116" y="233"/>
                  </a:lnTo>
                  <a:lnTo>
                    <a:pt x="113" y="232"/>
                  </a:lnTo>
                  <a:lnTo>
                    <a:pt x="112" y="230"/>
                  </a:lnTo>
                  <a:lnTo>
                    <a:pt x="107" y="223"/>
                  </a:lnTo>
                  <a:lnTo>
                    <a:pt x="107" y="223"/>
                  </a:lnTo>
                  <a:lnTo>
                    <a:pt x="103" y="216"/>
                  </a:lnTo>
                  <a:lnTo>
                    <a:pt x="97" y="210"/>
                  </a:lnTo>
                  <a:lnTo>
                    <a:pt x="91" y="203"/>
                  </a:lnTo>
                  <a:lnTo>
                    <a:pt x="84" y="197"/>
                  </a:lnTo>
                  <a:lnTo>
                    <a:pt x="84" y="197"/>
                  </a:lnTo>
                  <a:lnTo>
                    <a:pt x="67" y="209"/>
                  </a:lnTo>
                  <a:lnTo>
                    <a:pt x="49" y="219"/>
                  </a:lnTo>
                  <a:lnTo>
                    <a:pt x="30" y="227"/>
                  </a:lnTo>
                  <a:lnTo>
                    <a:pt x="9" y="235"/>
                  </a:lnTo>
                  <a:lnTo>
                    <a:pt x="6" y="229"/>
                  </a:lnTo>
                  <a:lnTo>
                    <a:pt x="6" y="229"/>
                  </a:lnTo>
                  <a:lnTo>
                    <a:pt x="36" y="212"/>
                  </a:lnTo>
                  <a:lnTo>
                    <a:pt x="49" y="204"/>
                  </a:lnTo>
                  <a:lnTo>
                    <a:pt x="61" y="194"/>
                  </a:lnTo>
                  <a:lnTo>
                    <a:pt x="71" y="185"/>
                  </a:lnTo>
                  <a:lnTo>
                    <a:pt x="81" y="175"/>
                  </a:lnTo>
                  <a:lnTo>
                    <a:pt x="91" y="164"/>
                  </a:lnTo>
                  <a:lnTo>
                    <a:pt x="101" y="152"/>
                  </a:lnTo>
                  <a:lnTo>
                    <a:pt x="38" y="152"/>
                  </a:lnTo>
                  <a:lnTo>
                    <a:pt x="38" y="152"/>
                  </a:lnTo>
                  <a:lnTo>
                    <a:pt x="33" y="167"/>
                  </a:lnTo>
                  <a:lnTo>
                    <a:pt x="27" y="180"/>
                  </a:lnTo>
                  <a:lnTo>
                    <a:pt x="23" y="184"/>
                  </a:lnTo>
                  <a:lnTo>
                    <a:pt x="19" y="188"/>
                  </a:lnTo>
                  <a:lnTo>
                    <a:pt x="14" y="190"/>
                  </a:lnTo>
                  <a:lnTo>
                    <a:pt x="11" y="191"/>
                  </a:lnTo>
                  <a:lnTo>
                    <a:pt x="11" y="191"/>
                  </a:lnTo>
                  <a:lnTo>
                    <a:pt x="6" y="190"/>
                  </a:lnTo>
                  <a:lnTo>
                    <a:pt x="3" y="185"/>
                  </a:lnTo>
                  <a:lnTo>
                    <a:pt x="0" y="180"/>
                  </a:lnTo>
                  <a:lnTo>
                    <a:pt x="0" y="172"/>
                  </a:lnTo>
                  <a:lnTo>
                    <a:pt x="0" y="172"/>
                  </a:lnTo>
                  <a:lnTo>
                    <a:pt x="0" y="168"/>
                  </a:lnTo>
                  <a:lnTo>
                    <a:pt x="4" y="164"/>
                  </a:lnTo>
                  <a:lnTo>
                    <a:pt x="4" y="164"/>
                  </a:lnTo>
                  <a:lnTo>
                    <a:pt x="11" y="161"/>
                  </a:lnTo>
                  <a:lnTo>
                    <a:pt x="11" y="161"/>
                  </a:lnTo>
                  <a:lnTo>
                    <a:pt x="19" y="155"/>
                  </a:lnTo>
                  <a:lnTo>
                    <a:pt x="26" y="148"/>
                  </a:lnTo>
                  <a:lnTo>
                    <a:pt x="26" y="148"/>
                  </a:lnTo>
                  <a:lnTo>
                    <a:pt x="29" y="142"/>
                  </a:lnTo>
                  <a:lnTo>
                    <a:pt x="32" y="132"/>
                  </a:lnTo>
                  <a:lnTo>
                    <a:pt x="39" y="132"/>
                  </a:lnTo>
                  <a:lnTo>
                    <a:pt x="39" y="132"/>
                  </a:lnTo>
                  <a:lnTo>
                    <a:pt x="39" y="136"/>
                  </a:lnTo>
                  <a:lnTo>
                    <a:pt x="39" y="136"/>
                  </a:lnTo>
                  <a:lnTo>
                    <a:pt x="39" y="142"/>
                  </a:lnTo>
                  <a:lnTo>
                    <a:pt x="241" y="142"/>
                  </a:lnTo>
                  <a:lnTo>
                    <a:pt x="257" y="128"/>
                  </a:lnTo>
                  <a:lnTo>
                    <a:pt x="257" y="128"/>
                  </a:lnTo>
                  <a:lnTo>
                    <a:pt x="281" y="149"/>
                  </a:lnTo>
                  <a:lnTo>
                    <a:pt x="281" y="149"/>
                  </a:lnTo>
                  <a:lnTo>
                    <a:pt x="284" y="154"/>
                  </a:lnTo>
                  <a:lnTo>
                    <a:pt x="284" y="155"/>
                  </a:lnTo>
                  <a:lnTo>
                    <a:pt x="284" y="155"/>
                  </a:lnTo>
                  <a:lnTo>
                    <a:pt x="284" y="158"/>
                  </a:lnTo>
                  <a:lnTo>
                    <a:pt x="281" y="159"/>
                  </a:lnTo>
                  <a:lnTo>
                    <a:pt x="267" y="162"/>
                  </a:lnTo>
                  <a:lnTo>
                    <a:pt x="267" y="162"/>
                  </a:lnTo>
                  <a:lnTo>
                    <a:pt x="257" y="170"/>
                  </a:lnTo>
                  <a:lnTo>
                    <a:pt x="257" y="170"/>
                  </a:lnTo>
                  <a:lnTo>
                    <a:pt x="232" y="191"/>
                  </a:lnTo>
                  <a:lnTo>
                    <a:pt x="228" y="188"/>
                  </a:lnTo>
                  <a:lnTo>
                    <a:pt x="228" y="188"/>
                  </a:lnTo>
                  <a:lnTo>
                    <a:pt x="236" y="171"/>
                  </a:lnTo>
                  <a:lnTo>
                    <a:pt x="243" y="152"/>
                  </a:lnTo>
                  <a:lnTo>
                    <a:pt x="130" y="152"/>
                  </a:lnTo>
                  <a:lnTo>
                    <a:pt x="130" y="152"/>
                  </a:lnTo>
                  <a:lnTo>
                    <a:pt x="120" y="164"/>
                  </a:lnTo>
                  <a:lnTo>
                    <a:pt x="112" y="172"/>
                  </a:lnTo>
                  <a:lnTo>
                    <a:pt x="185" y="172"/>
                  </a:lnTo>
                  <a:lnTo>
                    <a:pt x="185" y="172"/>
                  </a:lnTo>
                  <a:lnTo>
                    <a:pt x="200" y="161"/>
                  </a:lnTo>
                  <a:lnTo>
                    <a:pt x="200" y="161"/>
                  </a:lnTo>
                  <a:lnTo>
                    <a:pt x="212" y="171"/>
                  </a:lnTo>
                  <a:lnTo>
                    <a:pt x="222" y="181"/>
                  </a:lnTo>
                  <a:lnTo>
                    <a:pt x="222" y="181"/>
                  </a:lnTo>
                  <a:lnTo>
                    <a:pt x="225" y="183"/>
                  </a:lnTo>
                  <a:lnTo>
                    <a:pt x="225" y="185"/>
                  </a:lnTo>
                  <a:lnTo>
                    <a:pt x="225" y="185"/>
                  </a:lnTo>
                  <a:lnTo>
                    <a:pt x="225" y="187"/>
                  </a:lnTo>
                  <a:lnTo>
                    <a:pt x="222" y="188"/>
                  </a:lnTo>
                  <a:lnTo>
                    <a:pt x="210" y="193"/>
                  </a:lnTo>
                  <a:lnTo>
                    <a:pt x="210" y="193"/>
                  </a:lnTo>
                  <a:lnTo>
                    <a:pt x="196" y="206"/>
                  </a:lnTo>
                  <a:lnTo>
                    <a:pt x="184" y="216"/>
                  </a:lnTo>
                  <a:lnTo>
                    <a:pt x="171" y="226"/>
                  </a:lnTo>
                  <a:lnTo>
                    <a:pt x="156" y="235"/>
                  </a:lnTo>
                  <a:lnTo>
                    <a:pt x="156" y="235"/>
                  </a:lnTo>
                  <a:lnTo>
                    <a:pt x="141" y="245"/>
                  </a:lnTo>
                  <a:lnTo>
                    <a:pt x="125" y="253"/>
                  </a:lnTo>
                  <a:lnTo>
                    <a:pt x="109" y="259"/>
                  </a:lnTo>
                  <a:lnTo>
                    <a:pt x="91" y="267"/>
                  </a:lnTo>
                  <a:lnTo>
                    <a:pt x="75" y="271"/>
                  </a:lnTo>
                  <a:lnTo>
                    <a:pt x="56" y="275"/>
                  </a:lnTo>
                  <a:lnTo>
                    <a:pt x="11" y="281"/>
                  </a:lnTo>
                  <a:lnTo>
                    <a:pt x="10" y="274"/>
                  </a:lnTo>
                  <a:lnTo>
                    <a:pt x="10" y="274"/>
                  </a:lnTo>
                  <a:lnTo>
                    <a:pt x="42" y="267"/>
                  </a:lnTo>
                  <a:lnTo>
                    <a:pt x="65" y="261"/>
                  </a:lnTo>
                  <a:lnTo>
                    <a:pt x="84" y="253"/>
                  </a:lnTo>
                  <a:lnTo>
                    <a:pt x="101" y="245"/>
                  </a:lnTo>
                  <a:lnTo>
                    <a:pt x="101" y="245"/>
                  </a:lnTo>
                  <a:lnTo>
                    <a:pt x="125" y="233"/>
                  </a:lnTo>
                  <a:lnTo>
                    <a:pt x="145" y="219"/>
                  </a:lnTo>
                  <a:lnTo>
                    <a:pt x="165" y="203"/>
                  </a:lnTo>
                  <a:lnTo>
                    <a:pt x="185" y="184"/>
                  </a:lnTo>
                  <a:lnTo>
                    <a:pt x="101" y="184"/>
                  </a:lnTo>
                  <a:close/>
                  <a:moveTo>
                    <a:pt x="167" y="28"/>
                  </a:moveTo>
                  <a:lnTo>
                    <a:pt x="167" y="28"/>
                  </a:lnTo>
                  <a:lnTo>
                    <a:pt x="167" y="19"/>
                  </a:lnTo>
                  <a:lnTo>
                    <a:pt x="167" y="19"/>
                  </a:lnTo>
                  <a:lnTo>
                    <a:pt x="167" y="2"/>
                  </a:lnTo>
                  <a:lnTo>
                    <a:pt x="167" y="2"/>
                  </a:lnTo>
                  <a:lnTo>
                    <a:pt x="194" y="4"/>
                  </a:lnTo>
                  <a:lnTo>
                    <a:pt x="200" y="6"/>
                  </a:lnTo>
                  <a:lnTo>
                    <a:pt x="200" y="6"/>
                  </a:lnTo>
                  <a:lnTo>
                    <a:pt x="203" y="7"/>
                  </a:lnTo>
                  <a:lnTo>
                    <a:pt x="204" y="10"/>
                  </a:lnTo>
                  <a:lnTo>
                    <a:pt x="204" y="10"/>
                  </a:lnTo>
                  <a:lnTo>
                    <a:pt x="203" y="13"/>
                  </a:lnTo>
                  <a:lnTo>
                    <a:pt x="201" y="15"/>
                  </a:lnTo>
                  <a:lnTo>
                    <a:pt x="190" y="17"/>
                  </a:lnTo>
                  <a:lnTo>
                    <a:pt x="190" y="17"/>
                  </a:lnTo>
                  <a:lnTo>
                    <a:pt x="190" y="28"/>
                  </a:lnTo>
                  <a:lnTo>
                    <a:pt x="232" y="28"/>
                  </a:lnTo>
                  <a:lnTo>
                    <a:pt x="232" y="28"/>
                  </a:lnTo>
                  <a:lnTo>
                    <a:pt x="252" y="6"/>
                  </a:lnTo>
                  <a:lnTo>
                    <a:pt x="252" y="6"/>
                  </a:lnTo>
                  <a:lnTo>
                    <a:pt x="281" y="32"/>
                  </a:lnTo>
                  <a:lnTo>
                    <a:pt x="281" y="32"/>
                  </a:lnTo>
                  <a:lnTo>
                    <a:pt x="283" y="36"/>
                  </a:lnTo>
                  <a:lnTo>
                    <a:pt x="283" y="36"/>
                  </a:lnTo>
                  <a:lnTo>
                    <a:pt x="283" y="38"/>
                  </a:lnTo>
                  <a:lnTo>
                    <a:pt x="280" y="38"/>
                  </a:lnTo>
                  <a:lnTo>
                    <a:pt x="190" y="38"/>
                  </a:lnTo>
                  <a:lnTo>
                    <a:pt x="190" y="38"/>
                  </a:lnTo>
                  <a:lnTo>
                    <a:pt x="191" y="54"/>
                  </a:lnTo>
                  <a:lnTo>
                    <a:pt x="191" y="54"/>
                  </a:lnTo>
                  <a:lnTo>
                    <a:pt x="190" y="57"/>
                  </a:lnTo>
                  <a:lnTo>
                    <a:pt x="188" y="58"/>
                  </a:lnTo>
                  <a:lnTo>
                    <a:pt x="175" y="59"/>
                  </a:lnTo>
                  <a:lnTo>
                    <a:pt x="175" y="59"/>
                  </a:lnTo>
                  <a:lnTo>
                    <a:pt x="168" y="58"/>
                  </a:lnTo>
                  <a:lnTo>
                    <a:pt x="167" y="57"/>
                  </a:lnTo>
                  <a:lnTo>
                    <a:pt x="167" y="55"/>
                  </a:lnTo>
                  <a:lnTo>
                    <a:pt x="167" y="55"/>
                  </a:lnTo>
                  <a:lnTo>
                    <a:pt x="167" y="42"/>
                  </a:lnTo>
                  <a:lnTo>
                    <a:pt x="167" y="42"/>
                  </a:lnTo>
                  <a:lnTo>
                    <a:pt x="167" y="38"/>
                  </a:lnTo>
                  <a:lnTo>
                    <a:pt x="109" y="38"/>
                  </a:lnTo>
                  <a:lnTo>
                    <a:pt x="109" y="54"/>
                  </a:lnTo>
                  <a:lnTo>
                    <a:pt x="109" y="54"/>
                  </a:lnTo>
                  <a:lnTo>
                    <a:pt x="109" y="57"/>
                  </a:lnTo>
                  <a:lnTo>
                    <a:pt x="106" y="58"/>
                  </a:lnTo>
                  <a:lnTo>
                    <a:pt x="93" y="59"/>
                  </a:lnTo>
                  <a:lnTo>
                    <a:pt x="93" y="59"/>
                  </a:lnTo>
                  <a:lnTo>
                    <a:pt x="85" y="58"/>
                  </a:lnTo>
                  <a:lnTo>
                    <a:pt x="84" y="57"/>
                  </a:lnTo>
                  <a:lnTo>
                    <a:pt x="84" y="55"/>
                  </a:lnTo>
                  <a:lnTo>
                    <a:pt x="84" y="55"/>
                  </a:lnTo>
                  <a:lnTo>
                    <a:pt x="85" y="38"/>
                  </a:lnTo>
                  <a:lnTo>
                    <a:pt x="33" y="38"/>
                  </a:lnTo>
                  <a:lnTo>
                    <a:pt x="33" y="38"/>
                  </a:lnTo>
                  <a:lnTo>
                    <a:pt x="19" y="39"/>
                  </a:lnTo>
                  <a:lnTo>
                    <a:pt x="6" y="41"/>
                  </a:lnTo>
                  <a:lnTo>
                    <a:pt x="4" y="25"/>
                  </a:lnTo>
                  <a:lnTo>
                    <a:pt x="4" y="25"/>
                  </a:lnTo>
                  <a:lnTo>
                    <a:pt x="19" y="28"/>
                  </a:lnTo>
                  <a:lnTo>
                    <a:pt x="33" y="28"/>
                  </a:lnTo>
                  <a:lnTo>
                    <a:pt x="85" y="28"/>
                  </a:lnTo>
                  <a:lnTo>
                    <a:pt x="85" y="17"/>
                  </a:lnTo>
                  <a:lnTo>
                    <a:pt x="85" y="17"/>
                  </a:lnTo>
                  <a:lnTo>
                    <a:pt x="84" y="0"/>
                  </a:lnTo>
                  <a:lnTo>
                    <a:pt x="84" y="0"/>
                  </a:lnTo>
                  <a:lnTo>
                    <a:pt x="101" y="3"/>
                  </a:lnTo>
                  <a:lnTo>
                    <a:pt x="101" y="3"/>
                  </a:lnTo>
                  <a:lnTo>
                    <a:pt x="117" y="4"/>
                  </a:lnTo>
                  <a:lnTo>
                    <a:pt x="120" y="7"/>
                  </a:lnTo>
                  <a:lnTo>
                    <a:pt x="122" y="9"/>
                  </a:lnTo>
                  <a:lnTo>
                    <a:pt x="122" y="9"/>
                  </a:lnTo>
                  <a:lnTo>
                    <a:pt x="122" y="12"/>
                  </a:lnTo>
                  <a:lnTo>
                    <a:pt x="119" y="13"/>
                  </a:lnTo>
                  <a:lnTo>
                    <a:pt x="109" y="17"/>
                  </a:lnTo>
                  <a:lnTo>
                    <a:pt x="109" y="28"/>
                  </a:lnTo>
                  <a:lnTo>
                    <a:pt x="167" y="28"/>
                  </a:lnTo>
                  <a:close/>
                  <a:moveTo>
                    <a:pt x="59" y="125"/>
                  </a:moveTo>
                  <a:lnTo>
                    <a:pt x="59" y="125"/>
                  </a:lnTo>
                  <a:lnTo>
                    <a:pt x="58" y="128"/>
                  </a:lnTo>
                  <a:lnTo>
                    <a:pt x="56" y="129"/>
                  </a:lnTo>
                  <a:lnTo>
                    <a:pt x="43" y="129"/>
                  </a:lnTo>
                  <a:lnTo>
                    <a:pt x="43" y="129"/>
                  </a:lnTo>
                  <a:lnTo>
                    <a:pt x="36" y="129"/>
                  </a:lnTo>
                  <a:lnTo>
                    <a:pt x="35" y="128"/>
                  </a:lnTo>
                  <a:lnTo>
                    <a:pt x="35" y="126"/>
                  </a:lnTo>
                  <a:lnTo>
                    <a:pt x="35" y="126"/>
                  </a:lnTo>
                  <a:lnTo>
                    <a:pt x="36" y="87"/>
                  </a:lnTo>
                  <a:lnTo>
                    <a:pt x="36" y="87"/>
                  </a:lnTo>
                  <a:lnTo>
                    <a:pt x="35" y="52"/>
                  </a:lnTo>
                  <a:lnTo>
                    <a:pt x="35" y="52"/>
                  </a:lnTo>
                  <a:lnTo>
                    <a:pt x="48" y="58"/>
                  </a:lnTo>
                  <a:lnTo>
                    <a:pt x="61" y="65"/>
                  </a:lnTo>
                  <a:lnTo>
                    <a:pt x="219" y="65"/>
                  </a:lnTo>
                  <a:lnTo>
                    <a:pt x="219" y="65"/>
                  </a:lnTo>
                  <a:lnTo>
                    <a:pt x="230" y="52"/>
                  </a:lnTo>
                  <a:lnTo>
                    <a:pt x="230" y="52"/>
                  </a:lnTo>
                  <a:lnTo>
                    <a:pt x="251" y="68"/>
                  </a:lnTo>
                  <a:lnTo>
                    <a:pt x="251" y="68"/>
                  </a:lnTo>
                  <a:lnTo>
                    <a:pt x="254" y="71"/>
                  </a:lnTo>
                  <a:lnTo>
                    <a:pt x="255" y="74"/>
                  </a:lnTo>
                  <a:lnTo>
                    <a:pt x="255" y="74"/>
                  </a:lnTo>
                  <a:lnTo>
                    <a:pt x="254" y="75"/>
                  </a:lnTo>
                  <a:lnTo>
                    <a:pt x="252" y="77"/>
                  </a:lnTo>
                  <a:lnTo>
                    <a:pt x="245" y="83"/>
                  </a:lnTo>
                  <a:lnTo>
                    <a:pt x="245" y="83"/>
                  </a:lnTo>
                  <a:lnTo>
                    <a:pt x="245" y="103"/>
                  </a:lnTo>
                  <a:lnTo>
                    <a:pt x="245" y="103"/>
                  </a:lnTo>
                  <a:lnTo>
                    <a:pt x="246" y="125"/>
                  </a:lnTo>
                  <a:lnTo>
                    <a:pt x="246" y="125"/>
                  </a:lnTo>
                  <a:lnTo>
                    <a:pt x="245" y="128"/>
                  </a:lnTo>
                  <a:lnTo>
                    <a:pt x="242" y="129"/>
                  </a:lnTo>
                  <a:lnTo>
                    <a:pt x="236" y="130"/>
                  </a:lnTo>
                  <a:lnTo>
                    <a:pt x="228" y="130"/>
                  </a:lnTo>
                  <a:lnTo>
                    <a:pt x="228" y="130"/>
                  </a:lnTo>
                  <a:lnTo>
                    <a:pt x="222" y="130"/>
                  </a:lnTo>
                  <a:lnTo>
                    <a:pt x="222" y="129"/>
                  </a:lnTo>
                  <a:lnTo>
                    <a:pt x="222" y="128"/>
                  </a:lnTo>
                  <a:lnTo>
                    <a:pt x="222" y="123"/>
                  </a:lnTo>
                  <a:lnTo>
                    <a:pt x="59" y="123"/>
                  </a:lnTo>
                  <a:lnTo>
                    <a:pt x="59" y="125"/>
                  </a:lnTo>
                  <a:close/>
                  <a:moveTo>
                    <a:pt x="97" y="75"/>
                  </a:moveTo>
                  <a:lnTo>
                    <a:pt x="59" y="75"/>
                  </a:lnTo>
                  <a:lnTo>
                    <a:pt x="59" y="113"/>
                  </a:lnTo>
                  <a:lnTo>
                    <a:pt x="97" y="113"/>
                  </a:lnTo>
                  <a:lnTo>
                    <a:pt x="97" y="75"/>
                  </a:lnTo>
                  <a:close/>
                  <a:moveTo>
                    <a:pt x="119" y="113"/>
                  </a:moveTo>
                  <a:lnTo>
                    <a:pt x="158" y="113"/>
                  </a:lnTo>
                  <a:lnTo>
                    <a:pt x="158" y="75"/>
                  </a:lnTo>
                  <a:lnTo>
                    <a:pt x="119" y="75"/>
                  </a:lnTo>
                  <a:lnTo>
                    <a:pt x="119" y="113"/>
                  </a:lnTo>
                  <a:close/>
                  <a:moveTo>
                    <a:pt x="181" y="113"/>
                  </a:moveTo>
                  <a:lnTo>
                    <a:pt x="222" y="113"/>
                  </a:lnTo>
                  <a:lnTo>
                    <a:pt x="222" y="75"/>
                  </a:lnTo>
                  <a:lnTo>
                    <a:pt x="181" y="75"/>
                  </a:lnTo>
                  <a:lnTo>
                    <a:pt x="181" y="11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1" name="Freeform 115"/>
            <p:cNvSpPr>
              <a:spLocks/>
            </p:cNvSpPr>
            <p:nvPr userDrawn="1"/>
          </p:nvSpPr>
          <p:spPr bwMode="auto">
            <a:xfrm>
              <a:off x="3217863" y="1757363"/>
              <a:ext cx="127000" cy="136525"/>
            </a:xfrm>
            <a:custGeom>
              <a:avLst/>
              <a:gdLst/>
              <a:ahLst/>
              <a:cxnLst>
                <a:cxn ang="0">
                  <a:pos x="19" y="58"/>
                </a:cxn>
                <a:cxn ang="0">
                  <a:pos x="55" y="58"/>
                </a:cxn>
                <a:cxn ang="0">
                  <a:pos x="93" y="32"/>
                </a:cxn>
                <a:cxn ang="0">
                  <a:pos x="97" y="18"/>
                </a:cxn>
                <a:cxn ang="0">
                  <a:pos x="90" y="10"/>
                </a:cxn>
                <a:cxn ang="0">
                  <a:pos x="80" y="5"/>
                </a:cxn>
                <a:cxn ang="0">
                  <a:pos x="87" y="0"/>
                </a:cxn>
                <a:cxn ang="0">
                  <a:pos x="123" y="10"/>
                </a:cxn>
                <a:cxn ang="0">
                  <a:pos x="125" y="19"/>
                </a:cxn>
                <a:cxn ang="0">
                  <a:pos x="113" y="35"/>
                </a:cxn>
                <a:cxn ang="0">
                  <a:pos x="151" y="34"/>
                </a:cxn>
                <a:cxn ang="0">
                  <a:pos x="162" y="31"/>
                </a:cxn>
                <a:cxn ang="0">
                  <a:pos x="175" y="42"/>
                </a:cxn>
                <a:cxn ang="0">
                  <a:pos x="160" y="54"/>
                </a:cxn>
                <a:cxn ang="0">
                  <a:pos x="91" y="70"/>
                </a:cxn>
                <a:cxn ang="0">
                  <a:pos x="65" y="112"/>
                </a:cxn>
                <a:cxn ang="0">
                  <a:pos x="97" y="102"/>
                </a:cxn>
                <a:cxn ang="0">
                  <a:pos x="122" y="112"/>
                </a:cxn>
                <a:cxn ang="0">
                  <a:pos x="133" y="141"/>
                </a:cxn>
                <a:cxn ang="0">
                  <a:pos x="203" y="110"/>
                </a:cxn>
                <a:cxn ang="0">
                  <a:pos x="204" y="103"/>
                </a:cxn>
                <a:cxn ang="0">
                  <a:pos x="196" y="93"/>
                </a:cxn>
                <a:cxn ang="0">
                  <a:pos x="194" y="89"/>
                </a:cxn>
                <a:cxn ang="0">
                  <a:pos x="212" y="91"/>
                </a:cxn>
                <a:cxn ang="0">
                  <a:pos x="235" y="112"/>
                </a:cxn>
                <a:cxn ang="0">
                  <a:pos x="238" y="125"/>
                </a:cxn>
                <a:cxn ang="0">
                  <a:pos x="226" y="129"/>
                </a:cxn>
                <a:cxn ang="0">
                  <a:pos x="167" y="146"/>
                </a:cxn>
                <a:cxn ang="0">
                  <a:pos x="135" y="191"/>
                </a:cxn>
                <a:cxn ang="0">
                  <a:pos x="123" y="209"/>
                </a:cxn>
                <a:cxn ang="0">
                  <a:pos x="115" y="202"/>
                </a:cxn>
                <a:cxn ang="0">
                  <a:pos x="113" y="165"/>
                </a:cxn>
                <a:cxn ang="0">
                  <a:pos x="78" y="190"/>
                </a:cxn>
                <a:cxn ang="0">
                  <a:pos x="67" y="212"/>
                </a:cxn>
                <a:cxn ang="0">
                  <a:pos x="74" y="228"/>
                </a:cxn>
                <a:cxn ang="0">
                  <a:pos x="116" y="236"/>
                </a:cxn>
                <a:cxn ang="0">
                  <a:pos x="161" y="232"/>
                </a:cxn>
                <a:cxn ang="0">
                  <a:pos x="189" y="228"/>
                </a:cxn>
                <a:cxn ang="0">
                  <a:pos x="207" y="236"/>
                </a:cxn>
                <a:cxn ang="0">
                  <a:pos x="204" y="252"/>
                </a:cxn>
                <a:cxn ang="0">
                  <a:pos x="168" y="258"/>
                </a:cxn>
                <a:cxn ang="0">
                  <a:pos x="102" y="257"/>
                </a:cxn>
                <a:cxn ang="0">
                  <a:pos x="57" y="235"/>
                </a:cxn>
                <a:cxn ang="0">
                  <a:pos x="52" y="206"/>
                </a:cxn>
                <a:cxn ang="0">
                  <a:pos x="65" y="181"/>
                </a:cxn>
                <a:cxn ang="0">
                  <a:pos x="113" y="148"/>
                </a:cxn>
                <a:cxn ang="0">
                  <a:pos x="109" y="122"/>
                </a:cxn>
                <a:cxn ang="0">
                  <a:pos x="94" y="115"/>
                </a:cxn>
                <a:cxn ang="0">
                  <a:pos x="64" y="126"/>
                </a:cxn>
                <a:cxn ang="0">
                  <a:pos x="26" y="155"/>
                </a:cxn>
                <a:cxn ang="0">
                  <a:pos x="12"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5" y="60"/>
                  </a:lnTo>
                  <a:lnTo>
                    <a:pt x="32" y="60"/>
                  </a:lnTo>
                  <a:lnTo>
                    <a:pt x="32" y="60"/>
                  </a:lnTo>
                  <a:lnTo>
                    <a:pt x="55" y="58"/>
                  </a:lnTo>
                  <a:lnTo>
                    <a:pt x="83" y="54"/>
                  </a:lnTo>
                  <a:lnTo>
                    <a:pt x="83" y="54"/>
                  </a:lnTo>
                  <a:lnTo>
                    <a:pt x="88" y="44"/>
                  </a:lnTo>
                  <a:lnTo>
                    <a:pt x="93" y="32"/>
                  </a:lnTo>
                  <a:lnTo>
                    <a:pt x="93" y="32"/>
                  </a:lnTo>
                  <a:lnTo>
                    <a:pt x="96" y="23"/>
                  </a:lnTo>
                  <a:lnTo>
                    <a:pt x="97" y="18"/>
                  </a:lnTo>
                  <a:lnTo>
                    <a:pt x="97" y="18"/>
                  </a:lnTo>
                  <a:lnTo>
                    <a:pt x="97" y="16"/>
                  </a:lnTo>
                  <a:lnTo>
                    <a:pt x="96" y="15"/>
                  </a:lnTo>
                  <a:lnTo>
                    <a:pt x="96" y="15"/>
                  </a:lnTo>
                  <a:lnTo>
                    <a:pt x="90" y="10"/>
                  </a:lnTo>
                  <a:lnTo>
                    <a:pt x="83" y="7"/>
                  </a:lnTo>
                  <a:lnTo>
                    <a:pt x="83" y="7"/>
                  </a:lnTo>
                  <a:lnTo>
                    <a:pt x="80" y="6"/>
                  </a:lnTo>
                  <a:lnTo>
                    <a:pt x="80" y="5"/>
                  </a:lnTo>
                  <a:lnTo>
                    <a:pt x="80" y="5"/>
                  </a:lnTo>
                  <a:lnTo>
                    <a:pt x="80" y="2"/>
                  </a:lnTo>
                  <a:lnTo>
                    <a:pt x="81" y="0"/>
                  </a:lnTo>
                  <a:lnTo>
                    <a:pt x="87" y="0"/>
                  </a:lnTo>
                  <a:lnTo>
                    <a:pt x="87" y="0"/>
                  </a:lnTo>
                  <a:lnTo>
                    <a:pt x="102" y="2"/>
                  </a:lnTo>
                  <a:lnTo>
                    <a:pt x="115" y="5"/>
                  </a:lnTo>
                  <a:lnTo>
                    <a:pt x="123" y="10"/>
                  </a:lnTo>
                  <a:lnTo>
                    <a:pt x="125" y="13"/>
                  </a:lnTo>
                  <a:lnTo>
                    <a:pt x="126" y="16"/>
                  </a:lnTo>
                  <a:lnTo>
                    <a:pt x="126" y="16"/>
                  </a:lnTo>
                  <a:lnTo>
                    <a:pt x="125" y="19"/>
                  </a:lnTo>
                  <a:lnTo>
                    <a:pt x="122" y="23"/>
                  </a:lnTo>
                  <a:lnTo>
                    <a:pt x="122" y="23"/>
                  </a:lnTo>
                  <a:lnTo>
                    <a:pt x="113" y="35"/>
                  </a:lnTo>
                  <a:lnTo>
                    <a:pt x="113" y="35"/>
                  </a:lnTo>
                  <a:lnTo>
                    <a:pt x="103" y="51"/>
                  </a:lnTo>
                  <a:lnTo>
                    <a:pt x="103" y="51"/>
                  </a:lnTo>
                  <a:lnTo>
                    <a:pt x="131" y="42"/>
                  </a:lnTo>
                  <a:lnTo>
                    <a:pt x="151" y="34"/>
                  </a:lnTo>
                  <a:lnTo>
                    <a:pt x="151" y="34"/>
                  </a:lnTo>
                  <a:lnTo>
                    <a:pt x="157" y="32"/>
                  </a:lnTo>
                  <a:lnTo>
                    <a:pt x="162" y="31"/>
                  </a:lnTo>
                  <a:lnTo>
                    <a:pt x="162" y="31"/>
                  </a:lnTo>
                  <a:lnTo>
                    <a:pt x="168" y="32"/>
                  </a:lnTo>
                  <a:lnTo>
                    <a:pt x="173" y="35"/>
                  </a:lnTo>
                  <a:lnTo>
                    <a:pt x="175" y="38"/>
                  </a:lnTo>
                  <a:lnTo>
                    <a:pt x="175" y="42"/>
                  </a:lnTo>
                  <a:lnTo>
                    <a:pt x="175" y="42"/>
                  </a:lnTo>
                  <a:lnTo>
                    <a:pt x="174" y="47"/>
                  </a:lnTo>
                  <a:lnTo>
                    <a:pt x="170" y="51"/>
                  </a:lnTo>
                  <a:lnTo>
                    <a:pt x="160" y="54"/>
                  </a:lnTo>
                  <a:lnTo>
                    <a:pt x="145" y="58"/>
                  </a:lnTo>
                  <a:lnTo>
                    <a:pt x="145" y="58"/>
                  </a:lnTo>
                  <a:lnTo>
                    <a:pt x="91" y="70"/>
                  </a:lnTo>
                  <a:lnTo>
                    <a:pt x="91" y="70"/>
                  </a:lnTo>
                  <a:lnTo>
                    <a:pt x="74" y="93"/>
                  </a:lnTo>
                  <a:lnTo>
                    <a:pt x="54" y="118"/>
                  </a:lnTo>
                  <a:lnTo>
                    <a:pt x="54" y="118"/>
                  </a:lnTo>
                  <a:lnTo>
                    <a:pt x="65" y="112"/>
                  </a:lnTo>
                  <a:lnTo>
                    <a:pt x="77" y="106"/>
                  </a:lnTo>
                  <a:lnTo>
                    <a:pt x="87" y="103"/>
                  </a:lnTo>
                  <a:lnTo>
                    <a:pt x="97" y="102"/>
                  </a:lnTo>
                  <a:lnTo>
                    <a:pt x="97" y="102"/>
                  </a:lnTo>
                  <a:lnTo>
                    <a:pt x="104" y="102"/>
                  </a:lnTo>
                  <a:lnTo>
                    <a:pt x="112" y="104"/>
                  </a:lnTo>
                  <a:lnTo>
                    <a:pt x="117" y="107"/>
                  </a:lnTo>
                  <a:lnTo>
                    <a:pt x="122" y="112"/>
                  </a:lnTo>
                  <a:lnTo>
                    <a:pt x="126" y="118"/>
                  </a:lnTo>
                  <a:lnTo>
                    <a:pt x="131"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6" y="93"/>
                  </a:lnTo>
                  <a:lnTo>
                    <a:pt x="196" y="93"/>
                  </a:lnTo>
                  <a:lnTo>
                    <a:pt x="194" y="91"/>
                  </a:lnTo>
                  <a:lnTo>
                    <a:pt x="193" y="90"/>
                  </a:lnTo>
                  <a:lnTo>
                    <a:pt x="193" y="90"/>
                  </a:lnTo>
                  <a:lnTo>
                    <a:pt x="194" y="89"/>
                  </a:lnTo>
                  <a:lnTo>
                    <a:pt x="197" y="89"/>
                  </a:lnTo>
                  <a:lnTo>
                    <a:pt x="197" y="89"/>
                  </a:lnTo>
                  <a:lnTo>
                    <a:pt x="204" y="89"/>
                  </a:lnTo>
                  <a:lnTo>
                    <a:pt x="212" y="91"/>
                  </a:lnTo>
                  <a:lnTo>
                    <a:pt x="219" y="96"/>
                  </a:lnTo>
                  <a:lnTo>
                    <a:pt x="225" y="100"/>
                  </a:lnTo>
                  <a:lnTo>
                    <a:pt x="225" y="100"/>
                  </a:lnTo>
                  <a:lnTo>
                    <a:pt x="235" y="112"/>
                  </a:lnTo>
                  <a:lnTo>
                    <a:pt x="238" y="116"/>
                  </a:lnTo>
                  <a:lnTo>
                    <a:pt x="238" y="120"/>
                  </a:lnTo>
                  <a:lnTo>
                    <a:pt x="238" y="120"/>
                  </a:lnTo>
                  <a:lnTo>
                    <a:pt x="238" y="125"/>
                  </a:lnTo>
                  <a:lnTo>
                    <a:pt x="235" y="126"/>
                  </a:lnTo>
                  <a:lnTo>
                    <a:pt x="231" y="128"/>
                  </a:lnTo>
                  <a:lnTo>
                    <a:pt x="226" y="129"/>
                  </a:lnTo>
                  <a:lnTo>
                    <a:pt x="226" y="129"/>
                  </a:lnTo>
                  <a:lnTo>
                    <a:pt x="215" y="131"/>
                  </a:lnTo>
                  <a:lnTo>
                    <a:pt x="200" y="135"/>
                  </a:lnTo>
                  <a:lnTo>
                    <a:pt x="200" y="135"/>
                  </a:lnTo>
                  <a:lnTo>
                    <a:pt x="167"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5" y="202"/>
                  </a:lnTo>
                  <a:lnTo>
                    <a:pt x="113" y="196"/>
                  </a:lnTo>
                  <a:lnTo>
                    <a:pt x="113" y="196"/>
                  </a:lnTo>
                  <a:lnTo>
                    <a:pt x="113" y="165"/>
                  </a:lnTo>
                  <a:lnTo>
                    <a:pt x="113" y="165"/>
                  </a:lnTo>
                  <a:lnTo>
                    <a:pt x="103" y="171"/>
                  </a:lnTo>
                  <a:lnTo>
                    <a:pt x="93" y="177"/>
                  </a:lnTo>
                  <a:lnTo>
                    <a:pt x="84" y="184"/>
                  </a:lnTo>
                  <a:lnTo>
                    <a:pt x="78" y="190"/>
                  </a:lnTo>
                  <a:lnTo>
                    <a:pt x="72" y="196"/>
                  </a:lnTo>
                  <a:lnTo>
                    <a:pt x="70" y="202"/>
                  </a:lnTo>
                  <a:lnTo>
                    <a:pt x="67" y="207"/>
                  </a:lnTo>
                  <a:lnTo>
                    <a:pt x="67" y="212"/>
                  </a:lnTo>
                  <a:lnTo>
                    <a:pt x="67" y="212"/>
                  </a:lnTo>
                  <a:lnTo>
                    <a:pt x="67" y="219"/>
                  </a:lnTo>
                  <a:lnTo>
                    <a:pt x="70" y="223"/>
                  </a:lnTo>
                  <a:lnTo>
                    <a:pt x="74" y="228"/>
                  </a:lnTo>
                  <a:lnTo>
                    <a:pt x="78" y="230"/>
                  </a:lnTo>
                  <a:lnTo>
                    <a:pt x="86" y="233"/>
                  </a:lnTo>
                  <a:lnTo>
                    <a:pt x="94" y="235"/>
                  </a:lnTo>
                  <a:lnTo>
                    <a:pt x="116" y="236"/>
                  </a:lnTo>
                  <a:lnTo>
                    <a:pt x="116" y="236"/>
                  </a:lnTo>
                  <a:lnTo>
                    <a:pt x="136" y="235"/>
                  </a:lnTo>
                  <a:lnTo>
                    <a:pt x="161" y="232"/>
                  </a:lnTo>
                  <a:lnTo>
                    <a:pt x="161" y="232"/>
                  </a:lnTo>
                  <a:lnTo>
                    <a:pt x="171" y="230"/>
                  </a:lnTo>
                  <a:lnTo>
                    <a:pt x="180" y="229"/>
                  </a:lnTo>
                  <a:lnTo>
                    <a:pt x="180" y="229"/>
                  </a:lnTo>
                  <a:lnTo>
                    <a:pt x="189" y="228"/>
                  </a:lnTo>
                  <a:lnTo>
                    <a:pt x="189" y="228"/>
                  </a:lnTo>
                  <a:lnTo>
                    <a:pt x="196" y="228"/>
                  </a:lnTo>
                  <a:lnTo>
                    <a:pt x="203" y="232"/>
                  </a:lnTo>
                  <a:lnTo>
                    <a:pt x="207" y="236"/>
                  </a:lnTo>
                  <a:lnTo>
                    <a:pt x="209" y="242"/>
                  </a:lnTo>
                  <a:lnTo>
                    <a:pt x="209" y="242"/>
                  </a:lnTo>
                  <a:lnTo>
                    <a:pt x="209" y="248"/>
                  </a:lnTo>
                  <a:lnTo>
                    <a:pt x="204" y="252"/>
                  </a:lnTo>
                  <a:lnTo>
                    <a:pt x="199" y="254"/>
                  </a:lnTo>
                  <a:lnTo>
                    <a:pt x="189" y="257"/>
                  </a:lnTo>
                  <a:lnTo>
                    <a:pt x="189" y="257"/>
                  </a:lnTo>
                  <a:lnTo>
                    <a:pt x="168" y="258"/>
                  </a:lnTo>
                  <a:lnTo>
                    <a:pt x="141" y="259"/>
                  </a:lnTo>
                  <a:lnTo>
                    <a:pt x="141" y="259"/>
                  </a:lnTo>
                  <a:lnTo>
                    <a:pt x="119" y="258"/>
                  </a:lnTo>
                  <a:lnTo>
                    <a:pt x="102" y="257"/>
                  </a:lnTo>
                  <a:lnTo>
                    <a:pt x="86" y="254"/>
                  </a:lnTo>
                  <a:lnTo>
                    <a:pt x="72" y="249"/>
                  </a:lnTo>
                  <a:lnTo>
                    <a:pt x="64" y="243"/>
                  </a:lnTo>
                  <a:lnTo>
                    <a:pt x="57" y="235"/>
                  </a:lnTo>
                  <a:lnTo>
                    <a:pt x="52" y="226"/>
                  </a:lnTo>
                  <a:lnTo>
                    <a:pt x="51" y="215"/>
                  </a:lnTo>
                  <a:lnTo>
                    <a:pt x="51" y="215"/>
                  </a:lnTo>
                  <a:lnTo>
                    <a:pt x="52" y="206"/>
                  </a:lnTo>
                  <a:lnTo>
                    <a:pt x="55" y="197"/>
                  </a:lnTo>
                  <a:lnTo>
                    <a:pt x="59" y="188"/>
                  </a:lnTo>
                  <a:lnTo>
                    <a:pt x="65" y="181"/>
                  </a:lnTo>
                  <a:lnTo>
                    <a:pt x="65" y="181"/>
                  </a:lnTo>
                  <a:lnTo>
                    <a:pt x="75" y="173"/>
                  </a:lnTo>
                  <a:lnTo>
                    <a:pt x="87" y="164"/>
                  </a:lnTo>
                  <a:lnTo>
                    <a:pt x="100" y="155"/>
                  </a:lnTo>
                  <a:lnTo>
                    <a:pt x="113" y="148"/>
                  </a:lnTo>
                  <a:lnTo>
                    <a:pt x="113" y="148"/>
                  </a:lnTo>
                  <a:lnTo>
                    <a:pt x="113" y="132"/>
                  </a:lnTo>
                  <a:lnTo>
                    <a:pt x="112" y="126"/>
                  </a:lnTo>
                  <a:lnTo>
                    <a:pt x="109" y="122"/>
                  </a:lnTo>
                  <a:lnTo>
                    <a:pt x="106" y="119"/>
                  </a:lnTo>
                  <a:lnTo>
                    <a:pt x="103" y="116"/>
                  </a:lnTo>
                  <a:lnTo>
                    <a:pt x="99" y="115"/>
                  </a:lnTo>
                  <a:lnTo>
                    <a:pt x="94" y="115"/>
                  </a:lnTo>
                  <a:lnTo>
                    <a:pt x="94" y="115"/>
                  </a:lnTo>
                  <a:lnTo>
                    <a:pt x="86" y="116"/>
                  </a:lnTo>
                  <a:lnTo>
                    <a:pt x="75" y="120"/>
                  </a:lnTo>
                  <a:lnTo>
                    <a:pt x="64" y="126"/>
                  </a:lnTo>
                  <a:lnTo>
                    <a:pt x="52" y="133"/>
                  </a:lnTo>
                  <a:lnTo>
                    <a:pt x="52" y="133"/>
                  </a:lnTo>
                  <a:lnTo>
                    <a:pt x="39" y="144"/>
                  </a:lnTo>
                  <a:lnTo>
                    <a:pt x="26" y="155"/>
                  </a:lnTo>
                  <a:lnTo>
                    <a:pt x="26" y="155"/>
                  </a:lnTo>
                  <a:lnTo>
                    <a:pt x="17" y="162"/>
                  </a:lnTo>
                  <a:lnTo>
                    <a:pt x="14" y="164"/>
                  </a:lnTo>
                  <a:lnTo>
                    <a:pt x="12" y="165"/>
                  </a:lnTo>
                  <a:lnTo>
                    <a:pt x="12" y="165"/>
                  </a:lnTo>
                  <a:lnTo>
                    <a:pt x="7" y="164"/>
                  </a:lnTo>
                  <a:lnTo>
                    <a:pt x="3" y="162"/>
                  </a:lnTo>
                  <a:lnTo>
                    <a:pt x="1" y="158"/>
                  </a:lnTo>
                  <a:lnTo>
                    <a:pt x="0" y="154"/>
                  </a:lnTo>
                  <a:lnTo>
                    <a:pt x="0" y="154"/>
                  </a:lnTo>
                  <a:lnTo>
                    <a:pt x="1" y="149"/>
                  </a:lnTo>
                  <a:lnTo>
                    <a:pt x="3" y="144"/>
                  </a:lnTo>
                  <a:lnTo>
                    <a:pt x="6" y="139"/>
                  </a:lnTo>
                  <a:lnTo>
                    <a:pt x="10" y="136"/>
                  </a:lnTo>
                  <a:lnTo>
                    <a:pt x="10" y="136"/>
                  </a:lnTo>
                  <a:lnTo>
                    <a:pt x="19" y="129"/>
                  </a:lnTo>
                  <a:lnTo>
                    <a:pt x="30" y="120"/>
                  </a:lnTo>
                  <a:lnTo>
                    <a:pt x="30" y="120"/>
                  </a:lnTo>
                  <a:lnTo>
                    <a:pt x="51" y="99"/>
                  </a:lnTo>
                  <a:lnTo>
                    <a:pt x="61" y="86"/>
                  </a:lnTo>
                  <a:lnTo>
                    <a:pt x="71" y="73"/>
                  </a:lnTo>
                  <a:lnTo>
                    <a:pt x="71" y="73"/>
                  </a:lnTo>
                  <a:lnTo>
                    <a:pt x="55" y="76"/>
                  </a:lnTo>
                  <a:lnTo>
                    <a:pt x="39" y="76"/>
                  </a:lnTo>
                  <a:lnTo>
                    <a:pt x="39" y="76"/>
                  </a:lnTo>
                  <a:lnTo>
                    <a:pt x="28" y="76"/>
                  </a:lnTo>
                  <a:lnTo>
                    <a:pt x="17" y="73"/>
                  </a:lnTo>
                  <a:lnTo>
                    <a:pt x="10" y="67"/>
                  </a:lnTo>
                  <a:lnTo>
                    <a:pt x="3" y="60"/>
                  </a:lnTo>
                  <a:lnTo>
                    <a:pt x="7" y="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2" name="Freeform 116"/>
            <p:cNvSpPr>
              <a:spLocks noEditPoints="1"/>
            </p:cNvSpPr>
            <p:nvPr userDrawn="1"/>
          </p:nvSpPr>
          <p:spPr bwMode="auto">
            <a:xfrm>
              <a:off x="3384551" y="1758951"/>
              <a:ext cx="138113" cy="128588"/>
            </a:xfrm>
            <a:custGeom>
              <a:avLst/>
              <a:gdLst/>
              <a:ahLst/>
              <a:cxnLst>
                <a:cxn ang="0">
                  <a:pos x="81" y="203"/>
                </a:cxn>
                <a:cxn ang="0">
                  <a:pos x="105" y="212"/>
                </a:cxn>
                <a:cxn ang="0">
                  <a:pos x="115" y="209"/>
                </a:cxn>
                <a:cxn ang="0">
                  <a:pos x="121" y="200"/>
                </a:cxn>
                <a:cxn ang="0">
                  <a:pos x="141" y="128"/>
                </a:cxn>
                <a:cxn ang="0">
                  <a:pos x="141" y="90"/>
                </a:cxn>
                <a:cxn ang="0">
                  <a:pos x="135" y="80"/>
                </a:cxn>
                <a:cxn ang="0">
                  <a:pos x="123" y="77"/>
                </a:cxn>
                <a:cxn ang="0">
                  <a:pos x="96" y="81"/>
                </a:cxn>
                <a:cxn ang="0">
                  <a:pos x="34" y="217"/>
                </a:cxn>
                <a:cxn ang="0">
                  <a:pos x="21" y="235"/>
                </a:cxn>
                <a:cxn ang="0">
                  <a:pos x="12" y="235"/>
                </a:cxn>
                <a:cxn ang="0">
                  <a:pos x="3" y="223"/>
                </a:cxn>
                <a:cxn ang="0">
                  <a:pos x="6" y="214"/>
                </a:cxn>
                <a:cxn ang="0">
                  <a:pos x="31" y="172"/>
                </a:cxn>
                <a:cxn ang="0">
                  <a:pos x="73" y="87"/>
                </a:cxn>
                <a:cxn ang="0">
                  <a:pos x="32" y="99"/>
                </a:cxn>
                <a:cxn ang="0">
                  <a:pos x="23" y="101"/>
                </a:cxn>
                <a:cxn ang="0">
                  <a:pos x="15" y="97"/>
                </a:cxn>
                <a:cxn ang="0">
                  <a:pos x="2" y="80"/>
                </a:cxn>
                <a:cxn ang="0">
                  <a:pos x="0" y="67"/>
                </a:cxn>
                <a:cxn ang="0">
                  <a:pos x="3" y="65"/>
                </a:cxn>
                <a:cxn ang="0">
                  <a:pos x="6" y="67"/>
                </a:cxn>
                <a:cxn ang="0">
                  <a:pos x="23" y="77"/>
                </a:cxn>
                <a:cxn ang="0">
                  <a:pos x="47" y="74"/>
                </a:cxn>
                <a:cxn ang="0">
                  <a:pos x="79" y="68"/>
                </a:cxn>
                <a:cxn ang="0">
                  <a:pos x="90" y="23"/>
                </a:cxn>
                <a:cxn ang="0">
                  <a:pos x="87" y="16"/>
                </a:cxn>
                <a:cxn ang="0">
                  <a:pos x="79" y="9"/>
                </a:cxn>
                <a:cxn ang="0">
                  <a:pos x="73" y="4"/>
                </a:cxn>
                <a:cxn ang="0">
                  <a:pos x="80" y="0"/>
                </a:cxn>
                <a:cxn ang="0">
                  <a:pos x="92" y="0"/>
                </a:cxn>
                <a:cxn ang="0">
                  <a:pos x="113" y="7"/>
                </a:cxn>
                <a:cxn ang="0">
                  <a:pos x="121" y="19"/>
                </a:cxn>
                <a:cxn ang="0">
                  <a:pos x="118" y="26"/>
                </a:cxn>
                <a:cxn ang="0">
                  <a:pos x="108" y="44"/>
                </a:cxn>
                <a:cxn ang="0">
                  <a:pos x="100" y="64"/>
                </a:cxn>
                <a:cxn ang="0">
                  <a:pos x="126" y="61"/>
                </a:cxn>
                <a:cxn ang="0">
                  <a:pos x="148" y="68"/>
                </a:cxn>
                <a:cxn ang="0">
                  <a:pos x="160" y="90"/>
                </a:cxn>
                <a:cxn ang="0">
                  <a:pos x="163" y="110"/>
                </a:cxn>
                <a:cxn ang="0">
                  <a:pos x="148" y="196"/>
                </a:cxn>
                <a:cxn ang="0">
                  <a:pos x="138" y="217"/>
                </a:cxn>
                <a:cxn ang="0">
                  <a:pos x="110" y="242"/>
                </a:cxn>
                <a:cxn ang="0">
                  <a:pos x="97" y="242"/>
                </a:cxn>
                <a:cxn ang="0">
                  <a:pos x="90" y="232"/>
                </a:cxn>
                <a:cxn ang="0">
                  <a:pos x="84" y="222"/>
                </a:cxn>
                <a:cxn ang="0">
                  <a:pos x="189" y="58"/>
                </a:cxn>
                <a:cxn ang="0">
                  <a:pos x="219" y="71"/>
                </a:cxn>
                <a:cxn ang="0">
                  <a:pos x="239" y="91"/>
                </a:cxn>
                <a:cxn ang="0">
                  <a:pos x="260" y="132"/>
                </a:cxn>
                <a:cxn ang="0">
                  <a:pos x="261" y="155"/>
                </a:cxn>
                <a:cxn ang="0">
                  <a:pos x="248" y="167"/>
                </a:cxn>
                <a:cxn ang="0">
                  <a:pos x="238" y="161"/>
                </a:cxn>
                <a:cxn ang="0">
                  <a:pos x="229" y="158"/>
                </a:cxn>
                <a:cxn ang="0">
                  <a:pos x="193" y="161"/>
                </a:cxn>
                <a:cxn ang="0">
                  <a:pos x="213" y="146"/>
                </a:cxn>
                <a:cxn ang="0">
                  <a:pos x="234" y="139"/>
                </a:cxn>
                <a:cxn ang="0">
                  <a:pos x="235" y="132"/>
                </a:cxn>
                <a:cxn ang="0">
                  <a:pos x="232" y="119"/>
                </a:cxn>
                <a:cxn ang="0">
                  <a:pos x="218" y="93"/>
                </a:cxn>
                <a:cxn ang="0">
                  <a:pos x="195" y="71"/>
                </a:cxn>
              </a:cxnLst>
              <a:rect l="0" t="0" r="r" b="b"/>
              <a:pathLst>
                <a:path w="261" h="243">
                  <a:moveTo>
                    <a:pt x="68" y="196"/>
                  </a:moveTo>
                  <a:lnTo>
                    <a:pt x="68" y="196"/>
                  </a:lnTo>
                  <a:lnTo>
                    <a:pt x="81" y="203"/>
                  </a:lnTo>
                  <a:lnTo>
                    <a:pt x="92" y="209"/>
                  </a:lnTo>
                  <a:lnTo>
                    <a:pt x="99" y="212"/>
                  </a:lnTo>
                  <a:lnTo>
                    <a:pt x="105" y="212"/>
                  </a:lnTo>
                  <a:lnTo>
                    <a:pt x="105" y="212"/>
                  </a:lnTo>
                  <a:lnTo>
                    <a:pt x="110" y="212"/>
                  </a:lnTo>
                  <a:lnTo>
                    <a:pt x="115" y="209"/>
                  </a:lnTo>
                  <a:lnTo>
                    <a:pt x="118" y="204"/>
                  </a:lnTo>
                  <a:lnTo>
                    <a:pt x="121" y="200"/>
                  </a:lnTo>
                  <a:lnTo>
                    <a:pt x="121" y="200"/>
                  </a:lnTo>
                  <a:lnTo>
                    <a:pt x="129" y="178"/>
                  </a:lnTo>
                  <a:lnTo>
                    <a:pt x="137" y="152"/>
                  </a:lnTo>
                  <a:lnTo>
                    <a:pt x="141" y="128"/>
                  </a:lnTo>
                  <a:lnTo>
                    <a:pt x="142" y="104"/>
                  </a:lnTo>
                  <a:lnTo>
                    <a:pt x="142" y="104"/>
                  </a:lnTo>
                  <a:lnTo>
                    <a:pt x="141" y="90"/>
                  </a:lnTo>
                  <a:lnTo>
                    <a:pt x="139" y="86"/>
                  </a:lnTo>
                  <a:lnTo>
                    <a:pt x="138" y="81"/>
                  </a:lnTo>
                  <a:lnTo>
                    <a:pt x="135" y="80"/>
                  </a:lnTo>
                  <a:lnTo>
                    <a:pt x="132" y="77"/>
                  </a:lnTo>
                  <a:lnTo>
                    <a:pt x="123" y="77"/>
                  </a:lnTo>
                  <a:lnTo>
                    <a:pt x="123" y="77"/>
                  </a:lnTo>
                  <a:lnTo>
                    <a:pt x="110" y="77"/>
                  </a:lnTo>
                  <a:lnTo>
                    <a:pt x="96" y="81"/>
                  </a:lnTo>
                  <a:lnTo>
                    <a:pt x="96" y="81"/>
                  </a:lnTo>
                  <a:lnTo>
                    <a:pt x="65" y="151"/>
                  </a:lnTo>
                  <a:lnTo>
                    <a:pt x="34" y="217"/>
                  </a:lnTo>
                  <a:lnTo>
                    <a:pt x="34" y="217"/>
                  </a:lnTo>
                  <a:lnTo>
                    <a:pt x="29" y="227"/>
                  </a:lnTo>
                  <a:lnTo>
                    <a:pt x="25" y="232"/>
                  </a:lnTo>
                  <a:lnTo>
                    <a:pt x="21" y="235"/>
                  </a:lnTo>
                  <a:lnTo>
                    <a:pt x="16" y="235"/>
                  </a:lnTo>
                  <a:lnTo>
                    <a:pt x="16" y="235"/>
                  </a:lnTo>
                  <a:lnTo>
                    <a:pt x="12" y="235"/>
                  </a:lnTo>
                  <a:lnTo>
                    <a:pt x="7" y="232"/>
                  </a:lnTo>
                  <a:lnTo>
                    <a:pt x="5" y="227"/>
                  </a:lnTo>
                  <a:lnTo>
                    <a:pt x="3" y="223"/>
                  </a:lnTo>
                  <a:lnTo>
                    <a:pt x="3" y="223"/>
                  </a:lnTo>
                  <a:lnTo>
                    <a:pt x="5" y="219"/>
                  </a:lnTo>
                  <a:lnTo>
                    <a:pt x="6" y="214"/>
                  </a:lnTo>
                  <a:lnTo>
                    <a:pt x="13" y="201"/>
                  </a:lnTo>
                  <a:lnTo>
                    <a:pt x="13" y="201"/>
                  </a:lnTo>
                  <a:lnTo>
                    <a:pt x="31" y="172"/>
                  </a:lnTo>
                  <a:lnTo>
                    <a:pt x="47" y="143"/>
                  </a:lnTo>
                  <a:lnTo>
                    <a:pt x="60" y="116"/>
                  </a:lnTo>
                  <a:lnTo>
                    <a:pt x="73" y="87"/>
                  </a:lnTo>
                  <a:lnTo>
                    <a:pt x="73" y="87"/>
                  </a:lnTo>
                  <a:lnTo>
                    <a:pt x="48" y="93"/>
                  </a:lnTo>
                  <a:lnTo>
                    <a:pt x="32" y="99"/>
                  </a:lnTo>
                  <a:lnTo>
                    <a:pt x="32" y="99"/>
                  </a:lnTo>
                  <a:lnTo>
                    <a:pt x="26" y="100"/>
                  </a:lnTo>
                  <a:lnTo>
                    <a:pt x="23" y="101"/>
                  </a:lnTo>
                  <a:lnTo>
                    <a:pt x="23" y="101"/>
                  </a:lnTo>
                  <a:lnTo>
                    <a:pt x="19" y="100"/>
                  </a:lnTo>
                  <a:lnTo>
                    <a:pt x="15" y="97"/>
                  </a:lnTo>
                  <a:lnTo>
                    <a:pt x="6" y="88"/>
                  </a:lnTo>
                  <a:lnTo>
                    <a:pt x="6" y="88"/>
                  </a:lnTo>
                  <a:lnTo>
                    <a:pt x="2" y="80"/>
                  </a:lnTo>
                  <a:lnTo>
                    <a:pt x="0" y="71"/>
                  </a:lnTo>
                  <a:lnTo>
                    <a:pt x="0" y="71"/>
                  </a:lnTo>
                  <a:lnTo>
                    <a:pt x="0" y="67"/>
                  </a:lnTo>
                  <a:lnTo>
                    <a:pt x="2" y="65"/>
                  </a:lnTo>
                  <a:lnTo>
                    <a:pt x="3" y="65"/>
                  </a:lnTo>
                  <a:lnTo>
                    <a:pt x="3" y="65"/>
                  </a:lnTo>
                  <a:lnTo>
                    <a:pt x="5" y="65"/>
                  </a:lnTo>
                  <a:lnTo>
                    <a:pt x="6" y="67"/>
                  </a:lnTo>
                  <a:lnTo>
                    <a:pt x="6" y="67"/>
                  </a:lnTo>
                  <a:lnTo>
                    <a:pt x="16" y="74"/>
                  </a:lnTo>
                  <a:lnTo>
                    <a:pt x="21" y="75"/>
                  </a:lnTo>
                  <a:lnTo>
                    <a:pt x="23" y="77"/>
                  </a:lnTo>
                  <a:lnTo>
                    <a:pt x="23" y="77"/>
                  </a:lnTo>
                  <a:lnTo>
                    <a:pt x="35" y="75"/>
                  </a:lnTo>
                  <a:lnTo>
                    <a:pt x="47" y="74"/>
                  </a:lnTo>
                  <a:lnTo>
                    <a:pt x="47" y="74"/>
                  </a:lnTo>
                  <a:lnTo>
                    <a:pt x="79" y="68"/>
                  </a:lnTo>
                  <a:lnTo>
                    <a:pt x="79" y="68"/>
                  </a:lnTo>
                  <a:lnTo>
                    <a:pt x="83" y="54"/>
                  </a:lnTo>
                  <a:lnTo>
                    <a:pt x="87" y="41"/>
                  </a:lnTo>
                  <a:lnTo>
                    <a:pt x="90" y="23"/>
                  </a:lnTo>
                  <a:lnTo>
                    <a:pt x="90" y="23"/>
                  </a:lnTo>
                  <a:lnTo>
                    <a:pt x="90" y="19"/>
                  </a:lnTo>
                  <a:lnTo>
                    <a:pt x="87" y="16"/>
                  </a:lnTo>
                  <a:lnTo>
                    <a:pt x="84" y="13"/>
                  </a:lnTo>
                  <a:lnTo>
                    <a:pt x="79" y="9"/>
                  </a:lnTo>
                  <a:lnTo>
                    <a:pt x="79" y="9"/>
                  </a:lnTo>
                  <a:lnTo>
                    <a:pt x="74" y="7"/>
                  </a:lnTo>
                  <a:lnTo>
                    <a:pt x="73" y="4"/>
                  </a:lnTo>
                  <a:lnTo>
                    <a:pt x="73" y="4"/>
                  </a:lnTo>
                  <a:lnTo>
                    <a:pt x="74" y="3"/>
                  </a:lnTo>
                  <a:lnTo>
                    <a:pt x="77" y="2"/>
                  </a:lnTo>
                  <a:lnTo>
                    <a:pt x="80" y="0"/>
                  </a:lnTo>
                  <a:lnTo>
                    <a:pt x="86" y="0"/>
                  </a:lnTo>
                  <a:lnTo>
                    <a:pt x="86" y="0"/>
                  </a:lnTo>
                  <a:lnTo>
                    <a:pt x="92" y="0"/>
                  </a:lnTo>
                  <a:lnTo>
                    <a:pt x="99" y="2"/>
                  </a:lnTo>
                  <a:lnTo>
                    <a:pt x="113" y="7"/>
                  </a:lnTo>
                  <a:lnTo>
                    <a:pt x="113" y="7"/>
                  </a:lnTo>
                  <a:lnTo>
                    <a:pt x="119" y="13"/>
                  </a:lnTo>
                  <a:lnTo>
                    <a:pt x="121" y="16"/>
                  </a:lnTo>
                  <a:lnTo>
                    <a:pt x="121" y="19"/>
                  </a:lnTo>
                  <a:lnTo>
                    <a:pt x="121" y="19"/>
                  </a:lnTo>
                  <a:lnTo>
                    <a:pt x="121" y="22"/>
                  </a:lnTo>
                  <a:lnTo>
                    <a:pt x="118" y="26"/>
                  </a:lnTo>
                  <a:lnTo>
                    <a:pt x="118" y="26"/>
                  </a:lnTo>
                  <a:lnTo>
                    <a:pt x="113" y="33"/>
                  </a:lnTo>
                  <a:lnTo>
                    <a:pt x="108" y="44"/>
                  </a:lnTo>
                  <a:lnTo>
                    <a:pt x="108" y="44"/>
                  </a:lnTo>
                  <a:lnTo>
                    <a:pt x="100" y="64"/>
                  </a:lnTo>
                  <a:lnTo>
                    <a:pt x="100" y="64"/>
                  </a:lnTo>
                  <a:lnTo>
                    <a:pt x="115" y="62"/>
                  </a:lnTo>
                  <a:lnTo>
                    <a:pt x="126" y="61"/>
                  </a:lnTo>
                  <a:lnTo>
                    <a:pt x="126" y="61"/>
                  </a:lnTo>
                  <a:lnTo>
                    <a:pt x="135" y="62"/>
                  </a:lnTo>
                  <a:lnTo>
                    <a:pt x="141" y="64"/>
                  </a:lnTo>
                  <a:lnTo>
                    <a:pt x="148" y="68"/>
                  </a:lnTo>
                  <a:lnTo>
                    <a:pt x="152" y="74"/>
                  </a:lnTo>
                  <a:lnTo>
                    <a:pt x="157" y="81"/>
                  </a:lnTo>
                  <a:lnTo>
                    <a:pt x="160" y="90"/>
                  </a:lnTo>
                  <a:lnTo>
                    <a:pt x="161" y="99"/>
                  </a:lnTo>
                  <a:lnTo>
                    <a:pt x="163" y="110"/>
                  </a:lnTo>
                  <a:lnTo>
                    <a:pt x="163" y="110"/>
                  </a:lnTo>
                  <a:lnTo>
                    <a:pt x="160" y="139"/>
                  </a:lnTo>
                  <a:lnTo>
                    <a:pt x="155" y="168"/>
                  </a:lnTo>
                  <a:lnTo>
                    <a:pt x="148" y="196"/>
                  </a:lnTo>
                  <a:lnTo>
                    <a:pt x="144" y="207"/>
                  </a:lnTo>
                  <a:lnTo>
                    <a:pt x="138" y="217"/>
                  </a:lnTo>
                  <a:lnTo>
                    <a:pt x="138" y="217"/>
                  </a:lnTo>
                  <a:lnTo>
                    <a:pt x="129" y="229"/>
                  </a:lnTo>
                  <a:lnTo>
                    <a:pt x="121" y="238"/>
                  </a:lnTo>
                  <a:lnTo>
                    <a:pt x="110" y="242"/>
                  </a:lnTo>
                  <a:lnTo>
                    <a:pt x="102" y="243"/>
                  </a:lnTo>
                  <a:lnTo>
                    <a:pt x="102" y="243"/>
                  </a:lnTo>
                  <a:lnTo>
                    <a:pt x="97" y="242"/>
                  </a:lnTo>
                  <a:lnTo>
                    <a:pt x="94" y="240"/>
                  </a:lnTo>
                  <a:lnTo>
                    <a:pt x="92" y="238"/>
                  </a:lnTo>
                  <a:lnTo>
                    <a:pt x="90" y="232"/>
                  </a:lnTo>
                  <a:lnTo>
                    <a:pt x="90" y="232"/>
                  </a:lnTo>
                  <a:lnTo>
                    <a:pt x="89" y="227"/>
                  </a:lnTo>
                  <a:lnTo>
                    <a:pt x="84" y="222"/>
                  </a:lnTo>
                  <a:lnTo>
                    <a:pt x="63" y="203"/>
                  </a:lnTo>
                  <a:lnTo>
                    <a:pt x="68" y="196"/>
                  </a:lnTo>
                  <a:close/>
                  <a:moveTo>
                    <a:pt x="189" y="58"/>
                  </a:moveTo>
                  <a:lnTo>
                    <a:pt x="189" y="58"/>
                  </a:lnTo>
                  <a:lnTo>
                    <a:pt x="205" y="64"/>
                  </a:lnTo>
                  <a:lnTo>
                    <a:pt x="219" y="71"/>
                  </a:lnTo>
                  <a:lnTo>
                    <a:pt x="231" y="81"/>
                  </a:lnTo>
                  <a:lnTo>
                    <a:pt x="239" y="91"/>
                  </a:lnTo>
                  <a:lnTo>
                    <a:pt x="239" y="91"/>
                  </a:lnTo>
                  <a:lnTo>
                    <a:pt x="250" y="104"/>
                  </a:lnTo>
                  <a:lnTo>
                    <a:pt x="255" y="119"/>
                  </a:lnTo>
                  <a:lnTo>
                    <a:pt x="260" y="132"/>
                  </a:lnTo>
                  <a:lnTo>
                    <a:pt x="261" y="145"/>
                  </a:lnTo>
                  <a:lnTo>
                    <a:pt x="261" y="145"/>
                  </a:lnTo>
                  <a:lnTo>
                    <a:pt x="261" y="155"/>
                  </a:lnTo>
                  <a:lnTo>
                    <a:pt x="258" y="161"/>
                  </a:lnTo>
                  <a:lnTo>
                    <a:pt x="254" y="165"/>
                  </a:lnTo>
                  <a:lnTo>
                    <a:pt x="248" y="167"/>
                  </a:lnTo>
                  <a:lnTo>
                    <a:pt x="248" y="167"/>
                  </a:lnTo>
                  <a:lnTo>
                    <a:pt x="242" y="165"/>
                  </a:lnTo>
                  <a:lnTo>
                    <a:pt x="238" y="161"/>
                  </a:lnTo>
                  <a:lnTo>
                    <a:pt x="238" y="161"/>
                  </a:lnTo>
                  <a:lnTo>
                    <a:pt x="234" y="158"/>
                  </a:lnTo>
                  <a:lnTo>
                    <a:pt x="229" y="158"/>
                  </a:lnTo>
                  <a:lnTo>
                    <a:pt x="229" y="158"/>
                  </a:lnTo>
                  <a:lnTo>
                    <a:pt x="213" y="158"/>
                  </a:lnTo>
                  <a:lnTo>
                    <a:pt x="193" y="161"/>
                  </a:lnTo>
                  <a:lnTo>
                    <a:pt x="192" y="152"/>
                  </a:lnTo>
                  <a:lnTo>
                    <a:pt x="192" y="152"/>
                  </a:lnTo>
                  <a:lnTo>
                    <a:pt x="213" y="146"/>
                  </a:lnTo>
                  <a:lnTo>
                    <a:pt x="229" y="142"/>
                  </a:lnTo>
                  <a:lnTo>
                    <a:pt x="229" y="142"/>
                  </a:lnTo>
                  <a:lnTo>
                    <a:pt x="234" y="139"/>
                  </a:lnTo>
                  <a:lnTo>
                    <a:pt x="235" y="136"/>
                  </a:lnTo>
                  <a:lnTo>
                    <a:pt x="235" y="132"/>
                  </a:lnTo>
                  <a:lnTo>
                    <a:pt x="235" y="132"/>
                  </a:lnTo>
                  <a:lnTo>
                    <a:pt x="235" y="128"/>
                  </a:lnTo>
                  <a:lnTo>
                    <a:pt x="235" y="128"/>
                  </a:lnTo>
                  <a:lnTo>
                    <a:pt x="232" y="119"/>
                  </a:lnTo>
                  <a:lnTo>
                    <a:pt x="229" y="109"/>
                  </a:lnTo>
                  <a:lnTo>
                    <a:pt x="224" y="100"/>
                  </a:lnTo>
                  <a:lnTo>
                    <a:pt x="218" y="93"/>
                  </a:lnTo>
                  <a:lnTo>
                    <a:pt x="210" y="84"/>
                  </a:lnTo>
                  <a:lnTo>
                    <a:pt x="203" y="77"/>
                  </a:lnTo>
                  <a:lnTo>
                    <a:pt x="195" y="71"/>
                  </a:lnTo>
                  <a:lnTo>
                    <a:pt x="186" y="65"/>
                  </a:lnTo>
                  <a:lnTo>
                    <a:pt x="189" y="58"/>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3" name="Freeform 117"/>
            <p:cNvSpPr>
              <a:spLocks noEditPoints="1"/>
            </p:cNvSpPr>
            <p:nvPr userDrawn="1"/>
          </p:nvSpPr>
          <p:spPr bwMode="auto">
            <a:xfrm>
              <a:off x="3552826" y="1755776"/>
              <a:ext cx="130175" cy="138113"/>
            </a:xfrm>
            <a:custGeom>
              <a:avLst/>
              <a:gdLst/>
              <a:ahLst/>
              <a:cxnLst>
                <a:cxn ang="0">
                  <a:pos x="19" y="66"/>
                </a:cxn>
                <a:cxn ang="0">
                  <a:pos x="51" y="68"/>
                </a:cxn>
                <a:cxn ang="0">
                  <a:pos x="84" y="30"/>
                </a:cxn>
                <a:cxn ang="0">
                  <a:pos x="81" y="14"/>
                </a:cxn>
                <a:cxn ang="0">
                  <a:pos x="68" y="6"/>
                </a:cxn>
                <a:cxn ang="0">
                  <a:pos x="71" y="1"/>
                </a:cxn>
                <a:cxn ang="0">
                  <a:pos x="100" y="4"/>
                </a:cxn>
                <a:cxn ang="0">
                  <a:pos x="113" y="14"/>
                </a:cxn>
                <a:cxn ang="0">
                  <a:pos x="111" y="23"/>
                </a:cxn>
                <a:cxn ang="0">
                  <a:pos x="101" y="42"/>
                </a:cxn>
                <a:cxn ang="0">
                  <a:pos x="111" y="52"/>
                </a:cxn>
                <a:cxn ang="0">
                  <a:pos x="130" y="45"/>
                </a:cxn>
                <a:cxn ang="0">
                  <a:pos x="142" y="50"/>
                </a:cxn>
                <a:cxn ang="0">
                  <a:pos x="140" y="61"/>
                </a:cxn>
                <a:cxn ang="0">
                  <a:pos x="114" y="72"/>
                </a:cxn>
                <a:cxn ang="0">
                  <a:pos x="40" y="185"/>
                </a:cxn>
                <a:cxn ang="0">
                  <a:pos x="23" y="210"/>
                </a:cxn>
                <a:cxn ang="0">
                  <a:pos x="10" y="208"/>
                </a:cxn>
                <a:cxn ang="0">
                  <a:pos x="7" y="194"/>
                </a:cxn>
                <a:cxn ang="0">
                  <a:pos x="30" y="155"/>
                </a:cxn>
                <a:cxn ang="0">
                  <a:pos x="66" y="82"/>
                </a:cxn>
                <a:cxn ang="0">
                  <a:pos x="22" y="85"/>
                </a:cxn>
                <a:cxn ang="0">
                  <a:pos x="6" y="59"/>
                </a:cxn>
                <a:cxn ang="0">
                  <a:pos x="196" y="69"/>
                </a:cxn>
                <a:cxn ang="0">
                  <a:pos x="232" y="85"/>
                </a:cxn>
                <a:cxn ang="0">
                  <a:pos x="248" y="107"/>
                </a:cxn>
                <a:cxn ang="0">
                  <a:pos x="238" y="119"/>
                </a:cxn>
                <a:cxn ang="0">
                  <a:pos x="227" y="116"/>
                </a:cxn>
                <a:cxn ang="0">
                  <a:pos x="203" y="111"/>
                </a:cxn>
                <a:cxn ang="0">
                  <a:pos x="175" y="117"/>
                </a:cxn>
                <a:cxn ang="0">
                  <a:pos x="168" y="132"/>
                </a:cxn>
                <a:cxn ang="0">
                  <a:pos x="178" y="194"/>
                </a:cxn>
                <a:cxn ang="0">
                  <a:pos x="226" y="217"/>
                </a:cxn>
                <a:cxn ang="0">
                  <a:pos x="238" y="230"/>
                </a:cxn>
                <a:cxn ang="0">
                  <a:pos x="236" y="243"/>
                </a:cxn>
                <a:cxn ang="0">
                  <a:pos x="222" y="244"/>
                </a:cxn>
                <a:cxn ang="0">
                  <a:pos x="180" y="216"/>
                </a:cxn>
                <a:cxn ang="0">
                  <a:pos x="171" y="244"/>
                </a:cxn>
                <a:cxn ang="0">
                  <a:pos x="138" y="259"/>
                </a:cxn>
                <a:cxn ang="0">
                  <a:pos x="109" y="258"/>
                </a:cxn>
                <a:cxn ang="0">
                  <a:pos x="84" y="239"/>
                </a:cxn>
                <a:cxn ang="0">
                  <a:pos x="81" y="218"/>
                </a:cxn>
                <a:cxn ang="0">
                  <a:pos x="101" y="195"/>
                </a:cxn>
                <a:cxn ang="0">
                  <a:pos x="129" y="189"/>
                </a:cxn>
                <a:cxn ang="0">
                  <a:pos x="152" y="149"/>
                </a:cxn>
                <a:cxn ang="0">
                  <a:pos x="155" y="127"/>
                </a:cxn>
                <a:cxn ang="0">
                  <a:pos x="172" y="107"/>
                </a:cxn>
                <a:cxn ang="0">
                  <a:pos x="206" y="97"/>
                </a:cxn>
                <a:cxn ang="0">
                  <a:pos x="210" y="92"/>
                </a:cxn>
                <a:cxn ang="0">
                  <a:pos x="187" y="79"/>
                </a:cxn>
                <a:cxn ang="0">
                  <a:pos x="124" y="205"/>
                </a:cxn>
                <a:cxn ang="0">
                  <a:pos x="106" y="208"/>
                </a:cxn>
                <a:cxn ang="0">
                  <a:pos x="94" y="220"/>
                </a:cxn>
                <a:cxn ang="0">
                  <a:pos x="95" y="231"/>
                </a:cxn>
                <a:cxn ang="0">
                  <a:pos x="124" y="242"/>
                </a:cxn>
                <a:cxn ang="0">
                  <a:pos x="148" y="237"/>
                </a:cxn>
                <a:cxn ang="0">
                  <a:pos x="158" y="216"/>
                </a:cxn>
                <a:cxn ang="0">
                  <a:pos x="142" y="205"/>
                </a:cxn>
              </a:cxnLst>
              <a:rect l="0" t="0" r="r" b="b"/>
              <a:pathLst>
                <a:path w="248" h="260">
                  <a:moveTo>
                    <a:pt x="6" y="59"/>
                  </a:moveTo>
                  <a:lnTo>
                    <a:pt x="6" y="59"/>
                  </a:lnTo>
                  <a:lnTo>
                    <a:pt x="11" y="64"/>
                  </a:lnTo>
                  <a:lnTo>
                    <a:pt x="19" y="66"/>
                  </a:lnTo>
                  <a:lnTo>
                    <a:pt x="24" y="69"/>
                  </a:lnTo>
                  <a:lnTo>
                    <a:pt x="30" y="69"/>
                  </a:lnTo>
                  <a:lnTo>
                    <a:pt x="30" y="69"/>
                  </a:lnTo>
                  <a:lnTo>
                    <a:pt x="51" y="68"/>
                  </a:lnTo>
                  <a:lnTo>
                    <a:pt x="74" y="62"/>
                  </a:lnTo>
                  <a:lnTo>
                    <a:pt x="74" y="62"/>
                  </a:lnTo>
                  <a:lnTo>
                    <a:pt x="81" y="42"/>
                  </a:lnTo>
                  <a:lnTo>
                    <a:pt x="84" y="30"/>
                  </a:lnTo>
                  <a:lnTo>
                    <a:pt x="84" y="22"/>
                  </a:lnTo>
                  <a:lnTo>
                    <a:pt x="84" y="22"/>
                  </a:lnTo>
                  <a:lnTo>
                    <a:pt x="84" y="19"/>
                  </a:lnTo>
                  <a:lnTo>
                    <a:pt x="81" y="14"/>
                  </a:lnTo>
                  <a:lnTo>
                    <a:pt x="77" y="11"/>
                  </a:lnTo>
                  <a:lnTo>
                    <a:pt x="71" y="7"/>
                  </a:lnTo>
                  <a:lnTo>
                    <a:pt x="71" y="7"/>
                  </a:lnTo>
                  <a:lnTo>
                    <a:pt x="68" y="6"/>
                  </a:lnTo>
                  <a:lnTo>
                    <a:pt x="66" y="4"/>
                  </a:lnTo>
                  <a:lnTo>
                    <a:pt x="66" y="4"/>
                  </a:lnTo>
                  <a:lnTo>
                    <a:pt x="68" y="3"/>
                  </a:lnTo>
                  <a:lnTo>
                    <a:pt x="71" y="1"/>
                  </a:lnTo>
                  <a:lnTo>
                    <a:pt x="80" y="0"/>
                  </a:lnTo>
                  <a:lnTo>
                    <a:pt x="80" y="0"/>
                  </a:lnTo>
                  <a:lnTo>
                    <a:pt x="93" y="1"/>
                  </a:lnTo>
                  <a:lnTo>
                    <a:pt x="100" y="4"/>
                  </a:lnTo>
                  <a:lnTo>
                    <a:pt x="106" y="7"/>
                  </a:lnTo>
                  <a:lnTo>
                    <a:pt x="106" y="7"/>
                  </a:lnTo>
                  <a:lnTo>
                    <a:pt x="111" y="11"/>
                  </a:lnTo>
                  <a:lnTo>
                    <a:pt x="113" y="14"/>
                  </a:lnTo>
                  <a:lnTo>
                    <a:pt x="114" y="16"/>
                  </a:lnTo>
                  <a:lnTo>
                    <a:pt x="114" y="16"/>
                  </a:lnTo>
                  <a:lnTo>
                    <a:pt x="113" y="20"/>
                  </a:lnTo>
                  <a:lnTo>
                    <a:pt x="111" y="23"/>
                  </a:lnTo>
                  <a:lnTo>
                    <a:pt x="111" y="23"/>
                  </a:lnTo>
                  <a:lnTo>
                    <a:pt x="106" y="33"/>
                  </a:lnTo>
                  <a:lnTo>
                    <a:pt x="101" y="42"/>
                  </a:lnTo>
                  <a:lnTo>
                    <a:pt x="101" y="42"/>
                  </a:lnTo>
                  <a:lnTo>
                    <a:pt x="94" y="59"/>
                  </a:lnTo>
                  <a:lnTo>
                    <a:pt x="94" y="59"/>
                  </a:lnTo>
                  <a:lnTo>
                    <a:pt x="111" y="52"/>
                  </a:lnTo>
                  <a:lnTo>
                    <a:pt x="111" y="52"/>
                  </a:lnTo>
                  <a:lnTo>
                    <a:pt x="122" y="46"/>
                  </a:lnTo>
                  <a:lnTo>
                    <a:pt x="122" y="46"/>
                  </a:lnTo>
                  <a:lnTo>
                    <a:pt x="126" y="45"/>
                  </a:lnTo>
                  <a:lnTo>
                    <a:pt x="130" y="45"/>
                  </a:lnTo>
                  <a:lnTo>
                    <a:pt x="130" y="45"/>
                  </a:lnTo>
                  <a:lnTo>
                    <a:pt x="135" y="45"/>
                  </a:lnTo>
                  <a:lnTo>
                    <a:pt x="139" y="48"/>
                  </a:lnTo>
                  <a:lnTo>
                    <a:pt x="142" y="50"/>
                  </a:lnTo>
                  <a:lnTo>
                    <a:pt x="143" y="55"/>
                  </a:lnTo>
                  <a:lnTo>
                    <a:pt x="143" y="55"/>
                  </a:lnTo>
                  <a:lnTo>
                    <a:pt x="142" y="58"/>
                  </a:lnTo>
                  <a:lnTo>
                    <a:pt x="140" y="61"/>
                  </a:lnTo>
                  <a:lnTo>
                    <a:pt x="136" y="65"/>
                  </a:lnTo>
                  <a:lnTo>
                    <a:pt x="132" y="66"/>
                  </a:lnTo>
                  <a:lnTo>
                    <a:pt x="132" y="66"/>
                  </a:lnTo>
                  <a:lnTo>
                    <a:pt x="114" y="72"/>
                  </a:lnTo>
                  <a:lnTo>
                    <a:pt x="87" y="78"/>
                  </a:lnTo>
                  <a:lnTo>
                    <a:pt x="87" y="78"/>
                  </a:lnTo>
                  <a:lnTo>
                    <a:pt x="64" y="133"/>
                  </a:lnTo>
                  <a:lnTo>
                    <a:pt x="40" y="185"/>
                  </a:lnTo>
                  <a:lnTo>
                    <a:pt x="40" y="185"/>
                  </a:lnTo>
                  <a:lnTo>
                    <a:pt x="33" y="198"/>
                  </a:lnTo>
                  <a:lnTo>
                    <a:pt x="27" y="207"/>
                  </a:lnTo>
                  <a:lnTo>
                    <a:pt x="23" y="210"/>
                  </a:lnTo>
                  <a:lnTo>
                    <a:pt x="17" y="211"/>
                  </a:lnTo>
                  <a:lnTo>
                    <a:pt x="17" y="211"/>
                  </a:lnTo>
                  <a:lnTo>
                    <a:pt x="13" y="210"/>
                  </a:lnTo>
                  <a:lnTo>
                    <a:pt x="10" y="208"/>
                  </a:lnTo>
                  <a:lnTo>
                    <a:pt x="7" y="204"/>
                  </a:lnTo>
                  <a:lnTo>
                    <a:pt x="7" y="200"/>
                  </a:lnTo>
                  <a:lnTo>
                    <a:pt x="7" y="200"/>
                  </a:lnTo>
                  <a:lnTo>
                    <a:pt x="7" y="194"/>
                  </a:lnTo>
                  <a:lnTo>
                    <a:pt x="10" y="187"/>
                  </a:lnTo>
                  <a:lnTo>
                    <a:pt x="17" y="175"/>
                  </a:lnTo>
                  <a:lnTo>
                    <a:pt x="17" y="175"/>
                  </a:lnTo>
                  <a:lnTo>
                    <a:pt x="30" y="155"/>
                  </a:lnTo>
                  <a:lnTo>
                    <a:pt x="43" y="130"/>
                  </a:lnTo>
                  <a:lnTo>
                    <a:pt x="56" y="105"/>
                  </a:lnTo>
                  <a:lnTo>
                    <a:pt x="66" y="82"/>
                  </a:lnTo>
                  <a:lnTo>
                    <a:pt x="66" y="82"/>
                  </a:lnTo>
                  <a:lnTo>
                    <a:pt x="45" y="85"/>
                  </a:lnTo>
                  <a:lnTo>
                    <a:pt x="30" y="87"/>
                  </a:lnTo>
                  <a:lnTo>
                    <a:pt x="30" y="87"/>
                  </a:lnTo>
                  <a:lnTo>
                    <a:pt x="22" y="85"/>
                  </a:lnTo>
                  <a:lnTo>
                    <a:pt x="14" y="81"/>
                  </a:lnTo>
                  <a:lnTo>
                    <a:pt x="7" y="75"/>
                  </a:lnTo>
                  <a:lnTo>
                    <a:pt x="0" y="66"/>
                  </a:lnTo>
                  <a:lnTo>
                    <a:pt x="6" y="59"/>
                  </a:lnTo>
                  <a:close/>
                  <a:moveTo>
                    <a:pt x="167" y="65"/>
                  </a:moveTo>
                  <a:lnTo>
                    <a:pt x="167" y="65"/>
                  </a:lnTo>
                  <a:lnTo>
                    <a:pt x="181" y="66"/>
                  </a:lnTo>
                  <a:lnTo>
                    <a:pt x="196" y="69"/>
                  </a:lnTo>
                  <a:lnTo>
                    <a:pt x="209" y="74"/>
                  </a:lnTo>
                  <a:lnTo>
                    <a:pt x="220" y="78"/>
                  </a:lnTo>
                  <a:lnTo>
                    <a:pt x="220" y="78"/>
                  </a:lnTo>
                  <a:lnTo>
                    <a:pt x="232" y="85"/>
                  </a:lnTo>
                  <a:lnTo>
                    <a:pt x="241" y="92"/>
                  </a:lnTo>
                  <a:lnTo>
                    <a:pt x="246" y="100"/>
                  </a:lnTo>
                  <a:lnTo>
                    <a:pt x="248" y="107"/>
                  </a:lnTo>
                  <a:lnTo>
                    <a:pt x="248" y="107"/>
                  </a:lnTo>
                  <a:lnTo>
                    <a:pt x="246" y="113"/>
                  </a:lnTo>
                  <a:lnTo>
                    <a:pt x="245" y="116"/>
                  </a:lnTo>
                  <a:lnTo>
                    <a:pt x="242" y="119"/>
                  </a:lnTo>
                  <a:lnTo>
                    <a:pt x="238" y="119"/>
                  </a:lnTo>
                  <a:lnTo>
                    <a:pt x="238" y="119"/>
                  </a:lnTo>
                  <a:lnTo>
                    <a:pt x="232" y="117"/>
                  </a:lnTo>
                  <a:lnTo>
                    <a:pt x="227" y="116"/>
                  </a:lnTo>
                  <a:lnTo>
                    <a:pt x="227" y="116"/>
                  </a:lnTo>
                  <a:lnTo>
                    <a:pt x="223" y="113"/>
                  </a:lnTo>
                  <a:lnTo>
                    <a:pt x="217" y="111"/>
                  </a:lnTo>
                  <a:lnTo>
                    <a:pt x="203" y="111"/>
                  </a:lnTo>
                  <a:lnTo>
                    <a:pt x="203" y="111"/>
                  </a:lnTo>
                  <a:lnTo>
                    <a:pt x="194" y="111"/>
                  </a:lnTo>
                  <a:lnTo>
                    <a:pt x="187" y="113"/>
                  </a:lnTo>
                  <a:lnTo>
                    <a:pt x="180" y="114"/>
                  </a:lnTo>
                  <a:lnTo>
                    <a:pt x="175" y="117"/>
                  </a:lnTo>
                  <a:lnTo>
                    <a:pt x="172" y="120"/>
                  </a:lnTo>
                  <a:lnTo>
                    <a:pt x="169" y="123"/>
                  </a:lnTo>
                  <a:lnTo>
                    <a:pt x="168" y="127"/>
                  </a:lnTo>
                  <a:lnTo>
                    <a:pt x="168" y="132"/>
                  </a:lnTo>
                  <a:lnTo>
                    <a:pt x="168" y="132"/>
                  </a:lnTo>
                  <a:lnTo>
                    <a:pt x="168" y="146"/>
                  </a:lnTo>
                  <a:lnTo>
                    <a:pt x="171" y="161"/>
                  </a:lnTo>
                  <a:lnTo>
                    <a:pt x="178" y="194"/>
                  </a:lnTo>
                  <a:lnTo>
                    <a:pt x="178" y="194"/>
                  </a:lnTo>
                  <a:lnTo>
                    <a:pt x="191" y="200"/>
                  </a:lnTo>
                  <a:lnTo>
                    <a:pt x="204" y="204"/>
                  </a:lnTo>
                  <a:lnTo>
                    <a:pt x="226" y="217"/>
                  </a:lnTo>
                  <a:lnTo>
                    <a:pt x="226" y="217"/>
                  </a:lnTo>
                  <a:lnTo>
                    <a:pt x="232" y="221"/>
                  </a:lnTo>
                  <a:lnTo>
                    <a:pt x="236" y="226"/>
                  </a:lnTo>
                  <a:lnTo>
                    <a:pt x="238" y="230"/>
                  </a:lnTo>
                  <a:lnTo>
                    <a:pt x="239" y="236"/>
                  </a:lnTo>
                  <a:lnTo>
                    <a:pt x="239" y="236"/>
                  </a:lnTo>
                  <a:lnTo>
                    <a:pt x="238" y="240"/>
                  </a:lnTo>
                  <a:lnTo>
                    <a:pt x="236" y="243"/>
                  </a:lnTo>
                  <a:lnTo>
                    <a:pt x="232" y="246"/>
                  </a:lnTo>
                  <a:lnTo>
                    <a:pt x="227" y="246"/>
                  </a:lnTo>
                  <a:lnTo>
                    <a:pt x="227" y="246"/>
                  </a:lnTo>
                  <a:lnTo>
                    <a:pt x="222" y="244"/>
                  </a:lnTo>
                  <a:lnTo>
                    <a:pt x="214" y="239"/>
                  </a:lnTo>
                  <a:lnTo>
                    <a:pt x="214" y="239"/>
                  </a:lnTo>
                  <a:lnTo>
                    <a:pt x="197" y="227"/>
                  </a:lnTo>
                  <a:lnTo>
                    <a:pt x="180" y="216"/>
                  </a:lnTo>
                  <a:lnTo>
                    <a:pt x="180" y="216"/>
                  </a:lnTo>
                  <a:lnTo>
                    <a:pt x="178" y="227"/>
                  </a:lnTo>
                  <a:lnTo>
                    <a:pt x="175" y="237"/>
                  </a:lnTo>
                  <a:lnTo>
                    <a:pt x="171" y="244"/>
                  </a:lnTo>
                  <a:lnTo>
                    <a:pt x="164" y="250"/>
                  </a:lnTo>
                  <a:lnTo>
                    <a:pt x="156" y="255"/>
                  </a:lnTo>
                  <a:lnTo>
                    <a:pt x="148" y="258"/>
                  </a:lnTo>
                  <a:lnTo>
                    <a:pt x="138" y="259"/>
                  </a:lnTo>
                  <a:lnTo>
                    <a:pt x="127" y="260"/>
                  </a:lnTo>
                  <a:lnTo>
                    <a:pt x="127" y="260"/>
                  </a:lnTo>
                  <a:lnTo>
                    <a:pt x="117" y="259"/>
                  </a:lnTo>
                  <a:lnTo>
                    <a:pt x="109" y="258"/>
                  </a:lnTo>
                  <a:lnTo>
                    <a:pt x="100" y="255"/>
                  </a:lnTo>
                  <a:lnTo>
                    <a:pt x="93" y="250"/>
                  </a:lnTo>
                  <a:lnTo>
                    <a:pt x="87" y="244"/>
                  </a:lnTo>
                  <a:lnTo>
                    <a:pt x="84" y="239"/>
                  </a:lnTo>
                  <a:lnTo>
                    <a:pt x="81" y="233"/>
                  </a:lnTo>
                  <a:lnTo>
                    <a:pt x="80" y="226"/>
                  </a:lnTo>
                  <a:lnTo>
                    <a:pt x="80" y="226"/>
                  </a:lnTo>
                  <a:lnTo>
                    <a:pt x="81" y="218"/>
                  </a:lnTo>
                  <a:lnTo>
                    <a:pt x="84" y="211"/>
                  </a:lnTo>
                  <a:lnTo>
                    <a:pt x="88" y="204"/>
                  </a:lnTo>
                  <a:lnTo>
                    <a:pt x="94" y="200"/>
                  </a:lnTo>
                  <a:lnTo>
                    <a:pt x="101" y="195"/>
                  </a:lnTo>
                  <a:lnTo>
                    <a:pt x="110" y="191"/>
                  </a:lnTo>
                  <a:lnTo>
                    <a:pt x="119" y="189"/>
                  </a:lnTo>
                  <a:lnTo>
                    <a:pt x="129" y="189"/>
                  </a:lnTo>
                  <a:lnTo>
                    <a:pt x="129" y="189"/>
                  </a:lnTo>
                  <a:lnTo>
                    <a:pt x="156" y="191"/>
                  </a:lnTo>
                  <a:lnTo>
                    <a:pt x="156" y="191"/>
                  </a:lnTo>
                  <a:lnTo>
                    <a:pt x="154" y="169"/>
                  </a:lnTo>
                  <a:lnTo>
                    <a:pt x="152" y="149"/>
                  </a:lnTo>
                  <a:lnTo>
                    <a:pt x="152" y="149"/>
                  </a:lnTo>
                  <a:lnTo>
                    <a:pt x="154" y="137"/>
                  </a:lnTo>
                  <a:lnTo>
                    <a:pt x="155" y="127"/>
                  </a:lnTo>
                  <a:lnTo>
                    <a:pt x="155" y="127"/>
                  </a:lnTo>
                  <a:lnTo>
                    <a:pt x="158" y="121"/>
                  </a:lnTo>
                  <a:lnTo>
                    <a:pt x="162" y="116"/>
                  </a:lnTo>
                  <a:lnTo>
                    <a:pt x="167" y="111"/>
                  </a:lnTo>
                  <a:lnTo>
                    <a:pt x="172" y="107"/>
                  </a:lnTo>
                  <a:lnTo>
                    <a:pt x="178" y="104"/>
                  </a:lnTo>
                  <a:lnTo>
                    <a:pt x="187" y="101"/>
                  </a:lnTo>
                  <a:lnTo>
                    <a:pt x="206" y="97"/>
                  </a:lnTo>
                  <a:lnTo>
                    <a:pt x="206" y="97"/>
                  </a:lnTo>
                  <a:lnTo>
                    <a:pt x="209" y="97"/>
                  </a:lnTo>
                  <a:lnTo>
                    <a:pt x="210" y="95"/>
                  </a:lnTo>
                  <a:lnTo>
                    <a:pt x="210" y="95"/>
                  </a:lnTo>
                  <a:lnTo>
                    <a:pt x="210" y="92"/>
                  </a:lnTo>
                  <a:lnTo>
                    <a:pt x="207" y="91"/>
                  </a:lnTo>
                  <a:lnTo>
                    <a:pt x="207" y="91"/>
                  </a:lnTo>
                  <a:lnTo>
                    <a:pt x="197" y="84"/>
                  </a:lnTo>
                  <a:lnTo>
                    <a:pt x="187" y="79"/>
                  </a:lnTo>
                  <a:lnTo>
                    <a:pt x="175" y="77"/>
                  </a:lnTo>
                  <a:lnTo>
                    <a:pt x="164" y="74"/>
                  </a:lnTo>
                  <a:lnTo>
                    <a:pt x="167" y="65"/>
                  </a:lnTo>
                  <a:close/>
                  <a:moveTo>
                    <a:pt x="124" y="205"/>
                  </a:moveTo>
                  <a:lnTo>
                    <a:pt x="124" y="205"/>
                  </a:lnTo>
                  <a:lnTo>
                    <a:pt x="117" y="205"/>
                  </a:lnTo>
                  <a:lnTo>
                    <a:pt x="111" y="207"/>
                  </a:lnTo>
                  <a:lnTo>
                    <a:pt x="106" y="208"/>
                  </a:lnTo>
                  <a:lnTo>
                    <a:pt x="101" y="211"/>
                  </a:lnTo>
                  <a:lnTo>
                    <a:pt x="97" y="213"/>
                  </a:lnTo>
                  <a:lnTo>
                    <a:pt x="95" y="217"/>
                  </a:lnTo>
                  <a:lnTo>
                    <a:pt x="94" y="220"/>
                  </a:lnTo>
                  <a:lnTo>
                    <a:pt x="93" y="223"/>
                  </a:lnTo>
                  <a:lnTo>
                    <a:pt x="93" y="223"/>
                  </a:lnTo>
                  <a:lnTo>
                    <a:pt x="94" y="227"/>
                  </a:lnTo>
                  <a:lnTo>
                    <a:pt x="95" y="231"/>
                  </a:lnTo>
                  <a:lnTo>
                    <a:pt x="97" y="234"/>
                  </a:lnTo>
                  <a:lnTo>
                    <a:pt x="101" y="237"/>
                  </a:lnTo>
                  <a:lnTo>
                    <a:pt x="111" y="240"/>
                  </a:lnTo>
                  <a:lnTo>
                    <a:pt x="124" y="242"/>
                  </a:lnTo>
                  <a:lnTo>
                    <a:pt x="124" y="242"/>
                  </a:lnTo>
                  <a:lnTo>
                    <a:pt x="133" y="242"/>
                  </a:lnTo>
                  <a:lnTo>
                    <a:pt x="140" y="240"/>
                  </a:lnTo>
                  <a:lnTo>
                    <a:pt x="148" y="237"/>
                  </a:lnTo>
                  <a:lnTo>
                    <a:pt x="152" y="231"/>
                  </a:lnTo>
                  <a:lnTo>
                    <a:pt x="152" y="231"/>
                  </a:lnTo>
                  <a:lnTo>
                    <a:pt x="156" y="224"/>
                  </a:lnTo>
                  <a:lnTo>
                    <a:pt x="158" y="216"/>
                  </a:lnTo>
                  <a:lnTo>
                    <a:pt x="158" y="216"/>
                  </a:lnTo>
                  <a:lnTo>
                    <a:pt x="158" y="210"/>
                  </a:lnTo>
                  <a:lnTo>
                    <a:pt x="158" y="210"/>
                  </a:lnTo>
                  <a:lnTo>
                    <a:pt x="142" y="205"/>
                  </a:lnTo>
                  <a:lnTo>
                    <a:pt x="124" y="205"/>
                  </a:lnTo>
                  <a:lnTo>
                    <a:pt x="124" y="20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4" name="Freeform 118"/>
            <p:cNvSpPr>
              <a:spLocks noEditPoints="1"/>
            </p:cNvSpPr>
            <p:nvPr userDrawn="1"/>
          </p:nvSpPr>
          <p:spPr bwMode="auto">
            <a:xfrm>
              <a:off x="3716338" y="1755776"/>
              <a:ext cx="122238" cy="134938"/>
            </a:xfrm>
            <a:custGeom>
              <a:avLst/>
              <a:gdLst/>
              <a:ahLst/>
              <a:cxnLst>
                <a:cxn ang="0">
                  <a:pos x="115" y="169"/>
                </a:cxn>
                <a:cxn ang="0">
                  <a:pos x="129" y="176"/>
                </a:cxn>
                <a:cxn ang="0">
                  <a:pos x="138" y="188"/>
                </a:cxn>
                <a:cxn ang="0">
                  <a:pos x="142" y="207"/>
                </a:cxn>
                <a:cxn ang="0">
                  <a:pos x="148" y="227"/>
                </a:cxn>
                <a:cxn ang="0">
                  <a:pos x="163" y="231"/>
                </a:cxn>
                <a:cxn ang="0">
                  <a:pos x="194" y="227"/>
                </a:cxn>
                <a:cxn ang="0">
                  <a:pos x="209" y="226"/>
                </a:cxn>
                <a:cxn ang="0">
                  <a:pos x="223" y="230"/>
                </a:cxn>
                <a:cxn ang="0">
                  <a:pos x="231" y="237"/>
                </a:cxn>
                <a:cxn ang="0">
                  <a:pos x="231" y="243"/>
                </a:cxn>
                <a:cxn ang="0">
                  <a:pos x="221" y="250"/>
                </a:cxn>
                <a:cxn ang="0">
                  <a:pos x="174" y="255"/>
                </a:cxn>
                <a:cxn ang="0">
                  <a:pos x="149" y="253"/>
                </a:cxn>
                <a:cxn ang="0">
                  <a:pos x="129" y="240"/>
                </a:cxn>
                <a:cxn ang="0">
                  <a:pos x="122" y="210"/>
                </a:cxn>
                <a:cxn ang="0">
                  <a:pos x="118" y="189"/>
                </a:cxn>
                <a:cxn ang="0">
                  <a:pos x="110" y="182"/>
                </a:cxn>
                <a:cxn ang="0">
                  <a:pos x="96" y="182"/>
                </a:cxn>
                <a:cxn ang="0">
                  <a:pos x="68" y="195"/>
                </a:cxn>
                <a:cxn ang="0">
                  <a:pos x="36" y="227"/>
                </a:cxn>
                <a:cxn ang="0">
                  <a:pos x="19" y="249"/>
                </a:cxn>
                <a:cxn ang="0">
                  <a:pos x="12" y="252"/>
                </a:cxn>
                <a:cxn ang="0">
                  <a:pos x="0" y="244"/>
                </a:cxn>
                <a:cxn ang="0">
                  <a:pos x="0" y="234"/>
                </a:cxn>
                <a:cxn ang="0">
                  <a:pos x="12" y="216"/>
                </a:cxn>
                <a:cxn ang="0">
                  <a:pos x="42" y="188"/>
                </a:cxn>
                <a:cxn ang="0">
                  <a:pos x="106" y="126"/>
                </a:cxn>
                <a:cxn ang="0">
                  <a:pos x="129" y="98"/>
                </a:cxn>
                <a:cxn ang="0">
                  <a:pos x="129" y="94"/>
                </a:cxn>
                <a:cxn ang="0">
                  <a:pos x="125" y="94"/>
                </a:cxn>
                <a:cxn ang="0">
                  <a:pos x="99" y="101"/>
                </a:cxn>
                <a:cxn ang="0">
                  <a:pos x="60" y="116"/>
                </a:cxn>
                <a:cxn ang="0">
                  <a:pos x="39" y="124"/>
                </a:cxn>
                <a:cxn ang="0">
                  <a:pos x="32" y="121"/>
                </a:cxn>
                <a:cxn ang="0">
                  <a:pos x="22" y="105"/>
                </a:cxn>
                <a:cxn ang="0">
                  <a:pos x="23" y="91"/>
                </a:cxn>
                <a:cxn ang="0">
                  <a:pos x="29" y="84"/>
                </a:cxn>
                <a:cxn ang="0">
                  <a:pos x="31" y="85"/>
                </a:cxn>
                <a:cxn ang="0">
                  <a:pos x="38" y="98"/>
                </a:cxn>
                <a:cxn ang="0">
                  <a:pos x="54" y="97"/>
                </a:cxn>
                <a:cxn ang="0">
                  <a:pos x="102" y="84"/>
                </a:cxn>
                <a:cxn ang="0">
                  <a:pos x="129" y="75"/>
                </a:cxn>
                <a:cxn ang="0">
                  <a:pos x="135" y="72"/>
                </a:cxn>
                <a:cxn ang="0">
                  <a:pos x="152" y="82"/>
                </a:cxn>
                <a:cxn ang="0">
                  <a:pos x="163" y="95"/>
                </a:cxn>
                <a:cxn ang="0">
                  <a:pos x="163" y="100"/>
                </a:cxn>
                <a:cxn ang="0">
                  <a:pos x="154" y="105"/>
                </a:cxn>
                <a:cxn ang="0">
                  <a:pos x="136" y="120"/>
                </a:cxn>
                <a:cxn ang="0">
                  <a:pos x="84" y="176"/>
                </a:cxn>
                <a:cxn ang="0">
                  <a:pos x="109" y="169"/>
                </a:cxn>
                <a:cxn ang="0">
                  <a:pos x="74" y="0"/>
                </a:cxn>
                <a:cxn ang="0">
                  <a:pos x="97" y="16"/>
                </a:cxn>
                <a:cxn ang="0">
                  <a:pos x="119" y="22"/>
                </a:cxn>
                <a:cxn ang="0">
                  <a:pos x="147" y="23"/>
                </a:cxn>
                <a:cxn ang="0">
                  <a:pos x="160" y="37"/>
                </a:cxn>
                <a:cxn ang="0">
                  <a:pos x="157" y="48"/>
                </a:cxn>
                <a:cxn ang="0">
                  <a:pos x="147" y="50"/>
                </a:cxn>
                <a:cxn ang="0">
                  <a:pos x="118" y="49"/>
                </a:cxn>
                <a:cxn ang="0">
                  <a:pos x="74" y="50"/>
                </a:cxn>
                <a:cxn ang="0">
                  <a:pos x="113" y="37"/>
                </a:cxn>
                <a:cxn ang="0">
                  <a:pos x="76" y="16"/>
                </a:cxn>
              </a:cxnLst>
              <a:rect l="0" t="0" r="r" b="b"/>
              <a:pathLst>
                <a:path w="231" h="255">
                  <a:moveTo>
                    <a:pt x="109" y="169"/>
                  </a:moveTo>
                  <a:lnTo>
                    <a:pt x="109" y="169"/>
                  </a:lnTo>
                  <a:lnTo>
                    <a:pt x="115" y="169"/>
                  </a:lnTo>
                  <a:lnTo>
                    <a:pt x="119" y="171"/>
                  </a:lnTo>
                  <a:lnTo>
                    <a:pt x="125" y="174"/>
                  </a:lnTo>
                  <a:lnTo>
                    <a:pt x="129" y="176"/>
                  </a:lnTo>
                  <a:lnTo>
                    <a:pt x="129" y="176"/>
                  </a:lnTo>
                  <a:lnTo>
                    <a:pt x="134" y="181"/>
                  </a:lnTo>
                  <a:lnTo>
                    <a:pt x="138" y="188"/>
                  </a:lnTo>
                  <a:lnTo>
                    <a:pt x="141" y="197"/>
                  </a:lnTo>
                  <a:lnTo>
                    <a:pt x="142" y="207"/>
                  </a:lnTo>
                  <a:lnTo>
                    <a:pt x="142" y="207"/>
                  </a:lnTo>
                  <a:lnTo>
                    <a:pt x="145" y="220"/>
                  </a:lnTo>
                  <a:lnTo>
                    <a:pt x="147" y="224"/>
                  </a:lnTo>
                  <a:lnTo>
                    <a:pt x="148" y="227"/>
                  </a:lnTo>
                  <a:lnTo>
                    <a:pt x="151" y="230"/>
                  </a:lnTo>
                  <a:lnTo>
                    <a:pt x="154" y="231"/>
                  </a:lnTo>
                  <a:lnTo>
                    <a:pt x="163" y="231"/>
                  </a:lnTo>
                  <a:lnTo>
                    <a:pt x="163" y="231"/>
                  </a:lnTo>
                  <a:lnTo>
                    <a:pt x="183" y="230"/>
                  </a:lnTo>
                  <a:lnTo>
                    <a:pt x="194" y="227"/>
                  </a:lnTo>
                  <a:lnTo>
                    <a:pt x="194" y="227"/>
                  </a:lnTo>
                  <a:lnTo>
                    <a:pt x="202" y="226"/>
                  </a:lnTo>
                  <a:lnTo>
                    <a:pt x="209" y="226"/>
                  </a:lnTo>
                  <a:lnTo>
                    <a:pt x="209" y="226"/>
                  </a:lnTo>
                  <a:lnTo>
                    <a:pt x="216" y="226"/>
                  </a:lnTo>
                  <a:lnTo>
                    <a:pt x="223" y="230"/>
                  </a:lnTo>
                  <a:lnTo>
                    <a:pt x="223" y="230"/>
                  </a:lnTo>
                  <a:lnTo>
                    <a:pt x="229" y="234"/>
                  </a:lnTo>
                  <a:lnTo>
                    <a:pt x="231" y="237"/>
                  </a:lnTo>
                  <a:lnTo>
                    <a:pt x="231" y="240"/>
                  </a:lnTo>
                  <a:lnTo>
                    <a:pt x="231" y="240"/>
                  </a:lnTo>
                  <a:lnTo>
                    <a:pt x="231" y="243"/>
                  </a:lnTo>
                  <a:lnTo>
                    <a:pt x="229" y="246"/>
                  </a:lnTo>
                  <a:lnTo>
                    <a:pt x="225" y="249"/>
                  </a:lnTo>
                  <a:lnTo>
                    <a:pt x="221" y="250"/>
                  </a:lnTo>
                  <a:lnTo>
                    <a:pt x="213" y="252"/>
                  </a:lnTo>
                  <a:lnTo>
                    <a:pt x="203" y="253"/>
                  </a:lnTo>
                  <a:lnTo>
                    <a:pt x="174" y="255"/>
                  </a:lnTo>
                  <a:lnTo>
                    <a:pt x="174" y="255"/>
                  </a:lnTo>
                  <a:lnTo>
                    <a:pt x="161" y="255"/>
                  </a:lnTo>
                  <a:lnTo>
                    <a:pt x="149" y="253"/>
                  </a:lnTo>
                  <a:lnTo>
                    <a:pt x="141" y="250"/>
                  </a:lnTo>
                  <a:lnTo>
                    <a:pt x="135" y="246"/>
                  </a:lnTo>
                  <a:lnTo>
                    <a:pt x="129" y="240"/>
                  </a:lnTo>
                  <a:lnTo>
                    <a:pt x="126" y="233"/>
                  </a:lnTo>
                  <a:lnTo>
                    <a:pt x="125" y="223"/>
                  </a:lnTo>
                  <a:lnTo>
                    <a:pt x="122" y="210"/>
                  </a:lnTo>
                  <a:lnTo>
                    <a:pt x="122" y="210"/>
                  </a:lnTo>
                  <a:lnTo>
                    <a:pt x="119" y="195"/>
                  </a:lnTo>
                  <a:lnTo>
                    <a:pt x="118" y="189"/>
                  </a:lnTo>
                  <a:lnTo>
                    <a:pt x="116" y="187"/>
                  </a:lnTo>
                  <a:lnTo>
                    <a:pt x="113" y="184"/>
                  </a:lnTo>
                  <a:lnTo>
                    <a:pt x="110" y="182"/>
                  </a:lnTo>
                  <a:lnTo>
                    <a:pt x="103" y="181"/>
                  </a:lnTo>
                  <a:lnTo>
                    <a:pt x="103" y="181"/>
                  </a:lnTo>
                  <a:lnTo>
                    <a:pt x="96" y="182"/>
                  </a:lnTo>
                  <a:lnTo>
                    <a:pt x="87" y="185"/>
                  </a:lnTo>
                  <a:lnTo>
                    <a:pt x="77" y="189"/>
                  </a:lnTo>
                  <a:lnTo>
                    <a:pt x="68" y="195"/>
                  </a:lnTo>
                  <a:lnTo>
                    <a:pt x="58" y="204"/>
                  </a:lnTo>
                  <a:lnTo>
                    <a:pt x="48" y="214"/>
                  </a:lnTo>
                  <a:lnTo>
                    <a:pt x="36" y="227"/>
                  </a:lnTo>
                  <a:lnTo>
                    <a:pt x="25" y="240"/>
                  </a:lnTo>
                  <a:lnTo>
                    <a:pt x="25" y="240"/>
                  </a:lnTo>
                  <a:lnTo>
                    <a:pt x="19" y="249"/>
                  </a:lnTo>
                  <a:lnTo>
                    <a:pt x="15" y="252"/>
                  </a:lnTo>
                  <a:lnTo>
                    <a:pt x="12" y="252"/>
                  </a:lnTo>
                  <a:lnTo>
                    <a:pt x="12" y="252"/>
                  </a:lnTo>
                  <a:lnTo>
                    <a:pt x="7" y="252"/>
                  </a:lnTo>
                  <a:lnTo>
                    <a:pt x="3" y="249"/>
                  </a:lnTo>
                  <a:lnTo>
                    <a:pt x="0" y="244"/>
                  </a:lnTo>
                  <a:lnTo>
                    <a:pt x="0" y="239"/>
                  </a:lnTo>
                  <a:lnTo>
                    <a:pt x="0" y="239"/>
                  </a:lnTo>
                  <a:lnTo>
                    <a:pt x="0" y="234"/>
                  </a:lnTo>
                  <a:lnTo>
                    <a:pt x="2" y="227"/>
                  </a:lnTo>
                  <a:lnTo>
                    <a:pt x="6" y="221"/>
                  </a:lnTo>
                  <a:lnTo>
                    <a:pt x="12" y="216"/>
                  </a:lnTo>
                  <a:lnTo>
                    <a:pt x="12" y="216"/>
                  </a:lnTo>
                  <a:lnTo>
                    <a:pt x="23" y="205"/>
                  </a:lnTo>
                  <a:lnTo>
                    <a:pt x="42" y="188"/>
                  </a:lnTo>
                  <a:lnTo>
                    <a:pt x="42" y="188"/>
                  </a:lnTo>
                  <a:lnTo>
                    <a:pt x="84" y="147"/>
                  </a:lnTo>
                  <a:lnTo>
                    <a:pt x="106" y="126"/>
                  </a:lnTo>
                  <a:lnTo>
                    <a:pt x="128" y="101"/>
                  </a:lnTo>
                  <a:lnTo>
                    <a:pt x="128" y="101"/>
                  </a:lnTo>
                  <a:lnTo>
                    <a:pt x="129" y="98"/>
                  </a:lnTo>
                  <a:lnTo>
                    <a:pt x="129" y="97"/>
                  </a:lnTo>
                  <a:lnTo>
                    <a:pt x="129" y="97"/>
                  </a:lnTo>
                  <a:lnTo>
                    <a:pt x="129" y="94"/>
                  </a:lnTo>
                  <a:lnTo>
                    <a:pt x="126" y="94"/>
                  </a:lnTo>
                  <a:lnTo>
                    <a:pt x="126" y="94"/>
                  </a:lnTo>
                  <a:lnTo>
                    <a:pt x="125" y="94"/>
                  </a:lnTo>
                  <a:lnTo>
                    <a:pt x="125" y="94"/>
                  </a:lnTo>
                  <a:lnTo>
                    <a:pt x="115" y="97"/>
                  </a:lnTo>
                  <a:lnTo>
                    <a:pt x="99" y="101"/>
                  </a:lnTo>
                  <a:lnTo>
                    <a:pt x="80" y="107"/>
                  </a:lnTo>
                  <a:lnTo>
                    <a:pt x="60" y="116"/>
                  </a:lnTo>
                  <a:lnTo>
                    <a:pt x="60" y="116"/>
                  </a:lnTo>
                  <a:lnTo>
                    <a:pt x="48" y="121"/>
                  </a:lnTo>
                  <a:lnTo>
                    <a:pt x="44" y="123"/>
                  </a:lnTo>
                  <a:lnTo>
                    <a:pt x="39" y="124"/>
                  </a:lnTo>
                  <a:lnTo>
                    <a:pt x="39" y="124"/>
                  </a:lnTo>
                  <a:lnTo>
                    <a:pt x="36" y="123"/>
                  </a:lnTo>
                  <a:lnTo>
                    <a:pt x="32" y="121"/>
                  </a:lnTo>
                  <a:lnTo>
                    <a:pt x="26" y="114"/>
                  </a:lnTo>
                  <a:lnTo>
                    <a:pt x="26" y="114"/>
                  </a:lnTo>
                  <a:lnTo>
                    <a:pt x="22" y="105"/>
                  </a:lnTo>
                  <a:lnTo>
                    <a:pt x="22" y="98"/>
                  </a:lnTo>
                  <a:lnTo>
                    <a:pt x="22" y="98"/>
                  </a:lnTo>
                  <a:lnTo>
                    <a:pt x="23" y="91"/>
                  </a:lnTo>
                  <a:lnTo>
                    <a:pt x="26" y="85"/>
                  </a:lnTo>
                  <a:lnTo>
                    <a:pt x="26" y="85"/>
                  </a:lnTo>
                  <a:lnTo>
                    <a:pt x="29" y="84"/>
                  </a:lnTo>
                  <a:lnTo>
                    <a:pt x="29" y="84"/>
                  </a:lnTo>
                  <a:lnTo>
                    <a:pt x="31" y="85"/>
                  </a:lnTo>
                  <a:lnTo>
                    <a:pt x="31" y="85"/>
                  </a:lnTo>
                  <a:lnTo>
                    <a:pt x="33" y="92"/>
                  </a:lnTo>
                  <a:lnTo>
                    <a:pt x="35" y="97"/>
                  </a:lnTo>
                  <a:lnTo>
                    <a:pt x="38" y="98"/>
                  </a:lnTo>
                  <a:lnTo>
                    <a:pt x="42" y="98"/>
                  </a:lnTo>
                  <a:lnTo>
                    <a:pt x="42" y="98"/>
                  </a:lnTo>
                  <a:lnTo>
                    <a:pt x="54" y="97"/>
                  </a:lnTo>
                  <a:lnTo>
                    <a:pt x="68" y="92"/>
                  </a:lnTo>
                  <a:lnTo>
                    <a:pt x="68" y="92"/>
                  </a:lnTo>
                  <a:lnTo>
                    <a:pt x="102" y="84"/>
                  </a:lnTo>
                  <a:lnTo>
                    <a:pt x="123" y="78"/>
                  </a:lnTo>
                  <a:lnTo>
                    <a:pt x="123" y="78"/>
                  </a:lnTo>
                  <a:lnTo>
                    <a:pt x="129" y="75"/>
                  </a:lnTo>
                  <a:lnTo>
                    <a:pt x="132" y="74"/>
                  </a:lnTo>
                  <a:lnTo>
                    <a:pt x="135" y="72"/>
                  </a:lnTo>
                  <a:lnTo>
                    <a:pt x="135" y="72"/>
                  </a:lnTo>
                  <a:lnTo>
                    <a:pt x="138" y="74"/>
                  </a:lnTo>
                  <a:lnTo>
                    <a:pt x="142" y="75"/>
                  </a:lnTo>
                  <a:lnTo>
                    <a:pt x="152" y="82"/>
                  </a:lnTo>
                  <a:lnTo>
                    <a:pt x="152" y="82"/>
                  </a:lnTo>
                  <a:lnTo>
                    <a:pt x="161" y="91"/>
                  </a:lnTo>
                  <a:lnTo>
                    <a:pt x="163" y="95"/>
                  </a:lnTo>
                  <a:lnTo>
                    <a:pt x="163" y="98"/>
                  </a:lnTo>
                  <a:lnTo>
                    <a:pt x="163" y="98"/>
                  </a:lnTo>
                  <a:lnTo>
                    <a:pt x="163" y="100"/>
                  </a:lnTo>
                  <a:lnTo>
                    <a:pt x="161" y="103"/>
                  </a:lnTo>
                  <a:lnTo>
                    <a:pt x="154" y="105"/>
                  </a:lnTo>
                  <a:lnTo>
                    <a:pt x="154" y="105"/>
                  </a:lnTo>
                  <a:lnTo>
                    <a:pt x="147" y="111"/>
                  </a:lnTo>
                  <a:lnTo>
                    <a:pt x="136" y="120"/>
                  </a:lnTo>
                  <a:lnTo>
                    <a:pt x="136" y="120"/>
                  </a:lnTo>
                  <a:lnTo>
                    <a:pt x="73" y="182"/>
                  </a:lnTo>
                  <a:lnTo>
                    <a:pt x="73" y="182"/>
                  </a:lnTo>
                  <a:lnTo>
                    <a:pt x="84" y="176"/>
                  </a:lnTo>
                  <a:lnTo>
                    <a:pt x="93" y="172"/>
                  </a:lnTo>
                  <a:lnTo>
                    <a:pt x="100" y="169"/>
                  </a:lnTo>
                  <a:lnTo>
                    <a:pt x="109" y="169"/>
                  </a:lnTo>
                  <a:lnTo>
                    <a:pt x="109" y="169"/>
                  </a:lnTo>
                  <a:close/>
                  <a:moveTo>
                    <a:pt x="74" y="0"/>
                  </a:moveTo>
                  <a:lnTo>
                    <a:pt x="74" y="0"/>
                  </a:lnTo>
                  <a:lnTo>
                    <a:pt x="83" y="7"/>
                  </a:lnTo>
                  <a:lnTo>
                    <a:pt x="90" y="13"/>
                  </a:lnTo>
                  <a:lnTo>
                    <a:pt x="97" y="16"/>
                  </a:lnTo>
                  <a:lnTo>
                    <a:pt x="106" y="19"/>
                  </a:lnTo>
                  <a:lnTo>
                    <a:pt x="106" y="19"/>
                  </a:lnTo>
                  <a:lnTo>
                    <a:pt x="119" y="22"/>
                  </a:lnTo>
                  <a:lnTo>
                    <a:pt x="136" y="22"/>
                  </a:lnTo>
                  <a:lnTo>
                    <a:pt x="136" y="22"/>
                  </a:lnTo>
                  <a:lnTo>
                    <a:pt x="147" y="23"/>
                  </a:lnTo>
                  <a:lnTo>
                    <a:pt x="154" y="27"/>
                  </a:lnTo>
                  <a:lnTo>
                    <a:pt x="158" y="32"/>
                  </a:lnTo>
                  <a:lnTo>
                    <a:pt x="160" y="37"/>
                  </a:lnTo>
                  <a:lnTo>
                    <a:pt x="160" y="37"/>
                  </a:lnTo>
                  <a:lnTo>
                    <a:pt x="158" y="43"/>
                  </a:lnTo>
                  <a:lnTo>
                    <a:pt x="157" y="48"/>
                  </a:lnTo>
                  <a:lnTo>
                    <a:pt x="152" y="49"/>
                  </a:lnTo>
                  <a:lnTo>
                    <a:pt x="147" y="50"/>
                  </a:lnTo>
                  <a:lnTo>
                    <a:pt x="147" y="50"/>
                  </a:lnTo>
                  <a:lnTo>
                    <a:pt x="126" y="49"/>
                  </a:lnTo>
                  <a:lnTo>
                    <a:pt x="126" y="49"/>
                  </a:lnTo>
                  <a:lnTo>
                    <a:pt x="118" y="49"/>
                  </a:lnTo>
                  <a:lnTo>
                    <a:pt x="107" y="50"/>
                  </a:lnTo>
                  <a:lnTo>
                    <a:pt x="77" y="58"/>
                  </a:lnTo>
                  <a:lnTo>
                    <a:pt x="74" y="50"/>
                  </a:lnTo>
                  <a:lnTo>
                    <a:pt x="74" y="50"/>
                  </a:lnTo>
                  <a:lnTo>
                    <a:pt x="113" y="37"/>
                  </a:lnTo>
                  <a:lnTo>
                    <a:pt x="113" y="37"/>
                  </a:lnTo>
                  <a:lnTo>
                    <a:pt x="97" y="33"/>
                  </a:lnTo>
                  <a:lnTo>
                    <a:pt x="86" y="26"/>
                  </a:lnTo>
                  <a:lnTo>
                    <a:pt x="76" y="16"/>
                  </a:lnTo>
                  <a:lnTo>
                    <a:pt x="67" y="6"/>
                  </a:lnTo>
                  <a:lnTo>
                    <a:pt x="74"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5" name="Freeform 119"/>
            <p:cNvSpPr>
              <a:spLocks noEditPoints="1"/>
            </p:cNvSpPr>
            <p:nvPr userDrawn="1"/>
          </p:nvSpPr>
          <p:spPr bwMode="auto">
            <a:xfrm>
              <a:off x="3862388" y="1763713"/>
              <a:ext cx="106363" cy="128588"/>
            </a:xfrm>
            <a:custGeom>
              <a:avLst/>
              <a:gdLst/>
              <a:ahLst/>
              <a:cxnLst>
                <a:cxn ang="0">
                  <a:pos x="89" y="110"/>
                </a:cxn>
                <a:cxn ang="0">
                  <a:pos x="125" y="104"/>
                </a:cxn>
                <a:cxn ang="0">
                  <a:pos x="168" y="113"/>
                </a:cxn>
                <a:cxn ang="0">
                  <a:pos x="199" y="155"/>
                </a:cxn>
                <a:cxn ang="0">
                  <a:pos x="197" y="187"/>
                </a:cxn>
                <a:cxn ang="0">
                  <a:pos x="184" y="213"/>
                </a:cxn>
                <a:cxn ang="0">
                  <a:pos x="141" y="237"/>
                </a:cxn>
                <a:cxn ang="0">
                  <a:pos x="87" y="242"/>
                </a:cxn>
                <a:cxn ang="0">
                  <a:pos x="52" y="229"/>
                </a:cxn>
                <a:cxn ang="0">
                  <a:pos x="45" y="208"/>
                </a:cxn>
                <a:cxn ang="0">
                  <a:pos x="54" y="188"/>
                </a:cxn>
                <a:cxn ang="0">
                  <a:pos x="78" y="179"/>
                </a:cxn>
                <a:cxn ang="0">
                  <a:pos x="103" y="185"/>
                </a:cxn>
                <a:cxn ang="0">
                  <a:pos x="128" y="211"/>
                </a:cxn>
                <a:cxn ang="0">
                  <a:pos x="149" y="213"/>
                </a:cxn>
                <a:cxn ang="0">
                  <a:pos x="171" y="187"/>
                </a:cxn>
                <a:cxn ang="0">
                  <a:pos x="174" y="155"/>
                </a:cxn>
                <a:cxn ang="0">
                  <a:pos x="152" y="124"/>
                </a:cxn>
                <a:cxn ang="0">
                  <a:pos x="118" y="119"/>
                </a:cxn>
                <a:cxn ang="0">
                  <a:pos x="57" y="140"/>
                </a:cxn>
                <a:cxn ang="0">
                  <a:pos x="23" y="174"/>
                </a:cxn>
                <a:cxn ang="0">
                  <a:pos x="10" y="182"/>
                </a:cxn>
                <a:cxn ang="0">
                  <a:pos x="0" y="175"/>
                </a:cxn>
                <a:cxn ang="0">
                  <a:pos x="2" y="159"/>
                </a:cxn>
                <a:cxn ang="0">
                  <a:pos x="23" y="137"/>
                </a:cxn>
                <a:cxn ang="0">
                  <a:pos x="120" y="27"/>
                </a:cxn>
                <a:cxn ang="0">
                  <a:pos x="120" y="23"/>
                </a:cxn>
                <a:cxn ang="0">
                  <a:pos x="90" y="29"/>
                </a:cxn>
                <a:cxn ang="0">
                  <a:pos x="54" y="45"/>
                </a:cxn>
                <a:cxn ang="0">
                  <a:pos x="41" y="46"/>
                </a:cxn>
                <a:cxn ang="0">
                  <a:pos x="28" y="35"/>
                </a:cxn>
                <a:cxn ang="0">
                  <a:pos x="22" y="13"/>
                </a:cxn>
                <a:cxn ang="0">
                  <a:pos x="26" y="11"/>
                </a:cxn>
                <a:cxn ang="0">
                  <a:pos x="36" y="20"/>
                </a:cxn>
                <a:cxn ang="0">
                  <a:pos x="55" y="20"/>
                </a:cxn>
                <a:cxn ang="0">
                  <a:pos x="113" y="7"/>
                </a:cxn>
                <a:cxn ang="0">
                  <a:pos x="126" y="0"/>
                </a:cxn>
                <a:cxn ang="0">
                  <a:pos x="136" y="1"/>
                </a:cxn>
                <a:cxn ang="0">
                  <a:pos x="157" y="20"/>
                </a:cxn>
                <a:cxn ang="0">
                  <a:pos x="151" y="30"/>
                </a:cxn>
                <a:cxn ang="0">
                  <a:pos x="129" y="49"/>
                </a:cxn>
                <a:cxn ang="0">
                  <a:pos x="51" y="132"/>
                </a:cxn>
                <a:cxn ang="0">
                  <a:pos x="62" y="197"/>
                </a:cxn>
                <a:cxn ang="0">
                  <a:pos x="58" y="211"/>
                </a:cxn>
                <a:cxn ang="0">
                  <a:pos x="78" y="226"/>
                </a:cxn>
                <a:cxn ang="0">
                  <a:pos x="113" y="224"/>
                </a:cxn>
                <a:cxn ang="0">
                  <a:pos x="102" y="205"/>
                </a:cxn>
                <a:cxn ang="0">
                  <a:pos x="81" y="194"/>
                </a:cxn>
              </a:cxnLst>
              <a:rect l="0" t="0" r="r" b="b"/>
              <a:pathLst>
                <a:path w="200" h="243">
                  <a:moveTo>
                    <a:pt x="51" y="132"/>
                  </a:moveTo>
                  <a:lnTo>
                    <a:pt x="51" y="132"/>
                  </a:lnTo>
                  <a:lnTo>
                    <a:pt x="70" y="119"/>
                  </a:lnTo>
                  <a:lnTo>
                    <a:pt x="89" y="110"/>
                  </a:lnTo>
                  <a:lnTo>
                    <a:pt x="97" y="107"/>
                  </a:lnTo>
                  <a:lnTo>
                    <a:pt x="106" y="106"/>
                  </a:lnTo>
                  <a:lnTo>
                    <a:pt x="116" y="104"/>
                  </a:lnTo>
                  <a:lnTo>
                    <a:pt x="125" y="104"/>
                  </a:lnTo>
                  <a:lnTo>
                    <a:pt x="125" y="104"/>
                  </a:lnTo>
                  <a:lnTo>
                    <a:pt x="141" y="104"/>
                  </a:lnTo>
                  <a:lnTo>
                    <a:pt x="155" y="108"/>
                  </a:lnTo>
                  <a:lnTo>
                    <a:pt x="168" y="113"/>
                  </a:lnTo>
                  <a:lnTo>
                    <a:pt x="180" y="121"/>
                  </a:lnTo>
                  <a:lnTo>
                    <a:pt x="189" y="130"/>
                  </a:lnTo>
                  <a:lnTo>
                    <a:pt x="194" y="142"/>
                  </a:lnTo>
                  <a:lnTo>
                    <a:pt x="199" y="155"/>
                  </a:lnTo>
                  <a:lnTo>
                    <a:pt x="200" y="171"/>
                  </a:lnTo>
                  <a:lnTo>
                    <a:pt x="200" y="171"/>
                  </a:lnTo>
                  <a:lnTo>
                    <a:pt x="199" y="179"/>
                  </a:lnTo>
                  <a:lnTo>
                    <a:pt x="197" y="187"/>
                  </a:lnTo>
                  <a:lnTo>
                    <a:pt x="196" y="194"/>
                  </a:lnTo>
                  <a:lnTo>
                    <a:pt x="193" y="201"/>
                  </a:lnTo>
                  <a:lnTo>
                    <a:pt x="189" y="207"/>
                  </a:lnTo>
                  <a:lnTo>
                    <a:pt x="184" y="213"/>
                  </a:lnTo>
                  <a:lnTo>
                    <a:pt x="178" y="218"/>
                  </a:lnTo>
                  <a:lnTo>
                    <a:pt x="173" y="223"/>
                  </a:lnTo>
                  <a:lnTo>
                    <a:pt x="158" y="231"/>
                  </a:lnTo>
                  <a:lnTo>
                    <a:pt x="141" y="237"/>
                  </a:lnTo>
                  <a:lnTo>
                    <a:pt x="122" y="242"/>
                  </a:lnTo>
                  <a:lnTo>
                    <a:pt x="100" y="243"/>
                  </a:lnTo>
                  <a:lnTo>
                    <a:pt x="100" y="243"/>
                  </a:lnTo>
                  <a:lnTo>
                    <a:pt x="87" y="242"/>
                  </a:lnTo>
                  <a:lnTo>
                    <a:pt x="75" y="240"/>
                  </a:lnTo>
                  <a:lnTo>
                    <a:pt x="67" y="237"/>
                  </a:lnTo>
                  <a:lnTo>
                    <a:pt x="58" y="233"/>
                  </a:lnTo>
                  <a:lnTo>
                    <a:pt x="52" y="229"/>
                  </a:lnTo>
                  <a:lnTo>
                    <a:pt x="48" y="223"/>
                  </a:lnTo>
                  <a:lnTo>
                    <a:pt x="45" y="216"/>
                  </a:lnTo>
                  <a:lnTo>
                    <a:pt x="45" y="208"/>
                  </a:lnTo>
                  <a:lnTo>
                    <a:pt x="45" y="208"/>
                  </a:lnTo>
                  <a:lnTo>
                    <a:pt x="45" y="203"/>
                  </a:lnTo>
                  <a:lnTo>
                    <a:pt x="46" y="197"/>
                  </a:lnTo>
                  <a:lnTo>
                    <a:pt x="49" y="192"/>
                  </a:lnTo>
                  <a:lnTo>
                    <a:pt x="54" y="188"/>
                  </a:lnTo>
                  <a:lnTo>
                    <a:pt x="58" y="184"/>
                  </a:lnTo>
                  <a:lnTo>
                    <a:pt x="64" y="182"/>
                  </a:lnTo>
                  <a:lnTo>
                    <a:pt x="71" y="179"/>
                  </a:lnTo>
                  <a:lnTo>
                    <a:pt x="78" y="179"/>
                  </a:lnTo>
                  <a:lnTo>
                    <a:pt x="78" y="179"/>
                  </a:lnTo>
                  <a:lnTo>
                    <a:pt x="87" y="179"/>
                  </a:lnTo>
                  <a:lnTo>
                    <a:pt x="96" y="182"/>
                  </a:lnTo>
                  <a:lnTo>
                    <a:pt x="103" y="185"/>
                  </a:lnTo>
                  <a:lnTo>
                    <a:pt x="110" y="190"/>
                  </a:lnTo>
                  <a:lnTo>
                    <a:pt x="118" y="195"/>
                  </a:lnTo>
                  <a:lnTo>
                    <a:pt x="123" y="203"/>
                  </a:lnTo>
                  <a:lnTo>
                    <a:pt x="128" y="211"/>
                  </a:lnTo>
                  <a:lnTo>
                    <a:pt x="133" y="220"/>
                  </a:lnTo>
                  <a:lnTo>
                    <a:pt x="133" y="220"/>
                  </a:lnTo>
                  <a:lnTo>
                    <a:pt x="141" y="217"/>
                  </a:lnTo>
                  <a:lnTo>
                    <a:pt x="149" y="213"/>
                  </a:lnTo>
                  <a:lnTo>
                    <a:pt x="157" y="208"/>
                  </a:lnTo>
                  <a:lnTo>
                    <a:pt x="162" y="203"/>
                  </a:lnTo>
                  <a:lnTo>
                    <a:pt x="168" y="195"/>
                  </a:lnTo>
                  <a:lnTo>
                    <a:pt x="171" y="187"/>
                  </a:lnTo>
                  <a:lnTo>
                    <a:pt x="174" y="176"/>
                  </a:lnTo>
                  <a:lnTo>
                    <a:pt x="174" y="166"/>
                  </a:lnTo>
                  <a:lnTo>
                    <a:pt x="174" y="166"/>
                  </a:lnTo>
                  <a:lnTo>
                    <a:pt x="174" y="155"/>
                  </a:lnTo>
                  <a:lnTo>
                    <a:pt x="171" y="145"/>
                  </a:lnTo>
                  <a:lnTo>
                    <a:pt x="167" y="137"/>
                  </a:lnTo>
                  <a:lnTo>
                    <a:pt x="160" y="130"/>
                  </a:lnTo>
                  <a:lnTo>
                    <a:pt x="152" y="124"/>
                  </a:lnTo>
                  <a:lnTo>
                    <a:pt x="142" y="121"/>
                  </a:lnTo>
                  <a:lnTo>
                    <a:pt x="131" y="119"/>
                  </a:lnTo>
                  <a:lnTo>
                    <a:pt x="118" y="119"/>
                  </a:lnTo>
                  <a:lnTo>
                    <a:pt x="118" y="119"/>
                  </a:lnTo>
                  <a:lnTo>
                    <a:pt x="104" y="120"/>
                  </a:lnTo>
                  <a:lnTo>
                    <a:pt x="90" y="123"/>
                  </a:lnTo>
                  <a:lnTo>
                    <a:pt x="74" y="130"/>
                  </a:lnTo>
                  <a:lnTo>
                    <a:pt x="57" y="140"/>
                  </a:lnTo>
                  <a:lnTo>
                    <a:pt x="57" y="140"/>
                  </a:lnTo>
                  <a:lnTo>
                    <a:pt x="48" y="148"/>
                  </a:lnTo>
                  <a:lnTo>
                    <a:pt x="39" y="156"/>
                  </a:lnTo>
                  <a:lnTo>
                    <a:pt x="23" y="174"/>
                  </a:lnTo>
                  <a:lnTo>
                    <a:pt x="23" y="174"/>
                  </a:lnTo>
                  <a:lnTo>
                    <a:pt x="17" y="179"/>
                  </a:lnTo>
                  <a:lnTo>
                    <a:pt x="15" y="182"/>
                  </a:lnTo>
                  <a:lnTo>
                    <a:pt x="10" y="182"/>
                  </a:lnTo>
                  <a:lnTo>
                    <a:pt x="10" y="182"/>
                  </a:lnTo>
                  <a:lnTo>
                    <a:pt x="6" y="182"/>
                  </a:lnTo>
                  <a:lnTo>
                    <a:pt x="3" y="179"/>
                  </a:lnTo>
                  <a:lnTo>
                    <a:pt x="0" y="175"/>
                  </a:lnTo>
                  <a:lnTo>
                    <a:pt x="0" y="169"/>
                  </a:lnTo>
                  <a:lnTo>
                    <a:pt x="0" y="169"/>
                  </a:lnTo>
                  <a:lnTo>
                    <a:pt x="0" y="163"/>
                  </a:lnTo>
                  <a:lnTo>
                    <a:pt x="2" y="159"/>
                  </a:lnTo>
                  <a:lnTo>
                    <a:pt x="4" y="155"/>
                  </a:lnTo>
                  <a:lnTo>
                    <a:pt x="9" y="150"/>
                  </a:lnTo>
                  <a:lnTo>
                    <a:pt x="9" y="150"/>
                  </a:lnTo>
                  <a:lnTo>
                    <a:pt x="23" y="137"/>
                  </a:lnTo>
                  <a:lnTo>
                    <a:pt x="42" y="120"/>
                  </a:lnTo>
                  <a:lnTo>
                    <a:pt x="42" y="120"/>
                  </a:lnTo>
                  <a:lnTo>
                    <a:pt x="74" y="84"/>
                  </a:lnTo>
                  <a:lnTo>
                    <a:pt x="120" y="27"/>
                  </a:lnTo>
                  <a:lnTo>
                    <a:pt x="120" y="27"/>
                  </a:lnTo>
                  <a:lnTo>
                    <a:pt x="122" y="24"/>
                  </a:lnTo>
                  <a:lnTo>
                    <a:pt x="122" y="24"/>
                  </a:lnTo>
                  <a:lnTo>
                    <a:pt x="120" y="23"/>
                  </a:lnTo>
                  <a:lnTo>
                    <a:pt x="120" y="23"/>
                  </a:lnTo>
                  <a:lnTo>
                    <a:pt x="116" y="23"/>
                  </a:lnTo>
                  <a:lnTo>
                    <a:pt x="116" y="23"/>
                  </a:lnTo>
                  <a:lnTo>
                    <a:pt x="90" y="29"/>
                  </a:lnTo>
                  <a:lnTo>
                    <a:pt x="67" y="39"/>
                  </a:lnTo>
                  <a:lnTo>
                    <a:pt x="67" y="39"/>
                  </a:lnTo>
                  <a:lnTo>
                    <a:pt x="54" y="45"/>
                  </a:lnTo>
                  <a:lnTo>
                    <a:pt x="54" y="45"/>
                  </a:lnTo>
                  <a:lnTo>
                    <a:pt x="49" y="46"/>
                  </a:lnTo>
                  <a:lnTo>
                    <a:pt x="45" y="46"/>
                  </a:lnTo>
                  <a:lnTo>
                    <a:pt x="45" y="46"/>
                  </a:lnTo>
                  <a:lnTo>
                    <a:pt x="41" y="46"/>
                  </a:lnTo>
                  <a:lnTo>
                    <a:pt x="36" y="43"/>
                  </a:lnTo>
                  <a:lnTo>
                    <a:pt x="32" y="40"/>
                  </a:lnTo>
                  <a:lnTo>
                    <a:pt x="28" y="35"/>
                  </a:lnTo>
                  <a:lnTo>
                    <a:pt x="28" y="35"/>
                  </a:lnTo>
                  <a:lnTo>
                    <a:pt x="23" y="26"/>
                  </a:lnTo>
                  <a:lnTo>
                    <a:pt x="20" y="19"/>
                  </a:lnTo>
                  <a:lnTo>
                    <a:pt x="20" y="19"/>
                  </a:lnTo>
                  <a:lnTo>
                    <a:pt x="22" y="13"/>
                  </a:lnTo>
                  <a:lnTo>
                    <a:pt x="23" y="11"/>
                  </a:lnTo>
                  <a:lnTo>
                    <a:pt x="25" y="10"/>
                  </a:lnTo>
                  <a:lnTo>
                    <a:pt x="25" y="10"/>
                  </a:lnTo>
                  <a:lnTo>
                    <a:pt x="26" y="11"/>
                  </a:lnTo>
                  <a:lnTo>
                    <a:pt x="28" y="13"/>
                  </a:lnTo>
                  <a:lnTo>
                    <a:pt x="28" y="13"/>
                  </a:lnTo>
                  <a:lnTo>
                    <a:pt x="32" y="17"/>
                  </a:lnTo>
                  <a:lnTo>
                    <a:pt x="36" y="20"/>
                  </a:lnTo>
                  <a:lnTo>
                    <a:pt x="41" y="22"/>
                  </a:lnTo>
                  <a:lnTo>
                    <a:pt x="46" y="22"/>
                  </a:lnTo>
                  <a:lnTo>
                    <a:pt x="46" y="22"/>
                  </a:lnTo>
                  <a:lnTo>
                    <a:pt x="55" y="20"/>
                  </a:lnTo>
                  <a:lnTo>
                    <a:pt x="70" y="17"/>
                  </a:lnTo>
                  <a:lnTo>
                    <a:pt x="70" y="17"/>
                  </a:lnTo>
                  <a:lnTo>
                    <a:pt x="113" y="7"/>
                  </a:lnTo>
                  <a:lnTo>
                    <a:pt x="113" y="7"/>
                  </a:lnTo>
                  <a:lnTo>
                    <a:pt x="118" y="6"/>
                  </a:lnTo>
                  <a:lnTo>
                    <a:pt x="123" y="3"/>
                  </a:lnTo>
                  <a:lnTo>
                    <a:pt x="123" y="3"/>
                  </a:lnTo>
                  <a:lnTo>
                    <a:pt x="126" y="0"/>
                  </a:lnTo>
                  <a:lnTo>
                    <a:pt x="131" y="0"/>
                  </a:lnTo>
                  <a:lnTo>
                    <a:pt x="131" y="0"/>
                  </a:lnTo>
                  <a:lnTo>
                    <a:pt x="133" y="0"/>
                  </a:lnTo>
                  <a:lnTo>
                    <a:pt x="136" y="1"/>
                  </a:lnTo>
                  <a:lnTo>
                    <a:pt x="144" y="7"/>
                  </a:lnTo>
                  <a:lnTo>
                    <a:pt x="144" y="7"/>
                  </a:lnTo>
                  <a:lnTo>
                    <a:pt x="154" y="16"/>
                  </a:lnTo>
                  <a:lnTo>
                    <a:pt x="157" y="20"/>
                  </a:lnTo>
                  <a:lnTo>
                    <a:pt x="157" y="23"/>
                  </a:lnTo>
                  <a:lnTo>
                    <a:pt x="157" y="23"/>
                  </a:lnTo>
                  <a:lnTo>
                    <a:pt x="155" y="27"/>
                  </a:lnTo>
                  <a:lnTo>
                    <a:pt x="151" y="30"/>
                  </a:lnTo>
                  <a:lnTo>
                    <a:pt x="151" y="30"/>
                  </a:lnTo>
                  <a:lnTo>
                    <a:pt x="141" y="37"/>
                  </a:lnTo>
                  <a:lnTo>
                    <a:pt x="129" y="49"/>
                  </a:lnTo>
                  <a:lnTo>
                    <a:pt x="129" y="49"/>
                  </a:lnTo>
                  <a:lnTo>
                    <a:pt x="68" y="114"/>
                  </a:lnTo>
                  <a:lnTo>
                    <a:pt x="68" y="114"/>
                  </a:lnTo>
                  <a:lnTo>
                    <a:pt x="51" y="130"/>
                  </a:lnTo>
                  <a:lnTo>
                    <a:pt x="51" y="132"/>
                  </a:lnTo>
                  <a:close/>
                  <a:moveTo>
                    <a:pt x="75" y="192"/>
                  </a:moveTo>
                  <a:lnTo>
                    <a:pt x="75" y="192"/>
                  </a:lnTo>
                  <a:lnTo>
                    <a:pt x="68" y="194"/>
                  </a:lnTo>
                  <a:lnTo>
                    <a:pt x="62" y="197"/>
                  </a:lnTo>
                  <a:lnTo>
                    <a:pt x="58" y="201"/>
                  </a:lnTo>
                  <a:lnTo>
                    <a:pt x="58" y="207"/>
                  </a:lnTo>
                  <a:lnTo>
                    <a:pt x="58" y="207"/>
                  </a:lnTo>
                  <a:lnTo>
                    <a:pt x="58" y="211"/>
                  </a:lnTo>
                  <a:lnTo>
                    <a:pt x="60" y="216"/>
                  </a:lnTo>
                  <a:lnTo>
                    <a:pt x="64" y="218"/>
                  </a:lnTo>
                  <a:lnTo>
                    <a:pt x="68" y="221"/>
                  </a:lnTo>
                  <a:lnTo>
                    <a:pt x="78" y="226"/>
                  </a:lnTo>
                  <a:lnTo>
                    <a:pt x="91" y="227"/>
                  </a:lnTo>
                  <a:lnTo>
                    <a:pt x="91" y="227"/>
                  </a:lnTo>
                  <a:lnTo>
                    <a:pt x="102" y="226"/>
                  </a:lnTo>
                  <a:lnTo>
                    <a:pt x="113" y="224"/>
                  </a:lnTo>
                  <a:lnTo>
                    <a:pt x="113" y="224"/>
                  </a:lnTo>
                  <a:lnTo>
                    <a:pt x="110" y="217"/>
                  </a:lnTo>
                  <a:lnTo>
                    <a:pt x="106" y="210"/>
                  </a:lnTo>
                  <a:lnTo>
                    <a:pt x="102" y="205"/>
                  </a:lnTo>
                  <a:lnTo>
                    <a:pt x="97" y="201"/>
                  </a:lnTo>
                  <a:lnTo>
                    <a:pt x="91" y="197"/>
                  </a:lnTo>
                  <a:lnTo>
                    <a:pt x="87" y="195"/>
                  </a:lnTo>
                  <a:lnTo>
                    <a:pt x="81" y="194"/>
                  </a:lnTo>
                  <a:lnTo>
                    <a:pt x="75" y="192"/>
                  </a:lnTo>
                  <a:lnTo>
                    <a:pt x="75" y="19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6" name="Freeform 120"/>
            <p:cNvSpPr>
              <a:spLocks/>
            </p:cNvSpPr>
            <p:nvPr userDrawn="1"/>
          </p:nvSpPr>
          <p:spPr bwMode="auto">
            <a:xfrm>
              <a:off x="4010026" y="1758951"/>
              <a:ext cx="106363" cy="133350"/>
            </a:xfrm>
            <a:custGeom>
              <a:avLst/>
              <a:gdLst/>
              <a:ahLst/>
              <a:cxnLst>
                <a:cxn ang="0">
                  <a:pos x="0" y="165"/>
                </a:cxn>
                <a:cxn ang="0">
                  <a:pos x="42" y="138"/>
                </a:cxn>
                <a:cxn ang="0">
                  <a:pos x="82" y="109"/>
                </a:cxn>
                <a:cxn ang="0">
                  <a:pos x="120" y="74"/>
                </a:cxn>
                <a:cxn ang="0">
                  <a:pos x="158" y="36"/>
                </a:cxn>
                <a:cxn ang="0">
                  <a:pos x="163" y="28"/>
                </a:cxn>
                <a:cxn ang="0">
                  <a:pos x="165" y="22"/>
                </a:cxn>
                <a:cxn ang="0">
                  <a:pos x="163" y="16"/>
                </a:cxn>
                <a:cxn ang="0">
                  <a:pos x="152" y="4"/>
                </a:cxn>
                <a:cxn ang="0">
                  <a:pos x="150" y="3"/>
                </a:cxn>
                <a:cxn ang="0">
                  <a:pos x="156" y="0"/>
                </a:cxn>
                <a:cxn ang="0">
                  <a:pos x="162" y="0"/>
                </a:cxn>
                <a:cxn ang="0">
                  <a:pos x="176" y="6"/>
                </a:cxn>
                <a:cxn ang="0">
                  <a:pos x="184" y="12"/>
                </a:cxn>
                <a:cxn ang="0">
                  <a:pos x="197" y="22"/>
                </a:cxn>
                <a:cxn ang="0">
                  <a:pos x="201" y="32"/>
                </a:cxn>
                <a:cxn ang="0">
                  <a:pos x="201" y="33"/>
                </a:cxn>
                <a:cxn ang="0">
                  <a:pos x="192" y="39"/>
                </a:cxn>
                <a:cxn ang="0">
                  <a:pos x="187" y="44"/>
                </a:cxn>
                <a:cxn ang="0">
                  <a:pos x="179" y="51"/>
                </a:cxn>
                <a:cxn ang="0">
                  <a:pos x="136" y="93"/>
                </a:cxn>
                <a:cxn ang="0">
                  <a:pos x="147" y="104"/>
                </a:cxn>
                <a:cxn ang="0">
                  <a:pos x="150" y="109"/>
                </a:cxn>
                <a:cxn ang="0">
                  <a:pos x="152" y="116"/>
                </a:cxn>
                <a:cxn ang="0">
                  <a:pos x="150" y="136"/>
                </a:cxn>
                <a:cxn ang="0">
                  <a:pos x="150" y="235"/>
                </a:cxn>
                <a:cxn ang="0">
                  <a:pos x="149" y="249"/>
                </a:cxn>
                <a:cxn ang="0">
                  <a:pos x="139" y="254"/>
                </a:cxn>
                <a:cxn ang="0">
                  <a:pos x="133" y="252"/>
                </a:cxn>
                <a:cxn ang="0">
                  <a:pos x="129" y="248"/>
                </a:cxn>
                <a:cxn ang="0">
                  <a:pos x="123" y="227"/>
                </a:cxn>
                <a:cxn ang="0">
                  <a:pos x="123" y="217"/>
                </a:cxn>
                <a:cxn ang="0">
                  <a:pos x="124" y="207"/>
                </a:cxn>
                <a:cxn ang="0">
                  <a:pos x="126" y="167"/>
                </a:cxn>
                <a:cxn ang="0">
                  <a:pos x="126" y="128"/>
                </a:cxn>
                <a:cxn ang="0">
                  <a:pos x="126" y="112"/>
                </a:cxn>
                <a:cxn ang="0">
                  <a:pos x="123" y="101"/>
                </a:cxn>
                <a:cxn ang="0">
                  <a:pos x="65" y="142"/>
                </a:cxn>
                <a:cxn ang="0">
                  <a:pos x="2" y="172"/>
                </a:cxn>
              </a:cxnLst>
              <a:rect l="0" t="0" r="r" b="b"/>
              <a:pathLst>
                <a:path w="201" h="254">
                  <a:moveTo>
                    <a:pt x="0" y="165"/>
                  </a:moveTo>
                  <a:lnTo>
                    <a:pt x="0" y="165"/>
                  </a:lnTo>
                  <a:lnTo>
                    <a:pt x="20" y="152"/>
                  </a:lnTo>
                  <a:lnTo>
                    <a:pt x="42" y="138"/>
                  </a:lnTo>
                  <a:lnTo>
                    <a:pt x="62" y="123"/>
                  </a:lnTo>
                  <a:lnTo>
                    <a:pt x="82" y="109"/>
                  </a:lnTo>
                  <a:lnTo>
                    <a:pt x="101" y="91"/>
                  </a:lnTo>
                  <a:lnTo>
                    <a:pt x="120" y="74"/>
                  </a:lnTo>
                  <a:lnTo>
                    <a:pt x="139" y="57"/>
                  </a:lnTo>
                  <a:lnTo>
                    <a:pt x="158" y="36"/>
                  </a:lnTo>
                  <a:lnTo>
                    <a:pt x="158" y="36"/>
                  </a:lnTo>
                  <a:lnTo>
                    <a:pt x="163" y="28"/>
                  </a:lnTo>
                  <a:lnTo>
                    <a:pt x="165" y="22"/>
                  </a:lnTo>
                  <a:lnTo>
                    <a:pt x="165" y="22"/>
                  </a:lnTo>
                  <a:lnTo>
                    <a:pt x="165" y="19"/>
                  </a:lnTo>
                  <a:lnTo>
                    <a:pt x="163" y="16"/>
                  </a:lnTo>
                  <a:lnTo>
                    <a:pt x="152" y="4"/>
                  </a:lnTo>
                  <a:lnTo>
                    <a:pt x="152" y="4"/>
                  </a:lnTo>
                  <a:lnTo>
                    <a:pt x="150" y="3"/>
                  </a:lnTo>
                  <a:lnTo>
                    <a:pt x="150" y="3"/>
                  </a:lnTo>
                  <a:lnTo>
                    <a:pt x="152" y="0"/>
                  </a:lnTo>
                  <a:lnTo>
                    <a:pt x="156" y="0"/>
                  </a:lnTo>
                  <a:lnTo>
                    <a:pt x="156" y="0"/>
                  </a:lnTo>
                  <a:lnTo>
                    <a:pt x="162" y="0"/>
                  </a:lnTo>
                  <a:lnTo>
                    <a:pt x="169" y="3"/>
                  </a:lnTo>
                  <a:lnTo>
                    <a:pt x="176" y="6"/>
                  </a:lnTo>
                  <a:lnTo>
                    <a:pt x="184" y="12"/>
                  </a:lnTo>
                  <a:lnTo>
                    <a:pt x="184" y="12"/>
                  </a:lnTo>
                  <a:lnTo>
                    <a:pt x="191" y="16"/>
                  </a:lnTo>
                  <a:lnTo>
                    <a:pt x="197" y="22"/>
                  </a:lnTo>
                  <a:lnTo>
                    <a:pt x="200" y="26"/>
                  </a:lnTo>
                  <a:lnTo>
                    <a:pt x="201" y="32"/>
                  </a:lnTo>
                  <a:lnTo>
                    <a:pt x="201" y="32"/>
                  </a:lnTo>
                  <a:lnTo>
                    <a:pt x="201" y="33"/>
                  </a:lnTo>
                  <a:lnTo>
                    <a:pt x="200" y="36"/>
                  </a:lnTo>
                  <a:lnTo>
                    <a:pt x="192" y="39"/>
                  </a:lnTo>
                  <a:lnTo>
                    <a:pt x="192" y="39"/>
                  </a:lnTo>
                  <a:lnTo>
                    <a:pt x="187" y="44"/>
                  </a:lnTo>
                  <a:lnTo>
                    <a:pt x="179" y="51"/>
                  </a:lnTo>
                  <a:lnTo>
                    <a:pt x="179" y="51"/>
                  </a:lnTo>
                  <a:lnTo>
                    <a:pt x="136" y="93"/>
                  </a:lnTo>
                  <a:lnTo>
                    <a:pt x="136" y="93"/>
                  </a:lnTo>
                  <a:lnTo>
                    <a:pt x="142" y="99"/>
                  </a:lnTo>
                  <a:lnTo>
                    <a:pt x="147" y="104"/>
                  </a:lnTo>
                  <a:lnTo>
                    <a:pt x="147" y="104"/>
                  </a:lnTo>
                  <a:lnTo>
                    <a:pt x="150" y="109"/>
                  </a:lnTo>
                  <a:lnTo>
                    <a:pt x="152" y="116"/>
                  </a:lnTo>
                  <a:lnTo>
                    <a:pt x="152" y="116"/>
                  </a:lnTo>
                  <a:lnTo>
                    <a:pt x="150" y="136"/>
                  </a:lnTo>
                  <a:lnTo>
                    <a:pt x="150" y="136"/>
                  </a:lnTo>
                  <a:lnTo>
                    <a:pt x="150" y="235"/>
                  </a:lnTo>
                  <a:lnTo>
                    <a:pt x="150" y="235"/>
                  </a:lnTo>
                  <a:lnTo>
                    <a:pt x="150" y="243"/>
                  </a:lnTo>
                  <a:lnTo>
                    <a:pt x="149" y="249"/>
                  </a:lnTo>
                  <a:lnTo>
                    <a:pt x="145" y="252"/>
                  </a:lnTo>
                  <a:lnTo>
                    <a:pt x="139" y="254"/>
                  </a:lnTo>
                  <a:lnTo>
                    <a:pt x="139" y="254"/>
                  </a:lnTo>
                  <a:lnTo>
                    <a:pt x="133" y="252"/>
                  </a:lnTo>
                  <a:lnTo>
                    <a:pt x="129" y="248"/>
                  </a:lnTo>
                  <a:lnTo>
                    <a:pt x="129" y="248"/>
                  </a:lnTo>
                  <a:lnTo>
                    <a:pt x="124" y="238"/>
                  </a:lnTo>
                  <a:lnTo>
                    <a:pt x="123" y="227"/>
                  </a:lnTo>
                  <a:lnTo>
                    <a:pt x="123" y="227"/>
                  </a:lnTo>
                  <a:lnTo>
                    <a:pt x="123" y="217"/>
                  </a:lnTo>
                  <a:lnTo>
                    <a:pt x="123" y="217"/>
                  </a:lnTo>
                  <a:lnTo>
                    <a:pt x="124" y="207"/>
                  </a:lnTo>
                  <a:lnTo>
                    <a:pt x="124" y="207"/>
                  </a:lnTo>
                  <a:lnTo>
                    <a:pt x="126" y="167"/>
                  </a:lnTo>
                  <a:lnTo>
                    <a:pt x="126" y="167"/>
                  </a:lnTo>
                  <a:lnTo>
                    <a:pt x="126" y="128"/>
                  </a:lnTo>
                  <a:lnTo>
                    <a:pt x="126" y="128"/>
                  </a:lnTo>
                  <a:lnTo>
                    <a:pt x="126" y="112"/>
                  </a:lnTo>
                  <a:lnTo>
                    <a:pt x="123" y="101"/>
                  </a:lnTo>
                  <a:lnTo>
                    <a:pt x="123" y="101"/>
                  </a:lnTo>
                  <a:lnTo>
                    <a:pt x="94" y="123"/>
                  </a:lnTo>
                  <a:lnTo>
                    <a:pt x="65" y="142"/>
                  </a:lnTo>
                  <a:lnTo>
                    <a:pt x="34" y="159"/>
                  </a:lnTo>
                  <a:lnTo>
                    <a:pt x="2" y="172"/>
                  </a:lnTo>
                  <a:lnTo>
                    <a:pt x="0" y="16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7" name="Freeform 121"/>
            <p:cNvSpPr>
              <a:spLocks/>
            </p:cNvSpPr>
            <p:nvPr userDrawn="1"/>
          </p:nvSpPr>
          <p:spPr bwMode="auto">
            <a:xfrm>
              <a:off x="4133851" y="1766888"/>
              <a:ext cx="95250" cy="122238"/>
            </a:xfrm>
            <a:custGeom>
              <a:avLst/>
              <a:gdLst/>
              <a:ahLst/>
              <a:cxnLst>
                <a:cxn ang="0">
                  <a:pos x="0" y="223"/>
                </a:cxn>
                <a:cxn ang="0">
                  <a:pos x="0" y="223"/>
                </a:cxn>
                <a:cxn ang="0">
                  <a:pos x="20" y="207"/>
                </a:cxn>
                <a:cxn ang="0">
                  <a:pos x="39" y="191"/>
                </a:cxn>
                <a:cxn ang="0">
                  <a:pos x="58" y="172"/>
                </a:cxn>
                <a:cxn ang="0">
                  <a:pos x="75" y="153"/>
                </a:cxn>
                <a:cxn ang="0">
                  <a:pos x="91" y="133"/>
                </a:cxn>
                <a:cxn ang="0">
                  <a:pos x="106" y="113"/>
                </a:cxn>
                <a:cxn ang="0">
                  <a:pos x="119" y="89"/>
                </a:cxn>
                <a:cxn ang="0">
                  <a:pos x="130" y="65"/>
                </a:cxn>
                <a:cxn ang="0">
                  <a:pos x="130" y="65"/>
                </a:cxn>
                <a:cxn ang="0">
                  <a:pos x="138" y="45"/>
                </a:cxn>
                <a:cxn ang="0">
                  <a:pos x="141" y="33"/>
                </a:cxn>
                <a:cxn ang="0">
                  <a:pos x="142" y="23"/>
                </a:cxn>
                <a:cxn ang="0">
                  <a:pos x="142" y="23"/>
                </a:cxn>
                <a:cxn ang="0">
                  <a:pos x="141" y="18"/>
                </a:cxn>
                <a:cxn ang="0">
                  <a:pos x="139" y="16"/>
                </a:cxn>
                <a:cxn ang="0">
                  <a:pos x="135" y="11"/>
                </a:cxn>
                <a:cxn ang="0">
                  <a:pos x="130" y="8"/>
                </a:cxn>
                <a:cxn ang="0">
                  <a:pos x="130" y="8"/>
                </a:cxn>
                <a:cxn ang="0">
                  <a:pos x="128" y="5"/>
                </a:cxn>
                <a:cxn ang="0">
                  <a:pos x="126" y="4"/>
                </a:cxn>
                <a:cxn ang="0">
                  <a:pos x="126" y="4"/>
                </a:cxn>
                <a:cxn ang="0">
                  <a:pos x="128" y="3"/>
                </a:cxn>
                <a:cxn ang="0">
                  <a:pos x="130" y="1"/>
                </a:cxn>
                <a:cxn ang="0">
                  <a:pos x="136" y="0"/>
                </a:cxn>
                <a:cxn ang="0">
                  <a:pos x="136" y="0"/>
                </a:cxn>
                <a:cxn ang="0">
                  <a:pos x="142" y="0"/>
                </a:cxn>
                <a:cxn ang="0">
                  <a:pos x="148" y="3"/>
                </a:cxn>
                <a:cxn ang="0">
                  <a:pos x="155" y="5"/>
                </a:cxn>
                <a:cxn ang="0">
                  <a:pos x="164" y="11"/>
                </a:cxn>
                <a:cxn ang="0">
                  <a:pos x="164" y="11"/>
                </a:cxn>
                <a:cxn ang="0">
                  <a:pos x="175" y="21"/>
                </a:cxn>
                <a:cxn ang="0">
                  <a:pos x="178" y="26"/>
                </a:cxn>
                <a:cxn ang="0">
                  <a:pos x="180" y="30"/>
                </a:cxn>
                <a:cxn ang="0">
                  <a:pos x="180" y="30"/>
                </a:cxn>
                <a:cxn ang="0">
                  <a:pos x="180" y="34"/>
                </a:cxn>
                <a:cxn ang="0">
                  <a:pos x="178" y="36"/>
                </a:cxn>
                <a:cxn ang="0">
                  <a:pos x="174" y="40"/>
                </a:cxn>
                <a:cxn ang="0">
                  <a:pos x="174" y="40"/>
                </a:cxn>
                <a:cxn ang="0">
                  <a:pos x="171" y="43"/>
                </a:cxn>
                <a:cxn ang="0">
                  <a:pos x="167" y="49"/>
                </a:cxn>
                <a:cxn ang="0">
                  <a:pos x="159" y="63"/>
                </a:cxn>
                <a:cxn ang="0">
                  <a:pos x="159" y="63"/>
                </a:cxn>
                <a:cxn ang="0">
                  <a:pos x="146" y="91"/>
                </a:cxn>
                <a:cxn ang="0">
                  <a:pos x="130" y="117"/>
                </a:cxn>
                <a:cxn ang="0">
                  <a:pos x="115" y="142"/>
                </a:cxn>
                <a:cxn ang="0">
                  <a:pos x="96" y="163"/>
                </a:cxn>
                <a:cxn ang="0">
                  <a:pos x="74" y="184"/>
                </a:cxn>
                <a:cxn ang="0">
                  <a:pos x="52" y="201"/>
                </a:cxn>
                <a:cxn ang="0">
                  <a:pos x="29" y="217"/>
                </a:cxn>
                <a:cxn ang="0">
                  <a:pos x="3" y="231"/>
                </a:cxn>
                <a:cxn ang="0">
                  <a:pos x="0" y="223"/>
                </a:cxn>
              </a:cxnLst>
              <a:rect l="0" t="0" r="r" b="b"/>
              <a:pathLst>
                <a:path w="180" h="231">
                  <a:moveTo>
                    <a:pt x="0" y="223"/>
                  </a:moveTo>
                  <a:lnTo>
                    <a:pt x="0" y="223"/>
                  </a:lnTo>
                  <a:lnTo>
                    <a:pt x="20" y="207"/>
                  </a:lnTo>
                  <a:lnTo>
                    <a:pt x="39" y="191"/>
                  </a:lnTo>
                  <a:lnTo>
                    <a:pt x="58" y="172"/>
                  </a:lnTo>
                  <a:lnTo>
                    <a:pt x="75" y="153"/>
                  </a:lnTo>
                  <a:lnTo>
                    <a:pt x="91" y="133"/>
                  </a:lnTo>
                  <a:lnTo>
                    <a:pt x="106" y="113"/>
                  </a:lnTo>
                  <a:lnTo>
                    <a:pt x="119" y="89"/>
                  </a:lnTo>
                  <a:lnTo>
                    <a:pt x="130" y="65"/>
                  </a:lnTo>
                  <a:lnTo>
                    <a:pt x="130" y="65"/>
                  </a:lnTo>
                  <a:lnTo>
                    <a:pt x="138" y="45"/>
                  </a:lnTo>
                  <a:lnTo>
                    <a:pt x="141" y="33"/>
                  </a:lnTo>
                  <a:lnTo>
                    <a:pt x="142" y="23"/>
                  </a:lnTo>
                  <a:lnTo>
                    <a:pt x="142" y="23"/>
                  </a:lnTo>
                  <a:lnTo>
                    <a:pt x="141" y="18"/>
                  </a:lnTo>
                  <a:lnTo>
                    <a:pt x="139" y="16"/>
                  </a:lnTo>
                  <a:lnTo>
                    <a:pt x="135" y="11"/>
                  </a:lnTo>
                  <a:lnTo>
                    <a:pt x="130" y="8"/>
                  </a:lnTo>
                  <a:lnTo>
                    <a:pt x="130" y="8"/>
                  </a:lnTo>
                  <a:lnTo>
                    <a:pt x="128" y="5"/>
                  </a:lnTo>
                  <a:lnTo>
                    <a:pt x="126" y="4"/>
                  </a:lnTo>
                  <a:lnTo>
                    <a:pt x="126" y="4"/>
                  </a:lnTo>
                  <a:lnTo>
                    <a:pt x="128" y="3"/>
                  </a:lnTo>
                  <a:lnTo>
                    <a:pt x="130" y="1"/>
                  </a:lnTo>
                  <a:lnTo>
                    <a:pt x="136" y="0"/>
                  </a:lnTo>
                  <a:lnTo>
                    <a:pt x="136" y="0"/>
                  </a:lnTo>
                  <a:lnTo>
                    <a:pt x="142" y="0"/>
                  </a:lnTo>
                  <a:lnTo>
                    <a:pt x="148" y="3"/>
                  </a:lnTo>
                  <a:lnTo>
                    <a:pt x="155" y="5"/>
                  </a:lnTo>
                  <a:lnTo>
                    <a:pt x="164" y="11"/>
                  </a:lnTo>
                  <a:lnTo>
                    <a:pt x="164" y="11"/>
                  </a:lnTo>
                  <a:lnTo>
                    <a:pt x="175" y="21"/>
                  </a:lnTo>
                  <a:lnTo>
                    <a:pt x="178" y="26"/>
                  </a:lnTo>
                  <a:lnTo>
                    <a:pt x="180" y="30"/>
                  </a:lnTo>
                  <a:lnTo>
                    <a:pt x="180" y="30"/>
                  </a:lnTo>
                  <a:lnTo>
                    <a:pt x="180" y="34"/>
                  </a:lnTo>
                  <a:lnTo>
                    <a:pt x="178" y="36"/>
                  </a:lnTo>
                  <a:lnTo>
                    <a:pt x="174" y="40"/>
                  </a:lnTo>
                  <a:lnTo>
                    <a:pt x="174" y="40"/>
                  </a:lnTo>
                  <a:lnTo>
                    <a:pt x="171" y="43"/>
                  </a:lnTo>
                  <a:lnTo>
                    <a:pt x="167" y="49"/>
                  </a:lnTo>
                  <a:lnTo>
                    <a:pt x="159" y="63"/>
                  </a:lnTo>
                  <a:lnTo>
                    <a:pt x="159" y="63"/>
                  </a:lnTo>
                  <a:lnTo>
                    <a:pt x="146" y="91"/>
                  </a:lnTo>
                  <a:lnTo>
                    <a:pt x="130" y="117"/>
                  </a:lnTo>
                  <a:lnTo>
                    <a:pt x="115" y="142"/>
                  </a:lnTo>
                  <a:lnTo>
                    <a:pt x="96" y="163"/>
                  </a:lnTo>
                  <a:lnTo>
                    <a:pt x="74" y="184"/>
                  </a:lnTo>
                  <a:lnTo>
                    <a:pt x="52" y="201"/>
                  </a:lnTo>
                  <a:lnTo>
                    <a:pt x="29" y="217"/>
                  </a:lnTo>
                  <a:lnTo>
                    <a:pt x="3" y="231"/>
                  </a:lnTo>
                  <a:lnTo>
                    <a:pt x="0" y="22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8" name="Freeform 122"/>
            <p:cNvSpPr>
              <a:spLocks noEditPoints="1"/>
            </p:cNvSpPr>
            <p:nvPr userDrawn="1"/>
          </p:nvSpPr>
          <p:spPr bwMode="auto">
            <a:xfrm>
              <a:off x="4254501" y="1766888"/>
              <a:ext cx="142875" cy="100013"/>
            </a:xfrm>
            <a:custGeom>
              <a:avLst/>
              <a:gdLst/>
              <a:ahLst/>
              <a:cxnLst>
                <a:cxn ang="0">
                  <a:pos x="16" y="114"/>
                </a:cxn>
                <a:cxn ang="0">
                  <a:pos x="24" y="116"/>
                </a:cxn>
                <a:cxn ang="0">
                  <a:pos x="40" y="106"/>
                </a:cxn>
                <a:cxn ang="0">
                  <a:pos x="84" y="59"/>
                </a:cxn>
                <a:cxn ang="0">
                  <a:pos x="98" y="49"/>
                </a:cxn>
                <a:cxn ang="0">
                  <a:pos x="110" y="49"/>
                </a:cxn>
                <a:cxn ang="0">
                  <a:pos x="136" y="68"/>
                </a:cxn>
                <a:cxn ang="0">
                  <a:pos x="206" y="119"/>
                </a:cxn>
                <a:cxn ang="0">
                  <a:pos x="248" y="145"/>
                </a:cxn>
                <a:cxn ang="0">
                  <a:pos x="264" y="156"/>
                </a:cxn>
                <a:cxn ang="0">
                  <a:pos x="271" y="174"/>
                </a:cxn>
                <a:cxn ang="0">
                  <a:pos x="264" y="188"/>
                </a:cxn>
                <a:cxn ang="0">
                  <a:pos x="252" y="187"/>
                </a:cxn>
                <a:cxn ang="0">
                  <a:pos x="220" y="165"/>
                </a:cxn>
                <a:cxn ang="0">
                  <a:pos x="123" y="81"/>
                </a:cxn>
                <a:cxn ang="0">
                  <a:pos x="104" y="70"/>
                </a:cxn>
                <a:cxn ang="0">
                  <a:pos x="98" y="71"/>
                </a:cxn>
                <a:cxn ang="0">
                  <a:pos x="75" y="99"/>
                </a:cxn>
                <a:cxn ang="0">
                  <a:pos x="53" y="129"/>
                </a:cxn>
                <a:cxn ang="0">
                  <a:pos x="47" y="141"/>
                </a:cxn>
                <a:cxn ang="0">
                  <a:pos x="37" y="148"/>
                </a:cxn>
                <a:cxn ang="0">
                  <a:pos x="23" y="143"/>
                </a:cxn>
                <a:cxn ang="0">
                  <a:pos x="7" y="130"/>
                </a:cxn>
                <a:cxn ang="0">
                  <a:pos x="0" y="113"/>
                </a:cxn>
                <a:cxn ang="0">
                  <a:pos x="1" y="106"/>
                </a:cxn>
                <a:cxn ang="0">
                  <a:pos x="4" y="107"/>
                </a:cxn>
                <a:cxn ang="0">
                  <a:pos x="177" y="22"/>
                </a:cxn>
                <a:cxn ang="0">
                  <a:pos x="216" y="42"/>
                </a:cxn>
                <a:cxn ang="0">
                  <a:pos x="230" y="58"/>
                </a:cxn>
                <a:cxn ang="0">
                  <a:pos x="233" y="67"/>
                </a:cxn>
                <a:cxn ang="0">
                  <a:pos x="227" y="80"/>
                </a:cxn>
                <a:cxn ang="0">
                  <a:pos x="219" y="81"/>
                </a:cxn>
                <a:cxn ang="0">
                  <a:pos x="211" y="71"/>
                </a:cxn>
                <a:cxn ang="0">
                  <a:pos x="184" y="39"/>
                </a:cxn>
                <a:cxn ang="0">
                  <a:pos x="203" y="0"/>
                </a:cxn>
                <a:cxn ang="0">
                  <a:pos x="230" y="9"/>
                </a:cxn>
                <a:cxn ang="0">
                  <a:pos x="251" y="20"/>
                </a:cxn>
                <a:cxn ang="0">
                  <a:pos x="261" y="33"/>
                </a:cxn>
                <a:cxn ang="0">
                  <a:pos x="262" y="44"/>
                </a:cxn>
                <a:cxn ang="0">
                  <a:pos x="253" y="52"/>
                </a:cxn>
                <a:cxn ang="0">
                  <a:pos x="245" y="48"/>
                </a:cxn>
                <a:cxn ang="0">
                  <a:pos x="224" y="25"/>
                </a:cxn>
                <a:cxn ang="0">
                  <a:pos x="203" y="0"/>
                </a:cxn>
              </a:cxnLst>
              <a:rect l="0" t="0" r="r" b="b"/>
              <a:pathLst>
                <a:path w="271" h="190">
                  <a:moveTo>
                    <a:pt x="4" y="107"/>
                  </a:moveTo>
                  <a:lnTo>
                    <a:pt x="4" y="107"/>
                  </a:lnTo>
                  <a:lnTo>
                    <a:pt x="16" y="114"/>
                  </a:lnTo>
                  <a:lnTo>
                    <a:pt x="20" y="116"/>
                  </a:lnTo>
                  <a:lnTo>
                    <a:pt x="24" y="116"/>
                  </a:lnTo>
                  <a:lnTo>
                    <a:pt x="24" y="116"/>
                  </a:lnTo>
                  <a:lnTo>
                    <a:pt x="27" y="116"/>
                  </a:lnTo>
                  <a:lnTo>
                    <a:pt x="30" y="114"/>
                  </a:lnTo>
                  <a:lnTo>
                    <a:pt x="40" y="106"/>
                  </a:lnTo>
                  <a:lnTo>
                    <a:pt x="40" y="106"/>
                  </a:lnTo>
                  <a:lnTo>
                    <a:pt x="84" y="59"/>
                  </a:lnTo>
                  <a:lnTo>
                    <a:pt x="84" y="59"/>
                  </a:lnTo>
                  <a:lnTo>
                    <a:pt x="88" y="55"/>
                  </a:lnTo>
                  <a:lnTo>
                    <a:pt x="94" y="51"/>
                  </a:lnTo>
                  <a:lnTo>
                    <a:pt x="98" y="49"/>
                  </a:lnTo>
                  <a:lnTo>
                    <a:pt x="103" y="48"/>
                  </a:lnTo>
                  <a:lnTo>
                    <a:pt x="103" y="48"/>
                  </a:lnTo>
                  <a:lnTo>
                    <a:pt x="110" y="49"/>
                  </a:lnTo>
                  <a:lnTo>
                    <a:pt x="117" y="54"/>
                  </a:lnTo>
                  <a:lnTo>
                    <a:pt x="136" y="68"/>
                  </a:lnTo>
                  <a:lnTo>
                    <a:pt x="136" y="68"/>
                  </a:lnTo>
                  <a:lnTo>
                    <a:pt x="179" y="100"/>
                  </a:lnTo>
                  <a:lnTo>
                    <a:pt x="206" y="119"/>
                  </a:lnTo>
                  <a:lnTo>
                    <a:pt x="206" y="119"/>
                  </a:lnTo>
                  <a:lnTo>
                    <a:pt x="233" y="138"/>
                  </a:lnTo>
                  <a:lnTo>
                    <a:pt x="233" y="138"/>
                  </a:lnTo>
                  <a:lnTo>
                    <a:pt x="248" y="145"/>
                  </a:lnTo>
                  <a:lnTo>
                    <a:pt x="248" y="145"/>
                  </a:lnTo>
                  <a:lnTo>
                    <a:pt x="258" y="151"/>
                  </a:lnTo>
                  <a:lnTo>
                    <a:pt x="264" y="156"/>
                  </a:lnTo>
                  <a:lnTo>
                    <a:pt x="269" y="165"/>
                  </a:lnTo>
                  <a:lnTo>
                    <a:pt x="271" y="174"/>
                  </a:lnTo>
                  <a:lnTo>
                    <a:pt x="271" y="174"/>
                  </a:lnTo>
                  <a:lnTo>
                    <a:pt x="269" y="180"/>
                  </a:lnTo>
                  <a:lnTo>
                    <a:pt x="266" y="185"/>
                  </a:lnTo>
                  <a:lnTo>
                    <a:pt x="264" y="188"/>
                  </a:lnTo>
                  <a:lnTo>
                    <a:pt x="259" y="190"/>
                  </a:lnTo>
                  <a:lnTo>
                    <a:pt x="259" y="190"/>
                  </a:lnTo>
                  <a:lnTo>
                    <a:pt x="252" y="187"/>
                  </a:lnTo>
                  <a:lnTo>
                    <a:pt x="243" y="181"/>
                  </a:lnTo>
                  <a:lnTo>
                    <a:pt x="220" y="165"/>
                  </a:lnTo>
                  <a:lnTo>
                    <a:pt x="220" y="165"/>
                  </a:lnTo>
                  <a:lnTo>
                    <a:pt x="179" y="132"/>
                  </a:lnTo>
                  <a:lnTo>
                    <a:pt x="123" y="81"/>
                  </a:lnTo>
                  <a:lnTo>
                    <a:pt x="123" y="81"/>
                  </a:lnTo>
                  <a:lnTo>
                    <a:pt x="111" y="72"/>
                  </a:lnTo>
                  <a:lnTo>
                    <a:pt x="107" y="70"/>
                  </a:lnTo>
                  <a:lnTo>
                    <a:pt x="104" y="70"/>
                  </a:lnTo>
                  <a:lnTo>
                    <a:pt x="104" y="70"/>
                  </a:lnTo>
                  <a:lnTo>
                    <a:pt x="101" y="70"/>
                  </a:lnTo>
                  <a:lnTo>
                    <a:pt x="98" y="71"/>
                  </a:lnTo>
                  <a:lnTo>
                    <a:pt x="91" y="77"/>
                  </a:lnTo>
                  <a:lnTo>
                    <a:pt x="91" y="77"/>
                  </a:lnTo>
                  <a:lnTo>
                    <a:pt x="75" y="99"/>
                  </a:lnTo>
                  <a:lnTo>
                    <a:pt x="59" y="120"/>
                  </a:lnTo>
                  <a:lnTo>
                    <a:pt x="59" y="120"/>
                  </a:lnTo>
                  <a:lnTo>
                    <a:pt x="53" y="129"/>
                  </a:lnTo>
                  <a:lnTo>
                    <a:pt x="50" y="136"/>
                  </a:lnTo>
                  <a:lnTo>
                    <a:pt x="50" y="136"/>
                  </a:lnTo>
                  <a:lnTo>
                    <a:pt x="47" y="141"/>
                  </a:lnTo>
                  <a:lnTo>
                    <a:pt x="45" y="145"/>
                  </a:lnTo>
                  <a:lnTo>
                    <a:pt x="42" y="146"/>
                  </a:lnTo>
                  <a:lnTo>
                    <a:pt x="37" y="148"/>
                  </a:lnTo>
                  <a:lnTo>
                    <a:pt x="37" y="148"/>
                  </a:lnTo>
                  <a:lnTo>
                    <a:pt x="30" y="146"/>
                  </a:lnTo>
                  <a:lnTo>
                    <a:pt x="23" y="143"/>
                  </a:lnTo>
                  <a:lnTo>
                    <a:pt x="16" y="138"/>
                  </a:lnTo>
                  <a:lnTo>
                    <a:pt x="7" y="130"/>
                  </a:lnTo>
                  <a:lnTo>
                    <a:pt x="7" y="130"/>
                  </a:lnTo>
                  <a:lnTo>
                    <a:pt x="4" y="126"/>
                  </a:lnTo>
                  <a:lnTo>
                    <a:pt x="1" y="122"/>
                  </a:lnTo>
                  <a:lnTo>
                    <a:pt x="0" y="113"/>
                  </a:lnTo>
                  <a:lnTo>
                    <a:pt x="0" y="113"/>
                  </a:lnTo>
                  <a:lnTo>
                    <a:pt x="1" y="107"/>
                  </a:lnTo>
                  <a:lnTo>
                    <a:pt x="1" y="106"/>
                  </a:lnTo>
                  <a:lnTo>
                    <a:pt x="3" y="106"/>
                  </a:lnTo>
                  <a:lnTo>
                    <a:pt x="3" y="106"/>
                  </a:lnTo>
                  <a:lnTo>
                    <a:pt x="4" y="107"/>
                  </a:lnTo>
                  <a:lnTo>
                    <a:pt x="4" y="107"/>
                  </a:lnTo>
                  <a:close/>
                  <a:moveTo>
                    <a:pt x="177" y="22"/>
                  </a:moveTo>
                  <a:lnTo>
                    <a:pt x="177" y="22"/>
                  </a:lnTo>
                  <a:lnTo>
                    <a:pt x="193" y="29"/>
                  </a:lnTo>
                  <a:lnTo>
                    <a:pt x="206" y="36"/>
                  </a:lnTo>
                  <a:lnTo>
                    <a:pt x="216" y="42"/>
                  </a:lnTo>
                  <a:lnTo>
                    <a:pt x="224" y="49"/>
                  </a:lnTo>
                  <a:lnTo>
                    <a:pt x="224" y="49"/>
                  </a:lnTo>
                  <a:lnTo>
                    <a:pt x="230" y="58"/>
                  </a:lnTo>
                  <a:lnTo>
                    <a:pt x="232" y="62"/>
                  </a:lnTo>
                  <a:lnTo>
                    <a:pt x="233" y="67"/>
                  </a:lnTo>
                  <a:lnTo>
                    <a:pt x="233" y="67"/>
                  </a:lnTo>
                  <a:lnTo>
                    <a:pt x="232" y="71"/>
                  </a:lnTo>
                  <a:lnTo>
                    <a:pt x="230" y="77"/>
                  </a:lnTo>
                  <a:lnTo>
                    <a:pt x="227" y="80"/>
                  </a:lnTo>
                  <a:lnTo>
                    <a:pt x="223" y="81"/>
                  </a:lnTo>
                  <a:lnTo>
                    <a:pt x="223" y="81"/>
                  </a:lnTo>
                  <a:lnTo>
                    <a:pt x="219" y="81"/>
                  </a:lnTo>
                  <a:lnTo>
                    <a:pt x="216" y="78"/>
                  </a:lnTo>
                  <a:lnTo>
                    <a:pt x="211" y="71"/>
                  </a:lnTo>
                  <a:lnTo>
                    <a:pt x="211" y="71"/>
                  </a:lnTo>
                  <a:lnTo>
                    <a:pt x="203" y="59"/>
                  </a:lnTo>
                  <a:lnTo>
                    <a:pt x="194" y="49"/>
                  </a:lnTo>
                  <a:lnTo>
                    <a:pt x="184" y="39"/>
                  </a:lnTo>
                  <a:lnTo>
                    <a:pt x="172" y="29"/>
                  </a:lnTo>
                  <a:lnTo>
                    <a:pt x="177" y="22"/>
                  </a:lnTo>
                  <a:close/>
                  <a:moveTo>
                    <a:pt x="203" y="0"/>
                  </a:moveTo>
                  <a:lnTo>
                    <a:pt x="203" y="0"/>
                  </a:lnTo>
                  <a:lnTo>
                    <a:pt x="217" y="4"/>
                  </a:lnTo>
                  <a:lnTo>
                    <a:pt x="230" y="9"/>
                  </a:lnTo>
                  <a:lnTo>
                    <a:pt x="240" y="15"/>
                  </a:lnTo>
                  <a:lnTo>
                    <a:pt x="251" y="20"/>
                  </a:lnTo>
                  <a:lnTo>
                    <a:pt x="251" y="20"/>
                  </a:lnTo>
                  <a:lnTo>
                    <a:pt x="255" y="25"/>
                  </a:lnTo>
                  <a:lnTo>
                    <a:pt x="259" y="29"/>
                  </a:lnTo>
                  <a:lnTo>
                    <a:pt x="261" y="33"/>
                  </a:lnTo>
                  <a:lnTo>
                    <a:pt x="262" y="39"/>
                  </a:lnTo>
                  <a:lnTo>
                    <a:pt x="262" y="39"/>
                  </a:lnTo>
                  <a:lnTo>
                    <a:pt x="262" y="44"/>
                  </a:lnTo>
                  <a:lnTo>
                    <a:pt x="261" y="48"/>
                  </a:lnTo>
                  <a:lnTo>
                    <a:pt x="258" y="51"/>
                  </a:lnTo>
                  <a:lnTo>
                    <a:pt x="253" y="52"/>
                  </a:lnTo>
                  <a:lnTo>
                    <a:pt x="253" y="52"/>
                  </a:lnTo>
                  <a:lnTo>
                    <a:pt x="249" y="51"/>
                  </a:lnTo>
                  <a:lnTo>
                    <a:pt x="245" y="48"/>
                  </a:lnTo>
                  <a:lnTo>
                    <a:pt x="245" y="48"/>
                  </a:lnTo>
                  <a:lnTo>
                    <a:pt x="235" y="35"/>
                  </a:lnTo>
                  <a:lnTo>
                    <a:pt x="224" y="25"/>
                  </a:lnTo>
                  <a:lnTo>
                    <a:pt x="211" y="16"/>
                  </a:lnTo>
                  <a:lnTo>
                    <a:pt x="198" y="6"/>
                  </a:lnTo>
                  <a:lnTo>
                    <a:pt x="203"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19" name="Freeform 123"/>
            <p:cNvSpPr>
              <a:spLocks/>
            </p:cNvSpPr>
            <p:nvPr userDrawn="1"/>
          </p:nvSpPr>
          <p:spPr bwMode="auto">
            <a:xfrm>
              <a:off x="4429126" y="1811338"/>
              <a:ext cx="128588" cy="23813"/>
            </a:xfrm>
            <a:custGeom>
              <a:avLst/>
              <a:gdLst/>
              <a:ahLst/>
              <a:cxnLst>
                <a:cxn ang="0">
                  <a:pos x="6" y="3"/>
                </a:cxn>
                <a:cxn ang="0">
                  <a:pos x="6" y="3"/>
                </a:cxn>
                <a:cxn ang="0">
                  <a:pos x="15" y="12"/>
                </a:cxn>
                <a:cxn ang="0">
                  <a:pos x="15" y="12"/>
                </a:cxn>
                <a:cxn ang="0">
                  <a:pos x="21" y="14"/>
                </a:cxn>
                <a:cxn ang="0">
                  <a:pos x="31" y="14"/>
                </a:cxn>
                <a:cxn ang="0">
                  <a:pos x="31" y="14"/>
                </a:cxn>
                <a:cxn ang="0">
                  <a:pos x="50" y="14"/>
                </a:cxn>
                <a:cxn ang="0">
                  <a:pos x="50" y="14"/>
                </a:cxn>
                <a:cxn ang="0">
                  <a:pos x="138" y="12"/>
                </a:cxn>
                <a:cxn ang="0">
                  <a:pos x="138" y="12"/>
                </a:cxn>
                <a:cxn ang="0">
                  <a:pos x="203" y="12"/>
                </a:cxn>
                <a:cxn ang="0">
                  <a:pos x="203" y="12"/>
                </a:cxn>
                <a:cxn ang="0">
                  <a:pos x="224" y="12"/>
                </a:cxn>
                <a:cxn ang="0">
                  <a:pos x="224" y="12"/>
                </a:cxn>
                <a:cxn ang="0">
                  <a:pos x="232" y="12"/>
                </a:cxn>
                <a:cxn ang="0">
                  <a:pos x="238" y="15"/>
                </a:cxn>
                <a:cxn ang="0">
                  <a:pos x="242" y="18"/>
                </a:cxn>
                <a:cxn ang="0">
                  <a:pos x="242" y="22"/>
                </a:cxn>
                <a:cxn ang="0">
                  <a:pos x="242" y="22"/>
                </a:cxn>
                <a:cxn ang="0">
                  <a:pos x="242" y="25"/>
                </a:cxn>
                <a:cxn ang="0">
                  <a:pos x="241" y="28"/>
                </a:cxn>
                <a:cxn ang="0">
                  <a:pos x="240" y="31"/>
                </a:cxn>
                <a:cxn ang="0">
                  <a:pos x="237" y="32"/>
                </a:cxn>
                <a:cxn ang="0">
                  <a:pos x="237" y="32"/>
                </a:cxn>
                <a:cxn ang="0">
                  <a:pos x="226" y="34"/>
                </a:cxn>
                <a:cxn ang="0">
                  <a:pos x="215" y="35"/>
                </a:cxn>
                <a:cxn ang="0">
                  <a:pos x="193" y="35"/>
                </a:cxn>
                <a:cxn ang="0">
                  <a:pos x="193" y="35"/>
                </a:cxn>
                <a:cxn ang="0">
                  <a:pos x="86" y="38"/>
                </a:cxn>
                <a:cxn ang="0">
                  <a:pos x="86" y="38"/>
                </a:cxn>
                <a:cxn ang="0">
                  <a:pos x="48" y="40"/>
                </a:cxn>
                <a:cxn ang="0">
                  <a:pos x="48" y="40"/>
                </a:cxn>
                <a:cxn ang="0">
                  <a:pos x="38" y="40"/>
                </a:cxn>
                <a:cxn ang="0">
                  <a:pos x="32" y="42"/>
                </a:cxn>
                <a:cxn ang="0">
                  <a:pos x="32" y="42"/>
                </a:cxn>
                <a:cxn ang="0">
                  <a:pos x="29" y="44"/>
                </a:cxn>
                <a:cxn ang="0">
                  <a:pos x="25" y="44"/>
                </a:cxn>
                <a:cxn ang="0">
                  <a:pos x="25" y="44"/>
                </a:cxn>
                <a:cxn ang="0">
                  <a:pos x="21" y="44"/>
                </a:cxn>
                <a:cxn ang="0">
                  <a:pos x="16" y="41"/>
                </a:cxn>
                <a:cxn ang="0">
                  <a:pos x="8" y="29"/>
                </a:cxn>
                <a:cxn ang="0">
                  <a:pos x="8" y="29"/>
                </a:cxn>
                <a:cxn ang="0">
                  <a:pos x="2" y="21"/>
                </a:cxn>
                <a:cxn ang="0">
                  <a:pos x="0" y="16"/>
                </a:cxn>
                <a:cxn ang="0">
                  <a:pos x="0" y="12"/>
                </a:cxn>
                <a:cxn ang="0">
                  <a:pos x="0" y="12"/>
                </a:cxn>
                <a:cxn ang="0">
                  <a:pos x="0" y="5"/>
                </a:cxn>
                <a:cxn ang="0">
                  <a:pos x="2" y="2"/>
                </a:cxn>
                <a:cxn ang="0">
                  <a:pos x="3" y="0"/>
                </a:cxn>
                <a:cxn ang="0">
                  <a:pos x="3" y="0"/>
                </a:cxn>
                <a:cxn ang="0">
                  <a:pos x="5" y="0"/>
                </a:cxn>
                <a:cxn ang="0">
                  <a:pos x="6" y="3"/>
                </a:cxn>
                <a:cxn ang="0">
                  <a:pos x="6" y="3"/>
                </a:cxn>
              </a:cxnLst>
              <a:rect l="0" t="0" r="r" b="b"/>
              <a:pathLst>
                <a:path w="242" h="44">
                  <a:moveTo>
                    <a:pt x="6" y="3"/>
                  </a:moveTo>
                  <a:lnTo>
                    <a:pt x="6" y="3"/>
                  </a:lnTo>
                  <a:lnTo>
                    <a:pt x="15" y="12"/>
                  </a:lnTo>
                  <a:lnTo>
                    <a:pt x="15" y="12"/>
                  </a:lnTo>
                  <a:lnTo>
                    <a:pt x="21" y="14"/>
                  </a:lnTo>
                  <a:lnTo>
                    <a:pt x="31" y="14"/>
                  </a:lnTo>
                  <a:lnTo>
                    <a:pt x="31" y="14"/>
                  </a:lnTo>
                  <a:lnTo>
                    <a:pt x="50" y="14"/>
                  </a:lnTo>
                  <a:lnTo>
                    <a:pt x="50" y="14"/>
                  </a:lnTo>
                  <a:lnTo>
                    <a:pt x="138" y="12"/>
                  </a:lnTo>
                  <a:lnTo>
                    <a:pt x="138" y="12"/>
                  </a:lnTo>
                  <a:lnTo>
                    <a:pt x="203" y="12"/>
                  </a:lnTo>
                  <a:lnTo>
                    <a:pt x="203" y="12"/>
                  </a:lnTo>
                  <a:lnTo>
                    <a:pt x="224" y="12"/>
                  </a:lnTo>
                  <a:lnTo>
                    <a:pt x="224" y="12"/>
                  </a:lnTo>
                  <a:lnTo>
                    <a:pt x="232" y="12"/>
                  </a:lnTo>
                  <a:lnTo>
                    <a:pt x="238" y="15"/>
                  </a:lnTo>
                  <a:lnTo>
                    <a:pt x="242" y="18"/>
                  </a:lnTo>
                  <a:lnTo>
                    <a:pt x="242" y="22"/>
                  </a:lnTo>
                  <a:lnTo>
                    <a:pt x="242" y="22"/>
                  </a:lnTo>
                  <a:lnTo>
                    <a:pt x="242" y="25"/>
                  </a:lnTo>
                  <a:lnTo>
                    <a:pt x="241" y="28"/>
                  </a:lnTo>
                  <a:lnTo>
                    <a:pt x="240" y="31"/>
                  </a:lnTo>
                  <a:lnTo>
                    <a:pt x="237" y="32"/>
                  </a:lnTo>
                  <a:lnTo>
                    <a:pt x="237" y="32"/>
                  </a:lnTo>
                  <a:lnTo>
                    <a:pt x="226" y="34"/>
                  </a:lnTo>
                  <a:lnTo>
                    <a:pt x="215" y="35"/>
                  </a:lnTo>
                  <a:lnTo>
                    <a:pt x="193" y="35"/>
                  </a:lnTo>
                  <a:lnTo>
                    <a:pt x="193" y="35"/>
                  </a:lnTo>
                  <a:lnTo>
                    <a:pt x="86" y="38"/>
                  </a:lnTo>
                  <a:lnTo>
                    <a:pt x="86" y="38"/>
                  </a:lnTo>
                  <a:lnTo>
                    <a:pt x="48" y="40"/>
                  </a:lnTo>
                  <a:lnTo>
                    <a:pt x="48" y="40"/>
                  </a:lnTo>
                  <a:lnTo>
                    <a:pt x="38" y="40"/>
                  </a:lnTo>
                  <a:lnTo>
                    <a:pt x="32" y="42"/>
                  </a:lnTo>
                  <a:lnTo>
                    <a:pt x="32" y="42"/>
                  </a:lnTo>
                  <a:lnTo>
                    <a:pt x="29" y="44"/>
                  </a:lnTo>
                  <a:lnTo>
                    <a:pt x="25" y="44"/>
                  </a:lnTo>
                  <a:lnTo>
                    <a:pt x="25" y="44"/>
                  </a:lnTo>
                  <a:lnTo>
                    <a:pt x="21" y="44"/>
                  </a:lnTo>
                  <a:lnTo>
                    <a:pt x="16" y="41"/>
                  </a:lnTo>
                  <a:lnTo>
                    <a:pt x="8" y="29"/>
                  </a:lnTo>
                  <a:lnTo>
                    <a:pt x="8" y="29"/>
                  </a:lnTo>
                  <a:lnTo>
                    <a:pt x="2" y="21"/>
                  </a:lnTo>
                  <a:lnTo>
                    <a:pt x="0" y="16"/>
                  </a:lnTo>
                  <a:lnTo>
                    <a:pt x="0" y="12"/>
                  </a:lnTo>
                  <a:lnTo>
                    <a:pt x="0" y="12"/>
                  </a:lnTo>
                  <a:lnTo>
                    <a:pt x="0" y="5"/>
                  </a:lnTo>
                  <a:lnTo>
                    <a:pt x="2" y="2"/>
                  </a:lnTo>
                  <a:lnTo>
                    <a:pt x="3" y="0"/>
                  </a:lnTo>
                  <a:lnTo>
                    <a:pt x="3" y="0"/>
                  </a:lnTo>
                  <a:lnTo>
                    <a:pt x="5" y="0"/>
                  </a:lnTo>
                  <a:lnTo>
                    <a:pt x="6" y="3"/>
                  </a:lnTo>
                  <a:lnTo>
                    <a:pt x="6" y="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0" name="Freeform 124"/>
            <p:cNvSpPr>
              <a:spLocks noEditPoints="1"/>
            </p:cNvSpPr>
            <p:nvPr userDrawn="1"/>
          </p:nvSpPr>
          <p:spPr bwMode="auto">
            <a:xfrm>
              <a:off x="4583113" y="1770063"/>
              <a:ext cx="125413" cy="117475"/>
            </a:xfrm>
            <a:custGeom>
              <a:avLst/>
              <a:gdLst/>
              <a:ahLst/>
              <a:cxnLst>
                <a:cxn ang="0">
                  <a:pos x="5" y="59"/>
                </a:cxn>
                <a:cxn ang="0">
                  <a:pos x="35" y="68"/>
                </a:cxn>
                <a:cxn ang="0">
                  <a:pos x="57" y="78"/>
                </a:cxn>
                <a:cxn ang="0">
                  <a:pos x="61" y="82"/>
                </a:cxn>
                <a:cxn ang="0">
                  <a:pos x="67" y="93"/>
                </a:cxn>
                <a:cxn ang="0">
                  <a:pos x="68" y="100"/>
                </a:cxn>
                <a:cxn ang="0">
                  <a:pos x="64" y="108"/>
                </a:cxn>
                <a:cxn ang="0">
                  <a:pos x="54" y="113"/>
                </a:cxn>
                <a:cxn ang="0">
                  <a:pos x="51" y="113"/>
                </a:cxn>
                <a:cxn ang="0">
                  <a:pos x="44" y="106"/>
                </a:cxn>
                <a:cxn ang="0">
                  <a:pos x="35" y="95"/>
                </a:cxn>
                <a:cxn ang="0">
                  <a:pos x="13" y="77"/>
                </a:cxn>
                <a:cxn ang="0">
                  <a:pos x="5" y="59"/>
                </a:cxn>
                <a:cxn ang="0">
                  <a:pos x="237" y="49"/>
                </a:cxn>
                <a:cxn ang="0">
                  <a:pos x="199" y="106"/>
                </a:cxn>
                <a:cxn ang="0">
                  <a:pos x="166" y="140"/>
                </a:cxn>
                <a:cxn ang="0">
                  <a:pos x="153" y="150"/>
                </a:cxn>
                <a:cxn ang="0">
                  <a:pos x="102" y="190"/>
                </a:cxn>
                <a:cxn ang="0">
                  <a:pos x="80" y="204"/>
                </a:cxn>
                <a:cxn ang="0">
                  <a:pos x="61" y="214"/>
                </a:cxn>
                <a:cxn ang="0">
                  <a:pos x="58" y="218"/>
                </a:cxn>
                <a:cxn ang="0">
                  <a:pos x="51" y="221"/>
                </a:cxn>
                <a:cxn ang="0">
                  <a:pos x="45" y="220"/>
                </a:cxn>
                <a:cxn ang="0">
                  <a:pos x="34" y="210"/>
                </a:cxn>
                <a:cxn ang="0">
                  <a:pos x="25" y="201"/>
                </a:cxn>
                <a:cxn ang="0">
                  <a:pos x="16" y="187"/>
                </a:cxn>
                <a:cxn ang="0">
                  <a:pos x="15" y="182"/>
                </a:cxn>
                <a:cxn ang="0">
                  <a:pos x="16" y="174"/>
                </a:cxn>
                <a:cxn ang="0">
                  <a:pos x="18" y="172"/>
                </a:cxn>
                <a:cxn ang="0">
                  <a:pos x="22" y="175"/>
                </a:cxn>
                <a:cxn ang="0">
                  <a:pos x="28" y="181"/>
                </a:cxn>
                <a:cxn ang="0">
                  <a:pos x="39" y="187"/>
                </a:cxn>
                <a:cxn ang="0">
                  <a:pos x="44" y="188"/>
                </a:cxn>
                <a:cxn ang="0">
                  <a:pos x="55" y="185"/>
                </a:cxn>
                <a:cxn ang="0">
                  <a:pos x="99" y="161"/>
                </a:cxn>
                <a:cxn ang="0">
                  <a:pos x="131" y="139"/>
                </a:cxn>
                <a:cxn ang="0">
                  <a:pos x="179" y="100"/>
                </a:cxn>
                <a:cxn ang="0">
                  <a:pos x="216" y="58"/>
                </a:cxn>
                <a:cxn ang="0">
                  <a:pos x="237" y="49"/>
                </a:cxn>
                <a:cxn ang="0">
                  <a:pos x="39" y="0"/>
                </a:cxn>
                <a:cxn ang="0">
                  <a:pos x="76" y="10"/>
                </a:cxn>
                <a:cxn ang="0">
                  <a:pos x="87" y="16"/>
                </a:cxn>
                <a:cxn ang="0">
                  <a:pos x="99" y="26"/>
                </a:cxn>
                <a:cxn ang="0">
                  <a:pos x="102" y="39"/>
                </a:cxn>
                <a:cxn ang="0">
                  <a:pos x="102" y="46"/>
                </a:cxn>
                <a:cxn ang="0">
                  <a:pos x="95" y="55"/>
                </a:cxn>
                <a:cxn ang="0">
                  <a:pos x="89" y="56"/>
                </a:cxn>
                <a:cxn ang="0">
                  <a:pos x="84" y="55"/>
                </a:cxn>
                <a:cxn ang="0">
                  <a:pos x="79" y="48"/>
                </a:cxn>
                <a:cxn ang="0">
                  <a:pos x="58" y="24"/>
                </a:cxn>
                <a:cxn ang="0">
                  <a:pos x="35" y="7"/>
                </a:cxn>
              </a:cxnLst>
              <a:rect l="0" t="0" r="r" b="b"/>
              <a:pathLst>
                <a:path w="237" h="221">
                  <a:moveTo>
                    <a:pt x="5" y="59"/>
                  </a:moveTo>
                  <a:lnTo>
                    <a:pt x="5" y="59"/>
                  </a:lnTo>
                  <a:lnTo>
                    <a:pt x="21" y="64"/>
                  </a:lnTo>
                  <a:lnTo>
                    <a:pt x="35" y="68"/>
                  </a:lnTo>
                  <a:lnTo>
                    <a:pt x="47" y="72"/>
                  </a:lnTo>
                  <a:lnTo>
                    <a:pt x="57" y="78"/>
                  </a:lnTo>
                  <a:lnTo>
                    <a:pt x="57" y="78"/>
                  </a:lnTo>
                  <a:lnTo>
                    <a:pt x="61" y="82"/>
                  </a:lnTo>
                  <a:lnTo>
                    <a:pt x="66" y="87"/>
                  </a:lnTo>
                  <a:lnTo>
                    <a:pt x="67" y="93"/>
                  </a:lnTo>
                  <a:lnTo>
                    <a:pt x="68" y="100"/>
                  </a:lnTo>
                  <a:lnTo>
                    <a:pt x="68" y="100"/>
                  </a:lnTo>
                  <a:lnTo>
                    <a:pt x="67" y="104"/>
                  </a:lnTo>
                  <a:lnTo>
                    <a:pt x="64" y="108"/>
                  </a:lnTo>
                  <a:lnTo>
                    <a:pt x="60" y="111"/>
                  </a:lnTo>
                  <a:lnTo>
                    <a:pt x="54" y="113"/>
                  </a:lnTo>
                  <a:lnTo>
                    <a:pt x="54" y="113"/>
                  </a:lnTo>
                  <a:lnTo>
                    <a:pt x="51" y="113"/>
                  </a:lnTo>
                  <a:lnTo>
                    <a:pt x="50" y="111"/>
                  </a:lnTo>
                  <a:lnTo>
                    <a:pt x="44" y="106"/>
                  </a:lnTo>
                  <a:lnTo>
                    <a:pt x="44" y="106"/>
                  </a:lnTo>
                  <a:lnTo>
                    <a:pt x="35" y="95"/>
                  </a:lnTo>
                  <a:lnTo>
                    <a:pt x="25" y="85"/>
                  </a:lnTo>
                  <a:lnTo>
                    <a:pt x="13" y="77"/>
                  </a:lnTo>
                  <a:lnTo>
                    <a:pt x="0" y="68"/>
                  </a:lnTo>
                  <a:lnTo>
                    <a:pt x="5" y="59"/>
                  </a:lnTo>
                  <a:close/>
                  <a:moveTo>
                    <a:pt x="237" y="49"/>
                  </a:moveTo>
                  <a:lnTo>
                    <a:pt x="237" y="49"/>
                  </a:lnTo>
                  <a:lnTo>
                    <a:pt x="219" y="78"/>
                  </a:lnTo>
                  <a:lnTo>
                    <a:pt x="199" y="106"/>
                  </a:lnTo>
                  <a:lnTo>
                    <a:pt x="177" y="130"/>
                  </a:lnTo>
                  <a:lnTo>
                    <a:pt x="166" y="140"/>
                  </a:lnTo>
                  <a:lnTo>
                    <a:pt x="153" y="150"/>
                  </a:lnTo>
                  <a:lnTo>
                    <a:pt x="153" y="150"/>
                  </a:lnTo>
                  <a:lnTo>
                    <a:pt x="121" y="177"/>
                  </a:lnTo>
                  <a:lnTo>
                    <a:pt x="102" y="190"/>
                  </a:lnTo>
                  <a:lnTo>
                    <a:pt x="80" y="204"/>
                  </a:lnTo>
                  <a:lnTo>
                    <a:pt x="80" y="204"/>
                  </a:lnTo>
                  <a:lnTo>
                    <a:pt x="68" y="210"/>
                  </a:lnTo>
                  <a:lnTo>
                    <a:pt x="61" y="214"/>
                  </a:lnTo>
                  <a:lnTo>
                    <a:pt x="61" y="214"/>
                  </a:lnTo>
                  <a:lnTo>
                    <a:pt x="58" y="218"/>
                  </a:lnTo>
                  <a:lnTo>
                    <a:pt x="55" y="220"/>
                  </a:lnTo>
                  <a:lnTo>
                    <a:pt x="51" y="221"/>
                  </a:lnTo>
                  <a:lnTo>
                    <a:pt x="51" y="221"/>
                  </a:lnTo>
                  <a:lnTo>
                    <a:pt x="45" y="220"/>
                  </a:lnTo>
                  <a:lnTo>
                    <a:pt x="39" y="216"/>
                  </a:lnTo>
                  <a:lnTo>
                    <a:pt x="34" y="210"/>
                  </a:lnTo>
                  <a:lnTo>
                    <a:pt x="25" y="201"/>
                  </a:lnTo>
                  <a:lnTo>
                    <a:pt x="25" y="201"/>
                  </a:lnTo>
                  <a:lnTo>
                    <a:pt x="18" y="191"/>
                  </a:lnTo>
                  <a:lnTo>
                    <a:pt x="16" y="187"/>
                  </a:lnTo>
                  <a:lnTo>
                    <a:pt x="15" y="182"/>
                  </a:lnTo>
                  <a:lnTo>
                    <a:pt x="15" y="182"/>
                  </a:lnTo>
                  <a:lnTo>
                    <a:pt x="16" y="175"/>
                  </a:lnTo>
                  <a:lnTo>
                    <a:pt x="16" y="174"/>
                  </a:lnTo>
                  <a:lnTo>
                    <a:pt x="18" y="172"/>
                  </a:lnTo>
                  <a:lnTo>
                    <a:pt x="18" y="172"/>
                  </a:lnTo>
                  <a:lnTo>
                    <a:pt x="21" y="174"/>
                  </a:lnTo>
                  <a:lnTo>
                    <a:pt x="22" y="175"/>
                  </a:lnTo>
                  <a:lnTo>
                    <a:pt x="22" y="175"/>
                  </a:lnTo>
                  <a:lnTo>
                    <a:pt x="28" y="181"/>
                  </a:lnTo>
                  <a:lnTo>
                    <a:pt x="34" y="185"/>
                  </a:lnTo>
                  <a:lnTo>
                    <a:pt x="39" y="187"/>
                  </a:lnTo>
                  <a:lnTo>
                    <a:pt x="44" y="188"/>
                  </a:lnTo>
                  <a:lnTo>
                    <a:pt x="44" y="188"/>
                  </a:lnTo>
                  <a:lnTo>
                    <a:pt x="48" y="187"/>
                  </a:lnTo>
                  <a:lnTo>
                    <a:pt x="55" y="185"/>
                  </a:lnTo>
                  <a:lnTo>
                    <a:pt x="74" y="177"/>
                  </a:lnTo>
                  <a:lnTo>
                    <a:pt x="99" y="161"/>
                  </a:lnTo>
                  <a:lnTo>
                    <a:pt x="131" y="139"/>
                  </a:lnTo>
                  <a:lnTo>
                    <a:pt x="131" y="139"/>
                  </a:lnTo>
                  <a:lnTo>
                    <a:pt x="154" y="121"/>
                  </a:lnTo>
                  <a:lnTo>
                    <a:pt x="179" y="100"/>
                  </a:lnTo>
                  <a:lnTo>
                    <a:pt x="205" y="72"/>
                  </a:lnTo>
                  <a:lnTo>
                    <a:pt x="216" y="58"/>
                  </a:lnTo>
                  <a:lnTo>
                    <a:pt x="228" y="43"/>
                  </a:lnTo>
                  <a:lnTo>
                    <a:pt x="237" y="49"/>
                  </a:lnTo>
                  <a:close/>
                  <a:moveTo>
                    <a:pt x="39" y="0"/>
                  </a:moveTo>
                  <a:lnTo>
                    <a:pt x="39" y="0"/>
                  </a:lnTo>
                  <a:lnTo>
                    <a:pt x="61" y="4"/>
                  </a:lnTo>
                  <a:lnTo>
                    <a:pt x="76" y="10"/>
                  </a:lnTo>
                  <a:lnTo>
                    <a:pt x="76" y="10"/>
                  </a:lnTo>
                  <a:lnTo>
                    <a:pt x="87" y="16"/>
                  </a:lnTo>
                  <a:lnTo>
                    <a:pt x="96" y="23"/>
                  </a:lnTo>
                  <a:lnTo>
                    <a:pt x="99" y="26"/>
                  </a:lnTo>
                  <a:lnTo>
                    <a:pt x="100" y="30"/>
                  </a:lnTo>
                  <a:lnTo>
                    <a:pt x="102" y="39"/>
                  </a:lnTo>
                  <a:lnTo>
                    <a:pt x="102" y="39"/>
                  </a:lnTo>
                  <a:lnTo>
                    <a:pt x="102" y="46"/>
                  </a:lnTo>
                  <a:lnTo>
                    <a:pt x="99" y="51"/>
                  </a:lnTo>
                  <a:lnTo>
                    <a:pt x="95" y="55"/>
                  </a:lnTo>
                  <a:lnTo>
                    <a:pt x="89" y="56"/>
                  </a:lnTo>
                  <a:lnTo>
                    <a:pt x="89" y="56"/>
                  </a:lnTo>
                  <a:lnTo>
                    <a:pt x="86" y="56"/>
                  </a:lnTo>
                  <a:lnTo>
                    <a:pt x="84" y="55"/>
                  </a:lnTo>
                  <a:lnTo>
                    <a:pt x="79" y="48"/>
                  </a:lnTo>
                  <a:lnTo>
                    <a:pt x="79" y="48"/>
                  </a:lnTo>
                  <a:lnTo>
                    <a:pt x="68" y="36"/>
                  </a:lnTo>
                  <a:lnTo>
                    <a:pt x="58" y="24"/>
                  </a:lnTo>
                  <a:lnTo>
                    <a:pt x="47" y="16"/>
                  </a:lnTo>
                  <a:lnTo>
                    <a:pt x="35" y="7"/>
                  </a:lnTo>
                  <a:lnTo>
                    <a:pt x="39"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1" name="Freeform 125"/>
            <p:cNvSpPr>
              <a:spLocks/>
            </p:cNvSpPr>
            <p:nvPr userDrawn="1"/>
          </p:nvSpPr>
          <p:spPr bwMode="auto">
            <a:xfrm>
              <a:off x="4733926" y="1800226"/>
              <a:ext cx="84138" cy="87313"/>
            </a:xfrm>
            <a:custGeom>
              <a:avLst/>
              <a:gdLst/>
              <a:ahLst/>
              <a:cxnLst>
                <a:cxn ang="0">
                  <a:pos x="34" y="13"/>
                </a:cxn>
                <a:cxn ang="0">
                  <a:pos x="116" y="8"/>
                </a:cxn>
                <a:cxn ang="0">
                  <a:pos x="125" y="3"/>
                </a:cxn>
                <a:cxn ang="0">
                  <a:pos x="131" y="0"/>
                </a:cxn>
                <a:cxn ang="0">
                  <a:pos x="138" y="2"/>
                </a:cxn>
                <a:cxn ang="0">
                  <a:pos x="156" y="18"/>
                </a:cxn>
                <a:cxn ang="0">
                  <a:pos x="158" y="23"/>
                </a:cxn>
                <a:cxn ang="0">
                  <a:pos x="156" y="29"/>
                </a:cxn>
                <a:cxn ang="0">
                  <a:pos x="150" y="44"/>
                </a:cxn>
                <a:cxn ang="0">
                  <a:pos x="138" y="131"/>
                </a:cxn>
                <a:cxn ang="0">
                  <a:pos x="150" y="142"/>
                </a:cxn>
                <a:cxn ang="0">
                  <a:pos x="150" y="149"/>
                </a:cxn>
                <a:cxn ang="0">
                  <a:pos x="143" y="154"/>
                </a:cxn>
                <a:cxn ang="0">
                  <a:pos x="132" y="152"/>
                </a:cxn>
                <a:cxn ang="0">
                  <a:pos x="103" y="152"/>
                </a:cxn>
                <a:cxn ang="0">
                  <a:pos x="44" y="158"/>
                </a:cxn>
                <a:cxn ang="0">
                  <a:pos x="31" y="162"/>
                </a:cxn>
                <a:cxn ang="0">
                  <a:pos x="25" y="165"/>
                </a:cxn>
                <a:cxn ang="0">
                  <a:pos x="21" y="164"/>
                </a:cxn>
                <a:cxn ang="0">
                  <a:pos x="8" y="152"/>
                </a:cxn>
                <a:cxn ang="0">
                  <a:pos x="0" y="139"/>
                </a:cxn>
                <a:cxn ang="0">
                  <a:pos x="3" y="132"/>
                </a:cxn>
                <a:cxn ang="0">
                  <a:pos x="13" y="139"/>
                </a:cxn>
                <a:cxn ang="0">
                  <a:pos x="24" y="141"/>
                </a:cxn>
                <a:cxn ang="0">
                  <a:pos x="116" y="134"/>
                </a:cxn>
                <a:cxn ang="0">
                  <a:pos x="122" y="84"/>
                </a:cxn>
                <a:cxn ang="0">
                  <a:pos x="45" y="92"/>
                </a:cxn>
                <a:cxn ang="0">
                  <a:pos x="34" y="94"/>
                </a:cxn>
                <a:cxn ang="0">
                  <a:pos x="22" y="94"/>
                </a:cxn>
                <a:cxn ang="0">
                  <a:pos x="13" y="86"/>
                </a:cxn>
                <a:cxn ang="0">
                  <a:pos x="6" y="70"/>
                </a:cxn>
                <a:cxn ang="0">
                  <a:pos x="9" y="64"/>
                </a:cxn>
                <a:cxn ang="0">
                  <a:pos x="19" y="71"/>
                </a:cxn>
                <a:cxn ang="0">
                  <a:pos x="28" y="74"/>
                </a:cxn>
                <a:cxn ang="0">
                  <a:pos x="53" y="73"/>
                </a:cxn>
                <a:cxn ang="0">
                  <a:pos x="127" y="25"/>
                </a:cxn>
                <a:cxn ang="0">
                  <a:pos x="48" y="31"/>
                </a:cxn>
                <a:cxn ang="0">
                  <a:pos x="32" y="35"/>
                </a:cxn>
                <a:cxn ang="0">
                  <a:pos x="28" y="35"/>
                </a:cxn>
                <a:cxn ang="0">
                  <a:pos x="12" y="25"/>
                </a:cxn>
                <a:cxn ang="0">
                  <a:pos x="5" y="10"/>
                </a:cxn>
                <a:cxn ang="0">
                  <a:pos x="11" y="2"/>
                </a:cxn>
                <a:cxn ang="0">
                  <a:pos x="21" y="12"/>
                </a:cxn>
                <a:cxn ang="0">
                  <a:pos x="31" y="13"/>
                </a:cxn>
              </a:cxnLst>
              <a:rect l="0" t="0" r="r" b="b"/>
              <a:pathLst>
                <a:path w="158" h="165">
                  <a:moveTo>
                    <a:pt x="31" y="13"/>
                  </a:moveTo>
                  <a:lnTo>
                    <a:pt x="31" y="13"/>
                  </a:lnTo>
                  <a:lnTo>
                    <a:pt x="34" y="13"/>
                  </a:lnTo>
                  <a:lnTo>
                    <a:pt x="34" y="13"/>
                  </a:lnTo>
                  <a:lnTo>
                    <a:pt x="73" y="12"/>
                  </a:lnTo>
                  <a:lnTo>
                    <a:pt x="116" y="8"/>
                  </a:lnTo>
                  <a:lnTo>
                    <a:pt x="116" y="8"/>
                  </a:lnTo>
                  <a:lnTo>
                    <a:pt x="121" y="6"/>
                  </a:lnTo>
                  <a:lnTo>
                    <a:pt x="125" y="3"/>
                  </a:lnTo>
                  <a:lnTo>
                    <a:pt x="125" y="3"/>
                  </a:lnTo>
                  <a:lnTo>
                    <a:pt x="128" y="2"/>
                  </a:lnTo>
                  <a:lnTo>
                    <a:pt x="131" y="0"/>
                  </a:lnTo>
                  <a:lnTo>
                    <a:pt x="131" y="0"/>
                  </a:lnTo>
                  <a:lnTo>
                    <a:pt x="134" y="0"/>
                  </a:lnTo>
                  <a:lnTo>
                    <a:pt x="138" y="2"/>
                  </a:lnTo>
                  <a:lnTo>
                    <a:pt x="147" y="9"/>
                  </a:lnTo>
                  <a:lnTo>
                    <a:pt x="147" y="9"/>
                  </a:lnTo>
                  <a:lnTo>
                    <a:pt x="156" y="18"/>
                  </a:lnTo>
                  <a:lnTo>
                    <a:pt x="157" y="21"/>
                  </a:lnTo>
                  <a:lnTo>
                    <a:pt x="158" y="23"/>
                  </a:lnTo>
                  <a:lnTo>
                    <a:pt x="158" y="23"/>
                  </a:lnTo>
                  <a:lnTo>
                    <a:pt x="157" y="28"/>
                  </a:lnTo>
                  <a:lnTo>
                    <a:pt x="156" y="29"/>
                  </a:lnTo>
                  <a:lnTo>
                    <a:pt x="156" y="29"/>
                  </a:lnTo>
                  <a:lnTo>
                    <a:pt x="151" y="37"/>
                  </a:lnTo>
                  <a:lnTo>
                    <a:pt x="150" y="44"/>
                  </a:lnTo>
                  <a:lnTo>
                    <a:pt x="150" y="44"/>
                  </a:lnTo>
                  <a:lnTo>
                    <a:pt x="144" y="89"/>
                  </a:lnTo>
                  <a:lnTo>
                    <a:pt x="138" y="131"/>
                  </a:lnTo>
                  <a:lnTo>
                    <a:pt x="138" y="131"/>
                  </a:lnTo>
                  <a:lnTo>
                    <a:pt x="143" y="134"/>
                  </a:lnTo>
                  <a:lnTo>
                    <a:pt x="147" y="138"/>
                  </a:lnTo>
                  <a:lnTo>
                    <a:pt x="150" y="142"/>
                  </a:lnTo>
                  <a:lnTo>
                    <a:pt x="151" y="147"/>
                  </a:lnTo>
                  <a:lnTo>
                    <a:pt x="151" y="147"/>
                  </a:lnTo>
                  <a:lnTo>
                    <a:pt x="150" y="149"/>
                  </a:lnTo>
                  <a:lnTo>
                    <a:pt x="148" y="151"/>
                  </a:lnTo>
                  <a:lnTo>
                    <a:pt x="145" y="152"/>
                  </a:lnTo>
                  <a:lnTo>
                    <a:pt x="143" y="154"/>
                  </a:lnTo>
                  <a:lnTo>
                    <a:pt x="143" y="154"/>
                  </a:lnTo>
                  <a:lnTo>
                    <a:pt x="132" y="152"/>
                  </a:lnTo>
                  <a:lnTo>
                    <a:pt x="132" y="152"/>
                  </a:lnTo>
                  <a:lnTo>
                    <a:pt x="124" y="152"/>
                  </a:lnTo>
                  <a:lnTo>
                    <a:pt x="124" y="152"/>
                  </a:lnTo>
                  <a:lnTo>
                    <a:pt x="103" y="152"/>
                  </a:lnTo>
                  <a:lnTo>
                    <a:pt x="83" y="154"/>
                  </a:lnTo>
                  <a:lnTo>
                    <a:pt x="44" y="158"/>
                  </a:lnTo>
                  <a:lnTo>
                    <a:pt x="44" y="158"/>
                  </a:lnTo>
                  <a:lnTo>
                    <a:pt x="37" y="161"/>
                  </a:lnTo>
                  <a:lnTo>
                    <a:pt x="31" y="162"/>
                  </a:lnTo>
                  <a:lnTo>
                    <a:pt x="31" y="162"/>
                  </a:lnTo>
                  <a:lnTo>
                    <a:pt x="28" y="164"/>
                  </a:lnTo>
                  <a:lnTo>
                    <a:pt x="25" y="165"/>
                  </a:lnTo>
                  <a:lnTo>
                    <a:pt x="25" y="165"/>
                  </a:lnTo>
                  <a:lnTo>
                    <a:pt x="25" y="165"/>
                  </a:lnTo>
                  <a:lnTo>
                    <a:pt x="25" y="165"/>
                  </a:lnTo>
                  <a:lnTo>
                    <a:pt x="21" y="164"/>
                  </a:lnTo>
                  <a:lnTo>
                    <a:pt x="16" y="162"/>
                  </a:lnTo>
                  <a:lnTo>
                    <a:pt x="12" y="158"/>
                  </a:lnTo>
                  <a:lnTo>
                    <a:pt x="8" y="152"/>
                  </a:lnTo>
                  <a:lnTo>
                    <a:pt x="8" y="152"/>
                  </a:lnTo>
                  <a:lnTo>
                    <a:pt x="2" y="145"/>
                  </a:lnTo>
                  <a:lnTo>
                    <a:pt x="0" y="139"/>
                  </a:lnTo>
                  <a:lnTo>
                    <a:pt x="0" y="139"/>
                  </a:lnTo>
                  <a:lnTo>
                    <a:pt x="0" y="136"/>
                  </a:lnTo>
                  <a:lnTo>
                    <a:pt x="3" y="132"/>
                  </a:lnTo>
                  <a:lnTo>
                    <a:pt x="3" y="132"/>
                  </a:lnTo>
                  <a:lnTo>
                    <a:pt x="9" y="136"/>
                  </a:lnTo>
                  <a:lnTo>
                    <a:pt x="13" y="139"/>
                  </a:lnTo>
                  <a:lnTo>
                    <a:pt x="18" y="141"/>
                  </a:lnTo>
                  <a:lnTo>
                    <a:pt x="24" y="141"/>
                  </a:lnTo>
                  <a:lnTo>
                    <a:pt x="24" y="141"/>
                  </a:lnTo>
                  <a:lnTo>
                    <a:pt x="47" y="139"/>
                  </a:lnTo>
                  <a:lnTo>
                    <a:pt x="47" y="139"/>
                  </a:lnTo>
                  <a:lnTo>
                    <a:pt x="116" y="134"/>
                  </a:lnTo>
                  <a:lnTo>
                    <a:pt x="116" y="134"/>
                  </a:lnTo>
                  <a:lnTo>
                    <a:pt x="122" y="84"/>
                  </a:lnTo>
                  <a:lnTo>
                    <a:pt x="122" y="84"/>
                  </a:lnTo>
                  <a:lnTo>
                    <a:pt x="77" y="87"/>
                  </a:lnTo>
                  <a:lnTo>
                    <a:pt x="45" y="92"/>
                  </a:lnTo>
                  <a:lnTo>
                    <a:pt x="45" y="92"/>
                  </a:lnTo>
                  <a:lnTo>
                    <a:pt x="38" y="93"/>
                  </a:lnTo>
                  <a:lnTo>
                    <a:pt x="34" y="94"/>
                  </a:lnTo>
                  <a:lnTo>
                    <a:pt x="34" y="94"/>
                  </a:lnTo>
                  <a:lnTo>
                    <a:pt x="28" y="96"/>
                  </a:lnTo>
                  <a:lnTo>
                    <a:pt x="28" y="96"/>
                  </a:lnTo>
                  <a:lnTo>
                    <a:pt x="22" y="94"/>
                  </a:lnTo>
                  <a:lnTo>
                    <a:pt x="18" y="92"/>
                  </a:lnTo>
                  <a:lnTo>
                    <a:pt x="18" y="92"/>
                  </a:lnTo>
                  <a:lnTo>
                    <a:pt x="13" y="86"/>
                  </a:lnTo>
                  <a:lnTo>
                    <a:pt x="9" y="80"/>
                  </a:lnTo>
                  <a:lnTo>
                    <a:pt x="6" y="76"/>
                  </a:lnTo>
                  <a:lnTo>
                    <a:pt x="6" y="70"/>
                  </a:lnTo>
                  <a:lnTo>
                    <a:pt x="6" y="70"/>
                  </a:lnTo>
                  <a:lnTo>
                    <a:pt x="8" y="67"/>
                  </a:lnTo>
                  <a:lnTo>
                    <a:pt x="9" y="64"/>
                  </a:lnTo>
                  <a:lnTo>
                    <a:pt x="9" y="64"/>
                  </a:lnTo>
                  <a:lnTo>
                    <a:pt x="15" y="68"/>
                  </a:lnTo>
                  <a:lnTo>
                    <a:pt x="19" y="71"/>
                  </a:lnTo>
                  <a:lnTo>
                    <a:pt x="24" y="74"/>
                  </a:lnTo>
                  <a:lnTo>
                    <a:pt x="28" y="74"/>
                  </a:lnTo>
                  <a:lnTo>
                    <a:pt x="28" y="74"/>
                  </a:lnTo>
                  <a:lnTo>
                    <a:pt x="41" y="73"/>
                  </a:lnTo>
                  <a:lnTo>
                    <a:pt x="53" y="73"/>
                  </a:lnTo>
                  <a:lnTo>
                    <a:pt x="53" y="73"/>
                  </a:lnTo>
                  <a:lnTo>
                    <a:pt x="124" y="65"/>
                  </a:lnTo>
                  <a:lnTo>
                    <a:pt x="124" y="65"/>
                  </a:lnTo>
                  <a:lnTo>
                    <a:pt x="127" y="25"/>
                  </a:lnTo>
                  <a:lnTo>
                    <a:pt x="127" y="25"/>
                  </a:lnTo>
                  <a:lnTo>
                    <a:pt x="86" y="28"/>
                  </a:lnTo>
                  <a:lnTo>
                    <a:pt x="48" y="31"/>
                  </a:lnTo>
                  <a:lnTo>
                    <a:pt x="48" y="31"/>
                  </a:lnTo>
                  <a:lnTo>
                    <a:pt x="40" y="32"/>
                  </a:lnTo>
                  <a:lnTo>
                    <a:pt x="32" y="35"/>
                  </a:lnTo>
                  <a:lnTo>
                    <a:pt x="32" y="35"/>
                  </a:lnTo>
                  <a:lnTo>
                    <a:pt x="28" y="35"/>
                  </a:lnTo>
                  <a:lnTo>
                    <a:pt x="28" y="35"/>
                  </a:lnTo>
                  <a:lnTo>
                    <a:pt x="24" y="35"/>
                  </a:lnTo>
                  <a:lnTo>
                    <a:pt x="21" y="34"/>
                  </a:lnTo>
                  <a:lnTo>
                    <a:pt x="12" y="25"/>
                  </a:lnTo>
                  <a:lnTo>
                    <a:pt x="12" y="25"/>
                  </a:lnTo>
                  <a:lnTo>
                    <a:pt x="6" y="16"/>
                  </a:lnTo>
                  <a:lnTo>
                    <a:pt x="5" y="10"/>
                  </a:lnTo>
                  <a:lnTo>
                    <a:pt x="5" y="10"/>
                  </a:lnTo>
                  <a:lnTo>
                    <a:pt x="6" y="6"/>
                  </a:lnTo>
                  <a:lnTo>
                    <a:pt x="11" y="2"/>
                  </a:lnTo>
                  <a:lnTo>
                    <a:pt x="11" y="2"/>
                  </a:lnTo>
                  <a:lnTo>
                    <a:pt x="16" y="8"/>
                  </a:lnTo>
                  <a:lnTo>
                    <a:pt x="21" y="12"/>
                  </a:lnTo>
                  <a:lnTo>
                    <a:pt x="25" y="13"/>
                  </a:lnTo>
                  <a:lnTo>
                    <a:pt x="31" y="13"/>
                  </a:lnTo>
                  <a:lnTo>
                    <a:pt x="31" y="1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2" name="Freeform 126"/>
            <p:cNvSpPr>
              <a:spLocks noEditPoints="1"/>
            </p:cNvSpPr>
            <p:nvPr userDrawn="1"/>
          </p:nvSpPr>
          <p:spPr bwMode="auto">
            <a:xfrm>
              <a:off x="4856163" y="1776413"/>
              <a:ext cx="119063" cy="106363"/>
            </a:xfrm>
            <a:custGeom>
              <a:avLst/>
              <a:gdLst/>
              <a:ahLst/>
              <a:cxnLst>
                <a:cxn ang="0">
                  <a:pos x="225" y="27"/>
                </a:cxn>
                <a:cxn ang="0">
                  <a:pos x="191" y="77"/>
                </a:cxn>
                <a:cxn ang="0">
                  <a:pos x="152" y="119"/>
                </a:cxn>
                <a:cxn ang="0">
                  <a:pos x="107" y="155"/>
                </a:cxn>
                <a:cxn ang="0">
                  <a:pos x="57" y="190"/>
                </a:cxn>
                <a:cxn ang="0">
                  <a:pos x="51" y="194"/>
                </a:cxn>
                <a:cxn ang="0">
                  <a:pos x="48" y="197"/>
                </a:cxn>
                <a:cxn ang="0">
                  <a:pos x="38" y="200"/>
                </a:cxn>
                <a:cxn ang="0">
                  <a:pos x="33" y="200"/>
                </a:cxn>
                <a:cxn ang="0">
                  <a:pos x="22" y="192"/>
                </a:cxn>
                <a:cxn ang="0">
                  <a:pos x="14" y="187"/>
                </a:cxn>
                <a:cxn ang="0">
                  <a:pos x="4" y="172"/>
                </a:cxn>
                <a:cxn ang="0">
                  <a:pos x="0" y="161"/>
                </a:cxn>
                <a:cxn ang="0">
                  <a:pos x="1" y="156"/>
                </a:cxn>
                <a:cxn ang="0">
                  <a:pos x="4" y="153"/>
                </a:cxn>
                <a:cxn ang="0">
                  <a:pos x="12" y="159"/>
                </a:cxn>
                <a:cxn ang="0">
                  <a:pos x="20" y="166"/>
                </a:cxn>
                <a:cxn ang="0">
                  <a:pos x="26" y="168"/>
                </a:cxn>
                <a:cxn ang="0">
                  <a:pos x="38" y="166"/>
                </a:cxn>
                <a:cxn ang="0">
                  <a:pos x="55" y="158"/>
                </a:cxn>
                <a:cxn ang="0">
                  <a:pos x="81" y="143"/>
                </a:cxn>
                <a:cxn ang="0">
                  <a:pos x="126" y="111"/>
                </a:cxn>
                <a:cxn ang="0">
                  <a:pos x="165" y="78"/>
                </a:cxn>
                <a:cxn ang="0">
                  <a:pos x="200" y="40"/>
                </a:cxn>
                <a:cxn ang="0">
                  <a:pos x="225" y="27"/>
                </a:cxn>
                <a:cxn ang="0">
                  <a:pos x="6" y="0"/>
                </a:cxn>
                <a:cxn ang="0">
                  <a:pos x="38" y="9"/>
                </a:cxn>
                <a:cxn ang="0">
                  <a:pos x="62" y="23"/>
                </a:cxn>
                <a:cxn ang="0">
                  <a:pos x="68" y="29"/>
                </a:cxn>
                <a:cxn ang="0">
                  <a:pos x="74" y="39"/>
                </a:cxn>
                <a:cxn ang="0">
                  <a:pos x="74" y="45"/>
                </a:cxn>
                <a:cxn ang="0">
                  <a:pos x="70" y="56"/>
                </a:cxn>
                <a:cxn ang="0">
                  <a:pos x="59" y="62"/>
                </a:cxn>
                <a:cxn ang="0">
                  <a:pos x="55" y="61"/>
                </a:cxn>
                <a:cxn ang="0">
                  <a:pos x="48" y="55"/>
                </a:cxn>
                <a:cxn ang="0">
                  <a:pos x="43" y="48"/>
                </a:cxn>
                <a:cxn ang="0">
                  <a:pos x="26" y="25"/>
                </a:cxn>
                <a:cxn ang="0">
                  <a:pos x="1" y="7"/>
                </a:cxn>
              </a:cxnLst>
              <a:rect l="0" t="0" r="r" b="b"/>
              <a:pathLst>
                <a:path w="225" h="200">
                  <a:moveTo>
                    <a:pt x="225" y="27"/>
                  </a:moveTo>
                  <a:lnTo>
                    <a:pt x="225" y="27"/>
                  </a:lnTo>
                  <a:lnTo>
                    <a:pt x="209" y="53"/>
                  </a:lnTo>
                  <a:lnTo>
                    <a:pt x="191" y="77"/>
                  </a:lnTo>
                  <a:lnTo>
                    <a:pt x="173" y="98"/>
                  </a:lnTo>
                  <a:lnTo>
                    <a:pt x="152" y="119"/>
                  </a:lnTo>
                  <a:lnTo>
                    <a:pt x="130" y="137"/>
                  </a:lnTo>
                  <a:lnTo>
                    <a:pt x="107" y="155"/>
                  </a:lnTo>
                  <a:lnTo>
                    <a:pt x="83" y="172"/>
                  </a:lnTo>
                  <a:lnTo>
                    <a:pt x="57" y="190"/>
                  </a:lnTo>
                  <a:lnTo>
                    <a:pt x="57" y="190"/>
                  </a:lnTo>
                  <a:lnTo>
                    <a:pt x="51" y="194"/>
                  </a:lnTo>
                  <a:lnTo>
                    <a:pt x="48" y="197"/>
                  </a:lnTo>
                  <a:lnTo>
                    <a:pt x="48" y="197"/>
                  </a:lnTo>
                  <a:lnTo>
                    <a:pt x="43" y="200"/>
                  </a:lnTo>
                  <a:lnTo>
                    <a:pt x="38" y="200"/>
                  </a:lnTo>
                  <a:lnTo>
                    <a:pt x="38" y="200"/>
                  </a:lnTo>
                  <a:lnTo>
                    <a:pt x="33" y="200"/>
                  </a:lnTo>
                  <a:lnTo>
                    <a:pt x="28" y="197"/>
                  </a:lnTo>
                  <a:lnTo>
                    <a:pt x="22" y="192"/>
                  </a:lnTo>
                  <a:lnTo>
                    <a:pt x="14" y="187"/>
                  </a:lnTo>
                  <a:lnTo>
                    <a:pt x="14" y="187"/>
                  </a:lnTo>
                  <a:lnTo>
                    <a:pt x="9" y="179"/>
                  </a:lnTo>
                  <a:lnTo>
                    <a:pt x="4" y="172"/>
                  </a:lnTo>
                  <a:lnTo>
                    <a:pt x="1" y="166"/>
                  </a:lnTo>
                  <a:lnTo>
                    <a:pt x="0" y="161"/>
                  </a:lnTo>
                  <a:lnTo>
                    <a:pt x="0" y="161"/>
                  </a:lnTo>
                  <a:lnTo>
                    <a:pt x="1" y="156"/>
                  </a:lnTo>
                  <a:lnTo>
                    <a:pt x="3" y="155"/>
                  </a:lnTo>
                  <a:lnTo>
                    <a:pt x="4" y="153"/>
                  </a:lnTo>
                  <a:lnTo>
                    <a:pt x="4" y="153"/>
                  </a:lnTo>
                  <a:lnTo>
                    <a:pt x="12" y="159"/>
                  </a:lnTo>
                  <a:lnTo>
                    <a:pt x="12" y="159"/>
                  </a:lnTo>
                  <a:lnTo>
                    <a:pt x="20" y="166"/>
                  </a:lnTo>
                  <a:lnTo>
                    <a:pt x="26" y="168"/>
                  </a:lnTo>
                  <a:lnTo>
                    <a:pt x="26" y="168"/>
                  </a:lnTo>
                  <a:lnTo>
                    <a:pt x="30" y="168"/>
                  </a:lnTo>
                  <a:lnTo>
                    <a:pt x="38" y="166"/>
                  </a:lnTo>
                  <a:lnTo>
                    <a:pt x="45" y="162"/>
                  </a:lnTo>
                  <a:lnTo>
                    <a:pt x="55" y="158"/>
                  </a:lnTo>
                  <a:lnTo>
                    <a:pt x="55" y="158"/>
                  </a:lnTo>
                  <a:lnTo>
                    <a:pt x="81" y="143"/>
                  </a:lnTo>
                  <a:lnTo>
                    <a:pt x="104" y="127"/>
                  </a:lnTo>
                  <a:lnTo>
                    <a:pt x="126" y="111"/>
                  </a:lnTo>
                  <a:lnTo>
                    <a:pt x="146" y="95"/>
                  </a:lnTo>
                  <a:lnTo>
                    <a:pt x="165" y="78"/>
                  </a:lnTo>
                  <a:lnTo>
                    <a:pt x="184" y="59"/>
                  </a:lnTo>
                  <a:lnTo>
                    <a:pt x="200" y="40"/>
                  </a:lnTo>
                  <a:lnTo>
                    <a:pt x="217" y="22"/>
                  </a:lnTo>
                  <a:lnTo>
                    <a:pt x="225" y="27"/>
                  </a:lnTo>
                  <a:close/>
                  <a:moveTo>
                    <a:pt x="6" y="0"/>
                  </a:moveTo>
                  <a:lnTo>
                    <a:pt x="6" y="0"/>
                  </a:lnTo>
                  <a:lnTo>
                    <a:pt x="22" y="3"/>
                  </a:lnTo>
                  <a:lnTo>
                    <a:pt x="38" y="9"/>
                  </a:lnTo>
                  <a:lnTo>
                    <a:pt x="52" y="16"/>
                  </a:lnTo>
                  <a:lnTo>
                    <a:pt x="62" y="23"/>
                  </a:lnTo>
                  <a:lnTo>
                    <a:pt x="62" y="23"/>
                  </a:lnTo>
                  <a:lnTo>
                    <a:pt x="68" y="29"/>
                  </a:lnTo>
                  <a:lnTo>
                    <a:pt x="72" y="33"/>
                  </a:lnTo>
                  <a:lnTo>
                    <a:pt x="74" y="39"/>
                  </a:lnTo>
                  <a:lnTo>
                    <a:pt x="74" y="45"/>
                  </a:lnTo>
                  <a:lnTo>
                    <a:pt x="74" y="45"/>
                  </a:lnTo>
                  <a:lnTo>
                    <a:pt x="74" y="52"/>
                  </a:lnTo>
                  <a:lnTo>
                    <a:pt x="70" y="56"/>
                  </a:lnTo>
                  <a:lnTo>
                    <a:pt x="65" y="61"/>
                  </a:lnTo>
                  <a:lnTo>
                    <a:pt x="59" y="62"/>
                  </a:lnTo>
                  <a:lnTo>
                    <a:pt x="59" y="62"/>
                  </a:lnTo>
                  <a:lnTo>
                    <a:pt x="55" y="61"/>
                  </a:lnTo>
                  <a:lnTo>
                    <a:pt x="52" y="59"/>
                  </a:lnTo>
                  <a:lnTo>
                    <a:pt x="48" y="55"/>
                  </a:lnTo>
                  <a:lnTo>
                    <a:pt x="43" y="48"/>
                  </a:lnTo>
                  <a:lnTo>
                    <a:pt x="43" y="48"/>
                  </a:lnTo>
                  <a:lnTo>
                    <a:pt x="35" y="36"/>
                  </a:lnTo>
                  <a:lnTo>
                    <a:pt x="26" y="25"/>
                  </a:lnTo>
                  <a:lnTo>
                    <a:pt x="16" y="16"/>
                  </a:lnTo>
                  <a:lnTo>
                    <a:pt x="1" y="7"/>
                  </a:lnTo>
                  <a:lnTo>
                    <a:pt x="6"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3" name="Freeform 127"/>
            <p:cNvSpPr>
              <a:spLocks/>
            </p:cNvSpPr>
            <p:nvPr userDrawn="1"/>
          </p:nvSpPr>
          <p:spPr bwMode="auto">
            <a:xfrm>
              <a:off x="4999038" y="1757363"/>
              <a:ext cx="127000" cy="136525"/>
            </a:xfrm>
            <a:custGeom>
              <a:avLst/>
              <a:gdLst/>
              <a:ahLst/>
              <a:cxnLst>
                <a:cxn ang="0">
                  <a:pos x="19" y="58"/>
                </a:cxn>
                <a:cxn ang="0">
                  <a:pos x="55" y="58"/>
                </a:cxn>
                <a:cxn ang="0">
                  <a:pos x="92" y="32"/>
                </a:cxn>
                <a:cxn ang="0">
                  <a:pos x="97" y="18"/>
                </a:cxn>
                <a:cxn ang="0">
                  <a:pos x="90" y="10"/>
                </a:cxn>
                <a:cxn ang="0">
                  <a:pos x="79" y="5"/>
                </a:cxn>
                <a:cxn ang="0">
                  <a:pos x="87" y="0"/>
                </a:cxn>
                <a:cxn ang="0">
                  <a:pos x="123" y="10"/>
                </a:cxn>
                <a:cxn ang="0">
                  <a:pos x="124" y="19"/>
                </a:cxn>
                <a:cxn ang="0">
                  <a:pos x="113" y="35"/>
                </a:cxn>
                <a:cxn ang="0">
                  <a:pos x="150" y="34"/>
                </a:cxn>
                <a:cxn ang="0">
                  <a:pos x="162" y="31"/>
                </a:cxn>
                <a:cxn ang="0">
                  <a:pos x="177" y="42"/>
                </a:cxn>
                <a:cxn ang="0">
                  <a:pos x="159" y="54"/>
                </a:cxn>
                <a:cxn ang="0">
                  <a:pos x="91" y="70"/>
                </a:cxn>
                <a:cxn ang="0">
                  <a:pos x="65" y="112"/>
                </a:cxn>
                <a:cxn ang="0">
                  <a:pos x="97" y="102"/>
                </a:cxn>
                <a:cxn ang="0">
                  <a:pos x="121" y="112"/>
                </a:cxn>
                <a:cxn ang="0">
                  <a:pos x="133" y="141"/>
                </a:cxn>
                <a:cxn ang="0">
                  <a:pos x="203" y="110"/>
                </a:cxn>
                <a:cxn ang="0">
                  <a:pos x="204" y="103"/>
                </a:cxn>
                <a:cxn ang="0">
                  <a:pos x="195" y="93"/>
                </a:cxn>
                <a:cxn ang="0">
                  <a:pos x="194" y="89"/>
                </a:cxn>
                <a:cxn ang="0">
                  <a:pos x="211" y="91"/>
                </a:cxn>
                <a:cxn ang="0">
                  <a:pos x="235" y="112"/>
                </a:cxn>
                <a:cxn ang="0">
                  <a:pos x="238" y="125"/>
                </a:cxn>
                <a:cxn ang="0">
                  <a:pos x="226" y="129"/>
                </a:cxn>
                <a:cxn ang="0">
                  <a:pos x="166" y="146"/>
                </a:cxn>
                <a:cxn ang="0">
                  <a:pos x="135" y="191"/>
                </a:cxn>
                <a:cxn ang="0">
                  <a:pos x="123" y="209"/>
                </a:cxn>
                <a:cxn ang="0">
                  <a:pos x="114" y="202"/>
                </a:cxn>
                <a:cxn ang="0">
                  <a:pos x="114" y="165"/>
                </a:cxn>
                <a:cxn ang="0">
                  <a:pos x="78" y="190"/>
                </a:cxn>
                <a:cxn ang="0">
                  <a:pos x="66" y="212"/>
                </a:cxn>
                <a:cxn ang="0">
                  <a:pos x="74" y="228"/>
                </a:cxn>
                <a:cxn ang="0">
                  <a:pos x="116" y="236"/>
                </a:cxn>
                <a:cxn ang="0">
                  <a:pos x="161" y="232"/>
                </a:cxn>
                <a:cxn ang="0">
                  <a:pos x="188" y="228"/>
                </a:cxn>
                <a:cxn ang="0">
                  <a:pos x="207" y="236"/>
                </a:cxn>
                <a:cxn ang="0">
                  <a:pos x="204" y="252"/>
                </a:cxn>
                <a:cxn ang="0">
                  <a:pos x="168" y="258"/>
                </a:cxn>
                <a:cxn ang="0">
                  <a:pos x="101" y="257"/>
                </a:cxn>
                <a:cxn ang="0">
                  <a:pos x="56" y="235"/>
                </a:cxn>
                <a:cxn ang="0">
                  <a:pos x="52" y="206"/>
                </a:cxn>
                <a:cxn ang="0">
                  <a:pos x="65" y="181"/>
                </a:cxn>
                <a:cxn ang="0">
                  <a:pos x="114" y="148"/>
                </a:cxn>
                <a:cxn ang="0">
                  <a:pos x="108" y="122"/>
                </a:cxn>
                <a:cxn ang="0">
                  <a:pos x="94" y="115"/>
                </a:cxn>
                <a:cxn ang="0">
                  <a:pos x="63" y="126"/>
                </a:cxn>
                <a:cxn ang="0">
                  <a:pos x="26" y="155"/>
                </a:cxn>
                <a:cxn ang="0">
                  <a:pos x="11"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6" y="60"/>
                  </a:lnTo>
                  <a:lnTo>
                    <a:pt x="32" y="60"/>
                  </a:lnTo>
                  <a:lnTo>
                    <a:pt x="32" y="60"/>
                  </a:lnTo>
                  <a:lnTo>
                    <a:pt x="55" y="58"/>
                  </a:lnTo>
                  <a:lnTo>
                    <a:pt x="82" y="54"/>
                  </a:lnTo>
                  <a:lnTo>
                    <a:pt x="82" y="54"/>
                  </a:lnTo>
                  <a:lnTo>
                    <a:pt x="88" y="44"/>
                  </a:lnTo>
                  <a:lnTo>
                    <a:pt x="92" y="32"/>
                  </a:lnTo>
                  <a:lnTo>
                    <a:pt x="92" y="32"/>
                  </a:lnTo>
                  <a:lnTo>
                    <a:pt x="95" y="23"/>
                  </a:lnTo>
                  <a:lnTo>
                    <a:pt x="97" y="18"/>
                  </a:lnTo>
                  <a:lnTo>
                    <a:pt x="97" y="18"/>
                  </a:lnTo>
                  <a:lnTo>
                    <a:pt x="97" y="16"/>
                  </a:lnTo>
                  <a:lnTo>
                    <a:pt x="95" y="15"/>
                  </a:lnTo>
                  <a:lnTo>
                    <a:pt x="95" y="15"/>
                  </a:lnTo>
                  <a:lnTo>
                    <a:pt x="90" y="10"/>
                  </a:lnTo>
                  <a:lnTo>
                    <a:pt x="82" y="7"/>
                  </a:lnTo>
                  <a:lnTo>
                    <a:pt x="82" y="7"/>
                  </a:lnTo>
                  <a:lnTo>
                    <a:pt x="79" y="6"/>
                  </a:lnTo>
                  <a:lnTo>
                    <a:pt x="79" y="5"/>
                  </a:lnTo>
                  <a:lnTo>
                    <a:pt x="79" y="5"/>
                  </a:lnTo>
                  <a:lnTo>
                    <a:pt x="79" y="2"/>
                  </a:lnTo>
                  <a:lnTo>
                    <a:pt x="81" y="0"/>
                  </a:lnTo>
                  <a:lnTo>
                    <a:pt x="87" y="0"/>
                  </a:lnTo>
                  <a:lnTo>
                    <a:pt x="87" y="0"/>
                  </a:lnTo>
                  <a:lnTo>
                    <a:pt x="101" y="2"/>
                  </a:lnTo>
                  <a:lnTo>
                    <a:pt x="114" y="5"/>
                  </a:lnTo>
                  <a:lnTo>
                    <a:pt x="123" y="10"/>
                  </a:lnTo>
                  <a:lnTo>
                    <a:pt x="124" y="13"/>
                  </a:lnTo>
                  <a:lnTo>
                    <a:pt x="126" y="16"/>
                  </a:lnTo>
                  <a:lnTo>
                    <a:pt x="126" y="16"/>
                  </a:lnTo>
                  <a:lnTo>
                    <a:pt x="124" y="19"/>
                  </a:lnTo>
                  <a:lnTo>
                    <a:pt x="121" y="23"/>
                  </a:lnTo>
                  <a:lnTo>
                    <a:pt x="121" y="23"/>
                  </a:lnTo>
                  <a:lnTo>
                    <a:pt x="113" y="35"/>
                  </a:lnTo>
                  <a:lnTo>
                    <a:pt x="113" y="35"/>
                  </a:lnTo>
                  <a:lnTo>
                    <a:pt x="103" y="51"/>
                  </a:lnTo>
                  <a:lnTo>
                    <a:pt x="103" y="51"/>
                  </a:lnTo>
                  <a:lnTo>
                    <a:pt x="130" y="42"/>
                  </a:lnTo>
                  <a:lnTo>
                    <a:pt x="150" y="34"/>
                  </a:lnTo>
                  <a:lnTo>
                    <a:pt x="150" y="34"/>
                  </a:lnTo>
                  <a:lnTo>
                    <a:pt x="156" y="32"/>
                  </a:lnTo>
                  <a:lnTo>
                    <a:pt x="162" y="31"/>
                  </a:lnTo>
                  <a:lnTo>
                    <a:pt x="162" y="31"/>
                  </a:lnTo>
                  <a:lnTo>
                    <a:pt x="168" y="32"/>
                  </a:lnTo>
                  <a:lnTo>
                    <a:pt x="172" y="35"/>
                  </a:lnTo>
                  <a:lnTo>
                    <a:pt x="175" y="38"/>
                  </a:lnTo>
                  <a:lnTo>
                    <a:pt x="177" y="42"/>
                  </a:lnTo>
                  <a:lnTo>
                    <a:pt x="177" y="42"/>
                  </a:lnTo>
                  <a:lnTo>
                    <a:pt x="175" y="47"/>
                  </a:lnTo>
                  <a:lnTo>
                    <a:pt x="169" y="51"/>
                  </a:lnTo>
                  <a:lnTo>
                    <a:pt x="159" y="54"/>
                  </a:lnTo>
                  <a:lnTo>
                    <a:pt x="145" y="58"/>
                  </a:lnTo>
                  <a:lnTo>
                    <a:pt x="145" y="58"/>
                  </a:lnTo>
                  <a:lnTo>
                    <a:pt x="91" y="70"/>
                  </a:lnTo>
                  <a:lnTo>
                    <a:pt x="91" y="70"/>
                  </a:lnTo>
                  <a:lnTo>
                    <a:pt x="74" y="93"/>
                  </a:lnTo>
                  <a:lnTo>
                    <a:pt x="53" y="118"/>
                  </a:lnTo>
                  <a:lnTo>
                    <a:pt x="53" y="118"/>
                  </a:lnTo>
                  <a:lnTo>
                    <a:pt x="65" y="112"/>
                  </a:lnTo>
                  <a:lnTo>
                    <a:pt x="77" y="106"/>
                  </a:lnTo>
                  <a:lnTo>
                    <a:pt x="87" y="103"/>
                  </a:lnTo>
                  <a:lnTo>
                    <a:pt x="97" y="102"/>
                  </a:lnTo>
                  <a:lnTo>
                    <a:pt x="97" y="102"/>
                  </a:lnTo>
                  <a:lnTo>
                    <a:pt x="104" y="102"/>
                  </a:lnTo>
                  <a:lnTo>
                    <a:pt x="111" y="104"/>
                  </a:lnTo>
                  <a:lnTo>
                    <a:pt x="117" y="107"/>
                  </a:lnTo>
                  <a:lnTo>
                    <a:pt x="121" y="112"/>
                  </a:lnTo>
                  <a:lnTo>
                    <a:pt x="126" y="118"/>
                  </a:lnTo>
                  <a:lnTo>
                    <a:pt x="130"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5" y="93"/>
                  </a:lnTo>
                  <a:lnTo>
                    <a:pt x="195" y="93"/>
                  </a:lnTo>
                  <a:lnTo>
                    <a:pt x="194" y="91"/>
                  </a:lnTo>
                  <a:lnTo>
                    <a:pt x="193" y="90"/>
                  </a:lnTo>
                  <a:lnTo>
                    <a:pt x="193" y="90"/>
                  </a:lnTo>
                  <a:lnTo>
                    <a:pt x="194" y="89"/>
                  </a:lnTo>
                  <a:lnTo>
                    <a:pt x="198" y="89"/>
                  </a:lnTo>
                  <a:lnTo>
                    <a:pt x="198" y="89"/>
                  </a:lnTo>
                  <a:lnTo>
                    <a:pt x="204" y="89"/>
                  </a:lnTo>
                  <a:lnTo>
                    <a:pt x="211" y="91"/>
                  </a:lnTo>
                  <a:lnTo>
                    <a:pt x="219" y="96"/>
                  </a:lnTo>
                  <a:lnTo>
                    <a:pt x="224" y="100"/>
                  </a:lnTo>
                  <a:lnTo>
                    <a:pt x="224" y="100"/>
                  </a:lnTo>
                  <a:lnTo>
                    <a:pt x="235" y="112"/>
                  </a:lnTo>
                  <a:lnTo>
                    <a:pt x="238" y="116"/>
                  </a:lnTo>
                  <a:lnTo>
                    <a:pt x="238" y="120"/>
                  </a:lnTo>
                  <a:lnTo>
                    <a:pt x="238" y="120"/>
                  </a:lnTo>
                  <a:lnTo>
                    <a:pt x="238" y="125"/>
                  </a:lnTo>
                  <a:lnTo>
                    <a:pt x="235" y="126"/>
                  </a:lnTo>
                  <a:lnTo>
                    <a:pt x="230" y="128"/>
                  </a:lnTo>
                  <a:lnTo>
                    <a:pt x="226" y="129"/>
                  </a:lnTo>
                  <a:lnTo>
                    <a:pt x="226" y="129"/>
                  </a:lnTo>
                  <a:lnTo>
                    <a:pt x="214" y="131"/>
                  </a:lnTo>
                  <a:lnTo>
                    <a:pt x="200" y="135"/>
                  </a:lnTo>
                  <a:lnTo>
                    <a:pt x="200" y="135"/>
                  </a:lnTo>
                  <a:lnTo>
                    <a:pt x="166"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4" y="202"/>
                  </a:lnTo>
                  <a:lnTo>
                    <a:pt x="113" y="196"/>
                  </a:lnTo>
                  <a:lnTo>
                    <a:pt x="113" y="196"/>
                  </a:lnTo>
                  <a:lnTo>
                    <a:pt x="114" y="165"/>
                  </a:lnTo>
                  <a:lnTo>
                    <a:pt x="114" y="165"/>
                  </a:lnTo>
                  <a:lnTo>
                    <a:pt x="103" y="171"/>
                  </a:lnTo>
                  <a:lnTo>
                    <a:pt x="92" y="177"/>
                  </a:lnTo>
                  <a:lnTo>
                    <a:pt x="84" y="184"/>
                  </a:lnTo>
                  <a:lnTo>
                    <a:pt x="78" y="190"/>
                  </a:lnTo>
                  <a:lnTo>
                    <a:pt x="72" y="196"/>
                  </a:lnTo>
                  <a:lnTo>
                    <a:pt x="69" y="202"/>
                  </a:lnTo>
                  <a:lnTo>
                    <a:pt x="66" y="207"/>
                  </a:lnTo>
                  <a:lnTo>
                    <a:pt x="66" y="212"/>
                  </a:lnTo>
                  <a:lnTo>
                    <a:pt x="66" y="212"/>
                  </a:lnTo>
                  <a:lnTo>
                    <a:pt x="66" y="219"/>
                  </a:lnTo>
                  <a:lnTo>
                    <a:pt x="69" y="223"/>
                  </a:lnTo>
                  <a:lnTo>
                    <a:pt x="74" y="228"/>
                  </a:lnTo>
                  <a:lnTo>
                    <a:pt x="78" y="230"/>
                  </a:lnTo>
                  <a:lnTo>
                    <a:pt x="85" y="233"/>
                  </a:lnTo>
                  <a:lnTo>
                    <a:pt x="94" y="235"/>
                  </a:lnTo>
                  <a:lnTo>
                    <a:pt x="116" y="236"/>
                  </a:lnTo>
                  <a:lnTo>
                    <a:pt x="116" y="236"/>
                  </a:lnTo>
                  <a:lnTo>
                    <a:pt x="136" y="235"/>
                  </a:lnTo>
                  <a:lnTo>
                    <a:pt x="161" y="232"/>
                  </a:lnTo>
                  <a:lnTo>
                    <a:pt x="161" y="232"/>
                  </a:lnTo>
                  <a:lnTo>
                    <a:pt x="171" y="230"/>
                  </a:lnTo>
                  <a:lnTo>
                    <a:pt x="180" y="229"/>
                  </a:lnTo>
                  <a:lnTo>
                    <a:pt x="180" y="229"/>
                  </a:lnTo>
                  <a:lnTo>
                    <a:pt x="188" y="228"/>
                  </a:lnTo>
                  <a:lnTo>
                    <a:pt x="188" y="228"/>
                  </a:lnTo>
                  <a:lnTo>
                    <a:pt x="195" y="228"/>
                  </a:lnTo>
                  <a:lnTo>
                    <a:pt x="203" y="232"/>
                  </a:lnTo>
                  <a:lnTo>
                    <a:pt x="207" y="236"/>
                  </a:lnTo>
                  <a:lnTo>
                    <a:pt x="209" y="242"/>
                  </a:lnTo>
                  <a:lnTo>
                    <a:pt x="209" y="242"/>
                  </a:lnTo>
                  <a:lnTo>
                    <a:pt x="209" y="248"/>
                  </a:lnTo>
                  <a:lnTo>
                    <a:pt x="204" y="252"/>
                  </a:lnTo>
                  <a:lnTo>
                    <a:pt x="198" y="254"/>
                  </a:lnTo>
                  <a:lnTo>
                    <a:pt x="188" y="257"/>
                  </a:lnTo>
                  <a:lnTo>
                    <a:pt x="188" y="257"/>
                  </a:lnTo>
                  <a:lnTo>
                    <a:pt x="168" y="258"/>
                  </a:lnTo>
                  <a:lnTo>
                    <a:pt x="140" y="259"/>
                  </a:lnTo>
                  <a:lnTo>
                    <a:pt x="140" y="259"/>
                  </a:lnTo>
                  <a:lnTo>
                    <a:pt x="119" y="258"/>
                  </a:lnTo>
                  <a:lnTo>
                    <a:pt x="101" y="257"/>
                  </a:lnTo>
                  <a:lnTo>
                    <a:pt x="85" y="254"/>
                  </a:lnTo>
                  <a:lnTo>
                    <a:pt x="72" y="249"/>
                  </a:lnTo>
                  <a:lnTo>
                    <a:pt x="63" y="243"/>
                  </a:lnTo>
                  <a:lnTo>
                    <a:pt x="56" y="235"/>
                  </a:lnTo>
                  <a:lnTo>
                    <a:pt x="52" y="226"/>
                  </a:lnTo>
                  <a:lnTo>
                    <a:pt x="50" y="215"/>
                  </a:lnTo>
                  <a:lnTo>
                    <a:pt x="50" y="215"/>
                  </a:lnTo>
                  <a:lnTo>
                    <a:pt x="52" y="206"/>
                  </a:lnTo>
                  <a:lnTo>
                    <a:pt x="55" y="197"/>
                  </a:lnTo>
                  <a:lnTo>
                    <a:pt x="59" y="188"/>
                  </a:lnTo>
                  <a:lnTo>
                    <a:pt x="65" y="181"/>
                  </a:lnTo>
                  <a:lnTo>
                    <a:pt x="65" y="181"/>
                  </a:lnTo>
                  <a:lnTo>
                    <a:pt x="75" y="173"/>
                  </a:lnTo>
                  <a:lnTo>
                    <a:pt x="87" y="164"/>
                  </a:lnTo>
                  <a:lnTo>
                    <a:pt x="100" y="155"/>
                  </a:lnTo>
                  <a:lnTo>
                    <a:pt x="114" y="148"/>
                  </a:lnTo>
                  <a:lnTo>
                    <a:pt x="114" y="148"/>
                  </a:lnTo>
                  <a:lnTo>
                    <a:pt x="113" y="132"/>
                  </a:lnTo>
                  <a:lnTo>
                    <a:pt x="111" y="126"/>
                  </a:lnTo>
                  <a:lnTo>
                    <a:pt x="108" y="122"/>
                  </a:lnTo>
                  <a:lnTo>
                    <a:pt x="106" y="119"/>
                  </a:lnTo>
                  <a:lnTo>
                    <a:pt x="103" y="116"/>
                  </a:lnTo>
                  <a:lnTo>
                    <a:pt x="98" y="115"/>
                  </a:lnTo>
                  <a:lnTo>
                    <a:pt x="94" y="115"/>
                  </a:lnTo>
                  <a:lnTo>
                    <a:pt x="94" y="115"/>
                  </a:lnTo>
                  <a:lnTo>
                    <a:pt x="85" y="116"/>
                  </a:lnTo>
                  <a:lnTo>
                    <a:pt x="75" y="120"/>
                  </a:lnTo>
                  <a:lnTo>
                    <a:pt x="63" y="126"/>
                  </a:lnTo>
                  <a:lnTo>
                    <a:pt x="52" y="133"/>
                  </a:lnTo>
                  <a:lnTo>
                    <a:pt x="52" y="133"/>
                  </a:lnTo>
                  <a:lnTo>
                    <a:pt x="39" y="144"/>
                  </a:lnTo>
                  <a:lnTo>
                    <a:pt x="26" y="155"/>
                  </a:lnTo>
                  <a:lnTo>
                    <a:pt x="26" y="155"/>
                  </a:lnTo>
                  <a:lnTo>
                    <a:pt x="17" y="162"/>
                  </a:lnTo>
                  <a:lnTo>
                    <a:pt x="14" y="164"/>
                  </a:lnTo>
                  <a:lnTo>
                    <a:pt x="11" y="165"/>
                  </a:lnTo>
                  <a:lnTo>
                    <a:pt x="11" y="165"/>
                  </a:lnTo>
                  <a:lnTo>
                    <a:pt x="7" y="164"/>
                  </a:lnTo>
                  <a:lnTo>
                    <a:pt x="3" y="162"/>
                  </a:lnTo>
                  <a:lnTo>
                    <a:pt x="1" y="158"/>
                  </a:lnTo>
                  <a:lnTo>
                    <a:pt x="0" y="154"/>
                  </a:lnTo>
                  <a:lnTo>
                    <a:pt x="0" y="154"/>
                  </a:lnTo>
                  <a:lnTo>
                    <a:pt x="1" y="149"/>
                  </a:lnTo>
                  <a:lnTo>
                    <a:pt x="3" y="144"/>
                  </a:lnTo>
                  <a:lnTo>
                    <a:pt x="5" y="139"/>
                  </a:lnTo>
                  <a:lnTo>
                    <a:pt x="10" y="136"/>
                  </a:lnTo>
                  <a:lnTo>
                    <a:pt x="10" y="136"/>
                  </a:lnTo>
                  <a:lnTo>
                    <a:pt x="19" y="129"/>
                  </a:lnTo>
                  <a:lnTo>
                    <a:pt x="30" y="120"/>
                  </a:lnTo>
                  <a:lnTo>
                    <a:pt x="30" y="120"/>
                  </a:lnTo>
                  <a:lnTo>
                    <a:pt x="50" y="99"/>
                  </a:lnTo>
                  <a:lnTo>
                    <a:pt x="61" y="86"/>
                  </a:lnTo>
                  <a:lnTo>
                    <a:pt x="71" y="73"/>
                  </a:lnTo>
                  <a:lnTo>
                    <a:pt x="71" y="73"/>
                  </a:lnTo>
                  <a:lnTo>
                    <a:pt x="55" y="76"/>
                  </a:lnTo>
                  <a:lnTo>
                    <a:pt x="39" y="76"/>
                  </a:lnTo>
                  <a:lnTo>
                    <a:pt x="39" y="76"/>
                  </a:lnTo>
                  <a:lnTo>
                    <a:pt x="27" y="76"/>
                  </a:lnTo>
                  <a:lnTo>
                    <a:pt x="17" y="73"/>
                  </a:lnTo>
                  <a:lnTo>
                    <a:pt x="10" y="67"/>
                  </a:lnTo>
                  <a:lnTo>
                    <a:pt x="3" y="60"/>
                  </a:lnTo>
                  <a:lnTo>
                    <a:pt x="7" y="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4" name="Freeform 128"/>
            <p:cNvSpPr>
              <a:spLocks noEditPoints="1"/>
            </p:cNvSpPr>
            <p:nvPr userDrawn="1"/>
          </p:nvSpPr>
          <p:spPr bwMode="auto">
            <a:xfrm>
              <a:off x="5153026" y="1751013"/>
              <a:ext cx="155575" cy="146050"/>
            </a:xfrm>
            <a:custGeom>
              <a:avLst/>
              <a:gdLst/>
              <a:ahLst/>
              <a:cxnLst>
                <a:cxn ang="0">
                  <a:pos x="123" y="29"/>
                </a:cxn>
                <a:cxn ang="0">
                  <a:pos x="150" y="56"/>
                </a:cxn>
                <a:cxn ang="0">
                  <a:pos x="93" y="100"/>
                </a:cxn>
                <a:cxn ang="0">
                  <a:pos x="126" y="79"/>
                </a:cxn>
                <a:cxn ang="0">
                  <a:pos x="151" y="107"/>
                </a:cxn>
                <a:cxn ang="0">
                  <a:pos x="93" y="160"/>
                </a:cxn>
                <a:cxn ang="0">
                  <a:pos x="126" y="140"/>
                </a:cxn>
                <a:cxn ang="0">
                  <a:pos x="151" y="168"/>
                </a:cxn>
                <a:cxn ang="0">
                  <a:pos x="93" y="171"/>
                </a:cxn>
                <a:cxn ang="0">
                  <a:pos x="126" y="244"/>
                </a:cxn>
                <a:cxn ang="0">
                  <a:pos x="231" y="246"/>
                </a:cxn>
                <a:cxn ang="0">
                  <a:pos x="287" y="250"/>
                </a:cxn>
                <a:cxn ang="0">
                  <a:pos x="279" y="268"/>
                </a:cxn>
                <a:cxn ang="0">
                  <a:pos x="209" y="272"/>
                </a:cxn>
                <a:cxn ang="0">
                  <a:pos x="110" y="262"/>
                </a:cxn>
                <a:cxn ang="0">
                  <a:pos x="78" y="243"/>
                </a:cxn>
                <a:cxn ang="0">
                  <a:pos x="48" y="204"/>
                </a:cxn>
                <a:cxn ang="0">
                  <a:pos x="29" y="234"/>
                </a:cxn>
                <a:cxn ang="0">
                  <a:pos x="0" y="272"/>
                </a:cxn>
                <a:cxn ang="0">
                  <a:pos x="20" y="207"/>
                </a:cxn>
                <a:cxn ang="0">
                  <a:pos x="28" y="129"/>
                </a:cxn>
                <a:cxn ang="0">
                  <a:pos x="63" y="137"/>
                </a:cxn>
                <a:cxn ang="0">
                  <a:pos x="51" y="146"/>
                </a:cxn>
                <a:cxn ang="0">
                  <a:pos x="47" y="179"/>
                </a:cxn>
                <a:cxn ang="0">
                  <a:pos x="70" y="214"/>
                </a:cxn>
                <a:cxn ang="0">
                  <a:pos x="20" y="110"/>
                </a:cxn>
                <a:cxn ang="0">
                  <a:pos x="20" y="98"/>
                </a:cxn>
                <a:cxn ang="0">
                  <a:pos x="38" y="58"/>
                </a:cxn>
                <a:cxn ang="0">
                  <a:pos x="16" y="45"/>
                </a:cxn>
                <a:cxn ang="0">
                  <a:pos x="68" y="47"/>
                </a:cxn>
                <a:cxn ang="0">
                  <a:pos x="68" y="0"/>
                </a:cxn>
                <a:cxn ang="0">
                  <a:pos x="105" y="7"/>
                </a:cxn>
                <a:cxn ang="0">
                  <a:pos x="103" y="13"/>
                </a:cxn>
                <a:cxn ang="0">
                  <a:pos x="238" y="21"/>
                </a:cxn>
                <a:cxn ang="0">
                  <a:pos x="271" y="23"/>
                </a:cxn>
                <a:cxn ang="0">
                  <a:pos x="274" y="29"/>
                </a:cxn>
                <a:cxn ang="0">
                  <a:pos x="264" y="63"/>
                </a:cxn>
                <a:cxn ang="0">
                  <a:pos x="264" y="123"/>
                </a:cxn>
                <a:cxn ang="0">
                  <a:pos x="247" y="126"/>
                </a:cxn>
                <a:cxn ang="0">
                  <a:pos x="239" y="107"/>
                </a:cxn>
                <a:cxn ang="0">
                  <a:pos x="183" y="198"/>
                </a:cxn>
                <a:cxn ang="0">
                  <a:pos x="221" y="202"/>
                </a:cxn>
                <a:cxn ang="0">
                  <a:pos x="254" y="198"/>
                </a:cxn>
                <a:cxn ang="0">
                  <a:pos x="271" y="139"/>
                </a:cxn>
                <a:cxn ang="0">
                  <a:pos x="274" y="194"/>
                </a:cxn>
                <a:cxn ang="0">
                  <a:pos x="281" y="199"/>
                </a:cxn>
                <a:cxn ang="0">
                  <a:pos x="287" y="208"/>
                </a:cxn>
                <a:cxn ang="0">
                  <a:pos x="277" y="220"/>
                </a:cxn>
                <a:cxn ang="0">
                  <a:pos x="213" y="223"/>
                </a:cxn>
                <a:cxn ang="0">
                  <a:pos x="165" y="220"/>
                </a:cxn>
                <a:cxn ang="0">
                  <a:pos x="158" y="202"/>
                </a:cxn>
                <a:cxn ang="0">
                  <a:pos x="158" y="114"/>
                </a:cxn>
                <a:cxn ang="0">
                  <a:pos x="186" y="97"/>
                </a:cxn>
                <a:cxn ang="0">
                  <a:pos x="174" y="32"/>
                </a:cxn>
                <a:cxn ang="0">
                  <a:pos x="151" y="20"/>
                </a:cxn>
              </a:cxnLst>
              <a:rect l="0" t="0" r="r" b="b"/>
              <a:pathLst>
                <a:path w="293" h="275">
                  <a:moveTo>
                    <a:pt x="109" y="47"/>
                  </a:moveTo>
                  <a:lnTo>
                    <a:pt x="109" y="47"/>
                  </a:lnTo>
                  <a:lnTo>
                    <a:pt x="123" y="29"/>
                  </a:lnTo>
                  <a:lnTo>
                    <a:pt x="123" y="29"/>
                  </a:lnTo>
                  <a:lnTo>
                    <a:pt x="148" y="52"/>
                  </a:lnTo>
                  <a:lnTo>
                    <a:pt x="148" y="52"/>
                  </a:lnTo>
                  <a:lnTo>
                    <a:pt x="150" y="56"/>
                  </a:lnTo>
                  <a:lnTo>
                    <a:pt x="150" y="56"/>
                  </a:lnTo>
                  <a:lnTo>
                    <a:pt x="150" y="58"/>
                  </a:lnTo>
                  <a:lnTo>
                    <a:pt x="147" y="58"/>
                  </a:lnTo>
                  <a:lnTo>
                    <a:pt x="93" y="58"/>
                  </a:lnTo>
                  <a:lnTo>
                    <a:pt x="93" y="100"/>
                  </a:lnTo>
                  <a:lnTo>
                    <a:pt x="110" y="100"/>
                  </a:lnTo>
                  <a:lnTo>
                    <a:pt x="110" y="100"/>
                  </a:lnTo>
                  <a:lnTo>
                    <a:pt x="126" y="79"/>
                  </a:lnTo>
                  <a:lnTo>
                    <a:pt x="126" y="79"/>
                  </a:lnTo>
                  <a:lnTo>
                    <a:pt x="150" y="104"/>
                  </a:lnTo>
                  <a:lnTo>
                    <a:pt x="150" y="104"/>
                  </a:lnTo>
                  <a:lnTo>
                    <a:pt x="151" y="107"/>
                  </a:lnTo>
                  <a:lnTo>
                    <a:pt x="151" y="107"/>
                  </a:lnTo>
                  <a:lnTo>
                    <a:pt x="151" y="108"/>
                  </a:lnTo>
                  <a:lnTo>
                    <a:pt x="150" y="110"/>
                  </a:lnTo>
                  <a:lnTo>
                    <a:pt x="93" y="110"/>
                  </a:lnTo>
                  <a:lnTo>
                    <a:pt x="93" y="160"/>
                  </a:lnTo>
                  <a:lnTo>
                    <a:pt x="109" y="160"/>
                  </a:lnTo>
                  <a:lnTo>
                    <a:pt x="109" y="160"/>
                  </a:lnTo>
                  <a:lnTo>
                    <a:pt x="126" y="140"/>
                  </a:lnTo>
                  <a:lnTo>
                    <a:pt x="126" y="140"/>
                  </a:lnTo>
                  <a:lnTo>
                    <a:pt x="138" y="152"/>
                  </a:lnTo>
                  <a:lnTo>
                    <a:pt x="150" y="165"/>
                  </a:lnTo>
                  <a:lnTo>
                    <a:pt x="150" y="165"/>
                  </a:lnTo>
                  <a:lnTo>
                    <a:pt x="151" y="168"/>
                  </a:lnTo>
                  <a:lnTo>
                    <a:pt x="151" y="168"/>
                  </a:lnTo>
                  <a:lnTo>
                    <a:pt x="150" y="169"/>
                  </a:lnTo>
                  <a:lnTo>
                    <a:pt x="148" y="171"/>
                  </a:lnTo>
                  <a:lnTo>
                    <a:pt x="93" y="171"/>
                  </a:lnTo>
                  <a:lnTo>
                    <a:pt x="93" y="233"/>
                  </a:lnTo>
                  <a:lnTo>
                    <a:pt x="93" y="233"/>
                  </a:lnTo>
                  <a:lnTo>
                    <a:pt x="109" y="240"/>
                  </a:lnTo>
                  <a:lnTo>
                    <a:pt x="126" y="244"/>
                  </a:lnTo>
                  <a:lnTo>
                    <a:pt x="148" y="247"/>
                  </a:lnTo>
                  <a:lnTo>
                    <a:pt x="173" y="247"/>
                  </a:lnTo>
                  <a:lnTo>
                    <a:pt x="173" y="247"/>
                  </a:lnTo>
                  <a:lnTo>
                    <a:pt x="231" y="246"/>
                  </a:lnTo>
                  <a:lnTo>
                    <a:pt x="293" y="241"/>
                  </a:lnTo>
                  <a:lnTo>
                    <a:pt x="293" y="247"/>
                  </a:lnTo>
                  <a:lnTo>
                    <a:pt x="293" y="247"/>
                  </a:lnTo>
                  <a:lnTo>
                    <a:pt x="287" y="250"/>
                  </a:lnTo>
                  <a:lnTo>
                    <a:pt x="281" y="256"/>
                  </a:lnTo>
                  <a:lnTo>
                    <a:pt x="279" y="260"/>
                  </a:lnTo>
                  <a:lnTo>
                    <a:pt x="279" y="268"/>
                  </a:lnTo>
                  <a:lnTo>
                    <a:pt x="279" y="268"/>
                  </a:lnTo>
                  <a:lnTo>
                    <a:pt x="279" y="270"/>
                  </a:lnTo>
                  <a:lnTo>
                    <a:pt x="279" y="270"/>
                  </a:lnTo>
                  <a:lnTo>
                    <a:pt x="209" y="272"/>
                  </a:lnTo>
                  <a:lnTo>
                    <a:pt x="209" y="272"/>
                  </a:lnTo>
                  <a:lnTo>
                    <a:pt x="173" y="272"/>
                  </a:lnTo>
                  <a:lnTo>
                    <a:pt x="145" y="269"/>
                  </a:lnTo>
                  <a:lnTo>
                    <a:pt x="126" y="266"/>
                  </a:lnTo>
                  <a:lnTo>
                    <a:pt x="110" y="262"/>
                  </a:lnTo>
                  <a:lnTo>
                    <a:pt x="110" y="262"/>
                  </a:lnTo>
                  <a:lnTo>
                    <a:pt x="99" y="256"/>
                  </a:lnTo>
                  <a:lnTo>
                    <a:pt x="89" y="250"/>
                  </a:lnTo>
                  <a:lnTo>
                    <a:pt x="78" y="243"/>
                  </a:lnTo>
                  <a:lnTo>
                    <a:pt x="70" y="234"/>
                  </a:lnTo>
                  <a:lnTo>
                    <a:pt x="61" y="226"/>
                  </a:lnTo>
                  <a:lnTo>
                    <a:pt x="54" y="215"/>
                  </a:lnTo>
                  <a:lnTo>
                    <a:pt x="48" y="204"/>
                  </a:lnTo>
                  <a:lnTo>
                    <a:pt x="44" y="192"/>
                  </a:lnTo>
                  <a:lnTo>
                    <a:pt x="44" y="192"/>
                  </a:lnTo>
                  <a:lnTo>
                    <a:pt x="38" y="214"/>
                  </a:lnTo>
                  <a:lnTo>
                    <a:pt x="29" y="234"/>
                  </a:lnTo>
                  <a:lnTo>
                    <a:pt x="19" y="254"/>
                  </a:lnTo>
                  <a:lnTo>
                    <a:pt x="5" y="275"/>
                  </a:lnTo>
                  <a:lnTo>
                    <a:pt x="0" y="272"/>
                  </a:lnTo>
                  <a:lnTo>
                    <a:pt x="0" y="272"/>
                  </a:lnTo>
                  <a:lnTo>
                    <a:pt x="12" y="237"/>
                  </a:lnTo>
                  <a:lnTo>
                    <a:pt x="16" y="223"/>
                  </a:lnTo>
                  <a:lnTo>
                    <a:pt x="20" y="207"/>
                  </a:lnTo>
                  <a:lnTo>
                    <a:pt x="20" y="207"/>
                  </a:lnTo>
                  <a:lnTo>
                    <a:pt x="26" y="171"/>
                  </a:lnTo>
                  <a:lnTo>
                    <a:pt x="28" y="139"/>
                  </a:lnTo>
                  <a:lnTo>
                    <a:pt x="28" y="139"/>
                  </a:lnTo>
                  <a:lnTo>
                    <a:pt x="28" y="129"/>
                  </a:lnTo>
                  <a:lnTo>
                    <a:pt x="28" y="129"/>
                  </a:lnTo>
                  <a:lnTo>
                    <a:pt x="58" y="133"/>
                  </a:lnTo>
                  <a:lnTo>
                    <a:pt x="63" y="134"/>
                  </a:lnTo>
                  <a:lnTo>
                    <a:pt x="63" y="137"/>
                  </a:lnTo>
                  <a:lnTo>
                    <a:pt x="63" y="137"/>
                  </a:lnTo>
                  <a:lnTo>
                    <a:pt x="63" y="140"/>
                  </a:lnTo>
                  <a:lnTo>
                    <a:pt x="61" y="142"/>
                  </a:lnTo>
                  <a:lnTo>
                    <a:pt x="51" y="146"/>
                  </a:lnTo>
                  <a:lnTo>
                    <a:pt x="51" y="146"/>
                  </a:lnTo>
                  <a:lnTo>
                    <a:pt x="49" y="165"/>
                  </a:lnTo>
                  <a:lnTo>
                    <a:pt x="47" y="179"/>
                  </a:lnTo>
                  <a:lnTo>
                    <a:pt x="47" y="179"/>
                  </a:lnTo>
                  <a:lnTo>
                    <a:pt x="52" y="191"/>
                  </a:lnTo>
                  <a:lnTo>
                    <a:pt x="57" y="199"/>
                  </a:lnTo>
                  <a:lnTo>
                    <a:pt x="63" y="207"/>
                  </a:lnTo>
                  <a:lnTo>
                    <a:pt x="70" y="214"/>
                  </a:lnTo>
                  <a:lnTo>
                    <a:pt x="70" y="110"/>
                  </a:lnTo>
                  <a:lnTo>
                    <a:pt x="34" y="110"/>
                  </a:lnTo>
                  <a:lnTo>
                    <a:pt x="34" y="110"/>
                  </a:lnTo>
                  <a:lnTo>
                    <a:pt x="20" y="110"/>
                  </a:lnTo>
                  <a:lnTo>
                    <a:pt x="9" y="111"/>
                  </a:lnTo>
                  <a:lnTo>
                    <a:pt x="7" y="97"/>
                  </a:lnTo>
                  <a:lnTo>
                    <a:pt x="7" y="97"/>
                  </a:lnTo>
                  <a:lnTo>
                    <a:pt x="20" y="98"/>
                  </a:lnTo>
                  <a:lnTo>
                    <a:pt x="34" y="100"/>
                  </a:lnTo>
                  <a:lnTo>
                    <a:pt x="68" y="100"/>
                  </a:lnTo>
                  <a:lnTo>
                    <a:pt x="68" y="58"/>
                  </a:lnTo>
                  <a:lnTo>
                    <a:pt x="38" y="58"/>
                  </a:lnTo>
                  <a:lnTo>
                    <a:pt x="38" y="58"/>
                  </a:lnTo>
                  <a:lnTo>
                    <a:pt x="28" y="59"/>
                  </a:lnTo>
                  <a:lnTo>
                    <a:pt x="19" y="60"/>
                  </a:lnTo>
                  <a:lnTo>
                    <a:pt x="16" y="45"/>
                  </a:lnTo>
                  <a:lnTo>
                    <a:pt x="16" y="45"/>
                  </a:lnTo>
                  <a:lnTo>
                    <a:pt x="26" y="47"/>
                  </a:lnTo>
                  <a:lnTo>
                    <a:pt x="38" y="47"/>
                  </a:lnTo>
                  <a:lnTo>
                    <a:pt x="68" y="47"/>
                  </a:lnTo>
                  <a:lnTo>
                    <a:pt x="68" y="32"/>
                  </a:lnTo>
                  <a:lnTo>
                    <a:pt x="68" y="32"/>
                  </a:lnTo>
                  <a:lnTo>
                    <a:pt x="68" y="0"/>
                  </a:lnTo>
                  <a:lnTo>
                    <a:pt x="68" y="0"/>
                  </a:lnTo>
                  <a:lnTo>
                    <a:pt x="94" y="3"/>
                  </a:lnTo>
                  <a:lnTo>
                    <a:pt x="102" y="5"/>
                  </a:lnTo>
                  <a:lnTo>
                    <a:pt x="102" y="5"/>
                  </a:lnTo>
                  <a:lnTo>
                    <a:pt x="105" y="7"/>
                  </a:lnTo>
                  <a:lnTo>
                    <a:pt x="106" y="10"/>
                  </a:lnTo>
                  <a:lnTo>
                    <a:pt x="106" y="10"/>
                  </a:lnTo>
                  <a:lnTo>
                    <a:pt x="106" y="11"/>
                  </a:lnTo>
                  <a:lnTo>
                    <a:pt x="103" y="13"/>
                  </a:lnTo>
                  <a:lnTo>
                    <a:pt x="93" y="17"/>
                  </a:lnTo>
                  <a:lnTo>
                    <a:pt x="93" y="47"/>
                  </a:lnTo>
                  <a:lnTo>
                    <a:pt x="109" y="47"/>
                  </a:lnTo>
                  <a:close/>
                  <a:moveTo>
                    <a:pt x="238" y="21"/>
                  </a:moveTo>
                  <a:lnTo>
                    <a:pt x="238" y="21"/>
                  </a:lnTo>
                  <a:lnTo>
                    <a:pt x="251" y="7"/>
                  </a:lnTo>
                  <a:lnTo>
                    <a:pt x="251" y="7"/>
                  </a:lnTo>
                  <a:lnTo>
                    <a:pt x="271" y="23"/>
                  </a:lnTo>
                  <a:lnTo>
                    <a:pt x="271" y="23"/>
                  </a:lnTo>
                  <a:lnTo>
                    <a:pt x="274" y="26"/>
                  </a:lnTo>
                  <a:lnTo>
                    <a:pt x="274" y="29"/>
                  </a:lnTo>
                  <a:lnTo>
                    <a:pt x="274" y="29"/>
                  </a:lnTo>
                  <a:lnTo>
                    <a:pt x="274" y="30"/>
                  </a:lnTo>
                  <a:lnTo>
                    <a:pt x="273" y="33"/>
                  </a:lnTo>
                  <a:lnTo>
                    <a:pt x="264" y="39"/>
                  </a:lnTo>
                  <a:lnTo>
                    <a:pt x="264" y="63"/>
                  </a:lnTo>
                  <a:lnTo>
                    <a:pt x="264" y="63"/>
                  </a:lnTo>
                  <a:lnTo>
                    <a:pt x="266" y="120"/>
                  </a:lnTo>
                  <a:lnTo>
                    <a:pt x="266" y="120"/>
                  </a:lnTo>
                  <a:lnTo>
                    <a:pt x="264" y="123"/>
                  </a:lnTo>
                  <a:lnTo>
                    <a:pt x="261" y="124"/>
                  </a:lnTo>
                  <a:lnTo>
                    <a:pt x="257" y="126"/>
                  </a:lnTo>
                  <a:lnTo>
                    <a:pt x="247" y="126"/>
                  </a:lnTo>
                  <a:lnTo>
                    <a:pt x="247" y="126"/>
                  </a:lnTo>
                  <a:lnTo>
                    <a:pt x="241" y="124"/>
                  </a:lnTo>
                  <a:lnTo>
                    <a:pt x="239" y="124"/>
                  </a:lnTo>
                  <a:lnTo>
                    <a:pt x="239" y="121"/>
                  </a:lnTo>
                  <a:lnTo>
                    <a:pt x="239" y="107"/>
                  </a:lnTo>
                  <a:lnTo>
                    <a:pt x="181" y="107"/>
                  </a:lnTo>
                  <a:lnTo>
                    <a:pt x="181" y="194"/>
                  </a:lnTo>
                  <a:lnTo>
                    <a:pt x="181" y="194"/>
                  </a:lnTo>
                  <a:lnTo>
                    <a:pt x="183" y="198"/>
                  </a:lnTo>
                  <a:lnTo>
                    <a:pt x="184" y="201"/>
                  </a:lnTo>
                  <a:lnTo>
                    <a:pt x="184" y="201"/>
                  </a:lnTo>
                  <a:lnTo>
                    <a:pt x="194" y="201"/>
                  </a:lnTo>
                  <a:lnTo>
                    <a:pt x="221" y="202"/>
                  </a:lnTo>
                  <a:lnTo>
                    <a:pt x="221" y="202"/>
                  </a:lnTo>
                  <a:lnTo>
                    <a:pt x="245" y="201"/>
                  </a:lnTo>
                  <a:lnTo>
                    <a:pt x="251" y="199"/>
                  </a:lnTo>
                  <a:lnTo>
                    <a:pt x="254" y="198"/>
                  </a:lnTo>
                  <a:lnTo>
                    <a:pt x="254" y="198"/>
                  </a:lnTo>
                  <a:lnTo>
                    <a:pt x="257" y="195"/>
                  </a:lnTo>
                  <a:lnTo>
                    <a:pt x="260" y="186"/>
                  </a:lnTo>
                  <a:lnTo>
                    <a:pt x="271" y="139"/>
                  </a:lnTo>
                  <a:lnTo>
                    <a:pt x="277" y="140"/>
                  </a:lnTo>
                  <a:lnTo>
                    <a:pt x="276" y="189"/>
                  </a:lnTo>
                  <a:lnTo>
                    <a:pt x="276" y="189"/>
                  </a:lnTo>
                  <a:lnTo>
                    <a:pt x="274" y="194"/>
                  </a:lnTo>
                  <a:lnTo>
                    <a:pt x="274" y="194"/>
                  </a:lnTo>
                  <a:lnTo>
                    <a:pt x="274" y="195"/>
                  </a:lnTo>
                  <a:lnTo>
                    <a:pt x="276" y="197"/>
                  </a:lnTo>
                  <a:lnTo>
                    <a:pt x="281" y="199"/>
                  </a:lnTo>
                  <a:lnTo>
                    <a:pt x="281" y="199"/>
                  </a:lnTo>
                  <a:lnTo>
                    <a:pt x="286" y="204"/>
                  </a:lnTo>
                  <a:lnTo>
                    <a:pt x="287" y="208"/>
                  </a:lnTo>
                  <a:lnTo>
                    <a:pt x="287" y="208"/>
                  </a:lnTo>
                  <a:lnTo>
                    <a:pt x="286" y="211"/>
                  </a:lnTo>
                  <a:lnTo>
                    <a:pt x="284" y="215"/>
                  </a:lnTo>
                  <a:lnTo>
                    <a:pt x="281" y="218"/>
                  </a:lnTo>
                  <a:lnTo>
                    <a:pt x="277" y="220"/>
                  </a:lnTo>
                  <a:lnTo>
                    <a:pt x="277" y="220"/>
                  </a:lnTo>
                  <a:lnTo>
                    <a:pt x="268" y="221"/>
                  </a:lnTo>
                  <a:lnTo>
                    <a:pt x="255" y="221"/>
                  </a:lnTo>
                  <a:lnTo>
                    <a:pt x="213" y="223"/>
                  </a:lnTo>
                  <a:lnTo>
                    <a:pt x="213" y="223"/>
                  </a:lnTo>
                  <a:lnTo>
                    <a:pt x="183" y="223"/>
                  </a:lnTo>
                  <a:lnTo>
                    <a:pt x="173" y="221"/>
                  </a:lnTo>
                  <a:lnTo>
                    <a:pt x="165" y="220"/>
                  </a:lnTo>
                  <a:lnTo>
                    <a:pt x="161" y="217"/>
                  </a:lnTo>
                  <a:lnTo>
                    <a:pt x="160" y="214"/>
                  </a:lnTo>
                  <a:lnTo>
                    <a:pt x="158" y="210"/>
                  </a:lnTo>
                  <a:lnTo>
                    <a:pt x="158" y="202"/>
                  </a:lnTo>
                  <a:lnTo>
                    <a:pt x="158" y="202"/>
                  </a:lnTo>
                  <a:lnTo>
                    <a:pt x="158" y="160"/>
                  </a:lnTo>
                  <a:lnTo>
                    <a:pt x="158" y="114"/>
                  </a:lnTo>
                  <a:lnTo>
                    <a:pt x="158" y="114"/>
                  </a:lnTo>
                  <a:lnTo>
                    <a:pt x="158" y="81"/>
                  </a:lnTo>
                  <a:lnTo>
                    <a:pt x="158" y="81"/>
                  </a:lnTo>
                  <a:lnTo>
                    <a:pt x="173" y="89"/>
                  </a:lnTo>
                  <a:lnTo>
                    <a:pt x="186" y="97"/>
                  </a:lnTo>
                  <a:lnTo>
                    <a:pt x="239" y="97"/>
                  </a:lnTo>
                  <a:lnTo>
                    <a:pt x="239" y="32"/>
                  </a:lnTo>
                  <a:lnTo>
                    <a:pt x="174" y="32"/>
                  </a:lnTo>
                  <a:lnTo>
                    <a:pt x="174" y="32"/>
                  </a:lnTo>
                  <a:lnTo>
                    <a:pt x="163" y="33"/>
                  </a:lnTo>
                  <a:lnTo>
                    <a:pt x="152" y="34"/>
                  </a:lnTo>
                  <a:lnTo>
                    <a:pt x="151" y="20"/>
                  </a:lnTo>
                  <a:lnTo>
                    <a:pt x="151" y="20"/>
                  </a:lnTo>
                  <a:lnTo>
                    <a:pt x="163" y="21"/>
                  </a:lnTo>
                  <a:lnTo>
                    <a:pt x="174" y="21"/>
                  </a:lnTo>
                  <a:lnTo>
                    <a:pt x="238" y="2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5" name="Freeform 129"/>
            <p:cNvSpPr>
              <a:spLocks noEditPoints="1"/>
            </p:cNvSpPr>
            <p:nvPr userDrawn="1"/>
          </p:nvSpPr>
          <p:spPr bwMode="auto">
            <a:xfrm>
              <a:off x="5348288" y="1771651"/>
              <a:ext cx="100013" cy="111125"/>
            </a:xfrm>
            <a:custGeom>
              <a:avLst/>
              <a:gdLst/>
              <a:ahLst/>
              <a:cxnLst>
                <a:cxn ang="0">
                  <a:pos x="15" y="123"/>
                </a:cxn>
                <a:cxn ang="0">
                  <a:pos x="14" y="142"/>
                </a:cxn>
                <a:cxn ang="0">
                  <a:pos x="14" y="149"/>
                </a:cxn>
                <a:cxn ang="0">
                  <a:pos x="18" y="162"/>
                </a:cxn>
                <a:cxn ang="0">
                  <a:pos x="25" y="172"/>
                </a:cxn>
                <a:cxn ang="0">
                  <a:pos x="38" y="179"/>
                </a:cxn>
                <a:cxn ang="0">
                  <a:pos x="45" y="182"/>
                </a:cxn>
                <a:cxn ang="0">
                  <a:pos x="66" y="185"/>
                </a:cxn>
                <a:cxn ang="0">
                  <a:pos x="95" y="187"/>
                </a:cxn>
                <a:cxn ang="0">
                  <a:pos x="138" y="182"/>
                </a:cxn>
                <a:cxn ang="0">
                  <a:pos x="159" y="178"/>
                </a:cxn>
                <a:cxn ang="0">
                  <a:pos x="167" y="176"/>
                </a:cxn>
                <a:cxn ang="0">
                  <a:pos x="176" y="178"/>
                </a:cxn>
                <a:cxn ang="0">
                  <a:pos x="186" y="185"/>
                </a:cxn>
                <a:cxn ang="0">
                  <a:pos x="188" y="191"/>
                </a:cxn>
                <a:cxn ang="0">
                  <a:pos x="186" y="198"/>
                </a:cxn>
                <a:cxn ang="0">
                  <a:pos x="179" y="202"/>
                </a:cxn>
                <a:cxn ang="0">
                  <a:pos x="167" y="207"/>
                </a:cxn>
                <a:cxn ang="0">
                  <a:pos x="150" y="210"/>
                </a:cxn>
                <a:cxn ang="0">
                  <a:pos x="106" y="211"/>
                </a:cxn>
                <a:cxn ang="0">
                  <a:pos x="82" y="211"/>
                </a:cxn>
                <a:cxn ang="0">
                  <a:pos x="43" y="204"/>
                </a:cxn>
                <a:cxn ang="0">
                  <a:pos x="28" y="198"/>
                </a:cxn>
                <a:cxn ang="0">
                  <a:pos x="22" y="194"/>
                </a:cxn>
                <a:cxn ang="0">
                  <a:pos x="12" y="182"/>
                </a:cxn>
                <a:cxn ang="0">
                  <a:pos x="5" y="171"/>
                </a:cxn>
                <a:cxn ang="0">
                  <a:pos x="0" y="156"/>
                </a:cxn>
                <a:cxn ang="0">
                  <a:pos x="0" y="149"/>
                </a:cxn>
                <a:cxn ang="0">
                  <a:pos x="6" y="121"/>
                </a:cxn>
                <a:cxn ang="0">
                  <a:pos x="27" y="0"/>
                </a:cxn>
                <a:cxn ang="0">
                  <a:pos x="29" y="3"/>
                </a:cxn>
                <a:cxn ang="0">
                  <a:pos x="44" y="8"/>
                </a:cxn>
                <a:cxn ang="0">
                  <a:pos x="70" y="10"/>
                </a:cxn>
                <a:cxn ang="0">
                  <a:pos x="98" y="8"/>
                </a:cxn>
                <a:cxn ang="0">
                  <a:pos x="127" y="4"/>
                </a:cxn>
                <a:cxn ang="0">
                  <a:pos x="143" y="1"/>
                </a:cxn>
                <a:cxn ang="0">
                  <a:pos x="150" y="3"/>
                </a:cxn>
                <a:cxn ang="0">
                  <a:pos x="159" y="10"/>
                </a:cxn>
                <a:cxn ang="0">
                  <a:pos x="160" y="17"/>
                </a:cxn>
                <a:cxn ang="0">
                  <a:pos x="157" y="24"/>
                </a:cxn>
                <a:cxn ang="0">
                  <a:pos x="145" y="29"/>
                </a:cxn>
                <a:cxn ang="0">
                  <a:pos x="125" y="32"/>
                </a:cxn>
                <a:cxn ang="0">
                  <a:pos x="98" y="39"/>
                </a:cxn>
                <a:cxn ang="0">
                  <a:pos x="86" y="45"/>
                </a:cxn>
                <a:cxn ang="0">
                  <a:pos x="51" y="63"/>
                </a:cxn>
                <a:cxn ang="0">
                  <a:pos x="45" y="56"/>
                </a:cxn>
                <a:cxn ang="0">
                  <a:pos x="92" y="27"/>
                </a:cxn>
                <a:cxn ang="0">
                  <a:pos x="72" y="27"/>
                </a:cxn>
                <a:cxn ang="0">
                  <a:pos x="54" y="26"/>
                </a:cxn>
                <a:cxn ang="0">
                  <a:pos x="40" y="23"/>
                </a:cxn>
                <a:cxn ang="0">
                  <a:pos x="28" y="16"/>
                </a:cxn>
                <a:cxn ang="0">
                  <a:pos x="21" y="6"/>
                </a:cxn>
              </a:cxnLst>
              <a:rect l="0" t="0" r="r" b="b"/>
              <a:pathLst>
                <a:path w="188" h="211">
                  <a:moveTo>
                    <a:pt x="15" y="123"/>
                  </a:moveTo>
                  <a:lnTo>
                    <a:pt x="15" y="123"/>
                  </a:lnTo>
                  <a:lnTo>
                    <a:pt x="14" y="134"/>
                  </a:lnTo>
                  <a:lnTo>
                    <a:pt x="14" y="142"/>
                  </a:lnTo>
                  <a:lnTo>
                    <a:pt x="14" y="142"/>
                  </a:lnTo>
                  <a:lnTo>
                    <a:pt x="14" y="149"/>
                  </a:lnTo>
                  <a:lnTo>
                    <a:pt x="15" y="155"/>
                  </a:lnTo>
                  <a:lnTo>
                    <a:pt x="18" y="162"/>
                  </a:lnTo>
                  <a:lnTo>
                    <a:pt x="21" y="166"/>
                  </a:lnTo>
                  <a:lnTo>
                    <a:pt x="25" y="172"/>
                  </a:lnTo>
                  <a:lnTo>
                    <a:pt x="31" y="175"/>
                  </a:lnTo>
                  <a:lnTo>
                    <a:pt x="38" y="179"/>
                  </a:lnTo>
                  <a:lnTo>
                    <a:pt x="45" y="182"/>
                  </a:lnTo>
                  <a:lnTo>
                    <a:pt x="45" y="182"/>
                  </a:lnTo>
                  <a:lnTo>
                    <a:pt x="54" y="184"/>
                  </a:lnTo>
                  <a:lnTo>
                    <a:pt x="66" y="185"/>
                  </a:lnTo>
                  <a:lnTo>
                    <a:pt x="95" y="187"/>
                  </a:lnTo>
                  <a:lnTo>
                    <a:pt x="95" y="187"/>
                  </a:lnTo>
                  <a:lnTo>
                    <a:pt x="119" y="185"/>
                  </a:lnTo>
                  <a:lnTo>
                    <a:pt x="138" y="182"/>
                  </a:lnTo>
                  <a:lnTo>
                    <a:pt x="138" y="182"/>
                  </a:lnTo>
                  <a:lnTo>
                    <a:pt x="159" y="178"/>
                  </a:lnTo>
                  <a:lnTo>
                    <a:pt x="159" y="178"/>
                  </a:lnTo>
                  <a:lnTo>
                    <a:pt x="167" y="176"/>
                  </a:lnTo>
                  <a:lnTo>
                    <a:pt x="167" y="176"/>
                  </a:lnTo>
                  <a:lnTo>
                    <a:pt x="176" y="178"/>
                  </a:lnTo>
                  <a:lnTo>
                    <a:pt x="182" y="181"/>
                  </a:lnTo>
                  <a:lnTo>
                    <a:pt x="186" y="185"/>
                  </a:lnTo>
                  <a:lnTo>
                    <a:pt x="188" y="191"/>
                  </a:lnTo>
                  <a:lnTo>
                    <a:pt x="188" y="191"/>
                  </a:lnTo>
                  <a:lnTo>
                    <a:pt x="188" y="195"/>
                  </a:lnTo>
                  <a:lnTo>
                    <a:pt x="186" y="198"/>
                  </a:lnTo>
                  <a:lnTo>
                    <a:pt x="183" y="201"/>
                  </a:lnTo>
                  <a:lnTo>
                    <a:pt x="179" y="202"/>
                  </a:lnTo>
                  <a:lnTo>
                    <a:pt x="179" y="202"/>
                  </a:lnTo>
                  <a:lnTo>
                    <a:pt x="167" y="207"/>
                  </a:lnTo>
                  <a:lnTo>
                    <a:pt x="150" y="210"/>
                  </a:lnTo>
                  <a:lnTo>
                    <a:pt x="150" y="210"/>
                  </a:lnTo>
                  <a:lnTo>
                    <a:pt x="128" y="211"/>
                  </a:lnTo>
                  <a:lnTo>
                    <a:pt x="106" y="211"/>
                  </a:lnTo>
                  <a:lnTo>
                    <a:pt x="106" y="211"/>
                  </a:lnTo>
                  <a:lnTo>
                    <a:pt x="82" y="211"/>
                  </a:lnTo>
                  <a:lnTo>
                    <a:pt x="61" y="208"/>
                  </a:lnTo>
                  <a:lnTo>
                    <a:pt x="43" y="204"/>
                  </a:lnTo>
                  <a:lnTo>
                    <a:pt x="35" y="201"/>
                  </a:lnTo>
                  <a:lnTo>
                    <a:pt x="28" y="198"/>
                  </a:lnTo>
                  <a:lnTo>
                    <a:pt x="28" y="198"/>
                  </a:lnTo>
                  <a:lnTo>
                    <a:pt x="22" y="194"/>
                  </a:lnTo>
                  <a:lnTo>
                    <a:pt x="16" y="188"/>
                  </a:lnTo>
                  <a:lnTo>
                    <a:pt x="12" y="182"/>
                  </a:lnTo>
                  <a:lnTo>
                    <a:pt x="8" y="176"/>
                  </a:lnTo>
                  <a:lnTo>
                    <a:pt x="5" y="171"/>
                  </a:lnTo>
                  <a:lnTo>
                    <a:pt x="2" y="163"/>
                  </a:lnTo>
                  <a:lnTo>
                    <a:pt x="0" y="156"/>
                  </a:lnTo>
                  <a:lnTo>
                    <a:pt x="0" y="149"/>
                  </a:lnTo>
                  <a:lnTo>
                    <a:pt x="0" y="149"/>
                  </a:lnTo>
                  <a:lnTo>
                    <a:pt x="2" y="134"/>
                  </a:lnTo>
                  <a:lnTo>
                    <a:pt x="6" y="121"/>
                  </a:lnTo>
                  <a:lnTo>
                    <a:pt x="15" y="123"/>
                  </a:lnTo>
                  <a:close/>
                  <a:moveTo>
                    <a:pt x="27" y="0"/>
                  </a:moveTo>
                  <a:lnTo>
                    <a:pt x="27" y="0"/>
                  </a:lnTo>
                  <a:lnTo>
                    <a:pt x="29" y="3"/>
                  </a:lnTo>
                  <a:lnTo>
                    <a:pt x="34" y="4"/>
                  </a:lnTo>
                  <a:lnTo>
                    <a:pt x="44" y="8"/>
                  </a:lnTo>
                  <a:lnTo>
                    <a:pt x="57" y="10"/>
                  </a:lnTo>
                  <a:lnTo>
                    <a:pt x="70" y="10"/>
                  </a:lnTo>
                  <a:lnTo>
                    <a:pt x="70" y="10"/>
                  </a:lnTo>
                  <a:lnTo>
                    <a:pt x="98" y="8"/>
                  </a:lnTo>
                  <a:lnTo>
                    <a:pt x="112" y="7"/>
                  </a:lnTo>
                  <a:lnTo>
                    <a:pt x="127" y="4"/>
                  </a:lnTo>
                  <a:lnTo>
                    <a:pt x="127" y="4"/>
                  </a:lnTo>
                  <a:lnTo>
                    <a:pt x="143" y="1"/>
                  </a:lnTo>
                  <a:lnTo>
                    <a:pt x="143" y="1"/>
                  </a:lnTo>
                  <a:lnTo>
                    <a:pt x="150" y="3"/>
                  </a:lnTo>
                  <a:lnTo>
                    <a:pt x="156" y="6"/>
                  </a:lnTo>
                  <a:lnTo>
                    <a:pt x="159" y="10"/>
                  </a:lnTo>
                  <a:lnTo>
                    <a:pt x="160" y="17"/>
                  </a:lnTo>
                  <a:lnTo>
                    <a:pt x="160" y="17"/>
                  </a:lnTo>
                  <a:lnTo>
                    <a:pt x="159" y="21"/>
                  </a:lnTo>
                  <a:lnTo>
                    <a:pt x="157" y="24"/>
                  </a:lnTo>
                  <a:lnTo>
                    <a:pt x="151" y="27"/>
                  </a:lnTo>
                  <a:lnTo>
                    <a:pt x="145" y="29"/>
                  </a:lnTo>
                  <a:lnTo>
                    <a:pt x="145" y="29"/>
                  </a:lnTo>
                  <a:lnTo>
                    <a:pt x="125" y="32"/>
                  </a:lnTo>
                  <a:lnTo>
                    <a:pt x="109" y="35"/>
                  </a:lnTo>
                  <a:lnTo>
                    <a:pt x="98" y="39"/>
                  </a:lnTo>
                  <a:lnTo>
                    <a:pt x="86" y="45"/>
                  </a:lnTo>
                  <a:lnTo>
                    <a:pt x="86" y="45"/>
                  </a:lnTo>
                  <a:lnTo>
                    <a:pt x="66" y="55"/>
                  </a:lnTo>
                  <a:lnTo>
                    <a:pt x="51" y="63"/>
                  </a:lnTo>
                  <a:lnTo>
                    <a:pt x="45" y="56"/>
                  </a:lnTo>
                  <a:lnTo>
                    <a:pt x="45" y="56"/>
                  </a:lnTo>
                  <a:lnTo>
                    <a:pt x="69" y="40"/>
                  </a:lnTo>
                  <a:lnTo>
                    <a:pt x="92" y="27"/>
                  </a:lnTo>
                  <a:lnTo>
                    <a:pt x="92" y="27"/>
                  </a:lnTo>
                  <a:lnTo>
                    <a:pt x="72" y="27"/>
                  </a:lnTo>
                  <a:lnTo>
                    <a:pt x="72" y="27"/>
                  </a:lnTo>
                  <a:lnTo>
                    <a:pt x="54" y="26"/>
                  </a:lnTo>
                  <a:lnTo>
                    <a:pt x="45" y="24"/>
                  </a:lnTo>
                  <a:lnTo>
                    <a:pt x="40" y="23"/>
                  </a:lnTo>
                  <a:lnTo>
                    <a:pt x="34" y="19"/>
                  </a:lnTo>
                  <a:lnTo>
                    <a:pt x="28" y="16"/>
                  </a:lnTo>
                  <a:lnTo>
                    <a:pt x="25" y="11"/>
                  </a:lnTo>
                  <a:lnTo>
                    <a:pt x="21" y="6"/>
                  </a:lnTo>
                  <a:lnTo>
                    <a:pt x="27"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6" name="Freeform 130"/>
            <p:cNvSpPr>
              <a:spLocks/>
            </p:cNvSpPr>
            <p:nvPr userDrawn="1"/>
          </p:nvSpPr>
          <p:spPr bwMode="auto">
            <a:xfrm>
              <a:off x="5483226" y="1760538"/>
              <a:ext cx="103188" cy="131763"/>
            </a:xfrm>
            <a:custGeom>
              <a:avLst/>
              <a:gdLst/>
              <a:ahLst/>
              <a:cxnLst>
                <a:cxn ang="0">
                  <a:pos x="195" y="153"/>
                </a:cxn>
                <a:cxn ang="0">
                  <a:pos x="174" y="193"/>
                </a:cxn>
                <a:cxn ang="0">
                  <a:pos x="146" y="223"/>
                </a:cxn>
                <a:cxn ang="0">
                  <a:pos x="113" y="242"/>
                </a:cxn>
                <a:cxn ang="0">
                  <a:pos x="75" y="248"/>
                </a:cxn>
                <a:cxn ang="0">
                  <a:pos x="61" y="247"/>
                </a:cxn>
                <a:cxn ang="0">
                  <a:pos x="37" y="239"/>
                </a:cxn>
                <a:cxn ang="0">
                  <a:pos x="21" y="222"/>
                </a:cxn>
                <a:cxn ang="0">
                  <a:pos x="13" y="197"/>
                </a:cxn>
                <a:cxn ang="0">
                  <a:pos x="11" y="181"/>
                </a:cxn>
                <a:cxn ang="0">
                  <a:pos x="14" y="118"/>
                </a:cxn>
                <a:cxn ang="0">
                  <a:pos x="16" y="73"/>
                </a:cxn>
                <a:cxn ang="0">
                  <a:pos x="17" y="29"/>
                </a:cxn>
                <a:cxn ang="0">
                  <a:pos x="16" y="18"/>
                </a:cxn>
                <a:cxn ang="0">
                  <a:pos x="3" y="8"/>
                </a:cxn>
                <a:cxn ang="0">
                  <a:pos x="0" y="6"/>
                </a:cxn>
                <a:cxn ang="0">
                  <a:pos x="0" y="3"/>
                </a:cxn>
                <a:cxn ang="0">
                  <a:pos x="1" y="0"/>
                </a:cxn>
                <a:cxn ang="0">
                  <a:pos x="7" y="0"/>
                </a:cxn>
                <a:cxn ang="0">
                  <a:pos x="21" y="2"/>
                </a:cxn>
                <a:cxn ang="0">
                  <a:pos x="36" y="9"/>
                </a:cxn>
                <a:cxn ang="0">
                  <a:pos x="43" y="14"/>
                </a:cxn>
                <a:cxn ang="0">
                  <a:pos x="50" y="21"/>
                </a:cxn>
                <a:cxn ang="0">
                  <a:pos x="52" y="25"/>
                </a:cxn>
                <a:cxn ang="0">
                  <a:pos x="49" y="32"/>
                </a:cxn>
                <a:cxn ang="0">
                  <a:pos x="45" y="40"/>
                </a:cxn>
                <a:cxn ang="0">
                  <a:pos x="42" y="50"/>
                </a:cxn>
                <a:cxn ang="0">
                  <a:pos x="36" y="122"/>
                </a:cxn>
                <a:cxn ang="0">
                  <a:pos x="33" y="186"/>
                </a:cxn>
                <a:cxn ang="0">
                  <a:pos x="35" y="196"/>
                </a:cxn>
                <a:cxn ang="0">
                  <a:pos x="39" y="210"/>
                </a:cxn>
                <a:cxn ang="0">
                  <a:pos x="48" y="219"/>
                </a:cxn>
                <a:cxn ang="0">
                  <a:pos x="62" y="223"/>
                </a:cxn>
                <a:cxn ang="0">
                  <a:pos x="71" y="223"/>
                </a:cxn>
                <a:cxn ang="0">
                  <a:pos x="106" y="219"/>
                </a:cxn>
                <a:cxn ang="0">
                  <a:pos x="136" y="205"/>
                </a:cxn>
                <a:cxn ang="0">
                  <a:pos x="164" y="180"/>
                </a:cxn>
                <a:cxn ang="0">
                  <a:pos x="188" y="148"/>
                </a:cxn>
              </a:cxnLst>
              <a:rect l="0" t="0" r="r" b="b"/>
              <a:pathLst>
                <a:path w="195" h="248">
                  <a:moveTo>
                    <a:pt x="195" y="153"/>
                  </a:moveTo>
                  <a:lnTo>
                    <a:pt x="195" y="153"/>
                  </a:lnTo>
                  <a:lnTo>
                    <a:pt x="185" y="174"/>
                  </a:lnTo>
                  <a:lnTo>
                    <a:pt x="174" y="193"/>
                  </a:lnTo>
                  <a:lnTo>
                    <a:pt x="161" y="210"/>
                  </a:lnTo>
                  <a:lnTo>
                    <a:pt x="146" y="223"/>
                  </a:lnTo>
                  <a:lnTo>
                    <a:pt x="130" y="234"/>
                  </a:lnTo>
                  <a:lnTo>
                    <a:pt x="113" y="242"/>
                  </a:lnTo>
                  <a:lnTo>
                    <a:pt x="94" y="247"/>
                  </a:lnTo>
                  <a:lnTo>
                    <a:pt x="75" y="248"/>
                  </a:lnTo>
                  <a:lnTo>
                    <a:pt x="75" y="248"/>
                  </a:lnTo>
                  <a:lnTo>
                    <a:pt x="61" y="247"/>
                  </a:lnTo>
                  <a:lnTo>
                    <a:pt x="49" y="244"/>
                  </a:lnTo>
                  <a:lnTo>
                    <a:pt x="37" y="239"/>
                  </a:lnTo>
                  <a:lnTo>
                    <a:pt x="29" y="232"/>
                  </a:lnTo>
                  <a:lnTo>
                    <a:pt x="21" y="222"/>
                  </a:lnTo>
                  <a:lnTo>
                    <a:pt x="16" y="212"/>
                  </a:lnTo>
                  <a:lnTo>
                    <a:pt x="13" y="197"/>
                  </a:lnTo>
                  <a:lnTo>
                    <a:pt x="11" y="181"/>
                  </a:lnTo>
                  <a:lnTo>
                    <a:pt x="11" y="181"/>
                  </a:lnTo>
                  <a:lnTo>
                    <a:pt x="13" y="148"/>
                  </a:lnTo>
                  <a:lnTo>
                    <a:pt x="14" y="118"/>
                  </a:lnTo>
                  <a:lnTo>
                    <a:pt x="14" y="118"/>
                  </a:lnTo>
                  <a:lnTo>
                    <a:pt x="16" y="73"/>
                  </a:lnTo>
                  <a:lnTo>
                    <a:pt x="17" y="29"/>
                  </a:lnTo>
                  <a:lnTo>
                    <a:pt x="17" y="29"/>
                  </a:lnTo>
                  <a:lnTo>
                    <a:pt x="17" y="24"/>
                  </a:lnTo>
                  <a:lnTo>
                    <a:pt x="16" y="18"/>
                  </a:lnTo>
                  <a:lnTo>
                    <a:pt x="10" y="14"/>
                  </a:lnTo>
                  <a:lnTo>
                    <a:pt x="3" y="8"/>
                  </a:lnTo>
                  <a:lnTo>
                    <a:pt x="3" y="8"/>
                  </a:lnTo>
                  <a:lnTo>
                    <a:pt x="0" y="6"/>
                  </a:lnTo>
                  <a:lnTo>
                    <a:pt x="0" y="3"/>
                  </a:lnTo>
                  <a:lnTo>
                    <a:pt x="0" y="3"/>
                  </a:lnTo>
                  <a:lnTo>
                    <a:pt x="0" y="2"/>
                  </a:lnTo>
                  <a:lnTo>
                    <a:pt x="1" y="0"/>
                  </a:lnTo>
                  <a:lnTo>
                    <a:pt x="7" y="0"/>
                  </a:lnTo>
                  <a:lnTo>
                    <a:pt x="7" y="0"/>
                  </a:lnTo>
                  <a:lnTo>
                    <a:pt x="13" y="0"/>
                  </a:lnTo>
                  <a:lnTo>
                    <a:pt x="21" y="2"/>
                  </a:lnTo>
                  <a:lnTo>
                    <a:pt x="29" y="5"/>
                  </a:lnTo>
                  <a:lnTo>
                    <a:pt x="36" y="9"/>
                  </a:lnTo>
                  <a:lnTo>
                    <a:pt x="36" y="9"/>
                  </a:lnTo>
                  <a:lnTo>
                    <a:pt x="43" y="14"/>
                  </a:lnTo>
                  <a:lnTo>
                    <a:pt x="48" y="18"/>
                  </a:lnTo>
                  <a:lnTo>
                    <a:pt x="50" y="21"/>
                  </a:lnTo>
                  <a:lnTo>
                    <a:pt x="52" y="25"/>
                  </a:lnTo>
                  <a:lnTo>
                    <a:pt x="52" y="25"/>
                  </a:lnTo>
                  <a:lnTo>
                    <a:pt x="50" y="29"/>
                  </a:lnTo>
                  <a:lnTo>
                    <a:pt x="49" y="32"/>
                  </a:lnTo>
                  <a:lnTo>
                    <a:pt x="49" y="32"/>
                  </a:lnTo>
                  <a:lnTo>
                    <a:pt x="45" y="40"/>
                  </a:lnTo>
                  <a:lnTo>
                    <a:pt x="42" y="50"/>
                  </a:lnTo>
                  <a:lnTo>
                    <a:pt x="42" y="50"/>
                  </a:lnTo>
                  <a:lnTo>
                    <a:pt x="36" y="122"/>
                  </a:lnTo>
                  <a:lnTo>
                    <a:pt x="36" y="122"/>
                  </a:lnTo>
                  <a:lnTo>
                    <a:pt x="35" y="155"/>
                  </a:lnTo>
                  <a:lnTo>
                    <a:pt x="33" y="186"/>
                  </a:lnTo>
                  <a:lnTo>
                    <a:pt x="33" y="186"/>
                  </a:lnTo>
                  <a:lnTo>
                    <a:pt x="35" y="196"/>
                  </a:lnTo>
                  <a:lnTo>
                    <a:pt x="36" y="205"/>
                  </a:lnTo>
                  <a:lnTo>
                    <a:pt x="39" y="210"/>
                  </a:lnTo>
                  <a:lnTo>
                    <a:pt x="43" y="216"/>
                  </a:lnTo>
                  <a:lnTo>
                    <a:pt x="48" y="219"/>
                  </a:lnTo>
                  <a:lnTo>
                    <a:pt x="55" y="222"/>
                  </a:lnTo>
                  <a:lnTo>
                    <a:pt x="62" y="223"/>
                  </a:lnTo>
                  <a:lnTo>
                    <a:pt x="71" y="223"/>
                  </a:lnTo>
                  <a:lnTo>
                    <a:pt x="71" y="223"/>
                  </a:lnTo>
                  <a:lnTo>
                    <a:pt x="88" y="223"/>
                  </a:lnTo>
                  <a:lnTo>
                    <a:pt x="106" y="219"/>
                  </a:lnTo>
                  <a:lnTo>
                    <a:pt x="122" y="213"/>
                  </a:lnTo>
                  <a:lnTo>
                    <a:pt x="136" y="205"/>
                  </a:lnTo>
                  <a:lnTo>
                    <a:pt x="151" y="193"/>
                  </a:lnTo>
                  <a:lnTo>
                    <a:pt x="164" y="180"/>
                  </a:lnTo>
                  <a:lnTo>
                    <a:pt x="177" y="166"/>
                  </a:lnTo>
                  <a:lnTo>
                    <a:pt x="188" y="148"/>
                  </a:lnTo>
                  <a:lnTo>
                    <a:pt x="195" y="15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7" name="Freeform 131"/>
            <p:cNvSpPr>
              <a:spLocks/>
            </p:cNvSpPr>
            <p:nvPr userDrawn="1"/>
          </p:nvSpPr>
          <p:spPr bwMode="auto">
            <a:xfrm>
              <a:off x="5603876" y="1768476"/>
              <a:ext cx="127000" cy="120650"/>
            </a:xfrm>
            <a:custGeom>
              <a:avLst/>
              <a:gdLst/>
              <a:ahLst/>
              <a:cxnLst>
                <a:cxn ang="0">
                  <a:pos x="165" y="26"/>
                </a:cxn>
                <a:cxn ang="0">
                  <a:pos x="58" y="56"/>
                </a:cxn>
                <a:cxn ang="0">
                  <a:pos x="46" y="59"/>
                </a:cxn>
                <a:cxn ang="0">
                  <a:pos x="39" y="63"/>
                </a:cxn>
                <a:cxn ang="0">
                  <a:pos x="30" y="66"/>
                </a:cxn>
                <a:cxn ang="0">
                  <a:pos x="26" y="66"/>
                </a:cxn>
                <a:cxn ang="0">
                  <a:pos x="16" y="60"/>
                </a:cxn>
                <a:cxn ang="0">
                  <a:pos x="10" y="55"/>
                </a:cxn>
                <a:cxn ang="0">
                  <a:pos x="1" y="40"/>
                </a:cxn>
                <a:cxn ang="0">
                  <a:pos x="0" y="31"/>
                </a:cxn>
                <a:cxn ang="0">
                  <a:pos x="1" y="27"/>
                </a:cxn>
                <a:cxn ang="0">
                  <a:pos x="3" y="26"/>
                </a:cxn>
                <a:cxn ang="0">
                  <a:pos x="7" y="28"/>
                </a:cxn>
                <a:cxn ang="0">
                  <a:pos x="12" y="33"/>
                </a:cxn>
                <a:cxn ang="0">
                  <a:pos x="22" y="37"/>
                </a:cxn>
                <a:cxn ang="0">
                  <a:pos x="26" y="39"/>
                </a:cxn>
                <a:cxn ang="0">
                  <a:pos x="48" y="36"/>
                </a:cxn>
                <a:cxn ang="0">
                  <a:pos x="119" y="20"/>
                </a:cxn>
                <a:cxn ang="0">
                  <a:pos x="180" y="7"/>
                </a:cxn>
                <a:cxn ang="0">
                  <a:pos x="203" y="2"/>
                </a:cxn>
                <a:cxn ang="0">
                  <a:pos x="219" y="0"/>
                </a:cxn>
                <a:cxn ang="0">
                  <a:pos x="236" y="5"/>
                </a:cxn>
                <a:cxn ang="0">
                  <a:pos x="242" y="17"/>
                </a:cxn>
                <a:cxn ang="0">
                  <a:pos x="241" y="23"/>
                </a:cxn>
                <a:cxn ang="0">
                  <a:pos x="236" y="26"/>
                </a:cxn>
                <a:cxn ang="0">
                  <a:pos x="230" y="27"/>
                </a:cxn>
                <a:cxn ang="0">
                  <a:pos x="217" y="28"/>
                </a:cxn>
                <a:cxn ang="0">
                  <a:pos x="186" y="33"/>
                </a:cxn>
                <a:cxn ang="0">
                  <a:pos x="154" y="50"/>
                </a:cxn>
                <a:cxn ang="0">
                  <a:pos x="143" y="59"/>
                </a:cxn>
                <a:cxn ang="0">
                  <a:pos x="129" y="76"/>
                </a:cxn>
                <a:cxn ang="0">
                  <a:pos x="119" y="97"/>
                </a:cxn>
                <a:cxn ang="0">
                  <a:pos x="114" y="118"/>
                </a:cxn>
                <a:cxn ang="0">
                  <a:pos x="114" y="128"/>
                </a:cxn>
                <a:cxn ang="0">
                  <a:pos x="116" y="146"/>
                </a:cxn>
                <a:cxn ang="0">
                  <a:pos x="122" y="162"/>
                </a:cxn>
                <a:cxn ang="0">
                  <a:pos x="132" y="173"/>
                </a:cxn>
                <a:cxn ang="0">
                  <a:pos x="146" y="185"/>
                </a:cxn>
                <a:cxn ang="0">
                  <a:pos x="155" y="189"/>
                </a:cxn>
                <a:cxn ang="0">
                  <a:pos x="177" y="196"/>
                </a:cxn>
                <a:cxn ang="0">
                  <a:pos x="190" y="198"/>
                </a:cxn>
                <a:cxn ang="0">
                  <a:pos x="209" y="204"/>
                </a:cxn>
                <a:cxn ang="0">
                  <a:pos x="213" y="215"/>
                </a:cxn>
                <a:cxn ang="0">
                  <a:pos x="212" y="221"/>
                </a:cxn>
                <a:cxn ang="0">
                  <a:pos x="203" y="227"/>
                </a:cxn>
                <a:cxn ang="0">
                  <a:pos x="197" y="228"/>
                </a:cxn>
                <a:cxn ang="0">
                  <a:pos x="174" y="225"/>
                </a:cxn>
                <a:cxn ang="0">
                  <a:pos x="148" y="217"/>
                </a:cxn>
                <a:cxn ang="0">
                  <a:pos x="136" y="209"/>
                </a:cxn>
                <a:cxn ang="0">
                  <a:pos x="117" y="194"/>
                </a:cxn>
                <a:cxn ang="0">
                  <a:pos x="103" y="173"/>
                </a:cxn>
                <a:cxn ang="0">
                  <a:pos x="96" y="147"/>
                </a:cxn>
                <a:cxn ang="0">
                  <a:pos x="96" y="133"/>
                </a:cxn>
                <a:cxn ang="0">
                  <a:pos x="97" y="114"/>
                </a:cxn>
                <a:cxn ang="0">
                  <a:pos x="110" y="79"/>
                </a:cxn>
                <a:cxn ang="0">
                  <a:pos x="122" y="63"/>
                </a:cxn>
                <a:cxn ang="0">
                  <a:pos x="133" y="52"/>
                </a:cxn>
                <a:cxn ang="0">
                  <a:pos x="154" y="34"/>
                </a:cxn>
                <a:cxn ang="0">
                  <a:pos x="165" y="26"/>
                </a:cxn>
              </a:cxnLst>
              <a:rect l="0" t="0" r="r" b="b"/>
              <a:pathLst>
                <a:path w="242" h="228">
                  <a:moveTo>
                    <a:pt x="165" y="26"/>
                  </a:moveTo>
                  <a:lnTo>
                    <a:pt x="165" y="26"/>
                  </a:lnTo>
                  <a:lnTo>
                    <a:pt x="113" y="39"/>
                  </a:lnTo>
                  <a:lnTo>
                    <a:pt x="58" y="56"/>
                  </a:lnTo>
                  <a:lnTo>
                    <a:pt x="58" y="56"/>
                  </a:lnTo>
                  <a:lnTo>
                    <a:pt x="46" y="59"/>
                  </a:lnTo>
                  <a:lnTo>
                    <a:pt x="39" y="63"/>
                  </a:lnTo>
                  <a:lnTo>
                    <a:pt x="39" y="63"/>
                  </a:lnTo>
                  <a:lnTo>
                    <a:pt x="35" y="65"/>
                  </a:lnTo>
                  <a:lnTo>
                    <a:pt x="30" y="66"/>
                  </a:lnTo>
                  <a:lnTo>
                    <a:pt x="30" y="66"/>
                  </a:lnTo>
                  <a:lnTo>
                    <a:pt x="26" y="66"/>
                  </a:lnTo>
                  <a:lnTo>
                    <a:pt x="22" y="65"/>
                  </a:lnTo>
                  <a:lnTo>
                    <a:pt x="16" y="60"/>
                  </a:lnTo>
                  <a:lnTo>
                    <a:pt x="10" y="55"/>
                  </a:lnTo>
                  <a:lnTo>
                    <a:pt x="10" y="55"/>
                  </a:lnTo>
                  <a:lnTo>
                    <a:pt x="6" y="47"/>
                  </a:lnTo>
                  <a:lnTo>
                    <a:pt x="1" y="40"/>
                  </a:lnTo>
                  <a:lnTo>
                    <a:pt x="0" y="36"/>
                  </a:lnTo>
                  <a:lnTo>
                    <a:pt x="0" y="31"/>
                  </a:lnTo>
                  <a:lnTo>
                    <a:pt x="0" y="31"/>
                  </a:lnTo>
                  <a:lnTo>
                    <a:pt x="1" y="27"/>
                  </a:lnTo>
                  <a:lnTo>
                    <a:pt x="3" y="26"/>
                  </a:lnTo>
                  <a:lnTo>
                    <a:pt x="3" y="26"/>
                  </a:lnTo>
                  <a:lnTo>
                    <a:pt x="4" y="27"/>
                  </a:lnTo>
                  <a:lnTo>
                    <a:pt x="7" y="28"/>
                  </a:lnTo>
                  <a:lnTo>
                    <a:pt x="7" y="28"/>
                  </a:lnTo>
                  <a:lnTo>
                    <a:pt x="12" y="33"/>
                  </a:lnTo>
                  <a:lnTo>
                    <a:pt x="17" y="36"/>
                  </a:lnTo>
                  <a:lnTo>
                    <a:pt x="22" y="37"/>
                  </a:lnTo>
                  <a:lnTo>
                    <a:pt x="26" y="39"/>
                  </a:lnTo>
                  <a:lnTo>
                    <a:pt x="26" y="39"/>
                  </a:lnTo>
                  <a:lnTo>
                    <a:pt x="36" y="37"/>
                  </a:lnTo>
                  <a:lnTo>
                    <a:pt x="48" y="36"/>
                  </a:lnTo>
                  <a:lnTo>
                    <a:pt x="48" y="36"/>
                  </a:lnTo>
                  <a:lnTo>
                    <a:pt x="119" y="20"/>
                  </a:lnTo>
                  <a:lnTo>
                    <a:pt x="180" y="7"/>
                  </a:lnTo>
                  <a:lnTo>
                    <a:pt x="180" y="7"/>
                  </a:lnTo>
                  <a:lnTo>
                    <a:pt x="203" y="2"/>
                  </a:lnTo>
                  <a:lnTo>
                    <a:pt x="203" y="2"/>
                  </a:lnTo>
                  <a:lnTo>
                    <a:pt x="219" y="0"/>
                  </a:lnTo>
                  <a:lnTo>
                    <a:pt x="219" y="0"/>
                  </a:lnTo>
                  <a:lnTo>
                    <a:pt x="229" y="1"/>
                  </a:lnTo>
                  <a:lnTo>
                    <a:pt x="236" y="5"/>
                  </a:lnTo>
                  <a:lnTo>
                    <a:pt x="241" y="11"/>
                  </a:lnTo>
                  <a:lnTo>
                    <a:pt x="242" y="17"/>
                  </a:lnTo>
                  <a:lnTo>
                    <a:pt x="242" y="17"/>
                  </a:lnTo>
                  <a:lnTo>
                    <a:pt x="241" y="23"/>
                  </a:lnTo>
                  <a:lnTo>
                    <a:pt x="239" y="24"/>
                  </a:lnTo>
                  <a:lnTo>
                    <a:pt x="236" y="26"/>
                  </a:lnTo>
                  <a:lnTo>
                    <a:pt x="236" y="26"/>
                  </a:lnTo>
                  <a:lnTo>
                    <a:pt x="230" y="27"/>
                  </a:lnTo>
                  <a:lnTo>
                    <a:pt x="217" y="28"/>
                  </a:lnTo>
                  <a:lnTo>
                    <a:pt x="217" y="28"/>
                  </a:lnTo>
                  <a:lnTo>
                    <a:pt x="200" y="28"/>
                  </a:lnTo>
                  <a:lnTo>
                    <a:pt x="186" y="33"/>
                  </a:lnTo>
                  <a:lnTo>
                    <a:pt x="170" y="39"/>
                  </a:lnTo>
                  <a:lnTo>
                    <a:pt x="154" y="50"/>
                  </a:lnTo>
                  <a:lnTo>
                    <a:pt x="154" y="50"/>
                  </a:lnTo>
                  <a:lnTo>
                    <a:pt x="143" y="59"/>
                  </a:lnTo>
                  <a:lnTo>
                    <a:pt x="136" y="68"/>
                  </a:lnTo>
                  <a:lnTo>
                    <a:pt x="129" y="76"/>
                  </a:lnTo>
                  <a:lnTo>
                    <a:pt x="123" y="86"/>
                  </a:lnTo>
                  <a:lnTo>
                    <a:pt x="119" y="97"/>
                  </a:lnTo>
                  <a:lnTo>
                    <a:pt x="116" y="107"/>
                  </a:lnTo>
                  <a:lnTo>
                    <a:pt x="114" y="118"/>
                  </a:lnTo>
                  <a:lnTo>
                    <a:pt x="114" y="128"/>
                  </a:lnTo>
                  <a:lnTo>
                    <a:pt x="114" y="128"/>
                  </a:lnTo>
                  <a:lnTo>
                    <a:pt x="114" y="139"/>
                  </a:lnTo>
                  <a:lnTo>
                    <a:pt x="116" y="146"/>
                  </a:lnTo>
                  <a:lnTo>
                    <a:pt x="119" y="154"/>
                  </a:lnTo>
                  <a:lnTo>
                    <a:pt x="122" y="162"/>
                  </a:lnTo>
                  <a:lnTo>
                    <a:pt x="126" y="167"/>
                  </a:lnTo>
                  <a:lnTo>
                    <a:pt x="132" y="173"/>
                  </a:lnTo>
                  <a:lnTo>
                    <a:pt x="139" y="179"/>
                  </a:lnTo>
                  <a:lnTo>
                    <a:pt x="146" y="185"/>
                  </a:lnTo>
                  <a:lnTo>
                    <a:pt x="146" y="185"/>
                  </a:lnTo>
                  <a:lnTo>
                    <a:pt x="155" y="189"/>
                  </a:lnTo>
                  <a:lnTo>
                    <a:pt x="165" y="192"/>
                  </a:lnTo>
                  <a:lnTo>
                    <a:pt x="177" y="196"/>
                  </a:lnTo>
                  <a:lnTo>
                    <a:pt x="190" y="198"/>
                  </a:lnTo>
                  <a:lnTo>
                    <a:pt x="190" y="198"/>
                  </a:lnTo>
                  <a:lnTo>
                    <a:pt x="201" y="201"/>
                  </a:lnTo>
                  <a:lnTo>
                    <a:pt x="209" y="204"/>
                  </a:lnTo>
                  <a:lnTo>
                    <a:pt x="212" y="208"/>
                  </a:lnTo>
                  <a:lnTo>
                    <a:pt x="213" y="215"/>
                  </a:lnTo>
                  <a:lnTo>
                    <a:pt x="213" y="215"/>
                  </a:lnTo>
                  <a:lnTo>
                    <a:pt x="212" y="221"/>
                  </a:lnTo>
                  <a:lnTo>
                    <a:pt x="209" y="225"/>
                  </a:lnTo>
                  <a:lnTo>
                    <a:pt x="203" y="227"/>
                  </a:lnTo>
                  <a:lnTo>
                    <a:pt x="197" y="228"/>
                  </a:lnTo>
                  <a:lnTo>
                    <a:pt x="197" y="228"/>
                  </a:lnTo>
                  <a:lnTo>
                    <a:pt x="187" y="228"/>
                  </a:lnTo>
                  <a:lnTo>
                    <a:pt x="174" y="225"/>
                  </a:lnTo>
                  <a:lnTo>
                    <a:pt x="161" y="221"/>
                  </a:lnTo>
                  <a:lnTo>
                    <a:pt x="148" y="217"/>
                  </a:lnTo>
                  <a:lnTo>
                    <a:pt x="148" y="217"/>
                  </a:lnTo>
                  <a:lnTo>
                    <a:pt x="136" y="209"/>
                  </a:lnTo>
                  <a:lnTo>
                    <a:pt x="126" y="202"/>
                  </a:lnTo>
                  <a:lnTo>
                    <a:pt x="117" y="194"/>
                  </a:lnTo>
                  <a:lnTo>
                    <a:pt x="109" y="183"/>
                  </a:lnTo>
                  <a:lnTo>
                    <a:pt x="103" y="173"/>
                  </a:lnTo>
                  <a:lnTo>
                    <a:pt x="99" y="160"/>
                  </a:lnTo>
                  <a:lnTo>
                    <a:pt x="96" y="147"/>
                  </a:lnTo>
                  <a:lnTo>
                    <a:pt x="96" y="133"/>
                  </a:lnTo>
                  <a:lnTo>
                    <a:pt x="96" y="133"/>
                  </a:lnTo>
                  <a:lnTo>
                    <a:pt x="96" y="123"/>
                  </a:lnTo>
                  <a:lnTo>
                    <a:pt x="97" y="114"/>
                  </a:lnTo>
                  <a:lnTo>
                    <a:pt x="103" y="97"/>
                  </a:lnTo>
                  <a:lnTo>
                    <a:pt x="110" y="79"/>
                  </a:lnTo>
                  <a:lnTo>
                    <a:pt x="116" y="70"/>
                  </a:lnTo>
                  <a:lnTo>
                    <a:pt x="122" y="63"/>
                  </a:lnTo>
                  <a:lnTo>
                    <a:pt x="122" y="63"/>
                  </a:lnTo>
                  <a:lnTo>
                    <a:pt x="133" y="52"/>
                  </a:lnTo>
                  <a:lnTo>
                    <a:pt x="143" y="43"/>
                  </a:lnTo>
                  <a:lnTo>
                    <a:pt x="154" y="34"/>
                  </a:lnTo>
                  <a:lnTo>
                    <a:pt x="167" y="27"/>
                  </a:lnTo>
                  <a:lnTo>
                    <a:pt x="165" y="2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8" name="Freeform 132"/>
            <p:cNvSpPr>
              <a:spLocks noEditPoints="1"/>
            </p:cNvSpPr>
            <p:nvPr userDrawn="1"/>
          </p:nvSpPr>
          <p:spPr bwMode="auto">
            <a:xfrm>
              <a:off x="5759451" y="1776413"/>
              <a:ext cx="127000" cy="106363"/>
            </a:xfrm>
            <a:custGeom>
              <a:avLst/>
              <a:gdLst/>
              <a:ahLst/>
              <a:cxnLst>
                <a:cxn ang="0">
                  <a:pos x="104" y="94"/>
                </a:cxn>
                <a:cxn ang="0">
                  <a:pos x="82" y="148"/>
                </a:cxn>
                <a:cxn ang="0">
                  <a:pos x="77" y="172"/>
                </a:cxn>
                <a:cxn ang="0">
                  <a:pos x="77" y="178"/>
                </a:cxn>
                <a:cxn ang="0">
                  <a:pos x="79" y="184"/>
                </a:cxn>
                <a:cxn ang="0">
                  <a:pos x="81" y="192"/>
                </a:cxn>
                <a:cxn ang="0">
                  <a:pos x="79" y="195"/>
                </a:cxn>
                <a:cxn ang="0">
                  <a:pos x="74" y="201"/>
                </a:cxn>
                <a:cxn ang="0">
                  <a:pos x="69" y="201"/>
                </a:cxn>
                <a:cxn ang="0">
                  <a:pos x="61" y="200"/>
                </a:cxn>
                <a:cxn ang="0">
                  <a:pos x="40" y="182"/>
                </a:cxn>
                <a:cxn ang="0">
                  <a:pos x="30" y="171"/>
                </a:cxn>
                <a:cxn ang="0">
                  <a:pos x="16" y="136"/>
                </a:cxn>
                <a:cxn ang="0">
                  <a:pos x="10" y="91"/>
                </a:cxn>
                <a:cxn ang="0">
                  <a:pos x="11" y="62"/>
                </a:cxn>
                <a:cxn ang="0">
                  <a:pos x="13" y="38"/>
                </a:cxn>
                <a:cxn ang="0">
                  <a:pos x="13" y="33"/>
                </a:cxn>
                <a:cxn ang="0">
                  <a:pos x="10" y="20"/>
                </a:cxn>
                <a:cxn ang="0">
                  <a:pos x="1" y="6"/>
                </a:cxn>
                <a:cxn ang="0">
                  <a:pos x="0" y="3"/>
                </a:cxn>
                <a:cxn ang="0">
                  <a:pos x="1" y="1"/>
                </a:cxn>
                <a:cxn ang="0">
                  <a:pos x="6" y="0"/>
                </a:cxn>
                <a:cxn ang="0">
                  <a:pos x="13" y="4"/>
                </a:cxn>
                <a:cxn ang="0">
                  <a:pos x="26" y="14"/>
                </a:cxn>
                <a:cxn ang="0">
                  <a:pos x="33" y="20"/>
                </a:cxn>
                <a:cxn ang="0">
                  <a:pos x="39" y="30"/>
                </a:cxn>
                <a:cxn ang="0">
                  <a:pos x="39" y="36"/>
                </a:cxn>
                <a:cxn ang="0">
                  <a:pos x="37" y="48"/>
                </a:cxn>
                <a:cxn ang="0">
                  <a:pos x="33" y="59"/>
                </a:cxn>
                <a:cxn ang="0">
                  <a:pos x="29" y="100"/>
                </a:cxn>
                <a:cxn ang="0">
                  <a:pos x="30" y="117"/>
                </a:cxn>
                <a:cxn ang="0">
                  <a:pos x="39" y="146"/>
                </a:cxn>
                <a:cxn ang="0">
                  <a:pos x="46" y="158"/>
                </a:cxn>
                <a:cxn ang="0">
                  <a:pos x="53" y="162"/>
                </a:cxn>
                <a:cxn ang="0">
                  <a:pos x="56" y="162"/>
                </a:cxn>
                <a:cxn ang="0">
                  <a:pos x="58" y="159"/>
                </a:cxn>
                <a:cxn ang="0">
                  <a:pos x="69" y="139"/>
                </a:cxn>
                <a:cxn ang="0">
                  <a:pos x="104" y="94"/>
                </a:cxn>
                <a:cxn ang="0">
                  <a:pos x="165" y="36"/>
                </a:cxn>
                <a:cxn ang="0">
                  <a:pos x="194" y="52"/>
                </a:cxn>
                <a:cxn ang="0">
                  <a:pos x="217" y="72"/>
                </a:cxn>
                <a:cxn ang="0">
                  <a:pos x="225" y="84"/>
                </a:cxn>
                <a:cxn ang="0">
                  <a:pos x="236" y="111"/>
                </a:cxn>
                <a:cxn ang="0">
                  <a:pos x="238" y="124"/>
                </a:cxn>
                <a:cxn ang="0">
                  <a:pos x="235" y="140"/>
                </a:cxn>
                <a:cxn ang="0">
                  <a:pos x="229" y="146"/>
                </a:cxn>
                <a:cxn ang="0">
                  <a:pos x="222" y="148"/>
                </a:cxn>
                <a:cxn ang="0">
                  <a:pos x="217" y="146"/>
                </a:cxn>
                <a:cxn ang="0">
                  <a:pos x="211" y="139"/>
                </a:cxn>
                <a:cxn ang="0">
                  <a:pos x="211" y="133"/>
                </a:cxn>
                <a:cxn ang="0">
                  <a:pos x="206" y="103"/>
                </a:cxn>
                <a:cxn ang="0">
                  <a:pos x="197" y="81"/>
                </a:cxn>
                <a:cxn ang="0">
                  <a:pos x="190" y="71"/>
                </a:cxn>
                <a:cxn ang="0">
                  <a:pos x="171" y="52"/>
                </a:cxn>
                <a:cxn ang="0">
                  <a:pos x="165" y="36"/>
                </a:cxn>
              </a:cxnLst>
              <a:rect l="0" t="0" r="r" b="b"/>
              <a:pathLst>
                <a:path w="238" h="201">
                  <a:moveTo>
                    <a:pt x="104" y="94"/>
                  </a:moveTo>
                  <a:lnTo>
                    <a:pt x="104" y="94"/>
                  </a:lnTo>
                  <a:lnTo>
                    <a:pt x="82" y="148"/>
                  </a:lnTo>
                  <a:lnTo>
                    <a:pt x="82" y="148"/>
                  </a:lnTo>
                  <a:lnTo>
                    <a:pt x="78" y="162"/>
                  </a:lnTo>
                  <a:lnTo>
                    <a:pt x="77" y="172"/>
                  </a:lnTo>
                  <a:lnTo>
                    <a:pt x="77" y="172"/>
                  </a:lnTo>
                  <a:lnTo>
                    <a:pt x="77" y="178"/>
                  </a:lnTo>
                  <a:lnTo>
                    <a:pt x="79" y="184"/>
                  </a:lnTo>
                  <a:lnTo>
                    <a:pt x="79" y="184"/>
                  </a:lnTo>
                  <a:lnTo>
                    <a:pt x="81" y="188"/>
                  </a:lnTo>
                  <a:lnTo>
                    <a:pt x="81" y="192"/>
                  </a:lnTo>
                  <a:lnTo>
                    <a:pt x="81" y="192"/>
                  </a:lnTo>
                  <a:lnTo>
                    <a:pt x="79" y="195"/>
                  </a:lnTo>
                  <a:lnTo>
                    <a:pt x="78" y="200"/>
                  </a:lnTo>
                  <a:lnTo>
                    <a:pt x="74" y="201"/>
                  </a:lnTo>
                  <a:lnTo>
                    <a:pt x="69" y="201"/>
                  </a:lnTo>
                  <a:lnTo>
                    <a:pt x="69" y="201"/>
                  </a:lnTo>
                  <a:lnTo>
                    <a:pt x="65" y="201"/>
                  </a:lnTo>
                  <a:lnTo>
                    <a:pt x="61" y="200"/>
                  </a:lnTo>
                  <a:lnTo>
                    <a:pt x="50" y="192"/>
                  </a:lnTo>
                  <a:lnTo>
                    <a:pt x="40" y="182"/>
                  </a:lnTo>
                  <a:lnTo>
                    <a:pt x="30" y="171"/>
                  </a:lnTo>
                  <a:lnTo>
                    <a:pt x="30" y="171"/>
                  </a:lnTo>
                  <a:lnTo>
                    <a:pt x="21" y="155"/>
                  </a:lnTo>
                  <a:lnTo>
                    <a:pt x="16" y="136"/>
                  </a:lnTo>
                  <a:lnTo>
                    <a:pt x="11" y="114"/>
                  </a:lnTo>
                  <a:lnTo>
                    <a:pt x="10" y="91"/>
                  </a:lnTo>
                  <a:lnTo>
                    <a:pt x="10" y="91"/>
                  </a:lnTo>
                  <a:lnTo>
                    <a:pt x="11" y="62"/>
                  </a:lnTo>
                  <a:lnTo>
                    <a:pt x="13" y="38"/>
                  </a:lnTo>
                  <a:lnTo>
                    <a:pt x="13" y="38"/>
                  </a:lnTo>
                  <a:lnTo>
                    <a:pt x="13" y="33"/>
                  </a:lnTo>
                  <a:lnTo>
                    <a:pt x="13" y="33"/>
                  </a:lnTo>
                  <a:lnTo>
                    <a:pt x="13" y="27"/>
                  </a:lnTo>
                  <a:lnTo>
                    <a:pt x="10" y="20"/>
                  </a:lnTo>
                  <a:lnTo>
                    <a:pt x="7" y="14"/>
                  </a:lnTo>
                  <a:lnTo>
                    <a:pt x="1" y="6"/>
                  </a:lnTo>
                  <a:lnTo>
                    <a:pt x="1" y="6"/>
                  </a:lnTo>
                  <a:lnTo>
                    <a:pt x="0" y="3"/>
                  </a:lnTo>
                  <a:lnTo>
                    <a:pt x="0" y="3"/>
                  </a:lnTo>
                  <a:lnTo>
                    <a:pt x="1" y="1"/>
                  </a:lnTo>
                  <a:lnTo>
                    <a:pt x="6" y="0"/>
                  </a:lnTo>
                  <a:lnTo>
                    <a:pt x="6" y="0"/>
                  </a:lnTo>
                  <a:lnTo>
                    <a:pt x="8" y="1"/>
                  </a:lnTo>
                  <a:lnTo>
                    <a:pt x="13" y="4"/>
                  </a:lnTo>
                  <a:lnTo>
                    <a:pt x="19" y="7"/>
                  </a:lnTo>
                  <a:lnTo>
                    <a:pt x="26" y="14"/>
                  </a:lnTo>
                  <a:lnTo>
                    <a:pt x="26" y="14"/>
                  </a:lnTo>
                  <a:lnTo>
                    <a:pt x="33" y="20"/>
                  </a:lnTo>
                  <a:lnTo>
                    <a:pt x="36" y="26"/>
                  </a:lnTo>
                  <a:lnTo>
                    <a:pt x="39" y="30"/>
                  </a:lnTo>
                  <a:lnTo>
                    <a:pt x="39" y="36"/>
                  </a:lnTo>
                  <a:lnTo>
                    <a:pt x="39" y="36"/>
                  </a:lnTo>
                  <a:lnTo>
                    <a:pt x="39" y="42"/>
                  </a:lnTo>
                  <a:lnTo>
                    <a:pt x="37" y="48"/>
                  </a:lnTo>
                  <a:lnTo>
                    <a:pt x="33" y="59"/>
                  </a:lnTo>
                  <a:lnTo>
                    <a:pt x="33" y="59"/>
                  </a:lnTo>
                  <a:lnTo>
                    <a:pt x="30" y="80"/>
                  </a:lnTo>
                  <a:lnTo>
                    <a:pt x="29" y="100"/>
                  </a:lnTo>
                  <a:lnTo>
                    <a:pt x="29" y="100"/>
                  </a:lnTo>
                  <a:lnTo>
                    <a:pt x="30" y="117"/>
                  </a:lnTo>
                  <a:lnTo>
                    <a:pt x="33" y="133"/>
                  </a:lnTo>
                  <a:lnTo>
                    <a:pt x="39" y="146"/>
                  </a:lnTo>
                  <a:lnTo>
                    <a:pt x="46" y="158"/>
                  </a:lnTo>
                  <a:lnTo>
                    <a:pt x="46" y="158"/>
                  </a:lnTo>
                  <a:lnTo>
                    <a:pt x="50" y="162"/>
                  </a:lnTo>
                  <a:lnTo>
                    <a:pt x="53" y="162"/>
                  </a:lnTo>
                  <a:lnTo>
                    <a:pt x="53" y="162"/>
                  </a:lnTo>
                  <a:lnTo>
                    <a:pt x="56" y="162"/>
                  </a:lnTo>
                  <a:lnTo>
                    <a:pt x="58" y="159"/>
                  </a:lnTo>
                  <a:lnTo>
                    <a:pt x="58" y="159"/>
                  </a:lnTo>
                  <a:lnTo>
                    <a:pt x="69" y="139"/>
                  </a:lnTo>
                  <a:lnTo>
                    <a:pt x="69" y="139"/>
                  </a:lnTo>
                  <a:lnTo>
                    <a:pt x="97" y="90"/>
                  </a:lnTo>
                  <a:lnTo>
                    <a:pt x="104" y="94"/>
                  </a:lnTo>
                  <a:close/>
                  <a:moveTo>
                    <a:pt x="165" y="36"/>
                  </a:moveTo>
                  <a:lnTo>
                    <a:pt x="165" y="36"/>
                  </a:lnTo>
                  <a:lnTo>
                    <a:pt x="180" y="43"/>
                  </a:lnTo>
                  <a:lnTo>
                    <a:pt x="194" y="52"/>
                  </a:lnTo>
                  <a:lnTo>
                    <a:pt x="207" y="62"/>
                  </a:lnTo>
                  <a:lnTo>
                    <a:pt x="217" y="72"/>
                  </a:lnTo>
                  <a:lnTo>
                    <a:pt x="217" y="72"/>
                  </a:lnTo>
                  <a:lnTo>
                    <a:pt x="225" y="84"/>
                  </a:lnTo>
                  <a:lnTo>
                    <a:pt x="232" y="97"/>
                  </a:lnTo>
                  <a:lnTo>
                    <a:pt x="236" y="111"/>
                  </a:lnTo>
                  <a:lnTo>
                    <a:pt x="238" y="124"/>
                  </a:lnTo>
                  <a:lnTo>
                    <a:pt x="238" y="124"/>
                  </a:lnTo>
                  <a:lnTo>
                    <a:pt x="238" y="133"/>
                  </a:lnTo>
                  <a:lnTo>
                    <a:pt x="235" y="140"/>
                  </a:lnTo>
                  <a:lnTo>
                    <a:pt x="232" y="143"/>
                  </a:lnTo>
                  <a:lnTo>
                    <a:pt x="229" y="146"/>
                  </a:lnTo>
                  <a:lnTo>
                    <a:pt x="226" y="146"/>
                  </a:lnTo>
                  <a:lnTo>
                    <a:pt x="222" y="148"/>
                  </a:lnTo>
                  <a:lnTo>
                    <a:pt x="222" y="148"/>
                  </a:lnTo>
                  <a:lnTo>
                    <a:pt x="217" y="146"/>
                  </a:lnTo>
                  <a:lnTo>
                    <a:pt x="214" y="143"/>
                  </a:lnTo>
                  <a:lnTo>
                    <a:pt x="211" y="139"/>
                  </a:lnTo>
                  <a:lnTo>
                    <a:pt x="211" y="133"/>
                  </a:lnTo>
                  <a:lnTo>
                    <a:pt x="211" y="133"/>
                  </a:lnTo>
                  <a:lnTo>
                    <a:pt x="209" y="117"/>
                  </a:lnTo>
                  <a:lnTo>
                    <a:pt x="206" y="103"/>
                  </a:lnTo>
                  <a:lnTo>
                    <a:pt x="201" y="91"/>
                  </a:lnTo>
                  <a:lnTo>
                    <a:pt x="197" y="81"/>
                  </a:lnTo>
                  <a:lnTo>
                    <a:pt x="197" y="81"/>
                  </a:lnTo>
                  <a:lnTo>
                    <a:pt x="190" y="71"/>
                  </a:lnTo>
                  <a:lnTo>
                    <a:pt x="181" y="61"/>
                  </a:lnTo>
                  <a:lnTo>
                    <a:pt x="171" y="52"/>
                  </a:lnTo>
                  <a:lnTo>
                    <a:pt x="159" y="43"/>
                  </a:lnTo>
                  <a:lnTo>
                    <a:pt x="165" y="3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29" name="Freeform 133"/>
            <p:cNvSpPr>
              <a:spLocks/>
            </p:cNvSpPr>
            <p:nvPr userDrawn="1"/>
          </p:nvSpPr>
          <p:spPr bwMode="auto">
            <a:xfrm>
              <a:off x="5915026" y="1757363"/>
              <a:ext cx="107950" cy="134938"/>
            </a:xfrm>
            <a:custGeom>
              <a:avLst/>
              <a:gdLst/>
              <a:ahLst/>
              <a:cxnLst>
                <a:cxn ang="0">
                  <a:pos x="26" y="55"/>
                </a:cxn>
                <a:cxn ang="0">
                  <a:pos x="62" y="55"/>
                </a:cxn>
                <a:cxn ang="0">
                  <a:pos x="71" y="25"/>
                </a:cxn>
                <a:cxn ang="0">
                  <a:pos x="52" y="16"/>
                </a:cxn>
                <a:cxn ang="0">
                  <a:pos x="49" y="7"/>
                </a:cxn>
                <a:cxn ang="0">
                  <a:pos x="74" y="0"/>
                </a:cxn>
                <a:cxn ang="0">
                  <a:pos x="91" y="6"/>
                </a:cxn>
                <a:cxn ang="0">
                  <a:pos x="97" y="31"/>
                </a:cxn>
                <a:cxn ang="0">
                  <a:pos x="135" y="39"/>
                </a:cxn>
                <a:cxn ang="0">
                  <a:pos x="156" y="28"/>
                </a:cxn>
                <a:cxn ang="0">
                  <a:pos x="174" y="29"/>
                </a:cxn>
                <a:cxn ang="0">
                  <a:pos x="177" y="41"/>
                </a:cxn>
                <a:cxn ang="0">
                  <a:pos x="155" y="52"/>
                </a:cxn>
                <a:cxn ang="0">
                  <a:pos x="132" y="97"/>
                </a:cxn>
                <a:cxn ang="0">
                  <a:pos x="169" y="86"/>
                </a:cxn>
                <a:cxn ang="0">
                  <a:pos x="193" y="74"/>
                </a:cxn>
                <a:cxn ang="0">
                  <a:pos x="204" y="84"/>
                </a:cxn>
                <a:cxn ang="0">
                  <a:pos x="198" y="93"/>
                </a:cxn>
                <a:cxn ang="0">
                  <a:pos x="142" y="113"/>
                </a:cxn>
                <a:cxn ang="0">
                  <a:pos x="178" y="162"/>
                </a:cxn>
                <a:cxn ang="0">
                  <a:pos x="187" y="181"/>
                </a:cxn>
                <a:cxn ang="0">
                  <a:pos x="179" y="196"/>
                </a:cxn>
                <a:cxn ang="0">
                  <a:pos x="162" y="191"/>
                </a:cxn>
                <a:cxn ang="0">
                  <a:pos x="137" y="180"/>
                </a:cxn>
                <a:cxn ang="0">
                  <a:pos x="90" y="173"/>
                </a:cxn>
                <a:cxn ang="0">
                  <a:pos x="48" y="181"/>
                </a:cxn>
                <a:cxn ang="0">
                  <a:pos x="33" y="203"/>
                </a:cxn>
                <a:cxn ang="0">
                  <a:pos x="46" y="223"/>
                </a:cxn>
                <a:cxn ang="0">
                  <a:pos x="77" y="230"/>
                </a:cxn>
                <a:cxn ang="0">
                  <a:pos x="107" y="230"/>
                </a:cxn>
                <a:cxn ang="0">
                  <a:pos x="145" y="229"/>
                </a:cxn>
                <a:cxn ang="0">
                  <a:pos x="158" y="242"/>
                </a:cxn>
                <a:cxn ang="0">
                  <a:pos x="149" y="254"/>
                </a:cxn>
                <a:cxn ang="0">
                  <a:pos x="88" y="255"/>
                </a:cxn>
                <a:cxn ang="0">
                  <a:pos x="32" y="236"/>
                </a:cxn>
                <a:cxn ang="0">
                  <a:pos x="17" y="212"/>
                </a:cxn>
                <a:cxn ang="0">
                  <a:pos x="21" y="186"/>
                </a:cxn>
                <a:cxn ang="0">
                  <a:pos x="62" y="162"/>
                </a:cxn>
                <a:cxn ang="0">
                  <a:pos x="121" y="161"/>
                </a:cxn>
                <a:cxn ang="0">
                  <a:pos x="153" y="165"/>
                </a:cxn>
                <a:cxn ang="0">
                  <a:pos x="155" y="162"/>
                </a:cxn>
                <a:cxn ang="0">
                  <a:pos x="152" y="157"/>
                </a:cxn>
                <a:cxn ang="0">
                  <a:pos x="61" y="128"/>
                </a:cxn>
                <a:cxn ang="0">
                  <a:pos x="27" y="126"/>
                </a:cxn>
                <a:cxn ang="0">
                  <a:pos x="7" y="113"/>
                </a:cxn>
                <a:cxn ang="0">
                  <a:pos x="11" y="103"/>
                </a:cxn>
                <a:cxn ang="0">
                  <a:pos x="39" y="110"/>
                </a:cxn>
                <a:cxn ang="0">
                  <a:pos x="116" y="100"/>
                </a:cxn>
                <a:cxn ang="0">
                  <a:pos x="69" y="73"/>
                </a:cxn>
                <a:cxn ang="0">
                  <a:pos x="24" y="68"/>
                </a:cxn>
              </a:cxnLst>
              <a:rect l="0" t="0" r="r" b="b"/>
              <a:pathLst>
                <a:path w="204" h="257">
                  <a:moveTo>
                    <a:pt x="13" y="49"/>
                  </a:moveTo>
                  <a:lnTo>
                    <a:pt x="13" y="49"/>
                  </a:lnTo>
                  <a:lnTo>
                    <a:pt x="19" y="52"/>
                  </a:lnTo>
                  <a:lnTo>
                    <a:pt x="26" y="55"/>
                  </a:lnTo>
                  <a:lnTo>
                    <a:pt x="33" y="57"/>
                  </a:lnTo>
                  <a:lnTo>
                    <a:pt x="40" y="57"/>
                  </a:lnTo>
                  <a:lnTo>
                    <a:pt x="40" y="57"/>
                  </a:lnTo>
                  <a:lnTo>
                    <a:pt x="62" y="55"/>
                  </a:lnTo>
                  <a:lnTo>
                    <a:pt x="87" y="51"/>
                  </a:lnTo>
                  <a:lnTo>
                    <a:pt x="87" y="51"/>
                  </a:lnTo>
                  <a:lnTo>
                    <a:pt x="71" y="25"/>
                  </a:lnTo>
                  <a:lnTo>
                    <a:pt x="71" y="25"/>
                  </a:lnTo>
                  <a:lnTo>
                    <a:pt x="68" y="22"/>
                  </a:lnTo>
                  <a:lnTo>
                    <a:pt x="63" y="19"/>
                  </a:lnTo>
                  <a:lnTo>
                    <a:pt x="52" y="16"/>
                  </a:lnTo>
                  <a:lnTo>
                    <a:pt x="52" y="16"/>
                  </a:lnTo>
                  <a:lnTo>
                    <a:pt x="48" y="13"/>
                  </a:lnTo>
                  <a:lnTo>
                    <a:pt x="46" y="12"/>
                  </a:lnTo>
                  <a:lnTo>
                    <a:pt x="46" y="12"/>
                  </a:lnTo>
                  <a:lnTo>
                    <a:pt x="49" y="7"/>
                  </a:lnTo>
                  <a:lnTo>
                    <a:pt x="55" y="3"/>
                  </a:lnTo>
                  <a:lnTo>
                    <a:pt x="55" y="3"/>
                  </a:lnTo>
                  <a:lnTo>
                    <a:pt x="62" y="2"/>
                  </a:lnTo>
                  <a:lnTo>
                    <a:pt x="74" y="0"/>
                  </a:lnTo>
                  <a:lnTo>
                    <a:pt x="74" y="0"/>
                  </a:lnTo>
                  <a:lnTo>
                    <a:pt x="82" y="2"/>
                  </a:lnTo>
                  <a:lnTo>
                    <a:pt x="88" y="3"/>
                  </a:lnTo>
                  <a:lnTo>
                    <a:pt x="91" y="6"/>
                  </a:lnTo>
                  <a:lnTo>
                    <a:pt x="92" y="10"/>
                  </a:lnTo>
                  <a:lnTo>
                    <a:pt x="92" y="10"/>
                  </a:lnTo>
                  <a:lnTo>
                    <a:pt x="94" y="21"/>
                  </a:lnTo>
                  <a:lnTo>
                    <a:pt x="97" y="31"/>
                  </a:lnTo>
                  <a:lnTo>
                    <a:pt x="97" y="31"/>
                  </a:lnTo>
                  <a:lnTo>
                    <a:pt x="104" y="48"/>
                  </a:lnTo>
                  <a:lnTo>
                    <a:pt x="104" y="48"/>
                  </a:lnTo>
                  <a:lnTo>
                    <a:pt x="135" y="39"/>
                  </a:lnTo>
                  <a:lnTo>
                    <a:pt x="143" y="36"/>
                  </a:lnTo>
                  <a:lnTo>
                    <a:pt x="149" y="32"/>
                  </a:lnTo>
                  <a:lnTo>
                    <a:pt x="149" y="32"/>
                  </a:lnTo>
                  <a:lnTo>
                    <a:pt x="156" y="28"/>
                  </a:lnTo>
                  <a:lnTo>
                    <a:pt x="164" y="26"/>
                  </a:lnTo>
                  <a:lnTo>
                    <a:pt x="164" y="26"/>
                  </a:lnTo>
                  <a:lnTo>
                    <a:pt x="169" y="28"/>
                  </a:lnTo>
                  <a:lnTo>
                    <a:pt x="174" y="29"/>
                  </a:lnTo>
                  <a:lnTo>
                    <a:pt x="177" y="34"/>
                  </a:lnTo>
                  <a:lnTo>
                    <a:pt x="178" y="38"/>
                  </a:lnTo>
                  <a:lnTo>
                    <a:pt x="178" y="38"/>
                  </a:lnTo>
                  <a:lnTo>
                    <a:pt x="177" y="41"/>
                  </a:lnTo>
                  <a:lnTo>
                    <a:pt x="175" y="42"/>
                  </a:lnTo>
                  <a:lnTo>
                    <a:pt x="168" y="47"/>
                  </a:lnTo>
                  <a:lnTo>
                    <a:pt x="168" y="47"/>
                  </a:lnTo>
                  <a:lnTo>
                    <a:pt x="155" y="52"/>
                  </a:lnTo>
                  <a:lnTo>
                    <a:pt x="140" y="57"/>
                  </a:lnTo>
                  <a:lnTo>
                    <a:pt x="113" y="64"/>
                  </a:lnTo>
                  <a:lnTo>
                    <a:pt x="113" y="64"/>
                  </a:lnTo>
                  <a:lnTo>
                    <a:pt x="132" y="97"/>
                  </a:lnTo>
                  <a:lnTo>
                    <a:pt x="132" y="97"/>
                  </a:lnTo>
                  <a:lnTo>
                    <a:pt x="153" y="91"/>
                  </a:lnTo>
                  <a:lnTo>
                    <a:pt x="169" y="86"/>
                  </a:lnTo>
                  <a:lnTo>
                    <a:pt x="169" y="86"/>
                  </a:lnTo>
                  <a:lnTo>
                    <a:pt x="181" y="78"/>
                  </a:lnTo>
                  <a:lnTo>
                    <a:pt x="187" y="76"/>
                  </a:lnTo>
                  <a:lnTo>
                    <a:pt x="193" y="74"/>
                  </a:lnTo>
                  <a:lnTo>
                    <a:pt x="193" y="74"/>
                  </a:lnTo>
                  <a:lnTo>
                    <a:pt x="197" y="74"/>
                  </a:lnTo>
                  <a:lnTo>
                    <a:pt x="200" y="77"/>
                  </a:lnTo>
                  <a:lnTo>
                    <a:pt x="203" y="80"/>
                  </a:lnTo>
                  <a:lnTo>
                    <a:pt x="204" y="84"/>
                  </a:lnTo>
                  <a:lnTo>
                    <a:pt x="204" y="84"/>
                  </a:lnTo>
                  <a:lnTo>
                    <a:pt x="203" y="87"/>
                  </a:lnTo>
                  <a:lnTo>
                    <a:pt x="201" y="90"/>
                  </a:lnTo>
                  <a:lnTo>
                    <a:pt x="198" y="93"/>
                  </a:lnTo>
                  <a:lnTo>
                    <a:pt x="193" y="96"/>
                  </a:lnTo>
                  <a:lnTo>
                    <a:pt x="193" y="96"/>
                  </a:lnTo>
                  <a:lnTo>
                    <a:pt x="172" y="104"/>
                  </a:lnTo>
                  <a:lnTo>
                    <a:pt x="142" y="113"/>
                  </a:lnTo>
                  <a:lnTo>
                    <a:pt x="142" y="113"/>
                  </a:lnTo>
                  <a:lnTo>
                    <a:pt x="155" y="133"/>
                  </a:lnTo>
                  <a:lnTo>
                    <a:pt x="178" y="162"/>
                  </a:lnTo>
                  <a:lnTo>
                    <a:pt x="178" y="162"/>
                  </a:lnTo>
                  <a:lnTo>
                    <a:pt x="182" y="168"/>
                  </a:lnTo>
                  <a:lnTo>
                    <a:pt x="185" y="173"/>
                  </a:lnTo>
                  <a:lnTo>
                    <a:pt x="187" y="177"/>
                  </a:lnTo>
                  <a:lnTo>
                    <a:pt x="187" y="181"/>
                  </a:lnTo>
                  <a:lnTo>
                    <a:pt x="187" y="181"/>
                  </a:lnTo>
                  <a:lnTo>
                    <a:pt x="185" y="187"/>
                  </a:lnTo>
                  <a:lnTo>
                    <a:pt x="182" y="191"/>
                  </a:lnTo>
                  <a:lnTo>
                    <a:pt x="179" y="196"/>
                  </a:lnTo>
                  <a:lnTo>
                    <a:pt x="174" y="197"/>
                  </a:lnTo>
                  <a:lnTo>
                    <a:pt x="174" y="197"/>
                  </a:lnTo>
                  <a:lnTo>
                    <a:pt x="168" y="196"/>
                  </a:lnTo>
                  <a:lnTo>
                    <a:pt x="162" y="191"/>
                  </a:lnTo>
                  <a:lnTo>
                    <a:pt x="162" y="191"/>
                  </a:lnTo>
                  <a:lnTo>
                    <a:pt x="152" y="186"/>
                  </a:lnTo>
                  <a:lnTo>
                    <a:pt x="137" y="180"/>
                  </a:lnTo>
                  <a:lnTo>
                    <a:pt x="137" y="180"/>
                  </a:lnTo>
                  <a:lnTo>
                    <a:pt x="113" y="175"/>
                  </a:lnTo>
                  <a:lnTo>
                    <a:pt x="101" y="173"/>
                  </a:lnTo>
                  <a:lnTo>
                    <a:pt x="90" y="173"/>
                  </a:lnTo>
                  <a:lnTo>
                    <a:pt x="90" y="173"/>
                  </a:lnTo>
                  <a:lnTo>
                    <a:pt x="77" y="173"/>
                  </a:lnTo>
                  <a:lnTo>
                    <a:pt x="66" y="174"/>
                  </a:lnTo>
                  <a:lnTo>
                    <a:pt x="56" y="177"/>
                  </a:lnTo>
                  <a:lnTo>
                    <a:pt x="48" y="181"/>
                  </a:lnTo>
                  <a:lnTo>
                    <a:pt x="42" y="186"/>
                  </a:lnTo>
                  <a:lnTo>
                    <a:pt x="37" y="190"/>
                  </a:lnTo>
                  <a:lnTo>
                    <a:pt x="34" y="196"/>
                  </a:lnTo>
                  <a:lnTo>
                    <a:pt x="33" y="203"/>
                  </a:lnTo>
                  <a:lnTo>
                    <a:pt x="33" y="203"/>
                  </a:lnTo>
                  <a:lnTo>
                    <a:pt x="34" y="212"/>
                  </a:lnTo>
                  <a:lnTo>
                    <a:pt x="39" y="217"/>
                  </a:lnTo>
                  <a:lnTo>
                    <a:pt x="46" y="223"/>
                  </a:lnTo>
                  <a:lnTo>
                    <a:pt x="55" y="226"/>
                  </a:lnTo>
                  <a:lnTo>
                    <a:pt x="55" y="226"/>
                  </a:lnTo>
                  <a:lnTo>
                    <a:pt x="65" y="229"/>
                  </a:lnTo>
                  <a:lnTo>
                    <a:pt x="77" y="230"/>
                  </a:lnTo>
                  <a:lnTo>
                    <a:pt x="98" y="232"/>
                  </a:lnTo>
                  <a:lnTo>
                    <a:pt x="98" y="232"/>
                  </a:lnTo>
                  <a:lnTo>
                    <a:pt x="107" y="230"/>
                  </a:lnTo>
                  <a:lnTo>
                    <a:pt x="107" y="230"/>
                  </a:lnTo>
                  <a:lnTo>
                    <a:pt x="121" y="229"/>
                  </a:lnTo>
                  <a:lnTo>
                    <a:pt x="135" y="229"/>
                  </a:lnTo>
                  <a:lnTo>
                    <a:pt x="135" y="229"/>
                  </a:lnTo>
                  <a:lnTo>
                    <a:pt x="145" y="229"/>
                  </a:lnTo>
                  <a:lnTo>
                    <a:pt x="152" y="232"/>
                  </a:lnTo>
                  <a:lnTo>
                    <a:pt x="156" y="236"/>
                  </a:lnTo>
                  <a:lnTo>
                    <a:pt x="158" y="242"/>
                  </a:lnTo>
                  <a:lnTo>
                    <a:pt x="158" y="242"/>
                  </a:lnTo>
                  <a:lnTo>
                    <a:pt x="158" y="246"/>
                  </a:lnTo>
                  <a:lnTo>
                    <a:pt x="156" y="249"/>
                  </a:lnTo>
                  <a:lnTo>
                    <a:pt x="153" y="251"/>
                  </a:lnTo>
                  <a:lnTo>
                    <a:pt x="149" y="254"/>
                  </a:lnTo>
                  <a:lnTo>
                    <a:pt x="133" y="255"/>
                  </a:lnTo>
                  <a:lnTo>
                    <a:pt x="107" y="257"/>
                  </a:lnTo>
                  <a:lnTo>
                    <a:pt x="107" y="257"/>
                  </a:lnTo>
                  <a:lnTo>
                    <a:pt x="88" y="255"/>
                  </a:lnTo>
                  <a:lnTo>
                    <a:pt x="71" y="254"/>
                  </a:lnTo>
                  <a:lnTo>
                    <a:pt x="55" y="249"/>
                  </a:lnTo>
                  <a:lnTo>
                    <a:pt x="42" y="243"/>
                  </a:lnTo>
                  <a:lnTo>
                    <a:pt x="32" y="236"/>
                  </a:lnTo>
                  <a:lnTo>
                    <a:pt x="23" y="228"/>
                  </a:lnTo>
                  <a:lnTo>
                    <a:pt x="20" y="223"/>
                  </a:lnTo>
                  <a:lnTo>
                    <a:pt x="19" y="217"/>
                  </a:lnTo>
                  <a:lnTo>
                    <a:pt x="17" y="212"/>
                  </a:lnTo>
                  <a:lnTo>
                    <a:pt x="16" y="206"/>
                  </a:lnTo>
                  <a:lnTo>
                    <a:pt x="16" y="206"/>
                  </a:lnTo>
                  <a:lnTo>
                    <a:pt x="17" y="196"/>
                  </a:lnTo>
                  <a:lnTo>
                    <a:pt x="21" y="186"/>
                  </a:lnTo>
                  <a:lnTo>
                    <a:pt x="27" y="178"/>
                  </a:lnTo>
                  <a:lnTo>
                    <a:pt x="37" y="171"/>
                  </a:lnTo>
                  <a:lnTo>
                    <a:pt x="48" y="167"/>
                  </a:lnTo>
                  <a:lnTo>
                    <a:pt x="62" y="162"/>
                  </a:lnTo>
                  <a:lnTo>
                    <a:pt x="77" y="160"/>
                  </a:lnTo>
                  <a:lnTo>
                    <a:pt x="95" y="160"/>
                  </a:lnTo>
                  <a:lnTo>
                    <a:pt x="95" y="160"/>
                  </a:lnTo>
                  <a:lnTo>
                    <a:pt x="121" y="161"/>
                  </a:lnTo>
                  <a:lnTo>
                    <a:pt x="148" y="164"/>
                  </a:lnTo>
                  <a:lnTo>
                    <a:pt x="148" y="164"/>
                  </a:lnTo>
                  <a:lnTo>
                    <a:pt x="153" y="165"/>
                  </a:lnTo>
                  <a:lnTo>
                    <a:pt x="153" y="165"/>
                  </a:lnTo>
                  <a:lnTo>
                    <a:pt x="155" y="165"/>
                  </a:lnTo>
                  <a:lnTo>
                    <a:pt x="155" y="164"/>
                  </a:lnTo>
                  <a:lnTo>
                    <a:pt x="155" y="164"/>
                  </a:lnTo>
                  <a:lnTo>
                    <a:pt x="155" y="162"/>
                  </a:lnTo>
                  <a:lnTo>
                    <a:pt x="155" y="162"/>
                  </a:lnTo>
                  <a:lnTo>
                    <a:pt x="155" y="161"/>
                  </a:lnTo>
                  <a:lnTo>
                    <a:pt x="152" y="157"/>
                  </a:lnTo>
                  <a:lnTo>
                    <a:pt x="152" y="157"/>
                  </a:lnTo>
                  <a:lnTo>
                    <a:pt x="124" y="118"/>
                  </a:lnTo>
                  <a:lnTo>
                    <a:pt x="124" y="118"/>
                  </a:lnTo>
                  <a:lnTo>
                    <a:pt x="81" y="126"/>
                  </a:lnTo>
                  <a:lnTo>
                    <a:pt x="61" y="128"/>
                  </a:lnTo>
                  <a:lnTo>
                    <a:pt x="43" y="129"/>
                  </a:lnTo>
                  <a:lnTo>
                    <a:pt x="43" y="129"/>
                  </a:lnTo>
                  <a:lnTo>
                    <a:pt x="34" y="128"/>
                  </a:lnTo>
                  <a:lnTo>
                    <a:pt x="27" y="126"/>
                  </a:lnTo>
                  <a:lnTo>
                    <a:pt x="21" y="125"/>
                  </a:lnTo>
                  <a:lnTo>
                    <a:pt x="16" y="122"/>
                  </a:lnTo>
                  <a:lnTo>
                    <a:pt x="11" y="119"/>
                  </a:lnTo>
                  <a:lnTo>
                    <a:pt x="7" y="113"/>
                  </a:lnTo>
                  <a:lnTo>
                    <a:pt x="0" y="103"/>
                  </a:lnTo>
                  <a:lnTo>
                    <a:pt x="7" y="97"/>
                  </a:lnTo>
                  <a:lnTo>
                    <a:pt x="7" y="97"/>
                  </a:lnTo>
                  <a:lnTo>
                    <a:pt x="11" y="103"/>
                  </a:lnTo>
                  <a:lnTo>
                    <a:pt x="19" y="107"/>
                  </a:lnTo>
                  <a:lnTo>
                    <a:pt x="27" y="110"/>
                  </a:lnTo>
                  <a:lnTo>
                    <a:pt x="39" y="110"/>
                  </a:lnTo>
                  <a:lnTo>
                    <a:pt x="39" y="110"/>
                  </a:lnTo>
                  <a:lnTo>
                    <a:pt x="58" y="110"/>
                  </a:lnTo>
                  <a:lnTo>
                    <a:pt x="77" y="107"/>
                  </a:lnTo>
                  <a:lnTo>
                    <a:pt x="97" y="104"/>
                  </a:lnTo>
                  <a:lnTo>
                    <a:pt x="116" y="100"/>
                  </a:lnTo>
                  <a:lnTo>
                    <a:pt x="116" y="100"/>
                  </a:lnTo>
                  <a:lnTo>
                    <a:pt x="95" y="68"/>
                  </a:lnTo>
                  <a:lnTo>
                    <a:pt x="95" y="68"/>
                  </a:lnTo>
                  <a:lnTo>
                    <a:pt x="69" y="73"/>
                  </a:lnTo>
                  <a:lnTo>
                    <a:pt x="48" y="74"/>
                  </a:lnTo>
                  <a:lnTo>
                    <a:pt x="48" y="74"/>
                  </a:lnTo>
                  <a:lnTo>
                    <a:pt x="36" y="73"/>
                  </a:lnTo>
                  <a:lnTo>
                    <a:pt x="24" y="68"/>
                  </a:lnTo>
                  <a:lnTo>
                    <a:pt x="16" y="63"/>
                  </a:lnTo>
                  <a:lnTo>
                    <a:pt x="8" y="55"/>
                  </a:lnTo>
                  <a:lnTo>
                    <a:pt x="13" y="4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0" name="Freeform 134"/>
            <p:cNvSpPr>
              <a:spLocks noEditPoints="1"/>
            </p:cNvSpPr>
            <p:nvPr userDrawn="1"/>
          </p:nvSpPr>
          <p:spPr bwMode="auto">
            <a:xfrm>
              <a:off x="6056313" y="1754188"/>
              <a:ext cx="111125" cy="139700"/>
            </a:xfrm>
            <a:custGeom>
              <a:avLst/>
              <a:gdLst/>
              <a:ahLst/>
              <a:cxnLst>
                <a:cxn ang="0">
                  <a:pos x="23" y="64"/>
                </a:cxn>
                <a:cxn ang="0">
                  <a:pos x="77" y="64"/>
                </a:cxn>
                <a:cxn ang="0">
                  <a:pos x="103" y="35"/>
                </a:cxn>
                <a:cxn ang="0">
                  <a:pos x="91" y="10"/>
                </a:cxn>
                <a:cxn ang="0">
                  <a:pos x="84" y="7"/>
                </a:cxn>
                <a:cxn ang="0">
                  <a:pos x="101" y="0"/>
                </a:cxn>
                <a:cxn ang="0">
                  <a:pos x="120" y="4"/>
                </a:cxn>
                <a:cxn ang="0">
                  <a:pos x="133" y="16"/>
                </a:cxn>
                <a:cxn ang="0">
                  <a:pos x="129" y="25"/>
                </a:cxn>
                <a:cxn ang="0">
                  <a:pos x="123" y="61"/>
                </a:cxn>
                <a:cxn ang="0">
                  <a:pos x="178" y="48"/>
                </a:cxn>
                <a:cxn ang="0">
                  <a:pos x="191" y="45"/>
                </a:cxn>
                <a:cxn ang="0">
                  <a:pos x="207" y="55"/>
                </a:cxn>
                <a:cxn ang="0">
                  <a:pos x="204" y="64"/>
                </a:cxn>
                <a:cxn ang="0">
                  <a:pos x="177" y="71"/>
                </a:cxn>
                <a:cxn ang="0">
                  <a:pos x="123" y="93"/>
                </a:cxn>
                <a:cxn ang="0">
                  <a:pos x="152" y="120"/>
                </a:cxn>
                <a:cxn ang="0">
                  <a:pos x="177" y="111"/>
                </a:cxn>
                <a:cxn ang="0">
                  <a:pos x="193" y="114"/>
                </a:cxn>
                <a:cxn ang="0">
                  <a:pos x="196" y="126"/>
                </a:cxn>
                <a:cxn ang="0">
                  <a:pos x="181" y="135"/>
                </a:cxn>
                <a:cxn ang="0">
                  <a:pos x="126" y="195"/>
                </a:cxn>
                <a:cxn ang="0">
                  <a:pos x="177" y="214"/>
                </a:cxn>
                <a:cxn ang="0">
                  <a:pos x="206" y="233"/>
                </a:cxn>
                <a:cxn ang="0">
                  <a:pos x="209" y="247"/>
                </a:cxn>
                <a:cxn ang="0">
                  <a:pos x="199" y="255"/>
                </a:cxn>
                <a:cxn ang="0">
                  <a:pos x="181" y="247"/>
                </a:cxn>
                <a:cxn ang="0">
                  <a:pos x="126" y="216"/>
                </a:cxn>
                <a:cxn ang="0">
                  <a:pos x="120" y="239"/>
                </a:cxn>
                <a:cxn ang="0">
                  <a:pos x="103" y="256"/>
                </a:cxn>
                <a:cxn ang="0">
                  <a:pos x="72" y="262"/>
                </a:cxn>
                <a:cxn ang="0">
                  <a:pos x="32" y="252"/>
                </a:cxn>
                <a:cxn ang="0">
                  <a:pos x="17" y="226"/>
                </a:cxn>
                <a:cxn ang="0">
                  <a:pos x="27" y="206"/>
                </a:cxn>
                <a:cxn ang="0">
                  <a:pos x="65" y="191"/>
                </a:cxn>
                <a:cxn ang="0">
                  <a:pos x="106" y="192"/>
                </a:cxn>
                <a:cxn ang="0">
                  <a:pos x="62" y="148"/>
                </a:cxn>
                <a:cxn ang="0">
                  <a:pos x="35" y="143"/>
                </a:cxn>
                <a:cxn ang="0">
                  <a:pos x="26" y="127"/>
                </a:cxn>
                <a:cxn ang="0">
                  <a:pos x="41" y="108"/>
                </a:cxn>
                <a:cxn ang="0">
                  <a:pos x="41" y="123"/>
                </a:cxn>
                <a:cxn ang="0">
                  <a:pos x="64" y="130"/>
                </a:cxn>
                <a:cxn ang="0">
                  <a:pos x="104" y="127"/>
                </a:cxn>
                <a:cxn ang="0">
                  <a:pos x="49" y="84"/>
                </a:cxn>
                <a:cxn ang="0">
                  <a:pos x="20" y="78"/>
                </a:cxn>
                <a:cxn ang="0">
                  <a:pos x="6" y="53"/>
                </a:cxn>
                <a:cxn ang="0">
                  <a:pos x="48" y="208"/>
                </a:cxn>
                <a:cxn ang="0">
                  <a:pos x="32" y="220"/>
                </a:cxn>
                <a:cxn ang="0">
                  <a:pos x="33" y="232"/>
                </a:cxn>
                <a:cxn ang="0">
                  <a:pos x="49" y="242"/>
                </a:cxn>
                <a:cxn ang="0">
                  <a:pos x="85" y="242"/>
                </a:cxn>
                <a:cxn ang="0">
                  <a:pos x="103" y="230"/>
                </a:cxn>
                <a:cxn ang="0">
                  <a:pos x="106" y="210"/>
                </a:cxn>
              </a:cxnLst>
              <a:rect l="0" t="0" r="r" b="b"/>
              <a:pathLst>
                <a:path w="210" h="262">
                  <a:moveTo>
                    <a:pt x="6" y="53"/>
                  </a:moveTo>
                  <a:lnTo>
                    <a:pt x="6" y="53"/>
                  </a:lnTo>
                  <a:lnTo>
                    <a:pt x="14" y="59"/>
                  </a:lnTo>
                  <a:lnTo>
                    <a:pt x="23" y="64"/>
                  </a:lnTo>
                  <a:lnTo>
                    <a:pt x="35" y="65"/>
                  </a:lnTo>
                  <a:lnTo>
                    <a:pt x="52" y="65"/>
                  </a:lnTo>
                  <a:lnTo>
                    <a:pt x="52" y="65"/>
                  </a:lnTo>
                  <a:lnTo>
                    <a:pt x="77" y="64"/>
                  </a:lnTo>
                  <a:lnTo>
                    <a:pt x="103" y="62"/>
                  </a:lnTo>
                  <a:lnTo>
                    <a:pt x="103" y="62"/>
                  </a:lnTo>
                  <a:lnTo>
                    <a:pt x="103" y="35"/>
                  </a:lnTo>
                  <a:lnTo>
                    <a:pt x="103" y="35"/>
                  </a:lnTo>
                  <a:lnTo>
                    <a:pt x="103" y="25"/>
                  </a:lnTo>
                  <a:lnTo>
                    <a:pt x="101" y="17"/>
                  </a:lnTo>
                  <a:lnTo>
                    <a:pt x="97" y="13"/>
                  </a:lnTo>
                  <a:lnTo>
                    <a:pt x="91" y="10"/>
                  </a:lnTo>
                  <a:lnTo>
                    <a:pt x="91" y="10"/>
                  </a:lnTo>
                  <a:lnTo>
                    <a:pt x="85" y="9"/>
                  </a:lnTo>
                  <a:lnTo>
                    <a:pt x="84" y="7"/>
                  </a:lnTo>
                  <a:lnTo>
                    <a:pt x="84" y="7"/>
                  </a:lnTo>
                  <a:lnTo>
                    <a:pt x="85" y="4"/>
                  </a:lnTo>
                  <a:lnTo>
                    <a:pt x="88" y="3"/>
                  </a:lnTo>
                  <a:lnTo>
                    <a:pt x="94" y="0"/>
                  </a:lnTo>
                  <a:lnTo>
                    <a:pt x="101" y="0"/>
                  </a:lnTo>
                  <a:lnTo>
                    <a:pt x="101" y="0"/>
                  </a:lnTo>
                  <a:lnTo>
                    <a:pt x="110" y="1"/>
                  </a:lnTo>
                  <a:lnTo>
                    <a:pt x="120" y="4"/>
                  </a:lnTo>
                  <a:lnTo>
                    <a:pt x="120" y="4"/>
                  </a:lnTo>
                  <a:lnTo>
                    <a:pt x="126" y="7"/>
                  </a:lnTo>
                  <a:lnTo>
                    <a:pt x="130" y="10"/>
                  </a:lnTo>
                  <a:lnTo>
                    <a:pt x="132" y="13"/>
                  </a:lnTo>
                  <a:lnTo>
                    <a:pt x="133" y="16"/>
                  </a:lnTo>
                  <a:lnTo>
                    <a:pt x="133" y="16"/>
                  </a:lnTo>
                  <a:lnTo>
                    <a:pt x="132" y="19"/>
                  </a:lnTo>
                  <a:lnTo>
                    <a:pt x="129" y="25"/>
                  </a:lnTo>
                  <a:lnTo>
                    <a:pt x="129" y="25"/>
                  </a:lnTo>
                  <a:lnTo>
                    <a:pt x="126" y="29"/>
                  </a:lnTo>
                  <a:lnTo>
                    <a:pt x="125" y="36"/>
                  </a:lnTo>
                  <a:lnTo>
                    <a:pt x="123" y="61"/>
                  </a:lnTo>
                  <a:lnTo>
                    <a:pt x="123" y="61"/>
                  </a:lnTo>
                  <a:lnTo>
                    <a:pt x="159" y="53"/>
                  </a:lnTo>
                  <a:lnTo>
                    <a:pt x="159" y="53"/>
                  </a:lnTo>
                  <a:lnTo>
                    <a:pt x="168" y="52"/>
                  </a:lnTo>
                  <a:lnTo>
                    <a:pt x="178" y="48"/>
                  </a:lnTo>
                  <a:lnTo>
                    <a:pt x="178" y="48"/>
                  </a:lnTo>
                  <a:lnTo>
                    <a:pt x="184" y="46"/>
                  </a:lnTo>
                  <a:lnTo>
                    <a:pt x="191" y="45"/>
                  </a:lnTo>
                  <a:lnTo>
                    <a:pt x="191" y="45"/>
                  </a:lnTo>
                  <a:lnTo>
                    <a:pt x="199" y="46"/>
                  </a:lnTo>
                  <a:lnTo>
                    <a:pt x="204" y="48"/>
                  </a:lnTo>
                  <a:lnTo>
                    <a:pt x="207" y="52"/>
                  </a:lnTo>
                  <a:lnTo>
                    <a:pt x="207" y="55"/>
                  </a:lnTo>
                  <a:lnTo>
                    <a:pt x="207" y="55"/>
                  </a:lnTo>
                  <a:lnTo>
                    <a:pt x="207" y="59"/>
                  </a:lnTo>
                  <a:lnTo>
                    <a:pt x="206" y="62"/>
                  </a:lnTo>
                  <a:lnTo>
                    <a:pt x="204" y="64"/>
                  </a:lnTo>
                  <a:lnTo>
                    <a:pt x="201" y="65"/>
                  </a:lnTo>
                  <a:lnTo>
                    <a:pt x="201" y="65"/>
                  </a:lnTo>
                  <a:lnTo>
                    <a:pt x="191" y="68"/>
                  </a:lnTo>
                  <a:lnTo>
                    <a:pt x="177" y="71"/>
                  </a:lnTo>
                  <a:lnTo>
                    <a:pt x="177" y="71"/>
                  </a:lnTo>
                  <a:lnTo>
                    <a:pt x="123" y="78"/>
                  </a:lnTo>
                  <a:lnTo>
                    <a:pt x="123" y="78"/>
                  </a:lnTo>
                  <a:lnTo>
                    <a:pt x="123" y="93"/>
                  </a:lnTo>
                  <a:lnTo>
                    <a:pt x="123" y="93"/>
                  </a:lnTo>
                  <a:lnTo>
                    <a:pt x="123" y="126"/>
                  </a:lnTo>
                  <a:lnTo>
                    <a:pt x="123" y="126"/>
                  </a:lnTo>
                  <a:lnTo>
                    <a:pt x="152" y="120"/>
                  </a:lnTo>
                  <a:lnTo>
                    <a:pt x="164" y="117"/>
                  </a:lnTo>
                  <a:lnTo>
                    <a:pt x="171" y="114"/>
                  </a:lnTo>
                  <a:lnTo>
                    <a:pt x="171" y="114"/>
                  </a:lnTo>
                  <a:lnTo>
                    <a:pt x="177" y="111"/>
                  </a:lnTo>
                  <a:lnTo>
                    <a:pt x="183" y="111"/>
                  </a:lnTo>
                  <a:lnTo>
                    <a:pt x="183" y="111"/>
                  </a:lnTo>
                  <a:lnTo>
                    <a:pt x="188" y="113"/>
                  </a:lnTo>
                  <a:lnTo>
                    <a:pt x="193" y="114"/>
                  </a:lnTo>
                  <a:lnTo>
                    <a:pt x="196" y="117"/>
                  </a:lnTo>
                  <a:lnTo>
                    <a:pt x="196" y="122"/>
                  </a:lnTo>
                  <a:lnTo>
                    <a:pt x="196" y="122"/>
                  </a:lnTo>
                  <a:lnTo>
                    <a:pt x="196" y="126"/>
                  </a:lnTo>
                  <a:lnTo>
                    <a:pt x="193" y="129"/>
                  </a:lnTo>
                  <a:lnTo>
                    <a:pt x="188" y="132"/>
                  </a:lnTo>
                  <a:lnTo>
                    <a:pt x="181" y="135"/>
                  </a:lnTo>
                  <a:lnTo>
                    <a:pt x="181" y="135"/>
                  </a:lnTo>
                  <a:lnTo>
                    <a:pt x="154" y="139"/>
                  </a:lnTo>
                  <a:lnTo>
                    <a:pt x="123" y="143"/>
                  </a:lnTo>
                  <a:lnTo>
                    <a:pt x="123" y="143"/>
                  </a:lnTo>
                  <a:lnTo>
                    <a:pt x="126" y="195"/>
                  </a:lnTo>
                  <a:lnTo>
                    <a:pt x="126" y="195"/>
                  </a:lnTo>
                  <a:lnTo>
                    <a:pt x="145" y="201"/>
                  </a:lnTo>
                  <a:lnTo>
                    <a:pt x="162" y="207"/>
                  </a:lnTo>
                  <a:lnTo>
                    <a:pt x="177" y="214"/>
                  </a:lnTo>
                  <a:lnTo>
                    <a:pt x="191" y="221"/>
                  </a:lnTo>
                  <a:lnTo>
                    <a:pt x="191" y="221"/>
                  </a:lnTo>
                  <a:lnTo>
                    <a:pt x="200" y="227"/>
                  </a:lnTo>
                  <a:lnTo>
                    <a:pt x="206" y="233"/>
                  </a:lnTo>
                  <a:lnTo>
                    <a:pt x="209" y="237"/>
                  </a:lnTo>
                  <a:lnTo>
                    <a:pt x="210" y="243"/>
                  </a:lnTo>
                  <a:lnTo>
                    <a:pt x="210" y="243"/>
                  </a:lnTo>
                  <a:lnTo>
                    <a:pt x="209" y="247"/>
                  </a:lnTo>
                  <a:lnTo>
                    <a:pt x="207" y="252"/>
                  </a:lnTo>
                  <a:lnTo>
                    <a:pt x="203" y="255"/>
                  </a:lnTo>
                  <a:lnTo>
                    <a:pt x="199" y="255"/>
                  </a:lnTo>
                  <a:lnTo>
                    <a:pt x="199" y="255"/>
                  </a:lnTo>
                  <a:lnTo>
                    <a:pt x="194" y="255"/>
                  </a:lnTo>
                  <a:lnTo>
                    <a:pt x="190" y="253"/>
                  </a:lnTo>
                  <a:lnTo>
                    <a:pt x="181" y="247"/>
                  </a:lnTo>
                  <a:lnTo>
                    <a:pt x="181" y="247"/>
                  </a:lnTo>
                  <a:lnTo>
                    <a:pt x="170" y="237"/>
                  </a:lnTo>
                  <a:lnTo>
                    <a:pt x="157" y="229"/>
                  </a:lnTo>
                  <a:lnTo>
                    <a:pt x="142" y="221"/>
                  </a:lnTo>
                  <a:lnTo>
                    <a:pt x="126" y="216"/>
                  </a:lnTo>
                  <a:lnTo>
                    <a:pt x="126" y="216"/>
                  </a:lnTo>
                  <a:lnTo>
                    <a:pt x="125" y="230"/>
                  </a:lnTo>
                  <a:lnTo>
                    <a:pt x="120" y="239"/>
                  </a:lnTo>
                  <a:lnTo>
                    <a:pt x="120" y="239"/>
                  </a:lnTo>
                  <a:lnTo>
                    <a:pt x="117" y="245"/>
                  </a:lnTo>
                  <a:lnTo>
                    <a:pt x="113" y="249"/>
                  </a:lnTo>
                  <a:lnTo>
                    <a:pt x="109" y="253"/>
                  </a:lnTo>
                  <a:lnTo>
                    <a:pt x="103" y="256"/>
                  </a:lnTo>
                  <a:lnTo>
                    <a:pt x="96" y="259"/>
                  </a:lnTo>
                  <a:lnTo>
                    <a:pt x="88" y="261"/>
                  </a:lnTo>
                  <a:lnTo>
                    <a:pt x="72" y="262"/>
                  </a:lnTo>
                  <a:lnTo>
                    <a:pt x="72" y="262"/>
                  </a:lnTo>
                  <a:lnTo>
                    <a:pt x="61" y="261"/>
                  </a:lnTo>
                  <a:lnTo>
                    <a:pt x="49" y="259"/>
                  </a:lnTo>
                  <a:lnTo>
                    <a:pt x="41" y="256"/>
                  </a:lnTo>
                  <a:lnTo>
                    <a:pt x="32" y="252"/>
                  </a:lnTo>
                  <a:lnTo>
                    <a:pt x="26" y="246"/>
                  </a:lnTo>
                  <a:lnTo>
                    <a:pt x="22" y="240"/>
                  </a:lnTo>
                  <a:lnTo>
                    <a:pt x="19" y="233"/>
                  </a:lnTo>
                  <a:lnTo>
                    <a:pt x="17" y="226"/>
                  </a:lnTo>
                  <a:lnTo>
                    <a:pt x="17" y="226"/>
                  </a:lnTo>
                  <a:lnTo>
                    <a:pt x="19" y="219"/>
                  </a:lnTo>
                  <a:lnTo>
                    <a:pt x="22" y="211"/>
                  </a:lnTo>
                  <a:lnTo>
                    <a:pt x="27" y="206"/>
                  </a:lnTo>
                  <a:lnTo>
                    <a:pt x="35" y="200"/>
                  </a:lnTo>
                  <a:lnTo>
                    <a:pt x="43" y="195"/>
                  </a:lnTo>
                  <a:lnTo>
                    <a:pt x="54" y="192"/>
                  </a:lnTo>
                  <a:lnTo>
                    <a:pt x="65" y="191"/>
                  </a:lnTo>
                  <a:lnTo>
                    <a:pt x="78" y="191"/>
                  </a:lnTo>
                  <a:lnTo>
                    <a:pt x="78" y="191"/>
                  </a:lnTo>
                  <a:lnTo>
                    <a:pt x="106" y="192"/>
                  </a:lnTo>
                  <a:lnTo>
                    <a:pt x="106" y="192"/>
                  </a:lnTo>
                  <a:lnTo>
                    <a:pt x="106" y="146"/>
                  </a:lnTo>
                  <a:lnTo>
                    <a:pt x="106" y="146"/>
                  </a:lnTo>
                  <a:lnTo>
                    <a:pt x="84" y="148"/>
                  </a:lnTo>
                  <a:lnTo>
                    <a:pt x="62" y="148"/>
                  </a:lnTo>
                  <a:lnTo>
                    <a:pt x="62" y="148"/>
                  </a:lnTo>
                  <a:lnTo>
                    <a:pt x="46" y="146"/>
                  </a:lnTo>
                  <a:lnTo>
                    <a:pt x="41" y="145"/>
                  </a:lnTo>
                  <a:lnTo>
                    <a:pt x="35" y="143"/>
                  </a:lnTo>
                  <a:lnTo>
                    <a:pt x="30" y="140"/>
                  </a:lnTo>
                  <a:lnTo>
                    <a:pt x="27" y="136"/>
                  </a:lnTo>
                  <a:lnTo>
                    <a:pt x="26" y="132"/>
                  </a:lnTo>
                  <a:lnTo>
                    <a:pt x="26" y="127"/>
                  </a:lnTo>
                  <a:lnTo>
                    <a:pt x="26" y="127"/>
                  </a:lnTo>
                  <a:lnTo>
                    <a:pt x="27" y="117"/>
                  </a:lnTo>
                  <a:lnTo>
                    <a:pt x="30" y="107"/>
                  </a:lnTo>
                  <a:lnTo>
                    <a:pt x="41" y="108"/>
                  </a:lnTo>
                  <a:lnTo>
                    <a:pt x="41" y="108"/>
                  </a:lnTo>
                  <a:lnTo>
                    <a:pt x="39" y="117"/>
                  </a:lnTo>
                  <a:lnTo>
                    <a:pt x="39" y="117"/>
                  </a:lnTo>
                  <a:lnTo>
                    <a:pt x="41" y="123"/>
                  </a:lnTo>
                  <a:lnTo>
                    <a:pt x="42" y="126"/>
                  </a:lnTo>
                  <a:lnTo>
                    <a:pt x="45" y="127"/>
                  </a:lnTo>
                  <a:lnTo>
                    <a:pt x="52" y="130"/>
                  </a:lnTo>
                  <a:lnTo>
                    <a:pt x="64" y="130"/>
                  </a:lnTo>
                  <a:lnTo>
                    <a:pt x="64" y="130"/>
                  </a:lnTo>
                  <a:lnTo>
                    <a:pt x="84" y="130"/>
                  </a:lnTo>
                  <a:lnTo>
                    <a:pt x="104" y="127"/>
                  </a:lnTo>
                  <a:lnTo>
                    <a:pt x="104" y="127"/>
                  </a:lnTo>
                  <a:lnTo>
                    <a:pt x="104" y="81"/>
                  </a:lnTo>
                  <a:lnTo>
                    <a:pt x="104" y="81"/>
                  </a:lnTo>
                  <a:lnTo>
                    <a:pt x="74" y="82"/>
                  </a:lnTo>
                  <a:lnTo>
                    <a:pt x="49" y="84"/>
                  </a:lnTo>
                  <a:lnTo>
                    <a:pt x="49" y="84"/>
                  </a:lnTo>
                  <a:lnTo>
                    <a:pt x="32" y="82"/>
                  </a:lnTo>
                  <a:lnTo>
                    <a:pt x="26" y="81"/>
                  </a:lnTo>
                  <a:lnTo>
                    <a:pt x="20" y="78"/>
                  </a:lnTo>
                  <a:lnTo>
                    <a:pt x="14" y="75"/>
                  </a:lnTo>
                  <a:lnTo>
                    <a:pt x="9" y="71"/>
                  </a:lnTo>
                  <a:lnTo>
                    <a:pt x="0" y="59"/>
                  </a:lnTo>
                  <a:lnTo>
                    <a:pt x="6" y="53"/>
                  </a:lnTo>
                  <a:close/>
                  <a:moveTo>
                    <a:pt x="74" y="206"/>
                  </a:moveTo>
                  <a:lnTo>
                    <a:pt x="74" y="206"/>
                  </a:lnTo>
                  <a:lnTo>
                    <a:pt x="55" y="207"/>
                  </a:lnTo>
                  <a:lnTo>
                    <a:pt x="48" y="208"/>
                  </a:lnTo>
                  <a:lnTo>
                    <a:pt x="42" y="210"/>
                  </a:lnTo>
                  <a:lnTo>
                    <a:pt x="36" y="213"/>
                  </a:lnTo>
                  <a:lnTo>
                    <a:pt x="33" y="217"/>
                  </a:lnTo>
                  <a:lnTo>
                    <a:pt x="32" y="220"/>
                  </a:lnTo>
                  <a:lnTo>
                    <a:pt x="30" y="224"/>
                  </a:lnTo>
                  <a:lnTo>
                    <a:pt x="30" y="224"/>
                  </a:lnTo>
                  <a:lnTo>
                    <a:pt x="30" y="229"/>
                  </a:lnTo>
                  <a:lnTo>
                    <a:pt x="33" y="232"/>
                  </a:lnTo>
                  <a:lnTo>
                    <a:pt x="35" y="236"/>
                  </a:lnTo>
                  <a:lnTo>
                    <a:pt x="39" y="237"/>
                  </a:lnTo>
                  <a:lnTo>
                    <a:pt x="43" y="240"/>
                  </a:lnTo>
                  <a:lnTo>
                    <a:pt x="49" y="242"/>
                  </a:lnTo>
                  <a:lnTo>
                    <a:pt x="65" y="243"/>
                  </a:lnTo>
                  <a:lnTo>
                    <a:pt x="65" y="243"/>
                  </a:lnTo>
                  <a:lnTo>
                    <a:pt x="75" y="243"/>
                  </a:lnTo>
                  <a:lnTo>
                    <a:pt x="85" y="242"/>
                  </a:lnTo>
                  <a:lnTo>
                    <a:pt x="93" y="239"/>
                  </a:lnTo>
                  <a:lnTo>
                    <a:pt x="99" y="234"/>
                  </a:lnTo>
                  <a:lnTo>
                    <a:pt x="99" y="234"/>
                  </a:lnTo>
                  <a:lnTo>
                    <a:pt x="103" y="230"/>
                  </a:lnTo>
                  <a:lnTo>
                    <a:pt x="104" y="224"/>
                  </a:lnTo>
                  <a:lnTo>
                    <a:pt x="106" y="219"/>
                  </a:lnTo>
                  <a:lnTo>
                    <a:pt x="106" y="210"/>
                  </a:lnTo>
                  <a:lnTo>
                    <a:pt x="106" y="210"/>
                  </a:lnTo>
                  <a:lnTo>
                    <a:pt x="88" y="207"/>
                  </a:lnTo>
                  <a:lnTo>
                    <a:pt x="74" y="206"/>
                  </a:lnTo>
                  <a:lnTo>
                    <a:pt x="74" y="20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1" name="Freeform 135"/>
            <p:cNvSpPr>
              <a:spLocks noEditPoints="1"/>
            </p:cNvSpPr>
            <p:nvPr userDrawn="1"/>
          </p:nvSpPr>
          <p:spPr bwMode="auto">
            <a:xfrm>
              <a:off x="6191251" y="1755776"/>
              <a:ext cx="138113" cy="139700"/>
            </a:xfrm>
            <a:custGeom>
              <a:avLst/>
              <a:gdLst/>
              <a:ahLst/>
              <a:cxnLst>
                <a:cxn ang="0">
                  <a:pos x="90" y="248"/>
                </a:cxn>
                <a:cxn ang="0">
                  <a:pos x="122" y="225"/>
                </a:cxn>
                <a:cxn ang="0">
                  <a:pos x="139" y="196"/>
                </a:cxn>
                <a:cxn ang="0">
                  <a:pos x="132" y="191"/>
                </a:cxn>
                <a:cxn ang="0">
                  <a:pos x="112" y="191"/>
                </a:cxn>
                <a:cxn ang="0">
                  <a:pos x="92" y="181"/>
                </a:cxn>
                <a:cxn ang="0">
                  <a:pos x="81" y="161"/>
                </a:cxn>
                <a:cxn ang="0">
                  <a:pos x="81" y="142"/>
                </a:cxn>
                <a:cxn ang="0">
                  <a:pos x="92" y="118"/>
                </a:cxn>
                <a:cxn ang="0">
                  <a:pos x="112" y="107"/>
                </a:cxn>
                <a:cxn ang="0">
                  <a:pos x="131" y="107"/>
                </a:cxn>
                <a:cxn ang="0">
                  <a:pos x="141" y="74"/>
                </a:cxn>
                <a:cxn ang="0">
                  <a:pos x="68" y="84"/>
                </a:cxn>
                <a:cxn ang="0">
                  <a:pos x="51" y="89"/>
                </a:cxn>
                <a:cxn ang="0">
                  <a:pos x="36" y="94"/>
                </a:cxn>
                <a:cxn ang="0">
                  <a:pos x="28" y="96"/>
                </a:cxn>
                <a:cxn ang="0">
                  <a:pos x="12" y="84"/>
                </a:cxn>
                <a:cxn ang="0">
                  <a:pos x="0" y="67"/>
                </a:cxn>
                <a:cxn ang="0">
                  <a:pos x="3" y="61"/>
                </a:cxn>
                <a:cxn ang="0">
                  <a:pos x="9" y="66"/>
                </a:cxn>
                <a:cxn ang="0">
                  <a:pos x="19" y="70"/>
                </a:cxn>
                <a:cxn ang="0">
                  <a:pos x="39" y="71"/>
                </a:cxn>
                <a:cxn ang="0">
                  <a:pos x="99" y="63"/>
                </a:cxn>
                <a:cxn ang="0">
                  <a:pos x="139" y="26"/>
                </a:cxn>
                <a:cxn ang="0">
                  <a:pos x="134" y="15"/>
                </a:cxn>
                <a:cxn ang="0">
                  <a:pos x="121" y="10"/>
                </a:cxn>
                <a:cxn ang="0">
                  <a:pos x="119" y="8"/>
                </a:cxn>
                <a:cxn ang="0">
                  <a:pos x="122" y="3"/>
                </a:cxn>
                <a:cxn ang="0">
                  <a:pos x="132" y="0"/>
                </a:cxn>
                <a:cxn ang="0">
                  <a:pos x="157" y="5"/>
                </a:cxn>
                <a:cxn ang="0">
                  <a:pos x="170" y="13"/>
                </a:cxn>
                <a:cxn ang="0">
                  <a:pos x="170" y="21"/>
                </a:cxn>
                <a:cxn ang="0">
                  <a:pos x="164" y="28"/>
                </a:cxn>
                <a:cxn ang="0">
                  <a:pos x="160" y="57"/>
                </a:cxn>
                <a:cxn ang="0">
                  <a:pos x="212" y="52"/>
                </a:cxn>
                <a:cxn ang="0">
                  <a:pos x="228" y="48"/>
                </a:cxn>
                <a:cxn ang="0">
                  <a:pos x="242" y="50"/>
                </a:cxn>
                <a:cxn ang="0">
                  <a:pos x="257" y="57"/>
                </a:cxn>
                <a:cxn ang="0">
                  <a:pos x="261" y="66"/>
                </a:cxn>
                <a:cxn ang="0">
                  <a:pos x="260" y="71"/>
                </a:cxn>
                <a:cxn ang="0">
                  <a:pos x="252" y="74"/>
                </a:cxn>
                <a:cxn ang="0">
                  <a:pos x="219" y="71"/>
                </a:cxn>
                <a:cxn ang="0">
                  <a:pos x="160" y="73"/>
                </a:cxn>
                <a:cxn ang="0">
                  <a:pos x="158" y="128"/>
                </a:cxn>
                <a:cxn ang="0">
                  <a:pos x="165" y="155"/>
                </a:cxn>
                <a:cxn ang="0">
                  <a:pos x="164" y="186"/>
                </a:cxn>
                <a:cxn ang="0">
                  <a:pos x="141" y="229"/>
                </a:cxn>
                <a:cxn ang="0">
                  <a:pos x="97" y="258"/>
                </a:cxn>
                <a:cxn ang="0">
                  <a:pos x="119" y="119"/>
                </a:cxn>
                <a:cxn ang="0">
                  <a:pos x="110" y="121"/>
                </a:cxn>
                <a:cxn ang="0">
                  <a:pos x="100" y="131"/>
                </a:cxn>
                <a:cxn ang="0">
                  <a:pos x="94" y="148"/>
                </a:cxn>
                <a:cxn ang="0">
                  <a:pos x="97" y="160"/>
                </a:cxn>
                <a:cxn ang="0">
                  <a:pos x="106" y="170"/>
                </a:cxn>
                <a:cxn ang="0">
                  <a:pos x="121" y="174"/>
                </a:cxn>
                <a:cxn ang="0">
                  <a:pos x="129" y="171"/>
                </a:cxn>
                <a:cxn ang="0">
                  <a:pos x="138" y="163"/>
                </a:cxn>
                <a:cxn ang="0">
                  <a:pos x="141" y="145"/>
                </a:cxn>
                <a:cxn ang="0">
                  <a:pos x="135" y="126"/>
                </a:cxn>
                <a:cxn ang="0">
                  <a:pos x="123" y="119"/>
                </a:cxn>
              </a:cxnLst>
              <a:rect l="0" t="0" r="r" b="b"/>
              <a:pathLst>
                <a:path w="261" h="264">
                  <a:moveTo>
                    <a:pt x="77" y="255"/>
                  </a:moveTo>
                  <a:lnTo>
                    <a:pt x="77" y="255"/>
                  </a:lnTo>
                  <a:lnTo>
                    <a:pt x="90" y="248"/>
                  </a:lnTo>
                  <a:lnTo>
                    <a:pt x="102" y="241"/>
                  </a:lnTo>
                  <a:lnTo>
                    <a:pt x="113" y="233"/>
                  </a:lnTo>
                  <a:lnTo>
                    <a:pt x="122" y="225"/>
                  </a:lnTo>
                  <a:lnTo>
                    <a:pt x="129" y="216"/>
                  </a:lnTo>
                  <a:lnTo>
                    <a:pt x="135" y="206"/>
                  </a:lnTo>
                  <a:lnTo>
                    <a:pt x="139" y="196"/>
                  </a:lnTo>
                  <a:lnTo>
                    <a:pt x="142" y="186"/>
                  </a:lnTo>
                  <a:lnTo>
                    <a:pt x="142" y="186"/>
                  </a:lnTo>
                  <a:lnTo>
                    <a:pt x="132" y="191"/>
                  </a:lnTo>
                  <a:lnTo>
                    <a:pt x="121" y="193"/>
                  </a:lnTo>
                  <a:lnTo>
                    <a:pt x="121" y="193"/>
                  </a:lnTo>
                  <a:lnTo>
                    <a:pt x="112" y="191"/>
                  </a:lnTo>
                  <a:lnTo>
                    <a:pt x="105" y="190"/>
                  </a:lnTo>
                  <a:lnTo>
                    <a:pt x="97" y="186"/>
                  </a:lnTo>
                  <a:lnTo>
                    <a:pt x="92" y="181"/>
                  </a:lnTo>
                  <a:lnTo>
                    <a:pt x="87" y="176"/>
                  </a:lnTo>
                  <a:lnTo>
                    <a:pt x="83" y="168"/>
                  </a:lnTo>
                  <a:lnTo>
                    <a:pt x="81" y="161"/>
                  </a:lnTo>
                  <a:lnTo>
                    <a:pt x="80" y="152"/>
                  </a:lnTo>
                  <a:lnTo>
                    <a:pt x="80" y="152"/>
                  </a:lnTo>
                  <a:lnTo>
                    <a:pt x="81" y="142"/>
                  </a:lnTo>
                  <a:lnTo>
                    <a:pt x="83" y="132"/>
                  </a:lnTo>
                  <a:lnTo>
                    <a:pt x="87" y="125"/>
                  </a:lnTo>
                  <a:lnTo>
                    <a:pt x="92" y="118"/>
                  </a:lnTo>
                  <a:lnTo>
                    <a:pt x="97" y="113"/>
                  </a:lnTo>
                  <a:lnTo>
                    <a:pt x="105" y="109"/>
                  </a:lnTo>
                  <a:lnTo>
                    <a:pt x="112" y="107"/>
                  </a:lnTo>
                  <a:lnTo>
                    <a:pt x="121" y="106"/>
                  </a:lnTo>
                  <a:lnTo>
                    <a:pt x="121" y="106"/>
                  </a:lnTo>
                  <a:lnTo>
                    <a:pt x="131" y="107"/>
                  </a:lnTo>
                  <a:lnTo>
                    <a:pt x="141" y="112"/>
                  </a:lnTo>
                  <a:lnTo>
                    <a:pt x="141" y="112"/>
                  </a:lnTo>
                  <a:lnTo>
                    <a:pt x="141" y="74"/>
                  </a:lnTo>
                  <a:lnTo>
                    <a:pt x="141" y="74"/>
                  </a:lnTo>
                  <a:lnTo>
                    <a:pt x="103" y="79"/>
                  </a:lnTo>
                  <a:lnTo>
                    <a:pt x="68" y="84"/>
                  </a:lnTo>
                  <a:lnTo>
                    <a:pt x="68" y="84"/>
                  </a:lnTo>
                  <a:lnTo>
                    <a:pt x="51" y="89"/>
                  </a:lnTo>
                  <a:lnTo>
                    <a:pt x="51" y="89"/>
                  </a:lnTo>
                  <a:lnTo>
                    <a:pt x="41" y="93"/>
                  </a:lnTo>
                  <a:lnTo>
                    <a:pt x="41" y="93"/>
                  </a:lnTo>
                  <a:lnTo>
                    <a:pt x="36" y="94"/>
                  </a:lnTo>
                  <a:lnTo>
                    <a:pt x="32" y="96"/>
                  </a:lnTo>
                  <a:lnTo>
                    <a:pt x="32" y="96"/>
                  </a:lnTo>
                  <a:lnTo>
                    <a:pt x="28" y="96"/>
                  </a:lnTo>
                  <a:lnTo>
                    <a:pt x="23" y="93"/>
                  </a:lnTo>
                  <a:lnTo>
                    <a:pt x="12" y="84"/>
                  </a:lnTo>
                  <a:lnTo>
                    <a:pt x="12" y="84"/>
                  </a:lnTo>
                  <a:lnTo>
                    <a:pt x="3" y="74"/>
                  </a:lnTo>
                  <a:lnTo>
                    <a:pt x="2" y="71"/>
                  </a:lnTo>
                  <a:lnTo>
                    <a:pt x="0" y="67"/>
                  </a:lnTo>
                  <a:lnTo>
                    <a:pt x="0" y="67"/>
                  </a:lnTo>
                  <a:lnTo>
                    <a:pt x="0" y="63"/>
                  </a:lnTo>
                  <a:lnTo>
                    <a:pt x="3" y="61"/>
                  </a:lnTo>
                  <a:lnTo>
                    <a:pt x="3" y="61"/>
                  </a:lnTo>
                  <a:lnTo>
                    <a:pt x="6" y="63"/>
                  </a:lnTo>
                  <a:lnTo>
                    <a:pt x="9" y="66"/>
                  </a:lnTo>
                  <a:lnTo>
                    <a:pt x="9" y="66"/>
                  </a:lnTo>
                  <a:lnTo>
                    <a:pt x="15" y="68"/>
                  </a:lnTo>
                  <a:lnTo>
                    <a:pt x="19" y="70"/>
                  </a:lnTo>
                  <a:lnTo>
                    <a:pt x="28" y="71"/>
                  </a:lnTo>
                  <a:lnTo>
                    <a:pt x="28" y="71"/>
                  </a:lnTo>
                  <a:lnTo>
                    <a:pt x="39" y="71"/>
                  </a:lnTo>
                  <a:lnTo>
                    <a:pt x="51" y="70"/>
                  </a:lnTo>
                  <a:lnTo>
                    <a:pt x="51" y="70"/>
                  </a:lnTo>
                  <a:lnTo>
                    <a:pt x="99" y="63"/>
                  </a:lnTo>
                  <a:lnTo>
                    <a:pt x="141" y="58"/>
                  </a:lnTo>
                  <a:lnTo>
                    <a:pt x="141" y="58"/>
                  </a:lnTo>
                  <a:lnTo>
                    <a:pt x="139" y="26"/>
                  </a:lnTo>
                  <a:lnTo>
                    <a:pt x="139" y="26"/>
                  </a:lnTo>
                  <a:lnTo>
                    <a:pt x="138" y="19"/>
                  </a:lnTo>
                  <a:lnTo>
                    <a:pt x="134" y="15"/>
                  </a:lnTo>
                  <a:lnTo>
                    <a:pt x="134" y="15"/>
                  </a:lnTo>
                  <a:lnTo>
                    <a:pt x="128" y="12"/>
                  </a:lnTo>
                  <a:lnTo>
                    <a:pt x="121" y="10"/>
                  </a:lnTo>
                  <a:lnTo>
                    <a:pt x="121" y="10"/>
                  </a:lnTo>
                  <a:lnTo>
                    <a:pt x="119" y="9"/>
                  </a:lnTo>
                  <a:lnTo>
                    <a:pt x="119" y="8"/>
                  </a:lnTo>
                  <a:lnTo>
                    <a:pt x="119" y="8"/>
                  </a:lnTo>
                  <a:lnTo>
                    <a:pt x="119" y="6"/>
                  </a:lnTo>
                  <a:lnTo>
                    <a:pt x="122" y="3"/>
                  </a:lnTo>
                  <a:lnTo>
                    <a:pt x="126" y="2"/>
                  </a:lnTo>
                  <a:lnTo>
                    <a:pt x="132" y="0"/>
                  </a:lnTo>
                  <a:lnTo>
                    <a:pt x="132" y="0"/>
                  </a:lnTo>
                  <a:lnTo>
                    <a:pt x="144" y="2"/>
                  </a:lnTo>
                  <a:lnTo>
                    <a:pt x="157" y="5"/>
                  </a:lnTo>
                  <a:lnTo>
                    <a:pt x="157" y="5"/>
                  </a:lnTo>
                  <a:lnTo>
                    <a:pt x="163" y="8"/>
                  </a:lnTo>
                  <a:lnTo>
                    <a:pt x="167" y="10"/>
                  </a:lnTo>
                  <a:lnTo>
                    <a:pt x="170" y="13"/>
                  </a:lnTo>
                  <a:lnTo>
                    <a:pt x="170" y="18"/>
                  </a:lnTo>
                  <a:lnTo>
                    <a:pt x="170" y="18"/>
                  </a:lnTo>
                  <a:lnTo>
                    <a:pt x="170" y="21"/>
                  </a:lnTo>
                  <a:lnTo>
                    <a:pt x="167" y="24"/>
                  </a:lnTo>
                  <a:lnTo>
                    <a:pt x="167" y="24"/>
                  </a:lnTo>
                  <a:lnTo>
                    <a:pt x="164" y="28"/>
                  </a:lnTo>
                  <a:lnTo>
                    <a:pt x="163" y="34"/>
                  </a:lnTo>
                  <a:lnTo>
                    <a:pt x="160" y="57"/>
                  </a:lnTo>
                  <a:lnTo>
                    <a:pt x="160" y="57"/>
                  </a:lnTo>
                  <a:lnTo>
                    <a:pt x="202" y="54"/>
                  </a:lnTo>
                  <a:lnTo>
                    <a:pt x="202" y="54"/>
                  </a:lnTo>
                  <a:lnTo>
                    <a:pt x="212" y="52"/>
                  </a:lnTo>
                  <a:lnTo>
                    <a:pt x="221" y="51"/>
                  </a:lnTo>
                  <a:lnTo>
                    <a:pt x="221" y="51"/>
                  </a:lnTo>
                  <a:lnTo>
                    <a:pt x="228" y="48"/>
                  </a:lnTo>
                  <a:lnTo>
                    <a:pt x="234" y="48"/>
                  </a:lnTo>
                  <a:lnTo>
                    <a:pt x="234" y="48"/>
                  </a:lnTo>
                  <a:lnTo>
                    <a:pt x="242" y="50"/>
                  </a:lnTo>
                  <a:lnTo>
                    <a:pt x="254" y="54"/>
                  </a:lnTo>
                  <a:lnTo>
                    <a:pt x="254" y="54"/>
                  </a:lnTo>
                  <a:lnTo>
                    <a:pt x="257" y="57"/>
                  </a:lnTo>
                  <a:lnTo>
                    <a:pt x="260" y="60"/>
                  </a:lnTo>
                  <a:lnTo>
                    <a:pt x="261" y="63"/>
                  </a:lnTo>
                  <a:lnTo>
                    <a:pt x="261" y="66"/>
                  </a:lnTo>
                  <a:lnTo>
                    <a:pt x="261" y="66"/>
                  </a:lnTo>
                  <a:lnTo>
                    <a:pt x="261" y="68"/>
                  </a:lnTo>
                  <a:lnTo>
                    <a:pt x="260" y="71"/>
                  </a:lnTo>
                  <a:lnTo>
                    <a:pt x="257" y="73"/>
                  </a:lnTo>
                  <a:lnTo>
                    <a:pt x="252" y="74"/>
                  </a:lnTo>
                  <a:lnTo>
                    <a:pt x="252" y="74"/>
                  </a:lnTo>
                  <a:lnTo>
                    <a:pt x="235" y="73"/>
                  </a:lnTo>
                  <a:lnTo>
                    <a:pt x="235" y="73"/>
                  </a:lnTo>
                  <a:lnTo>
                    <a:pt x="219" y="71"/>
                  </a:lnTo>
                  <a:lnTo>
                    <a:pt x="202" y="71"/>
                  </a:lnTo>
                  <a:lnTo>
                    <a:pt x="202" y="71"/>
                  </a:lnTo>
                  <a:lnTo>
                    <a:pt x="160" y="73"/>
                  </a:lnTo>
                  <a:lnTo>
                    <a:pt x="160" y="73"/>
                  </a:lnTo>
                  <a:lnTo>
                    <a:pt x="158" y="128"/>
                  </a:lnTo>
                  <a:lnTo>
                    <a:pt x="158" y="128"/>
                  </a:lnTo>
                  <a:lnTo>
                    <a:pt x="161" y="135"/>
                  </a:lnTo>
                  <a:lnTo>
                    <a:pt x="164" y="145"/>
                  </a:lnTo>
                  <a:lnTo>
                    <a:pt x="165" y="155"/>
                  </a:lnTo>
                  <a:lnTo>
                    <a:pt x="165" y="167"/>
                  </a:lnTo>
                  <a:lnTo>
                    <a:pt x="165" y="167"/>
                  </a:lnTo>
                  <a:lnTo>
                    <a:pt x="164" y="186"/>
                  </a:lnTo>
                  <a:lnTo>
                    <a:pt x="160" y="202"/>
                  </a:lnTo>
                  <a:lnTo>
                    <a:pt x="151" y="216"/>
                  </a:lnTo>
                  <a:lnTo>
                    <a:pt x="141" y="229"/>
                  </a:lnTo>
                  <a:lnTo>
                    <a:pt x="129" y="241"/>
                  </a:lnTo>
                  <a:lnTo>
                    <a:pt x="115" y="251"/>
                  </a:lnTo>
                  <a:lnTo>
                    <a:pt x="97" y="258"/>
                  </a:lnTo>
                  <a:lnTo>
                    <a:pt x="80" y="264"/>
                  </a:lnTo>
                  <a:lnTo>
                    <a:pt x="77" y="255"/>
                  </a:lnTo>
                  <a:close/>
                  <a:moveTo>
                    <a:pt x="119" y="119"/>
                  </a:moveTo>
                  <a:lnTo>
                    <a:pt x="119" y="119"/>
                  </a:lnTo>
                  <a:lnTo>
                    <a:pt x="115" y="119"/>
                  </a:lnTo>
                  <a:lnTo>
                    <a:pt x="110" y="121"/>
                  </a:lnTo>
                  <a:lnTo>
                    <a:pt x="106" y="123"/>
                  </a:lnTo>
                  <a:lnTo>
                    <a:pt x="103" y="126"/>
                  </a:lnTo>
                  <a:lnTo>
                    <a:pt x="100" y="131"/>
                  </a:lnTo>
                  <a:lnTo>
                    <a:pt x="97" y="135"/>
                  </a:lnTo>
                  <a:lnTo>
                    <a:pt x="96" y="142"/>
                  </a:lnTo>
                  <a:lnTo>
                    <a:pt x="94" y="148"/>
                  </a:lnTo>
                  <a:lnTo>
                    <a:pt x="94" y="148"/>
                  </a:lnTo>
                  <a:lnTo>
                    <a:pt x="96" y="154"/>
                  </a:lnTo>
                  <a:lnTo>
                    <a:pt x="97" y="160"/>
                  </a:lnTo>
                  <a:lnTo>
                    <a:pt x="99" y="164"/>
                  </a:lnTo>
                  <a:lnTo>
                    <a:pt x="103" y="167"/>
                  </a:lnTo>
                  <a:lnTo>
                    <a:pt x="106" y="170"/>
                  </a:lnTo>
                  <a:lnTo>
                    <a:pt x="110" y="173"/>
                  </a:lnTo>
                  <a:lnTo>
                    <a:pt x="115" y="173"/>
                  </a:lnTo>
                  <a:lnTo>
                    <a:pt x="121" y="174"/>
                  </a:lnTo>
                  <a:lnTo>
                    <a:pt x="121" y="174"/>
                  </a:lnTo>
                  <a:lnTo>
                    <a:pt x="125" y="173"/>
                  </a:lnTo>
                  <a:lnTo>
                    <a:pt x="129" y="171"/>
                  </a:lnTo>
                  <a:lnTo>
                    <a:pt x="132" y="170"/>
                  </a:lnTo>
                  <a:lnTo>
                    <a:pt x="135" y="167"/>
                  </a:lnTo>
                  <a:lnTo>
                    <a:pt x="138" y="163"/>
                  </a:lnTo>
                  <a:lnTo>
                    <a:pt x="139" y="157"/>
                  </a:lnTo>
                  <a:lnTo>
                    <a:pt x="141" y="145"/>
                  </a:lnTo>
                  <a:lnTo>
                    <a:pt x="141" y="145"/>
                  </a:lnTo>
                  <a:lnTo>
                    <a:pt x="139" y="135"/>
                  </a:lnTo>
                  <a:lnTo>
                    <a:pt x="138" y="131"/>
                  </a:lnTo>
                  <a:lnTo>
                    <a:pt x="135" y="126"/>
                  </a:lnTo>
                  <a:lnTo>
                    <a:pt x="132" y="123"/>
                  </a:lnTo>
                  <a:lnTo>
                    <a:pt x="128" y="121"/>
                  </a:lnTo>
                  <a:lnTo>
                    <a:pt x="123" y="119"/>
                  </a:lnTo>
                  <a:lnTo>
                    <a:pt x="119" y="119"/>
                  </a:lnTo>
                  <a:lnTo>
                    <a:pt x="119" y="11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2" name="Freeform 136"/>
            <p:cNvSpPr>
              <a:spLocks noEditPoints="1"/>
            </p:cNvSpPr>
            <p:nvPr userDrawn="1"/>
          </p:nvSpPr>
          <p:spPr bwMode="auto">
            <a:xfrm>
              <a:off x="6318251" y="1849438"/>
              <a:ext cx="50800" cy="49213"/>
            </a:xfrm>
            <a:custGeom>
              <a:avLst/>
              <a:gdLst/>
              <a:ahLst/>
              <a:cxnLst>
                <a:cxn ang="0">
                  <a:pos x="95" y="47"/>
                </a:cxn>
                <a:cxn ang="0">
                  <a:pos x="90" y="66"/>
                </a:cxn>
                <a:cxn ang="0">
                  <a:pos x="82" y="80"/>
                </a:cxn>
                <a:cxn ang="0">
                  <a:pos x="66" y="90"/>
                </a:cxn>
                <a:cxn ang="0">
                  <a:pos x="48" y="93"/>
                </a:cxn>
                <a:cxn ang="0">
                  <a:pos x="38" y="93"/>
                </a:cxn>
                <a:cxn ang="0">
                  <a:pos x="22" y="86"/>
                </a:cxn>
                <a:cxn ang="0">
                  <a:pos x="9" y="73"/>
                </a:cxn>
                <a:cxn ang="0">
                  <a:pos x="2" y="57"/>
                </a:cxn>
                <a:cxn ang="0">
                  <a:pos x="0" y="47"/>
                </a:cxn>
                <a:cxn ang="0">
                  <a:pos x="5" y="29"/>
                </a:cxn>
                <a:cxn ang="0">
                  <a:pos x="15" y="15"/>
                </a:cxn>
                <a:cxn ang="0">
                  <a:pos x="29" y="5"/>
                </a:cxn>
                <a:cxn ang="0">
                  <a:pos x="48" y="0"/>
                </a:cxn>
                <a:cxn ang="0">
                  <a:pos x="57" y="2"/>
                </a:cxn>
                <a:cxn ang="0">
                  <a:pos x="74" y="9"/>
                </a:cxn>
                <a:cxn ang="0">
                  <a:pos x="86" y="21"/>
                </a:cxn>
                <a:cxn ang="0">
                  <a:pos x="93" y="38"/>
                </a:cxn>
                <a:cxn ang="0">
                  <a:pos x="95" y="47"/>
                </a:cxn>
                <a:cxn ang="0">
                  <a:pos x="16" y="47"/>
                </a:cxn>
                <a:cxn ang="0">
                  <a:pos x="19" y="60"/>
                </a:cxn>
                <a:cxn ang="0">
                  <a:pos x="27" y="68"/>
                </a:cxn>
                <a:cxn ang="0">
                  <a:pos x="35" y="76"/>
                </a:cxn>
                <a:cxn ang="0">
                  <a:pos x="48" y="79"/>
                </a:cxn>
                <a:cxn ang="0">
                  <a:pos x="54" y="77"/>
                </a:cxn>
                <a:cxn ang="0">
                  <a:pos x="66" y="73"/>
                </a:cxn>
                <a:cxn ang="0">
                  <a:pos x="73" y="64"/>
                </a:cxn>
                <a:cxn ang="0">
                  <a:pos x="77" y="54"/>
                </a:cxn>
                <a:cxn ang="0">
                  <a:pos x="79" y="47"/>
                </a:cxn>
                <a:cxn ang="0">
                  <a:pos x="76" y="35"/>
                </a:cxn>
                <a:cxn ang="0">
                  <a:pos x="70" y="25"/>
                </a:cxn>
                <a:cxn ang="0">
                  <a:pos x="60" y="19"/>
                </a:cxn>
                <a:cxn ang="0">
                  <a:pos x="48" y="16"/>
                </a:cxn>
                <a:cxn ang="0">
                  <a:pos x="41" y="18"/>
                </a:cxn>
                <a:cxn ang="0">
                  <a:pos x="31" y="22"/>
                </a:cxn>
                <a:cxn ang="0">
                  <a:pos x="22" y="29"/>
                </a:cxn>
                <a:cxn ang="0">
                  <a:pos x="18" y="41"/>
                </a:cxn>
                <a:cxn ang="0">
                  <a:pos x="16" y="47"/>
                </a:cxn>
              </a:cxnLst>
              <a:rect l="0" t="0" r="r" b="b"/>
              <a:pathLst>
                <a:path w="95" h="93">
                  <a:moveTo>
                    <a:pt x="95" y="47"/>
                  </a:moveTo>
                  <a:lnTo>
                    <a:pt x="95" y="47"/>
                  </a:lnTo>
                  <a:lnTo>
                    <a:pt x="93" y="57"/>
                  </a:lnTo>
                  <a:lnTo>
                    <a:pt x="90" y="66"/>
                  </a:lnTo>
                  <a:lnTo>
                    <a:pt x="86" y="73"/>
                  </a:lnTo>
                  <a:lnTo>
                    <a:pt x="82" y="80"/>
                  </a:lnTo>
                  <a:lnTo>
                    <a:pt x="74" y="86"/>
                  </a:lnTo>
                  <a:lnTo>
                    <a:pt x="66" y="90"/>
                  </a:lnTo>
                  <a:lnTo>
                    <a:pt x="57" y="93"/>
                  </a:lnTo>
                  <a:lnTo>
                    <a:pt x="48" y="93"/>
                  </a:lnTo>
                  <a:lnTo>
                    <a:pt x="48" y="93"/>
                  </a:lnTo>
                  <a:lnTo>
                    <a:pt x="38" y="93"/>
                  </a:lnTo>
                  <a:lnTo>
                    <a:pt x="29" y="90"/>
                  </a:lnTo>
                  <a:lnTo>
                    <a:pt x="22" y="86"/>
                  </a:lnTo>
                  <a:lnTo>
                    <a:pt x="15" y="80"/>
                  </a:lnTo>
                  <a:lnTo>
                    <a:pt x="9" y="73"/>
                  </a:lnTo>
                  <a:lnTo>
                    <a:pt x="5" y="66"/>
                  </a:lnTo>
                  <a:lnTo>
                    <a:pt x="2" y="57"/>
                  </a:lnTo>
                  <a:lnTo>
                    <a:pt x="0" y="47"/>
                  </a:lnTo>
                  <a:lnTo>
                    <a:pt x="0" y="47"/>
                  </a:lnTo>
                  <a:lnTo>
                    <a:pt x="2" y="38"/>
                  </a:lnTo>
                  <a:lnTo>
                    <a:pt x="5" y="29"/>
                  </a:lnTo>
                  <a:lnTo>
                    <a:pt x="9" y="21"/>
                  </a:lnTo>
                  <a:lnTo>
                    <a:pt x="15" y="15"/>
                  </a:lnTo>
                  <a:lnTo>
                    <a:pt x="22" y="9"/>
                  </a:lnTo>
                  <a:lnTo>
                    <a:pt x="29" y="5"/>
                  </a:lnTo>
                  <a:lnTo>
                    <a:pt x="38" y="2"/>
                  </a:lnTo>
                  <a:lnTo>
                    <a:pt x="48" y="0"/>
                  </a:lnTo>
                  <a:lnTo>
                    <a:pt x="48" y="0"/>
                  </a:lnTo>
                  <a:lnTo>
                    <a:pt x="57" y="2"/>
                  </a:lnTo>
                  <a:lnTo>
                    <a:pt x="66" y="5"/>
                  </a:lnTo>
                  <a:lnTo>
                    <a:pt x="74" y="9"/>
                  </a:lnTo>
                  <a:lnTo>
                    <a:pt x="82" y="15"/>
                  </a:lnTo>
                  <a:lnTo>
                    <a:pt x="86" y="21"/>
                  </a:lnTo>
                  <a:lnTo>
                    <a:pt x="90" y="29"/>
                  </a:lnTo>
                  <a:lnTo>
                    <a:pt x="93" y="38"/>
                  </a:lnTo>
                  <a:lnTo>
                    <a:pt x="95" y="47"/>
                  </a:lnTo>
                  <a:lnTo>
                    <a:pt x="95" y="47"/>
                  </a:lnTo>
                  <a:close/>
                  <a:moveTo>
                    <a:pt x="16" y="47"/>
                  </a:moveTo>
                  <a:lnTo>
                    <a:pt x="16" y="47"/>
                  </a:lnTo>
                  <a:lnTo>
                    <a:pt x="18" y="54"/>
                  </a:lnTo>
                  <a:lnTo>
                    <a:pt x="19" y="60"/>
                  </a:lnTo>
                  <a:lnTo>
                    <a:pt x="22" y="64"/>
                  </a:lnTo>
                  <a:lnTo>
                    <a:pt x="27" y="68"/>
                  </a:lnTo>
                  <a:lnTo>
                    <a:pt x="31" y="73"/>
                  </a:lnTo>
                  <a:lnTo>
                    <a:pt x="35" y="76"/>
                  </a:lnTo>
                  <a:lnTo>
                    <a:pt x="41" y="77"/>
                  </a:lnTo>
                  <a:lnTo>
                    <a:pt x="48" y="79"/>
                  </a:lnTo>
                  <a:lnTo>
                    <a:pt x="48" y="79"/>
                  </a:lnTo>
                  <a:lnTo>
                    <a:pt x="54" y="77"/>
                  </a:lnTo>
                  <a:lnTo>
                    <a:pt x="60" y="76"/>
                  </a:lnTo>
                  <a:lnTo>
                    <a:pt x="66" y="73"/>
                  </a:lnTo>
                  <a:lnTo>
                    <a:pt x="70" y="68"/>
                  </a:lnTo>
                  <a:lnTo>
                    <a:pt x="73" y="64"/>
                  </a:lnTo>
                  <a:lnTo>
                    <a:pt x="76" y="60"/>
                  </a:lnTo>
                  <a:lnTo>
                    <a:pt x="77" y="54"/>
                  </a:lnTo>
                  <a:lnTo>
                    <a:pt x="79" y="47"/>
                  </a:lnTo>
                  <a:lnTo>
                    <a:pt x="79" y="47"/>
                  </a:lnTo>
                  <a:lnTo>
                    <a:pt x="77" y="41"/>
                  </a:lnTo>
                  <a:lnTo>
                    <a:pt x="76" y="35"/>
                  </a:lnTo>
                  <a:lnTo>
                    <a:pt x="73" y="29"/>
                  </a:lnTo>
                  <a:lnTo>
                    <a:pt x="70" y="25"/>
                  </a:lnTo>
                  <a:lnTo>
                    <a:pt x="66" y="22"/>
                  </a:lnTo>
                  <a:lnTo>
                    <a:pt x="60" y="19"/>
                  </a:lnTo>
                  <a:lnTo>
                    <a:pt x="54" y="18"/>
                  </a:lnTo>
                  <a:lnTo>
                    <a:pt x="48" y="16"/>
                  </a:lnTo>
                  <a:lnTo>
                    <a:pt x="48" y="16"/>
                  </a:lnTo>
                  <a:lnTo>
                    <a:pt x="41" y="18"/>
                  </a:lnTo>
                  <a:lnTo>
                    <a:pt x="35" y="19"/>
                  </a:lnTo>
                  <a:lnTo>
                    <a:pt x="31" y="22"/>
                  </a:lnTo>
                  <a:lnTo>
                    <a:pt x="27" y="25"/>
                  </a:lnTo>
                  <a:lnTo>
                    <a:pt x="22" y="29"/>
                  </a:lnTo>
                  <a:lnTo>
                    <a:pt x="19" y="35"/>
                  </a:lnTo>
                  <a:lnTo>
                    <a:pt x="18" y="41"/>
                  </a:lnTo>
                  <a:lnTo>
                    <a:pt x="16" y="47"/>
                  </a:lnTo>
                  <a:lnTo>
                    <a:pt x="16" y="47"/>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3" name="Freeform 137"/>
            <p:cNvSpPr>
              <a:spLocks noEditPoints="1"/>
            </p:cNvSpPr>
            <p:nvPr userDrawn="1"/>
          </p:nvSpPr>
          <p:spPr bwMode="auto">
            <a:xfrm>
              <a:off x="2541588" y="1460501"/>
              <a:ext cx="147638" cy="149225"/>
            </a:xfrm>
            <a:custGeom>
              <a:avLst/>
              <a:gdLst/>
              <a:ahLst/>
              <a:cxnLst>
                <a:cxn ang="0">
                  <a:pos x="100" y="125"/>
                </a:cxn>
                <a:cxn ang="0">
                  <a:pos x="120" y="138"/>
                </a:cxn>
                <a:cxn ang="0">
                  <a:pos x="128" y="155"/>
                </a:cxn>
                <a:cxn ang="0">
                  <a:pos x="125" y="168"/>
                </a:cxn>
                <a:cxn ang="0">
                  <a:pos x="116" y="176"/>
                </a:cxn>
                <a:cxn ang="0">
                  <a:pos x="109" y="165"/>
                </a:cxn>
                <a:cxn ang="0">
                  <a:pos x="100" y="147"/>
                </a:cxn>
                <a:cxn ang="0">
                  <a:pos x="86" y="184"/>
                </a:cxn>
                <a:cxn ang="0">
                  <a:pos x="86" y="273"/>
                </a:cxn>
                <a:cxn ang="0">
                  <a:pos x="84" y="277"/>
                </a:cxn>
                <a:cxn ang="0">
                  <a:pos x="68" y="280"/>
                </a:cxn>
                <a:cxn ang="0">
                  <a:pos x="59" y="275"/>
                </a:cxn>
                <a:cxn ang="0">
                  <a:pos x="64" y="135"/>
                </a:cxn>
                <a:cxn ang="0">
                  <a:pos x="35" y="186"/>
                </a:cxn>
                <a:cxn ang="0">
                  <a:pos x="4" y="220"/>
                </a:cxn>
                <a:cxn ang="0">
                  <a:pos x="17" y="187"/>
                </a:cxn>
                <a:cxn ang="0">
                  <a:pos x="58" y="97"/>
                </a:cxn>
                <a:cxn ang="0">
                  <a:pos x="17" y="97"/>
                </a:cxn>
                <a:cxn ang="0">
                  <a:pos x="4" y="83"/>
                </a:cxn>
                <a:cxn ang="0">
                  <a:pos x="62" y="87"/>
                </a:cxn>
                <a:cxn ang="0">
                  <a:pos x="35" y="45"/>
                </a:cxn>
                <a:cxn ang="0">
                  <a:pos x="7" y="41"/>
                </a:cxn>
                <a:cxn ang="0">
                  <a:pos x="74" y="21"/>
                </a:cxn>
                <a:cxn ang="0">
                  <a:pos x="104" y="6"/>
                </a:cxn>
                <a:cxn ang="0">
                  <a:pos x="135" y="13"/>
                </a:cxn>
                <a:cxn ang="0">
                  <a:pos x="141" y="21"/>
                </a:cxn>
                <a:cxn ang="0">
                  <a:pos x="135" y="25"/>
                </a:cxn>
                <a:cxn ang="0">
                  <a:pos x="102" y="32"/>
                </a:cxn>
                <a:cxn ang="0">
                  <a:pos x="104" y="87"/>
                </a:cxn>
                <a:cxn ang="0">
                  <a:pos x="120" y="67"/>
                </a:cxn>
                <a:cxn ang="0">
                  <a:pos x="145" y="94"/>
                </a:cxn>
                <a:cxn ang="0">
                  <a:pos x="142" y="97"/>
                </a:cxn>
                <a:cxn ang="0">
                  <a:pos x="212" y="139"/>
                </a:cxn>
                <a:cxn ang="0">
                  <a:pos x="241" y="168"/>
                </a:cxn>
                <a:cxn ang="0">
                  <a:pos x="264" y="197"/>
                </a:cxn>
                <a:cxn ang="0">
                  <a:pos x="278" y="225"/>
                </a:cxn>
                <a:cxn ang="0">
                  <a:pos x="278" y="245"/>
                </a:cxn>
                <a:cxn ang="0">
                  <a:pos x="265" y="265"/>
                </a:cxn>
                <a:cxn ang="0">
                  <a:pos x="260" y="265"/>
                </a:cxn>
                <a:cxn ang="0">
                  <a:pos x="255" y="255"/>
                </a:cxn>
                <a:cxn ang="0">
                  <a:pos x="248" y="229"/>
                </a:cxn>
                <a:cxn ang="0">
                  <a:pos x="126" y="258"/>
                </a:cxn>
                <a:cxn ang="0">
                  <a:pos x="122" y="273"/>
                </a:cxn>
                <a:cxn ang="0">
                  <a:pos x="116" y="271"/>
                </a:cxn>
                <a:cxn ang="0">
                  <a:pos x="104" y="233"/>
                </a:cxn>
                <a:cxn ang="0">
                  <a:pos x="145" y="186"/>
                </a:cxn>
                <a:cxn ang="0">
                  <a:pos x="168" y="87"/>
                </a:cxn>
                <a:cxn ang="0">
                  <a:pos x="178" y="29"/>
                </a:cxn>
                <a:cxn ang="0">
                  <a:pos x="219" y="24"/>
                </a:cxn>
                <a:cxn ang="0">
                  <a:pos x="223" y="29"/>
                </a:cxn>
                <a:cxn ang="0">
                  <a:pos x="220" y="34"/>
                </a:cxn>
                <a:cxn ang="0">
                  <a:pos x="191" y="94"/>
                </a:cxn>
                <a:cxn ang="0">
                  <a:pos x="144" y="232"/>
                </a:cxn>
                <a:cxn ang="0">
                  <a:pos x="245" y="219"/>
                </a:cxn>
                <a:cxn ang="0">
                  <a:pos x="231" y="184"/>
                </a:cxn>
                <a:cxn ang="0">
                  <a:pos x="212" y="139"/>
                </a:cxn>
              </a:cxnLst>
              <a:rect l="0" t="0" r="r" b="b"/>
              <a:pathLst>
                <a:path w="280" h="280">
                  <a:moveTo>
                    <a:pt x="86" y="118"/>
                  </a:moveTo>
                  <a:lnTo>
                    <a:pt x="86" y="118"/>
                  </a:lnTo>
                  <a:lnTo>
                    <a:pt x="100" y="125"/>
                  </a:lnTo>
                  <a:lnTo>
                    <a:pt x="113" y="134"/>
                  </a:lnTo>
                  <a:lnTo>
                    <a:pt x="113" y="134"/>
                  </a:lnTo>
                  <a:lnTo>
                    <a:pt x="120" y="138"/>
                  </a:lnTo>
                  <a:lnTo>
                    <a:pt x="125" y="144"/>
                  </a:lnTo>
                  <a:lnTo>
                    <a:pt x="128" y="148"/>
                  </a:lnTo>
                  <a:lnTo>
                    <a:pt x="128" y="155"/>
                  </a:lnTo>
                  <a:lnTo>
                    <a:pt x="128" y="155"/>
                  </a:lnTo>
                  <a:lnTo>
                    <a:pt x="126" y="163"/>
                  </a:lnTo>
                  <a:lnTo>
                    <a:pt x="125" y="168"/>
                  </a:lnTo>
                  <a:lnTo>
                    <a:pt x="120" y="174"/>
                  </a:lnTo>
                  <a:lnTo>
                    <a:pt x="116" y="176"/>
                  </a:lnTo>
                  <a:lnTo>
                    <a:pt x="116" y="176"/>
                  </a:lnTo>
                  <a:lnTo>
                    <a:pt x="115" y="176"/>
                  </a:lnTo>
                  <a:lnTo>
                    <a:pt x="113" y="174"/>
                  </a:lnTo>
                  <a:lnTo>
                    <a:pt x="109" y="165"/>
                  </a:lnTo>
                  <a:lnTo>
                    <a:pt x="109" y="165"/>
                  </a:lnTo>
                  <a:lnTo>
                    <a:pt x="104" y="155"/>
                  </a:lnTo>
                  <a:lnTo>
                    <a:pt x="100" y="147"/>
                  </a:lnTo>
                  <a:lnTo>
                    <a:pt x="94" y="138"/>
                  </a:lnTo>
                  <a:lnTo>
                    <a:pt x="86" y="128"/>
                  </a:lnTo>
                  <a:lnTo>
                    <a:pt x="86" y="184"/>
                  </a:lnTo>
                  <a:lnTo>
                    <a:pt x="86" y="184"/>
                  </a:lnTo>
                  <a:lnTo>
                    <a:pt x="86" y="273"/>
                  </a:lnTo>
                  <a:lnTo>
                    <a:pt x="86" y="273"/>
                  </a:lnTo>
                  <a:lnTo>
                    <a:pt x="86" y="275"/>
                  </a:lnTo>
                  <a:lnTo>
                    <a:pt x="84" y="277"/>
                  </a:lnTo>
                  <a:lnTo>
                    <a:pt x="84" y="277"/>
                  </a:lnTo>
                  <a:lnTo>
                    <a:pt x="78" y="278"/>
                  </a:lnTo>
                  <a:lnTo>
                    <a:pt x="68" y="280"/>
                  </a:lnTo>
                  <a:lnTo>
                    <a:pt x="68" y="280"/>
                  </a:lnTo>
                  <a:lnTo>
                    <a:pt x="61" y="278"/>
                  </a:lnTo>
                  <a:lnTo>
                    <a:pt x="61" y="277"/>
                  </a:lnTo>
                  <a:lnTo>
                    <a:pt x="59" y="275"/>
                  </a:lnTo>
                  <a:lnTo>
                    <a:pt x="59" y="275"/>
                  </a:lnTo>
                  <a:lnTo>
                    <a:pt x="64" y="163"/>
                  </a:lnTo>
                  <a:lnTo>
                    <a:pt x="64" y="135"/>
                  </a:lnTo>
                  <a:lnTo>
                    <a:pt x="64" y="135"/>
                  </a:lnTo>
                  <a:lnTo>
                    <a:pt x="49" y="163"/>
                  </a:lnTo>
                  <a:lnTo>
                    <a:pt x="35" y="186"/>
                  </a:lnTo>
                  <a:lnTo>
                    <a:pt x="35" y="186"/>
                  </a:lnTo>
                  <a:lnTo>
                    <a:pt x="22" y="203"/>
                  </a:lnTo>
                  <a:lnTo>
                    <a:pt x="4" y="220"/>
                  </a:lnTo>
                  <a:lnTo>
                    <a:pt x="0" y="215"/>
                  </a:lnTo>
                  <a:lnTo>
                    <a:pt x="0" y="215"/>
                  </a:lnTo>
                  <a:lnTo>
                    <a:pt x="17" y="187"/>
                  </a:lnTo>
                  <a:lnTo>
                    <a:pt x="33" y="160"/>
                  </a:lnTo>
                  <a:lnTo>
                    <a:pt x="46" y="129"/>
                  </a:lnTo>
                  <a:lnTo>
                    <a:pt x="58" y="97"/>
                  </a:lnTo>
                  <a:lnTo>
                    <a:pt x="29" y="97"/>
                  </a:lnTo>
                  <a:lnTo>
                    <a:pt x="29" y="97"/>
                  </a:lnTo>
                  <a:lnTo>
                    <a:pt x="17" y="97"/>
                  </a:lnTo>
                  <a:lnTo>
                    <a:pt x="7" y="99"/>
                  </a:lnTo>
                  <a:lnTo>
                    <a:pt x="4" y="83"/>
                  </a:lnTo>
                  <a:lnTo>
                    <a:pt x="4" y="83"/>
                  </a:lnTo>
                  <a:lnTo>
                    <a:pt x="17" y="86"/>
                  </a:lnTo>
                  <a:lnTo>
                    <a:pt x="29" y="87"/>
                  </a:lnTo>
                  <a:lnTo>
                    <a:pt x="62" y="87"/>
                  </a:lnTo>
                  <a:lnTo>
                    <a:pt x="62" y="41"/>
                  </a:lnTo>
                  <a:lnTo>
                    <a:pt x="62" y="41"/>
                  </a:lnTo>
                  <a:lnTo>
                    <a:pt x="35" y="45"/>
                  </a:lnTo>
                  <a:lnTo>
                    <a:pt x="9" y="48"/>
                  </a:lnTo>
                  <a:lnTo>
                    <a:pt x="7" y="41"/>
                  </a:lnTo>
                  <a:lnTo>
                    <a:pt x="7" y="41"/>
                  </a:lnTo>
                  <a:lnTo>
                    <a:pt x="42" y="32"/>
                  </a:lnTo>
                  <a:lnTo>
                    <a:pt x="74" y="21"/>
                  </a:lnTo>
                  <a:lnTo>
                    <a:pt x="74" y="21"/>
                  </a:lnTo>
                  <a:lnTo>
                    <a:pt x="87" y="16"/>
                  </a:lnTo>
                  <a:lnTo>
                    <a:pt x="96" y="10"/>
                  </a:lnTo>
                  <a:lnTo>
                    <a:pt x="104" y="6"/>
                  </a:lnTo>
                  <a:lnTo>
                    <a:pt x="112" y="0"/>
                  </a:lnTo>
                  <a:lnTo>
                    <a:pt x="112" y="0"/>
                  </a:lnTo>
                  <a:lnTo>
                    <a:pt x="135" y="13"/>
                  </a:lnTo>
                  <a:lnTo>
                    <a:pt x="139" y="18"/>
                  </a:lnTo>
                  <a:lnTo>
                    <a:pt x="141" y="21"/>
                  </a:lnTo>
                  <a:lnTo>
                    <a:pt x="141" y="21"/>
                  </a:lnTo>
                  <a:lnTo>
                    <a:pt x="139" y="25"/>
                  </a:lnTo>
                  <a:lnTo>
                    <a:pt x="135" y="25"/>
                  </a:lnTo>
                  <a:lnTo>
                    <a:pt x="135" y="25"/>
                  </a:lnTo>
                  <a:lnTo>
                    <a:pt x="125" y="25"/>
                  </a:lnTo>
                  <a:lnTo>
                    <a:pt x="125" y="25"/>
                  </a:lnTo>
                  <a:lnTo>
                    <a:pt x="102" y="32"/>
                  </a:lnTo>
                  <a:lnTo>
                    <a:pt x="86" y="37"/>
                  </a:lnTo>
                  <a:lnTo>
                    <a:pt x="86" y="87"/>
                  </a:lnTo>
                  <a:lnTo>
                    <a:pt x="104" y="87"/>
                  </a:lnTo>
                  <a:lnTo>
                    <a:pt x="104" y="87"/>
                  </a:lnTo>
                  <a:lnTo>
                    <a:pt x="120" y="67"/>
                  </a:lnTo>
                  <a:lnTo>
                    <a:pt x="120" y="67"/>
                  </a:lnTo>
                  <a:lnTo>
                    <a:pt x="144" y="90"/>
                  </a:lnTo>
                  <a:lnTo>
                    <a:pt x="144" y="90"/>
                  </a:lnTo>
                  <a:lnTo>
                    <a:pt x="145" y="94"/>
                  </a:lnTo>
                  <a:lnTo>
                    <a:pt x="145" y="94"/>
                  </a:lnTo>
                  <a:lnTo>
                    <a:pt x="145" y="96"/>
                  </a:lnTo>
                  <a:lnTo>
                    <a:pt x="142" y="97"/>
                  </a:lnTo>
                  <a:lnTo>
                    <a:pt x="86" y="97"/>
                  </a:lnTo>
                  <a:lnTo>
                    <a:pt x="86" y="118"/>
                  </a:lnTo>
                  <a:close/>
                  <a:moveTo>
                    <a:pt x="212" y="139"/>
                  </a:moveTo>
                  <a:lnTo>
                    <a:pt x="212" y="139"/>
                  </a:lnTo>
                  <a:lnTo>
                    <a:pt x="228" y="155"/>
                  </a:lnTo>
                  <a:lnTo>
                    <a:pt x="241" y="168"/>
                  </a:lnTo>
                  <a:lnTo>
                    <a:pt x="252" y="181"/>
                  </a:lnTo>
                  <a:lnTo>
                    <a:pt x="264" y="197"/>
                  </a:lnTo>
                  <a:lnTo>
                    <a:pt x="264" y="197"/>
                  </a:lnTo>
                  <a:lnTo>
                    <a:pt x="273" y="209"/>
                  </a:lnTo>
                  <a:lnTo>
                    <a:pt x="277" y="218"/>
                  </a:lnTo>
                  <a:lnTo>
                    <a:pt x="278" y="225"/>
                  </a:lnTo>
                  <a:lnTo>
                    <a:pt x="280" y="233"/>
                  </a:lnTo>
                  <a:lnTo>
                    <a:pt x="280" y="233"/>
                  </a:lnTo>
                  <a:lnTo>
                    <a:pt x="278" y="245"/>
                  </a:lnTo>
                  <a:lnTo>
                    <a:pt x="274" y="255"/>
                  </a:lnTo>
                  <a:lnTo>
                    <a:pt x="268" y="264"/>
                  </a:lnTo>
                  <a:lnTo>
                    <a:pt x="265" y="265"/>
                  </a:lnTo>
                  <a:lnTo>
                    <a:pt x="261" y="267"/>
                  </a:lnTo>
                  <a:lnTo>
                    <a:pt x="261" y="267"/>
                  </a:lnTo>
                  <a:lnTo>
                    <a:pt x="260" y="265"/>
                  </a:lnTo>
                  <a:lnTo>
                    <a:pt x="258" y="264"/>
                  </a:lnTo>
                  <a:lnTo>
                    <a:pt x="255" y="255"/>
                  </a:lnTo>
                  <a:lnTo>
                    <a:pt x="255" y="255"/>
                  </a:lnTo>
                  <a:lnTo>
                    <a:pt x="252" y="245"/>
                  </a:lnTo>
                  <a:lnTo>
                    <a:pt x="248" y="229"/>
                  </a:lnTo>
                  <a:lnTo>
                    <a:pt x="248" y="229"/>
                  </a:lnTo>
                  <a:lnTo>
                    <a:pt x="219" y="238"/>
                  </a:lnTo>
                  <a:lnTo>
                    <a:pt x="194" y="244"/>
                  </a:lnTo>
                  <a:lnTo>
                    <a:pt x="126" y="258"/>
                  </a:lnTo>
                  <a:lnTo>
                    <a:pt x="126" y="258"/>
                  </a:lnTo>
                  <a:lnTo>
                    <a:pt x="123" y="270"/>
                  </a:lnTo>
                  <a:lnTo>
                    <a:pt x="122" y="273"/>
                  </a:lnTo>
                  <a:lnTo>
                    <a:pt x="119" y="273"/>
                  </a:lnTo>
                  <a:lnTo>
                    <a:pt x="119" y="273"/>
                  </a:lnTo>
                  <a:lnTo>
                    <a:pt x="116" y="271"/>
                  </a:lnTo>
                  <a:lnTo>
                    <a:pt x="113" y="267"/>
                  </a:lnTo>
                  <a:lnTo>
                    <a:pt x="104" y="233"/>
                  </a:lnTo>
                  <a:lnTo>
                    <a:pt x="104" y="233"/>
                  </a:lnTo>
                  <a:lnTo>
                    <a:pt x="132" y="232"/>
                  </a:lnTo>
                  <a:lnTo>
                    <a:pt x="132" y="232"/>
                  </a:lnTo>
                  <a:lnTo>
                    <a:pt x="145" y="186"/>
                  </a:lnTo>
                  <a:lnTo>
                    <a:pt x="160" y="129"/>
                  </a:lnTo>
                  <a:lnTo>
                    <a:pt x="160" y="129"/>
                  </a:lnTo>
                  <a:lnTo>
                    <a:pt x="168" y="87"/>
                  </a:lnTo>
                  <a:lnTo>
                    <a:pt x="177" y="45"/>
                  </a:lnTo>
                  <a:lnTo>
                    <a:pt x="177" y="45"/>
                  </a:lnTo>
                  <a:lnTo>
                    <a:pt x="178" y="29"/>
                  </a:lnTo>
                  <a:lnTo>
                    <a:pt x="180" y="15"/>
                  </a:lnTo>
                  <a:lnTo>
                    <a:pt x="180" y="15"/>
                  </a:lnTo>
                  <a:lnTo>
                    <a:pt x="219" y="24"/>
                  </a:lnTo>
                  <a:lnTo>
                    <a:pt x="219" y="24"/>
                  </a:lnTo>
                  <a:lnTo>
                    <a:pt x="222" y="26"/>
                  </a:lnTo>
                  <a:lnTo>
                    <a:pt x="223" y="29"/>
                  </a:lnTo>
                  <a:lnTo>
                    <a:pt x="223" y="29"/>
                  </a:lnTo>
                  <a:lnTo>
                    <a:pt x="223" y="32"/>
                  </a:lnTo>
                  <a:lnTo>
                    <a:pt x="220" y="34"/>
                  </a:lnTo>
                  <a:lnTo>
                    <a:pt x="207" y="38"/>
                  </a:lnTo>
                  <a:lnTo>
                    <a:pt x="207" y="38"/>
                  </a:lnTo>
                  <a:lnTo>
                    <a:pt x="191" y="94"/>
                  </a:lnTo>
                  <a:lnTo>
                    <a:pt x="175" y="149"/>
                  </a:lnTo>
                  <a:lnTo>
                    <a:pt x="158" y="196"/>
                  </a:lnTo>
                  <a:lnTo>
                    <a:pt x="144" y="232"/>
                  </a:lnTo>
                  <a:lnTo>
                    <a:pt x="144" y="232"/>
                  </a:lnTo>
                  <a:lnTo>
                    <a:pt x="200" y="226"/>
                  </a:lnTo>
                  <a:lnTo>
                    <a:pt x="245" y="219"/>
                  </a:lnTo>
                  <a:lnTo>
                    <a:pt x="245" y="219"/>
                  </a:lnTo>
                  <a:lnTo>
                    <a:pt x="239" y="202"/>
                  </a:lnTo>
                  <a:lnTo>
                    <a:pt x="231" y="184"/>
                  </a:lnTo>
                  <a:lnTo>
                    <a:pt x="219" y="164"/>
                  </a:lnTo>
                  <a:lnTo>
                    <a:pt x="206" y="144"/>
                  </a:lnTo>
                  <a:lnTo>
                    <a:pt x="212" y="13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4" name="Freeform 138"/>
            <p:cNvSpPr>
              <a:spLocks noEditPoints="1"/>
            </p:cNvSpPr>
            <p:nvPr userDrawn="1"/>
          </p:nvSpPr>
          <p:spPr bwMode="auto">
            <a:xfrm>
              <a:off x="2711451" y="1466851"/>
              <a:ext cx="127000" cy="130175"/>
            </a:xfrm>
            <a:custGeom>
              <a:avLst/>
              <a:gdLst/>
              <a:ahLst/>
              <a:cxnLst>
                <a:cxn ang="0">
                  <a:pos x="20" y="71"/>
                </a:cxn>
                <a:cxn ang="0">
                  <a:pos x="49" y="73"/>
                </a:cxn>
                <a:cxn ang="0">
                  <a:pos x="83" y="22"/>
                </a:cxn>
                <a:cxn ang="0">
                  <a:pos x="74" y="11"/>
                </a:cxn>
                <a:cxn ang="0">
                  <a:pos x="65" y="5"/>
                </a:cxn>
                <a:cxn ang="0">
                  <a:pos x="68" y="2"/>
                </a:cxn>
                <a:cxn ang="0">
                  <a:pos x="84" y="0"/>
                </a:cxn>
                <a:cxn ang="0">
                  <a:pos x="109" y="11"/>
                </a:cxn>
                <a:cxn ang="0">
                  <a:pos x="114" y="19"/>
                </a:cxn>
                <a:cxn ang="0">
                  <a:pos x="107" y="32"/>
                </a:cxn>
                <a:cxn ang="0">
                  <a:pos x="96" y="64"/>
                </a:cxn>
                <a:cxn ang="0">
                  <a:pos x="133" y="50"/>
                </a:cxn>
                <a:cxn ang="0">
                  <a:pos x="149" y="51"/>
                </a:cxn>
                <a:cxn ang="0">
                  <a:pos x="152" y="63"/>
                </a:cxn>
                <a:cxn ang="0">
                  <a:pos x="138" y="71"/>
                </a:cxn>
                <a:cxn ang="0">
                  <a:pos x="80" y="119"/>
                </a:cxn>
                <a:cxn ang="0">
                  <a:pos x="39" y="226"/>
                </a:cxn>
                <a:cxn ang="0">
                  <a:pos x="20" y="244"/>
                </a:cxn>
                <a:cxn ang="0">
                  <a:pos x="10" y="238"/>
                </a:cxn>
                <a:cxn ang="0">
                  <a:pos x="13" y="221"/>
                </a:cxn>
                <a:cxn ang="0">
                  <a:pos x="35" y="176"/>
                </a:cxn>
                <a:cxn ang="0">
                  <a:pos x="70" y="87"/>
                </a:cxn>
                <a:cxn ang="0">
                  <a:pos x="35" y="92"/>
                </a:cxn>
                <a:cxn ang="0">
                  <a:pos x="0" y="71"/>
                </a:cxn>
                <a:cxn ang="0">
                  <a:pos x="129" y="189"/>
                </a:cxn>
                <a:cxn ang="0">
                  <a:pos x="130" y="210"/>
                </a:cxn>
                <a:cxn ang="0">
                  <a:pos x="157" y="223"/>
                </a:cxn>
                <a:cxn ang="0">
                  <a:pos x="196" y="225"/>
                </a:cxn>
                <a:cxn ang="0">
                  <a:pos x="223" y="221"/>
                </a:cxn>
                <a:cxn ang="0">
                  <a:pos x="238" y="228"/>
                </a:cxn>
                <a:cxn ang="0">
                  <a:pos x="236" y="239"/>
                </a:cxn>
                <a:cxn ang="0">
                  <a:pos x="223" y="247"/>
                </a:cxn>
                <a:cxn ang="0">
                  <a:pos x="177" y="248"/>
                </a:cxn>
                <a:cxn ang="0">
                  <a:pos x="139" y="239"/>
                </a:cxn>
                <a:cxn ang="0">
                  <a:pos x="116" y="216"/>
                </a:cxn>
                <a:cxn ang="0">
                  <a:pos x="114" y="196"/>
                </a:cxn>
                <a:cxn ang="0">
                  <a:pos x="132" y="174"/>
                </a:cxn>
                <a:cxn ang="0">
                  <a:pos x="139" y="105"/>
                </a:cxn>
                <a:cxn ang="0">
                  <a:pos x="194" y="92"/>
                </a:cxn>
                <a:cxn ang="0">
                  <a:pos x="222" y="97"/>
                </a:cxn>
                <a:cxn ang="0">
                  <a:pos x="232" y="112"/>
                </a:cxn>
                <a:cxn ang="0">
                  <a:pos x="228" y="119"/>
                </a:cxn>
                <a:cxn ang="0">
                  <a:pos x="209" y="118"/>
                </a:cxn>
                <a:cxn ang="0">
                  <a:pos x="197" y="121"/>
                </a:cxn>
                <a:cxn ang="0">
                  <a:pos x="162" y="134"/>
                </a:cxn>
                <a:cxn ang="0">
                  <a:pos x="188" y="111"/>
                </a:cxn>
                <a:cxn ang="0">
                  <a:pos x="177" y="109"/>
                </a:cxn>
                <a:cxn ang="0">
                  <a:pos x="126" y="124"/>
                </a:cxn>
              </a:cxnLst>
              <a:rect l="0" t="0" r="r" b="b"/>
              <a:pathLst>
                <a:path w="239" h="248">
                  <a:moveTo>
                    <a:pt x="6" y="66"/>
                  </a:moveTo>
                  <a:lnTo>
                    <a:pt x="6" y="66"/>
                  </a:lnTo>
                  <a:lnTo>
                    <a:pt x="13" y="70"/>
                  </a:lnTo>
                  <a:lnTo>
                    <a:pt x="20" y="71"/>
                  </a:lnTo>
                  <a:lnTo>
                    <a:pt x="29" y="73"/>
                  </a:lnTo>
                  <a:lnTo>
                    <a:pt x="36" y="74"/>
                  </a:lnTo>
                  <a:lnTo>
                    <a:pt x="36" y="74"/>
                  </a:lnTo>
                  <a:lnTo>
                    <a:pt x="49" y="73"/>
                  </a:lnTo>
                  <a:lnTo>
                    <a:pt x="74" y="69"/>
                  </a:lnTo>
                  <a:lnTo>
                    <a:pt x="74" y="69"/>
                  </a:lnTo>
                  <a:lnTo>
                    <a:pt x="81" y="41"/>
                  </a:lnTo>
                  <a:lnTo>
                    <a:pt x="83" y="22"/>
                  </a:lnTo>
                  <a:lnTo>
                    <a:pt x="83" y="22"/>
                  </a:lnTo>
                  <a:lnTo>
                    <a:pt x="83" y="19"/>
                  </a:lnTo>
                  <a:lnTo>
                    <a:pt x="80" y="15"/>
                  </a:lnTo>
                  <a:lnTo>
                    <a:pt x="74" y="11"/>
                  </a:lnTo>
                  <a:lnTo>
                    <a:pt x="67" y="8"/>
                  </a:lnTo>
                  <a:lnTo>
                    <a:pt x="67" y="8"/>
                  </a:lnTo>
                  <a:lnTo>
                    <a:pt x="67" y="6"/>
                  </a:lnTo>
                  <a:lnTo>
                    <a:pt x="65" y="5"/>
                  </a:lnTo>
                  <a:lnTo>
                    <a:pt x="65" y="5"/>
                  </a:lnTo>
                  <a:lnTo>
                    <a:pt x="67" y="3"/>
                  </a:lnTo>
                  <a:lnTo>
                    <a:pt x="68" y="2"/>
                  </a:lnTo>
                  <a:lnTo>
                    <a:pt x="68" y="2"/>
                  </a:lnTo>
                  <a:lnTo>
                    <a:pt x="72" y="0"/>
                  </a:lnTo>
                  <a:lnTo>
                    <a:pt x="77" y="0"/>
                  </a:lnTo>
                  <a:lnTo>
                    <a:pt x="77" y="0"/>
                  </a:lnTo>
                  <a:lnTo>
                    <a:pt x="84" y="0"/>
                  </a:lnTo>
                  <a:lnTo>
                    <a:pt x="90" y="2"/>
                  </a:lnTo>
                  <a:lnTo>
                    <a:pt x="104" y="8"/>
                  </a:lnTo>
                  <a:lnTo>
                    <a:pt x="104" y="8"/>
                  </a:lnTo>
                  <a:lnTo>
                    <a:pt x="109" y="11"/>
                  </a:lnTo>
                  <a:lnTo>
                    <a:pt x="112" y="14"/>
                  </a:lnTo>
                  <a:lnTo>
                    <a:pt x="114" y="16"/>
                  </a:lnTo>
                  <a:lnTo>
                    <a:pt x="114" y="19"/>
                  </a:lnTo>
                  <a:lnTo>
                    <a:pt x="114" y="19"/>
                  </a:lnTo>
                  <a:lnTo>
                    <a:pt x="114" y="24"/>
                  </a:lnTo>
                  <a:lnTo>
                    <a:pt x="112" y="27"/>
                  </a:lnTo>
                  <a:lnTo>
                    <a:pt x="112" y="27"/>
                  </a:lnTo>
                  <a:lnTo>
                    <a:pt x="107" y="32"/>
                  </a:lnTo>
                  <a:lnTo>
                    <a:pt x="104" y="40"/>
                  </a:lnTo>
                  <a:lnTo>
                    <a:pt x="104" y="40"/>
                  </a:lnTo>
                  <a:lnTo>
                    <a:pt x="96" y="64"/>
                  </a:lnTo>
                  <a:lnTo>
                    <a:pt x="96" y="64"/>
                  </a:lnTo>
                  <a:lnTo>
                    <a:pt x="112" y="58"/>
                  </a:lnTo>
                  <a:lnTo>
                    <a:pt x="126" y="51"/>
                  </a:lnTo>
                  <a:lnTo>
                    <a:pt x="126" y="51"/>
                  </a:lnTo>
                  <a:lnTo>
                    <a:pt x="133" y="50"/>
                  </a:lnTo>
                  <a:lnTo>
                    <a:pt x="139" y="48"/>
                  </a:lnTo>
                  <a:lnTo>
                    <a:pt x="139" y="48"/>
                  </a:lnTo>
                  <a:lnTo>
                    <a:pt x="145" y="50"/>
                  </a:lnTo>
                  <a:lnTo>
                    <a:pt x="149" y="51"/>
                  </a:lnTo>
                  <a:lnTo>
                    <a:pt x="152" y="54"/>
                  </a:lnTo>
                  <a:lnTo>
                    <a:pt x="154" y="58"/>
                  </a:lnTo>
                  <a:lnTo>
                    <a:pt x="154" y="58"/>
                  </a:lnTo>
                  <a:lnTo>
                    <a:pt x="152" y="63"/>
                  </a:lnTo>
                  <a:lnTo>
                    <a:pt x="149" y="66"/>
                  </a:lnTo>
                  <a:lnTo>
                    <a:pt x="145" y="69"/>
                  </a:lnTo>
                  <a:lnTo>
                    <a:pt x="138" y="71"/>
                  </a:lnTo>
                  <a:lnTo>
                    <a:pt x="138" y="71"/>
                  </a:lnTo>
                  <a:lnTo>
                    <a:pt x="113" y="79"/>
                  </a:lnTo>
                  <a:lnTo>
                    <a:pt x="90" y="84"/>
                  </a:lnTo>
                  <a:lnTo>
                    <a:pt x="90" y="84"/>
                  </a:lnTo>
                  <a:lnTo>
                    <a:pt x="80" y="119"/>
                  </a:lnTo>
                  <a:lnTo>
                    <a:pt x="67" y="154"/>
                  </a:lnTo>
                  <a:lnTo>
                    <a:pt x="54" y="190"/>
                  </a:lnTo>
                  <a:lnTo>
                    <a:pt x="39" y="226"/>
                  </a:lnTo>
                  <a:lnTo>
                    <a:pt x="39" y="226"/>
                  </a:lnTo>
                  <a:lnTo>
                    <a:pt x="35" y="235"/>
                  </a:lnTo>
                  <a:lnTo>
                    <a:pt x="30" y="241"/>
                  </a:lnTo>
                  <a:lnTo>
                    <a:pt x="26" y="244"/>
                  </a:lnTo>
                  <a:lnTo>
                    <a:pt x="20" y="244"/>
                  </a:lnTo>
                  <a:lnTo>
                    <a:pt x="20" y="244"/>
                  </a:lnTo>
                  <a:lnTo>
                    <a:pt x="17" y="244"/>
                  </a:lnTo>
                  <a:lnTo>
                    <a:pt x="13" y="242"/>
                  </a:lnTo>
                  <a:lnTo>
                    <a:pt x="10" y="238"/>
                  </a:lnTo>
                  <a:lnTo>
                    <a:pt x="10" y="234"/>
                  </a:lnTo>
                  <a:lnTo>
                    <a:pt x="10" y="234"/>
                  </a:lnTo>
                  <a:lnTo>
                    <a:pt x="10" y="225"/>
                  </a:lnTo>
                  <a:lnTo>
                    <a:pt x="13" y="221"/>
                  </a:lnTo>
                  <a:lnTo>
                    <a:pt x="16" y="215"/>
                  </a:lnTo>
                  <a:lnTo>
                    <a:pt x="16" y="215"/>
                  </a:lnTo>
                  <a:lnTo>
                    <a:pt x="23" y="200"/>
                  </a:lnTo>
                  <a:lnTo>
                    <a:pt x="35" y="176"/>
                  </a:lnTo>
                  <a:lnTo>
                    <a:pt x="35" y="176"/>
                  </a:lnTo>
                  <a:lnTo>
                    <a:pt x="52" y="137"/>
                  </a:lnTo>
                  <a:lnTo>
                    <a:pt x="61" y="112"/>
                  </a:lnTo>
                  <a:lnTo>
                    <a:pt x="70" y="87"/>
                  </a:lnTo>
                  <a:lnTo>
                    <a:pt x="70" y="87"/>
                  </a:lnTo>
                  <a:lnTo>
                    <a:pt x="52" y="90"/>
                  </a:lnTo>
                  <a:lnTo>
                    <a:pt x="35" y="92"/>
                  </a:lnTo>
                  <a:lnTo>
                    <a:pt x="35" y="92"/>
                  </a:lnTo>
                  <a:lnTo>
                    <a:pt x="27" y="90"/>
                  </a:lnTo>
                  <a:lnTo>
                    <a:pt x="19" y="87"/>
                  </a:lnTo>
                  <a:lnTo>
                    <a:pt x="10" y="82"/>
                  </a:lnTo>
                  <a:lnTo>
                    <a:pt x="0" y="71"/>
                  </a:lnTo>
                  <a:lnTo>
                    <a:pt x="6" y="66"/>
                  </a:lnTo>
                  <a:close/>
                  <a:moveTo>
                    <a:pt x="132" y="174"/>
                  </a:moveTo>
                  <a:lnTo>
                    <a:pt x="132" y="174"/>
                  </a:lnTo>
                  <a:lnTo>
                    <a:pt x="129" y="189"/>
                  </a:lnTo>
                  <a:lnTo>
                    <a:pt x="128" y="197"/>
                  </a:lnTo>
                  <a:lnTo>
                    <a:pt x="128" y="197"/>
                  </a:lnTo>
                  <a:lnTo>
                    <a:pt x="129" y="205"/>
                  </a:lnTo>
                  <a:lnTo>
                    <a:pt x="130" y="210"/>
                  </a:lnTo>
                  <a:lnTo>
                    <a:pt x="135" y="215"/>
                  </a:lnTo>
                  <a:lnTo>
                    <a:pt x="141" y="219"/>
                  </a:lnTo>
                  <a:lnTo>
                    <a:pt x="148" y="222"/>
                  </a:lnTo>
                  <a:lnTo>
                    <a:pt x="157" y="223"/>
                  </a:lnTo>
                  <a:lnTo>
                    <a:pt x="165" y="225"/>
                  </a:lnTo>
                  <a:lnTo>
                    <a:pt x="177" y="226"/>
                  </a:lnTo>
                  <a:lnTo>
                    <a:pt x="177" y="226"/>
                  </a:lnTo>
                  <a:lnTo>
                    <a:pt x="196" y="225"/>
                  </a:lnTo>
                  <a:lnTo>
                    <a:pt x="210" y="222"/>
                  </a:lnTo>
                  <a:lnTo>
                    <a:pt x="210" y="222"/>
                  </a:lnTo>
                  <a:lnTo>
                    <a:pt x="216" y="221"/>
                  </a:lnTo>
                  <a:lnTo>
                    <a:pt x="223" y="221"/>
                  </a:lnTo>
                  <a:lnTo>
                    <a:pt x="223" y="221"/>
                  </a:lnTo>
                  <a:lnTo>
                    <a:pt x="230" y="222"/>
                  </a:lnTo>
                  <a:lnTo>
                    <a:pt x="235" y="225"/>
                  </a:lnTo>
                  <a:lnTo>
                    <a:pt x="238" y="228"/>
                  </a:lnTo>
                  <a:lnTo>
                    <a:pt x="239" y="232"/>
                  </a:lnTo>
                  <a:lnTo>
                    <a:pt x="239" y="232"/>
                  </a:lnTo>
                  <a:lnTo>
                    <a:pt x="238" y="236"/>
                  </a:lnTo>
                  <a:lnTo>
                    <a:pt x="236" y="239"/>
                  </a:lnTo>
                  <a:lnTo>
                    <a:pt x="235" y="242"/>
                  </a:lnTo>
                  <a:lnTo>
                    <a:pt x="232" y="244"/>
                  </a:lnTo>
                  <a:lnTo>
                    <a:pt x="232" y="244"/>
                  </a:lnTo>
                  <a:lnTo>
                    <a:pt x="223" y="247"/>
                  </a:lnTo>
                  <a:lnTo>
                    <a:pt x="213" y="248"/>
                  </a:lnTo>
                  <a:lnTo>
                    <a:pt x="190" y="248"/>
                  </a:lnTo>
                  <a:lnTo>
                    <a:pt x="190" y="248"/>
                  </a:lnTo>
                  <a:lnTo>
                    <a:pt x="177" y="248"/>
                  </a:lnTo>
                  <a:lnTo>
                    <a:pt x="165" y="247"/>
                  </a:lnTo>
                  <a:lnTo>
                    <a:pt x="152" y="244"/>
                  </a:lnTo>
                  <a:lnTo>
                    <a:pt x="139" y="239"/>
                  </a:lnTo>
                  <a:lnTo>
                    <a:pt x="139" y="239"/>
                  </a:lnTo>
                  <a:lnTo>
                    <a:pt x="129" y="234"/>
                  </a:lnTo>
                  <a:lnTo>
                    <a:pt x="122" y="226"/>
                  </a:lnTo>
                  <a:lnTo>
                    <a:pt x="119" y="222"/>
                  </a:lnTo>
                  <a:lnTo>
                    <a:pt x="116" y="216"/>
                  </a:lnTo>
                  <a:lnTo>
                    <a:pt x="114" y="210"/>
                  </a:lnTo>
                  <a:lnTo>
                    <a:pt x="114" y="203"/>
                  </a:lnTo>
                  <a:lnTo>
                    <a:pt x="114" y="203"/>
                  </a:lnTo>
                  <a:lnTo>
                    <a:pt x="114" y="196"/>
                  </a:lnTo>
                  <a:lnTo>
                    <a:pt x="116" y="189"/>
                  </a:lnTo>
                  <a:lnTo>
                    <a:pt x="120" y="180"/>
                  </a:lnTo>
                  <a:lnTo>
                    <a:pt x="125" y="173"/>
                  </a:lnTo>
                  <a:lnTo>
                    <a:pt x="132" y="174"/>
                  </a:lnTo>
                  <a:close/>
                  <a:moveTo>
                    <a:pt x="123" y="116"/>
                  </a:moveTo>
                  <a:lnTo>
                    <a:pt x="123" y="116"/>
                  </a:lnTo>
                  <a:lnTo>
                    <a:pt x="130" y="111"/>
                  </a:lnTo>
                  <a:lnTo>
                    <a:pt x="139" y="105"/>
                  </a:lnTo>
                  <a:lnTo>
                    <a:pt x="148" y="100"/>
                  </a:lnTo>
                  <a:lnTo>
                    <a:pt x="157" y="97"/>
                  </a:lnTo>
                  <a:lnTo>
                    <a:pt x="175" y="93"/>
                  </a:lnTo>
                  <a:lnTo>
                    <a:pt x="194" y="92"/>
                  </a:lnTo>
                  <a:lnTo>
                    <a:pt x="194" y="92"/>
                  </a:lnTo>
                  <a:lnTo>
                    <a:pt x="210" y="93"/>
                  </a:lnTo>
                  <a:lnTo>
                    <a:pt x="217" y="95"/>
                  </a:lnTo>
                  <a:lnTo>
                    <a:pt x="222" y="97"/>
                  </a:lnTo>
                  <a:lnTo>
                    <a:pt x="226" y="100"/>
                  </a:lnTo>
                  <a:lnTo>
                    <a:pt x="229" y="103"/>
                  </a:lnTo>
                  <a:lnTo>
                    <a:pt x="232" y="108"/>
                  </a:lnTo>
                  <a:lnTo>
                    <a:pt x="232" y="112"/>
                  </a:lnTo>
                  <a:lnTo>
                    <a:pt x="232" y="112"/>
                  </a:lnTo>
                  <a:lnTo>
                    <a:pt x="232" y="115"/>
                  </a:lnTo>
                  <a:lnTo>
                    <a:pt x="230" y="118"/>
                  </a:lnTo>
                  <a:lnTo>
                    <a:pt x="228" y="119"/>
                  </a:lnTo>
                  <a:lnTo>
                    <a:pt x="225" y="121"/>
                  </a:lnTo>
                  <a:lnTo>
                    <a:pt x="225" y="121"/>
                  </a:lnTo>
                  <a:lnTo>
                    <a:pt x="216" y="119"/>
                  </a:lnTo>
                  <a:lnTo>
                    <a:pt x="209" y="118"/>
                  </a:lnTo>
                  <a:lnTo>
                    <a:pt x="209" y="118"/>
                  </a:lnTo>
                  <a:lnTo>
                    <a:pt x="203" y="119"/>
                  </a:lnTo>
                  <a:lnTo>
                    <a:pt x="197" y="121"/>
                  </a:lnTo>
                  <a:lnTo>
                    <a:pt x="197" y="121"/>
                  </a:lnTo>
                  <a:lnTo>
                    <a:pt x="184" y="128"/>
                  </a:lnTo>
                  <a:lnTo>
                    <a:pt x="168" y="139"/>
                  </a:lnTo>
                  <a:lnTo>
                    <a:pt x="162" y="134"/>
                  </a:lnTo>
                  <a:lnTo>
                    <a:pt x="162" y="134"/>
                  </a:lnTo>
                  <a:lnTo>
                    <a:pt x="186" y="113"/>
                  </a:lnTo>
                  <a:lnTo>
                    <a:pt x="186" y="113"/>
                  </a:lnTo>
                  <a:lnTo>
                    <a:pt x="187" y="112"/>
                  </a:lnTo>
                  <a:lnTo>
                    <a:pt x="188" y="111"/>
                  </a:lnTo>
                  <a:lnTo>
                    <a:pt x="188" y="111"/>
                  </a:lnTo>
                  <a:lnTo>
                    <a:pt x="186" y="109"/>
                  </a:lnTo>
                  <a:lnTo>
                    <a:pt x="177" y="109"/>
                  </a:lnTo>
                  <a:lnTo>
                    <a:pt x="177" y="109"/>
                  </a:lnTo>
                  <a:lnTo>
                    <a:pt x="168" y="109"/>
                  </a:lnTo>
                  <a:lnTo>
                    <a:pt x="155" y="112"/>
                  </a:lnTo>
                  <a:lnTo>
                    <a:pt x="141" y="116"/>
                  </a:lnTo>
                  <a:lnTo>
                    <a:pt x="126" y="124"/>
                  </a:lnTo>
                  <a:lnTo>
                    <a:pt x="123" y="11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5" name="Freeform 139"/>
            <p:cNvSpPr>
              <a:spLocks/>
            </p:cNvSpPr>
            <p:nvPr userDrawn="1"/>
          </p:nvSpPr>
          <p:spPr bwMode="auto">
            <a:xfrm>
              <a:off x="2860676" y="1465263"/>
              <a:ext cx="120650" cy="138113"/>
            </a:xfrm>
            <a:custGeom>
              <a:avLst/>
              <a:gdLst/>
              <a:ahLst/>
              <a:cxnLst>
                <a:cxn ang="0">
                  <a:pos x="16" y="68"/>
                </a:cxn>
                <a:cxn ang="0">
                  <a:pos x="45" y="72"/>
                </a:cxn>
                <a:cxn ang="0">
                  <a:pos x="70" y="70"/>
                </a:cxn>
                <a:cxn ang="0">
                  <a:pos x="74" y="23"/>
                </a:cxn>
                <a:cxn ang="0">
                  <a:pos x="71" y="16"/>
                </a:cxn>
                <a:cxn ang="0">
                  <a:pos x="63" y="9"/>
                </a:cxn>
                <a:cxn ang="0">
                  <a:pos x="58" y="6"/>
                </a:cxn>
                <a:cxn ang="0">
                  <a:pos x="61" y="1"/>
                </a:cxn>
                <a:cxn ang="0">
                  <a:pos x="71" y="0"/>
                </a:cxn>
                <a:cxn ang="0">
                  <a:pos x="103" y="13"/>
                </a:cxn>
                <a:cxn ang="0">
                  <a:pos x="106" y="20"/>
                </a:cxn>
                <a:cxn ang="0">
                  <a:pos x="103" y="28"/>
                </a:cxn>
                <a:cxn ang="0">
                  <a:pos x="97" y="36"/>
                </a:cxn>
                <a:cxn ang="0">
                  <a:pos x="109" y="61"/>
                </a:cxn>
                <a:cxn ang="0">
                  <a:pos x="132" y="54"/>
                </a:cxn>
                <a:cxn ang="0">
                  <a:pos x="145" y="46"/>
                </a:cxn>
                <a:cxn ang="0">
                  <a:pos x="158" y="46"/>
                </a:cxn>
                <a:cxn ang="0">
                  <a:pos x="167" y="51"/>
                </a:cxn>
                <a:cxn ang="0">
                  <a:pos x="167" y="59"/>
                </a:cxn>
                <a:cxn ang="0">
                  <a:pos x="150" y="70"/>
                </a:cxn>
                <a:cxn ang="0">
                  <a:pos x="86" y="85"/>
                </a:cxn>
                <a:cxn ang="0">
                  <a:pos x="68" y="169"/>
                </a:cxn>
                <a:cxn ang="0">
                  <a:pos x="106" y="145"/>
                </a:cxn>
                <a:cxn ang="0">
                  <a:pos x="141" y="132"/>
                </a:cxn>
                <a:cxn ang="0">
                  <a:pos x="164" y="129"/>
                </a:cxn>
                <a:cxn ang="0">
                  <a:pos x="202" y="139"/>
                </a:cxn>
                <a:cxn ang="0">
                  <a:pos x="225" y="162"/>
                </a:cxn>
                <a:cxn ang="0">
                  <a:pos x="229" y="184"/>
                </a:cxn>
                <a:cxn ang="0">
                  <a:pos x="219" y="214"/>
                </a:cxn>
                <a:cxn ang="0">
                  <a:pos x="195" y="236"/>
                </a:cxn>
                <a:cxn ang="0">
                  <a:pos x="147" y="253"/>
                </a:cxn>
                <a:cxn ang="0">
                  <a:pos x="74" y="261"/>
                </a:cxn>
                <a:cxn ang="0">
                  <a:pos x="95" y="248"/>
                </a:cxn>
                <a:cxn ang="0">
                  <a:pos x="158" y="230"/>
                </a:cxn>
                <a:cxn ang="0">
                  <a:pos x="190" y="210"/>
                </a:cxn>
                <a:cxn ang="0">
                  <a:pos x="202" y="188"/>
                </a:cxn>
                <a:cxn ang="0">
                  <a:pos x="202" y="171"/>
                </a:cxn>
                <a:cxn ang="0">
                  <a:pos x="192" y="154"/>
                </a:cxn>
                <a:cxn ang="0">
                  <a:pos x="170" y="145"/>
                </a:cxn>
                <a:cxn ang="0">
                  <a:pos x="145" y="145"/>
                </a:cxn>
                <a:cxn ang="0">
                  <a:pos x="100" y="168"/>
                </a:cxn>
                <a:cxn ang="0">
                  <a:pos x="79" y="188"/>
                </a:cxn>
                <a:cxn ang="0">
                  <a:pos x="71" y="198"/>
                </a:cxn>
                <a:cxn ang="0">
                  <a:pos x="63" y="204"/>
                </a:cxn>
                <a:cxn ang="0">
                  <a:pos x="51" y="197"/>
                </a:cxn>
                <a:cxn ang="0">
                  <a:pos x="45" y="178"/>
                </a:cxn>
                <a:cxn ang="0">
                  <a:pos x="48" y="169"/>
                </a:cxn>
                <a:cxn ang="0">
                  <a:pos x="60" y="123"/>
                </a:cxn>
                <a:cxn ang="0">
                  <a:pos x="41" y="90"/>
                </a:cxn>
                <a:cxn ang="0">
                  <a:pos x="18" y="85"/>
                </a:cxn>
                <a:cxn ang="0">
                  <a:pos x="7" y="62"/>
                </a:cxn>
              </a:cxnLst>
              <a:rect l="0" t="0" r="r" b="b"/>
              <a:pathLst>
                <a:path w="229" h="261">
                  <a:moveTo>
                    <a:pt x="7" y="62"/>
                  </a:moveTo>
                  <a:lnTo>
                    <a:pt x="7" y="62"/>
                  </a:lnTo>
                  <a:lnTo>
                    <a:pt x="16" y="68"/>
                  </a:lnTo>
                  <a:lnTo>
                    <a:pt x="25" y="71"/>
                  </a:lnTo>
                  <a:lnTo>
                    <a:pt x="34" y="72"/>
                  </a:lnTo>
                  <a:lnTo>
                    <a:pt x="45" y="72"/>
                  </a:lnTo>
                  <a:lnTo>
                    <a:pt x="45" y="72"/>
                  </a:lnTo>
                  <a:lnTo>
                    <a:pt x="57" y="71"/>
                  </a:lnTo>
                  <a:lnTo>
                    <a:pt x="70" y="70"/>
                  </a:lnTo>
                  <a:lnTo>
                    <a:pt x="70" y="70"/>
                  </a:lnTo>
                  <a:lnTo>
                    <a:pt x="73" y="45"/>
                  </a:lnTo>
                  <a:lnTo>
                    <a:pt x="74" y="23"/>
                  </a:lnTo>
                  <a:lnTo>
                    <a:pt x="74" y="23"/>
                  </a:lnTo>
                  <a:lnTo>
                    <a:pt x="74" y="19"/>
                  </a:lnTo>
                  <a:lnTo>
                    <a:pt x="71" y="16"/>
                  </a:lnTo>
                  <a:lnTo>
                    <a:pt x="68" y="12"/>
                  </a:lnTo>
                  <a:lnTo>
                    <a:pt x="63" y="9"/>
                  </a:lnTo>
                  <a:lnTo>
                    <a:pt x="63" y="9"/>
                  </a:lnTo>
                  <a:lnTo>
                    <a:pt x="60" y="7"/>
                  </a:lnTo>
                  <a:lnTo>
                    <a:pt x="58" y="6"/>
                  </a:lnTo>
                  <a:lnTo>
                    <a:pt x="58" y="6"/>
                  </a:lnTo>
                  <a:lnTo>
                    <a:pt x="60" y="3"/>
                  </a:lnTo>
                  <a:lnTo>
                    <a:pt x="60" y="3"/>
                  </a:lnTo>
                  <a:lnTo>
                    <a:pt x="61" y="1"/>
                  </a:lnTo>
                  <a:lnTo>
                    <a:pt x="65" y="1"/>
                  </a:lnTo>
                  <a:lnTo>
                    <a:pt x="71" y="0"/>
                  </a:lnTo>
                  <a:lnTo>
                    <a:pt x="71" y="0"/>
                  </a:lnTo>
                  <a:lnTo>
                    <a:pt x="83" y="3"/>
                  </a:lnTo>
                  <a:lnTo>
                    <a:pt x="95" y="7"/>
                  </a:lnTo>
                  <a:lnTo>
                    <a:pt x="103" y="13"/>
                  </a:lnTo>
                  <a:lnTo>
                    <a:pt x="105" y="16"/>
                  </a:lnTo>
                  <a:lnTo>
                    <a:pt x="106" y="20"/>
                  </a:lnTo>
                  <a:lnTo>
                    <a:pt x="106" y="20"/>
                  </a:lnTo>
                  <a:lnTo>
                    <a:pt x="106" y="23"/>
                  </a:lnTo>
                  <a:lnTo>
                    <a:pt x="103" y="28"/>
                  </a:lnTo>
                  <a:lnTo>
                    <a:pt x="103" y="28"/>
                  </a:lnTo>
                  <a:lnTo>
                    <a:pt x="99" y="32"/>
                  </a:lnTo>
                  <a:lnTo>
                    <a:pt x="97" y="36"/>
                  </a:lnTo>
                  <a:lnTo>
                    <a:pt x="97" y="36"/>
                  </a:lnTo>
                  <a:lnTo>
                    <a:pt x="90" y="67"/>
                  </a:lnTo>
                  <a:lnTo>
                    <a:pt x="90" y="67"/>
                  </a:lnTo>
                  <a:lnTo>
                    <a:pt x="109" y="61"/>
                  </a:lnTo>
                  <a:lnTo>
                    <a:pt x="125" y="57"/>
                  </a:lnTo>
                  <a:lnTo>
                    <a:pt x="125" y="57"/>
                  </a:lnTo>
                  <a:lnTo>
                    <a:pt x="132" y="54"/>
                  </a:lnTo>
                  <a:lnTo>
                    <a:pt x="138" y="49"/>
                  </a:lnTo>
                  <a:lnTo>
                    <a:pt x="138" y="49"/>
                  </a:lnTo>
                  <a:lnTo>
                    <a:pt x="145" y="46"/>
                  </a:lnTo>
                  <a:lnTo>
                    <a:pt x="153" y="45"/>
                  </a:lnTo>
                  <a:lnTo>
                    <a:pt x="153" y="45"/>
                  </a:lnTo>
                  <a:lnTo>
                    <a:pt x="158" y="46"/>
                  </a:lnTo>
                  <a:lnTo>
                    <a:pt x="164" y="48"/>
                  </a:lnTo>
                  <a:lnTo>
                    <a:pt x="164" y="48"/>
                  </a:lnTo>
                  <a:lnTo>
                    <a:pt x="167" y="51"/>
                  </a:lnTo>
                  <a:lnTo>
                    <a:pt x="168" y="57"/>
                  </a:lnTo>
                  <a:lnTo>
                    <a:pt x="168" y="57"/>
                  </a:lnTo>
                  <a:lnTo>
                    <a:pt x="167" y="59"/>
                  </a:lnTo>
                  <a:lnTo>
                    <a:pt x="164" y="64"/>
                  </a:lnTo>
                  <a:lnTo>
                    <a:pt x="158" y="67"/>
                  </a:lnTo>
                  <a:lnTo>
                    <a:pt x="150" y="70"/>
                  </a:lnTo>
                  <a:lnTo>
                    <a:pt x="150" y="70"/>
                  </a:lnTo>
                  <a:lnTo>
                    <a:pt x="122" y="78"/>
                  </a:lnTo>
                  <a:lnTo>
                    <a:pt x="86" y="85"/>
                  </a:lnTo>
                  <a:lnTo>
                    <a:pt x="86" y="85"/>
                  </a:lnTo>
                  <a:lnTo>
                    <a:pt x="68" y="169"/>
                  </a:lnTo>
                  <a:lnTo>
                    <a:pt x="68" y="169"/>
                  </a:lnTo>
                  <a:lnTo>
                    <a:pt x="81" y="161"/>
                  </a:lnTo>
                  <a:lnTo>
                    <a:pt x="95" y="152"/>
                  </a:lnTo>
                  <a:lnTo>
                    <a:pt x="106" y="145"/>
                  </a:lnTo>
                  <a:lnTo>
                    <a:pt x="118" y="139"/>
                  </a:lnTo>
                  <a:lnTo>
                    <a:pt x="129" y="135"/>
                  </a:lnTo>
                  <a:lnTo>
                    <a:pt x="141" y="132"/>
                  </a:lnTo>
                  <a:lnTo>
                    <a:pt x="153" y="130"/>
                  </a:lnTo>
                  <a:lnTo>
                    <a:pt x="164" y="129"/>
                  </a:lnTo>
                  <a:lnTo>
                    <a:pt x="164" y="129"/>
                  </a:lnTo>
                  <a:lnTo>
                    <a:pt x="179" y="130"/>
                  </a:lnTo>
                  <a:lnTo>
                    <a:pt x="190" y="133"/>
                  </a:lnTo>
                  <a:lnTo>
                    <a:pt x="202" y="139"/>
                  </a:lnTo>
                  <a:lnTo>
                    <a:pt x="212" y="145"/>
                  </a:lnTo>
                  <a:lnTo>
                    <a:pt x="219" y="152"/>
                  </a:lnTo>
                  <a:lnTo>
                    <a:pt x="225" y="162"/>
                  </a:lnTo>
                  <a:lnTo>
                    <a:pt x="228" y="172"/>
                  </a:lnTo>
                  <a:lnTo>
                    <a:pt x="229" y="184"/>
                  </a:lnTo>
                  <a:lnTo>
                    <a:pt x="229" y="184"/>
                  </a:lnTo>
                  <a:lnTo>
                    <a:pt x="228" y="196"/>
                  </a:lnTo>
                  <a:lnTo>
                    <a:pt x="225" y="206"/>
                  </a:lnTo>
                  <a:lnTo>
                    <a:pt x="219" y="214"/>
                  </a:lnTo>
                  <a:lnTo>
                    <a:pt x="212" y="223"/>
                  </a:lnTo>
                  <a:lnTo>
                    <a:pt x="205" y="230"/>
                  </a:lnTo>
                  <a:lnTo>
                    <a:pt x="195" y="236"/>
                  </a:lnTo>
                  <a:lnTo>
                    <a:pt x="184" y="242"/>
                  </a:lnTo>
                  <a:lnTo>
                    <a:pt x="171" y="246"/>
                  </a:lnTo>
                  <a:lnTo>
                    <a:pt x="147" y="253"/>
                  </a:lnTo>
                  <a:lnTo>
                    <a:pt x="121" y="258"/>
                  </a:lnTo>
                  <a:lnTo>
                    <a:pt x="96" y="259"/>
                  </a:lnTo>
                  <a:lnTo>
                    <a:pt x="74" y="261"/>
                  </a:lnTo>
                  <a:lnTo>
                    <a:pt x="73" y="252"/>
                  </a:lnTo>
                  <a:lnTo>
                    <a:pt x="73" y="252"/>
                  </a:lnTo>
                  <a:lnTo>
                    <a:pt x="95" y="248"/>
                  </a:lnTo>
                  <a:lnTo>
                    <a:pt x="116" y="243"/>
                  </a:lnTo>
                  <a:lnTo>
                    <a:pt x="138" y="237"/>
                  </a:lnTo>
                  <a:lnTo>
                    <a:pt x="158" y="230"/>
                  </a:lnTo>
                  <a:lnTo>
                    <a:pt x="176" y="222"/>
                  </a:lnTo>
                  <a:lnTo>
                    <a:pt x="183" y="216"/>
                  </a:lnTo>
                  <a:lnTo>
                    <a:pt x="190" y="210"/>
                  </a:lnTo>
                  <a:lnTo>
                    <a:pt x="195" y="203"/>
                  </a:lnTo>
                  <a:lnTo>
                    <a:pt x="199" y="196"/>
                  </a:lnTo>
                  <a:lnTo>
                    <a:pt x="202" y="188"/>
                  </a:lnTo>
                  <a:lnTo>
                    <a:pt x="202" y="180"/>
                  </a:lnTo>
                  <a:lnTo>
                    <a:pt x="202" y="180"/>
                  </a:lnTo>
                  <a:lnTo>
                    <a:pt x="202" y="171"/>
                  </a:lnTo>
                  <a:lnTo>
                    <a:pt x="199" y="164"/>
                  </a:lnTo>
                  <a:lnTo>
                    <a:pt x="196" y="158"/>
                  </a:lnTo>
                  <a:lnTo>
                    <a:pt x="192" y="154"/>
                  </a:lnTo>
                  <a:lnTo>
                    <a:pt x="186" y="149"/>
                  </a:lnTo>
                  <a:lnTo>
                    <a:pt x="179" y="146"/>
                  </a:lnTo>
                  <a:lnTo>
                    <a:pt x="170" y="145"/>
                  </a:lnTo>
                  <a:lnTo>
                    <a:pt x="161" y="143"/>
                  </a:lnTo>
                  <a:lnTo>
                    <a:pt x="161" y="143"/>
                  </a:lnTo>
                  <a:lnTo>
                    <a:pt x="145" y="145"/>
                  </a:lnTo>
                  <a:lnTo>
                    <a:pt x="131" y="151"/>
                  </a:lnTo>
                  <a:lnTo>
                    <a:pt x="115" y="158"/>
                  </a:lnTo>
                  <a:lnTo>
                    <a:pt x="100" y="168"/>
                  </a:lnTo>
                  <a:lnTo>
                    <a:pt x="100" y="168"/>
                  </a:lnTo>
                  <a:lnTo>
                    <a:pt x="84" y="181"/>
                  </a:lnTo>
                  <a:lnTo>
                    <a:pt x="79" y="188"/>
                  </a:lnTo>
                  <a:lnTo>
                    <a:pt x="74" y="194"/>
                  </a:lnTo>
                  <a:lnTo>
                    <a:pt x="74" y="194"/>
                  </a:lnTo>
                  <a:lnTo>
                    <a:pt x="71" y="198"/>
                  </a:lnTo>
                  <a:lnTo>
                    <a:pt x="67" y="201"/>
                  </a:lnTo>
                  <a:lnTo>
                    <a:pt x="64" y="203"/>
                  </a:lnTo>
                  <a:lnTo>
                    <a:pt x="63" y="204"/>
                  </a:lnTo>
                  <a:lnTo>
                    <a:pt x="63" y="204"/>
                  </a:lnTo>
                  <a:lnTo>
                    <a:pt x="57" y="203"/>
                  </a:lnTo>
                  <a:lnTo>
                    <a:pt x="51" y="197"/>
                  </a:lnTo>
                  <a:lnTo>
                    <a:pt x="47" y="188"/>
                  </a:lnTo>
                  <a:lnTo>
                    <a:pt x="45" y="184"/>
                  </a:lnTo>
                  <a:lnTo>
                    <a:pt x="45" y="178"/>
                  </a:lnTo>
                  <a:lnTo>
                    <a:pt x="45" y="178"/>
                  </a:lnTo>
                  <a:lnTo>
                    <a:pt x="45" y="175"/>
                  </a:lnTo>
                  <a:lnTo>
                    <a:pt x="48" y="169"/>
                  </a:lnTo>
                  <a:lnTo>
                    <a:pt x="52" y="154"/>
                  </a:lnTo>
                  <a:lnTo>
                    <a:pt x="52" y="154"/>
                  </a:lnTo>
                  <a:lnTo>
                    <a:pt x="60" y="123"/>
                  </a:lnTo>
                  <a:lnTo>
                    <a:pt x="65" y="88"/>
                  </a:lnTo>
                  <a:lnTo>
                    <a:pt x="65" y="88"/>
                  </a:lnTo>
                  <a:lnTo>
                    <a:pt x="41" y="90"/>
                  </a:lnTo>
                  <a:lnTo>
                    <a:pt x="41" y="90"/>
                  </a:lnTo>
                  <a:lnTo>
                    <a:pt x="28" y="90"/>
                  </a:lnTo>
                  <a:lnTo>
                    <a:pt x="18" y="85"/>
                  </a:lnTo>
                  <a:lnTo>
                    <a:pt x="9" y="78"/>
                  </a:lnTo>
                  <a:lnTo>
                    <a:pt x="0" y="68"/>
                  </a:lnTo>
                  <a:lnTo>
                    <a:pt x="7" y="6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6" name="Freeform 140"/>
            <p:cNvSpPr>
              <a:spLocks noEditPoints="1"/>
            </p:cNvSpPr>
            <p:nvPr userDrawn="1"/>
          </p:nvSpPr>
          <p:spPr bwMode="auto">
            <a:xfrm>
              <a:off x="3014663" y="1473201"/>
              <a:ext cx="127000" cy="127000"/>
            </a:xfrm>
            <a:custGeom>
              <a:avLst/>
              <a:gdLst/>
              <a:ahLst/>
              <a:cxnLst>
                <a:cxn ang="0">
                  <a:pos x="49" y="159"/>
                </a:cxn>
                <a:cxn ang="0">
                  <a:pos x="37" y="209"/>
                </a:cxn>
                <a:cxn ang="0">
                  <a:pos x="36" y="234"/>
                </a:cxn>
                <a:cxn ang="0">
                  <a:pos x="21" y="237"/>
                </a:cxn>
                <a:cxn ang="0">
                  <a:pos x="4" y="204"/>
                </a:cxn>
                <a:cxn ang="0">
                  <a:pos x="0" y="159"/>
                </a:cxn>
                <a:cxn ang="0">
                  <a:pos x="13" y="57"/>
                </a:cxn>
                <a:cxn ang="0">
                  <a:pos x="19" y="28"/>
                </a:cxn>
                <a:cxn ang="0">
                  <a:pos x="11" y="1"/>
                </a:cxn>
                <a:cxn ang="0">
                  <a:pos x="16" y="0"/>
                </a:cxn>
                <a:cxn ang="0">
                  <a:pos x="33" y="11"/>
                </a:cxn>
                <a:cxn ang="0">
                  <a:pos x="43" y="30"/>
                </a:cxn>
                <a:cxn ang="0">
                  <a:pos x="39" y="56"/>
                </a:cxn>
                <a:cxn ang="0">
                  <a:pos x="19" y="131"/>
                </a:cxn>
                <a:cxn ang="0">
                  <a:pos x="20" y="179"/>
                </a:cxn>
                <a:cxn ang="0">
                  <a:pos x="23" y="186"/>
                </a:cxn>
                <a:cxn ang="0">
                  <a:pos x="27" y="181"/>
                </a:cxn>
                <a:cxn ang="0">
                  <a:pos x="87" y="62"/>
                </a:cxn>
                <a:cxn ang="0">
                  <a:pos x="107" y="69"/>
                </a:cxn>
                <a:cxn ang="0">
                  <a:pos x="162" y="65"/>
                </a:cxn>
                <a:cxn ang="0">
                  <a:pos x="161" y="26"/>
                </a:cxn>
                <a:cxn ang="0">
                  <a:pos x="148" y="10"/>
                </a:cxn>
                <a:cxn ang="0">
                  <a:pos x="140" y="5"/>
                </a:cxn>
                <a:cxn ang="0">
                  <a:pos x="149" y="0"/>
                </a:cxn>
                <a:cxn ang="0">
                  <a:pos x="178" y="2"/>
                </a:cxn>
                <a:cxn ang="0">
                  <a:pos x="187" y="10"/>
                </a:cxn>
                <a:cxn ang="0">
                  <a:pos x="185" y="20"/>
                </a:cxn>
                <a:cxn ang="0">
                  <a:pos x="195" y="57"/>
                </a:cxn>
                <a:cxn ang="0">
                  <a:pos x="211" y="52"/>
                </a:cxn>
                <a:cxn ang="0">
                  <a:pos x="224" y="50"/>
                </a:cxn>
                <a:cxn ang="0">
                  <a:pos x="233" y="62"/>
                </a:cxn>
                <a:cxn ang="0">
                  <a:pos x="222" y="72"/>
                </a:cxn>
                <a:cxn ang="0">
                  <a:pos x="185" y="170"/>
                </a:cxn>
                <a:cxn ang="0">
                  <a:pos x="227" y="189"/>
                </a:cxn>
                <a:cxn ang="0">
                  <a:pos x="240" y="209"/>
                </a:cxn>
                <a:cxn ang="0">
                  <a:pos x="233" y="221"/>
                </a:cxn>
                <a:cxn ang="0">
                  <a:pos x="217" y="215"/>
                </a:cxn>
                <a:cxn ang="0">
                  <a:pos x="184" y="189"/>
                </a:cxn>
                <a:cxn ang="0">
                  <a:pos x="178" y="212"/>
                </a:cxn>
                <a:cxn ang="0">
                  <a:pos x="158" y="228"/>
                </a:cxn>
                <a:cxn ang="0">
                  <a:pos x="122" y="231"/>
                </a:cxn>
                <a:cxn ang="0">
                  <a:pos x="94" y="218"/>
                </a:cxn>
                <a:cxn ang="0">
                  <a:pos x="87" y="199"/>
                </a:cxn>
                <a:cxn ang="0">
                  <a:pos x="101" y="173"/>
                </a:cxn>
                <a:cxn ang="0">
                  <a:pos x="142" y="165"/>
                </a:cxn>
                <a:cxn ang="0">
                  <a:pos x="162" y="83"/>
                </a:cxn>
                <a:cxn ang="0">
                  <a:pos x="126" y="86"/>
                </a:cxn>
                <a:cxn ang="0">
                  <a:pos x="82" y="68"/>
                </a:cxn>
                <a:cxn ang="0">
                  <a:pos x="119" y="181"/>
                </a:cxn>
                <a:cxn ang="0">
                  <a:pos x="101" y="194"/>
                </a:cxn>
                <a:cxn ang="0">
                  <a:pos x="101" y="205"/>
                </a:cxn>
                <a:cxn ang="0">
                  <a:pos x="127" y="215"/>
                </a:cxn>
                <a:cxn ang="0">
                  <a:pos x="152" y="211"/>
                </a:cxn>
                <a:cxn ang="0">
                  <a:pos x="162" y="196"/>
                </a:cxn>
                <a:cxn ang="0">
                  <a:pos x="148" y="181"/>
                </a:cxn>
              </a:cxnLst>
              <a:rect l="0" t="0" r="r" b="b"/>
              <a:pathLst>
                <a:path w="240" h="238">
                  <a:moveTo>
                    <a:pt x="58" y="130"/>
                  </a:moveTo>
                  <a:lnTo>
                    <a:pt x="58" y="130"/>
                  </a:lnTo>
                  <a:lnTo>
                    <a:pt x="49" y="159"/>
                  </a:lnTo>
                  <a:lnTo>
                    <a:pt x="49" y="159"/>
                  </a:lnTo>
                  <a:lnTo>
                    <a:pt x="40" y="189"/>
                  </a:lnTo>
                  <a:lnTo>
                    <a:pt x="37" y="201"/>
                  </a:lnTo>
                  <a:lnTo>
                    <a:pt x="37" y="209"/>
                  </a:lnTo>
                  <a:lnTo>
                    <a:pt x="37" y="209"/>
                  </a:lnTo>
                  <a:lnTo>
                    <a:pt x="39" y="225"/>
                  </a:lnTo>
                  <a:lnTo>
                    <a:pt x="39" y="225"/>
                  </a:lnTo>
                  <a:lnTo>
                    <a:pt x="37" y="231"/>
                  </a:lnTo>
                  <a:lnTo>
                    <a:pt x="36" y="234"/>
                  </a:lnTo>
                  <a:lnTo>
                    <a:pt x="32" y="237"/>
                  </a:lnTo>
                  <a:lnTo>
                    <a:pt x="27" y="238"/>
                  </a:lnTo>
                  <a:lnTo>
                    <a:pt x="27" y="238"/>
                  </a:lnTo>
                  <a:lnTo>
                    <a:pt x="21" y="237"/>
                  </a:lnTo>
                  <a:lnTo>
                    <a:pt x="17" y="233"/>
                  </a:lnTo>
                  <a:lnTo>
                    <a:pt x="13" y="225"/>
                  </a:lnTo>
                  <a:lnTo>
                    <a:pt x="8" y="215"/>
                  </a:lnTo>
                  <a:lnTo>
                    <a:pt x="4" y="204"/>
                  </a:lnTo>
                  <a:lnTo>
                    <a:pt x="3" y="189"/>
                  </a:lnTo>
                  <a:lnTo>
                    <a:pt x="1" y="175"/>
                  </a:lnTo>
                  <a:lnTo>
                    <a:pt x="0" y="159"/>
                  </a:lnTo>
                  <a:lnTo>
                    <a:pt x="0" y="159"/>
                  </a:lnTo>
                  <a:lnTo>
                    <a:pt x="1" y="136"/>
                  </a:lnTo>
                  <a:lnTo>
                    <a:pt x="3" y="112"/>
                  </a:lnTo>
                  <a:lnTo>
                    <a:pt x="7" y="86"/>
                  </a:lnTo>
                  <a:lnTo>
                    <a:pt x="13" y="57"/>
                  </a:lnTo>
                  <a:lnTo>
                    <a:pt x="13" y="57"/>
                  </a:lnTo>
                  <a:lnTo>
                    <a:pt x="17" y="40"/>
                  </a:lnTo>
                  <a:lnTo>
                    <a:pt x="19" y="28"/>
                  </a:lnTo>
                  <a:lnTo>
                    <a:pt x="19" y="28"/>
                  </a:lnTo>
                  <a:lnTo>
                    <a:pt x="17" y="15"/>
                  </a:lnTo>
                  <a:lnTo>
                    <a:pt x="13" y="4"/>
                  </a:lnTo>
                  <a:lnTo>
                    <a:pt x="13" y="4"/>
                  </a:lnTo>
                  <a:lnTo>
                    <a:pt x="11" y="1"/>
                  </a:lnTo>
                  <a:lnTo>
                    <a:pt x="11" y="1"/>
                  </a:lnTo>
                  <a:lnTo>
                    <a:pt x="13" y="0"/>
                  </a:lnTo>
                  <a:lnTo>
                    <a:pt x="16" y="0"/>
                  </a:lnTo>
                  <a:lnTo>
                    <a:pt x="16" y="0"/>
                  </a:lnTo>
                  <a:lnTo>
                    <a:pt x="19" y="0"/>
                  </a:lnTo>
                  <a:lnTo>
                    <a:pt x="23" y="2"/>
                  </a:lnTo>
                  <a:lnTo>
                    <a:pt x="27" y="5"/>
                  </a:lnTo>
                  <a:lnTo>
                    <a:pt x="33" y="11"/>
                  </a:lnTo>
                  <a:lnTo>
                    <a:pt x="33" y="11"/>
                  </a:lnTo>
                  <a:lnTo>
                    <a:pt x="37" y="18"/>
                  </a:lnTo>
                  <a:lnTo>
                    <a:pt x="42" y="24"/>
                  </a:lnTo>
                  <a:lnTo>
                    <a:pt x="43" y="30"/>
                  </a:lnTo>
                  <a:lnTo>
                    <a:pt x="43" y="37"/>
                  </a:lnTo>
                  <a:lnTo>
                    <a:pt x="43" y="37"/>
                  </a:lnTo>
                  <a:lnTo>
                    <a:pt x="42" y="46"/>
                  </a:lnTo>
                  <a:lnTo>
                    <a:pt x="39" y="56"/>
                  </a:lnTo>
                  <a:lnTo>
                    <a:pt x="39" y="56"/>
                  </a:lnTo>
                  <a:lnTo>
                    <a:pt x="29" y="82"/>
                  </a:lnTo>
                  <a:lnTo>
                    <a:pt x="23" y="107"/>
                  </a:lnTo>
                  <a:lnTo>
                    <a:pt x="19" y="131"/>
                  </a:lnTo>
                  <a:lnTo>
                    <a:pt x="19" y="153"/>
                  </a:lnTo>
                  <a:lnTo>
                    <a:pt x="19" y="153"/>
                  </a:lnTo>
                  <a:lnTo>
                    <a:pt x="19" y="172"/>
                  </a:lnTo>
                  <a:lnTo>
                    <a:pt x="20" y="179"/>
                  </a:lnTo>
                  <a:lnTo>
                    <a:pt x="21" y="183"/>
                  </a:lnTo>
                  <a:lnTo>
                    <a:pt x="21" y="183"/>
                  </a:lnTo>
                  <a:lnTo>
                    <a:pt x="21" y="185"/>
                  </a:lnTo>
                  <a:lnTo>
                    <a:pt x="23" y="186"/>
                  </a:lnTo>
                  <a:lnTo>
                    <a:pt x="23" y="186"/>
                  </a:lnTo>
                  <a:lnTo>
                    <a:pt x="24" y="185"/>
                  </a:lnTo>
                  <a:lnTo>
                    <a:pt x="27" y="181"/>
                  </a:lnTo>
                  <a:lnTo>
                    <a:pt x="27" y="181"/>
                  </a:lnTo>
                  <a:lnTo>
                    <a:pt x="39" y="153"/>
                  </a:lnTo>
                  <a:lnTo>
                    <a:pt x="50" y="127"/>
                  </a:lnTo>
                  <a:lnTo>
                    <a:pt x="58" y="130"/>
                  </a:lnTo>
                  <a:close/>
                  <a:moveTo>
                    <a:pt x="87" y="62"/>
                  </a:moveTo>
                  <a:lnTo>
                    <a:pt x="87" y="62"/>
                  </a:lnTo>
                  <a:lnTo>
                    <a:pt x="93" y="65"/>
                  </a:lnTo>
                  <a:lnTo>
                    <a:pt x="100" y="68"/>
                  </a:lnTo>
                  <a:lnTo>
                    <a:pt x="107" y="69"/>
                  </a:lnTo>
                  <a:lnTo>
                    <a:pt x="114" y="69"/>
                  </a:lnTo>
                  <a:lnTo>
                    <a:pt x="114" y="69"/>
                  </a:lnTo>
                  <a:lnTo>
                    <a:pt x="139" y="68"/>
                  </a:lnTo>
                  <a:lnTo>
                    <a:pt x="162" y="65"/>
                  </a:lnTo>
                  <a:lnTo>
                    <a:pt x="162" y="65"/>
                  </a:lnTo>
                  <a:lnTo>
                    <a:pt x="162" y="43"/>
                  </a:lnTo>
                  <a:lnTo>
                    <a:pt x="161" y="26"/>
                  </a:lnTo>
                  <a:lnTo>
                    <a:pt x="161" y="26"/>
                  </a:lnTo>
                  <a:lnTo>
                    <a:pt x="159" y="18"/>
                  </a:lnTo>
                  <a:lnTo>
                    <a:pt x="158" y="14"/>
                  </a:lnTo>
                  <a:lnTo>
                    <a:pt x="153" y="13"/>
                  </a:lnTo>
                  <a:lnTo>
                    <a:pt x="148" y="10"/>
                  </a:lnTo>
                  <a:lnTo>
                    <a:pt x="148" y="10"/>
                  </a:lnTo>
                  <a:lnTo>
                    <a:pt x="142" y="8"/>
                  </a:lnTo>
                  <a:lnTo>
                    <a:pt x="140" y="7"/>
                  </a:lnTo>
                  <a:lnTo>
                    <a:pt x="140" y="5"/>
                  </a:lnTo>
                  <a:lnTo>
                    <a:pt x="140" y="5"/>
                  </a:lnTo>
                  <a:lnTo>
                    <a:pt x="142" y="4"/>
                  </a:lnTo>
                  <a:lnTo>
                    <a:pt x="145" y="1"/>
                  </a:lnTo>
                  <a:lnTo>
                    <a:pt x="149" y="0"/>
                  </a:lnTo>
                  <a:lnTo>
                    <a:pt x="155" y="0"/>
                  </a:lnTo>
                  <a:lnTo>
                    <a:pt x="155" y="0"/>
                  </a:lnTo>
                  <a:lnTo>
                    <a:pt x="166" y="0"/>
                  </a:lnTo>
                  <a:lnTo>
                    <a:pt x="178" y="2"/>
                  </a:lnTo>
                  <a:lnTo>
                    <a:pt x="178" y="2"/>
                  </a:lnTo>
                  <a:lnTo>
                    <a:pt x="182" y="4"/>
                  </a:lnTo>
                  <a:lnTo>
                    <a:pt x="185" y="7"/>
                  </a:lnTo>
                  <a:lnTo>
                    <a:pt x="187" y="10"/>
                  </a:lnTo>
                  <a:lnTo>
                    <a:pt x="188" y="13"/>
                  </a:lnTo>
                  <a:lnTo>
                    <a:pt x="188" y="13"/>
                  </a:lnTo>
                  <a:lnTo>
                    <a:pt x="185" y="20"/>
                  </a:lnTo>
                  <a:lnTo>
                    <a:pt x="185" y="20"/>
                  </a:lnTo>
                  <a:lnTo>
                    <a:pt x="184" y="34"/>
                  </a:lnTo>
                  <a:lnTo>
                    <a:pt x="182" y="62"/>
                  </a:lnTo>
                  <a:lnTo>
                    <a:pt x="182" y="62"/>
                  </a:lnTo>
                  <a:lnTo>
                    <a:pt x="195" y="57"/>
                  </a:lnTo>
                  <a:lnTo>
                    <a:pt x="207" y="53"/>
                  </a:lnTo>
                  <a:lnTo>
                    <a:pt x="207" y="53"/>
                  </a:lnTo>
                  <a:lnTo>
                    <a:pt x="211" y="52"/>
                  </a:lnTo>
                  <a:lnTo>
                    <a:pt x="211" y="52"/>
                  </a:lnTo>
                  <a:lnTo>
                    <a:pt x="214" y="50"/>
                  </a:lnTo>
                  <a:lnTo>
                    <a:pt x="219" y="50"/>
                  </a:lnTo>
                  <a:lnTo>
                    <a:pt x="219" y="50"/>
                  </a:lnTo>
                  <a:lnTo>
                    <a:pt x="224" y="50"/>
                  </a:lnTo>
                  <a:lnTo>
                    <a:pt x="229" y="53"/>
                  </a:lnTo>
                  <a:lnTo>
                    <a:pt x="232" y="56"/>
                  </a:lnTo>
                  <a:lnTo>
                    <a:pt x="233" y="62"/>
                  </a:lnTo>
                  <a:lnTo>
                    <a:pt x="233" y="62"/>
                  </a:lnTo>
                  <a:lnTo>
                    <a:pt x="232" y="65"/>
                  </a:lnTo>
                  <a:lnTo>
                    <a:pt x="230" y="66"/>
                  </a:lnTo>
                  <a:lnTo>
                    <a:pt x="222" y="72"/>
                  </a:lnTo>
                  <a:lnTo>
                    <a:pt x="222" y="72"/>
                  </a:lnTo>
                  <a:lnTo>
                    <a:pt x="206" y="76"/>
                  </a:lnTo>
                  <a:lnTo>
                    <a:pt x="182" y="81"/>
                  </a:lnTo>
                  <a:lnTo>
                    <a:pt x="182" y="81"/>
                  </a:lnTo>
                  <a:lnTo>
                    <a:pt x="185" y="170"/>
                  </a:lnTo>
                  <a:lnTo>
                    <a:pt x="185" y="170"/>
                  </a:lnTo>
                  <a:lnTo>
                    <a:pt x="210" y="179"/>
                  </a:lnTo>
                  <a:lnTo>
                    <a:pt x="219" y="185"/>
                  </a:lnTo>
                  <a:lnTo>
                    <a:pt x="227" y="189"/>
                  </a:lnTo>
                  <a:lnTo>
                    <a:pt x="233" y="194"/>
                  </a:lnTo>
                  <a:lnTo>
                    <a:pt x="238" y="199"/>
                  </a:lnTo>
                  <a:lnTo>
                    <a:pt x="239" y="204"/>
                  </a:lnTo>
                  <a:lnTo>
                    <a:pt x="240" y="209"/>
                  </a:lnTo>
                  <a:lnTo>
                    <a:pt x="240" y="209"/>
                  </a:lnTo>
                  <a:lnTo>
                    <a:pt x="239" y="215"/>
                  </a:lnTo>
                  <a:lnTo>
                    <a:pt x="238" y="218"/>
                  </a:lnTo>
                  <a:lnTo>
                    <a:pt x="233" y="221"/>
                  </a:lnTo>
                  <a:lnTo>
                    <a:pt x="229" y="222"/>
                  </a:lnTo>
                  <a:lnTo>
                    <a:pt x="229" y="222"/>
                  </a:lnTo>
                  <a:lnTo>
                    <a:pt x="224" y="221"/>
                  </a:lnTo>
                  <a:lnTo>
                    <a:pt x="217" y="215"/>
                  </a:lnTo>
                  <a:lnTo>
                    <a:pt x="217" y="215"/>
                  </a:lnTo>
                  <a:lnTo>
                    <a:pt x="209" y="207"/>
                  </a:lnTo>
                  <a:lnTo>
                    <a:pt x="201" y="201"/>
                  </a:lnTo>
                  <a:lnTo>
                    <a:pt x="184" y="189"/>
                  </a:lnTo>
                  <a:lnTo>
                    <a:pt x="184" y="189"/>
                  </a:lnTo>
                  <a:lnTo>
                    <a:pt x="182" y="199"/>
                  </a:lnTo>
                  <a:lnTo>
                    <a:pt x="181" y="207"/>
                  </a:lnTo>
                  <a:lnTo>
                    <a:pt x="178" y="212"/>
                  </a:lnTo>
                  <a:lnTo>
                    <a:pt x="174" y="218"/>
                  </a:lnTo>
                  <a:lnTo>
                    <a:pt x="174" y="218"/>
                  </a:lnTo>
                  <a:lnTo>
                    <a:pt x="166" y="224"/>
                  </a:lnTo>
                  <a:lnTo>
                    <a:pt x="158" y="228"/>
                  </a:lnTo>
                  <a:lnTo>
                    <a:pt x="146" y="231"/>
                  </a:lnTo>
                  <a:lnTo>
                    <a:pt x="132" y="233"/>
                  </a:lnTo>
                  <a:lnTo>
                    <a:pt x="132" y="233"/>
                  </a:lnTo>
                  <a:lnTo>
                    <a:pt x="122" y="231"/>
                  </a:lnTo>
                  <a:lnTo>
                    <a:pt x="113" y="230"/>
                  </a:lnTo>
                  <a:lnTo>
                    <a:pt x="106" y="227"/>
                  </a:lnTo>
                  <a:lnTo>
                    <a:pt x="98" y="222"/>
                  </a:lnTo>
                  <a:lnTo>
                    <a:pt x="94" y="218"/>
                  </a:lnTo>
                  <a:lnTo>
                    <a:pt x="90" y="212"/>
                  </a:lnTo>
                  <a:lnTo>
                    <a:pt x="87" y="207"/>
                  </a:lnTo>
                  <a:lnTo>
                    <a:pt x="87" y="199"/>
                  </a:lnTo>
                  <a:lnTo>
                    <a:pt x="87" y="199"/>
                  </a:lnTo>
                  <a:lnTo>
                    <a:pt x="88" y="192"/>
                  </a:lnTo>
                  <a:lnTo>
                    <a:pt x="91" y="185"/>
                  </a:lnTo>
                  <a:lnTo>
                    <a:pt x="95" y="179"/>
                  </a:lnTo>
                  <a:lnTo>
                    <a:pt x="101" y="173"/>
                  </a:lnTo>
                  <a:lnTo>
                    <a:pt x="110" y="170"/>
                  </a:lnTo>
                  <a:lnTo>
                    <a:pt x="119" y="167"/>
                  </a:lnTo>
                  <a:lnTo>
                    <a:pt x="130" y="165"/>
                  </a:lnTo>
                  <a:lnTo>
                    <a:pt x="142" y="165"/>
                  </a:lnTo>
                  <a:lnTo>
                    <a:pt x="142" y="165"/>
                  </a:lnTo>
                  <a:lnTo>
                    <a:pt x="165" y="166"/>
                  </a:lnTo>
                  <a:lnTo>
                    <a:pt x="165" y="166"/>
                  </a:lnTo>
                  <a:lnTo>
                    <a:pt x="162" y="83"/>
                  </a:lnTo>
                  <a:lnTo>
                    <a:pt x="162" y="83"/>
                  </a:lnTo>
                  <a:lnTo>
                    <a:pt x="145" y="86"/>
                  </a:lnTo>
                  <a:lnTo>
                    <a:pt x="126" y="86"/>
                  </a:lnTo>
                  <a:lnTo>
                    <a:pt x="126" y="86"/>
                  </a:lnTo>
                  <a:lnTo>
                    <a:pt x="111" y="85"/>
                  </a:lnTo>
                  <a:lnTo>
                    <a:pt x="100" y="82"/>
                  </a:lnTo>
                  <a:lnTo>
                    <a:pt x="90" y="76"/>
                  </a:lnTo>
                  <a:lnTo>
                    <a:pt x="82" y="68"/>
                  </a:lnTo>
                  <a:lnTo>
                    <a:pt x="87" y="62"/>
                  </a:lnTo>
                  <a:close/>
                  <a:moveTo>
                    <a:pt x="132" y="179"/>
                  </a:moveTo>
                  <a:lnTo>
                    <a:pt x="132" y="179"/>
                  </a:lnTo>
                  <a:lnTo>
                    <a:pt x="119" y="181"/>
                  </a:lnTo>
                  <a:lnTo>
                    <a:pt x="108" y="185"/>
                  </a:lnTo>
                  <a:lnTo>
                    <a:pt x="106" y="186"/>
                  </a:lnTo>
                  <a:lnTo>
                    <a:pt x="103" y="191"/>
                  </a:lnTo>
                  <a:lnTo>
                    <a:pt x="101" y="194"/>
                  </a:lnTo>
                  <a:lnTo>
                    <a:pt x="100" y="198"/>
                  </a:lnTo>
                  <a:lnTo>
                    <a:pt x="100" y="198"/>
                  </a:lnTo>
                  <a:lnTo>
                    <a:pt x="100" y="202"/>
                  </a:lnTo>
                  <a:lnTo>
                    <a:pt x="101" y="205"/>
                  </a:lnTo>
                  <a:lnTo>
                    <a:pt x="104" y="208"/>
                  </a:lnTo>
                  <a:lnTo>
                    <a:pt x="107" y="211"/>
                  </a:lnTo>
                  <a:lnTo>
                    <a:pt x="116" y="214"/>
                  </a:lnTo>
                  <a:lnTo>
                    <a:pt x="127" y="215"/>
                  </a:lnTo>
                  <a:lnTo>
                    <a:pt x="127" y="215"/>
                  </a:lnTo>
                  <a:lnTo>
                    <a:pt x="137" y="215"/>
                  </a:lnTo>
                  <a:lnTo>
                    <a:pt x="145" y="214"/>
                  </a:lnTo>
                  <a:lnTo>
                    <a:pt x="152" y="211"/>
                  </a:lnTo>
                  <a:lnTo>
                    <a:pt x="156" y="207"/>
                  </a:lnTo>
                  <a:lnTo>
                    <a:pt x="156" y="207"/>
                  </a:lnTo>
                  <a:lnTo>
                    <a:pt x="159" y="201"/>
                  </a:lnTo>
                  <a:lnTo>
                    <a:pt x="162" y="196"/>
                  </a:lnTo>
                  <a:lnTo>
                    <a:pt x="162" y="191"/>
                  </a:lnTo>
                  <a:lnTo>
                    <a:pt x="164" y="183"/>
                  </a:lnTo>
                  <a:lnTo>
                    <a:pt x="164" y="183"/>
                  </a:lnTo>
                  <a:lnTo>
                    <a:pt x="148" y="181"/>
                  </a:lnTo>
                  <a:lnTo>
                    <a:pt x="132" y="179"/>
                  </a:lnTo>
                  <a:lnTo>
                    <a:pt x="132" y="17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7" name="Freeform 141"/>
            <p:cNvSpPr>
              <a:spLocks/>
            </p:cNvSpPr>
            <p:nvPr userDrawn="1"/>
          </p:nvSpPr>
          <p:spPr bwMode="auto">
            <a:xfrm>
              <a:off x="3160713" y="1568451"/>
              <a:ext cx="46038" cy="41275"/>
            </a:xfrm>
            <a:custGeom>
              <a:avLst/>
              <a:gdLst/>
              <a:ahLst/>
              <a:cxnLst>
                <a:cxn ang="0">
                  <a:pos x="5" y="0"/>
                </a:cxn>
                <a:cxn ang="0">
                  <a:pos x="5" y="0"/>
                </a:cxn>
                <a:cxn ang="0">
                  <a:pos x="22" y="4"/>
                </a:cxn>
                <a:cxn ang="0">
                  <a:pos x="36" y="10"/>
                </a:cxn>
                <a:cxn ang="0">
                  <a:pos x="51" y="16"/>
                </a:cxn>
                <a:cxn ang="0">
                  <a:pos x="63" y="24"/>
                </a:cxn>
                <a:cxn ang="0">
                  <a:pos x="73" y="31"/>
                </a:cxn>
                <a:cxn ang="0">
                  <a:pos x="81" y="40"/>
                </a:cxn>
                <a:cxn ang="0">
                  <a:pos x="86" y="50"/>
                </a:cxn>
                <a:cxn ang="0">
                  <a:pos x="87" y="60"/>
                </a:cxn>
                <a:cxn ang="0">
                  <a:pos x="87" y="60"/>
                </a:cxn>
                <a:cxn ang="0">
                  <a:pos x="86" y="66"/>
                </a:cxn>
                <a:cxn ang="0">
                  <a:pos x="83" y="72"/>
                </a:cxn>
                <a:cxn ang="0">
                  <a:pos x="79" y="76"/>
                </a:cxn>
                <a:cxn ang="0">
                  <a:pos x="71" y="78"/>
                </a:cxn>
                <a:cxn ang="0">
                  <a:pos x="71" y="78"/>
                </a:cxn>
                <a:cxn ang="0">
                  <a:pos x="67" y="78"/>
                </a:cxn>
                <a:cxn ang="0">
                  <a:pos x="63" y="75"/>
                </a:cxn>
                <a:cxn ang="0">
                  <a:pos x="60" y="72"/>
                </a:cxn>
                <a:cxn ang="0">
                  <a:pos x="55" y="65"/>
                </a:cxn>
                <a:cxn ang="0">
                  <a:pos x="55" y="65"/>
                </a:cxn>
                <a:cxn ang="0">
                  <a:pos x="44" y="46"/>
                </a:cxn>
                <a:cxn ang="0">
                  <a:pos x="31" y="30"/>
                </a:cxn>
                <a:cxn ang="0">
                  <a:pos x="16" y="17"/>
                </a:cxn>
                <a:cxn ang="0">
                  <a:pos x="0" y="7"/>
                </a:cxn>
                <a:cxn ang="0">
                  <a:pos x="5" y="0"/>
                </a:cxn>
              </a:cxnLst>
              <a:rect l="0" t="0" r="r" b="b"/>
              <a:pathLst>
                <a:path w="87" h="78">
                  <a:moveTo>
                    <a:pt x="5" y="0"/>
                  </a:moveTo>
                  <a:lnTo>
                    <a:pt x="5" y="0"/>
                  </a:lnTo>
                  <a:lnTo>
                    <a:pt x="22" y="4"/>
                  </a:lnTo>
                  <a:lnTo>
                    <a:pt x="36" y="10"/>
                  </a:lnTo>
                  <a:lnTo>
                    <a:pt x="51" y="16"/>
                  </a:lnTo>
                  <a:lnTo>
                    <a:pt x="63" y="24"/>
                  </a:lnTo>
                  <a:lnTo>
                    <a:pt x="73" y="31"/>
                  </a:lnTo>
                  <a:lnTo>
                    <a:pt x="81" y="40"/>
                  </a:lnTo>
                  <a:lnTo>
                    <a:pt x="86" y="50"/>
                  </a:lnTo>
                  <a:lnTo>
                    <a:pt x="87" y="60"/>
                  </a:lnTo>
                  <a:lnTo>
                    <a:pt x="87" y="60"/>
                  </a:lnTo>
                  <a:lnTo>
                    <a:pt x="86" y="66"/>
                  </a:lnTo>
                  <a:lnTo>
                    <a:pt x="83" y="72"/>
                  </a:lnTo>
                  <a:lnTo>
                    <a:pt x="79" y="76"/>
                  </a:lnTo>
                  <a:lnTo>
                    <a:pt x="71" y="78"/>
                  </a:lnTo>
                  <a:lnTo>
                    <a:pt x="71" y="78"/>
                  </a:lnTo>
                  <a:lnTo>
                    <a:pt x="67" y="78"/>
                  </a:lnTo>
                  <a:lnTo>
                    <a:pt x="63" y="75"/>
                  </a:lnTo>
                  <a:lnTo>
                    <a:pt x="60" y="72"/>
                  </a:lnTo>
                  <a:lnTo>
                    <a:pt x="55" y="65"/>
                  </a:lnTo>
                  <a:lnTo>
                    <a:pt x="55" y="65"/>
                  </a:lnTo>
                  <a:lnTo>
                    <a:pt x="44" y="46"/>
                  </a:lnTo>
                  <a:lnTo>
                    <a:pt x="31" y="30"/>
                  </a:lnTo>
                  <a:lnTo>
                    <a:pt x="16" y="17"/>
                  </a:lnTo>
                  <a:lnTo>
                    <a:pt x="0" y="7"/>
                  </a:lnTo>
                  <a:lnTo>
                    <a:pt x="5"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8" name="Freeform 142"/>
            <p:cNvSpPr>
              <a:spLocks/>
            </p:cNvSpPr>
            <p:nvPr userDrawn="1"/>
          </p:nvSpPr>
          <p:spPr bwMode="auto">
            <a:xfrm>
              <a:off x="3289301" y="1474788"/>
              <a:ext cx="46038" cy="122238"/>
            </a:xfrm>
            <a:custGeom>
              <a:avLst/>
              <a:gdLst/>
              <a:ahLst/>
              <a:cxnLst>
                <a:cxn ang="0">
                  <a:pos x="0" y="232"/>
                </a:cxn>
                <a:cxn ang="0">
                  <a:pos x="0" y="220"/>
                </a:cxn>
                <a:cxn ang="0">
                  <a:pos x="0" y="220"/>
                </a:cxn>
                <a:cxn ang="0">
                  <a:pos x="9" y="220"/>
                </a:cxn>
                <a:cxn ang="0">
                  <a:pos x="16" y="219"/>
                </a:cxn>
                <a:cxn ang="0">
                  <a:pos x="20" y="218"/>
                </a:cxn>
                <a:cxn ang="0">
                  <a:pos x="25" y="213"/>
                </a:cxn>
                <a:cxn ang="0">
                  <a:pos x="26" y="207"/>
                </a:cxn>
                <a:cxn ang="0">
                  <a:pos x="27" y="199"/>
                </a:cxn>
                <a:cxn ang="0">
                  <a:pos x="27" y="170"/>
                </a:cxn>
                <a:cxn ang="0">
                  <a:pos x="27" y="63"/>
                </a:cxn>
                <a:cxn ang="0">
                  <a:pos x="27" y="63"/>
                </a:cxn>
                <a:cxn ang="0">
                  <a:pos x="27" y="34"/>
                </a:cxn>
                <a:cxn ang="0">
                  <a:pos x="26" y="25"/>
                </a:cxn>
                <a:cxn ang="0">
                  <a:pos x="25" y="18"/>
                </a:cxn>
                <a:cxn ang="0">
                  <a:pos x="20" y="15"/>
                </a:cxn>
                <a:cxn ang="0">
                  <a:pos x="16" y="12"/>
                </a:cxn>
                <a:cxn ang="0">
                  <a:pos x="9" y="12"/>
                </a:cxn>
                <a:cxn ang="0">
                  <a:pos x="0" y="11"/>
                </a:cxn>
                <a:cxn ang="0">
                  <a:pos x="0" y="0"/>
                </a:cxn>
                <a:cxn ang="0">
                  <a:pos x="85" y="0"/>
                </a:cxn>
                <a:cxn ang="0">
                  <a:pos x="85" y="11"/>
                </a:cxn>
                <a:cxn ang="0">
                  <a:pos x="85" y="11"/>
                </a:cxn>
                <a:cxn ang="0">
                  <a:pos x="77" y="12"/>
                </a:cxn>
                <a:cxn ang="0">
                  <a:pos x="71" y="12"/>
                </a:cxn>
                <a:cxn ang="0">
                  <a:pos x="65" y="15"/>
                </a:cxn>
                <a:cxn ang="0">
                  <a:pos x="62" y="18"/>
                </a:cxn>
                <a:cxn ang="0">
                  <a:pos x="61" y="25"/>
                </a:cxn>
                <a:cxn ang="0">
                  <a:pos x="59" y="34"/>
                </a:cxn>
                <a:cxn ang="0">
                  <a:pos x="59" y="63"/>
                </a:cxn>
                <a:cxn ang="0">
                  <a:pos x="59" y="170"/>
                </a:cxn>
                <a:cxn ang="0">
                  <a:pos x="59" y="170"/>
                </a:cxn>
                <a:cxn ang="0">
                  <a:pos x="59" y="199"/>
                </a:cxn>
                <a:cxn ang="0">
                  <a:pos x="61" y="207"/>
                </a:cxn>
                <a:cxn ang="0">
                  <a:pos x="62" y="213"/>
                </a:cxn>
                <a:cxn ang="0">
                  <a:pos x="65" y="218"/>
                </a:cxn>
                <a:cxn ang="0">
                  <a:pos x="71" y="219"/>
                </a:cxn>
                <a:cxn ang="0">
                  <a:pos x="77" y="220"/>
                </a:cxn>
                <a:cxn ang="0">
                  <a:pos x="85" y="220"/>
                </a:cxn>
                <a:cxn ang="0">
                  <a:pos x="85" y="232"/>
                </a:cxn>
                <a:cxn ang="0">
                  <a:pos x="0" y="232"/>
                </a:cxn>
              </a:cxnLst>
              <a:rect l="0" t="0" r="r" b="b"/>
              <a:pathLst>
                <a:path w="85" h="232">
                  <a:moveTo>
                    <a:pt x="0" y="232"/>
                  </a:moveTo>
                  <a:lnTo>
                    <a:pt x="0" y="220"/>
                  </a:lnTo>
                  <a:lnTo>
                    <a:pt x="0" y="220"/>
                  </a:lnTo>
                  <a:lnTo>
                    <a:pt x="9" y="220"/>
                  </a:lnTo>
                  <a:lnTo>
                    <a:pt x="16" y="219"/>
                  </a:lnTo>
                  <a:lnTo>
                    <a:pt x="20" y="218"/>
                  </a:lnTo>
                  <a:lnTo>
                    <a:pt x="25" y="213"/>
                  </a:lnTo>
                  <a:lnTo>
                    <a:pt x="26" y="207"/>
                  </a:lnTo>
                  <a:lnTo>
                    <a:pt x="27" y="199"/>
                  </a:lnTo>
                  <a:lnTo>
                    <a:pt x="27" y="170"/>
                  </a:lnTo>
                  <a:lnTo>
                    <a:pt x="27" y="63"/>
                  </a:lnTo>
                  <a:lnTo>
                    <a:pt x="27" y="63"/>
                  </a:lnTo>
                  <a:lnTo>
                    <a:pt x="27" y="34"/>
                  </a:lnTo>
                  <a:lnTo>
                    <a:pt x="26" y="25"/>
                  </a:lnTo>
                  <a:lnTo>
                    <a:pt x="25" y="18"/>
                  </a:lnTo>
                  <a:lnTo>
                    <a:pt x="20" y="15"/>
                  </a:lnTo>
                  <a:lnTo>
                    <a:pt x="16" y="12"/>
                  </a:lnTo>
                  <a:lnTo>
                    <a:pt x="9" y="12"/>
                  </a:lnTo>
                  <a:lnTo>
                    <a:pt x="0" y="11"/>
                  </a:lnTo>
                  <a:lnTo>
                    <a:pt x="0" y="0"/>
                  </a:lnTo>
                  <a:lnTo>
                    <a:pt x="85" y="0"/>
                  </a:lnTo>
                  <a:lnTo>
                    <a:pt x="85" y="11"/>
                  </a:lnTo>
                  <a:lnTo>
                    <a:pt x="85" y="11"/>
                  </a:lnTo>
                  <a:lnTo>
                    <a:pt x="77" y="12"/>
                  </a:lnTo>
                  <a:lnTo>
                    <a:pt x="71" y="12"/>
                  </a:lnTo>
                  <a:lnTo>
                    <a:pt x="65" y="15"/>
                  </a:lnTo>
                  <a:lnTo>
                    <a:pt x="62" y="18"/>
                  </a:lnTo>
                  <a:lnTo>
                    <a:pt x="61" y="25"/>
                  </a:lnTo>
                  <a:lnTo>
                    <a:pt x="59" y="34"/>
                  </a:lnTo>
                  <a:lnTo>
                    <a:pt x="59" y="63"/>
                  </a:lnTo>
                  <a:lnTo>
                    <a:pt x="59" y="170"/>
                  </a:lnTo>
                  <a:lnTo>
                    <a:pt x="59" y="170"/>
                  </a:lnTo>
                  <a:lnTo>
                    <a:pt x="59" y="199"/>
                  </a:lnTo>
                  <a:lnTo>
                    <a:pt x="61" y="207"/>
                  </a:lnTo>
                  <a:lnTo>
                    <a:pt x="62" y="213"/>
                  </a:lnTo>
                  <a:lnTo>
                    <a:pt x="65" y="218"/>
                  </a:lnTo>
                  <a:lnTo>
                    <a:pt x="71" y="219"/>
                  </a:lnTo>
                  <a:lnTo>
                    <a:pt x="77" y="220"/>
                  </a:lnTo>
                  <a:lnTo>
                    <a:pt x="85" y="220"/>
                  </a:lnTo>
                  <a:lnTo>
                    <a:pt x="85" y="232"/>
                  </a:lnTo>
                  <a:lnTo>
                    <a:pt x="0" y="23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39" name="Freeform 143"/>
            <p:cNvSpPr>
              <a:spLocks/>
            </p:cNvSpPr>
            <p:nvPr userDrawn="1"/>
          </p:nvSpPr>
          <p:spPr bwMode="auto">
            <a:xfrm>
              <a:off x="3355976" y="1474788"/>
              <a:ext cx="100013" cy="122238"/>
            </a:xfrm>
            <a:custGeom>
              <a:avLst/>
              <a:gdLst/>
              <a:ahLst/>
              <a:cxnLst>
                <a:cxn ang="0">
                  <a:pos x="178" y="53"/>
                </a:cxn>
                <a:cxn ang="0">
                  <a:pos x="178" y="53"/>
                </a:cxn>
                <a:cxn ang="0">
                  <a:pos x="175" y="37"/>
                </a:cxn>
                <a:cxn ang="0">
                  <a:pos x="175" y="37"/>
                </a:cxn>
                <a:cxn ang="0">
                  <a:pos x="174" y="31"/>
                </a:cxn>
                <a:cxn ang="0">
                  <a:pos x="171" y="25"/>
                </a:cxn>
                <a:cxn ang="0">
                  <a:pos x="168" y="21"/>
                </a:cxn>
                <a:cxn ang="0">
                  <a:pos x="163" y="18"/>
                </a:cxn>
                <a:cxn ang="0">
                  <a:pos x="158" y="15"/>
                </a:cxn>
                <a:cxn ang="0">
                  <a:pos x="152" y="13"/>
                </a:cxn>
                <a:cxn ang="0">
                  <a:pos x="133" y="12"/>
                </a:cxn>
                <a:cxn ang="0">
                  <a:pos x="110" y="12"/>
                </a:cxn>
                <a:cxn ang="0">
                  <a:pos x="110" y="170"/>
                </a:cxn>
                <a:cxn ang="0">
                  <a:pos x="110" y="170"/>
                </a:cxn>
                <a:cxn ang="0">
                  <a:pos x="110" y="199"/>
                </a:cxn>
                <a:cxn ang="0">
                  <a:pos x="111" y="207"/>
                </a:cxn>
                <a:cxn ang="0">
                  <a:pos x="114" y="213"/>
                </a:cxn>
                <a:cxn ang="0">
                  <a:pos x="118" y="218"/>
                </a:cxn>
                <a:cxn ang="0">
                  <a:pos x="124" y="219"/>
                </a:cxn>
                <a:cxn ang="0">
                  <a:pos x="133" y="220"/>
                </a:cxn>
                <a:cxn ang="0">
                  <a:pos x="145" y="220"/>
                </a:cxn>
                <a:cxn ang="0">
                  <a:pos x="145" y="232"/>
                </a:cxn>
                <a:cxn ang="0">
                  <a:pos x="45" y="232"/>
                </a:cxn>
                <a:cxn ang="0">
                  <a:pos x="45" y="220"/>
                </a:cxn>
                <a:cxn ang="0">
                  <a:pos x="45" y="220"/>
                </a:cxn>
                <a:cxn ang="0">
                  <a:pos x="55" y="220"/>
                </a:cxn>
                <a:cxn ang="0">
                  <a:pos x="63" y="219"/>
                </a:cxn>
                <a:cxn ang="0">
                  <a:pos x="69" y="218"/>
                </a:cxn>
                <a:cxn ang="0">
                  <a:pos x="74" y="213"/>
                </a:cxn>
                <a:cxn ang="0">
                  <a:pos x="76" y="207"/>
                </a:cxn>
                <a:cxn ang="0">
                  <a:pos x="78" y="199"/>
                </a:cxn>
                <a:cxn ang="0">
                  <a:pos x="79" y="170"/>
                </a:cxn>
                <a:cxn ang="0">
                  <a:pos x="79" y="12"/>
                </a:cxn>
                <a:cxn ang="0">
                  <a:pos x="56" y="12"/>
                </a:cxn>
                <a:cxn ang="0">
                  <a:pos x="56" y="12"/>
                </a:cxn>
                <a:cxn ang="0">
                  <a:pos x="37" y="13"/>
                </a:cxn>
                <a:cxn ang="0">
                  <a:pos x="30" y="15"/>
                </a:cxn>
                <a:cxn ang="0">
                  <a:pos x="26" y="18"/>
                </a:cxn>
                <a:cxn ang="0">
                  <a:pos x="21" y="21"/>
                </a:cxn>
                <a:cxn ang="0">
                  <a:pos x="18" y="25"/>
                </a:cxn>
                <a:cxn ang="0">
                  <a:pos x="16" y="31"/>
                </a:cxn>
                <a:cxn ang="0">
                  <a:pos x="14" y="37"/>
                </a:cxn>
                <a:cxn ang="0">
                  <a:pos x="14" y="37"/>
                </a:cxn>
                <a:cxn ang="0">
                  <a:pos x="11" y="53"/>
                </a:cxn>
                <a:cxn ang="0">
                  <a:pos x="0" y="53"/>
                </a:cxn>
                <a:cxn ang="0">
                  <a:pos x="0" y="0"/>
                </a:cxn>
                <a:cxn ang="0">
                  <a:pos x="190" y="0"/>
                </a:cxn>
                <a:cxn ang="0">
                  <a:pos x="190" y="53"/>
                </a:cxn>
                <a:cxn ang="0">
                  <a:pos x="178" y="53"/>
                </a:cxn>
              </a:cxnLst>
              <a:rect l="0" t="0" r="r" b="b"/>
              <a:pathLst>
                <a:path w="190" h="232">
                  <a:moveTo>
                    <a:pt x="178" y="53"/>
                  </a:moveTo>
                  <a:lnTo>
                    <a:pt x="178" y="53"/>
                  </a:lnTo>
                  <a:lnTo>
                    <a:pt x="175" y="37"/>
                  </a:lnTo>
                  <a:lnTo>
                    <a:pt x="175" y="37"/>
                  </a:lnTo>
                  <a:lnTo>
                    <a:pt x="174" y="31"/>
                  </a:lnTo>
                  <a:lnTo>
                    <a:pt x="171" y="25"/>
                  </a:lnTo>
                  <a:lnTo>
                    <a:pt x="168" y="21"/>
                  </a:lnTo>
                  <a:lnTo>
                    <a:pt x="163" y="18"/>
                  </a:lnTo>
                  <a:lnTo>
                    <a:pt x="158" y="15"/>
                  </a:lnTo>
                  <a:lnTo>
                    <a:pt x="152" y="13"/>
                  </a:lnTo>
                  <a:lnTo>
                    <a:pt x="133" y="12"/>
                  </a:lnTo>
                  <a:lnTo>
                    <a:pt x="110" y="12"/>
                  </a:lnTo>
                  <a:lnTo>
                    <a:pt x="110" y="170"/>
                  </a:lnTo>
                  <a:lnTo>
                    <a:pt x="110" y="170"/>
                  </a:lnTo>
                  <a:lnTo>
                    <a:pt x="110" y="199"/>
                  </a:lnTo>
                  <a:lnTo>
                    <a:pt x="111" y="207"/>
                  </a:lnTo>
                  <a:lnTo>
                    <a:pt x="114" y="213"/>
                  </a:lnTo>
                  <a:lnTo>
                    <a:pt x="118" y="218"/>
                  </a:lnTo>
                  <a:lnTo>
                    <a:pt x="124" y="219"/>
                  </a:lnTo>
                  <a:lnTo>
                    <a:pt x="133" y="220"/>
                  </a:lnTo>
                  <a:lnTo>
                    <a:pt x="145" y="220"/>
                  </a:lnTo>
                  <a:lnTo>
                    <a:pt x="145" y="232"/>
                  </a:lnTo>
                  <a:lnTo>
                    <a:pt x="45" y="232"/>
                  </a:lnTo>
                  <a:lnTo>
                    <a:pt x="45" y="220"/>
                  </a:lnTo>
                  <a:lnTo>
                    <a:pt x="45" y="220"/>
                  </a:lnTo>
                  <a:lnTo>
                    <a:pt x="55" y="220"/>
                  </a:lnTo>
                  <a:lnTo>
                    <a:pt x="63" y="219"/>
                  </a:lnTo>
                  <a:lnTo>
                    <a:pt x="69" y="218"/>
                  </a:lnTo>
                  <a:lnTo>
                    <a:pt x="74" y="213"/>
                  </a:lnTo>
                  <a:lnTo>
                    <a:pt x="76" y="207"/>
                  </a:lnTo>
                  <a:lnTo>
                    <a:pt x="78" y="199"/>
                  </a:lnTo>
                  <a:lnTo>
                    <a:pt x="79" y="170"/>
                  </a:lnTo>
                  <a:lnTo>
                    <a:pt x="79" y="12"/>
                  </a:lnTo>
                  <a:lnTo>
                    <a:pt x="56" y="12"/>
                  </a:lnTo>
                  <a:lnTo>
                    <a:pt x="56" y="12"/>
                  </a:lnTo>
                  <a:lnTo>
                    <a:pt x="37" y="13"/>
                  </a:lnTo>
                  <a:lnTo>
                    <a:pt x="30" y="15"/>
                  </a:lnTo>
                  <a:lnTo>
                    <a:pt x="26" y="18"/>
                  </a:lnTo>
                  <a:lnTo>
                    <a:pt x="21" y="21"/>
                  </a:lnTo>
                  <a:lnTo>
                    <a:pt x="18" y="25"/>
                  </a:lnTo>
                  <a:lnTo>
                    <a:pt x="16" y="31"/>
                  </a:lnTo>
                  <a:lnTo>
                    <a:pt x="14" y="37"/>
                  </a:lnTo>
                  <a:lnTo>
                    <a:pt x="14" y="37"/>
                  </a:lnTo>
                  <a:lnTo>
                    <a:pt x="11" y="53"/>
                  </a:lnTo>
                  <a:lnTo>
                    <a:pt x="0" y="53"/>
                  </a:lnTo>
                  <a:lnTo>
                    <a:pt x="0" y="0"/>
                  </a:lnTo>
                  <a:lnTo>
                    <a:pt x="190" y="0"/>
                  </a:lnTo>
                  <a:lnTo>
                    <a:pt x="190" y="53"/>
                  </a:lnTo>
                  <a:lnTo>
                    <a:pt x="178" y="5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0" name="Freeform 144"/>
            <p:cNvSpPr>
              <a:spLocks/>
            </p:cNvSpPr>
            <p:nvPr userDrawn="1"/>
          </p:nvSpPr>
          <p:spPr bwMode="auto">
            <a:xfrm>
              <a:off x="3481388" y="1466851"/>
              <a:ext cx="93663" cy="131763"/>
            </a:xfrm>
            <a:custGeom>
              <a:avLst/>
              <a:gdLst/>
              <a:ahLst/>
              <a:cxnLst>
                <a:cxn ang="0">
                  <a:pos x="54" y="91"/>
                </a:cxn>
                <a:cxn ang="0">
                  <a:pos x="51" y="39"/>
                </a:cxn>
                <a:cxn ang="0">
                  <a:pos x="51" y="29"/>
                </a:cxn>
                <a:cxn ang="0">
                  <a:pos x="50" y="23"/>
                </a:cxn>
                <a:cxn ang="0">
                  <a:pos x="42" y="14"/>
                </a:cxn>
                <a:cxn ang="0">
                  <a:pos x="31" y="7"/>
                </a:cxn>
                <a:cxn ang="0">
                  <a:pos x="31" y="6"/>
                </a:cxn>
                <a:cxn ang="0">
                  <a:pos x="31" y="4"/>
                </a:cxn>
                <a:cxn ang="0">
                  <a:pos x="41" y="0"/>
                </a:cxn>
                <a:cxn ang="0">
                  <a:pos x="53" y="1"/>
                </a:cxn>
                <a:cxn ang="0">
                  <a:pos x="66" y="6"/>
                </a:cxn>
                <a:cxn ang="0">
                  <a:pos x="76" y="12"/>
                </a:cxn>
                <a:cxn ang="0">
                  <a:pos x="79" y="19"/>
                </a:cxn>
                <a:cxn ang="0">
                  <a:pos x="77" y="27"/>
                </a:cxn>
                <a:cxn ang="0">
                  <a:pos x="74" y="43"/>
                </a:cxn>
                <a:cxn ang="0">
                  <a:pos x="74" y="68"/>
                </a:cxn>
                <a:cxn ang="0">
                  <a:pos x="74" y="88"/>
                </a:cxn>
                <a:cxn ang="0">
                  <a:pos x="77" y="106"/>
                </a:cxn>
                <a:cxn ang="0">
                  <a:pos x="84" y="110"/>
                </a:cxn>
                <a:cxn ang="0">
                  <a:pos x="89" y="110"/>
                </a:cxn>
                <a:cxn ang="0">
                  <a:pos x="98" y="106"/>
                </a:cxn>
                <a:cxn ang="0">
                  <a:pos x="131" y="90"/>
                </a:cxn>
                <a:cxn ang="0">
                  <a:pos x="144" y="87"/>
                </a:cxn>
                <a:cxn ang="0">
                  <a:pos x="150" y="88"/>
                </a:cxn>
                <a:cxn ang="0">
                  <a:pos x="158" y="94"/>
                </a:cxn>
                <a:cxn ang="0">
                  <a:pos x="160" y="98"/>
                </a:cxn>
                <a:cxn ang="0">
                  <a:pos x="157" y="106"/>
                </a:cxn>
                <a:cxn ang="0">
                  <a:pos x="150" y="111"/>
                </a:cxn>
                <a:cxn ang="0">
                  <a:pos x="138" y="116"/>
                </a:cxn>
                <a:cxn ang="0">
                  <a:pos x="121" y="120"/>
                </a:cxn>
                <a:cxn ang="0">
                  <a:pos x="77" y="136"/>
                </a:cxn>
                <a:cxn ang="0">
                  <a:pos x="45" y="153"/>
                </a:cxn>
                <a:cxn ang="0">
                  <a:pos x="25" y="174"/>
                </a:cxn>
                <a:cxn ang="0">
                  <a:pos x="18" y="190"/>
                </a:cxn>
                <a:cxn ang="0">
                  <a:pos x="18" y="194"/>
                </a:cxn>
                <a:cxn ang="0">
                  <a:pos x="21" y="207"/>
                </a:cxn>
                <a:cxn ang="0">
                  <a:pos x="31" y="216"/>
                </a:cxn>
                <a:cxn ang="0">
                  <a:pos x="51" y="221"/>
                </a:cxn>
                <a:cxn ang="0">
                  <a:pos x="80" y="223"/>
                </a:cxn>
                <a:cxn ang="0">
                  <a:pos x="113" y="221"/>
                </a:cxn>
                <a:cxn ang="0">
                  <a:pos x="154" y="216"/>
                </a:cxn>
                <a:cxn ang="0">
                  <a:pos x="163" y="216"/>
                </a:cxn>
                <a:cxn ang="0">
                  <a:pos x="169" y="217"/>
                </a:cxn>
                <a:cxn ang="0">
                  <a:pos x="176" y="224"/>
                </a:cxn>
                <a:cxn ang="0">
                  <a:pos x="177" y="230"/>
                </a:cxn>
                <a:cxn ang="0">
                  <a:pos x="173" y="239"/>
                </a:cxn>
                <a:cxn ang="0">
                  <a:pos x="163" y="243"/>
                </a:cxn>
                <a:cxn ang="0">
                  <a:pos x="151" y="245"/>
                </a:cxn>
                <a:cxn ang="0">
                  <a:pos x="96" y="248"/>
                </a:cxn>
                <a:cxn ang="0">
                  <a:pos x="71" y="246"/>
                </a:cxn>
                <a:cxn ang="0">
                  <a:pos x="35" y="240"/>
                </a:cxn>
                <a:cxn ang="0">
                  <a:pos x="22" y="234"/>
                </a:cxn>
                <a:cxn ang="0">
                  <a:pos x="5" y="219"/>
                </a:cxn>
                <a:cxn ang="0">
                  <a:pos x="0" y="197"/>
                </a:cxn>
                <a:cxn ang="0">
                  <a:pos x="0" y="187"/>
                </a:cxn>
                <a:cxn ang="0">
                  <a:pos x="9" y="168"/>
                </a:cxn>
                <a:cxn ang="0">
                  <a:pos x="25" y="149"/>
                </a:cxn>
                <a:cxn ang="0">
                  <a:pos x="51" y="130"/>
                </a:cxn>
                <a:cxn ang="0">
                  <a:pos x="69" y="120"/>
                </a:cxn>
                <a:cxn ang="0">
                  <a:pos x="57" y="110"/>
                </a:cxn>
                <a:cxn ang="0">
                  <a:pos x="54" y="91"/>
                </a:cxn>
              </a:cxnLst>
              <a:rect l="0" t="0" r="r" b="b"/>
              <a:pathLst>
                <a:path w="177" h="248">
                  <a:moveTo>
                    <a:pt x="54" y="91"/>
                  </a:moveTo>
                  <a:lnTo>
                    <a:pt x="54" y="91"/>
                  </a:lnTo>
                  <a:lnTo>
                    <a:pt x="51" y="65"/>
                  </a:lnTo>
                  <a:lnTo>
                    <a:pt x="51" y="39"/>
                  </a:lnTo>
                  <a:lnTo>
                    <a:pt x="51" y="39"/>
                  </a:lnTo>
                  <a:lnTo>
                    <a:pt x="51" y="29"/>
                  </a:lnTo>
                  <a:lnTo>
                    <a:pt x="50" y="23"/>
                  </a:lnTo>
                  <a:lnTo>
                    <a:pt x="50" y="23"/>
                  </a:lnTo>
                  <a:lnTo>
                    <a:pt x="47" y="19"/>
                  </a:lnTo>
                  <a:lnTo>
                    <a:pt x="42" y="14"/>
                  </a:lnTo>
                  <a:lnTo>
                    <a:pt x="42" y="14"/>
                  </a:lnTo>
                  <a:lnTo>
                    <a:pt x="31" y="7"/>
                  </a:lnTo>
                  <a:lnTo>
                    <a:pt x="31" y="7"/>
                  </a:lnTo>
                  <a:lnTo>
                    <a:pt x="31" y="6"/>
                  </a:lnTo>
                  <a:lnTo>
                    <a:pt x="31" y="6"/>
                  </a:lnTo>
                  <a:lnTo>
                    <a:pt x="31" y="4"/>
                  </a:lnTo>
                  <a:lnTo>
                    <a:pt x="34" y="1"/>
                  </a:lnTo>
                  <a:lnTo>
                    <a:pt x="41" y="0"/>
                  </a:lnTo>
                  <a:lnTo>
                    <a:pt x="41" y="0"/>
                  </a:lnTo>
                  <a:lnTo>
                    <a:pt x="53" y="1"/>
                  </a:lnTo>
                  <a:lnTo>
                    <a:pt x="66" y="6"/>
                  </a:lnTo>
                  <a:lnTo>
                    <a:pt x="66" y="6"/>
                  </a:lnTo>
                  <a:lnTo>
                    <a:pt x="71" y="9"/>
                  </a:lnTo>
                  <a:lnTo>
                    <a:pt x="76" y="12"/>
                  </a:lnTo>
                  <a:lnTo>
                    <a:pt x="79" y="14"/>
                  </a:lnTo>
                  <a:lnTo>
                    <a:pt x="79" y="19"/>
                  </a:lnTo>
                  <a:lnTo>
                    <a:pt x="79" y="19"/>
                  </a:lnTo>
                  <a:lnTo>
                    <a:pt x="77" y="27"/>
                  </a:lnTo>
                  <a:lnTo>
                    <a:pt x="77" y="27"/>
                  </a:lnTo>
                  <a:lnTo>
                    <a:pt x="74" y="43"/>
                  </a:lnTo>
                  <a:lnTo>
                    <a:pt x="74" y="68"/>
                  </a:lnTo>
                  <a:lnTo>
                    <a:pt x="74" y="68"/>
                  </a:lnTo>
                  <a:lnTo>
                    <a:pt x="74" y="88"/>
                  </a:lnTo>
                  <a:lnTo>
                    <a:pt x="74" y="88"/>
                  </a:lnTo>
                  <a:lnTo>
                    <a:pt x="76" y="98"/>
                  </a:lnTo>
                  <a:lnTo>
                    <a:pt x="77" y="106"/>
                  </a:lnTo>
                  <a:lnTo>
                    <a:pt x="80" y="110"/>
                  </a:lnTo>
                  <a:lnTo>
                    <a:pt x="84" y="110"/>
                  </a:lnTo>
                  <a:lnTo>
                    <a:pt x="84" y="110"/>
                  </a:lnTo>
                  <a:lnTo>
                    <a:pt x="89" y="110"/>
                  </a:lnTo>
                  <a:lnTo>
                    <a:pt x="98" y="106"/>
                  </a:lnTo>
                  <a:lnTo>
                    <a:pt x="98" y="106"/>
                  </a:lnTo>
                  <a:lnTo>
                    <a:pt x="131" y="90"/>
                  </a:lnTo>
                  <a:lnTo>
                    <a:pt x="131" y="90"/>
                  </a:lnTo>
                  <a:lnTo>
                    <a:pt x="138" y="87"/>
                  </a:lnTo>
                  <a:lnTo>
                    <a:pt x="144" y="87"/>
                  </a:lnTo>
                  <a:lnTo>
                    <a:pt x="144" y="87"/>
                  </a:lnTo>
                  <a:lnTo>
                    <a:pt x="150" y="88"/>
                  </a:lnTo>
                  <a:lnTo>
                    <a:pt x="154" y="90"/>
                  </a:lnTo>
                  <a:lnTo>
                    <a:pt x="158" y="94"/>
                  </a:lnTo>
                  <a:lnTo>
                    <a:pt x="160" y="98"/>
                  </a:lnTo>
                  <a:lnTo>
                    <a:pt x="160" y="98"/>
                  </a:lnTo>
                  <a:lnTo>
                    <a:pt x="158" y="103"/>
                  </a:lnTo>
                  <a:lnTo>
                    <a:pt x="157" y="106"/>
                  </a:lnTo>
                  <a:lnTo>
                    <a:pt x="154" y="109"/>
                  </a:lnTo>
                  <a:lnTo>
                    <a:pt x="150" y="111"/>
                  </a:lnTo>
                  <a:lnTo>
                    <a:pt x="150" y="111"/>
                  </a:lnTo>
                  <a:lnTo>
                    <a:pt x="138" y="116"/>
                  </a:lnTo>
                  <a:lnTo>
                    <a:pt x="121" y="120"/>
                  </a:lnTo>
                  <a:lnTo>
                    <a:pt x="121" y="120"/>
                  </a:lnTo>
                  <a:lnTo>
                    <a:pt x="98" y="127"/>
                  </a:lnTo>
                  <a:lnTo>
                    <a:pt x="77" y="136"/>
                  </a:lnTo>
                  <a:lnTo>
                    <a:pt x="60" y="145"/>
                  </a:lnTo>
                  <a:lnTo>
                    <a:pt x="45" y="153"/>
                  </a:lnTo>
                  <a:lnTo>
                    <a:pt x="34" y="164"/>
                  </a:lnTo>
                  <a:lnTo>
                    <a:pt x="25" y="174"/>
                  </a:lnTo>
                  <a:lnTo>
                    <a:pt x="19" y="184"/>
                  </a:lnTo>
                  <a:lnTo>
                    <a:pt x="18" y="190"/>
                  </a:lnTo>
                  <a:lnTo>
                    <a:pt x="18" y="194"/>
                  </a:lnTo>
                  <a:lnTo>
                    <a:pt x="18" y="194"/>
                  </a:lnTo>
                  <a:lnTo>
                    <a:pt x="18" y="201"/>
                  </a:lnTo>
                  <a:lnTo>
                    <a:pt x="21" y="207"/>
                  </a:lnTo>
                  <a:lnTo>
                    <a:pt x="25" y="211"/>
                  </a:lnTo>
                  <a:lnTo>
                    <a:pt x="31" y="216"/>
                  </a:lnTo>
                  <a:lnTo>
                    <a:pt x="40" y="219"/>
                  </a:lnTo>
                  <a:lnTo>
                    <a:pt x="51" y="221"/>
                  </a:lnTo>
                  <a:lnTo>
                    <a:pt x="64" y="223"/>
                  </a:lnTo>
                  <a:lnTo>
                    <a:pt x="80" y="223"/>
                  </a:lnTo>
                  <a:lnTo>
                    <a:pt x="80" y="223"/>
                  </a:lnTo>
                  <a:lnTo>
                    <a:pt x="113" y="221"/>
                  </a:lnTo>
                  <a:lnTo>
                    <a:pt x="134" y="220"/>
                  </a:lnTo>
                  <a:lnTo>
                    <a:pt x="154" y="216"/>
                  </a:lnTo>
                  <a:lnTo>
                    <a:pt x="154" y="216"/>
                  </a:lnTo>
                  <a:lnTo>
                    <a:pt x="163" y="216"/>
                  </a:lnTo>
                  <a:lnTo>
                    <a:pt x="163" y="216"/>
                  </a:lnTo>
                  <a:lnTo>
                    <a:pt x="169" y="217"/>
                  </a:lnTo>
                  <a:lnTo>
                    <a:pt x="173" y="220"/>
                  </a:lnTo>
                  <a:lnTo>
                    <a:pt x="176" y="224"/>
                  </a:lnTo>
                  <a:lnTo>
                    <a:pt x="177" y="230"/>
                  </a:lnTo>
                  <a:lnTo>
                    <a:pt x="177" y="230"/>
                  </a:lnTo>
                  <a:lnTo>
                    <a:pt x="176" y="234"/>
                  </a:lnTo>
                  <a:lnTo>
                    <a:pt x="173" y="239"/>
                  </a:lnTo>
                  <a:lnTo>
                    <a:pt x="169" y="242"/>
                  </a:lnTo>
                  <a:lnTo>
                    <a:pt x="163" y="243"/>
                  </a:lnTo>
                  <a:lnTo>
                    <a:pt x="163" y="243"/>
                  </a:lnTo>
                  <a:lnTo>
                    <a:pt x="151" y="245"/>
                  </a:lnTo>
                  <a:lnTo>
                    <a:pt x="134" y="246"/>
                  </a:lnTo>
                  <a:lnTo>
                    <a:pt x="96" y="248"/>
                  </a:lnTo>
                  <a:lnTo>
                    <a:pt x="96" y="248"/>
                  </a:lnTo>
                  <a:lnTo>
                    <a:pt x="71" y="246"/>
                  </a:lnTo>
                  <a:lnTo>
                    <a:pt x="53" y="245"/>
                  </a:lnTo>
                  <a:lnTo>
                    <a:pt x="35" y="240"/>
                  </a:lnTo>
                  <a:lnTo>
                    <a:pt x="22" y="234"/>
                  </a:lnTo>
                  <a:lnTo>
                    <a:pt x="22" y="234"/>
                  </a:lnTo>
                  <a:lnTo>
                    <a:pt x="12" y="227"/>
                  </a:lnTo>
                  <a:lnTo>
                    <a:pt x="5" y="219"/>
                  </a:lnTo>
                  <a:lnTo>
                    <a:pt x="2" y="208"/>
                  </a:lnTo>
                  <a:lnTo>
                    <a:pt x="0" y="197"/>
                  </a:lnTo>
                  <a:lnTo>
                    <a:pt x="0" y="197"/>
                  </a:lnTo>
                  <a:lnTo>
                    <a:pt x="0" y="187"/>
                  </a:lnTo>
                  <a:lnTo>
                    <a:pt x="3" y="178"/>
                  </a:lnTo>
                  <a:lnTo>
                    <a:pt x="9" y="168"/>
                  </a:lnTo>
                  <a:lnTo>
                    <a:pt x="16" y="159"/>
                  </a:lnTo>
                  <a:lnTo>
                    <a:pt x="25" y="149"/>
                  </a:lnTo>
                  <a:lnTo>
                    <a:pt x="38" y="140"/>
                  </a:lnTo>
                  <a:lnTo>
                    <a:pt x="51" y="130"/>
                  </a:lnTo>
                  <a:lnTo>
                    <a:pt x="69" y="120"/>
                  </a:lnTo>
                  <a:lnTo>
                    <a:pt x="69" y="120"/>
                  </a:lnTo>
                  <a:lnTo>
                    <a:pt x="61" y="116"/>
                  </a:lnTo>
                  <a:lnTo>
                    <a:pt x="57" y="110"/>
                  </a:lnTo>
                  <a:lnTo>
                    <a:pt x="55" y="101"/>
                  </a:lnTo>
                  <a:lnTo>
                    <a:pt x="54" y="91"/>
                  </a:lnTo>
                  <a:lnTo>
                    <a:pt x="54" y="9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1" name="Freeform 145"/>
            <p:cNvSpPr>
              <a:spLocks noEditPoints="1"/>
            </p:cNvSpPr>
            <p:nvPr userDrawn="1"/>
          </p:nvSpPr>
          <p:spPr bwMode="auto">
            <a:xfrm>
              <a:off x="3611563" y="1458913"/>
              <a:ext cx="147638" cy="150813"/>
            </a:xfrm>
            <a:custGeom>
              <a:avLst/>
              <a:gdLst/>
              <a:ahLst/>
              <a:cxnLst>
                <a:cxn ang="0">
                  <a:pos x="79" y="31"/>
                </a:cxn>
                <a:cxn ang="0">
                  <a:pos x="95" y="3"/>
                </a:cxn>
                <a:cxn ang="0">
                  <a:pos x="115" y="9"/>
                </a:cxn>
                <a:cxn ang="0">
                  <a:pos x="101" y="54"/>
                </a:cxn>
                <a:cxn ang="0">
                  <a:pos x="147" y="34"/>
                </a:cxn>
                <a:cxn ang="0">
                  <a:pos x="173" y="63"/>
                </a:cxn>
                <a:cxn ang="0">
                  <a:pos x="101" y="64"/>
                </a:cxn>
                <a:cxn ang="0">
                  <a:pos x="101" y="80"/>
                </a:cxn>
                <a:cxn ang="0">
                  <a:pos x="101" y="103"/>
                </a:cxn>
                <a:cxn ang="0">
                  <a:pos x="156" y="82"/>
                </a:cxn>
                <a:cxn ang="0">
                  <a:pos x="182" y="110"/>
                </a:cxn>
                <a:cxn ang="0">
                  <a:pos x="101" y="113"/>
                </a:cxn>
                <a:cxn ang="0">
                  <a:pos x="145" y="135"/>
                </a:cxn>
                <a:cxn ang="0">
                  <a:pos x="167" y="151"/>
                </a:cxn>
                <a:cxn ang="0">
                  <a:pos x="167" y="158"/>
                </a:cxn>
                <a:cxn ang="0">
                  <a:pos x="160" y="236"/>
                </a:cxn>
                <a:cxn ang="0">
                  <a:pos x="156" y="249"/>
                </a:cxn>
                <a:cxn ang="0">
                  <a:pos x="130" y="260"/>
                </a:cxn>
                <a:cxn ang="0">
                  <a:pos x="118" y="244"/>
                </a:cxn>
                <a:cxn ang="0">
                  <a:pos x="130" y="236"/>
                </a:cxn>
                <a:cxn ang="0">
                  <a:pos x="135" y="235"/>
                </a:cxn>
                <a:cxn ang="0">
                  <a:pos x="102" y="160"/>
                </a:cxn>
                <a:cxn ang="0">
                  <a:pos x="99" y="281"/>
                </a:cxn>
                <a:cxn ang="0">
                  <a:pos x="83" y="283"/>
                </a:cxn>
                <a:cxn ang="0">
                  <a:pos x="77" y="277"/>
                </a:cxn>
                <a:cxn ang="0">
                  <a:pos x="44" y="258"/>
                </a:cxn>
                <a:cxn ang="0">
                  <a:pos x="41" y="264"/>
                </a:cxn>
                <a:cxn ang="0">
                  <a:pos x="21" y="264"/>
                </a:cxn>
                <a:cxn ang="0">
                  <a:pos x="21" y="163"/>
                </a:cxn>
                <a:cxn ang="0">
                  <a:pos x="47" y="148"/>
                </a:cxn>
                <a:cxn ang="0">
                  <a:pos x="24" y="113"/>
                </a:cxn>
                <a:cxn ang="0">
                  <a:pos x="25" y="103"/>
                </a:cxn>
                <a:cxn ang="0">
                  <a:pos x="31" y="64"/>
                </a:cxn>
                <a:cxn ang="0">
                  <a:pos x="0" y="87"/>
                </a:cxn>
                <a:cxn ang="0">
                  <a:pos x="34" y="21"/>
                </a:cxn>
                <a:cxn ang="0">
                  <a:pos x="72" y="18"/>
                </a:cxn>
                <a:cxn ang="0">
                  <a:pos x="69" y="25"/>
                </a:cxn>
                <a:cxn ang="0">
                  <a:pos x="40" y="54"/>
                </a:cxn>
                <a:cxn ang="0">
                  <a:pos x="224" y="34"/>
                </a:cxn>
                <a:cxn ang="0">
                  <a:pos x="211" y="84"/>
                </a:cxn>
                <a:cxn ang="0">
                  <a:pos x="211" y="213"/>
                </a:cxn>
                <a:cxn ang="0">
                  <a:pos x="193" y="216"/>
                </a:cxn>
                <a:cxn ang="0">
                  <a:pos x="188" y="210"/>
                </a:cxn>
                <a:cxn ang="0">
                  <a:pos x="188" y="22"/>
                </a:cxn>
                <a:cxn ang="0">
                  <a:pos x="222" y="28"/>
                </a:cxn>
                <a:cxn ang="0">
                  <a:pos x="244" y="31"/>
                </a:cxn>
                <a:cxn ang="0">
                  <a:pos x="280" y="8"/>
                </a:cxn>
                <a:cxn ang="0">
                  <a:pos x="279" y="15"/>
                </a:cxn>
                <a:cxn ang="0">
                  <a:pos x="270" y="251"/>
                </a:cxn>
                <a:cxn ang="0">
                  <a:pos x="269" y="258"/>
                </a:cxn>
                <a:cxn ang="0">
                  <a:pos x="256" y="273"/>
                </a:cxn>
                <a:cxn ang="0">
                  <a:pos x="227" y="270"/>
                </a:cxn>
                <a:cxn ang="0">
                  <a:pos x="217" y="261"/>
                </a:cxn>
                <a:cxn ang="0">
                  <a:pos x="193" y="247"/>
                </a:cxn>
                <a:cxn ang="0">
                  <a:pos x="238" y="249"/>
                </a:cxn>
                <a:cxn ang="0">
                  <a:pos x="244" y="245"/>
                </a:cxn>
              </a:cxnLst>
              <a:rect l="0" t="0" r="r" b="b"/>
              <a:pathLst>
                <a:path w="280" h="283">
                  <a:moveTo>
                    <a:pt x="79" y="54"/>
                  </a:moveTo>
                  <a:lnTo>
                    <a:pt x="79" y="54"/>
                  </a:lnTo>
                  <a:lnTo>
                    <a:pt x="79" y="31"/>
                  </a:lnTo>
                  <a:lnTo>
                    <a:pt x="79" y="31"/>
                  </a:lnTo>
                  <a:lnTo>
                    <a:pt x="77" y="0"/>
                  </a:lnTo>
                  <a:lnTo>
                    <a:pt x="77" y="0"/>
                  </a:lnTo>
                  <a:lnTo>
                    <a:pt x="95" y="3"/>
                  </a:lnTo>
                  <a:lnTo>
                    <a:pt x="95" y="3"/>
                  </a:lnTo>
                  <a:lnTo>
                    <a:pt x="111" y="5"/>
                  </a:lnTo>
                  <a:lnTo>
                    <a:pt x="114" y="8"/>
                  </a:lnTo>
                  <a:lnTo>
                    <a:pt x="115" y="9"/>
                  </a:lnTo>
                  <a:lnTo>
                    <a:pt x="115" y="9"/>
                  </a:lnTo>
                  <a:lnTo>
                    <a:pt x="114" y="12"/>
                  </a:lnTo>
                  <a:lnTo>
                    <a:pt x="112" y="13"/>
                  </a:lnTo>
                  <a:lnTo>
                    <a:pt x="101" y="18"/>
                  </a:lnTo>
                  <a:lnTo>
                    <a:pt x="101" y="54"/>
                  </a:lnTo>
                  <a:lnTo>
                    <a:pt x="130" y="54"/>
                  </a:lnTo>
                  <a:lnTo>
                    <a:pt x="130" y="54"/>
                  </a:lnTo>
                  <a:lnTo>
                    <a:pt x="138" y="44"/>
                  </a:lnTo>
                  <a:lnTo>
                    <a:pt x="147" y="34"/>
                  </a:lnTo>
                  <a:lnTo>
                    <a:pt x="147" y="34"/>
                  </a:lnTo>
                  <a:lnTo>
                    <a:pt x="172" y="60"/>
                  </a:lnTo>
                  <a:lnTo>
                    <a:pt x="172" y="60"/>
                  </a:lnTo>
                  <a:lnTo>
                    <a:pt x="173" y="63"/>
                  </a:lnTo>
                  <a:lnTo>
                    <a:pt x="173" y="63"/>
                  </a:lnTo>
                  <a:lnTo>
                    <a:pt x="172" y="64"/>
                  </a:lnTo>
                  <a:lnTo>
                    <a:pt x="170" y="64"/>
                  </a:lnTo>
                  <a:lnTo>
                    <a:pt x="101" y="64"/>
                  </a:lnTo>
                  <a:lnTo>
                    <a:pt x="101" y="69"/>
                  </a:lnTo>
                  <a:lnTo>
                    <a:pt x="101" y="69"/>
                  </a:lnTo>
                  <a:lnTo>
                    <a:pt x="101" y="80"/>
                  </a:lnTo>
                  <a:lnTo>
                    <a:pt x="101" y="80"/>
                  </a:lnTo>
                  <a:lnTo>
                    <a:pt x="101" y="86"/>
                  </a:lnTo>
                  <a:lnTo>
                    <a:pt x="101" y="86"/>
                  </a:lnTo>
                  <a:lnTo>
                    <a:pt x="101" y="92"/>
                  </a:lnTo>
                  <a:lnTo>
                    <a:pt x="101" y="103"/>
                  </a:lnTo>
                  <a:lnTo>
                    <a:pt x="137" y="103"/>
                  </a:lnTo>
                  <a:lnTo>
                    <a:pt x="137" y="103"/>
                  </a:lnTo>
                  <a:lnTo>
                    <a:pt x="156" y="82"/>
                  </a:lnTo>
                  <a:lnTo>
                    <a:pt x="156" y="82"/>
                  </a:lnTo>
                  <a:lnTo>
                    <a:pt x="167" y="93"/>
                  </a:lnTo>
                  <a:lnTo>
                    <a:pt x="179" y="106"/>
                  </a:lnTo>
                  <a:lnTo>
                    <a:pt x="179" y="106"/>
                  </a:lnTo>
                  <a:lnTo>
                    <a:pt x="182" y="110"/>
                  </a:lnTo>
                  <a:lnTo>
                    <a:pt x="182" y="110"/>
                  </a:lnTo>
                  <a:lnTo>
                    <a:pt x="180" y="112"/>
                  </a:lnTo>
                  <a:lnTo>
                    <a:pt x="177" y="113"/>
                  </a:lnTo>
                  <a:lnTo>
                    <a:pt x="101" y="113"/>
                  </a:lnTo>
                  <a:lnTo>
                    <a:pt x="102" y="148"/>
                  </a:lnTo>
                  <a:lnTo>
                    <a:pt x="132" y="148"/>
                  </a:lnTo>
                  <a:lnTo>
                    <a:pt x="132" y="148"/>
                  </a:lnTo>
                  <a:lnTo>
                    <a:pt x="145" y="135"/>
                  </a:lnTo>
                  <a:lnTo>
                    <a:pt x="145" y="135"/>
                  </a:lnTo>
                  <a:lnTo>
                    <a:pt x="164" y="148"/>
                  </a:lnTo>
                  <a:lnTo>
                    <a:pt x="164" y="148"/>
                  </a:lnTo>
                  <a:lnTo>
                    <a:pt x="167" y="151"/>
                  </a:lnTo>
                  <a:lnTo>
                    <a:pt x="169" y="154"/>
                  </a:lnTo>
                  <a:lnTo>
                    <a:pt x="169" y="154"/>
                  </a:lnTo>
                  <a:lnTo>
                    <a:pt x="169" y="157"/>
                  </a:lnTo>
                  <a:lnTo>
                    <a:pt x="167" y="158"/>
                  </a:lnTo>
                  <a:lnTo>
                    <a:pt x="160" y="166"/>
                  </a:lnTo>
                  <a:lnTo>
                    <a:pt x="160" y="210"/>
                  </a:lnTo>
                  <a:lnTo>
                    <a:pt x="160" y="210"/>
                  </a:lnTo>
                  <a:lnTo>
                    <a:pt x="160" y="236"/>
                  </a:lnTo>
                  <a:lnTo>
                    <a:pt x="160" y="236"/>
                  </a:lnTo>
                  <a:lnTo>
                    <a:pt x="160" y="242"/>
                  </a:lnTo>
                  <a:lnTo>
                    <a:pt x="159" y="247"/>
                  </a:lnTo>
                  <a:lnTo>
                    <a:pt x="156" y="249"/>
                  </a:lnTo>
                  <a:lnTo>
                    <a:pt x="153" y="252"/>
                  </a:lnTo>
                  <a:lnTo>
                    <a:pt x="153" y="252"/>
                  </a:lnTo>
                  <a:lnTo>
                    <a:pt x="143" y="257"/>
                  </a:lnTo>
                  <a:lnTo>
                    <a:pt x="130" y="260"/>
                  </a:lnTo>
                  <a:lnTo>
                    <a:pt x="130" y="260"/>
                  </a:lnTo>
                  <a:lnTo>
                    <a:pt x="128" y="252"/>
                  </a:lnTo>
                  <a:lnTo>
                    <a:pt x="124" y="247"/>
                  </a:lnTo>
                  <a:lnTo>
                    <a:pt x="118" y="244"/>
                  </a:lnTo>
                  <a:lnTo>
                    <a:pt x="108" y="241"/>
                  </a:lnTo>
                  <a:lnTo>
                    <a:pt x="108" y="235"/>
                  </a:lnTo>
                  <a:lnTo>
                    <a:pt x="108" y="235"/>
                  </a:lnTo>
                  <a:lnTo>
                    <a:pt x="130" y="236"/>
                  </a:lnTo>
                  <a:lnTo>
                    <a:pt x="130" y="236"/>
                  </a:lnTo>
                  <a:lnTo>
                    <a:pt x="132" y="236"/>
                  </a:lnTo>
                  <a:lnTo>
                    <a:pt x="132" y="236"/>
                  </a:lnTo>
                  <a:lnTo>
                    <a:pt x="135" y="235"/>
                  </a:lnTo>
                  <a:lnTo>
                    <a:pt x="137" y="231"/>
                  </a:lnTo>
                  <a:lnTo>
                    <a:pt x="137" y="160"/>
                  </a:lnTo>
                  <a:lnTo>
                    <a:pt x="102" y="160"/>
                  </a:lnTo>
                  <a:lnTo>
                    <a:pt x="102" y="160"/>
                  </a:lnTo>
                  <a:lnTo>
                    <a:pt x="102" y="276"/>
                  </a:lnTo>
                  <a:lnTo>
                    <a:pt x="102" y="276"/>
                  </a:lnTo>
                  <a:lnTo>
                    <a:pt x="102" y="278"/>
                  </a:lnTo>
                  <a:lnTo>
                    <a:pt x="99" y="281"/>
                  </a:lnTo>
                  <a:lnTo>
                    <a:pt x="99" y="281"/>
                  </a:lnTo>
                  <a:lnTo>
                    <a:pt x="93" y="281"/>
                  </a:lnTo>
                  <a:lnTo>
                    <a:pt x="83" y="283"/>
                  </a:lnTo>
                  <a:lnTo>
                    <a:pt x="83" y="283"/>
                  </a:lnTo>
                  <a:lnTo>
                    <a:pt x="80" y="283"/>
                  </a:lnTo>
                  <a:lnTo>
                    <a:pt x="79" y="281"/>
                  </a:lnTo>
                  <a:lnTo>
                    <a:pt x="77" y="280"/>
                  </a:lnTo>
                  <a:lnTo>
                    <a:pt x="77" y="277"/>
                  </a:lnTo>
                  <a:lnTo>
                    <a:pt x="77" y="277"/>
                  </a:lnTo>
                  <a:lnTo>
                    <a:pt x="79" y="160"/>
                  </a:lnTo>
                  <a:lnTo>
                    <a:pt x="44" y="160"/>
                  </a:lnTo>
                  <a:lnTo>
                    <a:pt x="44" y="258"/>
                  </a:lnTo>
                  <a:lnTo>
                    <a:pt x="44" y="258"/>
                  </a:lnTo>
                  <a:lnTo>
                    <a:pt x="44" y="263"/>
                  </a:lnTo>
                  <a:lnTo>
                    <a:pt x="41" y="264"/>
                  </a:lnTo>
                  <a:lnTo>
                    <a:pt x="41" y="264"/>
                  </a:lnTo>
                  <a:lnTo>
                    <a:pt x="27" y="265"/>
                  </a:lnTo>
                  <a:lnTo>
                    <a:pt x="27" y="265"/>
                  </a:lnTo>
                  <a:lnTo>
                    <a:pt x="24" y="265"/>
                  </a:lnTo>
                  <a:lnTo>
                    <a:pt x="21" y="264"/>
                  </a:lnTo>
                  <a:lnTo>
                    <a:pt x="21" y="263"/>
                  </a:lnTo>
                  <a:lnTo>
                    <a:pt x="19" y="260"/>
                  </a:lnTo>
                  <a:lnTo>
                    <a:pt x="19" y="260"/>
                  </a:lnTo>
                  <a:lnTo>
                    <a:pt x="21" y="163"/>
                  </a:lnTo>
                  <a:lnTo>
                    <a:pt x="21" y="163"/>
                  </a:lnTo>
                  <a:lnTo>
                    <a:pt x="19" y="134"/>
                  </a:lnTo>
                  <a:lnTo>
                    <a:pt x="19" y="134"/>
                  </a:lnTo>
                  <a:lnTo>
                    <a:pt x="47" y="148"/>
                  </a:lnTo>
                  <a:lnTo>
                    <a:pt x="79" y="148"/>
                  </a:lnTo>
                  <a:lnTo>
                    <a:pt x="79" y="113"/>
                  </a:lnTo>
                  <a:lnTo>
                    <a:pt x="24" y="113"/>
                  </a:lnTo>
                  <a:lnTo>
                    <a:pt x="24" y="113"/>
                  </a:lnTo>
                  <a:lnTo>
                    <a:pt x="3" y="115"/>
                  </a:lnTo>
                  <a:lnTo>
                    <a:pt x="2" y="100"/>
                  </a:lnTo>
                  <a:lnTo>
                    <a:pt x="2" y="100"/>
                  </a:lnTo>
                  <a:lnTo>
                    <a:pt x="25" y="103"/>
                  </a:lnTo>
                  <a:lnTo>
                    <a:pt x="79" y="103"/>
                  </a:lnTo>
                  <a:lnTo>
                    <a:pt x="79" y="64"/>
                  </a:lnTo>
                  <a:lnTo>
                    <a:pt x="31" y="64"/>
                  </a:lnTo>
                  <a:lnTo>
                    <a:pt x="31" y="64"/>
                  </a:lnTo>
                  <a:lnTo>
                    <a:pt x="18" y="79"/>
                  </a:lnTo>
                  <a:lnTo>
                    <a:pt x="5" y="92"/>
                  </a:lnTo>
                  <a:lnTo>
                    <a:pt x="0" y="87"/>
                  </a:lnTo>
                  <a:lnTo>
                    <a:pt x="0" y="87"/>
                  </a:lnTo>
                  <a:lnTo>
                    <a:pt x="15" y="64"/>
                  </a:lnTo>
                  <a:lnTo>
                    <a:pt x="28" y="37"/>
                  </a:lnTo>
                  <a:lnTo>
                    <a:pt x="28" y="37"/>
                  </a:lnTo>
                  <a:lnTo>
                    <a:pt x="34" y="21"/>
                  </a:lnTo>
                  <a:lnTo>
                    <a:pt x="37" y="6"/>
                  </a:lnTo>
                  <a:lnTo>
                    <a:pt x="37" y="6"/>
                  </a:lnTo>
                  <a:lnTo>
                    <a:pt x="67" y="15"/>
                  </a:lnTo>
                  <a:lnTo>
                    <a:pt x="72" y="18"/>
                  </a:lnTo>
                  <a:lnTo>
                    <a:pt x="72" y="19"/>
                  </a:lnTo>
                  <a:lnTo>
                    <a:pt x="72" y="19"/>
                  </a:lnTo>
                  <a:lnTo>
                    <a:pt x="72" y="22"/>
                  </a:lnTo>
                  <a:lnTo>
                    <a:pt x="69" y="25"/>
                  </a:lnTo>
                  <a:lnTo>
                    <a:pt x="57" y="27"/>
                  </a:lnTo>
                  <a:lnTo>
                    <a:pt x="57" y="27"/>
                  </a:lnTo>
                  <a:lnTo>
                    <a:pt x="48" y="40"/>
                  </a:lnTo>
                  <a:lnTo>
                    <a:pt x="40" y="54"/>
                  </a:lnTo>
                  <a:lnTo>
                    <a:pt x="79" y="54"/>
                  </a:lnTo>
                  <a:close/>
                  <a:moveTo>
                    <a:pt x="224" y="31"/>
                  </a:moveTo>
                  <a:lnTo>
                    <a:pt x="224" y="31"/>
                  </a:lnTo>
                  <a:lnTo>
                    <a:pt x="224" y="34"/>
                  </a:lnTo>
                  <a:lnTo>
                    <a:pt x="221" y="35"/>
                  </a:lnTo>
                  <a:lnTo>
                    <a:pt x="211" y="41"/>
                  </a:lnTo>
                  <a:lnTo>
                    <a:pt x="211" y="41"/>
                  </a:lnTo>
                  <a:lnTo>
                    <a:pt x="211" y="84"/>
                  </a:lnTo>
                  <a:lnTo>
                    <a:pt x="211" y="84"/>
                  </a:lnTo>
                  <a:lnTo>
                    <a:pt x="212" y="210"/>
                  </a:lnTo>
                  <a:lnTo>
                    <a:pt x="212" y="210"/>
                  </a:lnTo>
                  <a:lnTo>
                    <a:pt x="211" y="213"/>
                  </a:lnTo>
                  <a:lnTo>
                    <a:pt x="208" y="215"/>
                  </a:lnTo>
                  <a:lnTo>
                    <a:pt x="208" y="215"/>
                  </a:lnTo>
                  <a:lnTo>
                    <a:pt x="193" y="216"/>
                  </a:lnTo>
                  <a:lnTo>
                    <a:pt x="193" y="216"/>
                  </a:lnTo>
                  <a:lnTo>
                    <a:pt x="190" y="216"/>
                  </a:lnTo>
                  <a:lnTo>
                    <a:pt x="189" y="215"/>
                  </a:lnTo>
                  <a:lnTo>
                    <a:pt x="188" y="213"/>
                  </a:lnTo>
                  <a:lnTo>
                    <a:pt x="188" y="210"/>
                  </a:lnTo>
                  <a:lnTo>
                    <a:pt x="188" y="210"/>
                  </a:lnTo>
                  <a:lnTo>
                    <a:pt x="189" y="135"/>
                  </a:lnTo>
                  <a:lnTo>
                    <a:pt x="189" y="135"/>
                  </a:lnTo>
                  <a:lnTo>
                    <a:pt x="188" y="22"/>
                  </a:lnTo>
                  <a:lnTo>
                    <a:pt x="188" y="22"/>
                  </a:lnTo>
                  <a:lnTo>
                    <a:pt x="206" y="24"/>
                  </a:lnTo>
                  <a:lnTo>
                    <a:pt x="218" y="27"/>
                  </a:lnTo>
                  <a:lnTo>
                    <a:pt x="222" y="28"/>
                  </a:lnTo>
                  <a:lnTo>
                    <a:pt x="224" y="31"/>
                  </a:lnTo>
                  <a:lnTo>
                    <a:pt x="224" y="31"/>
                  </a:lnTo>
                  <a:close/>
                  <a:moveTo>
                    <a:pt x="244" y="31"/>
                  </a:moveTo>
                  <a:lnTo>
                    <a:pt x="244" y="31"/>
                  </a:lnTo>
                  <a:lnTo>
                    <a:pt x="243" y="0"/>
                  </a:lnTo>
                  <a:lnTo>
                    <a:pt x="243" y="0"/>
                  </a:lnTo>
                  <a:lnTo>
                    <a:pt x="275" y="5"/>
                  </a:lnTo>
                  <a:lnTo>
                    <a:pt x="280" y="8"/>
                  </a:lnTo>
                  <a:lnTo>
                    <a:pt x="280" y="11"/>
                  </a:lnTo>
                  <a:lnTo>
                    <a:pt x="280" y="11"/>
                  </a:lnTo>
                  <a:lnTo>
                    <a:pt x="280" y="12"/>
                  </a:lnTo>
                  <a:lnTo>
                    <a:pt x="279" y="15"/>
                  </a:lnTo>
                  <a:lnTo>
                    <a:pt x="270" y="19"/>
                  </a:lnTo>
                  <a:lnTo>
                    <a:pt x="270" y="193"/>
                  </a:lnTo>
                  <a:lnTo>
                    <a:pt x="270" y="193"/>
                  </a:lnTo>
                  <a:lnTo>
                    <a:pt x="270" y="251"/>
                  </a:lnTo>
                  <a:lnTo>
                    <a:pt x="270" y="251"/>
                  </a:lnTo>
                  <a:lnTo>
                    <a:pt x="270" y="252"/>
                  </a:lnTo>
                  <a:lnTo>
                    <a:pt x="270" y="252"/>
                  </a:lnTo>
                  <a:lnTo>
                    <a:pt x="269" y="258"/>
                  </a:lnTo>
                  <a:lnTo>
                    <a:pt x="267" y="264"/>
                  </a:lnTo>
                  <a:lnTo>
                    <a:pt x="266" y="267"/>
                  </a:lnTo>
                  <a:lnTo>
                    <a:pt x="261" y="271"/>
                  </a:lnTo>
                  <a:lnTo>
                    <a:pt x="256" y="273"/>
                  </a:lnTo>
                  <a:lnTo>
                    <a:pt x="248" y="276"/>
                  </a:lnTo>
                  <a:lnTo>
                    <a:pt x="228" y="278"/>
                  </a:lnTo>
                  <a:lnTo>
                    <a:pt x="228" y="278"/>
                  </a:lnTo>
                  <a:lnTo>
                    <a:pt x="227" y="270"/>
                  </a:lnTo>
                  <a:lnTo>
                    <a:pt x="225" y="267"/>
                  </a:lnTo>
                  <a:lnTo>
                    <a:pt x="222" y="264"/>
                  </a:lnTo>
                  <a:lnTo>
                    <a:pt x="222" y="264"/>
                  </a:lnTo>
                  <a:lnTo>
                    <a:pt x="217" y="261"/>
                  </a:lnTo>
                  <a:lnTo>
                    <a:pt x="211" y="258"/>
                  </a:lnTo>
                  <a:lnTo>
                    <a:pt x="193" y="254"/>
                  </a:lnTo>
                  <a:lnTo>
                    <a:pt x="193" y="247"/>
                  </a:lnTo>
                  <a:lnTo>
                    <a:pt x="193" y="247"/>
                  </a:lnTo>
                  <a:lnTo>
                    <a:pt x="206" y="248"/>
                  </a:lnTo>
                  <a:lnTo>
                    <a:pt x="206" y="248"/>
                  </a:lnTo>
                  <a:lnTo>
                    <a:pt x="238" y="249"/>
                  </a:lnTo>
                  <a:lnTo>
                    <a:pt x="238" y="249"/>
                  </a:lnTo>
                  <a:lnTo>
                    <a:pt x="240" y="249"/>
                  </a:lnTo>
                  <a:lnTo>
                    <a:pt x="240" y="249"/>
                  </a:lnTo>
                  <a:lnTo>
                    <a:pt x="243" y="249"/>
                  </a:lnTo>
                  <a:lnTo>
                    <a:pt x="244" y="245"/>
                  </a:lnTo>
                  <a:lnTo>
                    <a:pt x="244" y="3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2" name="Freeform 146"/>
            <p:cNvSpPr>
              <a:spLocks noEditPoints="1"/>
            </p:cNvSpPr>
            <p:nvPr userDrawn="1"/>
          </p:nvSpPr>
          <p:spPr bwMode="auto">
            <a:xfrm>
              <a:off x="3789363" y="1460501"/>
              <a:ext cx="153988" cy="149225"/>
            </a:xfrm>
            <a:custGeom>
              <a:avLst/>
              <a:gdLst/>
              <a:ahLst/>
              <a:cxnLst>
                <a:cxn ang="0">
                  <a:pos x="180" y="84"/>
                </a:cxn>
                <a:cxn ang="0">
                  <a:pos x="199" y="106"/>
                </a:cxn>
                <a:cxn ang="0">
                  <a:pos x="197" y="111"/>
                </a:cxn>
                <a:cxn ang="0">
                  <a:pos x="161" y="155"/>
                </a:cxn>
                <a:cxn ang="0">
                  <a:pos x="196" y="159"/>
                </a:cxn>
                <a:cxn ang="0">
                  <a:pos x="194" y="166"/>
                </a:cxn>
                <a:cxn ang="0">
                  <a:pos x="196" y="207"/>
                </a:cxn>
                <a:cxn ang="0">
                  <a:pos x="145" y="234"/>
                </a:cxn>
                <a:cxn ang="0">
                  <a:pos x="85" y="262"/>
                </a:cxn>
                <a:cxn ang="0">
                  <a:pos x="80" y="263"/>
                </a:cxn>
                <a:cxn ang="0">
                  <a:pos x="88" y="230"/>
                </a:cxn>
                <a:cxn ang="0">
                  <a:pos x="87" y="130"/>
                </a:cxn>
                <a:cxn ang="0">
                  <a:pos x="120" y="139"/>
                </a:cxn>
                <a:cxn ang="0">
                  <a:pos x="110" y="148"/>
                </a:cxn>
                <a:cxn ang="0">
                  <a:pos x="133" y="111"/>
                </a:cxn>
                <a:cxn ang="0">
                  <a:pos x="80" y="98"/>
                </a:cxn>
                <a:cxn ang="0">
                  <a:pos x="133" y="101"/>
                </a:cxn>
                <a:cxn ang="0">
                  <a:pos x="100" y="69"/>
                </a:cxn>
                <a:cxn ang="0">
                  <a:pos x="93" y="80"/>
                </a:cxn>
                <a:cxn ang="0">
                  <a:pos x="80" y="85"/>
                </a:cxn>
                <a:cxn ang="0">
                  <a:pos x="54" y="130"/>
                </a:cxn>
                <a:cxn ang="0">
                  <a:pos x="68" y="136"/>
                </a:cxn>
                <a:cxn ang="0">
                  <a:pos x="59" y="143"/>
                </a:cxn>
                <a:cxn ang="0">
                  <a:pos x="59" y="275"/>
                </a:cxn>
                <a:cxn ang="0">
                  <a:pos x="42" y="281"/>
                </a:cxn>
                <a:cxn ang="0">
                  <a:pos x="35" y="276"/>
                </a:cxn>
                <a:cxn ang="0">
                  <a:pos x="36" y="143"/>
                </a:cxn>
                <a:cxn ang="0">
                  <a:pos x="0" y="166"/>
                </a:cxn>
                <a:cxn ang="0">
                  <a:pos x="46" y="101"/>
                </a:cxn>
                <a:cxn ang="0">
                  <a:pos x="61" y="64"/>
                </a:cxn>
                <a:cxn ang="0">
                  <a:pos x="98" y="48"/>
                </a:cxn>
                <a:cxn ang="0">
                  <a:pos x="113" y="1"/>
                </a:cxn>
                <a:cxn ang="0">
                  <a:pos x="148" y="13"/>
                </a:cxn>
                <a:cxn ang="0">
                  <a:pos x="145" y="20"/>
                </a:cxn>
                <a:cxn ang="0">
                  <a:pos x="116" y="48"/>
                </a:cxn>
                <a:cxn ang="0">
                  <a:pos x="174" y="29"/>
                </a:cxn>
                <a:cxn ang="0">
                  <a:pos x="197" y="56"/>
                </a:cxn>
                <a:cxn ang="0">
                  <a:pos x="155" y="58"/>
                </a:cxn>
                <a:cxn ang="0">
                  <a:pos x="16" y="68"/>
                </a:cxn>
                <a:cxn ang="0">
                  <a:pos x="40" y="32"/>
                </a:cxn>
                <a:cxn ang="0">
                  <a:pos x="72" y="6"/>
                </a:cxn>
                <a:cxn ang="0">
                  <a:pos x="90" y="17"/>
                </a:cxn>
                <a:cxn ang="0">
                  <a:pos x="75" y="22"/>
                </a:cxn>
                <a:cxn ang="0">
                  <a:pos x="27" y="72"/>
                </a:cxn>
                <a:cxn ang="0">
                  <a:pos x="226" y="234"/>
                </a:cxn>
                <a:cxn ang="0">
                  <a:pos x="228" y="276"/>
                </a:cxn>
                <a:cxn ang="0">
                  <a:pos x="220" y="282"/>
                </a:cxn>
                <a:cxn ang="0">
                  <a:pos x="204" y="282"/>
                </a:cxn>
                <a:cxn ang="0">
                  <a:pos x="204" y="168"/>
                </a:cxn>
                <a:cxn ang="0">
                  <a:pos x="203" y="9"/>
                </a:cxn>
                <a:cxn ang="0">
                  <a:pos x="268" y="9"/>
                </a:cxn>
                <a:cxn ang="0">
                  <a:pos x="291" y="27"/>
                </a:cxn>
                <a:cxn ang="0">
                  <a:pos x="288" y="35"/>
                </a:cxn>
                <a:cxn ang="0">
                  <a:pos x="281" y="223"/>
                </a:cxn>
                <a:cxn ang="0">
                  <a:pos x="277" y="236"/>
                </a:cxn>
                <a:cxn ang="0">
                  <a:pos x="264" y="243"/>
                </a:cxn>
                <a:cxn ang="0">
                  <a:pos x="241" y="232"/>
                </a:cxn>
                <a:cxn ang="0">
                  <a:pos x="226" y="219"/>
                </a:cxn>
                <a:cxn ang="0">
                  <a:pos x="257" y="219"/>
                </a:cxn>
                <a:cxn ang="0">
                  <a:pos x="226" y="219"/>
                </a:cxn>
              </a:cxnLst>
              <a:rect l="0" t="0" r="r" b="b"/>
              <a:pathLst>
                <a:path w="291" h="282">
                  <a:moveTo>
                    <a:pt x="155" y="101"/>
                  </a:moveTo>
                  <a:lnTo>
                    <a:pt x="165" y="101"/>
                  </a:lnTo>
                  <a:lnTo>
                    <a:pt x="165" y="101"/>
                  </a:lnTo>
                  <a:lnTo>
                    <a:pt x="180" y="84"/>
                  </a:lnTo>
                  <a:lnTo>
                    <a:pt x="180" y="84"/>
                  </a:lnTo>
                  <a:lnTo>
                    <a:pt x="190" y="94"/>
                  </a:lnTo>
                  <a:lnTo>
                    <a:pt x="199" y="106"/>
                  </a:lnTo>
                  <a:lnTo>
                    <a:pt x="199" y="106"/>
                  </a:lnTo>
                  <a:lnTo>
                    <a:pt x="200" y="108"/>
                  </a:lnTo>
                  <a:lnTo>
                    <a:pt x="200" y="108"/>
                  </a:lnTo>
                  <a:lnTo>
                    <a:pt x="200" y="111"/>
                  </a:lnTo>
                  <a:lnTo>
                    <a:pt x="197" y="111"/>
                  </a:lnTo>
                  <a:lnTo>
                    <a:pt x="155" y="111"/>
                  </a:lnTo>
                  <a:lnTo>
                    <a:pt x="155" y="155"/>
                  </a:lnTo>
                  <a:lnTo>
                    <a:pt x="161" y="155"/>
                  </a:lnTo>
                  <a:lnTo>
                    <a:pt x="161" y="155"/>
                  </a:lnTo>
                  <a:lnTo>
                    <a:pt x="175" y="139"/>
                  </a:lnTo>
                  <a:lnTo>
                    <a:pt x="175" y="139"/>
                  </a:lnTo>
                  <a:lnTo>
                    <a:pt x="196" y="159"/>
                  </a:lnTo>
                  <a:lnTo>
                    <a:pt x="196" y="159"/>
                  </a:lnTo>
                  <a:lnTo>
                    <a:pt x="197" y="164"/>
                  </a:lnTo>
                  <a:lnTo>
                    <a:pt x="197" y="164"/>
                  </a:lnTo>
                  <a:lnTo>
                    <a:pt x="197" y="165"/>
                  </a:lnTo>
                  <a:lnTo>
                    <a:pt x="194" y="166"/>
                  </a:lnTo>
                  <a:lnTo>
                    <a:pt x="155" y="166"/>
                  </a:lnTo>
                  <a:lnTo>
                    <a:pt x="155" y="217"/>
                  </a:lnTo>
                  <a:lnTo>
                    <a:pt x="155" y="217"/>
                  </a:lnTo>
                  <a:lnTo>
                    <a:pt x="196" y="207"/>
                  </a:lnTo>
                  <a:lnTo>
                    <a:pt x="197" y="214"/>
                  </a:lnTo>
                  <a:lnTo>
                    <a:pt x="197" y="214"/>
                  </a:lnTo>
                  <a:lnTo>
                    <a:pt x="171" y="224"/>
                  </a:lnTo>
                  <a:lnTo>
                    <a:pt x="145" y="234"/>
                  </a:lnTo>
                  <a:lnTo>
                    <a:pt x="117" y="245"/>
                  </a:lnTo>
                  <a:lnTo>
                    <a:pt x="88" y="252"/>
                  </a:lnTo>
                  <a:lnTo>
                    <a:pt x="88" y="252"/>
                  </a:lnTo>
                  <a:lnTo>
                    <a:pt x="85" y="262"/>
                  </a:lnTo>
                  <a:lnTo>
                    <a:pt x="84" y="263"/>
                  </a:lnTo>
                  <a:lnTo>
                    <a:pt x="83" y="265"/>
                  </a:lnTo>
                  <a:lnTo>
                    <a:pt x="83" y="265"/>
                  </a:lnTo>
                  <a:lnTo>
                    <a:pt x="80" y="263"/>
                  </a:lnTo>
                  <a:lnTo>
                    <a:pt x="77" y="259"/>
                  </a:lnTo>
                  <a:lnTo>
                    <a:pt x="68" y="232"/>
                  </a:lnTo>
                  <a:lnTo>
                    <a:pt x="68" y="232"/>
                  </a:lnTo>
                  <a:lnTo>
                    <a:pt x="88" y="230"/>
                  </a:lnTo>
                  <a:lnTo>
                    <a:pt x="88" y="159"/>
                  </a:lnTo>
                  <a:lnTo>
                    <a:pt x="88" y="159"/>
                  </a:lnTo>
                  <a:lnTo>
                    <a:pt x="88" y="145"/>
                  </a:lnTo>
                  <a:lnTo>
                    <a:pt x="87" y="130"/>
                  </a:lnTo>
                  <a:lnTo>
                    <a:pt x="87" y="130"/>
                  </a:lnTo>
                  <a:lnTo>
                    <a:pt x="114" y="135"/>
                  </a:lnTo>
                  <a:lnTo>
                    <a:pt x="119" y="137"/>
                  </a:lnTo>
                  <a:lnTo>
                    <a:pt x="120" y="139"/>
                  </a:lnTo>
                  <a:lnTo>
                    <a:pt x="120" y="139"/>
                  </a:lnTo>
                  <a:lnTo>
                    <a:pt x="120" y="142"/>
                  </a:lnTo>
                  <a:lnTo>
                    <a:pt x="119" y="143"/>
                  </a:lnTo>
                  <a:lnTo>
                    <a:pt x="110" y="148"/>
                  </a:lnTo>
                  <a:lnTo>
                    <a:pt x="110" y="227"/>
                  </a:lnTo>
                  <a:lnTo>
                    <a:pt x="110" y="227"/>
                  </a:lnTo>
                  <a:lnTo>
                    <a:pt x="133" y="223"/>
                  </a:lnTo>
                  <a:lnTo>
                    <a:pt x="133" y="111"/>
                  </a:lnTo>
                  <a:lnTo>
                    <a:pt x="100" y="111"/>
                  </a:lnTo>
                  <a:lnTo>
                    <a:pt x="100" y="111"/>
                  </a:lnTo>
                  <a:lnTo>
                    <a:pt x="83" y="113"/>
                  </a:lnTo>
                  <a:lnTo>
                    <a:pt x="80" y="98"/>
                  </a:lnTo>
                  <a:lnTo>
                    <a:pt x="80" y="98"/>
                  </a:lnTo>
                  <a:lnTo>
                    <a:pt x="90" y="101"/>
                  </a:lnTo>
                  <a:lnTo>
                    <a:pt x="100" y="101"/>
                  </a:lnTo>
                  <a:lnTo>
                    <a:pt x="133" y="101"/>
                  </a:lnTo>
                  <a:lnTo>
                    <a:pt x="133" y="58"/>
                  </a:lnTo>
                  <a:lnTo>
                    <a:pt x="109" y="58"/>
                  </a:lnTo>
                  <a:lnTo>
                    <a:pt x="109" y="58"/>
                  </a:lnTo>
                  <a:lnTo>
                    <a:pt x="100" y="69"/>
                  </a:lnTo>
                  <a:lnTo>
                    <a:pt x="91" y="78"/>
                  </a:lnTo>
                  <a:lnTo>
                    <a:pt x="91" y="78"/>
                  </a:lnTo>
                  <a:lnTo>
                    <a:pt x="93" y="80"/>
                  </a:lnTo>
                  <a:lnTo>
                    <a:pt x="93" y="80"/>
                  </a:lnTo>
                  <a:lnTo>
                    <a:pt x="93" y="82"/>
                  </a:lnTo>
                  <a:lnTo>
                    <a:pt x="90" y="84"/>
                  </a:lnTo>
                  <a:lnTo>
                    <a:pt x="80" y="85"/>
                  </a:lnTo>
                  <a:lnTo>
                    <a:pt x="80" y="85"/>
                  </a:lnTo>
                  <a:lnTo>
                    <a:pt x="65" y="108"/>
                  </a:lnTo>
                  <a:lnTo>
                    <a:pt x="49" y="129"/>
                  </a:lnTo>
                  <a:lnTo>
                    <a:pt x="49" y="129"/>
                  </a:lnTo>
                  <a:lnTo>
                    <a:pt x="54" y="130"/>
                  </a:lnTo>
                  <a:lnTo>
                    <a:pt x="54" y="130"/>
                  </a:lnTo>
                  <a:lnTo>
                    <a:pt x="65" y="133"/>
                  </a:lnTo>
                  <a:lnTo>
                    <a:pt x="68" y="135"/>
                  </a:lnTo>
                  <a:lnTo>
                    <a:pt x="68" y="136"/>
                  </a:lnTo>
                  <a:lnTo>
                    <a:pt x="68" y="136"/>
                  </a:lnTo>
                  <a:lnTo>
                    <a:pt x="68" y="139"/>
                  </a:lnTo>
                  <a:lnTo>
                    <a:pt x="67" y="140"/>
                  </a:lnTo>
                  <a:lnTo>
                    <a:pt x="59" y="143"/>
                  </a:lnTo>
                  <a:lnTo>
                    <a:pt x="59" y="204"/>
                  </a:lnTo>
                  <a:lnTo>
                    <a:pt x="59" y="204"/>
                  </a:lnTo>
                  <a:lnTo>
                    <a:pt x="59" y="275"/>
                  </a:lnTo>
                  <a:lnTo>
                    <a:pt x="59" y="275"/>
                  </a:lnTo>
                  <a:lnTo>
                    <a:pt x="58" y="278"/>
                  </a:lnTo>
                  <a:lnTo>
                    <a:pt x="55" y="279"/>
                  </a:lnTo>
                  <a:lnTo>
                    <a:pt x="51" y="281"/>
                  </a:lnTo>
                  <a:lnTo>
                    <a:pt x="42" y="281"/>
                  </a:lnTo>
                  <a:lnTo>
                    <a:pt x="42" y="281"/>
                  </a:lnTo>
                  <a:lnTo>
                    <a:pt x="36" y="279"/>
                  </a:lnTo>
                  <a:lnTo>
                    <a:pt x="35" y="278"/>
                  </a:lnTo>
                  <a:lnTo>
                    <a:pt x="35" y="276"/>
                  </a:lnTo>
                  <a:lnTo>
                    <a:pt x="35" y="276"/>
                  </a:lnTo>
                  <a:lnTo>
                    <a:pt x="36" y="204"/>
                  </a:lnTo>
                  <a:lnTo>
                    <a:pt x="36" y="143"/>
                  </a:lnTo>
                  <a:lnTo>
                    <a:pt x="36" y="143"/>
                  </a:lnTo>
                  <a:lnTo>
                    <a:pt x="22" y="158"/>
                  </a:lnTo>
                  <a:lnTo>
                    <a:pt x="4" y="172"/>
                  </a:lnTo>
                  <a:lnTo>
                    <a:pt x="0" y="166"/>
                  </a:lnTo>
                  <a:lnTo>
                    <a:pt x="0" y="166"/>
                  </a:lnTo>
                  <a:lnTo>
                    <a:pt x="14" y="149"/>
                  </a:lnTo>
                  <a:lnTo>
                    <a:pt x="27" y="133"/>
                  </a:lnTo>
                  <a:lnTo>
                    <a:pt x="36" y="117"/>
                  </a:lnTo>
                  <a:lnTo>
                    <a:pt x="46" y="101"/>
                  </a:lnTo>
                  <a:lnTo>
                    <a:pt x="46" y="101"/>
                  </a:lnTo>
                  <a:lnTo>
                    <a:pt x="55" y="81"/>
                  </a:lnTo>
                  <a:lnTo>
                    <a:pt x="61" y="64"/>
                  </a:lnTo>
                  <a:lnTo>
                    <a:pt x="61" y="64"/>
                  </a:lnTo>
                  <a:lnTo>
                    <a:pt x="85" y="74"/>
                  </a:lnTo>
                  <a:lnTo>
                    <a:pt x="85" y="74"/>
                  </a:lnTo>
                  <a:lnTo>
                    <a:pt x="98" y="48"/>
                  </a:lnTo>
                  <a:lnTo>
                    <a:pt x="98" y="48"/>
                  </a:lnTo>
                  <a:lnTo>
                    <a:pt x="109" y="22"/>
                  </a:lnTo>
                  <a:lnTo>
                    <a:pt x="112" y="11"/>
                  </a:lnTo>
                  <a:lnTo>
                    <a:pt x="113" y="1"/>
                  </a:lnTo>
                  <a:lnTo>
                    <a:pt x="113" y="1"/>
                  </a:lnTo>
                  <a:lnTo>
                    <a:pt x="130" y="6"/>
                  </a:lnTo>
                  <a:lnTo>
                    <a:pt x="130" y="6"/>
                  </a:lnTo>
                  <a:lnTo>
                    <a:pt x="145" y="11"/>
                  </a:lnTo>
                  <a:lnTo>
                    <a:pt x="148" y="13"/>
                  </a:lnTo>
                  <a:lnTo>
                    <a:pt x="148" y="16"/>
                  </a:lnTo>
                  <a:lnTo>
                    <a:pt x="148" y="16"/>
                  </a:lnTo>
                  <a:lnTo>
                    <a:pt x="148" y="17"/>
                  </a:lnTo>
                  <a:lnTo>
                    <a:pt x="145" y="20"/>
                  </a:lnTo>
                  <a:lnTo>
                    <a:pt x="133" y="22"/>
                  </a:lnTo>
                  <a:lnTo>
                    <a:pt x="133" y="22"/>
                  </a:lnTo>
                  <a:lnTo>
                    <a:pt x="125" y="35"/>
                  </a:lnTo>
                  <a:lnTo>
                    <a:pt x="116" y="48"/>
                  </a:lnTo>
                  <a:lnTo>
                    <a:pt x="159" y="48"/>
                  </a:lnTo>
                  <a:lnTo>
                    <a:pt x="159" y="48"/>
                  </a:lnTo>
                  <a:lnTo>
                    <a:pt x="174" y="29"/>
                  </a:lnTo>
                  <a:lnTo>
                    <a:pt x="174" y="29"/>
                  </a:lnTo>
                  <a:lnTo>
                    <a:pt x="185" y="40"/>
                  </a:lnTo>
                  <a:lnTo>
                    <a:pt x="196" y="52"/>
                  </a:lnTo>
                  <a:lnTo>
                    <a:pt x="196" y="52"/>
                  </a:lnTo>
                  <a:lnTo>
                    <a:pt x="197" y="56"/>
                  </a:lnTo>
                  <a:lnTo>
                    <a:pt x="197" y="56"/>
                  </a:lnTo>
                  <a:lnTo>
                    <a:pt x="197" y="58"/>
                  </a:lnTo>
                  <a:lnTo>
                    <a:pt x="194" y="58"/>
                  </a:lnTo>
                  <a:lnTo>
                    <a:pt x="155" y="58"/>
                  </a:lnTo>
                  <a:lnTo>
                    <a:pt x="155" y="101"/>
                  </a:lnTo>
                  <a:close/>
                  <a:moveTo>
                    <a:pt x="3" y="81"/>
                  </a:moveTo>
                  <a:lnTo>
                    <a:pt x="3" y="81"/>
                  </a:lnTo>
                  <a:lnTo>
                    <a:pt x="16" y="68"/>
                  </a:lnTo>
                  <a:lnTo>
                    <a:pt x="25" y="56"/>
                  </a:lnTo>
                  <a:lnTo>
                    <a:pt x="33" y="45"/>
                  </a:lnTo>
                  <a:lnTo>
                    <a:pt x="40" y="32"/>
                  </a:lnTo>
                  <a:lnTo>
                    <a:pt x="40" y="32"/>
                  </a:lnTo>
                  <a:lnTo>
                    <a:pt x="51" y="14"/>
                  </a:lnTo>
                  <a:lnTo>
                    <a:pt x="55" y="0"/>
                  </a:lnTo>
                  <a:lnTo>
                    <a:pt x="55" y="0"/>
                  </a:lnTo>
                  <a:lnTo>
                    <a:pt x="72" y="6"/>
                  </a:lnTo>
                  <a:lnTo>
                    <a:pt x="72" y="6"/>
                  </a:lnTo>
                  <a:lnTo>
                    <a:pt x="87" y="13"/>
                  </a:lnTo>
                  <a:lnTo>
                    <a:pt x="90" y="14"/>
                  </a:lnTo>
                  <a:lnTo>
                    <a:pt x="90" y="17"/>
                  </a:lnTo>
                  <a:lnTo>
                    <a:pt x="90" y="17"/>
                  </a:lnTo>
                  <a:lnTo>
                    <a:pt x="90" y="20"/>
                  </a:lnTo>
                  <a:lnTo>
                    <a:pt x="87" y="22"/>
                  </a:lnTo>
                  <a:lnTo>
                    <a:pt x="75" y="22"/>
                  </a:lnTo>
                  <a:lnTo>
                    <a:pt x="75" y="22"/>
                  </a:lnTo>
                  <a:lnTo>
                    <a:pt x="59" y="42"/>
                  </a:lnTo>
                  <a:lnTo>
                    <a:pt x="45" y="58"/>
                  </a:lnTo>
                  <a:lnTo>
                    <a:pt x="27" y="72"/>
                  </a:lnTo>
                  <a:lnTo>
                    <a:pt x="7" y="85"/>
                  </a:lnTo>
                  <a:lnTo>
                    <a:pt x="3" y="81"/>
                  </a:lnTo>
                  <a:close/>
                  <a:moveTo>
                    <a:pt x="226" y="234"/>
                  </a:moveTo>
                  <a:lnTo>
                    <a:pt x="226" y="234"/>
                  </a:lnTo>
                  <a:lnTo>
                    <a:pt x="228" y="255"/>
                  </a:lnTo>
                  <a:lnTo>
                    <a:pt x="228" y="255"/>
                  </a:lnTo>
                  <a:lnTo>
                    <a:pt x="228" y="276"/>
                  </a:lnTo>
                  <a:lnTo>
                    <a:pt x="228" y="276"/>
                  </a:lnTo>
                  <a:lnTo>
                    <a:pt x="226" y="279"/>
                  </a:lnTo>
                  <a:lnTo>
                    <a:pt x="226" y="281"/>
                  </a:lnTo>
                  <a:lnTo>
                    <a:pt x="226" y="281"/>
                  </a:lnTo>
                  <a:lnTo>
                    <a:pt x="220" y="282"/>
                  </a:lnTo>
                  <a:lnTo>
                    <a:pt x="210" y="282"/>
                  </a:lnTo>
                  <a:lnTo>
                    <a:pt x="210" y="282"/>
                  </a:lnTo>
                  <a:lnTo>
                    <a:pt x="206" y="282"/>
                  </a:lnTo>
                  <a:lnTo>
                    <a:pt x="204" y="282"/>
                  </a:lnTo>
                  <a:lnTo>
                    <a:pt x="203" y="279"/>
                  </a:lnTo>
                  <a:lnTo>
                    <a:pt x="203" y="278"/>
                  </a:lnTo>
                  <a:lnTo>
                    <a:pt x="203" y="278"/>
                  </a:lnTo>
                  <a:lnTo>
                    <a:pt x="204" y="168"/>
                  </a:lnTo>
                  <a:lnTo>
                    <a:pt x="204" y="168"/>
                  </a:lnTo>
                  <a:lnTo>
                    <a:pt x="204" y="48"/>
                  </a:lnTo>
                  <a:lnTo>
                    <a:pt x="203" y="9"/>
                  </a:lnTo>
                  <a:lnTo>
                    <a:pt x="203" y="9"/>
                  </a:lnTo>
                  <a:lnTo>
                    <a:pt x="229" y="23"/>
                  </a:lnTo>
                  <a:lnTo>
                    <a:pt x="255" y="23"/>
                  </a:lnTo>
                  <a:lnTo>
                    <a:pt x="255" y="23"/>
                  </a:lnTo>
                  <a:lnTo>
                    <a:pt x="268" y="9"/>
                  </a:lnTo>
                  <a:lnTo>
                    <a:pt x="268" y="9"/>
                  </a:lnTo>
                  <a:lnTo>
                    <a:pt x="288" y="26"/>
                  </a:lnTo>
                  <a:lnTo>
                    <a:pt x="288" y="26"/>
                  </a:lnTo>
                  <a:lnTo>
                    <a:pt x="291" y="27"/>
                  </a:lnTo>
                  <a:lnTo>
                    <a:pt x="291" y="30"/>
                  </a:lnTo>
                  <a:lnTo>
                    <a:pt x="291" y="30"/>
                  </a:lnTo>
                  <a:lnTo>
                    <a:pt x="291" y="32"/>
                  </a:lnTo>
                  <a:lnTo>
                    <a:pt x="288" y="35"/>
                  </a:lnTo>
                  <a:lnTo>
                    <a:pt x="281" y="40"/>
                  </a:lnTo>
                  <a:lnTo>
                    <a:pt x="281" y="133"/>
                  </a:lnTo>
                  <a:lnTo>
                    <a:pt x="281" y="133"/>
                  </a:lnTo>
                  <a:lnTo>
                    <a:pt x="281" y="223"/>
                  </a:lnTo>
                  <a:lnTo>
                    <a:pt x="281" y="223"/>
                  </a:lnTo>
                  <a:lnTo>
                    <a:pt x="281" y="229"/>
                  </a:lnTo>
                  <a:lnTo>
                    <a:pt x="280" y="233"/>
                  </a:lnTo>
                  <a:lnTo>
                    <a:pt x="277" y="236"/>
                  </a:lnTo>
                  <a:lnTo>
                    <a:pt x="274" y="239"/>
                  </a:lnTo>
                  <a:lnTo>
                    <a:pt x="274" y="239"/>
                  </a:lnTo>
                  <a:lnTo>
                    <a:pt x="270" y="242"/>
                  </a:lnTo>
                  <a:lnTo>
                    <a:pt x="264" y="243"/>
                  </a:lnTo>
                  <a:lnTo>
                    <a:pt x="246" y="246"/>
                  </a:lnTo>
                  <a:lnTo>
                    <a:pt x="246" y="246"/>
                  </a:lnTo>
                  <a:lnTo>
                    <a:pt x="245" y="239"/>
                  </a:lnTo>
                  <a:lnTo>
                    <a:pt x="241" y="232"/>
                  </a:lnTo>
                  <a:lnTo>
                    <a:pt x="235" y="229"/>
                  </a:lnTo>
                  <a:lnTo>
                    <a:pt x="226" y="226"/>
                  </a:lnTo>
                  <a:lnTo>
                    <a:pt x="226" y="234"/>
                  </a:lnTo>
                  <a:close/>
                  <a:moveTo>
                    <a:pt x="226" y="219"/>
                  </a:moveTo>
                  <a:lnTo>
                    <a:pt x="226" y="219"/>
                  </a:lnTo>
                  <a:lnTo>
                    <a:pt x="252" y="219"/>
                  </a:lnTo>
                  <a:lnTo>
                    <a:pt x="252" y="219"/>
                  </a:lnTo>
                  <a:lnTo>
                    <a:pt x="257" y="219"/>
                  </a:lnTo>
                  <a:lnTo>
                    <a:pt x="257" y="216"/>
                  </a:lnTo>
                  <a:lnTo>
                    <a:pt x="257" y="33"/>
                  </a:lnTo>
                  <a:lnTo>
                    <a:pt x="226" y="33"/>
                  </a:lnTo>
                  <a:lnTo>
                    <a:pt x="226" y="21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3" name="Freeform 147"/>
            <p:cNvSpPr>
              <a:spLocks noEditPoints="1"/>
            </p:cNvSpPr>
            <p:nvPr userDrawn="1"/>
          </p:nvSpPr>
          <p:spPr bwMode="auto">
            <a:xfrm>
              <a:off x="3981451" y="1462088"/>
              <a:ext cx="150813" cy="149225"/>
            </a:xfrm>
            <a:custGeom>
              <a:avLst/>
              <a:gdLst/>
              <a:ahLst/>
              <a:cxnLst>
                <a:cxn ang="0">
                  <a:pos x="134" y="56"/>
                </a:cxn>
                <a:cxn ang="0">
                  <a:pos x="167" y="17"/>
                </a:cxn>
                <a:cxn ang="0">
                  <a:pos x="205" y="6"/>
                </a:cxn>
                <a:cxn ang="0">
                  <a:pos x="202" y="13"/>
                </a:cxn>
                <a:cxn ang="0">
                  <a:pos x="234" y="56"/>
                </a:cxn>
                <a:cxn ang="0">
                  <a:pos x="280" y="58"/>
                </a:cxn>
                <a:cxn ang="0">
                  <a:pos x="279" y="66"/>
                </a:cxn>
                <a:cxn ang="0">
                  <a:pos x="240" y="101"/>
                </a:cxn>
                <a:cxn ang="0">
                  <a:pos x="266" y="126"/>
                </a:cxn>
                <a:cxn ang="0">
                  <a:pos x="266" y="132"/>
                </a:cxn>
                <a:cxn ang="0">
                  <a:pos x="227" y="181"/>
                </a:cxn>
                <a:cxn ang="0">
                  <a:pos x="215" y="227"/>
                </a:cxn>
                <a:cxn ang="0">
                  <a:pos x="285" y="253"/>
                </a:cxn>
                <a:cxn ang="0">
                  <a:pos x="269" y="262"/>
                </a:cxn>
                <a:cxn ang="0">
                  <a:pos x="237" y="266"/>
                </a:cxn>
                <a:cxn ang="0">
                  <a:pos x="180" y="227"/>
                </a:cxn>
                <a:cxn ang="0">
                  <a:pos x="74" y="279"/>
                </a:cxn>
                <a:cxn ang="0">
                  <a:pos x="124" y="246"/>
                </a:cxn>
                <a:cxn ang="0">
                  <a:pos x="157" y="201"/>
                </a:cxn>
                <a:cxn ang="0">
                  <a:pos x="132" y="158"/>
                </a:cxn>
                <a:cxn ang="0">
                  <a:pos x="111" y="130"/>
                </a:cxn>
                <a:cxn ang="0">
                  <a:pos x="69" y="149"/>
                </a:cxn>
                <a:cxn ang="0">
                  <a:pos x="69" y="256"/>
                </a:cxn>
                <a:cxn ang="0">
                  <a:pos x="61" y="273"/>
                </a:cxn>
                <a:cxn ang="0">
                  <a:pos x="34" y="282"/>
                </a:cxn>
                <a:cxn ang="0">
                  <a:pos x="16" y="263"/>
                </a:cxn>
                <a:cxn ang="0">
                  <a:pos x="27" y="253"/>
                </a:cxn>
                <a:cxn ang="0">
                  <a:pos x="45" y="250"/>
                </a:cxn>
                <a:cxn ang="0">
                  <a:pos x="24" y="176"/>
                </a:cxn>
                <a:cxn ang="0">
                  <a:pos x="16" y="189"/>
                </a:cxn>
                <a:cxn ang="0">
                  <a:pos x="2" y="156"/>
                </a:cxn>
                <a:cxn ang="0">
                  <a:pos x="45" y="77"/>
                </a:cxn>
                <a:cxn ang="0">
                  <a:pos x="2" y="78"/>
                </a:cxn>
                <a:cxn ang="0">
                  <a:pos x="24" y="66"/>
                </a:cxn>
                <a:cxn ang="0">
                  <a:pos x="45" y="19"/>
                </a:cxn>
                <a:cxn ang="0">
                  <a:pos x="77" y="4"/>
                </a:cxn>
                <a:cxn ang="0">
                  <a:pos x="83" y="8"/>
                </a:cxn>
                <a:cxn ang="0">
                  <a:pos x="69" y="66"/>
                </a:cxn>
                <a:cxn ang="0">
                  <a:pos x="87" y="48"/>
                </a:cxn>
                <a:cxn ang="0">
                  <a:pos x="109" y="71"/>
                </a:cxn>
                <a:cxn ang="0">
                  <a:pos x="109" y="77"/>
                </a:cxn>
                <a:cxn ang="0">
                  <a:pos x="69" y="132"/>
                </a:cxn>
                <a:cxn ang="0">
                  <a:pos x="111" y="116"/>
                </a:cxn>
                <a:cxn ang="0">
                  <a:pos x="167" y="119"/>
                </a:cxn>
                <a:cxn ang="0">
                  <a:pos x="119" y="68"/>
                </a:cxn>
                <a:cxn ang="0">
                  <a:pos x="137" y="129"/>
                </a:cxn>
                <a:cxn ang="0">
                  <a:pos x="145" y="159"/>
                </a:cxn>
                <a:cxn ang="0">
                  <a:pos x="169" y="192"/>
                </a:cxn>
                <a:cxn ang="0">
                  <a:pos x="206" y="168"/>
                </a:cxn>
              </a:cxnLst>
              <a:rect l="0" t="0" r="r" b="b"/>
              <a:pathLst>
                <a:path w="286" h="282">
                  <a:moveTo>
                    <a:pt x="105" y="53"/>
                  </a:moveTo>
                  <a:lnTo>
                    <a:pt x="105" y="53"/>
                  </a:lnTo>
                  <a:lnTo>
                    <a:pt x="119" y="56"/>
                  </a:lnTo>
                  <a:lnTo>
                    <a:pt x="134" y="56"/>
                  </a:lnTo>
                  <a:lnTo>
                    <a:pt x="167" y="56"/>
                  </a:lnTo>
                  <a:lnTo>
                    <a:pt x="167" y="32"/>
                  </a:lnTo>
                  <a:lnTo>
                    <a:pt x="167" y="32"/>
                  </a:lnTo>
                  <a:lnTo>
                    <a:pt x="167" y="17"/>
                  </a:lnTo>
                  <a:lnTo>
                    <a:pt x="166" y="0"/>
                  </a:lnTo>
                  <a:lnTo>
                    <a:pt x="166" y="0"/>
                  </a:lnTo>
                  <a:lnTo>
                    <a:pt x="201" y="4"/>
                  </a:lnTo>
                  <a:lnTo>
                    <a:pt x="205" y="6"/>
                  </a:lnTo>
                  <a:lnTo>
                    <a:pt x="205" y="8"/>
                  </a:lnTo>
                  <a:lnTo>
                    <a:pt x="205" y="8"/>
                  </a:lnTo>
                  <a:lnTo>
                    <a:pt x="205" y="11"/>
                  </a:lnTo>
                  <a:lnTo>
                    <a:pt x="202" y="13"/>
                  </a:lnTo>
                  <a:lnTo>
                    <a:pt x="192" y="17"/>
                  </a:lnTo>
                  <a:lnTo>
                    <a:pt x="192" y="56"/>
                  </a:lnTo>
                  <a:lnTo>
                    <a:pt x="234" y="56"/>
                  </a:lnTo>
                  <a:lnTo>
                    <a:pt x="234" y="56"/>
                  </a:lnTo>
                  <a:lnTo>
                    <a:pt x="251" y="33"/>
                  </a:lnTo>
                  <a:lnTo>
                    <a:pt x="251" y="33"/>
                  </a:lnTo>
                  <a:lnTo>
                    <a:pt x="280" y="58"/>
                  </a:lnTo>
                  <a:lnTo>
                    <a:pt x="280" y="58"/>
                  </a:lnTo>
                  <a:lnTo>
                    <a:pt x="282" y="64"/>
                  </a:lnTo>
                  <a:lnTo>
                    <a:pt x="282" y="64"/>
                  </a:lnTo>
                  <a:lnTo>
                    <a:pt x="282" y="65"/>
                  </a:lnTo>
                  <a:lnTo>
                    <a:pt x="279" y="66"/>
                  </a:lnTo>
                  <a:lnTo>
                    <a:pt x="192" y="66"/>
                  </a:lnTo>
                  <a:lnTo>
                    <a:pt x="192" y="119"/>
                  </a:lnTo>
                  <a:lnTo>
                    <a:pt x="225" y="119"/>
                  </a:lnTo>
                  <a:lnTo>
                    <a:pt x="240" y="101"/>
                  </a:lnTo>
                  <a:lnTo>
                    <a:pt x="240" y="101"/>
                  </a:lnTo>
                  <a:lnTo>
                    <a:pt x="263" y="121"/>
                  </a:lnTo>
                  <a:lnTo>
                    <a:pt x="263" y="121"/>
                  </a:lnTo>
                  <a:lnTo>
                    <a:pt x="266" y="126"/>
                  </a:lnTo>
                  <a:lnTo>
                    <a:pt x="267" y="129"/>
                  </a:lnTo>
                  <a:lnTo>
                    <a:pt x="267" y="129"/>
                  </a:lnTo>
                  <a:lnTo>
                    <a:pt x="267" y="130"/>
                  </a:lnTo>
                  <a:lnTo>
                    <a:pt x="266" y="132"/>
                  </a:lnTo>
                  <a:lnTo>
                    <a:pt x="254" y="136"/>
                  </a:lnTo>
                  <a:lnTo>
                    <a:pt x="254" y="136"/>
                  </a:lnTo>
                  <a:lnTo>
                    <a:pt x="241" y="161"/>
                  </a:lnTo>
                  <a:lnTo>
                    <a:pt x="227" y="181"/>
                  </a:lnTo>
                  <a:lnTo>
                    <a:pt x="212" y="198"/>
                  </a:lnTo>
                  <a:lnTo>
                    <a:pt x="195" y="216"/>
                  </a:lnTo>
                  <a:lnTo>
                    <a:pt x="195" y="216"/>
                  </a:lnTo>
                  <a:lnTo>
                    <a:pt x="215" y="227"/>
                  </a:lnTo>
                  <a:lnTo>
                    <a:pt x="235" y="236"/>
                  </a:lnTo>
                  <a:lnTo>
                    <a:pt x="259" y="242"/>
                  </a:lnTo>
                  <a:lnTo>
                    <a:pt x="286" y="246"/>
                  </a:lnTo>
                  <a:lnTo>
                    <a:pt x="285" y="253"/>
                  </a:lnTo>
                  <a:lnTo>
                    <a:pt x="285" y="253"/>
                  </a:lnTo>
                  <a:lnTo>
                    <a:pt x="276" y="256"/>
                  </a:lnTo>
                  <a:lnTo>
                    <a:pt x="269" y="262"/>
                  </a:lnTo>
                  <a:lnTo>
                    <a:pt x="269" y="262"/>
                  </a:lnTo>
                  <a:lnTo>
                    <a:pt x="264" y="268"/>
                  </a:lnTo>
                  <a:lnTo>
                    <a:pt x="261" y="276"/>
                  </a:lnTo>
                  <a:lnTo>
                    <a:pt x="261" y="276"/>
                  </a:lnTo>
                  <a:lnTo>
                    <a:pt x="237" y="266"/>
                  </a:lnTo>
                  <a:lnTo>
                    <a:pt x="216" y="256"/>
                  </a:lnTo>
                  <a:lnTo>
                    <a:pt x="198" y="243"/>
                  </a:lnTo>
                  <a:lnTo>
                    <a:pt x="180" y="227"/>
                  </a:lnTo>
                  <a:lnTo>
                    <a:pt x="180" y="227"/>
                  </a:lnTo>
                  <a:lnTo>
                    <a:pt x="156" y="244"/>
                  </a:lnTo>
                  <a:lnTo>
                    <a:pt x="131" y="259"/>
                  </a:lnTo>
                  <a:lnTo>
                    <a:pt x="103" y="271"/>
                  </a:lnTo>
                  <a:lnTo>
                    <a:pt x="74" y="279"/>
                  </a:lnTo>
                  <a:lnTo>
                    <a:pt x="71" y="273"/>
                  </a:lnTo>
                  <a:lnTo>
                    <a:pt x="71" y="273"/>
                  </a:lnTo>
                  <a:lnTo>
                    <a:pt x="99" y="260"/>
                  </a:lnTo>
                  <a:lnTo>
                    <a:pt x="124" y="246"/>
                  </a:lnTo>
                  <a:lnTo>
                    <a:pt x="145" y="231"/>
                  </a:lnTo>
                  <a:lnTo>
                    <a:pt x="167" y="214"/>
                  </a:lnTo>
                  <a:lnTo>
                    <a:pt x="167" y="214"/>
                  </a:lnTo>
                  <a:lnTo>
                    <a:pt x="157" y="201"/>
                  </a:lnTo>
                  <a:lnTo>
                    <a:pt x="147" y="187"/>
                  </a:lnTo>
                  <a:lnTo>
                    <a:pt x="140" y="172"/>
                  </a:lnTo>
                  <a:lnTo>
                    <a:pt x="132" y="158"/>
                  </a:lnTo>
                  <a:lnTo>
                    <a:pt x="132" y="158"/>
                  </a:lnTo>
                  <a:lnTo>
                    <a:pt x="128" y="145"/>
                  </a:lnTo>
                  <a:lnTo>
                    <a:pt x="124" y="129"/>
                  </a:lnTo>
                  <a:lnTo>
                    <a:pt x="124" y="129"/>
                  </a:lnTo>
                  <a:lnTo>
                    <a:pt x="111" y="130"/>
                  </a:lnTo>
                  <a:lnTo>
                    <a:pt x="109" y="117"/>
                  </a:lnTo>
                  <a:lnTo>
                    <a:pt x="109" y="117"/>
                  </a:lnTo>
                  <a:lnTo>
                    <a:pt x="92" y="132"/>
                  </a:lnTo>
                  <a:lnTo>
                    <a:pt x="69" y="149"/>
                  </a:lnTo>
                  <a:lnTo>
                    <a:pt x="69" y="233"/>
                  </a:lnTo>
                  <a:lnTo>
                    <a:pt x="69" y="233"/>
                  </a:lnTo>
                  <a:lnTo>
                    <a:pt x="69" y="256"/>
                  </a:lnTo>
                  <a:lnTo>
                    <a:pt x="69" y="256"/>
                  </a:lnTo>
                  <a:lnTo>
                    <a:pt x="69" y="262"/>
                  </a:lnTo>
                  <a:lnTo>
                    <a:pt x="67" y="266"/>
                  </a:lnTo>
                  <a:lnTo>
                    <a:pt x="64" y="271"/>
                  </a:lnTo>
                  <a:lnTo>
                    <a:pt x="61" y="273"/>
                  </a:lnTo>
                  <a:lnTo>
                    <a:pt x="57" y="275"/>
                  </a:lnTo>
                  <a:lnTo>
                    <a:pt x="51" y="278"/>
                  </a:lnTo>
                  <a:lnTo>
                    <a:pt x="34" y="282"/>
                  </a:lnTo>
                  <a:lnTo>
                    <a:pt x="34" y="282"/>
                  </a:lnTo>
                  <a:lnTo>
                    <a:pt x="31" y="273"/>
                  </a:lnTo>
                  <a:lnTo>
                    <a:pt x="29" y="271"/>
                  </a:lnTo>
                  <a:lnTo>
                    <a:pt x="27" y="268"/>
                  </a:lnTo>
                  <a:lnTo>
                    <a:pt x="16" y="263"/>
                  </a:lnTo>
                  <a:lnTo>
                    <a:pt x="2" y="258"/>
                  </a:lnTo>
                  <a:lnTo>
                    <a:pt x="2" y="252"/>
                  </a:lnTo>
                  <a:lnTo>
                    <a:pt x="2" y="252"/>
                  </a:lnTo>
                  <a:lnTo>
                    <a:pt x="27" y="253"/>
                  </a:lnTo>
                  <a:lnTo>
                    <a:pt x="41" y="255"/>
                  </a:lnTo>
                  <a:lnTo>
                    <a:pt x="41" y="255"/>
                  </a:lnTo>
                  <a:lnTo>
                    <a:pt x="44" y="253"/>
                  </a:lnTo>
                  <a:lnTo>
                    <a:pt x="45" y="250"/>
                  </a:lnTo>
                  <a:lnTo>
                    <a:pt x="45" y="162"/>
                  </a:lnTo>
                  <a:lnTo>
                    <a:pt x="45" y="162"/>
                  </a:lnTo>
                  <a:lnTo>
                    <a:pt x="24" y="176"/>
                  </a:lnTo>
                  <a:lnTo>
                    <a:pt x="24" y="176"/>
                  </a:lnTo>
                  <a:lnTo>
                    <a:pt x="22" y="182"/>
                  </a:lnTo>
                  <a:lnTo>
                    <a:pt x="21" y="187"/>
                  </a:lnTo>
                  <a:lnTo>
                    <a:pt x="19" y="189"/>
                  </a:lnTo>
                  <a:lnTo>
                    <a:pt x="16" y="189"/>
                  </a:lnTo>
                  <a:lnTo>
                    <a:pt x="16" y="189"/>
                  </a:lnTo>
                  <a:lnTo>
                    <a:pt x="15" y="189"/>
                  </a:lnTo>
                  <a:lnTo>
                    <a:pt x="12" y="185"/>
                  </a:lnTo>
                  <a:lnTo>
                    <a:pt x="2" y="156"/>
                  </a:lnTo>
                  <a:lnTo>
                    <a:pt x="2" y="156"/>
                  </a:lnTo>
                  <a:lnTo>
                    <a:pt x="21" y="150"/>
                  </a:lnTo>
                  <a:lnTo>
                    <a:pt x="45" y="140"/>
                  </a:lnTo>
                  <a:lnTo>
                    <a:pt x="45" y="77"/>
                  </a:lnTo>
                  <a:lnTo>
                    <a:pt x="24" y="77"/>
                  </a:lnTo>
                  <a:lnTo>
                    <a:pt x="24" y="77"/>
                  </a:lnTo>
                  <a:lnTo>
                    <a:pt x="12" y="77"/>
                  </a:lnTo>
                  <a:lnTo>
                    <a:pt x="2" y="78"/>
                  </a:lnTo>
                  <a:lnTo>
                    <a:pt x="0" y="64"/>
                  </a:lnTo>
                  <a:lnTo>
                    <a:pt x="0" y="64"/>
                  </a:lnTo>
                  <a:lnTo>
                    <a:pt x="12" y="65"/>
                  </a:lnTo>
                  <a:lnTo>
                    <a:pt x="24" y="66"/>
                  </a:lnTo>
                  <a:lnTo>
                    <a:pt x="45" y="66"/>
                  </a:lnTo>
                  <a:lnTo>
                    <a:pt x="45" y="40"/>
                  </a:lnTo>
                  <a:lnTo>
                    <a:pt x="45" y="40"/>
                  </a:lnTo>
                  <a:lnTo>
                    <a:pt x="45" y="19"/>
                  </a:lnTo>
                  <a:lnTo>
                    <a:pt x="44" y="0"/>
                  </a:lnTo>
                  <a:lnTo>
                    <a:pt x="44" y="0"/>
                  </a:lnTo>
                  <a:lnTo>
                    <a:pt x="64" y="3"/>
                  </a:lnTo>
                  <a:lnTo>
                    <a:pt x="77" y="4"/>
                  </a:lnTo>
                  <a:lnTo>
                    <a:pt x="83" y="6"/>
                  </a:lnTo>
                  <a:lnTo>
                    <a:pt x="83" y="7"/>
                  </a:lnTo>
                  <a:lnTo>
                    <a:pt x="83" y="8"/>
                  </a:lnTo>
                  <a:lnTo>
                    <a:pt x="83" y="8"/>
                  </a:lnTo>
                  <a:lnTo>
                    <a:pt x="83" y="11"/>
                  </a:lnTo>
                  <a:lnTo>
                    <a:pt x="82" y="13"/>
                  </a:lnTo>
                  <a:lnTo>
                    <a:pt x="69" y="19"/>
                  </a:lnTo>
                  <a:lnTo>
                    <a:pt x="69" y="66"/>
                  </a:lnTo>
                  <a:lnTo>
                    <a:pt x="73" y="66"/>
                  </a:lnTo>
                  <a:lnTo>
                    <a:pt x="73" y="66"/>
                  </a:lnTo>
                  <a:lnTo>
                    <a:pt x="87" y="48"/>
                  </a:lnTo>
                  <a:lnTo>
                    <a:pt x="87" y="48"/>
                  </a:lnTo>
                  <a:lnTo>
                    <a:pt x="98" y="58"/>
                  </a:lnTo>
                  <a:lnTo>
                    <a:pt x="108" y="69"/>
                  </a:lnTo>
                  <a:lnTo>
                    <a:pt x="105" y="53"/>
                  </a:lnTo>
                  <a:close/>
                  <a:moveTo>
                    <a:pt x="109" y="71"/>
                  </a:moveTo>
                  <a:lnTo>
                    <a:pt x="109" y="71"/>
                  </a:lnTo>
                  <a:lnTo>
                    <a:pt x="109" y="74"/>
                  </a:lnTo>
                  <a:lnTo>
                    <a:pt x="109" y="74"/>
                  </a:lnTo>
                  <a:lnTo>
                    <a:pt x="109" y="77"/>
                  </a:lnTo>
                  <a:lnTo>
                    <a:pt x="108" y="77"/>
                  </a:lnTo>
                  <a:lnTo>
                    <a:pt x="69" y="77"/>
                  </a:lnTo>
                  <a:lnTo>
                    <a:pt x="69" y="132"/>
                  </a:lnTo>
                  <a:lnTo>
                    <a:pt x="69" y="132"/>
                  </a:lnTo>
                  <a:lnTo>
                    <a:pt x="109" y="108"/>
                  </a:lnTo>
                  <a:lnTo>
                    <a:pt x="114" y="113"/>
                  </a:lnTo>
                  <a:lnTo>
                    <a:pt x="114" y="113"/>
                  </a:lnTo>
                  <a:lnTo>
                    <a:pt x="111" y="116"/>
                  </a:lnTo>
                  <a:lnTo>
                    <a:pt x="111" y="116"/>
                  </a:lnTo>
                  <a:lnTo>
                    <a:pt x="122" y="117"/>
                  </a:lnTo>
                  <a:lnTo>
                    <a:pt x="137" y="119"/>
                  </a:lnTo>
                  <a:lnTo>
                    <a:pt x="167" y="119"/>
                  </a:lnTo>
                  <a:lnTo>
                    <a:pt x="167" y="66"/>
                  </a:lnTo>
                  <a:lnTo>
                    <a:pt x="134" y="66"/>
                  </a:lnTo>
                  <a:lnTo>
                    <a:pt x="134" y="66"/>
                  </a:lnTo>
                  <a:lnTo>
                    <a:pt x="119" y="68"/>
                  </a:lnTo>
                  <a:lnTo>
                    <a:pt x="108" y="69"/>
                  </a:lnTo>
                  <a:lnTo>
                    <a:pt x="109" y="71"/>
                  </a:lnTo>
                  <a:close/>
                  <a:moveTo>
                    <a:pt x="137" y="129"/>
                  </a:moveTo>
                  <a:lnTo>
                    <a:pt x="137" y="129"/>
                  </a:lnTo>
                  <a:lnTo>
                    <a:pt x="132" y="129"/>
                  </a:lnTo>
                  <a:lnTo>
                    <a:pt x="132" y="129"/>
                  </a:lnTo>
                  <a:lnTo>
                    <a:pt x="140" y="147"/>
                  </a:lnTo>
                  <a:lnTo>
                    <a:pt x="145" y="159"/>
                  </a:lnTo>
                  <a:lnTo>
                    <a:pt x="145" y="159"/>
                  </a:lnTo>
                  <a:lnTo>
                    <a:pt x="153" y="172"/>
                  </a:lnTo>
                  <a:lnTo>
                    <a:pt x="160" y="182"/>
                  </a:lnTo>
                  <a:lnTo>
                    <a:pt x="169" y="192"/>
                  </a:lnTo>
                  <a:lnTo>
                    <a:pt x="179" y="203"/>
                  </a:lnTo>
                  <a:lnTo>
                    <a:pt x="179" y="203"/>
                  </a:lnTo>
                  <a:lnTo>
                    <a:pt x="193" y="185"/>
                  </a:lnTo>
                  <a:lnTo>
                    <a:pt x="206" y="168"/>
                  </a:lnTo>
                  <a:lnTo>
                    <a:pt x="216" y="150"/>
                  </a:lnTo>
                  <a:lnTo>
                    <a:pt x="227" y="129"/>
                  </a:lnTo>
                  <a:lnTo>
                    <a:pt x="137" y="12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4" name="Freeform 148"/>
            <p:cNvSpPr>
              <a:spLocks noEditPoints="1"/>
            </p:cNvSpPr>
            <p:nvPr userDrawn="1"/>
          </p:nvSpPr>
          <p:spPr bwMode="auto">
            <a:xfrm>
              <a:off x="4159251" y="1460501"/>
              <a:ext cx="157163" cy="149225"/>
            </a:xfrm>
            <a:custGeom>
              <a:avLst/>
              <a:gdLst/>
              <a:ahLst/>
              <a:cxnLst>
                <a:cxn ang="0">
                  <a:pos x="93" y="80"/>
                </a:cxn>
                <a:cxn ang="0">
                  <a:pos x="80" y="85"/>
                </a:cxn>
                <a:cxn ang="0">
                  <a:pos x="55" y="129"/>
                </a:cxn>
                <a:cxn ang="0">
                  <a:pos x="68" y="137"/>
                </a:cxn>
                <a:cxn ang="0">
                  <a:pos x="60" y="275"/>
                </a:cxn>
                <a:cxn ang="0">
                  <a:pos x="42" y="281"/>
                </a:cxn>
                <a:cxn ang="0">
                  <a:pos x="35" y="275"/>
                </a:cxn>
                <a:cxn ang="0">
                  <a:pos x="22" y="158"/>
                </a:cxn>
                <a:cxn ang="0">
                  <a:pos x="28" y="132"/>
                </a:cxn>
                <a:cxn ang="0">
                  <a:pos x="61" y="64"/>
                </a:cxn>
                <a:cxn ang="0">
                  <a:pos x="90" y="65"/>
                </a:cxn>
                <a:cxn ang="0">
                  <a:pos x="135" y="67"/>
                </a:cxn>
                <a:cxn ang="0">
                  <a:pos x="164" y="9"/>
                </a:cxn>
                <a:cxn ang="0">
                  <a:pos x="168" y="13"/>
                </a:cxn>
                <a:cxn ang="0">
                  <a:pos x="158" y="56"/>
                </a:cxn>
                <a:cxn ang="0">
                  <a:pos x="187" y="53"/>
                </a:cxn>
                <a:cxn ang="0">
                  <a:pos x="179" y="32"/>
                </a:cxn>
                <a:cxn ang="0">
                  <a:pos x="196" y="27"/>
                </a:cxn>
                <a:cxn ang="0">
                  <a:pos x="199" y="46"/>
                </a:cxn>
                <a:cxn ang="0">
                  <a:pos x="212" y="71"/>
                </a:cxn>
                <a:cxn ang="0">
                  <a:pos x="211" y="78"/>
                </a:cxn>
                <a:cxn ang="0">
                  <a:pos x="160" y="271"/>
                </a:cxn>
                <a:cxn ang="0">
                  <a:pos x="142" y="278"/>
                </a:cxn>
                <a:cxn ang="0">
                  <a:pos x="135" y="272"/>
                </a:cxn>
                <a:cxn ang="0">
                  <a:pos x="110" y="78"/>
                </a:cxn>
                <a:cxn ang="0">
                  <a:pos x="34" y="43"/>
                </a:cxn>
                <a:cxn ang="0">
                  <a:pos x="57" y="0"/>
                </a:cxn>
                <a:cxn ang="0">
                  <a:pos x="92" y="17"/>
                </a:cxn>
                <a:cxn ang="0">
                  <a:pos x="76" y="22"/>
                </a:cxn>
                <a:cxn ang="0">
                  <a:pos x="5" y="80"/>
                </a:cxn>
                <a:cxn ang="0">
                  <a:pos x="95" y="140"/>
                </a:cxn>
                <a:cxn ang="0">
                  <a:pos x="113" y="108"/>
                </a:cxn>
                <a:cxn ang="0">
                  <a:pos x="131" y="116"/>
                </a:cxn>
                <a:cxn ang="0">
                  <a:pos x="112" y="161"/>
                </a:cxn>
                <a:cxn ang="0">
                  <a:pos x="173" y="108"/>
                </a:cxn>
                <a:cxn ang="0">
                  <a:pos x="206" y="184"/>
                </a:cxn>
                <a:cxn ang="0">
                  <a:pos x="203" y="220"/>
                </a:cxn>
                <a:cxn ang="0">
                  <a:pos x="189" y="230"/>
                </a:cxn>
                <a:cxn ang="0">
                  <a:pos x="180" y="162"/>
                </a:cxn>
                <a:cxn ang="0">
                  <a:pos x="260" y="179"/>
                </a:cxn>
                <a:cxn ang="0">
                  <a:pos x="260" y="261"/>
                </a:cxn>
                <a:cxn ang="0">
                  <a:pos x="248" y="274"/>
                </a:cxn>
                <a:cxn ang="0">
                  <a:pos x="221" y="269"/>
                </a:cxn>
                <a:cxn ang="0">
                  <a:pos x="184" y="255"/>
                </a:cxn>
                <a:cxn ang="0">
                  <a:pos x="235" y="250"/>
                </a:cxn>
                <a:cxn ang="0">
                  <a:pos x="211" y="103"/>
                </a:cxn>
                <a:cxn ang="0">
                  <a:pos x="219" y="93"/>
                </a:cxn>
                <a:cxn ang="0">
                  <a:pos x="293" y="95"/>
                </a:cxn>
                <a:cxn ang="0">
                  <a:pos x="260" y="103"/>
                </a:cxn>
                <a:cxn ang="0">
                  <a:pos x="263" y="9"/>
                </a:cxn>
                <a:cxn ang="0">
                  <a:pos x="289" y="36"/>
                </a:cxn>
                <a:cxn ang="0">
                  <a:pos x="209" y="40"/>
                </a:cxn>
                <a:cxn ang="0">
                  <a:pos x="247" y="29"/>
                </a:cxn>
              </a:cxnLst>
              <a:rect l="0" t="0" r="r" b="b"/>
              <a:pathLst>
                <a:path w="295" h="281">
                  <a:moveTo>
                    <a:pt x="110" y="78"/>
                  </a:moveTo>
                  <a:lnTo>
                    <a:pt x="110" y="78"/>
                  </a:lnTo>
                  <a:lnTo>
                    <a:pt x="93" y="78"/>
                  </a:lnTo>
                  <a:lnTo>
                    <a:pt x="93" y="78"/>
                  </a:lnTo>
                  <a:lnTo>
                    <a:pt x="93" y="80"/>
                  </a:lnTo>
                  <a:lnTo>
                    <a:pt x="93" y="80"/>
                  </a:lnTo>
                  <a:lnTo>
                    <a:pt x="93" y="82"/>
                  </a:lnTo>
                  <a:lnTo>
                    <a:pt x="90" y="84"/>
                  </a:lnTo>
                  <a:lnTo>
                    <a:pt x="80" y="85"/>
                  </a:lnTo>
                  <a:lnTo>
                    <a:pt x="80" y="85"/>
                  </a:lnTo>
                  <a:lnTo>
                    <a:pt x="67" y="107"/>
                  </a:lnTo>
                  <a:lnTo>
                    <a:pt x="51" y="129"/>
                  </a:lnTo>
                  <a:lnTo>
                    <a:pt x="51" y="129"/>
                  </a:lnTo>
                  <a:lnTo>
                    <a:pt x="55" y="129"/>
                  </a:lnTo>
                  <a:lnTo>
                    <a:pt x="55" y="129"/>
                  </a:lnTo>
                  <a:lnTo>
                    <a:pt x="67" y="132"/>
                  </a:lnTo>
                  <a:lnTo>
                    <a:pt x="68" y="133"/>
                  </a:lnTo>
                  <a:lnTo>
                    <a:pt x="70" y="136"/>
                  </a:lnTo>
                  <a:lnTo>
                    <a:pt x="70" y="136"/>
                  </a:lnTo>
                  <a:lnTo>
                    <a:pt x="68" y="137"/>
                  </a:lnTo>
                  <a:lnTo>
                    <a:pt x="67" y="140"/>
                  </a:lnTo>
                  <a:lnTo>
                    <a:pt x="60" y="143"/>
                  </a:lnTo>
                  <a:lnTo>
                    <a:pt x="60" y="204"/>
                  </a:lnTo>
                  <a:lnTo>
                    <a:pt x="60" y="204"/>
                  </a:lnTo>
                  <a:lnTo>
                    <a:pt x="60" y="275"/>
                  </a:lnTo>
                  <a:lnTo>
                    <a:pt x="60" y="275"/>
                  </a:lnTo>
                  <a:lnTo>
                    <a:pt x="60" y="278"/>
                  </a:lnTo>
                  <a:lnTo>
                    <a:pt x="57" y="279"/>
                  </a:lnTo>
                  <a:lnTo>
                    <a:pt x="51" y="281"/>
                  </a:lnTo>
                  <a:lnTo>
                    <a:pt x="42" y="281"/>
                  </a:lnTo>
                  <a:lnTo>
                    <a:pt x="42" y="281"/>
                  </a:lnTo>
                  <a:lnTo>
                    <a:pt x="39" y="281"/>
                  </a:lnTo>
                  <a:lnTo>
                    <a:pt x="37" y="279"/>
                  </a:lnTo>
                  <a:lnTo>
                    <a:pt x="35" y="278"/>
                  </a:lnTo>
                  <a:lnTo>
                    <a:pt x="35" y="275"/>
                  </a:lnTo>
                  <a:lnTo>
                    <a:pt x="35" y="275"/>
                  </a:lnTo>
                  <a:lnTo>
                    <a:pt x="37" y="203"/>
                  </a:lnTo>
                  <a:lnTo>
                    <a:pt x="37" y="143"/>
                  </a:lnTo>
                  <a:lnTo>
                    <a:pt x="37" y="143"/>
                  </a:lnTo>
                  <a:lnTo>
                    <a:pt x="22" y="158"/>
                  </a:lnTo>
                  <a:lnTo>
                    <a:pt x="5" y="172"/>
                  </a:lnTo>
                  <a:lnTo>
                    <a:pt x="0" y="166"/>
                  </a:lnTo>
                  <a:lnTo>
                    <a:pt x="0" y="166"/>
                  </a:lnTo>
                  <a:lnTo>
                    <a:pt x="16" y="149"/>
                  </a:lnTo>
                  <a:lnTo>
                    <a:pt x="28" y="132"/>
                  </a:lnTo>
                  <a:lnTo>
                    <a:pt x="38" y="117"/>
                  </a:lnTo>
                  <a:lnTo>
                    <a:pt x="47" y="100"/>
                  </a:lnTo>
                  <a:lnTo>
                    <a:pt x="47" y="100"/>
                  </a:lnTo>
                  <a:lnTo>
                    <a:pt x="55" y="81"/>
                  </a:lnTo>
                  <a:lnTo>
                    <a:pt x="61" y="64"/>
                  </a:lnTo>
                  <a:lnTo>
                    <a:pt x="61" y="64"/>
                  </a:lnTo>
                  <a:lnTo>
                    <a:pt x="84" y="72"/>
                  </a:lnTo>
                  <a:lnTo>
                    <a:pt x="90" y="75"/>
                  </a:lnTo>
                  <a:lnTo>
                    <a:pt x="93" y="78"/>
                  </a:lnTo>
                  <a:lnTo>
                    <a:pt x="90" y="65"/>
                  </a:lnTo>
                  <a:lnTo>
                    <a:pt x="90" y="65"/>
                  </a:lnTo>
                  <a:lnTo>
                    <a:pt x="102" y="67"/>
                  </a:lnTo>
                  <a:lnTo>
                    <a:pt x="112" y="67"/>
                  </a:lnTo>
                  <a:lnTo>
                    <a:pt x="135" y="67"/>
                  </a:lnTo>
                  <a:lnTo>
                    <a:pt x="135" y="67"/>
                  </a:lnTo>
                  <a:lnTo>
                    <a:pt x="135" y="25"/>
                  </a:lnTo>
                  <a:lnTo>
                    <a:pt x="134" y="4"/>
                  </a:lnTo>
                  <a:lnTo>
                    <a:pt x="134" y="4"/>
                  </a:lnTo>
                  <a:lnTo>
                    <a:pt x="160" y="7"/>
                  </a:lnTo>
                  <a:lnTo>
                    <a:pt x="164" y="9"/>
                  </a:lnTo>
                  <a:lnTo>
                    <a:pt x="167" y="10"/>
                  </a:lnTo>
                  <a:lnTo>
                    <a:pt x="167" y="10"/>
                  </a:lnTo>
                  <a:lnTo>
                    <a:pt x="168" y="11"/>
                  </a:lnTo>
                  <a:lnTo>
                    <a:pt x="168" y="13"/>
                  </a:lnTo>
                  <a:lnTo>
                    <a:pt x="168" y="13"/>
                  </a:lnTo>
                  <a:lnTo>
                    <a:pt x="168" y="14"/>
                  </a:lnTo>
                  <a:lnTo>
                    <a:pt x="167" y="17"/>
                  </a:lnTo>
                  <a:lnTo>
                    <a:pt x="158" y="20"/>
                  </a:lnTo>
                  <a:lnTo>
                    <a:pt x="158" y="20"/>
                  </a:lnTo>
                  <a:lnTo>
                    <a:pt x="158" y="56"/>
                  </a:lnTo>
                  <a:lnTo>
                    <a:pt x="158" y="56"/>
                  </a:lnTo>
                  <a:lnTo>
                    <a:pt x="158" y="67"/>
                  </a:lnTo>
                  <a:lnTo>
                    <a:pt x="176" y="67"/>
                  </a:lnTo>
                  <a:lnTo>
                    <a:pt x="176" y="67"/>
                  </a:lnTo>
                  <a:lnTo>
                    <a:pt x="187" y="53"/>
                  </a:lnTo>
                  <a:lnTo>
                    <a:pt x="187" y="53"/>
                  </a:lnTo>
                  <a:lnTo>
                    <a:pt x="184" y="52"/>
                  </a:lnTo>
                  <a:lnTo>
                    <a:pt x="183" y="48"/>
                  </a:lnTo>
                  <a:lnTo>
                    <a:pt x="183" y="48"/>
                  </a:lnTo>
                  <a:lnTo>
                    <a:pt x="179" y="32"/>
                  </a:lnTo>
                  <a:lnTo>
                    <a:pt x="168" y="17"/>
                  </a:lnTo>
                  <a:lnTo>
                    <a:pt x="173" y="14"/>
                  </a:lnTo>
                  <a:lnTo>
                    <a:pt x="173" y="14"/>
                  </a:lnTo>
                  <a:lnTo>
                    <a:pt x="187" y="22"/>
                  </a:lnTo>
                  <a:lnTo>
                    <a:pt x="196" y="27"/>
                  </a:lnTo>
                  <a:lnTo>
                    <a:pt x="200" y="32"/>
                  </a:lnTo>
                  <a:lnTo>
                    <a:pt x="202" y="38"/>
                  </a:lnTo>
                  <a:lnTo>
                    <a:pt x="202" y="38"/>
                  </a:lnTo>
                  <a:lnTo>
                    <a:pt x="200" y="42"/>
                  </a:lnTo>
                  <a:lnTo>
                    <a:pt x="199" y="46"/>
                  </a:lnTo>
                  <a:lnTo>
                    <a:pt x="197" y="51"/>
                  </a:lnTo>
                  <a:lnTo>
                    <a:pt x="195" y="53"/>
                  </a:lnTo>
                  <a:lnTo>
                    <a:pt x="195" y="53"/>
                  </a:lnTo>
                  <a:lnTo>
                    <a:pt x="203" y="61"/>
                  </a:lnTo>
                  <a:lnTo>
                    <a:pt x="212" y="71"/>
                  </a:lnTo>
                  <a:lnTo>
                    <a:pt x="212" y="71"/>
                  </a:lnTo>
                  <a:lnTo>
                    <a:pt x="215" y="75"/>
                  </a:lnTo>
                  <a:lnTo>
                    <a:pt x="215" y="75"/>
                  </a:lnTo>
                  <a:lnTo>
                    <a:pt x="213" y="77"/>
                  </a:lnTo>
                  <a:lnTo>
                    <a:pt x="211" y="78"/>
                  </a:lnTo>
                  <a:lnTo>
                    <a:pt x="158" y="78"/>
                  </a:lnTo>
                  <a:lnTo>
                    <a:pt x="158" y="122"/>
                  </a:lnTo>
                  <a:lnTo>
                    <a:pt x="158" y="122"/>
                  </a:lnTo>
                  <a:lnTo>
                    <a:pt x="160" y="271"/>
                  </a:lnTo>
                  <a:lnTo>
                    <a:pt x="160" y="271"/>
                  </a:lnTo>
                  <a:lnTo>
                    <a:pt x="158" y="275"/>
                  </a:lnTo>
                  <a:lnTo>
                    <a:pt x="158" y="275"/>
                  </a:lnTo>
                  <a:lnTo>
                    <a:pt x="153" y="278"/>
                  </a:lnTo>
                  <a:lnTo>
                    <a:pt x="142" y="278"/>
                  </a:lnTo>
                  <a:lnTo>
                    <a:pt x="142" y="278"/>
                  </a:lnTo>
                  <a:lnTo>
                    <a:pt x="137" y="278"/>
                  </a:lnTo>
                  <a:lnTo>
                    <a:pt x="135" y="276"/>
                  </a:lnTo>
                  <a:lnTo>
                    <a:pt x="135" y="274"/>
                  </a:lnTo>
                  <a:lnTo>
                    <a:pt x="135" y="274"/>
                  </a:lnTo>
                  <a:lnTo>
                    <a:pt x="135" y="272"/>
                  </a:lnTo>
                  <a:lnTo>
                    <a:pt x="135" y="272"/>
                  </a:lnTo>
                  <a:lnTo>
                    <a:pt x="135" y="146"/>
                  </a:lnTo>
                  <a:lnTo>
                    <a:pt x="135" y="146"/>
                  </a:lnTo>
                  <a:lnTo>
                    <a:pt x="135" y="78"/>
                  </a:lnTo>
                  <a:lnTo>
                    <a:pt x="110" y="78"/>
                  </a:lnTo>
                  <a:close/>
                  <a:moveTo>
                    <a:pt x="5" y="80"/>
                  </a:moveTo>
                  <a:lnTo>
                    <a:pt x="5" y="80"/>
                  </a:lnTo>
                  <a:lnTo>
                    <a:pt x="16" y="67"/>
                  </a:lnTo>
                  <a:lnTo>
                    <a:pt x="26" y="55"/>
                  </a:lnTo>
                  <a:lnTo>
                    <a:pt x="34" y="43"/>
                  </a:lnTo>
                  <a:lnTo>
                    <a:pt x="42" y="32"/>
                  </a:lnTo>
                  <a:lnTo>
                    <a:pt x="42" y="32"/>
                  </a:lnTo>
                  <a:lnTo>
                    <a:pt x="51" y="14"/>
                  </a:lnTo>
                  <a:lnTo>
                    <a:pt x="57" y="0"/>
                  </a:lnTo>
                  <a:lnTo>
                    <a:pt x="57" y="0"/>
                  </a:lnTo>
                  <a:lnTo>
                    <a:pt x="73" y="6"/>
                  </a:lnTo>
                  <a:lnTo>
                    <a:pt x="73" y="6"/>
                  </a:lnTo>
                  <a:lnTo>
                    <a:pt x="87" y="11"/>
                  </a:lnTo>
                  <a:lnTo>
                    <a:pt x="90" y="14"/>
                  </a:lnTo>
                  <a:lnTo>
                    <a:pt x="92" y="17"/>
                  </a:lnTo>
                  <a:lnTo>
                    <a:pt x="92" y="17"/>
                  </a:lnTo>
                  <a:lnTo>
                    <a:pt x="90" y="19"/>
                  </a:lnTo>
                  <a:lnTo>
                    <a:pt x="87" y="20"/>
                  </a:lnTo>
                  <a:lnTo>
                    <a:pt x="76" y="22"/>
                  </a:lnTo>
                  <a:lnTo>
                    <a:pt x="76" y="22"/>
                  </a:lnTo>
                  <a:lnTo>
                    <a:pt x="61" y="42"/>
                  </a:lnTo>
                  <a:lnTo>
                    <a:pt x="45" y="58"/>
                  </a:lnTo>
                  <a:lnTo>
                    <a:pt x="29" y="71"/>
                  </a:lnTo>
                  <a:lnTo>
                    <a:pt x="9" y="85"/>
                  </a:lnTo>
                  <a:lnTo>
                    <a:pt x="5" y="80"/>
                  </a:lnTo>
                  <a:close/>
                  <a:moveTo>
                    <a:pt x="71" y="246"/>
                  </a:moveTo>
                  <a:lnTo>
                    <a:pt x="71" y="246"/>
                  </a:lnTo>
                  <a:lnTo>
                    <a:pt x="81" y="214"/>
                  </a:lnTo>
                  <a:lnTo>
                    <a:pt x="89" y="177"/>
                  </a:lnTo>
                  <a:lnTo>
                    <a:pt x="95" y="140"/>
                  </a:lnTo>
                  <a:lnTo>
                    <a:pt x="96" y="110"/>
                  </a:lnTo>
                  <a:lnTo>
                    <a:pt x="96" y="110"/>
                  </a:lnTo>
                  <a:lnTo>
                    <a:pt x="96" y="104"/>
                  </a:lnTo>
                  <a:lnTo>
                    <a:pt x="96" y="104"/>
                  </a:lnTo>
                  <a:lnTo>
                    <a:pt x="113" y="108"/>
                  </a:lnTo>
                  <a:lnTo>
                    <a:pt x="113" y="108"/>
                  </a:lnTo>
                  <a:lnTo>
                    <a:pt x="128" y="111"/>
                  </a:lnTo>
                  <a:lnTo>
                    <a:pt x="129" y="113"/>
                  </a:lnTo>
                  <a:lnTo>
                    <a:pt x="131" y="116"/>
                  </a:lnTo>
                  <a:lnTo>
                    <a:pt x="131" y="116"/>
                  </a:lnTo>
                  <a:lnTo>
                    <a:pt x="131" y="117"/>
                  </a:lnTo>
                  <a:lnTo>
                    <a:pt x="128" y="120"/>
                  </a:lnTo>
                  <a:lnTo>
                    <a:pt x="119" y="123"/>
                  </a:lnTo>
                  <a:lnTo>
                    <a:pt x="119" y="123"/>
                  </a:lnTo>
                  <a:lnTo>
                    <a:pt x="112" y="161"/>
                  </a:lnTo>
                  <a:lnTo>
                    <a:pt x="103" y="194"/>
                  </a:lnTo>
                  <a:lnTo>
                    <a:pt x="92" y="223"/>
                  </a:lnTo>
                  <a:lnTo>
                    <a:pt x="79" y="249"/>
                  </a:lnTo>
                  <a:lnTo>
                    <a:pt x="71" y="246"/>
                  </a:lnTo>
                  <a:close/>
                  <a:moveTo>
                    <a:pt x="173" y="108"/>
                  </a:moveTo>
                  <a:lnTo>
                    <a:pt x="173" y="108"/>
                  </a:lnTo>
                  <a:lnTo>
                    <a:pt x="189" y="140"/>
                  </a:lnTo>
                  <a:lnTo>
                    <a:pt x="199" y="164"/>
                  </a:lnTo>
                  <a:lnTo>
                    <a:pt x="199" y="164"/>
                  </a:lnTo>
                  <a:lnTo>
                    <a:pt x="206" y="184"/>
                  </a:lnTo>
                  <a:lnTo>
                    <a:pt x="208" y="192"/>
                  </a:lnTo>
                  <a:lnTo>
                    <a:pt x="209" y="198"/>
                  </a:lnTo>
                  <a:lnTo>
                    <a:pt x="209" y="198"/>
                  </a:lnTo>
                  <a:lnTo>
                    <a:pt x="206" y="210"/>
                  </a:lnTo>
                  <a:lnTo>
                    <a:pt x="203" y="220"/>
                  </a:lnTo>
                  <a:lnTo>
                    <a:pt x="197" y="227"/>
                  </a:lnTo>
                  <a:lnTo>
                    <a:pt x="195" y="230"/>
                  </a:lnTo>
                  <a:lnTo>
                    <a:pt x="192" y="230"/>
                  </a:lnTo>
                  <a:lnTo>
                    <a:pt x="192" y="230"/>
                  </a:lnTo>
                  <a:lnTo>
                    <a:pt x="189" y="230"/>
                  </a:lnTo>
                  <a:lnTo>
                    <a:pt x="189" y="229"/>
                  </a:lnTo>
                  <a:lnTo>
                    <a:pt x="187" y="220"/>
                  </a:lnTo>
                  <a:lnTo>
                    <a:pt x="187" y="220"/>
                  </a:lnTo>
                  <a:lnTo>
                    <a:pt x="184" y="190"/>
                  </a:lnTo>
                  <a:lnTo>
                    <a:pt x="180" y="162"/>
                  </a:lnTo>
                  <a:lnTo>
                    <a:pt x="174" y="137"/>
                  </a:lnTo>
                  <a:lnTo>
                    <a:pt x="167" y="110"/>
                  </a:lnTo>
                  <a:lnTo>
                    <a:pt x="173" y="108"/>
                  </a:lnTo>
                  <a:close/>
                  <a:moveTo>
                    <a:pt x="260" y="179"/>
                  </a:moveTo>
                  <a:lnTo>
                    <a:pt x="260" y="179"/>
                  </a:lnTo>
                  <a:lnTo>
                    <a:pt x="260" y="208"/>
                  </a:lnTo>
                  <a:lnTo>
                    <a:pt x="260" y="208"/>
                  </a:lnTo>
                  <a:lnTo>
                    <a:pt x="260" y="255"/>
                  </a:lnTo>
                  <a:lnTo>
                    <a:pt x="260" y="255"/>
                  </a:lnTo>
                  <a:lnTo>
                    <a:pt x="260" y="261"/>
                  </a:lnTo>
                  <a:lnTo>
                    <a:pt x="258" y="265"/>
                  </a:lnTo>
                  <a:lnTo>
                    <a:pt x="255" y="268"/>
                  </a:lnTo>
                  <a:lnTo>
                    <a:pt x="253" y="271"/>
                  </a:lnTo>
                  <a:lnTo>
                    <a:pt x="253" y="271"/>
                  </a:lnTo>
                  <a:lnTo>
                    <a:pt x="248" y="274"/>
                  </a:lnTo>
                  <a:lnTo>
                    <a:pt x="242" y="275"/>
                  </a:lnTo>
                  <a:lnTo>
                    <a:pt x="224" y="279"/>
                  </a:lnTo>
                  <a:lnTo>
                    <a:pt x="224" y="279"/>
                  </a:lnTo>
                  <a:lnTo>
                    <a:pt x="222" y="274"/>
                  </a:lnTo>
                  <a:lnTo>
                    <a:pt x="221" y="269"/>
                  </a:lnTo>
                  <a:lnTo>
                    <a:pt x="218" y="266"/>
                  </a:lnTo>
                  <a:lnTo>
                    <a:pt x="213" y="263"/>
                  </a:lnTo>
                  <a:lnTo>
                    <a:pt x="213" y="263"/>
                  </a:lnTo>
                  <a:lnTo>
                    <a:pt x="205" y="259"/>
                  </a:lnTo>
                  <a:lnTo>
                    <a:pt x="184" y="255"/>
                  </a:lnTo>
                  <a:lnTo>
                    <a:pt x="186" y="249"/>
                  </a:lnTo>
                  <a:lnTo>
                    <a:pt x="186" y="249"/>
                  </a:lnTo>
                  <a:lnTo>
                    <a:pt x="231" y="250"/>
                  </a:lnTo>
                  <a:lnTo>
                    <a:pt x="231" y="250"/>
                  </a:lnTo>
                  <a:lnTo>
                    <a:pt x="235" y="250"/>
                  </a:lnTo>
                  <a:lnTo>
                    <a:pt x="235" y="246"/>
                  </a:lnTo>
                  <a:lnTo>
                    <a:pt x="235" y="103"/>
                  </a:lnTo>
                  <a:lnTo>
                    <a:pt x="218" y="103"/>
                  </a:lnTo>
                  <a:lnTo>
                    <a:pt x="218" y="103"/>
                  </a:lnTo>
                  <a:lnTo>
                    <a:pt x="211" y="103"/>
                  </a:lnTo>
                  <a:lnTo>
                    <a:pt x="199" y="104"/>
                  </a:lnTo>
                  <a:lnTo>
                    <a:pt x="197" y="90"/>
                  </a:lnTo>
                  <a:lnTo>
                    <a:pt x="197" y="90"/>
                  </a:lnTo>
                  <a:lnTo>
                    <a:pt x="209" y="93"/>
                  </a:lnTo>
                  <a:lnTo>
                    <a:pt x="219" y="93"/>
                  </a:lnTo>
                  <a:lnTo>
                    <a:pt x="251" y="93"/>
                  </a:lnTo>
                  <a:lnTo>
                    <a:pt x="267" y="72"/>
                  </a:lnTo>
                  <a:lnTo>
                    <a:pt x="267" y="72"/>
                  </a:lnTo>
                  <a:lnTo>
                    <a:pt x="293" y="95"/>
                  </a:lnTo>
                  <a:lnTo>
                    <a:pt x="293" y="95"/>
                  </a:lnTo>
                  <a:lnTo>
                    <a:pt x="295" y="100"/>
                  </a:lnTo>
                  <a:lnTo>
                    <a:pt x="295" y="100"/>
                  </a:lnTo>
                  <a:lnTo>
                    <a:pt x="295" y="103"/>
                  </a:lnTo>
                  <a:lnTo>
                    <a:pt x="292" y="103"/>
                  </a:lnTo>
                  <a:lnTo>
                    <a:pt x="260" y="103"/>
                  </a:lnTo>
                  <a:lnTo>
                    <a:pt x="260" y="179"/>
                  </a:lnTo>
                  <a:close/>
                  <a:moveTo>
                    <a:pt x="247" y="29"/>
                  </a:moveTo>
                  <a:lnTo>
                    <a:pt x="247" y="29"/>
                  </a:lnTo>
                  <a:lnTo>
                    <a:pt x="263" y="9"/>
                  </a:lnTo>
                  <a:lnTo>
                    <a:pt x="263" y="9"/>
                  </a:lnTo>
                  <a:lnTo>
                    <a:pt x="276" y="20"/>
                  </a:lnTo>
                  <a:lnTo>
                    <a:pt x="287" y="32"/>
                  </a:lnTo>
                  <a:lnTo>
                    <a:pt x="287" y="32"/>
                  </a:lnTo>
                  <a:lnTo>
                    <a:pt x="289" y="36"/>
                  </a:lnTo>
                  <a:lnTo>
                    <a:pt x="289" y="36"/>
                  </a:lnTo>
                  <a:lnTo>
                    <a:pt x="289" y="39"/>
                  </a:lnTo>
                  <a:lnTo>
                    <a:pt x="286" y="39"/>
                  </a:lnTo>
                  <a:lnTo>
                    <a:pt x="224" y="39"/>
                  </a:lnTo>
                  <a:lnTo>
                    <a:pt x="224" y="39"/>
                  </a:lnTo>
                  <a:lnTo>
                    <a:pt x="209" y="40"/>
                  </a:lnTo>
                  <a:lnTo>
                    <a:pt x="208" y="27"/>
                  </a:lnTo>
                  <a:lnTo>
                    <a:pt x="208" y="27"/>
                  </a:lnTo>
                  <a:lnTo>
                    <a:pt x="218" y="29"/>
                  </a:lnTo>
                  <a:lnTo>
                    <a:pt x="225" y="29"/>
                  </a:lnTo>
                  <a:lnTo>
                    <a:pt x="247" y="2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5" name="Freeform 149"/>
            <p:cNvSpPr>
              <a:spLocks/>
            </p:cNvSpPr>
            <p:nvPr userDrawn="1"/>
          </p:nvSpPr>
          <p:spPr bwMode="auto">
            <a:xfrm>
              <a:off x="4329113" y="1568451"/>
              <a:ext cx="44450" cy="41275"/>
            </a:xfrm>
            <a:custGeom>
              <a:avLst/>
              <a:gdLst/>
              <a:ahLst/>
              <a:cxnLst>
                <a:cxn ang="0">
                  <a:pos x="3" y="0"/>
                </a:cxn>
                <a:cxn ang="0">
                  <a:pos x="3" y="0"/>
                </a:cxn>
                <a:cxn ang="0">
                  <a:pos x="21" y="4"/>
                </a:cxn>
                <a:cxn ang="0">
                  <a:pos x="37" y="10"/>
                </a:cxn>
                <a:cxn ang="0">
                  <a:pos x="50" y="16"/>
                </a:cxn>
                <a:cxn ang="0">
                  <a:pos x="63" y="24"/>
                </a:cxn>
                <a:cxn ang="0">
                  <a:pos x="73" y="31"/>
                </a:cxn>
                <a:cxn ang="0">
                  <a:pos x="80" y="40"/>
                </a:cxn>
                <a:cxn ang="0">
                  <a:pos x="84" y="50"/>
                </a:cxn>
                <a:cxn ang="0">
                  <a:pos x="86" y="60"/>
                </a:cxn>
                <a:cxn ang="0">
                  <a:pos x="86" y="60"/>
                </a:cxn>
                <a:cxn ang="0">
                  <a:pos x="86" y="66"/>
                </a:cxn>
                <a:cxn ang="0">
                  <a:pos x="82" y="72"/>
                </a:cxn>
                <a:cxn ang="0">
                  <a:pos x="77" y="76"/>
                </a:cxn>
                <a:cxn ang="0">
                  <a:pos x="71" y="78"/>
                </a:cxn>
                <a:cxn ang="0">
                  <a:pos x="71" y="78"/>
                </a:cxn>
                <a:cxn ang="0">
                  <a:pos x="66" y="78"/>
                </a:cxn>
                <a:cxn ang="0">
                  <a:pos x="61" y="75"/>
                </a:cxn>
                <a:cxn ang="0">
                  <a:pos x="58" y="72"/>
                </a:cxn>
                <a:cxn ang="0">
                  <a:pos x="54" y="65"/>
                </a:cxn>
                <a:cxn ang="0">
                  <a:pos x="54" y="65"/>
                </a:cxn>
                <a:cxn ang="0">
                  <a:pos x="44" y="46"/>
                </a:cxn>
                <a:cxn ang="0">
                  <a:pos x="29" y="30"/>
                </a:cxn>
                <a:cxn ang="0">
                  <a:pos x="15" y="17"/>
                </a:cxn>
                <a:cxn ang="0">
                  <a:pos x="0" y="7"/>
                </a:cxn>
                <a:cxn ang="0">
                  <a:pos x="3" y="0"/>
                </a:cxn>
              </a:cxnLst>
              <a:rect l="0" t="0" r="r" b="b"/>
              <a:pathLst>
                <a:path w="86" h="78">
                  <a:moveTo>
                    <a:pt x="3" y="0"/>
                  </a:moveTo>
                  <a:lnTo>
                    <a:pt x="3" y="0"/>
                  </a:lnTo>
                  <a:lnTo>
                    <a:pt x="21" y="4"/>
                  </a:lnTo>
                  <a:lnTo>
                    <a:pt x="37" y="10"/>
                  </a:lnTo>
                  <a:lnTo>
                    <a:pt x="50" y="16"/>
                  </a:lnTo>
                  <a:lnTo>
                    <a:pt x="63" y="24"/>
                  </a:lnTo>
                  <a:lnTo>
                    <a:pt x="73" y="31"/>
                  </a:lnTo>
                  <a:lnTo>
                    <a:pt x="80" y="40"/>
                  </a:lnTo>
                  <a:lnTo>
                    <a:pt x="84" y="50"/>
                  </a:lnTo>
                  <a:lnTo>
                    <a:pt x="86" y="60"/>
                  </a:lnTo>
                  <a:lnTo>
                    <a:pt x="86" y="60"/>
                  </a:lnTo>
                  <a:lnTo>
                    <a:pt x="86" y="66"/>
                  </a:lnTo>
                  <a:lnTo>
                    <a:pt x="82" y="72"/>
                  </a:lnTo>
                  <a:lnTo>
                    <a:pt x="77" y="76"/>
                  </a:lnTo>
                  <a:lnTo>
                    <a:pt x="71" y="78"/>
                  </a:lnTo>
                  <a:lnTo>
                    <a:pt x="71" y="78"/>
                  </a:lnTo>
                  <a:lnTo>
                    <a:pt x="66" y="78"/>
                  </a:lnTo>
                  <a:lnTo>
                    <a:pt x="61" y="75"/>
                  </a:lnTo>
                  <a:lnTo>
                    <a:pt x="58" y="72"/>
                  </a:lnTo>
                  <a:lnTo>
                    <a:pt x="54" y="65"/>
                  </a:lnTo>
                  <a:lnTo>
                    <a:pt x="54" y="65"/>
                  </a:lnTo>
                  <a:lnTo>
                    <a:pt x="44" y="46"/>
                  </a:lnTo>
                  <a:lnTo>
                    <a:pt x="29" y="30"/>
                  </a:lnTo>
                  <a:lnTo>
                    <a:pt x="15" y="17"/>
                  </a:lnTo>
                  <a:lnTo>
                    <a:pt x="0" y="7"/>
                  </a:lnTo>
                  <a:lnTo>
                    <a:pt x="3"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6" name="Freeform 150"/>
            <p:cNvSpPr>
              <a:spLocks/>
            </p:cNvSpPr>
            <p:nvPr userDrawn="1"/>
          </p:nvSpPr>
          <p:spPr bwMode="auto">
            <a:xfrm>
              <a:off x="4446588" y="1470026"/>
              <a:ext cx="122238" cy="133350"/>
            </a:xfrm>
            <a:custGeom>
              <a:avLst/>
              <a:gdLst/>
              <a:ahLst/>
              <a:cxnLst>
                <a:cxn ang="0">
                  <a:pos x="54" y="19"/>
                </a:cxn>
                <a:cxn ang="0">
                  <a:pos x="63" y="21"/>
                </a:cxn>
                <a:cxn ang="0">
                  <a:pos x="78" y="19"/>
                </a:cxn>
                <a:cxn ang="0">
                  <a:pos x="122" y="8"/>
                </a:cxn>
                <a:cxn ang="0">
                  <a:pos x="138" y="3"/>
                </a:cxn>
                <a:cxn ang="0">
                  <a:pos x="144" y="0"/>
                </a:cxn>
                <a:cxn ang="0">
                  <a:pos x="165" y="13"/>
                </a:cxn>
                <a:cxn ang="0">
                  <a:pos x="174" y="21"/>
                </a:cxn>
                <a:cxn ang="0">
                  <a:pos x="176" y="27"/>
                </a:cxn>
                <a:cxn ang="0">
                  <a:pos x="170" y="36"/>
                </a:cxn>
                <a:cxn ang="0">
                  <a:pos x="158" y="45"/>
                </a:cxn>
                <a:cxn ang="0">
                  <a:pos x="39" y="133"/>
                </a:cxn>
                <a:cxn ang="0">
                  <a:pos x="109" y="114"/>
                </a:cxn>
                <a:cxn ang="0">
                  <a:pos x="177" y="98"/>
                </a:cxn>
                <a:cxn ang="0">
                  <a:pos x="193" y="94"/>
                </a:cxn>
                <a:cxn ang="0">
                  <a:pos x="205" y="91"/>
                </a:cxn>
                <a:cxn ang="0">
                  <a:pos x="223" y="98"/>
                </a:cxn>
                <a:cxn ang="0">
                  <a:pos x="231" y="108"/>
                </a:cxn>
                <a:cxn ang="0">
                  <a:pos x="226" y="116"/>
                </a:cxn>
                <a:cxn ang="0">
                  <a:pos x="215" y="118"/>
                </a:cxn>
                <a:cxn ang="0">
                  <a:pos x="154" y="126"/>
                </a:cxn>
                <a:cxn ang="0">
                  <a:pos x="125" y="140"/>
                </a:cxn>
                <a:cxn ang="0">
                  <a:pos x="107" y="158"/>
                </a:cxn>
                <a:cxn ang="0">
                  <a:pos x="100" y="175"/>
                </a:cxn>
                <a:cxn ang="0">
                  <a:pos x="100" y="182"/>
                </a:cxn>
                <a:cxn ang="0">
                  <a:pos x="103" y="197"/>
                </a:cxn>
                <a:cxn ang="0">
                  <a:pos x="121" y="213"/>
                </a:cxn>
                <a:cxn ang="0">
                  <a:pos x="147" y="220"/>
                </a:cxn>
                <a:cxn ang="0">
                  <a:pos x="171" y="223"/>
                </a:cxn>
                <a:cxn ang="0">
                  <a:pos x="183" y="228"/>
                </a:cxn>
                <a:cxn ang="0">
                  <a:pos x="189" y="237"/>
                </a:cxn>
                <a:cxn ang="0">
                  <a:pos x="187" y="243"/>
                </a:cxn>
                <a:cxn ang="0">
                  <a:pos x="167" y="250"/>
                </a:cxn>
                <a:cxn ang="0">
                  <a:pos x="164" y="250"/>
                </a:cxn>
                <a:cxn ang="0">
                  <a:pos x="116" y="240"/>
                </a:cxn>
                <a:cxn ang="0">
                  <a:pos x="87" y="213"/>
                </a:cxn>
                <a:cxn ang="0">
                  <a:pos x="81" y="188"/>
                </a:cxn>
                <a:cxn ang="0">
                  <a:pos x="83" y="178"/>
                </a:cxn>
                <a:cxn ang="0">
                  <a:pos x="93" y="152"/>
                </a:cxn>
                <a:cxn ang="0">
                  <a:pos x="121" y="127"/>
                </a:cxn>
                <a:cxn ang="0">
                  <a:pos x="92" y="133"/>
                </a:cxn>
                <a:cxn ang="0">
                  <a:pos x="25" y="159"/>
                </a:cxn>
                <a:cxn ang="0">
                  <a:pos x="13" y="162"/>
                </a:cxn>
                <a:cxn ang="0">
                  <a:pos x="7" y="160"/>
                </a:cxn>
                <a:cxn ang="0">
                  <a:pos x="0" y="150"/>
                </a:cxn>
                <a:cxn ang="0">
                  <a:pos x="0" y="143"/>
                </a:cxn>
                <a:cxn ang="0">
                  <a:pos x="7" y="137"/>
                </a:cxn>
                <a:cxn ang="0">
                  <a:pos x="31" y="124"/>
                </a:cxn>
                <a:cxn ang="0">
                  <a:pos x="107" y="59"/>
                </a:cxn>
                <a:cxn ang="0">
                  <a:pos x="136" y="30"/>
                </a:cxn>
                <a:cxn ang="0">
                  <a:pos x="139" y="26"/>
                </a:cxn>
                <a:cxn ang="0">
                  <a:pos x="135" y="23"/>
                </a:cxn>
                <a:cxn ang="0">
                  <a:pos x="134" y="23"/>
                </a:cxn>
                <a:cxn ang="0">
                  <a:pos x="113" y="27"/>
                </a:cxn>
                <a:cxn ang="0">
                  <a:pos x="73" y="42"/>
                </a:cxn>
                <a:cxn ang="0">
                  <a:pos x="63" y="46"/>
                </a:cxn>
                <a:cxn ang="0">
                  <a:pos x="58" y="45"/>
                </a:cxn>
                <a:cxn ang="0">
                  <a:pos x="47" y="32"/>
                </a:cxn>
                <a:cxn ang="0">
                  <a:pos x="39" y="13"/>
                </a:cxn>
                <a:cxn ang="0">
                  <a:pos x="44" y="8"/>
                </a:cxn>
                <a:cxn ang="0">
                  <a:pos x="47" y="11"/>
                </a:cxn>
              </a:cxnLst>
              <a:rect l="0" t="0" r="r" b="b"/>
              <a:pathLst>
                <a:path w="231" h="250">
                  <a:moveTo>
                    <a:pt x="47" y="11"/>
                  </a:moveTo>
                  <a:lnTo>
                    <a:pt x="47" y="11"/>
                  </a:lnTo>
                  <a:lnTo>
                    <a:pt x="54" y="19"/>
                  </a:lnTo>
                  <a:lnTo>
                    <a:pt x="58" y="20"/>
                  </a:lnTo>
                  <a:lnTo>
                    <a:pt x="63" y="21"/>
                  </a:lnTo>
                  <a:lnTo>
                    <a:pt x="63" y="21"/>
                  </a:lnTo>
                  <a:lnTo>
                    <a:pt x="65" y="21"/>
                  </a:lnTo>
                  <a:lnTo>
                    <a:pt x="65" y="21"/>
                  </a:lnTo>
                  <a:lnTo>
                    <a:pt x="78" y="19"/>
                  </a:lnTo>
                  <a:lnTo>
                    <a:pt x="78" y="19"/>
                  </a:lnTo>
                  <a:lnTo>
                    <a:pt x="122" y="8"/>
                  </a:lnTo>
                  <a:lnTo>
                    <a:pt x="122" y="8"/>
                  </a:lnTo>
                  <a:lnTo>
                    <a:pt x="132" y="6"/>
                  </a:lnTo>
                  <a:lnTo>
                    <a:pt x="138" y="3"/>
                  </a:lnTo>
                  <a:lnTo>
                    <a:pt x="138" y="3"/>
                  </a:lnTo>
                  <a:lnTo>
                    <a:pt x="141" y="0"/>
                  </a:lnTo>
                  <a:lnTo>
                    <a:pt x="144" y="0"/>
                  </a:lnTo>
                  <a:lnTo>
                    <a:pt x="144" y="0"/>
                  </a:lnTo>
                  <a:lnTo>
                    <a:pt x="147" y="0"/>
                  </a:lnTo>
                  <a:lnTo>
                    <a:pt x="151" y="3"/>
                  </a:lnTo>
                  <a:lnTo>
                    <a:pt x="165" y="13"/>
                  </a:lnTo>
                  <a:lnTo>
                    <a:pt x="165" y="13"/>
                  </a:lnTo>
                  <a:lnTo>
                    <a:pt x="171" y="17"/>
                  </a:lnTo>
                  <a:lnTo>
                    <a:pt x="174" y="21"/>
                  </a:lnTo>
                  <a:lnTo>
                    <a:pt x="176" y="24"/>
                  </a:lnTo>
                  <a:lnTo>
                    <a:pt x="176" y="27"/>
                  </a:lnTo>
                  <a:lnTo>
                    <a:pt x="176" y="27"/>
                  </a:lnTo>
                  <a:lnTo>
                    <a:pt x="174" y="33"/>
                  </a:lnTo>
                  <a:lnTo>
                    <a:pt x="173" y="34"/>
                  </a:lnTo>
                  <a:lnTo>
                    <a:pt x="170" y="36"/>
                  </a:lnTo>
                  <a:lnTo>
                    <a:pt x="170" y="36"/>
                  </a:lnTo>
                  <a:lnTo>
                    <a:pt x="164" y="40"/>
                  </a:lnTo>
                  <a:lnTo>
                    <a:pt x="158" y="45"/>
                  </a:lnTo>
                  <a:lnTo>
                    <a:pt x="158" y="45"/>
                  </a:lnTo>
                  <a:lnTo>
                    <a:pt x="97" y="91"/>
                  </a:lnTo>
                  <a:lnTo>
                    <a:pt x="39" y="133"/>
                  </a:lnTo>
                  <a:lnTo>
                    <a:pt x="39" y="133"/>
                  </a:lnTo>
                  <a:lnTo>
                    <a:pt x="74" y="123"/>
                  </a:lnTo>
                  <a:lnTo>
                    <a:pt x="109" y="114"/>
                  </a:lnTo>
                  <a:lnTo>
                    <a:pt x="142" y="105"/>
                  </a:lnTo>
                  <a:lnTo>
                    <a:pt x="177" y="98"/>
                  </a:lnTo>
                  <a:lnTo>
                    <a:pt x="177" y="98"/>
                  </a:lnTo>
                  <a:lnTo>
                    <a:pt x="186" y="95"/>
                  </a:lnTo>
                  <a:lnTo>
                    <a:pt x="193" y="94"/>
                  </a:lnTo>
                  <a:lnTo>
                    <a:pt x="193" y="94"/>
                  </a:lnTo>
                  <a:lnTo>
                    <a:pt x="200" y="91"/>
                  </a:lnTo>
                  <a:lnTo>
                    <a:pt x="205" y="91"/>
                  </a:lnTo>
                  <a:lnTo>
                    <a:pt x="205" y="91"/>
                  </a:lnTo>
                  <a:lnTo>
                    <a:pt x="213" y="92"/>
                  </a:lnTo>
                  <a:lnTo>
                    <a:pt x="223" y="98"/>
                  </a:lnTo>
                  <a:lnTo>
                    <a:pt x="223" y="98"/>
                  </a:lnTo>
                  <a:lnTo>
                    <a:pt x="226" y="100"/>
                  </a:lnTo>
                  <a:lnTo>
                    <a:pt x="229" y="103"/>
                  </a:lnTo>
                  <a:lnTo>
                    <a:pt x="231" y="108"/>
                  </a:lnTo>
                  <a:lnTo>
                    <a:pt x="231" y="108"/>
                  </a:lnTo>
                  <a:lnTo>
                    <a:pt x="229" y="113"/>
                  </a:lnTo>
                  <a:lnTo>
                    <a:pt x="226" y="116"/>
                  </a:lnTo>
                  <a:lnTo>
                    <a:pt x="222" y="117"/>
                  </a:lnTo>
                  <a:lnTo>
                    <a:pt x="215" y="118"/>
                  </a:lnTo>
                  <a:lnTo>
                    <a:pt x="215" y="118"/>
                  </a:lnTo>
                  <a:lnTo>
                    <a:pt x="187" y="118"/>
                  </a:lnTo>
                  <a:lnTo>
                    <a:pt x="164" y="123"/>
                  </a:lnTo>
                  <a:lnTo>
                    <a:pt x="154" y="126"/>
                  </a:lnTo>
                  <a:lnTo>
                    <a:pt x="144" y="129"/>
                  </a:lnTo>
                  <a:lnTo>
                    <a:pt x="134" y="134"/>
                  </a:lnTo>
                  <a:lnTo>
                    <a:pt x="125" y="140"/>
                  </a:lnTo>
                  <a:lnTo>
                    <a:pt x="125" y="140"/>
                  </a:lnTo>
                  <a:lnTo>
                    <a:pt x="115" y="149"/>
                  </a:lnTo>
                  <a:lnTo>
                    <a:pt x="107" y="158"/>
                  </a:lnTo>
                  <a:lnTo>
                    <a:pt x="103" y="163"/>
                  </a:lnTo>
                  <a:lnTo>
                    <a:pt x="102" y="169"/>
                  </a:lnTo>
                  <a:lnTo>
                    <a:pt x="100" y="175"/>
                  </a:lnTo>
                  <a:lnTo>
                    <a:pt x="100" y="181"/>
                  </a:lnTo>
                  <a:lnTo>
                    <a:pt x="100" y="181"/>
                  </a:lnTo>
                  <a:lnTo>
                    <a:pt x="100" y="182"/>
                  </a:lnTo>
                  <a:lnTo>
                    <a:pt x="100" y="182"/>
                  </a:lnTo>
                  <a:lnTo>
                    <a:pt x="100" y="189"/>
                  </a:lnTo>
                  <a:lnTo>
                    <a:pt x="103" y="197"/>
                  </a:lnTo>
                  <a:lnTo>
                    <a:pt x="107" y="202"/>
                  </a:lnTo>
                  <a:lnTo>
                    <a:pt x="113" y="208"/>
                  </a:lnTo>
                  <a:lnTo>
                    <a:pt x="121" y="213"/>
                  </a:lnTo>
                  <a:lnTo>
                    <a:pt x="128" y="217"/>
                  </a:lnTo>
                  <a:lnTo>
                    <a:pt x="138" y="218"/>
                  </a:lnTo>
                  <a:lnTo>
                    <a:pt x="147" y="220"/>
                  </a:lnTo>
                  <a:lnTo>
                    <a:pt x="147" y="220"/>
                  </a:lnTo>
                  <a:lnTo>
                    <a:pt x="171" y="223"/>
                  </a:lnTo>
                  <a:lnTo>
                    <a:pt x="171" y="223"/>
                  </a:lnTo>
                  <a:lnTo>
                    <a:pt x="177" y="224"/>
                  </a:lnTo>
                  <a:lnTo>
                    <a:pt x="183" y="228"/>
                  </a:lnTo>
                  <a:lnTo>
                    <a:pt x="183" y="228"/>
                  </a:lnTo>
                  <a:lnTo>
                    <a:pt x="187" y="233"/>
                  </a:lnTo>
                  <a:lnTo>
                    <a:pt x="189" y="237"/>
                  </a:lnTo>
                  <a:lnTo>
                    <a:pt x="189" y="237"/>
                  </a:lnTo>
                  <a:lnTo>
                    <a:pt x="189" y="240"/>
                  </a:lnTo>
                  <a:lnTo>
                    <a:pt x="189" y="240"/>
                  </a:lnTo>
                  <a:lnTo>
                    <a:pt x="187" y="243"/>
                  </a:lnTo>
                  <a:lnTo>
                    <a:pt x="184" y="247"/>
                  </a:lnTo>
                  <a:lnTo>
                    <a:pt x="179" y="249"/>
                  </a:lnTo>
                  <a:lnTo>
                    <a:pt x="167" y="250"/>
                  </a:lnTo>
                  <a:lnTo>
                    <a:pt x="167" y="250"/>
                  </a:lnTo>
                  <a:lnTo>
                    <a:pt x="164" y="250"/>
                  </a:lnTo>
                  <a:lnTo>
                    <a:pt x="164" y="250"/>
                  </a:lnTo>
                  <a:lnTo>
                    <a:pt x="147" y="249"/>
                  </a:lnTo>
                  <a:lnTo>
                    <a:pt x="131" y="246"/>
                  </a:lnTo>
                  <a:lnTo>
                    <a:pt x="116" y="240"/>
                  </a:lnTo>
                  <a:lnTo>
                    <a:pt x="105" y="231"/>
                  </a:lnTo>
                  <a:lnTo>
                    <a:pt x="94" y="223"/>
                  </a:lnTo>
                  <a:lnTo>
                    <a:pt x="87" y="213"/>
                  </a:lnTo>
                  <a:lnTo>
                    <a:pt x="83" y="201"/>
                  </a:lnTo>
                  <a:lnTo>
                    <a:pt x="81" y="188"/>
                  </a:lnTo>
                  <a:lnTo>
                    <a:pt x="81" y="188"/>
                  </a:lnTo>
                  <a:lnTo>
                    <a:pt x="81" y="187"/>
                  </a:lnTo>
                  <a:lnTo>
                    <a:pt x="81" y="187"/>
                  </a:lnTo>
                  <a:lnTo>
                    <a:pt x="83" y="178"/>
                  </a:lnTo>
                  <a:lnTo>
                    <a:pt x="84" y="169"/>
                  </a:lnTo>
                  <a:lnTo>
                    <a:pt x="89" y="160"/>
                  </a:lnTo>
                  <a:lnTo>
                    <a:pt x="93" y="152"/>
                  </a:lnTo>
                  <a:lnTo>
                    <a:pt x="100" y="143"/>
                  </a:lnTo>
                  <a:lnTo>
                    <a:pt x="109" y="134"/>
                  </a:lnTo>
                  <a:lnTo>
                    <a:pt x="121" y="127"/>
                  </a:lnTo>
                  <a:lnTo>
                    <a:pt x="134" y="120"/>
                  </a:lnTo>
                  <a:lnTo>
                    <a:pt x="134" y="120"/>
                  </a:lnTo>
                  <a:lnTo>
                    <a:pt x="92" y="133"/>
                  </a:lnTo>
                  <a:lnTo>
                    <a:pt x="92" y="133"/>
                  </a:lnTo>
                  <a:lnTo>
                    <a:pt x="54" y="146"/>
                  </a:lnTo>
                  <a:lnTo>
                    <a:pt x="25" y="159"/>
                  </a:lnTo>
                  <a:lnTo>
                    <a:pt x="25" y="159"/>
                  </a:lnTo>
                  <a:lnTo>
                    <a:pt x="19" y="162"/>
                  </a:lnTo>
                  <a:lnTo>
                    <a:pt x="13" y="162"/>
                  </a:lnTo>
                  <a:lnTo>
                    <a:pt x="13" y="162"/>
                  </a:lnTo>
                  <a:lnTo>
                    <a:pt x="10" y="162"/>
                  </a:lnTo>
                  <a:lnTo>
                    <a:pt x="7" y="160"/>
                  </a:lnTo>
                  <a:lnTo>
                    <a:pt x="3" y="156"/>
                  </a:lnTo>
                  <a:lnTo>
                    <a:pt x="3" y="156"/>
                  </a:lnTo>
                  <a:lnTo>
                    <a:pt x="0" y="150"/>
                  </a:lnTo>
                  <a:lnTo>
                    <a:pt x="0" y="146"/>
                  </a:lnTo>
                  <a:lnTo>
                    <a:pt x="0" y="146"/>
                  </a:lnTo>
                  <a:lnTo>
                    <a:pt x="0" y="143"/>
                  </a:lnTo>
                  <a:lnTo>
                    <a:pt x="2" y="140"/>
                  </a:lnTo>
                  <a:lnTo>
                    <a:pt x="3" y="139"/>
                  </a:lnTo>
                  <a:lnTo>
                    <a:pt x="7" y="137"/>
                  </a:lnTo>
                  <a:lnTo>
                    <a:pt x="7" y="137"/>
                  </a:lnTo>
                  <a:lnTo>
                    <a:pt x="18" y="133"/>
                  </a:lnTo>
                  <a:lnTo>
                    <a:pt x="31" y="124"/>
                  </a:lnTo>
                  <a:lnTo>
                    <a:pt x="31" y="124"/>
                  </a:lnTo>
                  <a:lnTo>
                    <a:pt x="65" y="97"/>
                  </a:lnTo>
                  <a:lnTo>
                    <a:pt x="107" y="59"/>
                  </a:lnTo>
                  <a:lnTo>
                    <a:pt x="107" y="59"/>
                  </a:lnTo>
                  <a:lnTo>
                    <a:pt x="126" y="42"/>
                  </a:lnTo>
                  <a:lnTo>
                    <a:pt x="136" y="30"/>
                  </a:lnTo>
                  <a:lnTo>
                    <a:pt x="136" y="30"/>
                  </a:lnTo>
                  <a:lnTo>
                    <a:pt x="138" y="27"/>
                  </a:lnTo>
                  <a:lnTo>
                    <a:pt x="139" y="26"/>
                  </a:lnTo>
                  <a:lnTo>
                    <a:pt x="139" y="26"/>
                  </a:lnTo>
                  <a:lnTo>
                    <a:pt x="138" y="23"/>
                  </a:lnTo>
                  <a:lnTo>
                    <a:pt x="135" y="23"/>
                  </a:lnTo>
                  <a:lnTo>
                    <a:pt x="135" y="23"/>
                  </a:lnTo>
                  <a:lnTo>
                    <a:pt x="134" y="23"/>
                  </a:lnTo>
                  <a:lnTo>
                    <a:pt x="134" y="23"/>
                  </a:lnTo>
                  <a:lnTo>
                    <a:pt x="125" y="24"/>
                  </a:lnTo>
                  <a:lnTo>
                    <a:pt x="113" y="27"/>
                  </a:lnTo>
                  <a:lnTo>
                    <a:pt x="113" y="27"/>
                  </a:lnTo>
                  <a:lnTo>
                    <a:pt x="87" y="36"/>
                  </a:lnTo>
                  <a:lnTo>
                    <a:pt x="73" y="42"/>
                  </a:lnTo>
                  <a:lnTo>
                    <a:pt x="73" y="42"/>
                  </a:lnTo>
                  <a:lnTo>
                    <a:pt x="68" y="45"/>
                  </a:lnTo>
                  <a:lnTo>
                    <a:pt x="63" y="46"/>
                  </a:lnTo>
                  <a:lnTo>
                    <a:pt x="63" y="46"/>
                  </a:lnTo>
                  <a:lnTo>
                    <a:pt x="63" y="46"/>
                  </a:lnTo>
                  <a:lnTo>
                    <a:pt x="63" y="46"/>
                  </a:lnTo>
                  <a:lnTo>
                    <a:pt x="58" y="45"/>
                  </a:lnTo>
                  <a:lnTo>
                    <a:pt x="54" y="42"/>
                  </a:lnTo>
                  <a:lnTo>
                    <a:pt x="47" y="32"/>
                  </a:lnTo>
                  <a:lnTo>
                    <a:pt x="47" y="32"/>
                  </a:lnTo>
                  <a:lnTo>
                    <a:pt x="41" y="21"/>
                  </a:lnTo>
                  <a:lnTo>
                    <a:pt x="39" y="13"/>
                  </a:lnTo>
                  <a:lnTo>
                    <a:pt x="39" y="13"/>
                  </a:lnTo>
                  <a:lnTo>
                    <a:pt x="41" y="10"/>
                  </a:lnTo>
                  <a:lnTo>
                    <a:pt x="44" y="8"/>
                  </a:lnTo>
                  <a:lnTo>
                    <a:pt x="44" y="8"/>
                  </a:lnTo>
                  <a:lnTo>
                    <a:pt x="45" y="10"/>
                  </a:lnTo>
                  <a:lnTo>
                    <a:pt x="47" y="11"/>
                  </a:lnTo>
                  <a:lnTo>
                    <a:pt x="47" y="1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7" name="Freeform 151"/>
            <p:cNvSpPr>
              <a:spLocks/>
            </p:cNvSpPr>
            <p:nvPr userDrawn="1"/>
          </p:nvSpPr>
          <p:spPr bwMode="auto">
            <a:xfrm>
              <a:off x="4603751" y="1470026"/>
              <a:ext cx="104775" cy="131763"/>
            </a:xfrm>
            <a:custGeom>
              <a:avLst/>
              <a:gdLst/>
              <a:ahLst/>
              <a:cxnLst>
                <a:cxn ang="0">
                  <a:pos x="196" y="152"/>
                </a:cxn>
                <a:cxn ang="0">
                  <a:pos x="174" y="194"/>
                </a:cxn>
                <a:cxn ang="0">
                  <a:pos x="146" y="223"/>
                </a:cxn>
                <a:cxn ang="0">
                  <a:pos x="113" y="242"/>
                </a:cxn>
                <a:cxn ang="0">
                  <a:pos x="75" y="247"/>
                </a:cxn>
                <a:cxn ang="0">
                  <a:pos x="62" y="247"/>
                </a:cxn>
                <a:cxn ang="0">
                  <a:pos x="39" y="239"/>
                </a:cxn>
                <a:cxn ang="0">
                  <a:pos x="22" y="223"/>
                </a:cxn>
                <a:cxn ang="0">
                  <a:pos x="13" y="198"/>
                </a:cxn>
                <a:cxn ang="0">
                  <a:pos x="11" y="182"/>
                </a:cxn>
                <a:cxn ang="0">
                  <a:pos x="14" y="117"/>
                </a:cxn>
                <a:cxn ang="0">
                  <a:pos x="17" y="74"/>
                </a:cxn>
                <a:cxn ang="0">
                  <a:pos x="19" y="30"/>
                </a:cxn>
                <a:cxn ang="0">
                  <a:pos x="16" y="19"/>
                </a:cxn>
                <a:cxn ang="0">
                  <a:pos x="3" y="7"/>
                </a:cxn>
                <a:cxn ang="0">
                  <a:pos x="0" y="6"/>
                </a:cxn>
                <a:cxn ang="0">
                  <a:pos x="0" y="4"/>
                </a:cxn>
                <a:cxn ang="0">
                  <a:pos x="1" y="1"/>
                </a:cxn>
                <a:cxn ang="0">
                  <a:pos x="7" y="0"/>
                </a:cxn>
                <a:cxn ang="0">
                  <a:pos x="22" y="3"/>
                </a:cxn>
                <a:cxn ang="0">
                  <a:pos x="36" y="8"/>
                </a:cxn>
                <a:cxn ang="0">
                  <a:pos x="43" y="13"/>
                </a:cxn>
                <a:cxn ang="0">
                  <a:pos x="51" y="21"/>
                </a:cxn>
                <a:cxn ang="0">
                  <a:pos x="52" y="24"/>
                </a:cxn>
                <a:cxn ang="0">
                  <a:pos x="49" y="32"/>
                </a:cxn>
                <a:cxn ang="0">
                  <a:pos x="45" y="39"/>
                </a:cxn>
                <a:cxn ang="0">
                  <a:pos x="43" y="50"/>
                </a:cxn>
                <a:cxn ang="0">
                  <a:pos x="38" y="121"/>
                </a:cxn>
                <a:cxn ang="0">
                  <a:pos x="35" y="187"/>
                </a:cxn>
                <a:cxn ang="0">
                  <a:pos x="35" y="195"/>
                </a:cxn>
                <a:cxn ang="0">
                  <a:pos x="39" y="210"/>
                </a:cxn>
                <a:cxn ang="0">
                  <a:pos x="48" y="220"/>
                </a:cxn>
                <a:cxn ang="0">
                  <a:pos x="62" y="223"/>
                </a:cxn>
                <a:cxn ang="0">
                  <a:pos x="71" y="224"/>
                </a:cxn>
                <a:cxn ang="0">
                  <a:pos x="106" y="218"/>
                </a:cxn>
                <a:cxn ang="0">
                  <a:pos x="138" y="204"/>
                </a:cxn>
                <a:cxn ang="0">
                  <a:pos x="165" y="181"/>
                </a:cxn>
                <a:cxn ang="0">
                  <a:pos x="188" y="147"/>
                </a:cxn>
              </a:cxnLst>
              <a:rect l="0" t="0" r="r" b="b"/>
              <a:pathLst>
                <a:path w="196" h="247">
                  <a:moveTo>
                    <a:pt x="196" y="152"/>
                  </a:moveTo>
                  <a:lnTo>
                    <a:pt x="196" y="152"/>
                  </a:lnTo>
                  <a:lnTo>
                    <a:pt x="185" y="173"/>
                  </a:lnTo>
                  <a:lnTo>
                    <a:pt x="174" y="194"/>
                  </a:lnTo>
                  <a:lnTo>
                    <a:pt x="161" y="210"/>
                  </a:lnTo>
                  <a:lnTo>
                    <a:pt x="146" y="223"/>
                  </a:lnTo>
                  <a:lnTo>
                    <a:pt x="130" y="234"/>
                  </a:lnTo>
                  <a:lnTo>
                    <a:pt x="113" y="242"/>
                  </a:lnTo>
                  <a:lnTo>
                    <a:pt x="94" y="246"/>
                  </a:lnTo>
                  <a:lnTo>
                    <a:pt x="75" y="247"/>
                  </a:lnTo>
                  <a:lnTo>
                    <a:pt x="75" y="247"/>
                  </a:lnTo>
                  <a:lnTo>
                    <a:pt x="62" y="247"/>
                  </a:lnTo>
                  <a:lnTo>
                    <a:pt x="49" y="244"/>
                  </a:lnTo>
                  <a:lnTo>
                    <a:pt x="39" y="239"/>
                  </a:lnTo>
                  <a:lnTo>
                    <a:pt x="29" y="231"/>
                  </a:lnTo>
                  <a:lnTo>
                    <a:pt x="22" y="223"/>
                  </a:lnTo>
                  <a:lnTo>
                    <a:pt x="16" y="211"/>
                  </a:lnTo>
                  <a:lnTo>
                    <a:pt x="13" y="198"/>
                  </a:lnTo>
                  <a:lnTo>
                    <a:pt x="11" y="182"/>
                  </a:lnTo>
                  <a:lnTo>
                    <a:pt x="11" y="182"/>
                  </a:lnTo>
                  <a:lnTo>
                    <a:pt x="13" y="149"/>
                  </a:lnTo>
                  <a:lnTo>
                    <a:pt x="14" y="117"/>
                  </a:lnTo>
                  <a:lnTo>
                    <a:pt x="14" y="117"/>
                  </a:lnTo>
                  <a:lnTo>
                    <a:pt x="17" y="74"/>
                  </a:lnTo>
                  <a:lnTo>
                    <a:pt x="19" y="30"/>
                  </a:lnTo>
                  <a:lnTo>
                    <a:pt x="19" y="30"/>
                  </a:lnTo>
                  <a:lnTo>
                    <a:pt x="17" y="23"/>
                  </a:lnTo>
                  <a:lnTo>
                    <a:pt x="16" y="19"/>
                  </a:lnTo>
                  <a:lnTo>
                    <a:pt x="11" y="13"/>
                  </a:lnTo>
                  <a:lnTo>
                    <a:pt x="3" y="7"/>
                  </a:lnTo>
                  <a:lnTo>
                    <a:pt x="3" y="7"/>
                  </a:lnTo>
                  <a:lnTo>
                    <a:pt x="0" y="6"/>
                  </a:lnTo>
                  <a:lnTo>
                    <a:pt x="0" y="4"/>
                  </a:lnTo>
                  <a:lnTo>
                    <a:pt x="0" y="4"/>
                  </a:lnTo>
                  <a:lnTo>
                    <a:pt x="0" y="3"/>
                  </a:lnTo>
                  <a:lnTo>
                    <a:pt x="1" y="1"/>
                  </a:lnTo>
                  <a:lnTo>
                    <a:pt x="7" y="0"/>
                  </a:lnTo>
                  <a:lnTo>
                    <a:pt x="7" y="0"/>
                  </a:lnTo>
                  <a:lnTo>
                    <a:pt x="14" y="1"/>
                  </a:lnTo>
                  <a:lnTo>
                    <a:pt x="22" y="3"/>
                  </a:lnTo>
                  <a:lnTo>
                    <a:pt x="29" y="6"/>
                  </a:lnTo>
                  <a:lnTo>
                    <a:pt x="36" y="8"/>
                  </a:lnTo>
                  <a:lnTo>
                    <a:pt x="36" y="8"/>
                  </a:lnTo>
                  <a:lnTo>
                    <a:pt x="43" y="13"/>
                  </a:lnTo>
                  <a:lnTo>
                    <a:pt x="48" y="17"/>
                  </a:lnTo>
                  <a:lnTo>
                    <a:pt x="51" y="21"/>
                  </a:lnTo>
                  <a:lnTo>
                    <a:pt x="52" y="24"/>
                  </a:lnTo>
                  <a:lnTo>
                    <a:pt x="52" y="24"/>
                  </a:lnTo>
                  <a:lnTo>
                    <a:pt x="52" y="29"/>
                  </a:lnTo>
                  <a:lnTo>
                    <a:pt x="49" y="32"/>
                  </a:lnTo>
                  <a:lnTo>
                    <a:pt x="49" y="32"/>
                  </a:lnTo>
                  <a:lnTo>
                    <a:pt x="45" y="39"/>
                  </a:lnTo>
                  <a:lnTo>
                    <a:pt x="43" y="50"/>
                  </a:lnTo>
                  <a:lnTo>
                    <a:pt x="43" y="50"/>
                  </a:lnTo>
                  <a:lnTo>
                    <a:pt x="38" y="121"/>
                  </a:lnTo>
                  <a:lnTo>
                    <a:pt x="38" y="121"/>
                  </a:lnTo>
                  <a:lnTo>
                    <a:pt x="35" y="155"/>
                  </a:lnTo>
                  <a:lnTo>
                    <a:pt x="35" y="187"/>
                  </a:lnTo>
                  <a:lnTo>
                    <a:pt x="35" y="187"/>
                  </a:lnTo>
                  <a:lnTo>
                    <a:pt x="35" y="195"/>
                  </a:lnTo>
                  <a:lnTo>
                    <a:pt x="36" y="204"/>
                  </a:lnTo>
                  <a:lnTo>
                    <a:pt x="39" y="210"/>
                  </a:lnTo>
                  <a:lnTo>
                    <a:pt x="43" y="215"/>
                  </a:lnTo>
                  <a:lnTo>
                    <a:pt x="48" y="220"/>
                  </a:lnTo>
                  <a:lnTo>
                    <a:pt x="55" y="221"/>
                  </a:lnTo>
                  <a:lnTo>
                    <a:pt x="62" y="223"/>
                  </a:lnTo>
                  <a:lnTo>
                    <a:pt x="71" y="224"/>
                  </a:lnTo>
                  <a:lnTo>
                    <a:pt x="71" y="224"/>
                  </a:lnTo>
                  <a:lnTo>
                    <a:pt x="90" y="223"/>
                  </a:lnTo>
                  <a:lnTo>
                    <a:pt x="106" y="218"/>
                  </a:lnTo>
                  <a:lnTo>
                    <a:pt x="122" y="213"/>
                  </a:lnTo>
                  <a:lnTo>
                    <a:pt x="138" y="204"/>
                  </a:lnTo>
                  <a:lnTo>
                    <a:pt x="151" y="194"/>
                  </a:lnTo>
                  <a:lnTo>
                    <a:pt x="165" y="181"/>
                  </a:lnTo>
                  <a:lnTo>
                    <a:pt x="177" y="165"/>
                  </a:lnTo>
                  <a:lnTo>
                    <a:pt x="188" y="147"/>
                  </a:lnTo>
                  <a:lnTo>
                    <a:pt x="196" y="1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8" name="Freeform 152"/>
            <p:cNvSpPr>
              <a:spLocks/>
            </p:cNvSpPr>
            <p:nvPr userDrawn="1"/>
          </p:nvSpPr>
          <p:spPr bwMode="auto">
            <a:xfrm>
              <a:off x="4730751" y="1477963"/>
              <a:ext cx="128588" cy="120650"/>
            </a:xfrm>
            <a:custGeom>
              <a:avLst/>
              <a:gdLst/>
              <a:ahLst/>
              <a:cxnLst>
                <a:cxn ang="0">
                  <a:pos x="165" y="25"/>
                </a:cxn>
                <a:cxn ang="0">
                  <a:pos x="58" y="55"/>
                </a:cxn>
                <a:cxn ang="0">
                  <a:pos x="47" y="60"/>
                </a:cxn>
                <a:cxn ang="0">
                  <a:pos x="39" y="62"/>
                </a:cxn>
                <a:cxn ang="0">
                  <a:pos x="31" y="65"/>
                </a:cxn>
                <a:cxn ang="0">
                  <a:pos x="26" y="65"/>
                </a:cxn>
                <a:cxn ang="0">
                  <a:pos x="16" y="60"/>
                </a:cxn>
                <a:cxn ang="0">
                  <a:pos x="10" y="54"/>
                </a:cxn>
                <a:cxn ang="0">
                  <a:pos x="2" y="41"/>
                </a:cxn>
                <a:cxn ang="0">
                  <a:pos x="0" y="31"/>
                </a:cxn>
                <a:cxn ang="0">
                  <a:pos x="2" y="28"/>
                </a:cxn>
                <a:cxn ang="0">
                  <a:pos x="3" y="26"/>
                </a:cxn>
                <a:cxn ang="0">
                  <a:pos x="7" y="29"/>
                </a:cxn>
                <a:cxn ang="0">
                  <a:pos x="12" y="34"/>
                </a:cxn>
                <a:cxn ang="0">
                  <a:pos x="22" y="38"/>
                </a:cxn>
                <a:cxn ang="0">
                  <a:pos x="26" y="38"/>
                </a:cxn>
                <a:cxn ang="0">
                  <a:pos x="48" y="35"/>
                </a:cxn>
                <a:cxn ang="0">
                  <a:pos x="119" y="19"/>
                </a:cxn>
                <a:cxn ang="0">
                  <a:pos x="180" y="6"/>
                </a:cxn>
                <a:cxn ang="0">
                  <a:pos x="203" y="2"/>
                </a:cxn>
                <a:cxn ang="0">
                  <a:pos x="218" y="0"/>
                </a:cxn>
                <a:cxn ang="0">
                  <a:pos x="237" y="5"/>
                </a:cxn>
                <a:cxn ang="0">
                  <a:pos x="242" y="18"/>
                </a:cxn>
                <a:cxn ang="0">
                  <a:pos x="241" y="22"/>
                </a:cxn>
                <a:cxn ang="0">
                  <a:pos x="237" y="26"/>
                </a:cxn>
                <a:cxn ang="0">
                  <a:pos x="231" y="28"/>
                </a:cxn>
                <a:cxn ang="0">
                  <a:pos x="218" y="28"/>
                </a:cxn>
                <a:cxn ang="0">
                  <a:pos x="186" y="32"/>
                </a:cxn>
                <a:cxn ang="0">
                  <a:pos x="154" y="49"/>
                </a:cxn>
                <a:cxn ang="0">
                  <a:pos x="144" y="58"/>
                </a:cxn>
                <a:cxn ang="0">
                  <a:pos x="129" y="77"/>
                </a:cxn>
                <a:cxn ang="0">
                  <a:pos x="119" y="96"/>
                </a:cxn>
                <a:cxn ang="0">
                  <a:pos x="115" y="117"/>
                </a:cxn>
                <a:cxn ang="0">
                  <a:pos x="115" y="129"/>
                </a:cxn>
                <a:cxn ang="0">
                  <a:pos x="116" y="146"/>
                </a:cxn>
                <a:cxn ang="0">
                  <a:pos x="122" y="161"/>
                </a:cxn>
                <a:cxn ang="0">
                  <a:pos x="132" y="174"/>
                </a:cxn>
                <a:cxn ang="0">
                  <a:pos x="147" y="184"/>
                </a:cxn>
                <a:cxn ang="0">
                  <a:pos x="155" y="188"/>
                </a:cxn>
                <a:cxn ang="0">
                  <a:pos x="177" y="196"/>
                </a:cxn>
                <a:cxn ang="0">
                  <a:pos x="190" y="199"/>
                </a:cxn>
                <a:cxn ang="0">
                  <a:pos x="208" y="203"/>
                </a:cxn>
                <a:cxn ang="0">
                  <a:pos x="213" y="214"/>
                </a:cxn>
                <a:cxn ang="0">
                  <a:pos x="212" y="220"/>
                </a:cxn>
                <a:cxn ang="0">
                  <a:pos x="203" y="228"/>
                </a:cxn>
                <a:cxn ang="0">
                  <a:pos x="197" y="228"/>
                </a:cxn>
                <a:cxn ang="0">
                  <a:pos x="174" y="225"/>
                </a:cxn>
                <a:cxn ang="0">
                  <a:pos x="148" y="216"/>
                </a:cxn>
                <a:cxn ang="0">
                  <a:pos x="136" y="209"/>
                </a:cxn>
                <a:cxn ang="0">
                  <a:pos x="118" y="193"/>
                </a:cxn>
                <a:cxn ang="0">
                  <a:pos x="103" y="173"/>
                </a:cxn>
                <a:cxn ang="0">
                  <a:pos x="96" y="146"/>
                </a:cxn>
                <a:cxn ang="0">
                  <a:pos x="96" y="132"/>
                </a:cxn>
                <a:cxn ang="0">
                  <a:pos x="97" y="113"/>
                </a:cxn>
                <a:cxn ang="0">
                  <a:pos x="110" y="78"/>
                </a:cxn>
                <a:cxn ang="0">
                  <a:pos x="122" y="62"/>
                </a:cxn>
                <a:cxn ang="0">
                  <a:pos x="132" y="52"/>
                </a:cxn>
                <a:cxn ang="0">
                  <a:pos x="154" y="34"/>
                </a:cxn>
                <a:cxn ang="0">
                  <a:pos x="165" y="25"/>
                </a:cxn>
              </a:cxnLst>
              <a:rect l="0" t="0" r="r" b="b"/>
              <a:pathLst>
                <a:path w="242" h="228">
                  <a:moveTo>
                    <a:pt x="165" y="25"/>
                  </a:moveTo>
                  <a:lnTo>
                    <a:pt x="165" y="25"/>
                  </a:lnTo>
                  <a:lnTo>
                    <a:pt x="113" y="39"/>
                  </a:lnTo>
                  <a:lnTo>
                    <a:pt x="58" y="55"/>
                  </a:lnTo>
                  <a:lnTo>
                    <a:pt x="58" y="55"/>
                  </a:lnTo>
                  <a:lnTo>
                    <a:pt x="47" y="60"/>
                  </a:lnTo>
                  <a:lnTo>
                    <a:pt x="39" y="62"/>
                  </a:lnTo>
                  <a:lnTo>
                    <a:pt x="39" y="62"/>
                  </a:lnTo>
                  <a:lnTo>
                    <a:pt x="35" y="65"/>
                  </a:lnTo>
                  <a:lnTo>
                    <a:pt x="31" y="65"/>
                  </a:lnTo>
                  <a:lnTo>
                    <a:pt x="31" y="65"/>
                  </a:lnTo>
                  <a:lnTo>
                    <a:pt x="26" y="65"/>
                  </a:lnTo>
                  <a:lnTo>
                    <a:pt x="22" y="64"/>
                  </a:lnTo>
                  <a:lnTo>
                    <a:pt x="16" y="60"/>
                  </a:lnTo>
                  <a:lnTo>
                    <a:pt x="10" y="54"/>
                  </a:lnTo>
                  <a:lnTo>
                    <a:pt x="10" y="54"/>
                  </a:lnTo>
                  <a:lnTo>
                    <a:pt x="6" y="47"/>
                  </a:lnTo>
                  <a:lnTo>
                    <a:pt x="2" y="41"/>
                  </a:lnTo>
                  <a:lnTo>
                    <a:pt x="0" y="35"/>
                  </a:lnTo>
                  <a:lnTo>
                    <a:pt x="0" y="31"/>
                  </a:lnTo>
                  <a:lnTo>
                    <a:pt x="0" y="31"/>
                  </a:lnTo>
                  <a:lnTo>
                    <a:pt x="2" y="28"/>
                  </a:lnTo>
                  <a:lnTo>
                    <a:pt x="3" y="26"/>
                  </a:lnTo>
                  <a:lnTo>
                    <a:pt x="3" y="26"/>
                  </a:lnTo>
                  <a:lnTo>
                    <a:pt x="5" y="26"/>
                  </a:lnTo>
                  <a:lnTo>
                    <a:pt x="7" y="29"/>
                  </a:lnTo>
                  <a:lnTo>
                    <a:pt x="7" y="29"/>
                  </a:lnTo>
                  <a:lnTo>
                    <a:pt x="12" y="34"/>
                  </a:lnTo>
                  <a:lnTo>
                    <a:pt x="18" y="36"/>
                  </a:lnTo>
                  <a:lnTo>
                    <a:pt x="22" y="38"/>
                  </a:lnTo>
                  <a:lnTo>
                    <a:pt x="26" y="38"/>
                  </a:lnTo>
                  <a:lnTo>
                    <a:pt x="26" y="38"/>
                  </a:lnTo>
                  <a:lnTo>
                    <a:pt x="36" y="38"/>
                  </a:lnTo>
                  <a:lnTo>
                    <a:pt x="48" y="35"/>
                  </a:lnTo>
                  <a:lnTo>
                    <a:pt x="48" y="35"/>
                  </a:lnTo>
                  <a:lnTo>
                    <a:pt x="119" y="19"/>
                  </a:lnTo>
                  <a:lnTo>
                    <a:pt x="180" y="6"/>
                  </a:lnTo>
                  <a:lnTo>
                    <a:pt x="180" y="6"/>
                  </a:lnTo>
                  <a:lnTo>
                    <a:pt x="203" y="2"/>
                  </a:lnTo>
                  <a:lnTo>
                    <a:pt x="203" y="2"/>
                  </a:lnTo>
                  <a:lnTo>
                    <a:pt x="218" y="0"/>
                  </a:lnTo>
                  <a:lnTo>
                    <a:pt x="218" y="0"/>
                  </a:lnTo>
                  <a:lnTo>
                    <a:pt x="228" y="2"/>
                  </a:lnTo>
                  <a:lnTo>
                    <a:pt x="237" y="5"/>
                  </a:lnTo>
                  <a:lnTo>
                    <a:pt x="241" y="10"/>
                  </a:lnTo>
                  <a:lnTo>
                    <a:pt x="242" y="18"/>
                  </a:lnTo>
                  <a:lnTo>
                    <a:pt x="242" y="18"/>
                  </a:lnTo>
                  <a:lnTo>
                    <a:pt x="241" y="22"/>
                  </a:lnTo>
                  <a:lnTo>
                    <a:pt x="239" y="25"/>
                  </a:lnTo>
                  <a:lnTo>
                    <a:pt x="237" y="26"/>
                  </a:lnTo>
                  <a:lnTo>
                    <a:pt x="237" y="26"/>
                  </a:lnTo>
                  <a:lnTo>
                    <a:pt x="231" y="28"/>
                  </a:lnTo>
                  <a:lnTo>
                    <a:pt x="218" y="28"/>
                  </a:lnTo>
                  <a:lnTo>
                    <a:pt x="218" y="28"/>
                  </a:lnTo>
                  <a:lnTo>
                    <a:pt x="200" y="29"/>
                  </a:lnTo>
                  <a:lnTo>
                    <a:pt x="186" y="32"/>
                  </a:lnTo>
                  <a:lnTo>
                    <a:pt x="170" y="39"/>
                  </a:lnTo>
                  <a:lnTo>
                    <a:pt x="154" y="49"/>
                  </a:lnTo>
                  <a:lnTo>
                    <a:pt x="154" y="49"/>
                  </a:lnTo>
                  <a:lnTo>
                    <a:pt x="144" y="58"/>
                  </a:lnTo>
                  <a:lnTo>
                    <a:pt x="136" y="67"/>
                  </a:lnTo>
                  <a:lnTo>
                    <a:pt x="129" y="77"/>
                  </a:lnTo>
                  <a:lnTo>
                    <a:pt x="123" y="86"/>
                  </a:lnTo>
                  <a:lnTo>
                    <a:pt x="119" y="96"/>
                  </a:lnTo>
                  <a:lnTo>
                    <a:pt x="116" y="106"/>
                  </a:lnTo>
                  <a:lnTo>
                    <a:pt x="115" y="117"/>
                  </a:lnTo>
                  <a:lnTo>
                    <a:pt x="115" y="129"/>
                  </a:lnTo>
                  <a:lnTo>
                    <a:pt x="115" y="129"/>
                  </a:lnTo>
                  <a:lnTo>
                    <a:pt x="115" y="138"/>
                  </a:lnTo>
                  <a:lnTo>
                    <a:pt x="116" y="146"/>
                  </a:lnTo>
                  <a:lnTo>
                    <a:pt x="119" y="154"/>
                  </a:lnTo>
                  <a:lnTo>
                    <a:pt x="122" y="161"/>
                  </a:lnTo>
                  <a:lnTo>
                    <a:pt x="126" y="168"/>
                  </a:lnTo>
                  <a:lnTo>
                    <a:pt x="132" y="174"/>
                  </a:lnTo>
                  <a:lnTo>
                    <a:pt x="139" y="180"/>
                  </a:lnTo>
                  <a:lnTo>
                    <a:pt x="147" y="184"/>
                  </a:lnTo>
                  <a:lnTo>
                    <a:pt x="147" y="184"/>
                  </a:lnTo>
                  <a:lnTo>
                    <a:pt x="155" y="188"/>
                  </a:lnTo>
                  <a:lnTo>
                    <a:pt x="165" y="193"/>
                  </a:lnTo>
                  <a:lnTo>
                    <a:pt x="177" y="196"/>
                  </a:lnTo>
                  <a:lnTo>
                    <a:pt x="190" y="199"/>
                  </a:lnTo>
                  <a:lnTo>
                    <a:pt x="190" y="199"/>
                  </a:lnTo>
                  <a:lnTo>
                    <a:pt x="200" y="200"/>
                  </a:lnTo>
                  <a:lnTo>
                    <a:pt x="208" y="203"/>
                  </a:lnTo>
                  <a:lnTo>
                    <a:pt x="212" y="209"/>
                  </a:lnTo>
                  <a:lnTo>
                    <a:pt x="213" y="214"/>
                  </a:lnTo>
                  <a:lnTo>
                    <a:pt x="213" y="214"/>
                  </a:lnTo>
                  <a:lnTo>
                    <a:pt x="212" y="220"/>
                  </a:lnTo>
                  <a:lnTo>
                    <a:pt x="209" y="225"/>
                  </a:lnTo>
                  <a:lnTo>
                    <a:pt x="203" y="228"/>
                  </a:lnTo>
                  <a:lnTo>
                    <a:pt x="197" y="228"/>
                  </a:lnTo>
                  <a:lnTo>
                    <a:pt x="197" y="228"/>
                  </a:lnTo>
                  <a:lnTo>
                    <a:pt x="187" y="228"/>
                  </a:lnTo>
                  <a:lnTo>
                    <a:pt x="174" y="225"/>
                  </a:lnTo>
                  <a:lnTo>
                    <a:pt x="161" y="222"/>
                  </a:lnTo>
                  <a:lnTo>
                    <a:pt x="148" y="216"/>
                  </a:lnTo>
                  <a:lnTo>
                    <a:pt x="148" y="216"/>
                  </a:lnTo>
                  <a:lnTo>
                    <a:pt x="136" y="209"/>
                  </a:lnTo>
                  <a:lnTo>
                    <a:pt x="126" y="201"/>
                  </a:lnTo>
                  <a:lnTo>
                    <a:pt x="118" y="193"/>
                  </a:lnTo>
                  <a:lnTo>
                    <a:pt x="109" y="184"/>
                  </a:lnTo>
                  <a:lnTo>
                    <a:pt x="103" y="173"/>
                  </a:lnTo>
                  <a:lnTo>
                    <a:pt x="99" y="161"/>
                  </a:lnTo>
                  <a:lnTo>
                    <a:pt x="96" y="146"/>
                  </a:lnTo>
                  <a:lnTo>
                    <a:pt x="96" y="132"/>
                  </a:lnTo>
                  <a:lnTo>
                    <a:pt x="96" y="132"/>
                  </a:lnTo>
                  <a:lnTo>
                    <a:pt x="96" y="123"/>
                  </a:lnTo>
                  <a:lnTo>
                    <a:pt x="97" y="113"/>
                  </a:lnTo>
                  <a:lnTo>
                    <a:pt x="102" y="96"/>
                  </a:lnTo>
                  <a:lnTo>
                    <a:pt x="110" y="78"/>
                  </a:lnTo>
                  <a:lnTo>
                    <a:pt x="116" y="70"/>
                  </a:lnTo>
                  <a:lnTo>
                    <a:pt x="122" y="62"/>
                  </a:lnTo>
                  <a:lnTo>
                    <a:pt x="122" y="62"/>
                  </a:lnTo>
                  <a:lnTo>
                    <a:pt x="132" y="52"/>
                  </a:lnTo>
                  <a:lnTo>
                    <a:pt x="144" y="42"/>
                  </a:lnTo>
                  <a:lnTo>
                    <a:pt x="154" y="34"/>
                  </a:lnTo>
                  <a:lnTo>
                    <a:pt x="167" y="26"/>
                  </a:lnTo>
                  <a:lnTo>
                    <a:pt x="165" y="2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49" name="Freeform 153"/>
            <p:cNvSpPr>
              <a:spLocks noEditPoints="1"/>
            </p:cNvSpPr>
            <p:nvPr userDrawn="1"/>
          </p:nvSpPr>
          <p:spPr bwMode="auto">
            <a:xfrm>
              <a:off x="4891088" y="1460501"/>
              <a:ext cx="155575" cy="149225"/>
            </a:xfrm>
            <a:custGeom>
              <a:avLst/>
              <a:gdLst/>
              <a:ahLst/>
              <a:cxnLst>
                <a:cxn ang="0">
                  <a:pos x="32" y="174"/>
                </a:cxn>
                <a:cxn ang="0">
                  <a:pos x="0" y="189"/>
                </a:cxn>
                <a:cxn ang="0">
                  <a:pos x="51" y="134"/>
                </a:cxn>
                <a:cxn ang="0">
                  <a:pos x="90" y="70"/>
                </a:cxn>
                <a:cxn ang="0">
                  <a:pos x="21" y="70"/>
                </a:cxn>
                <a:cxn ang="0">
                  <a:pos x="7" y="57"/>
                </a:cxn>
                <a:cxn ang="0">
                  <a:pos x="54" y="60"/>
                </a:cxn>
                <a:cxn ang="0">
                  <a:pos x="54" y="13"/>
                </a:cxn>
                <a:cxn ang="0">
                  <a:pos x="79" y="3"/>
                </a:cxn>
                <a:cxn ang="0">
                  <a:pos x="90" y="8"/>
                </a:cxn>
                <a:cxn ang="0">
                  <a:pos x="92" y="12"/>
                </a:cxn>
                <a:cxn ang="0">
                  <a:pos x="79" y="60"/>
                </a:cxn>
                <a:cxn ang="0">
                  <a:pos x="106" y="45"/>
                </a:cxn>
                <a:cxn ang="0">
                  <a:pos x="126" y="61"/>
                </a:cxn>
                <a:cxn ang="0">
                  <a:pos x="129" y="67"/>
                </a:cxn>
                <a:cxn ang="0">
                  <a:pos x="116" y="73"/>
                </a:cxn>
                <a:cxn ang="0">
                  <a:pos x="79" y="128"/>
                </a:cxn>
                <a:cxn ang="0">
                  <a:pos x="84" y="132"/>
                </a:cxn>
                <a:cxn ang="0">
                  <a:pos x="108" y="144"/>
                </a:cxn>
                <a:cxn ang="0">
                  <a:pos x="125" y="154"/>
                </a:cxn>
                <a:cxn ang="0">
                  <a:pos x="132" y="170"/>
                </a:cxn>
                <a:cxn ang="0">
                  <a:pos x="129" y="183"/>
                </a:cxn>
                <a:cxn ang="0">
                  <a:pos x="122" y="189"/>
                </a:cxn>
                <a:cxn ang="0">
                  <a:pos x="116" y="183"/>
                </a:cxn>
                <a:cxn ang="0">
                  <a:pos x="89" y="147"/>
                </a:cxn>
                <a:cxn ang="0">
                  <a:pos x="79" y="207"/>
                </a:cxn>
                <a:cxn ang="0">
                  <a:pos x="79" y="275"/>
                </a:cxn>
                <a:cxn ang="0">
                  <a:pos x="63" y="280"/>
                </a:cxn>
                <a:cxn ang="0">
                  <a:pos x="54" y="277"/>
                </a:cxn>
                <a:cxn ang="0">
                  <a:pos x="54" y="210"/>
                </a:cxn>
                <a:cxn ang="0">
                  <a:pos x="254" y="81"/>
                </a:cxn>
                <a:cxn ang="0">
                  <a:pos x="284" y="109"/>
                </a:cxn>
                <a:cxn ang="0">
                  <a:pos x="286" y="113"/>
                </a:cxn>
                <a:cxn ang="0">
                  <a:pos x="206" y="116"/>
                </a:cxn>
                <a:cxn ang="0">
                  <a:pos x="239" y="254"/>
                </a:cxn>
                <a:cxn ang="0">
                  <a:pos x="277" y="244"/>
                </a:cxn>
                <a:cxn ang="0">
                  <a:pos x="293" y="262"/>
                </a:cxn>
                <a:cxn ang="0">
                  <a:pos x="290" y="264"/>
                </a:cxn>
                <a:cxn ang="0">
                  <a:pos x="112" y="265"/>
                </a:cxn>
                <a:cxn ang="0">
                  <a:pos x="97" y="251"/>
                </a:cxn>
                <a:cxn ang="0">
                  <a:pos x="181" y="254"/>
                </a:cxn>
                <a:cxn ang="0">
                  <a:pos x="139" y="116"/>
                </a:cxn>
                <a:cxn ang="0">
                  <a:pos x="113" y="103"/>
                </a:cxn>
                <a:cxn ang="0">
                  <a:pos x="139" y="105"/>
                </a:cxn>
                <a:cxn ang="0">
                  <a:pos x="181" y="39"/>
                </a:cxn>
                <a:cxn ang="0">
                  <a:pos x="179" y="0"/>
                </a:cxn>
                <a:cxn ang="0">
                  <a:pos x="216" y="5"/>
                </a:cxn>
                <a:cxn ang="0">
                  <a:pos x="221" y="9"/>
                </a:cxn>
                <a:cxn ang="0">
                  <a:pos x="206" y="18"/>
                </a:cxn>
              </a:cxnLst>
              <a:rect l="0" t="0" r="r" b="b"/>
              <a:pathLst>
                <a:path w="293" h="280">
                  <a:moveTo>
                    <a:pt x="54" y="154"/>
                  </a:moveTo>
                  <a:lnTo>
                    <a:pt x="54" y="154"/>
                  </a:lnTo>
                  <a:lnTo>
                    <a:pt x="32" y="174"/>
                  </a:lnTo>
                  <a:lnTo>
                    <a:pt x="6" y="194"/>
                  </a:lnTo>
                  <a:lnTo>
                    <a:pt x="0" y="189"/>
                  </a:lnTo>
                  <a:lnTo>
                    <a:pt x="0" y="189"/>
                  </a:lnTo>
                  <a:lnTo>
                    <a:pt x="28" y="161"/>
                  </a:lnTo>
                  <a:lnTo>
                    <a:pt x="39" y="148"/>
                  </a:lnTo>
                  <a:lnTo>
                    <a:pt x="51" y="134"/>
                  </a:lnTo>
                  <a:lnTo>
                    <a:pt x="61" y="119"/>
                  </a:lnTo>
                  <a:lnTo>
                    <a:pt x="71" y="103"/>
                  </a:lnTo>
                  <a:lnTo>
                    <a:pt x="90" y="70"/>
                  </a:lnTo>
                  <a:lnTo>
                    <a:pt x="32" y="70"/>
                  </a:lnTo>
                  <a:lnTo>
                    <a:pt x="32" y="70"/>
                  </a:lnTo>
                  <a:lnTo>
                    <a:pt x="21" y="70"/>
                  </a:lnTo>
                  <a:lnTo>
                    <a:pt x="9" y="73"/>
                  </a:lnTo>
                  <a:lnTo>
                    <a:pt x="7" y="57"/>
                  </a:lnTo>
                  <a:lnTo>
                    <a:pt x="7" y="57"/>
                  </a:lnTo>
                  <a:lnTo>
                    <a:pt x="21" y="58"/>
                  </a:lnTo>
                  <a:lnTo>
                    <a:pt x="32" y="60"/>
                  </a:lnTo>
                  <a:lnTo>
                    <a:pt x="54" y="60"/>
                  </a:lnTo>
                  <a:lnTo>
                    <a:pt x="54" y="26"/>
                  </a:lnTo>
                  <a:lnTo>
                    <a:pt x="54" y="26"/>
                  </a:lnTo>
                  <a:lnTo>
                    <a:pt x="54" y="13"/>
                  </a:lnTo>
                  <a:lnTo>
                    <a:pt x="52" y="0"/>
                  </a:lnTo>
                  <a:lnTo>
                    <a:pt x="52" y="0"/>
                  </a:lnTo>
                  <a:lnTo>
                    <a:pt x="79" y="3"/>
                  </a:lnTo>
                  <a:lnTo>
                    <a:pt x="87" y="5"/>
                  </a:lnTo>
                  <a:lnTo>
                    <a:pt x="87" y="5"/>
                  </a:lnTo>
                  <a:lnTo>
                    <a:pt x="90" y="8"/>
                  </a:lnTo>
                  <a:lnTo>
                    <a:pt x="92" y="10"/>
                  </a:lnTo>
                  <a:lnTo>
                    <a:pt x="92" y="10"/>
                  </a:lnTo>
                  <a:lnTo>
                    <a:pt x="92" y="12"/>
                  </a:lnTo>
                  <a:lnTo>
                    <a:pt x="89" y="13"/>
                  </a:lnTo>
                  <a:lnTo>
                    <a:pt x="79" y="18"/>
                  </a:lnTo>
                  <a:lnTo>
                    <a:pt x="79" y="60"/>
                  </a:lnTo>
                  <a:lnTo>
                    <a:pt x="93" y="60"/>
                  </a:lnTo>
                  <a:lnTo>
                    <a:pt x="93" y="60"/>
                  </a:lnTo>
                  <a:lnTo>
                    <a:pt x="106" y="45"/>
                  </a:lnTo>
                  <a:lnTo>
                    <a:pt x="106" y="45"/>
                  </a:lnTo>
                  <a:lnTo>
                    <a:pt x="126" y="61"/>
                  </a:lnTo>
                  <a:lnTo>
                    <a:pt x="126" y="61"/>
                  </a:lnTo>
                  <a:lnTo>
                    <a:pt x="129" y="64"/>
                  </a:lnTo>
                  <a:lnTo>
                    <a:pt x="129" y="67"/>
                  </a:lnTo>
                  <a:lnTo>
                    <a:pt x="129" y="67"/>
                  </a:lnTo>
                  <a:lnTo>
                    <a:pt x="129" y="68"/>
                  </a:lnTo>
                  <a:lnTo>
                    <a:pt x="126" y="70"/>
                  </a:lnTo>
                  <a:lnTo>
                    <a:pt x="116" y="73"/>
                  </a:lnTo>
                  <a:lnTo>
                    <a:pt x="116" y="73"/>
                  </a:lnTo>
                  <a:lnTo>
                    <a:pt x="97" y="102"/>
                  </a:lnTo>
                  <a:lnTo>
                    <a:pt x="79" y="128"/>
                  </a:lnTo>
                  <a:lnTo>
                    <a:pt x="79" y="131"/>
                  </a:lnTo>
                  <a:lnTo>
                    <a:pt x="79" y="131"/>
                  </a:lnTo>
                  <a:lnTo>
                    <a:pt x="84" y="132"/>
                  </a:lnTo>
                  <a:lnTo>
                    <a:pt x="84" y="132"/>
                  </a:lnTo>
                  <a:lnTo>
                    <a:pt x="96" y="138"/>
                  </a:lnTo>
                  <a:lnTo>
                    <a:pt x="108" y="144"/>
                  </a:lnTo>
                  <a:lnTo>
                    <a:pt x="118" y="149"/>
                  </a:lnTo>
                  <a:lnTo>
                    <a:pt x="125" y="154"/>
                  </a:lnTo>
                  <a:lnTo>
                    <a:pt x="125" y="154"/>
                  </a:lnTo>
                  <a:lnTo>
                    <a:pt x="131" y="161"/>
                  </a:lnTo>
                  <a:lnTo>
                    <a:pt x="131" y="165"/>
                  </a:lnTo>
                  <a:lnTo>
                    <a:pt x="132" y="170"/>
                  </a:lnTo>
                  <a:lnTo>
                    <a:pt x="132" y="170"/>
                  </a:lnTo>
                  <a:lnTo>
                    <a:pt x="131" y="176"/>
                  </a:lnTo>
                  <a:lnTo>
                    <a:pt x="129" y="183"/>
                  </a:lnTo>
                  <a:lnTo>
                    <a:pt x="125" y="187"/>
                  </a:lnTo>
                  <a:lnTo>
                    <a:pt x="122" y="189"/>
                  </a:lnTo>
                  <a:lnTo>
                    <a:pt x="122" y="189"/>
                  </a:lnTo>
                  <a:lnTo>
                    <a:pt x="119" y="187"/>
                  </a:lnTo>
                  <a:lnTo>
                    <a:pt x="116" y="183"/>
                  </a:lnTo>
                  <a:lnTo>
                    <a:pt x="116" y="183"/>
                  </a:lnTo>
                  <a:lnTo>
                    <a:pt x="109" y="170"/>
                  </a:lnTo>
                  <a:lnTo>
                    <a:pt x="99" y="158"/>
                  </a:lnTo>
                  <a:lnTo>
                    <a:pt x="89" y="147"/>
                  </a:lnTo>
                  <a:lnTo>
                    <a:pt x="79" y="139"/>
                  </a:lnTo>
                  <a:lnTo>
                    <a:pt x="79" y="207"/>
                  </a:lnTo>
                  <a:lnTo>
                    <a:pt x="79" y="207"/>
                  </a:lnTo>
                  <a:lnTo>
                    <a:pt x="80" y="273"/>
                  </a:lnTo>
                  <a:lnTo>
                    <a:pt x="80" y="273"/>
                  </a:lnTo>
                  <a:lnTo>
                    <a:pt x="79" y="275"/>
                  </a:lnTo>
                  <a:lnTo>
                    <a:pt x="76" y="278"/>
                  </a:lnTo>
                  <a:lnTo>
                    <a:pt x="70" y="278"/>
                  </a:lnTo>
                  <a:lnTo>
                    <a:pt x="63" y="280"/>
                  </a:lnTo>
                  <a:lnTo>
                    <a:pt x="63" y="280"/>
                  </a:lnTo>
                  <a:lnTo>
                    <a:pt x="55" y="278"/>
                  </a:lnTo>
                  <a:lnTo>
                    <a:pt x="54" y="277"/>
                  </a:lnTo>
                  <a:lnTo>
                    <a:pt x="52" y="275"/>
                  </a:lnTo>
                  <a:lnTo>
                    <a:pt x="52" y="275"/>
                  </a:lnTo>
                  <a:lnTo>
                    <a:pt x="54" y="210"/>
                  </a:lnTo>
                  <a:lnTo>
                    <a:pt x="54" y="154"/>
                  </a:lnTo>
                  <a:close/>
                  <a:moveTo>
                    <a:pt x="235" y="105"/>
                  </a:moveTo>
                  <a:lnTo>
                    <a:pt x="254" y="81"/>
                  </a:lnTo>
                  <a:lnTo>
                    <a:pt x="254" y="81"/>
                  </a:lnTo>
                  <a:lnTo>
                    <a:pt x="270" y="94"/>
                  </a:lnTo>
                  <a:lnTo>
                    <a:pt x="284" y="109"/>
                  </a:lnTo>
                  <a:lnTo>
                    <a:pt x="284" y="109"/>
                  </a:lnTo>
                  <a:lnTo>
                    <a:pt x="286" y="113"/>
                  </a:lnTo>
                  <a:lnTo>
                    <a:pt x="286" y="113"/>
                  </a:lnTo>
                  <a:lnTo>
                    <a:pt x="286" y="115"/>
                  </a:lnTo>
                  <a:lnTo>
                    <a:pt x="283" y="116"/>
                  </a:lnTo>
                  <a:lnTo>
                    <a:pt x="206" y="116"/>
                  </a:lnTo>
                  <a:lnTo>
                    <a:pt x="206" y="254"/>
                  </a:lnTo>
                  <a:lnTo>
                    <a:pt x="239" y="254"/>
                  </a:lnTo>
                  <a:lnTo>
                    <a:pt x="239" y="254"/>
                  </a:lnTo>
                  <a:lnTo>
                    <a:pt x="261" y="229"/>
                  </a:lnTo>
                  <a:lnTo>
                    <a:pt x="261" y="229"/>
                  </a:lnTo>
                  <a:lnTo>
                    <a:pt x="277" y="244"/>
                  </a:lnTo>
                  <a:lnTo>
                    <a:pt x="292" y="258"/>
                  </a:lnTo>
                  <a:lnTo>
                    <a:pt x="292" y="258"/>
                  </a:lnTo>
                  <a:lnTo>
                    <a:pt x="293" y="262"/>
                  </a:lnTo>
                  <a:lnTo>
                    <a:pt x="293" y="262"/>
                  </a:lnTo>
                  <a:lnTo>
                    <a:pt x="293" y="264"/>
                  </a:lnTo>
                  <a:lnTo>
                    <a:pt x="290" y="264"/>
                  </a:lnTo>
                  <a:lnTo>
                    <a:pt x="122" y="264"/>
                  </a:lnTo>
                  <a:lnTo>
                    <a:pt x="122" y="264"/>
                  </a:lnTo>
                  <a:lnTo>
                    <a:pt x="112" y="265"/>
                  </a:lnTo>
                  <a:lnTo>
                    <a:pt x="100" y="267"/>
                  </a:lnTo>
                  <a:lnTo>
                    <a:pt x="97" y="251"/>
                  </a:lnTo>
                  <a:lnTo>
                    <a:pt x="97" y="251"/>
                  </a:lnTo>
                  <a:lnTo>
                    <a:pt x="110" y="254"/>
                  </a:lnTo>
                  <a:lnTo>
                    <a:pt x="122" y="254"/>
                  </a:lnTo>
                  <a:lnTo>
                    <a:pt x="181" y="254"/>
                  </a:lnTo>
                  <a:lnTo>
                    <a:pt x="181" y="116"/>
                  </a:lnTo>
                  <a:lnTo>
                    <a:pt x="139" y="116"/>
                  </a:lnTo>
                  <a:lnTo>
                    <a:pt x="139" y="116"/>
                  </a:lnTo>
                  <a:lnTo>
                    <a:pt x="126" y="116"/>
                  </a:lnTo>
                  <a:lnTo>
                    <a:pt x="116" y="118"/>
                  </a:lnTo>
                  <a:lnTo>
                    <a:pt x="113" y="103"/>
                  </a:lnTo>
                  <a:lnTo>
                    <a:pt x="113" y="103"/>
                  </a:lnTo>
                  <a:lnTo>
                    <a:pt x="126" y="105"/>
                  </a:lnTo>
                  <a:lnTo>
                    <a:pt x="139" y="105"/>
                  </a:lnTo>
                  <a:lnTo>
                    <a:pt x="181" y="105"/>
                  </a:lnTo>
                  <a:lnTo>
                    <a:pt x="181" y="39"/>
                  </a:lnTo>
                  <a:lnTo>
                    <a:pt x="181" y="39"/>
                  </a:lnTo>
                  <a:lnTo>
                    <a:pt x="180" y="19"/>
                  </a:lnTo>
                  <a:lnTo>
                    <a:pt x="179" y="0"/>
                  </a:lnTo>
                  <a:lnTo>
                    <a:pt x="179" y="0"/>
                  </a:lnTo>
                  <a:lnTo>
                    <a:pt x="200" y="2"/>
                  </a:lnTo>
                  <a:lnTo>
                    <a:pt x="200" y="2"/>
                  </a:lnTo>
                  <a:lnTo>
                    <a:pt x="216" y="5"/>
                  </a:lnTo>
                  <a:lnTo>
                    <a:pt x="219" y="6"/>
                  </a:lnTo>
                  <a:lnTo>
                    <a:pt x="221" y="9"/>
                  </a:lnTo>
                  <a:lnTo>
                    <a:pt x="221" y="9"/>
                  </a:lnTo>
                  <a:lnTo>
                    <a:pt x="219" y="10"/>
                  </a:lnTo>
                  <a:lnTo>
                    <a:pt x="216" y="13"/>
                  </a:lnTo>
                  <a:lnTo>
                    <a:pt x="206" y="18"/>
                  </a:lnTo>
                  <a:lnTo>
                    <a:pt x="206" y="105"/>
                  </a:lnTo>
                  <a:lnTo>
                    <a:pt x="235" y="10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0" name="Freeform 154"/>
            <p:cNvSpPr>
              <a:spLocks noEditPoints="1"/>
            </p:cNvSpPr>
            <p:nvPr userDrawn="1"/>
          </p:nvSpPr>
          <p:spPr bwMode="auto">
            <a:xfrm>
              <a:off x="5065713" y="1458913"/>
              <a:ext cx="153988" cy="149225"/>
            </a:xfrm>
            <a:custGeom>
              <a:avLst/>
              <a:gdLst/>
              <a:ahLst/>
              <a:cxnLst>
                <a:cxn ang="0">
                  <a:pos x="285" y="119"/>
                </a:cxn>
                <a:cxn ang="0">
                  <a:pos x="270" y="140"/>
                </a:cxn>
                <a:cxn ang="0">
                  <a:pos x="230" y="119"/>
                </a:cxn>
                <a:cxn ang="0">
                  <a:pos x="201" y="94"/>
                </a:cxn>
                <a:cxn ang="0">
                  <a:pos x="160" y="45"/>
                </a:cxn>
                <a:cxn ang="0">
                  <a:pos x="134" y="42"/>
                </a:cxn>
                <a:cxn ang="0">
                  <a:pos x="86" y="94"/>
                </a:cxn>
                <a:cxn ang="0">
                  <a:pos x="26" y="135"/>
                </a:cxn>
                <a:cxn ang="0">
                  <a:pos x="0" y="140"/>
                </a:cxn>
                <a:cxn ang="0">
                  <a:pos x="61" y="91"/>
                </a:cxn>
                <a:cxn ang="0">
                  <a:pos x="93" y="54"/>
                </a:cxn>
                <a:cxn ang="0">
                  <a:pos x="124" y="0"/>
                </a:cxn>
                <a:cxn ang="0">
                  <a:pos x="166" y="10"/>
                </a:cxn>
                <a:cxn ang="0">
                  <a:pos x="166" y="14"/>
                </a:cxn>
                <a:cxn ang="0">
                  <a:pos x="154" y="19"/>
                </a:cxn>
                <a:cxn ang="0">
                  <a:pos x="201" y="68"/>
                </a:cxn>
                <a:cxn ang="0">
                  <a:pos x="235" y="90"/>
                </a:cxn>
                <a:cxn ang="0">
                  <a:pos x="293" y="109"/>
                </a:cxn>
                <a:cxn ang="0">
                  <a:pos x="138" y="177"/>
                </a:cxn>
                <a:cxn ang="0">
                  <a:pos x="87" y="245"/>
                </a:cxn>
                <a:cxn ang="0">
                  <a:pos x="179" y="239"/>
                </a:cxn>
                <a:cxn ang="0">
                  <a:pos x="190" y="217"/>
                </a:cxn>
                <a:cxn ang="0">
                  <a:pos x="173" y="188"/>
                </a:cxn>
                <a:cxn ang="0">
                  <a:pos x="224" y="222"/>
                </a:cxn>
                <a:cxn ang="0">
                  <a:pos x="241" y="239"/>
                </a:cxn>
                <a:cxn ang="0">
                  <a:pos x="247" y="255"/>
                </a:cxn>
                <a:cxn ang="0">
                  <a:pos x="243" y="272"/>
                </a:cxn>
                <a:cxn ang="0">
                  <a:pos x="234" y="279"/>
                </a:cxn>
                <a:cxn ang="0">
                  <a:pos x="230" y="278"/>
                </a:cxn>
                <a:cxn ang="0">
                  <a:pos x="219" y="258"/>
                </a:cxn>
                <a:cxn ang="0">
                  <a:pos x="183" y="252"/>
                </a:cxn>
                <a:cxn ang="0">
                  <a:pos x="122" y="262"/>
                </a:cxn>
                <a:cxn ang="0">
                  <a:pos x="48" y="281"/>
                </a:cxn>
                <a:cxn ang="0">
                  <a:pos x="44" y="282"/>
                </a:cxn>
                <a:cxn ang="0">
                  <a:pos x="31" y="243"/>
                </a:cxn>
                <a:cxn ang="0">
                  <a:pos x="58" y="245"/>
                </a:cxn>
                <a:cxn ang="0">
                  <a:pos x="74" y="245"/>
                </a:cxn>
                <a:cxn ang="0">
                  <a:pos x="51" y="177"/>
                </a:cxn>
                <a:cxn ang="0">
                  <a:pos x="22" y="180"/>
                </a:cxn>
                <a:cxn ang="0">
                  <a:pos x="35" y="165"/>
                </a:cxn>
                <a:cxn ang="0">
                  <a:pos x="221" y="167"/>
                </a:cxn>
                <a:cxn ang="0">
                  <a:pos x="272" y="169"/>
                </a:cxn>
                <a:cxn ang="0">
                  <a:pos x="274" y="174"/>
                </a:cxn>
                <a:cxn ang="0">
                  <a:pos x="272" y="177"/>
                </a:cxn>
                <a:cxn ang="0">
                  <a:pos x="166" y="114"/>
                </a:cxn>
                <a:cxn ang="0">
                  <a:pos x="214" y="117"/>
                </a:cxn>
                <a:cxn ang="0">
                  <a:pos x="216" y="123"/>
                </a:cxn>
                <a:cxn ang="0">
                  <a:pos x="99" y="125"/>
                </a:cxn>
                <a:cxn ang="0">
                  <a:pos x="70" y="127"/>
                </a:cxn>
                <a:cxn ang="0">
                  <a:pos x="83" y="113"/>
                </a:cxn>
              </a:cxnLst>
              <a:rect l="0" t="0" r="r" b="b"/>
              <a:pathLst>
                <a:path w="293" h="282">
                  <a:moveTo>
                    <a:pt x="293" y="114"/>
                  </a:moveTo>
                  <a:lnTo>
                    <a:pt x="293" y="114"/>
                  </a:lnTo>
                  <a:lnTo>
                    <a:pt x="285" y="119"/>
                  </a:lnTo>
                  <a:lnTo>
                    <a:pt x="279" y="125"/>
                  </a:lnTo>
                  <a:lnTo>
                    <a:pt x="273" y="132"/>
                  </a:lnTo>
                  <a:lnTo>
                    <a:pt x="270" y="140"/>
                  </a:lnTo>
                  <a:lnTo>
                    <a:pt x="270" y="140"/>
                  </a:lnTo>
                  <a:lnTo>
                    <a:pt x="248" y="129"/>
                  </a:lnTo>
                  <a:lnTo>
                    <a:pt x="230" y="119"/>
                  </a:lnTo>
                  <a:lnTo>
                    <a:pt x="215" y="107"/>
                  </a:lnTo>
                  <a:lnTo>
                    <a:pt x="201" y="94"/>
                  </a:lnTo>
                  <a:lnTo>
                    <a:pt x="201" y="94"/>
                  </a:lnTo>
                  <a:lnTo>
                    <a:pt x="186" y="80"/>
                  </a:lnTo>
                  <a:lnTo>
                    <a:pt x="173" y="64"/>
                  </a:lnTo>
                  <a:lnTo>
                    <a:pt x="160" y="45"/>
                  </a:lnTo>
                  <a:lnTo>
                    <a:pt x="147" y="23"/>
                  </a:lnTo>
                  <a:lnTo>
                    <a:pt x="147" y="23"/>
                  </a:lnTo>
                  <a:lnTo>
                    <a:pt x="134" y="42"/>
                  </a:lnTo>
                  <a:lnTo>
                    <a:pt x="119" y="61"/>
                  </a:lnTo>
                  <a:lnTo>
                    <a:pt x="103" y="78"/>
                  </a:lnTo>
                  <a:lnTo>
                    <a:pt x="86" y="94"/>
                  </a:lnTo>
                  <a:lnTo>
                    <a:pt x="67" y="109"/>
                  </a:lnTo>
                  <a:lnTo>
                    <a:pt x="47" y="123"/>
                  </a:lnTo>
                  <a:lnTo>
                    <a:pt x="26" y="135"/>
                  </a:lnTo>
                  <a:lnTo>
                    <a:pt x="5" y="146"/>
                  </a:lnTo>
                  <a:lnTo>
                    <a:pt x="0" y="140"/>
                  </a:lnTo>
                  <a:lnTo>
                    <a:pt x="0" y="140"/>
                  </a:lnTo>
                  <a:lnTo>
                    <a:pt x="25" y="122"/>
                  </a:lnTo>
                  <a:lnTo>
                    <a:pt x="45" y="107"/>
                  </a:lnTo>
                  <a:lnTo>
                    <a:pt x="61" y="91"/>
                  </a:lnTo>
                  <a:lnTo>
                    <a:pt x="77" y="74"/>
                  </a:lnTo>
                  <a:lnTo>
                    <a:pt x="77" y="74"/>
                  </a:lnTo>
                  <a:lnTo>
                    <a:pt x="93" y="54"/>
                  </a:lnTo>
                  <a:lnTo>
                    <a:pt x="106" y="35"/>
                  </a:lnTo>
                  <a:lnTo>
                    <a:pt x="116" y="17"/>
                  </a:lnTo>
                  <a:lnTo>
                    <a:pt x="124" y="0"/>
                  </a:lnTo>
                  <a:lnTo>
                    <a:pt x="124" y="0"/>
                  </a:lnTo>
                  <a:lnTo>
                    <a:pt x="158" y="7"/>
                  </a:lnTo>
                  <a:lnTo>
                    <a:pt x="166" y="10"/>
                  </a:lnTo>
                  <a:lnTo>
                    <a:pt x="167" y="13"/>
                  </a:lnTo>
                  <a:lnTo>
                    <a:pt x="167" y="13"/>
                  </a:lnTo>
                  <a:lnTo>
                    <a:pt x="166" y="14"/>
                  </a:lnTo>
                  <a:lnTo>
                    <a:pt x="164" y="16"/>
                  </a:lnTo>
                  <a:lnTo>
                    <a:pt x="154" y="19"/>
                  </a:lnTo>
                  <a:lnTo>
                    <a:pt x="154" y="19"/>
                  </a:lnTo>
                  <a:lnTo>
                    <a:pt x="169" y="38"/>
                  </a:lnTo>
                  <a:lnTo>
                    <a:pt x="183" y="54"/>
                  </a:lnTo>
                  <a:lnTo>
                    <a:pt x="201" y="68"/>
                  </a:lnTo>
                  <a:lnTo>
                    <a:pt x="218" y="81"/>
                  </a:lnTo>
                  <a:lnTo>
                    <a:pt x="218" y="81"/>
                  </a:lnTo>
                  <a:lnTo>
                    <a:pt x="235" y="90"/>
                  </a:lnTo>
                  <a:lnTo>
                    <a:pt x="253" y="97"/>
                  </a:lnTo>
                  <a:lnTo>
                    <a:pt x="272" y="103"/>
                  </a:lnTo>
                  <a:lnTo>
                    <a:pt x="293" y="109"/>
                  </a:lnTo>
                  <a:lnTo>
                    <a:pt x="293" y="114"/>
                  </a:lnTo>
                  <a:close/>
                  <a:moveTo>
                    <a:pt x="138" y="177"/>
                  </a:moveTo>
                  <a:lnTo>
                    <a:pt x="138" y="177"/>
                  </a:lnTo>
                  <a:lnTo>
                    <a:pt x="112" y="214"/>
                  </a:lnTo>
                  <a:lnTo>
                    <a:pt x="98" y="232"/>
                  </a:lnTo>
                  <a:lnTo>
                    <a:pt x="87" y="245"/>
                  </a:lnTo>
                  <a:lnTo>
                    <a:pt x="87" y="245"/>
                  </a:lnTo>
                  <a:lnTo>
                    <a:pt x="147" y="242"/>
                  </a:lnTo>
                  <a:lnTo>
                    <a:pt x="179" y="239"/>
                  </a:lnTo>
                  <a:lnTo>
                    <a:pt x="206" y="236"/>
                  </a:lnTo>
                  <a:lnTo>
                    <a:pt x="206" y="236"/>
                  </a:lnTo>
                  <a:lnTo>
                    <a:pt x="190" y="217"/>
                  </a:lnTo>
                  <a:lnTo>
                    <a:pt x="169" y="193"/>
                  </a:lnTo>
                  <a:lnTo>
                    <a:pt x="173" y="188"/>
                  </a:lnTo>
                  <a:lnTo>
                    <a:pt x="173" y="188"/>
                  </a:lnTo>
                  <a:lnTo>
                    <a:pt x="193" y="201"/>
                  </a:lnTo>
                  <a:lnTo>
                    <a:pt x="209" y="211"/>
                  </a:lnTo>
                  <a:lnTo>
                    <a:pt x="224" y="222"/>
                  </a:lnTo>
                  <a:lnTo>
                    <a:pt x="235" y="232"/>
                  </a:lnTo>
                  <a:lnTo>
                    <a:pt x="235" y="232"/>
                  </a:lnTo>
                  <a:lnTo>
                    <a:pt x="241" y="239"/>
                  </a:lnTo>
                  <a:lnTo>
                    <a:pt x="244" y="243"/>
                  </a:lnTo>
                  <a:lnTo>
                    <a:pt x="247" y="249"/>
                  </a:lnTo>
                  <a:lnTo>
                    <a:pt x="247" y="255"/>
                  </a:lnTo>
                  <a:lnTo>
                    <a:pt x="247" y="255"/>
                  </a:lnTo>
                  <a:lnTo>
                    <a:pt x="245" y="265"/>
                  </a:lnTo>
                  <a:lnTo>
                    <a:pt x="243" y="272"/>
                  </a:lnTo>
                  <a:lnTo>
                    <a:pt x="238" y="278"/>
                  </a:lnTo>
                  <a:lnTo>
                    <a:pt x="235" y="279"/>
                  </a:lnTo>
                  <a:lnTo>
                    <a:pt x="234" y="279"/>
                  </a:lnTo>
                  <a:lnTo>
                    <a:pt x="234" y="279"/>
                  </a:lnTo>
                  <a:lnTo>
                    <a:pt x="231" y="279"/>
                  </a:lnTo>
                  <a:lnTo>
                    <a:pt x="230" y="278"/>
                  </a:lnTo>
                  <a:lnTo>
                    <a:pt x="227" y="272"/>
                  </a:lnTo>
                  <a:lnTo>
                    <a:pt x="227" y="272"/>
                  </a:lnTo>
                  <a:lnTo>
                    <a:pt x="219" y="258"/>
                  </a:lnTo>
                  <a:lnTo>
                    <a:pt x="212" y="246"/>
                  </a:lnTo>
                  <a:lnTo>
                    <a:pt x="212" y="246"/>
                  </a:lnTo>
                  <a:lnTo>
                    <a:pt x="183" y="252"/>
                  </a:lnTo>
                  <a:lnTo>
                    <a:pt x="157" y="256"/>
                  </a:lnTo>
                  <a:lnTo>
                    <a:pt x="157" y="256"/>
                  </a:lnTo>
                  <a:lnTo>
                    <a:pt x="122" y="262"/>
                  </a:lnTo>
                  <a:lnTo>
                    <a:pt x="51" y="271"/>
                  </a:lnTo>
                  <a:lnTo>
                    <a:pt x="51" y="271"/>
                  </a:lnTo>
                  <a:lnTo>
                    <a:pt x="48" y="281"/>
                  </a:lnTo>
                  <a:lnTo>
                    <a:pt x="47" y="282"/>
                  </a:lnTo>
                  <a:lnTo>
                    <a:pt x="44" y="282"/>
                  </a:lnTo>
                  <a:lnTo>
                    <a:pt x="44" y="282"/>
                  </a:lnTo>
                  <a:lnTo>
                    <a:pt x="41" y="282"/>
                  </a:lnTo>
                  <a:lnTo>
                    <a:pt x="40" y="278"/>
                  </a:lnTo>
                  <a:lnTo>
                    <a:pt x="31" y="243"/>
                  </a:lnTo>
                  <a:lnTo>
                    <a:pt x="31" y="243"/>
                  </a:lnTo>
                  <a:lnTo>
                    <a:pt x="44" y="245"/>
                  </a:lnTo>
                  <a:lnTo>
                    <a:pt x="58" y="245"/>
                  </a:lnTo>
                  <a:lnTo>
                    <a:pt x="58" y="245"/>
                  </a:lnTo>
                  <a:lnTo>
                    <a:pt x="74" y="245"/>
                  </a:lnTo>
                  <a:lnTo>
                    <a:pt x="74" y="245"/>
                  </a:lnTo>
                  <a:lnTo>
                    <a:pt x="90" y="213"/>
                  </a:lnTo>
                  <a:lnTo>
                    <a:pt x="105" y="177"/>
                  </a:lnTo>
                  <a:lnTo>
                    <a:pt x="51" y="177"/>
                  </a:lnTo>
                  <a:lnTo>
                    <a:pt x="51" y="177"/>
                  </a:lnTo>
                  <a:lnTo>
                    <a:pt x="37" y="177"/>
                  </a:lnTo>
                  <a:lnTo>
                    <a:pt x="22" y="180"/>
                  </a:lnTo>
                  <a:lnTo>
                    <a:pt x="19" y="162"/>
                  </a:lnTo>
                  <a:lnTo>
                    <a:pt x="19" y="162"/>
                  </a:lnTo>
                  <a:lnTo>
                    <a:pt x="35" y="165"/>
                  </a:lnTo>
                  <a:lnTo>
                    <a:pt x="50" y="167"/>
                  </a:lnTo>
                  <a:lnTo>
                    <a:pt x="221" y="167"/>
                  </a:lnTo>
                  <a:lnTo>
                    <a:pt x="221" y="167"/>
                  </a:lnTo>
                  <a:lnTo>
                    <a:pt x="240" y="143"/>
                  </a:lnTo>
                  <a:lnTo>
                    <a:pt x="240" y="143"/>
                  </a:lnTo>
                  <a:lnTo>
                    <a:pt x="272" y="169"/>
                  </a:lnTo>
                  <a:lnTo>
                    <a:pt x="272" y="169"/>
                  </a:lnTo>
                  <a:lnTo>
                    <a:pt x="273" y="172"/>
                  </a:lnTo>
                  <a:lnTo>
                    <a:pt x="274" y="174"/>
                  </a:lnTo>
                  <a:lnTo>
                    <a:pt x="274" y="174"/>
                  </a:lnTo>
                  <a:lnTo>
                    <a:pt x="273" y="175"/>
                  </a:lnTo>
                  <a:lnTo>
                    <a:pt x="272" y="177"/>
                  </a:lnTo>
                  <a:lnTo>
                    <a:pt x="138" y="177"/>
                  </a:lnTo>
                  <a:close/>
                  <a:moveTo>
                    <a:pt x="166" y="114"/>
                  </a:moveTo>
                  <a:lnTo>
                    <a:pt x="166" y="114"/>
                  </a:lnTo>
                  <a:lnTo>
                    <a:pt x="183" y="93"/>
                  </a:lnTo>
                  <a:lnTo>
                    <a:pt x="183" y="93"/>
                  </a:lnTo>
                  <a:lnTo>
                    <a:pt x="214" y="117"/>
                  </a:lnTo>
                  <a:lnTo>
                    <a:pt x="214" y="117"/>
                  </a:lnTo>
                  <a:lnTo>
                    <a:pt x="216" y="123"/>
                  </a:lnTo>
                  <a:lnTo>
                    <a:pt x="216" y="123"/>
                  </a:lnTo>
                  <a:lnTo>
                    <a:pt x="215" y="125"/>
                  </a:lnTo>
                  <a:lnTo>
                    <a:pt x="212" y="125"/>
                  </a:lnTo>
                  <a:lnTo>
                    <a:pt x="99" y="125"/>
                  </a:lnTo>
                  <a:lnTo>
                    <a:pt x="99" y="125"/>
                  </a:lnTo>
                  <a:lnTo>
                    <a:pt x="85" y="126"/>
                  </a:lnTo>
                  <a:lnTo>
                    <a:pt x="70" y="127"/>
                  </a:lnTo>
                  <a:lnTo>
                    <a:pt x="67" y="110"/>
                  </a:lnTo>
                  <a:lnTo>
                    <a:pt x="67" y="110"/>
                  </a:lnTo>
                  <a:lnTo>
                    <a:pt x="83" y="113"/>
                  </a:lnTo>
                  <a:lnTo>
                    <a:pt x="99" y="114"/>
                  </a:lnTo>
                  <a:lnTo>
                    <a:pt x="166" y="11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1" name="Freeform 155"/>
            <p:cNvSpPr>
              <a:spLocks/>
            </p:cNvSpPr>
            <p:nvPr userDrawn="1"/>
          </p:nvSpPr>
          <p:spPr bwMode="auto">
            <a:xfrm>
              <a:off x="5245101" y="1468438"/>
              <a:ext cx="107950" cy="133350"/>
            </a:xfrm>
            <a:custGeom>
              <a:avLst/>
              <a:gdLst/>
              <a:ahLst/>
              <a:cxnLst>
                <a:cxn ang="0">
                  <a:pos x="0" y="165"/>
                </a:cxn>
                <a:cxn ang="0">
                  <a:pos x="42" y="139"/>
                </a:cxn>
                <a:cxn ang="0">
                  <a:pos x="83" y="109"/>
                </a:cxn>
                <a:cxn ang="0">
                  <a:pos x="122" y="76"/>
                </a:cxn>
                <a:cxn ang="0">
                  <a:pos x="158" y="37"/>
                </a:cxn>
                <a:cxn ang="0">
                  <a:pos x="164" y="28"/>
                </a:cxn>
                <a:cxn ang="0">
                  <a:pos x="167" y="22"/>
                </a:cxn>
                <a:cxn ang="0">
                  <a:pos x="164" y="16"/>
                </a:cxn>
                <a:cxn ang="0">
                  <a:pos x="152" y="5"/>
                </a:cxn>
                <a:cxn ang="0">
                  <a:pos x="152" y="3"/>
                </a:cxn>
                <a:cxn ang="0">
                  <a:pos x="158" y="0"/>
                </a:cxn>
                <a:cxn ang="0">
                  <a:pos x="164" y="2"/>
                </a:cxn>
                <a:cxn ang="0">
                  <a:pos x="177" y="8"/>
                </a:cxn>
                <a:cxn ang="0">
                  <a:pos x="184" y="12"/>
                </a:cxn>
                <a:cxn ang="0">
                  <a:pos x="197" y="22"/>
                </a:cxn>
                <a:cxn ang="0">
                  <a:pos x="202" y="32"/>
                </a:cxn>
                <a:cxn ang="0">
                  <a:pos x="202" y="35"/>
                </a:cxn>
                <a:cxn ang="0">
                  <a:pos x="194" y="41"/>
                </a:cxn>
                <a:cxn ang="0">
                  <a:pos x="187" y="45"/>
                </a:cxn>
                <a:cxn ang="0">
                  <a:pos x="180" y="51"/>
                </a:cxn>
                <a:cxn ang="0">
                  <a:pos x="136" y="93"/>
                </a:cxn>
                <a:cxn ang="0">
                  <a:pos x="150" y="105"/>
                </a:cxn>
                <a:cxn ang="0">
                  <a:pos x="152" y="110"/>
                </a:cxn>
                <a:cxn ang="0">
                  <a:pos x="152" y="116"/>
                </a:cxn>
                <a:cxn ang="0">
                  <a:pos x="152" y="136"/>
                </a:cxn>
                <a:cxn ang="0">
                  <a:pos x="152" y="236"/>
                </a:cxn>
                <a:cxn ang="0">
                  <a:pos x="150" y="249"/>
                </a:cxn>
                <a:cxn ang="0">
                  <a:pos x="141" y="254"/>
                </a:cxn>
                <a:cxn ang="0">
                  <a:pos x="135" y="252"/>
                </a:cxn>
                <a:cxn ang="0">
                  <a:pos x="129" y="248"/>
                </a:cxn>
                <a:cxn ang="0">
                  <a:pos x="123" y="229"/>
                </a:cxn>
                <a:cxn ang="0">
                  <a:pos x="125" y="218"/>
                </a:cxn>
                <a:cxn ang="0">
                  <a:pos x="126" y="209"/>
                </a:cxn>
                <a:cxn ang="0">
                  <a:pos x="128" y="167"/>
                </a:cxn>
                <a:cxn ang="0">
                  <a:pos x="128" y="128"/>
                </a:cxn>
                <a:cxn ang="0">
                  <a:pos x="126" y="113"/>
                </a:cxn>
                <a:cxn ang="0">
                  <a:pos x="123" y="103"/>
                </a:cxn>
                <a:cxn ang="0">
                  <a:pos x="65" y="144"/>
                </a:cxn>
                <a:cxn ang="0">
                  <a:pos x="5" y="173"/>
                </a:cxn>
              </a:cxnLst>
              <a:rect l="0" t="0" r="r" b="b"/>
              <a:pathLst>
                <a:path w="202" h="254">
                  <a:moveTo>
                    <a:pt x="0" y="165"/>
                  </a:moveTo>
                  <a:lnTo>
                    <a:pt x="0" y="165"/>
                  </a:lnTo>
                  <a:lnTo>
                    <a:pt x="22" y="152"/>
                  </a:lnTo>
                  <a:lnTo>
                    <a:pt x="42" y="139"/>
                  </a:lnTo>
                  <a:lnTo>
                    <a:pt x="63" y="125"/>
                  </a:lnTo>
                  <a:lnTo>
                    <a:pt x="83" y="109"/>
                  </a:lnTo>
                  <a:lnTo>
                    <a:pt x="103" y="93"/>
                  </a:lnTo>
                  <a:lnTo>
                    <a:pt x="122" y="76"/>
                  </a:lnTo>
                  <a:lnTo>
                    <a:pt x="141" y="57"/>
                  </a:lnTo>
                  <a:lnTo>
                    <a:pt x="158" y="37"/>
                  </a:lnTo>
                  <a:lnTo>
                    <a:pt x="158" y="37"/>
                  </a:lnTo>
                  <a:lnTo>
                    <a:pt x="164" y="28"/>
                  </a:lnTo>
                  <a:lnTo>
                    <a:pt x="167" y="22"/>
                  </a:lnTo>
                  <a:lnTo>
                    <a:pt x="167" y="22"/>
                  </a:lnTo>
                  <a:lnTo>
                    <a:pt x="165" y="19"/>
                  </a:lnTo>
                  <a:lnTo>
                    <a:pt x="164" y="16"/>
                  </a:lnTo>
                  <a:lnTo>
                    <a:pt x="152" y="5"/>
                  </a:lnTo>
                  <a:lnTo>
                    <a:pt x="152" y="5"/>
                  </a:lnTo>
                  <a:lnTo>
                    <a:pt x="152" y="3"/>
                  </a:lnTo>
                  <a:lnTo>
                    <a:pt x="152" y="3"/>
                  </a:lnTo>
                  <a:lnTo>
                    <a:pt x="154" y="2"/>
                  </a:lnTo>
                  <a:lnTo>
                    <a:pt x="158" y="0"/>
                  </a:lnTo>
                  <a:lnTo>
                    <a:pt x="158" y="0"/>
                  </a:lnTo>
                  <a:lnTo>
                    <a:pt x="164" y="2"/>
                  </a:lnTo>
                  <a:lnTo>
                    <a:pt x="170" y="3"/>
                  </a:lnTo>
                  <a:lnTo>
                    <a:pt x="177" y="8"/>
                  </a:lnTo>
                  <a:lnTo>
                    <a:pt x="184" y="12"/>
                  </a:lnTo>
                  <a:lnTo>
                    <a:pt x="184" y="12"/>
                  </a:lnTo>
                  <a:lnTo>
                    <a:pt x="192" y="18"/>
                  </a:lnTo>
                  <a:lnTo>
                    <a:pt x="197" y="22"/>
                  </a:lnTo>
                  <a:lnTo>
                    <a:pt x="202" y="28"/>
                  </a:lnTo>
                  <a:lnTo>
                    <a:pt x="202" y="32"/>
                  </a:lnTo>
                  <a:lnTo>
                    <a:pt x="202" y="32"/>
                  </a:lnTo>
                  <a:lnTo>
                    <a:pt x="202" y="35"/>
                  </a:lnTo>
                  <a:lnTo>
                    <a:pt x="200" y="37"/>
                  </a:lnTo>
                  <a:lnTo>
                    <a:pt x="194" y="41"/>
                  </a:lnTo>
                  <a:lnTo>
                    <a:pt x="194" y="41"/>
                  </a:lnTo>
                  <a:lnTo>
                    <a:pt x="187" y="45"/>
                  </a:lnTo>
                  <a:lnTo>
                    <a:pt x="180" y="51"/>
                  </a:lnTo>
                  <a:lnTo>
                    <a:pt x="180" y="51"/>
                  </a:lnTo>
                  <a:lnTo>
                    <a:pt x="136" y="93"/>
                  </a:lnTo>
                  <a:lnTo>
                    <a:pt x="136" y="93"/>
                  </a:lnTo>
                  <a:lnTo>
                    <a:pt x="144" y="99"/>
                  </a:lnTo>
                  <a:lnTo>
                    <a:pt x="150" y="105"/>
                  </a:lnTo>
                  <a:lnTo>
                    <a:pt x="150" y="105"/>
                  </a:lnTo>
                  <a:lnTo>
                    <a:pt x="152" y="110"/>
                  </a:lnTo>
                  <a:lnTo>
                    <a:pt x="152" y="116"/>
                  </a:lnTo>
                  <a:lnTo>
                    <a:pt x="152" y="116"/>
                  </a:lnTo>
                  <a:lnTo>
                    <a:pt x="152" y="136"/>
                  </a:lnTo>
                  <a:lnTo>
                    <a:pt x="152" y="136"/>
                  </a:lnTo>
                  <a:lnTo>
                    <a:pt x="152" y="236"/>
                  </a:lnTo>
                  <a:lnTo>
                    <a:pt x="152" y="236"/>
                  </a:lnTo>
                  <a:lnTo>
                    <a:pt x="151" y="245"/>
                  </a:lnTo>
                  <a:lnTo>
                    <a:pt x="150" y="249"/>
                  </a:lnTo>
                  <a:lnTo>
                    <a:pt x="147" y="254"/>
                  </a:lnTo>
                  <a:lnTo>
                    <a:pt x="141" y="254"/>
                  </a:lnTo>
                  <a:lnTo>
                    <a:pt x="141" y="254"/>
                  </a:lnTo>
                  <a:lnTo>
                    <a:pt x="135" y="252"/>
                  </a:lnTo>
                  <a:lnTo>
                    <a:pt x="129" y="248"/>
                  </a:lnTo>
                  <a:lnTo>
                    <a:pt x="129" y="248"/>
                  </a:lnTo>
                  <a:lnTo>
                    <a:pt x="126" y="239"/>
                  </a:lnTo>
                  <a:lnTo>
                    <a:pt x="123" y="229"/>
                  </a:lnTo>
                  <a:lnTo>
                    <a:pt x="123" y="229"/>
                  </a:lnTo>
                  <a:lnTo>
                    <a:pt x="125" y="218"/>
                  </a:lnTo>
                  <a:lnTo>
                    <a:pt x="125" y="218"/>
                  </a:lnTo>
                  <a:lnTo>
                    <a:pt x="126" y="209"/>
                  </a:lnTo>
                  <a:lnTo>
                    <a:pt x="126" y="209"/>
                  </a:lnTo>
                  <a:lnTo>
                    <a:pt x="128" y="167"/>
                  </a:lnTo>
                  <a:lnTo>
                    <a:pt x="128" y="167"/>
                  </a:lnTo>
                  <a:lnTo>
                    <a:pt x="128" y="128"/>
                  </a:lnTo>
                  <a:lnTo>
                    <a:pt x="128" y="128"/>
                  </a:lnTo>
                  <a:lnTo>
                    <a:pt x="126" y="113"/>
                  </a:lnTo>
                  <a:lnTo>
                    <a:pt x="123" y="103"/>
                  </a:lnTo>
                  <a:lnTo>
                    <a:pt x="123" y="103"/>
                  </a:lnTo>
                  <a:lnTo>
                    <a:pt x="94" y="125"/>
                  </a:lnTo>
                  <a:lnTo>
                    <a:pt x="65" y="144"/>
                  </a:lnTo>
                  <a:lnTo>
                    <a:pt x="36" y="160"/>
                  </a:lnTo>
                  <a:lnTo>
                    <a:pt x="5" y="173"/>
                  </a:lnTo>
                  <a:lnTo>
                    <a:pt x="0" y="16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2" name="Freeform 156"/>
            <p:cNvSpPr>
              <a:spLocks noEditPoints="1"/>
            </p:cNvSpPr>
            <p:nvPr userDrawn="1"/>
          </p:nvSpPr>
          <p:spPr bwMode="auto">
            <a:xfrm>
              <a:off x="5391151" y="1485901"/>
              <a:ext cx="119063" cy="106363"/>
            </a:xfrm>
            <a:custGeom>
              <a:avLst/>
              <a:gdLst/>
              <a:ahLst/>
              <a:cxnLst>
                <a:cxn ang="0">
                  <a:pos x="223" y="28"/>
                </a:cxn>
                <a:cxn ang="0">
                  <a:pos x="190" y="78"/>
                </a:cxn>
                <a:cxn ang="0">
                  <a:pos x="152" y="120"/>
                </a:cxn>
                <a:cxn ang="0">
                  <a:pos x="106" y="157"/>
                </a:cxn>
                <a:cxn ang="0">
                  <a:pos x="56" y="190"/>
                </a:cxn>
                <a:cxn ang="0">
                  <a:pos x="49" y="194"/>
                </a:cxn>
                <a:cxn ang="0">
                  <a:pos x="46" y="197"/>
                </a:cxn>
                <a:cxn ang="0">
                  <a:pos x="37" y="201"/>
                </a:cxn>
                <a:cxn ang="0">
                  <a:pos x="32" y="200"/>
                </a:cxn>
                <a:cxn ang="0">
                  <a:pos x="20" y="193"/>
                </a:cxn>
                <a:cxn ang="0">
                  <a:pos x="14" y="187"/>
                </a:cxn>
                <a:cxn ang="0">
                  <a:pos x="3" y="174"/>
                </a:cxn>
                <a:cxn ang="0">
                  <a:pos x="0" y="162"/>
                </a:cxn>
                <a:cxn ang="0">
                  <a:pos x="0" y="157"/>
                </a:cxn>
                <a:cxn ang="0">
                  <a:pos x="3" y="155"/>
                </a:cxn>
                <a:cxn ang="0">
                  <a:pos x="10" y="159"/>
                </a:cxn>
                <a:cxn ang="0">
                  <a:pos x="20" y="167"/>
                </a:cxn>
                <a:cxn ang="0">
                  <a:pos x="24" y="168"/>
                </a:cxn>
                <a:cxn ang="0">
                  <a:pos x="36" y="167"/>
                </a:cxn>
                <a:cxn ang="0">
                  <a:pos x="55" y="158"/>
                </a:cxn>
                <a:cxn ang="0">
                  <a:pos x="79" y="143"/>
                </a:cxn>
                <a:cxn ang="0">
                  <a:pos x="124" y="113"/>
                </a:cxn>
                <a:cxn ang="0">
                  <a:pos x="165" y="78"/>
                </a:cxn>
                <a:cxn ang="0">
                  <a:pos x="200" y="42"/>
                </a:cxn>
                <a:cxn ang="0">
                  <a:pos x="223" y="28"/>
                </a:cxn>
                <a:cxn ang="0">
                  <a:pos x="4" y="0"/>
                </a:cxn>
                <a:cxn ang="0">
                  <a:pos x="36" y="10"/>
                </a:cxn>
                <a:cxn ang="0">
                  <a:pos x="62" y="25"/>
                </a:cxn>
                <a:cxn ang="0">
                  <a:pos x="66" y="29"/>
                </a:cxn>
                <a:cxn ang="0">
                  <a:pos x="72" y="39"/>
                </a:cxn>
                <a:cxn ang="0">
                  <a:pos x="74" y="45"/>
                </a:cxn>
                <a:cxn ang="0">
                  <a:pos x="69" y="58"/>
                </a:cxn>
                <a:cxn ang="0">
                  <a:pos x="58" y="62"/>
                </a:cxn>
                <a:cxn ang="0">
                  <a:pos x="53" y="62"/>
                </a:cxn>
                <a:cxn ang="0">
                  <a:pos x="46" y="55"/>
                </a:cxn>
                <a:cxn ang="0">
                  <a:pos x="42" y="48"/>
                </a:cxn>
                <a:cxn ang="0">
                  <a:pos x="24" y="26"/>
                </a:cxn>
                <a:cxn ang="0">
                  <a:pos x="0" y="7"/>
                </a:cxn>
              </a:cxnLst>
              <a:rect l="0" t="0" r="r" b="b"/>
              <a:pathLst>
                <a:path w="223" h="201">
                  <a:moveTo>
                    <a:pt x="223" y="28"/>
                  </a:moveTo>
                  <a:lnTo>
                    <a:pt x="223" y="28"/>
                  </a:lnTo>
                  <a:lnTo>
                    <a:pt x="207" y="54"/>
                  </a:lnTo>
                  <a:lnTo>
                    <a:pt x="190" y="78"/>
                  </a:lnTo>
                  <a:lnTo>
                    <a:pt x="172" y="100"/>
                  </a:lnTo>
                  <a:lnTo>
                    <a:pt x="152" y="120"/>
                  </a:lnTo>
                  <a:lnTo>
                    <a:pt x="129" y="138"/>
                  </a:lnTo>
                  <a:lnTo>
                    <a:pt x="106" y="157"/>
                  </a:lnTo>
                  <a:lnTo>
                    <a:pt x="81" y="172"/>
                  </a:lnTo>
                  <a:lnTo>
                    <a:pt x="56" y="190"/>
                  </a:lnTo>
                  <a:lnTo>
                    <a:pt x="56" y="190"/>
                  </a:lnTo>
                  <a:lnTo>
                    <a:pt x="49" y="194"/>
                  </a:lnTo>
                  <a:lnTo>
                    <a:pt x="46" y="197"/>
                  </a:lnTo>
                  <a:lnTo>
                    <a:pt x="46" y="197"/>
                  </a:lnTo>
                  <a:lnTo>
                    <a:pt x="42" y="200"/>
                  </a:lnTo>
                  <a:lnTo>
                    <a:pt x="37" y="201"/>
                  </a:lnTo>
                  <a:lnTo>
                    <a:pt x="37" y="201"/>
                  </a:lnTo>
                  <a:lnTo>
                    <a:pt x="32" y="200"/>
                  </a:lnTo>
                  <a:lnTo>
                    <a:pt x="26" y="197"/>
                  </a:lnTo>
                  <a:lnTo>
                    <a:pt x="20" y="193"/>
                  </a:lnTo>
                  <a:lnTo>
                    <a:pt x="14" y="187"/>
                  </a:lnTo>
                  <a:lnTo>
                    <a:pt x="14" y="187"/>
                  </a:lnTo>
                  <a:lnTo>
                    <a:pt x="7" y="180"/>
                  </a:lnTo>
                  <a:lnTo>
                    <a:pt x="3" y="174"/>
                  </a:lnTo>
                  <a:lnTo>
                    <a:pt x="0" y="167"/>
                  </a:lnTo>
                  <a:lnTo>
                    <a:pt x="0" y="162"/>
                  </a:lnTo>
                  <a:lnTo>
                    <a:pt x="0" y="162"/>
                  </a:lnTo>
                  <a:lnTo>
                    <a:pt x="0" y="157"/>
                  </a:lnTo>
                  <a:lnTo>
                    <a:pt x="1" y="155"/>
                  </a:lnTo>
                  <a:lnTo>
                    <a:pt x="3" y="155"/>
                  </a:lnTo>
                  <a:lnTo>
                    <a:pt x="3" y="155"/>
                  </a:lnTo>
                  <a:lnTo>
                    <a:pt x="10" y="159"/>
                  </a:lnTo>
                  <a:lnTo>
                    <a:pt x="10" y="159"/>
                  </a:lnTo>
                  <a:lnTo>
                    <a:pt x="20" y="167"/>
                  </a:lnTo>
                  <a:lnTo>
                    <a:pt x="24" y="168"/>
                  </a:lnTo>
                  <a:lnTo>
                    <a:pt x="24" y="168"/>
                  </a:lnTo>
                  <a:lnTo>
                    <a:pt x="29" y="168"/>
                  </a:lnTo>
                  <a:lnTo>
                    <a:pt x="36" y="167"/>
                  </a:lnTo>
                  <a:lnTo>
                    <a:pt x="43" y="164"/>
                  </a:lnTo>
                  <a:lnTo>
                    <a:pt x="55" y="158"/>
                  </a:lnTo>
                  <a:lnTo>
                    <a:pt x="55" y="158"/>
                  </a:lnTo>
                  <a:lnTo>
                    <a:pt x="79" y="143"/>
                  </a:lnTo>
                  <a:lnTo>
                    <a:pt x="103" y="129"/>
                  </a:lnTo>
                  <a:lnTo>
                    <a:pt x="124" y="113"/>
                  </a:lnTo>
                  <a:lnTo>
                    <a:pt x="145" y="96"/>
                  </a:lnTo>
                  <a:lnTo>
                    <a:pt x="165" y="78"/>
                  </a:lnTo>
                  <a:lnTo>
                    <a:pt x="182" y="61"/>
                  </a:lnTo>
                  <a:lnTo>
                    <a:pt x="200" y="42"/>
                  </a:lnTo>
                  <a:lnTo>
                    <a:pt x="216" y="22"/>
                  </a:lnTo>
                  <a:lnTo>
                    <a:pt x="223" y="28"/>
                  </a:lnTo>
                  <a:close/>
                  <a:moveTo>
                    <a:pt x="4" y="0"/>
                  </a:moveTo>
                  <a:lnTo>
                    <a:pt x="4" y="0"/>
                  </a:lnTo>
                  <a:lnTo>
                    <a:pt x="21" y="4"/>
                  </a:lnTo>
                  <a:lnTo>
                    <a:pt x="36" y="10"/>
                  </a:lnTo>
                  <a:lnTo>
                    <a:pt x="50" y="16"/>
                  </a:lnTo>
                  <a:lnTo>
                    <a:pt x="62" y="25"/>
                  </a:lnTo>
                  <a:lnTo>
                    <a:pt x="62" y="25"/>
                  </a:lnTo>
                  <a:lnTo>
                    <a:pt x="66" y="29"/>
                  </a:lnTo>
                  <a:lnTo>
                    <a:pt x="71" y="35"/>
                  </a:lnTo>
                  <a:lnTo>
                    <a:pt x="72" y="39"/>
                  </a:lnTo>
                  <a:lnTo>
                    <a:pt x="74" y="45"/>
                  </a:lnTo>
                  <a:lnTo>
                    <a:pt x="74" y="45"/>
                  </a:lnTo>
                  <a:lnTo>
                    <a:pt x="72" y="52"/>
                  </a:lnTo>
                  <a:lnTo>
                    <a:pt x="69" y="58"/>
                  </a:lnTo>
                  <a:lnTo>
                    <a:pt x="63" y="61"/>
                  </a:lnTo>
                  <a:lnTo>
                    <a:pt x="58" y="62"/>
                  </a:lnTo>
                  <a:lnTo>
                    <a:pt x="58" y="62"/>
                  </a:lnTo>
                  <a:lnTo>
                    <a:pt x="53" y="62"/>
                  </a:lnTo>
                  <a:lnTo>
                    <a:pt x="50" y="59"/>
                  </a:lnTo>
                  <a:lnTo>
                    <a:pt x="46" y="55"/>
                  </a:lnTo>
                  <a:lnTo>
                    <a:pt x="42" y="48"/>
                  </a:lnTo>
                  <a:lnTo>
                    <a:pt x="42" y="48"/>
                  </a:lnTo>
                  <a:lnTo>
                    <a:pt x="33" y="36"/>
                  </a:lnTo>
                  <a:lnTo>
                    <a:pt x="24" y="26"/>
                  </a:lnTo>
                  <a:lnTo>
                    <a:pt x="14" y="16"/>
                  </a:lnTo>
                  <a:lnTo>
                    <a:pt x="0" y="7"/>
                  </a:lnTo>
                  <a:lnTo>
                    <a:pt x="4"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3" name="Freeform 157"/>
            <p:cNvSpPr>
              <a:spLocks/>
            </p:cNvSpPr>
            <p:nvPr userDrawn="1"/>
          </p:nvSpPr>
          <p:spPr bwMode="auto">
            <a:xfrm>
              <a:off x="5532438" y="1479551"/>
              <a:ext cx="107950" cy="122238"/>
            </a:xfrm>
            <a:custGeom>
              <a:avLst/>
              <a:gdLst/>
              <a:ahLst/>
              <a:cxnLst>
                <a:cxn ang="0">
                  <a:pos x="26" y="223"/>
                </a:cxn>
                <a:cxn ang="0">
                  <a:pos x="57" y="201"/>
                </a:cxn>
                <a:cxn ang="0">
                  <a:pos x="86" y="177"/>
                </a:cxn>
                <a:cxn ang="0">
                  <a:pos x="113" y="145"/>
                </a:cxn>
                <a:cxn ang="0">
                  <a:pos x="136" y="110"/>
                </a:cxn>
                <a:cxn ang="0">
                  <a:pos x="145" y="93"/>
                </a:cxn>
                <a:cxn ang="0">
                  <a:pos x="167" y="42"/>
                </a:cxn>
                <a:cxn ang="0">
                  <a:pos x="170" y="29"/>
                </a:cxn>
                <a:cxn ang="0">
                  <a:pos x="170" y="28"/>
                </a:cxn>
                <a:cxn ang="0">
                  <a:pos x="164" y="26"/>
                </a:cxn>
                <a:cxn ang="0">
                  <a:pos x="147" y="28"/>
                </a:cxn>
                <a:cxn ang="0">
                  <a:pos x="99" y="33"/>
                </a:cxn>
                <a:cxn ang="0">
                  <a:pos x="57" y="39"/>
                </a:cxn>
                <a:cxn ang="0">
                  <a:pos x="38" y="45"/>
                </a:cxn>
                <a:cxn ang="0">
                  <a:pos x="31" y="48"/>
                </a:cxn>
                <a:cxn ang="0">
                  <a:pos x="26" y="46"/>
                </a:cxn>
                <a:cxn ang="0">
                  <a:pos x="16" y="38"/>
                </a:cxn>
                <a:cxn ang="0">
                  <a:pos x="10" y="31"/>
                </a:cxn>
                <a:cxn ang="0">
                  <a:pos x="0" y="15"/>
                </a:cxn>
                <a:cxn ang="0">
                  <a:pos x="2" y="10"/>
                </a:cxn>
                <a:cxn ang="0">
                  <a:pos x="4" y="9"/>
                </a:cxn>
                <a:cxn ang="0">
                  <a:pos x="12" y="13"/>
                </a:cxn>
                <a:cxn ang="0">
                  <a:pos x="20" y="17"/>
                </a:cxn>
                <a:cxn ang="0">
                  <a:pos x="28" y="20"/>
                </a:cxn>
                <a:cxn ang="0">
                  <a:pos x="33" y="20"/>
                </a:cxn>
                <a:cxn ang="0">
                  <a:pos x="57" y="19"/>
                </a:cxn>
                <a:cxn ang="0">
                  <a:pos x="100" y="15"/>
                </a:cxn>
                <a:cxn ang="0">
                  <a:pos x="157" y="6"/>
                </a:cxn>
                <a:cxn ang="0">
                  <a:pos x="165" y="2"/>
                </a:cxn>
                <a:cxn ang="0">
                  <a:pos x="168" y="0"/>
                </a:cxn>
                <a:cxn ang="0">
                  <a:pos x="171" y="0"/>
                </a:cxn>
                <a:cxn ang="0">
                  <a:pos x="180" y="3"/>
                </a:cxn>
                <a:cxn ang="0">
                  <a:pos x="191" y="13"/>
                </a:cxn>
                <a:cxn ang="0">
                  <a:pos x="205" y="29"/>
                </a:cxn>
                <a:cxn ang="0">
                  <a:pos x="206" y="32"/>
                </a:cxn>
                <a:cxn ang="0">
                  <a:pos x="200" y="42"/>
                </a:cxn>
                <a:cxn ang="0">
                  <a:pos x="197" y="45"/>
                </a:cxn>
                <a:cxn ang="0">
                  <a:pos x="193" y="54"/>
                </a:cxn>
                <a:cxn ang="0">
                  <a:pos x="165" y="107"/>
                </a:cxn>
                <a:cxn ang="0">
                  <a:pos x="138" y="151"/>
                </a:cxn>
                <a:cxn ang="0">
                  <a:pos x="126" y="164"/>
                </a:cxn>
                <a:cxn ang="0">
                  <a:pos x="103" y="187"/>
                </a:cxn>
                <a:cxn ang="0">
                  <a:pos x="75" y="207"/>
                </a:cxn>
                <a:cxn ang="0">
                  <a:pos x="46" y="223"/>
                </a:cxn>
                <a:cxn ang="0">
                  <a:pos x="26" y="223"/>
                </a:cxn>
              </a:cxnLst>
              <a:rect l="0" t="0" r="r" b="b"/>
              <a:pathLst>
                <a:path w="206" h="230">
                  <a:moveTo>
                    <a:pt x="26" y="223"/>
                  </a:moveTo>
                  <a:lnTo>
                    <a:pt x="26" y="223"/>
                  </a:lnTo>
                  <a:lnTo>
                    <a:pt x="42" y="213"/>
                  </a:lnTo>
                  <a:lnTo>
                    <a:pt x="57" y="201"/>
                  </a:lnTo>
                  <a:lnTo>
                    <a:pt x="73" y="190"/>
                  </a:lnTo>
                  <a:lnTo>
                    <a:pt x="86" y="177"/>
                  </a:lnTo>
                  <a:lnTo>
                    <a:pt x="100" y="161"/>
                  </a:lnTo>
                  <a:lnTo>
                    <a:pt x="113" y="145"/>
                  </a:lnTo>
                  <a:lnTo>
                    <a:pt x="125" y="129"/>
                  </a:lnTo>
                  <a:lnTo>
                    <a:pt x="136" y="110"/>
                  </a:lnTo>
                  <a:lnTo>
                    <a:pt x="136" y="110"/>
                  </a:lnTo>
                  <a:lnTo>
                    <a:pt x="145" y="93"/>
                  </a:lnTo>
                  <a:lnTo>
                    <a:pt x="154" y="75"/>
                  </a:lnTo>
                  <a:lnTo>
                    <a:pt x="167" y="42"/>
                  </a:lnTo>
                  <a:lnTo>
                    <a:pt x="167" y="42"/>
                  </a:lnTo>
                  <a:lnTo>
                    <a:pt x="170" y="29"/>
                  </a:lnTo>
                  <a:lnTo>
                    <a:pt x="170" y="29"/>
                  </a:lnTo>
                  <a:lnTo>
                    <a:pt x="170" y="28"/>
                  </a:lnTo>
                  <a:lnTo>
                    <a:pt x="168" y="26"/>
                  </a:lnTo>
                  <a:lnTo>
                    <a:pt x="164" y="26"/>
                  </a:lnTo>
                  <a:lnTo>
                    <a:pt x="164" y="26"/>
                  </a:lnTo>
                  <a:lnTo>
                    <a:pt x="147" y="28"/>
                  </a:lnTo>
                  <a:lnTo>
                    <a:pt x="147" y="28"/>
                  </a:lnTo>
                  <a:lnTo>
                    <a:pt x="99" y="33"/>
                  </a:lnTo>
                  <a:lnTo>
                    <a:pt x="57" y="39"/>
                  </a:lnTo>
                  <a:lnTo>
                    <a:pt x="57" y="39"/>
                  </a:lnTo>
                  <a:lnTo>
                    <a:pt x="44" y="42"/>
                  </a:lnTo>
                  <a:lnTo>
                    <a:pt x="38" y="45"/>
                  </a:lnTo>
                  <a:lnTo>
                    <a:pt x="38" y="45"/>
                  </a:lnTo>
                  <a:lnTo>
                    <a:pt x="31" y="48"/>
                  </a:lnTo>
                  <a:lnTo>
                    <a:pt x="31" y="48"/>
                  </a:lnTo>
                  <a:lnTo>
                    <a:pt x="26" y="46"/>
                  </a:lnTo>
                  <a:lnTo>
                    <a:pt x="22" y="44"/>
                  </a:lnTo>
                  <a:lnTo>
                    <a:pt x="16" y="38"/>
                  </a:lnTo>
                  <a:lnTo>
                    <a:pt x="10" y="31"/>
                  </a:lnTo>
                  <a:lnTo>
                    <a:pt x="10" y="31"/>
                  </a:lnTo>
                  <a:lnTo>
                    <a:pt x="3" y="20"/>
                  </a:lnTo>
                  <a:lnTo>
                    <a:pt x="0" y="15"/>
                  </a:lnTo>
                  <a:lnTo>
                    <a:pt x="0" y="15"/>
                  </a:lnTo>
                  <a:lnTo>
                    <a:pt x="2" y="10"/>
                  </a:lnTo>
                  <a:lnTo>
                    <a:pt x="4" y="9"/>
                  </a:lnTo>
                  <a:lnTo>
                    <a:pt x="4" y="9"/>
                  </a:lnTo>
                  <a:lnTo>
                    <a:pt x="6" y="9"/>
                  </a:lnTo>
                  <a:lnTo>
                    <a:pt x="12" y="13"/>
                  </a:lnTo>
                  <a:lnTo>
                    <a:pt x="12" y="13"/>
                  </a:lnTo>
                  <a:lnTo>
                    <a:pt x="20" y="17"/>
                  </a:lnTo>
                  <a:lnTo>
                    <a:pt x="20" y="17"/>
                  </a:lnTo>
                  <a:lnTo>
                    <a:pt x="28" y="20"/>
                  </a:lnTo>
                  <a:lnTo>
                    <a:pt x="33" y="20"/>
                  </a:lnTo>
                  <a:lnTo>
                    <a:pt x="33" y="20"/>
                  </a:lnTo>
                  <a:lnTo>
                    <a:pt x="57" y="19"/>
                  </a:lnTo>
                  <a:lnTo>
                    <a:pt x="57" y="19"/>
                  </a:lnTo>
                  <a:lnTo>
                    <a:pt x="100" y="15"/>
                  </a:lnTo>
                  <a:lnTo>
                    <a:pt x="100" y="15"/>
                  </a:lnTo>
                  <a:lnTo>
                    <a:pt x="136" y="9"/>
                  </a:lnTo>
                  <a:lnTo>
                    <a:pt x="157" y="6"/>
                  </a:lnTo>
                  <a:lnTo>
                    <a:pt x="157" y="6"/>
                  </a:lnTo>
                  <a:lnTo>
                    <a:pt x="165" y="2"/>
                  </a:lnTo>
                  <a:lnTo>
                    <a:pt x="165" y="2"/>
                  </a:lnTo>
                  <a:lnTo>
                    <a:pt x="168" y="0"/>
                  </a:lnTo>
                  <a:lnTo>
                    <a:pt x="171" y="0"/>
                  </a:lnTo>
                  <a:lnTo>
                    <a:pt x="171" y="0"/>
                  </a:lnTo>
                  <a:lnTo>
                    <a:pt x="176" y="0"/>
                  </a:lnTo>
                  <a:lnTo>
                    <a:pt x="180" y="3"/>
                  </a:lnTo>
                  <a:lnTo>
                    <a:pt x="191" y="13"/>
                  </a:lnTo>
                  <a:lnTo>
                    <a:pt x="191" y="13"/>
                  </a:lnTo>
                  <a:lnTo>
                    <a:pt x="202" y="25"/>
                  </a:lnTo>
                  <a:lnTo>
                    <a:pt x="205" y="29"/>
                  </a:lnTo>
                  <a:lnTo>
                    <a:pt x="206" y="32"/>
                  </a:lnTo>
                  <a:lnTo>
                    <a:pt x="206" y="32"/>
                  </a:lnTo>
                  <a:lnTo>
                    <a:pt x="205" y="36"/>
                  </a:lnTo>
                  <a:lnTo>
                    <a:pt x="200" y="42"/>
                  </a:lnTo>
                  <a:lnTo>
                    <a:pt x="200" y="42"/>
                  </a:lnTo>
                  <a:lnTo>
                    <a:pt x="197" y="45"/>
                  </a:lnTo>
                  <a:lnTo>
                    <a:pt x="193" y="54"/>
                  </a:lnTo>
                  <a:lnTo>
                    <a:pt x="193" y="54"/>
                  </a:lnTo>
                  <a:lnTo>
                    <a:pt x="180" y="81"/>
                  </a:lnTo>
                  <a:lnTo>
                    <a:pt x="165" y="107"/>
                  </a:lnTo>
                  <a:lnTo>
                    <a:pt x="151" y="130"/>
                  </a:lnTo>
                  <a:lnTo>
                    <a:pt x="138" y="151"/>
                  </a:lnTo>
                  <a:lnTo>
                    <a:pt x="138" y="151"/>
                  </a:lnTo>
                  <a:lnTo>
                    <a:pt x="126" y="164"/>
                  </a:lnTo>
                  <a:lnTo>
                    <a:pt x="115" y="175"/>
                  </a:lnTo>
                  <a:lnTo>
                    <a:pt x="103" y="187"/>
                  </a:lnTo>
                  <a:lnTo>
                    <a:pt x="90" y="197"/>
                  </a:lnTo>
                  <a:lnTo>
                    <a:pt x="75" y="207"/>
                  </a:lnTo>
                  <a:lnTo>
                    <a:pt x="61" y="216"/>
                  </a:lnTo>
                  <a:lnTo>
                    <a:pt x="46" y="223"/>
                  </a:lnTo>
                  <a:lnTo>
                    <a:pt x="31" y="230"/>
                  </a:lnTo>
                  <a:lnTo>
                    <a:pt x="26" y="22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4" name="Freeform 158"/>
            <p:cNvSpPr>
              <a:spLocks noEditPoints="1"/>
            </p:cNvSpPr>
            <p:nvPr userDrawn="1"/>
          </p:nvSpPr>
          <p:spPr bwMode="auto">
            <a:xfrm>
              <a:off x="5678488" y="1468438"/>
              <a:ext cx="106363" cy="138113"/>
            </a:xfrm>
            <a:custGeom>
              <a:avLst/>
              <a:gdLst/>
              <a:ahLst/>
              <a:cxnLst>
                <a:cxn ang="0">
                  <a:pos x="30" y="252"/>
                </a:cxn>
                <a:cxn ang="0">
                  <a:pos x="53" y="240"/>
                </a:cxn>
                <a:cxn ang="0">
                  <a:pos x="79" y="220"/>
                </a:cxn>
                <a:cxn ang="0">
                  <a:pos x="95" y="207"/>
                </a:cxn>
                <a:cxn ang="0">
                  <a:pos x="121" y="176"/>
                </a:cxn>
                <a:cxn ang="0">
                  <a:pos x="143" y="142"/>
                </a:cxn>
                <a:cxn ang="0">
                  <a:pos x="158" y="104"/>
                </a:cxn>
                <a:cxn ang="0">
                  <a:pos x="163" y="85"/>
                </a:cxn>
                <a:cxn ang="0">
                  <a:pos x="94" y="95"/>
                </a:cxn>
                <a:cxn ang="0">
                  <a:pos x="66" y="100"/>
                </a:cxn>
                <a:cxn ang="0">
                  <a:pos x="45" y="104"/>
                </a:cxn>
                <a:cxn ang="0">
                  <a:pos x="34" y="108"/>
                </a:cxn>
                <a:cxn ang="0">
                  <a:pos x="30" y="110"/>
                </a:cxn>
                <a:cxn ang="0">
                  <a:pos x="27" y="110"/>
                </a:cxn>
                <a:cxn ang="0">
                  <a:pos x="20" y="107"/>
                </a:cxn>
                <a:cxn ang="0">
                  <a:pos x="10" y="100"/>
                </a:cxn>
                <a:cxn ang="0">
                  <a:pos x="0" y="84"/>
                </a:cxn>
                <a:cxn ang="0">
                  <a:pos x="0" y="81"/>
                </a:cxn>
                <a:cxn ang="0">
                  <a:pos x="2" y="75"/>
                </a:cxn>
                <a:cxn ang="0">
                  <a:pos x="5" y="75"/>
                </a:cxn>
                <a:cxn ang="0">
                  <a:pos x="10" y="78"/>
                </a:cxn>
                <a:cxn ang="0">
                  <a:pos x="27" y="84"/>
                </a:cxn>
                <a:cxn ang="0">
                  <a:pos x="40" y="84"/>
                </a:cxn>
                <a:cxn ang="0">
                  <a:pos x="98" y="75"/>
                </a:cxn>
                <a:cxn ang="0">
                  <a:pos x="156" y="66"/>
                </a:cxn>
                <a:cxn ang="0">
                  <a:pos x="161" y="65"/>
                </a:cxn>
                <a:cxn ang="0">
                  <a:pos x="166" y="62"/>
                </a:cxn>
                <a:cxn ang="0">
                  <a:pos x="171" y="61"/>
                </a:cxn>
                <a:cxn ang="0">
                  <a:pos x="185" y="68"/>
                </a:cxn>
                <a:cxn ang="0">
                  <a:pos x="192" y="75"/>
                </a:cxn>
                <a:cxn ang="0">
                  <a:pos x="200" y="85"/>
                </a:cxn>
                <a:cxn ang="0">
                  <a:pos x="201" y="90"/>
                </a:cxn>
                <a:cxn ang="0">
                  <a:pos x="197" y="97"/>
                </a:cxn>
                <a:cxn ang="0">
                  <a:pos x="192" y="101"/>
                </a:cxn>
                <a:cxn ang="0">
                  <a:pos x="190" y="106"/>
                </a:cxn>
                <a:cxn ang="0">
                  <a:pos x="166" y="152"/>
                </a:cxn>
                <a:cxn ang="0">
                  <a:pos x="142" y="188"/>
                </a:cxn>
                <a:cxn ang="0">
                  <a:pos x="132" y="200"/>
                </a:cxn>
                <a:cxn ang="0">
                  <a:pos x="107" y="221"/>
                </a:cxn>
                <a:cxn ang="0">
                  <a:pos x="79" y="239"/>
                </a:cxn>
                <a:cxn ang="0">
                  <a:pos x="50" y="253"/>
                </a:cxn>
                <a:cxn ang="0">
                  <a:pos x="30" y="252"/>
                </a:cxn>
                <a:cxn ang="0">
                  <a:pos x="33" y="9"/>
                </a:cxn>
                <a:cxn ang="0">
                  <a:pos x="46" y="14"/>
                </a:cxn>
                <a:cxn ang="0">
                  <a:pos x="60" y="17"/>
                </a:cxn>
                <a:cxn ang="0">
                  <a:pos x="76" y="16"/>
                </a:cxn>
                <a:cxn ang="0">
                  <a:pos x="101" y="13"/>
                </a:cxn>
                <a:cxn ang="0">
                  <a:pos x="133" y="4"/>
                </a:cxn>
                <a:cxn ang="0">
                  <a:pos x="139" y="1"/>
                </a:cxn>
                <a:cxn ang="0">
                  <a:pos x="146" y="0"/>
                </a:cxn>
                <a:cxn ang="0">
                  <a:pos x="156" y="0"/>
                </a:cxn>
                <a:cxn ang="0">
                  <a:pos x="169" y="7"/>
                </a:cxn>
                <a:cxn ang="0">
                  <a:pos x="171" y="13"/>
                </a:cxn>
                <a:cxn ang="0">
                  <a:pos x="169" y="17"/>
                </a:cxn>
                <a:cxn ang="0">
                  <a:pos x="156" y="24"/>
                </a:cxn>
                <a:cxn ang="0">
                  <a:pos x="140" y="26"/>
                </a:cxn>
                <a:cxn ang="0">
                  <a:pos x="103" y="32"/>
                </a:cxn>
                <a:cxn ang="0">
                  <a:pos x="63" y="36"/>
                </a:cxn>
                <a:cxn ang="0">
                  <a:pos x="55" y="35"/>
                </a:cxn>
                <a:cxn ang="0">
                  <a:pos x="37" y="24"/>
                </a:cxn>
                <a:cxn ang="0">
                  <a:pos x="33" y="9"/>
                </a:cxn>
              </a:cxnLst>
              <a:rect l="0" t="0" r="r" b="b"/>
              <a:pathLst>
                <a:path w="201" h="259">
                  <a:moveTo>
                    <a:pt x="30" y="252"/>
                  </a:moveTo>
                  <a:lnTo>
                    <a:pt x="30" y="252"/>
                  </a:lnTo>
                  <a:lnTo>
                    <a:pt x="42" y="246"/>
                  </a:lnTo>
                  <a:lnTo>
                    <a:pt x="53" y="240"/>
                  </a:lnTo>
                  <a:lnTo>
                    <a:pt x="65" y="231"/>
                  </a:lnTo>
                  <a:lnTo>
                    <a:pt x="79" y="220"/>
                  </a:lnTo>
                  <a:lnTo>
                    <a:pt x="79" y="220"/>
                  </a:lnTo>
                  <a:lnTo>
                    <a:pt x="95" y="207"/>
                  </a:lnTo>
                  <a:lnTo>
                    <a:pt x="108" y="192"/>
                  </a:lnTo>
                  <a:lnTo>
                    <a:pt x="121" y="176"/>
                  </a:lnTo>
                  <a:lnTo>
                    <a:pt x="133" y="159"/>
                  </a:lnTo>
                  <a:lnTo>
                    <a:pt x="143" y="142"/>
                  </a:lnTo>
                  <a:lnTo>
                    <a:pt x="150" y="123"/>
                  </a:lnTo>
                  <a:lnTo>
                    <a:pt x="158" y="104"/>
                  </a:lnTo>
                  <a:lnTo>
                    <a:pt x="163" y="85"/>
                  </a:lnTo>
                  <a:lnTo>
                    <a:pt x="163" y="85"/>
                  </a:lnTo>
                  <a:lnTo>
                    <a:pt x="126" y="90"/>
                  </a:lnTo>
                  <a:lnTo>
                    <a:pt x="94" y="95"/>
                  </a:lnTo>
                  <a:lnTo>
                    <a:pt x="94" y="95"/>
                  </a:lnTo>
                  <a:lnTo>
                    <a:pt x="66" y="100"/>
                  </a:lnTo>
                  <a:lnTo>
                    <a:pt x="45" y="104"/>
                  </a:lnTo>
                  <a:lnTo>
                    <a:pt x="45" y="104"/>
                  </a:lnTo>
                  <a:lnTo>
                    <a:pt x="39" y="106"/>
                  </a:lnTo>
                  <a:lnTo>
                    <a:pt x="34" y="108"/>
                  </a:lnTo>
                  <a:lnTo>
                    <a:pt x="34" y="108"/>
                  </a:lnTo>
                  <a:lnTo>
                    <a:pt x="30" y="110"/>
                  </a:lnTo>
                  <a:lnTo>
                    <a:pt x="27" y="110"/>
                  </a:lnTo>
                  <a:lnTo>
                    <a:pt x="27" y="110"/>
                  </a:lnTo>
                  <a:lnTo>
                    <a:pt x="24" y="110"/>
                  </a:lnTo>
                  <a:lnTo>
                    <a:pt x="20" y="107"/>
                  </a:lnTo>
                  <a:lnTo>
                    <a:pt x="10" y="100"/>
                  </a:lnTo>
                  <a:lnTo>
                    <a:pt x="10" y="100"/>
                  </a:lnTo>
                  <a:lnTo>
                    <a:pt x="2" y="90"/>
                  </a:lnTo>
                  <a:lnTo>
                    <a:pt x="0" y="84"/>
                  </a:lnTo>
                  <a:lnTo>
                    <a:pt x="0" y="81"/>
                  </a:lnTo>
                  <a:lnTo>
                    <a:pt x="0" y="81"/>
                  </a:lnTo>
                  <a:lnTo>
                    <a:pt x="0" y="77"/>
                  </a:lnTo>
                  <a:lnTo>
                    <a:pt x="2" y="75"/>
                  </a:lnTo>
                  <a:lnTo>
                    <a:pt x="2" y="75"/>
                  </a:lnTo>
                  <a:lnTo>
                    <a:pt x="5" y="75"/>
                  </a:lnTo>
                  <a:lnTo>
                    <a:pt x="10" y="78"/>
                  </a:lnTo>
                  <a:lnTo>
                    <a:pt x="10" y="78"/>
                  </a:lnTo>
                  <a:lnTo>
                    <a:pt x="18" y="82"/>
                  </a:lnTo>
                  <a:lnTo>
                    <a:pt x="27" y="84"/>
                  </a:lnTo>
                  <a:lnTo>
                    <a:pt x="27" y="84"/>
                  </a:lnTo>
                  <a:lnTo>
                    <a:pt x="40" y="84"/>
                  </a:lnTo>
                  <a:lnTo>
                    <a:pt x="40" y="84"/>
                  </a:lnTo>
                  <a:lnTo>
                    <a:pt x="98" y="75"/>
                  </a:lnTo>
                  <a:lnTo>
                    <a:pt x="98" y="75"/>
                  </a:lnTo>
                  <a:lnTo>
                    <a:pt x="156" y="66"/>
                  </a:lnTo>
                  <a:lnTo>
                    <a:pt x="156" y="66"/>
                  </a:lnTo>
                  <a:lnTo>
                    <a:pt x="161" y="65"/>
                  </a:lnTo>
                  <a:lnTo>
                    <a:pt x="166" y="62"/>
                  </a:lnTo>
                  <a:lnTo>
                    <a:pt x="166" y="62"/>
                  </a:lnTo>
                  <a:lnTo>
                    <a:pt x="171" y="61"/>
                  </a:lnTo>
                  <a:lnTo>
                    <a:pt x="171" y="61"/>
                  </a:lnTo>
                  <a:lnTo>
                    <a:pt x="176" y="62"/>
                  </a:lnTo>
                  <a:lnTo>
                    <a:pt x="185" y="68"/>
                  </a:lnTo>
                  <a:lnTo>
                    <a:pt x="185" y="68"/>
                  </a:lnTo>
                  <a:lnTo>
                    <a:pt x="192" y="75"/>
                  </a:lnTo>
                  <a:lnTo>
                    <a:pt x="197" y="79"/>
                  </a:lnTo>
                  <a:lnTo>
                    <a:pt x="200" y="85"/>
                  </a:lnTo>
                  <a:lnTo>
                    <a:pt x="201" y="90"/>
                  </a:lnTo>
                  <a:lnTo>
                    <a:pt x="201" y="90"/>
                  </a:lnTo>
                  <a:lnTo>
                    <a:pt x="200" y="94"/>
                  </a:lnTo>
                  <a:lnTo>
                    <a:pt x="197" y="97"/>
                  </a:lnTo>
                  <a:lnTo>
                    <a:pt x="197" y="97"/>
                  </a:lnTo>
                  <a:lnTo>
                    <a:pt x="192" y="101"/>
                  </a:lnTo>
                  <a:lnTo>
                    <a:pt x="190" y="106"/>
                  </a:lnTo>
                  <a:lnTo>
                    <a:pt x="190" y="106"/>
                  </a:lnTo>
                  <a:lnTo>
                    <a:pt x="178" y="130"/>
                  </a:lnTo>
                  <a:lnTo>
                    <a:pt x="166" y="152"/>
                  </a:lnTo>
                  <a:lnTo>
                    <a:pt x="155" y="171"/>
                  </a:lnTo>
                  <a:lnTo>
                    <a:pt x="142" y="188"/>
                  </a:lnTo>
                  <a:lnTo>
                    <a:pt x="142" y="188"/>
                  </a:lnTo>
                  <a:lnTo>
                    <a:pt x="132" y="200"/>
                  </a:lnTo>
                  <a:lnTo>
                    <a:pt x="120" y="211"/>
                  </a:lnTo>
                  <a:lnTo>
                    <a:pt x="107" y="221"/>
                  </a:lnTo>
                  <a:lnTo>
                    <a:pt x="94" y="230"/>
                  </a:lnTo>
                  <a:lnTo>
                    <a:pt x="79" y="239"/>
                  </a:lnTo>
                  <a:lnTo>
                    <a:pt x="65" y="246"/>
                  </a:lnTo>
                  <a:lnTo>
                    <a:pt x="50" y="253"/>
                  </a:lnTo>
                  <a:lnTo>
                    <a:pt x="34" y="259"/>
                  </a:lnTo>
                  <a:lnTo>
                    <a:pt x="30" y="252"/>
                  </a:lnTo>
                  <a:close/>
                  <a:moveTo>
                    <a:pt x="33" y="9"/>
                  </a:moveTo>
                  <a:lnTo>
                    <a:pt x="33" y="9"/>
                  </a:lnTo>
                  <a:lnTo>
                    <a:pt x="40" y="13"/>
                  </a:lnTo>
                  <a:lnTo>
                    <a:pt x="46" y="14"/>
                  </a:lnTo>
                  <a:lnTo>
                    <a:pt x="53" y="16"/>
                  </a:lnTo>
                  <a:lnTo>
                    <a:pt x="60" y="17"/>
                  </a:lnTo>
                  <a:lnTo>
                    <a:pt x="60" y="17"/>
                  </a:lnTo>
                  <a:lnTo>
                    <a:pt x="76" y="16"/>
                  </a:lnTo>
                  <a:lnTo>
                    <a:pt x="101" y="13"/>
                  </a:lnTo>
                  <a:lnTo>
                    <a:pt x="101" y="13"/>
                  </a:lnTo>
                  <a:lnTo>
                    <a:pt x="127" y="7"/>
                  </a:lnTo>
                  <a:lnTo>
                    <a:pt x="133" y="4"/>
                  </a:lnTo>
                  <a:lnTo>
                    <a:pt x="139" y="1"/>
                  </a:lnTo>
                  <a:lnTo>
                    <a:pt x="139" y="1"/>
                  </a:lnTo>
                  <a:lnTo>
                    <a:pt x="143" y="0"/>
                  </a:lnTo>
                  <a:lnTo>
                    <a:pt x="146" y="0"/>
                  </a:lnTo>
                  <a:lnTo>
                    <a:pt x="146" y="0"/>
                  </a:lnTo>
                  <a:lnTo>
                    <a:pt x="156" y="0"/>
                  </a:lnTo>
                  <a:lnTo>
                    <a:pt x="163" y="3"/>
                  </a:lnTo>
                  <a:lnTo>
                    <a:pt x="169" y="7"/>
                  </a:lnTo>
                  <a:lnTo>
                    <a:pt x="171" y="10"/>
                  </a:lnTo>
                  <a:lnTo>
                    <a:pt x="171" y="13"/>
                  </a:lnTo>
                  <a:lnTo>
                    <a:pt x="171" y="13"/>
                  </a:lnTo>
                  <a:lnTo>
                    <a:pt x="169" y="17"/>
                  </a:lnTo>
                  <a:lnTo>
                    <a:pt x="165" y="22"/>
                  </a:lnTo>
                  <a:lnTo>
                    <a:pt x="156" y="24"/>
                  </a:lnTo>
                  <a:lnTo>
                    <a:pt x="140" y="26"/>
                  </a:lnTo>
                  <a:lnTo>
                    <a:pt x="140" y="26"/>
                  </a:lnTo>
                  <a:lnTo>
                    <a:pt x="103" y="32"/>
                  </a:lnTo>
                  <a:lnTo>
                    <a:pt x="103" y="32"/>
                  </a:lnTo>
                  <a:lnTo>
                    <a:pt x="82" y="35"/>
                  </a:lnTo>
                  <a:lnTo>
                    <a:pt x="63" y="36"/>
                  </a:lnTo>
                  <a:lnTo>
                    <a:pt x="63" y="36"/>
                  </a:lnTo>
                  <a:lnTo>
                    <a:pt x="55" y="35"/>
                  </a:lnTo>
                  <a:lnTo>
                    <a:pt x="47" y="30"/>
                  </a:lnTo>
                  <a:lnTo>
                    <a:pt x="37" y="24"/>
                  </a:lnTo>
                  <a:lnTo>
                    <a:pt x="27" y="16"/>
                  </a:lnTo>
                  <a:lnTo>
                    <a:pt x="33" y="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5" name="Freeform 159"/>
            <p:cNvSpPr>
              <a:spLocks noEditPoints="1"/>
            </p:cNvSpPr>
            <p:nvPr userDrawn="1"/>
          </p:nvSpPr>
          <p:spPr bwMode="auto">
            <a:xfrm>
              <a:off x="5815013" y="1479551"/>
              <a:ext cx="125413" cy="117475"/>
            </a:xfrm>
            <a:custGeom>
              <a:avLst/>
              <a:gdLst/>
              <a:ahLst/>
              <a:cxnLst>
                <a:cxn ang="0">
                  <a:pos x="6" y="61"/>
                </a:cxn>
                <a:cxn ang="0">
                  <a:pos x="35" y="68"/>
                </a:cxn>
                <a:cxn ang="0">
                  <a:pos x="57" y="78"/>
                </a:cxn>
                <a:cxn ang="0">
                  <a:pos x="61" y="83"/>
                </a:cxn>
                <a:cxn ang="0">
                  <a:pos x="67" y="93"/>
                </a:cxn>
                <a:cxn ang="0">
                  <a:pos x="68" y="100"/>
                </a:cxn>
                <a:cxn ang="0">
                  <a:pos x="64" y="110"/>
                </a:cxn>
                <a:cxn ang="0">
                  <a:pos x="54" y="114"/>
                </a:cxn>
                <a:cxn ang="0">
                  <a:pos x="51" y="113"/>
                </a:cxn>
                <a:cxn ang="0">
                  <a:pos x="44" y="106"/>
                </a:cxn>
                <a:cxn ang="0">
                  <a:pos x="35" y="96"/>
                </a:cxn>
                <a:cxn ang="0">
                  <a:pos x="13" y="77"/>
                </a:cxn>
                <a:cxn ang="0">
                  <a:pos x="6" y="61"/>
                </a:cxn>
                <a:cxn ang="0">
                  <a:pos x="237" y="49"/>
                </a:cxn>
                <a:cxn ang="0">
                  <a:pos x="199" y="106"/>
                </a:cxn>
                <a:cxn ang="0">
                  <a:pos x="165" y="142"/>
                </a:cxn>
                <a:cxn ang="0">
                  <a:pos x="152" y="152"/>
                </a:cxn>
                <a:cxn ang="0">
                  <a:pos x="102" y="191"/>
                </a:cxn>
                <a:cxn ang="0">
                  <a:pos x="80" y="204"/>
                </a:cxn>
                <a:cxn ang="0">
                  <a:pos x="63" y="216"/>
                </a:cxn>
                <a:cxn ang="0">
                  <a:pos x="58" y="219"/>
                </a:cxn>
                <a:cxn ang="0">
                  <a:pos x="51" y="222"/>
                </a:cxn>
                <a:cxn ang="0">
                  <a:pos x="45" y="220"/>
                </a:cxn>
                <a:cxn ang="0">
                  <a:pos x="34" y="210"/>
                </a:cxn>
                <a:cxn ang="0">
                  <a:pos x="25" y="201"/>
                </a:cxn>
                <a:cxn ang="0">
                  <a:pos x="16" y="187"/>
                </a:cxn>
                <a:cxn ang="0">
                  <a:pos x="16" y="183"/>
                </a:cxn>
                <a:cxn ang="0">
                  <a:pos x="18" y="174"/>
                </a:cxn>
                <a:cxn ang="0">
                  <a:pos x="19" y="174"/>
                </a:cxn>
                <a:cxn ang="0">
                  <a:pos x="22" y="175"/>
                </a:cxn>
                <a:cxn ang="0">
                  <a:pos x="28" y="183"/>
                </a:cxn>
                <a:cxn ang="0">
                  <a:pos x="39" y="188"/>
                </a:cxn>
                <a:cxn ang="0">
                  <a:pos x="44" y="188"/>
                </a:cxn>
                <a:cxn ang="0">
                  <a:pos x="55" y="185"/>
                </a:cxn>
                <a:cxn ang="0">
                  <a:pos x="99" y="162"/>
                </a:cxn>
                <a:cxn ang="0">
                  <a:pos x="131" y="139"/>
                </a:cxn>
                <a:cxn ang="0">
                  <a:pos x="179" y="100"/>
                </a:cxn>
                <a:cxn ang="0">
                  <a:pos x="216" y="59"/>
                </a:cxn>
                <a:cxn ang="0">
                  <a:pos x="237" y="49"/>
                </a:cxn>
                <a:cxn ang="0">
                  <a:pos x="39" y="0"/>
                </a:cxn>
                <a:cxn ang="0">
                  <a:pos x="76" y="10"/>
                </a:cxn>
                <a:cxn ang="0">
                  <a:pos x="87" y="17"/>
                </a:cxn>
                <a:cxn ang="0">
                  <a:pos x="99" y="28"/>
                </a:cxn>
                <a:cxn ang="0">
                  <a:pos x="102" y="39"/>
                </a:cxn>
                <a:cxn ang="0">
                  <a:pos x="102" y="46"/>
                </a:cxn>
                <a:cxn ang="0">
                  <a:pos x="94" y="55"/>
                </a:cxn>
                <a:cxn ang="0">
                  <a:pos x="89" y="57"/>
                </a:cxn>
                <a:cxn ang="0">
                  <a:pos x="84" y="55"/>
                </a:cxn>
                <a:cxn ang="0">
                  <a:pos x="78" y="48"/>
                </a:cxn>
                <a:cxn ang="0">
                  <a:pos x="58" y="26"/>
                </a:cxn>
                <a:cxn ang="0">
                  <a:pos x="35" y="7"/>
                </a:cxn>
              </a:cxnLst>
              <a:rect l="0" t="0" r="r" b="b"/>
              <a:pathLst>
                <a:path w="237" h="222">
                  <a:moveTo>
                    <a:pt x="6" y="61"/>
                  </a:moveTo>
                  <a:lnTo>
                    <a:pt x="6" y="61"/>
                  </a:lnTo>
                  <a:lnTo>
                    <a:pt x="20" y="64"/>
                  </a:lnTo>
                  <a:lnTo>
                    <a:pt x="35" y="68"/>
                  </a:lnTo>
                  <a:lnTo>
                    <a:pt x="47" y="72"/>
                  </a:lnTo>
                  <a:lnTo>
                    <a:pt x="57" y="78"/>
                  </a:lnTo>
                  <a:lnTo>
                    <a:pt x="57" y="78"/>
                  </a:lnTo>
                  <a:lnTo>
                    <a:pt x="61" y="83"/>
                  </a:lnTo>
                  <a:lnTo>
                    <a:pt x="65" y="87"/>
                  </a:lnTo>
                  <a:lnTo>
                    <a:pt x="67" y="93"/>
                  </a:lnTo>
                  <a:lnTo>
                    <a:pt x="68" y="100"/>
                  </a:lnTo>
                  <a:lnTo>
                    <a:pt x="68" y="100"/>
                  </a:lnTo>
                  <a:lnTo>
                    <a:pt x="67" y="104"/>
                  </a:lnTo>
                  <a:lnTo>
                    <a:pt x="64" y="110"/>
                  </a:lnTo>
                  <a:lnTo>
                    <a:pt x="60" y="113"/>
                  </a:lnTo>
                  <a:lnTo>
                    <a:pt x="54" y="114"/>
                  </a:lnTo>
                  <a:lnTo>
                    <a:pt x="54" y="114"/>
                  </a:lnTo>
                  <a:lnTo>
                    <a:pt x="51" y="113"/>
                  </a:lnTo>
                  <a:lnTo>
                    <a:pt x="49" y="113"/>
                  </a:lnTo>
                  <a:lnTo>
                    <a:pt x="44" y="106"/>
                  </a:lnTo>
                  <a:lnTo>
                    <a:pt x="44" y="106"/>
                  </a:lnTo>
                  <a:lnTo>
                    <a:pt x="35" y="96"/>
                  </a:lnTo>
                  <a:lnTo>
                    <a:pt x="25" y="86"/>
                  </a:lnTo>
                  <a:lnTo>
                    <a:pt x="13" y="77"/>
                  </a:lnTo>
                  <a:lnTo>
                    <a:pt x="0" y="68"/>
                  </a:lnTo>
                  <a:lnTo>
                    <a:pt x="6" y="61"/>
                  </a:lnTo>
                  <a:close/>
                  <a:moveTo>
                    <a:pt x="237" y="49"/>
                  </a:moveTo>
                  <a:lnTo>
                    <a:pt x="237" y="49"/>
                  </a:lnTo>
                  <a:lnTo>
                    <a:pt x="219" y="78"/>
                  </a:lnTo>
                  <a:lnTo>
                    <a:pt x="199" y="106"/>
                  </a:lnTo>
                  <a:lnTo>
                    <a:pt x="177" y="130"/>
                  </a:lnTo>
                  <a:lnTo>
                    <a:pt x="165" y="142"/>
                  </a:lnTo>
                  <a:lnTo>
                    <a:pt x="152" y="152"/>
                  </a:lnTo>
                  <a:lnTo>
                    <a:pt x="152" y="152"/>
                  </a:lnTo>
                  <a:lnTo>
                    <a:pt x="121" y="177"/>
                  </a:lnTo>
                  <a:lnTo>
                    <a:pt x="102" y="191"/>
                  </a:lnTo>
                  <a:lnTo>
                    <a:pt x="80" y="204"/>
                  </a:lnTo>
                  <a:lnTo>
                    <a:pt x="80" y="204"/>
                  </a:lnTo>
                  <a:lnTo>
                    <a:pt x="68" y="210"/>
                  </a:lnTo>
                  <a:lnTo>
                    <a:pt x="63" y="216"/>
                  </a:lnTo>
                  <a:lnTo>
                    <a:pt x="63" y="216"/>
                  </a:lnTo>
                  <a:lnTo>
                    <a:pt x="58" y="219"/>
                  </a:lnTo>
                  <a:lnTo>
                    <a:pt x="55" y="220"/>
                  </a:lnTo>
                  <a:lnTo>
                    <a:pt x="51" y="222"/>
                  </a:lnTo>
                  <a:lnTo>
                    <a:pt x="51" y="222"/>
                  </a:lnTo>
                  <a:lnTo>
                    <a:pt x="45" y="220"/>
                  </a:lnTo>
                  <a:lnTo>
                    <a:pt x="39" y="217"/>
                  </a:lnTo>
                  <a:lnTo>
                    <a:pt x="34" y="210"/>
                  </a:lnTo>
                  <a:lnTo>
                    <a:pt x="25" y="201"/>
                  </a:lnTo>
                  <a:lnTo>
                    <a:pt x="25" y="201"/>
                  </a:lnTo>
                  <a:lnTo>
                    <a:pt x="18" y="193"/>
                  </a:lnTo>
                  <a:lnTo>
                    <a:pt x="16" y="187"/>
                  </a:lnTo>
                  <a:lnTo>
                    <a:pt x="16" y="183"/>
                  </a:lnTo>
                  <a:lnTo>
                    <a:pt x="16" y="183"/>
                  </a:lnTo>
                  <a:lnTo>
                    <a:pt x="16" y="175"/>
                  </a:lnTo>
                  <a:lnTo>
                    <a:pt x="18" y="174"/>
                  </a:lnTo>
                  <a:lnTo>
                    <a:pt x="19" y="174"/>
                  </a:lnTo>
                  <a:lnTo>
                    <a:pt x="19" y="174"/>
                  </a:lnTo>
                  <a:lnTo>
                    <a:pt x="20" y="174"/>
                  </a:lnTo>
                  <a:lnTo>
                    <a:pt x="22" y="175"/>
                  </a:lnTo>
                  <a:lnTo>
                    <a:pt x="22" y="175"/>
                  </a:lnTo>
                  <a:lnTo>
                    <a:pt x="28" y="183"/>
                  </a:lnTo>
                  <a:lnTo>
                    <a:pt x="34" y="185"/>
                  </a:lnTo>
                  <a:lnTo>
                    <a:pt x="39" y="188"/>
                  </a:lnTo>
                  <a:lnTo>
                    <a:pt x="44" y="188"/>
                  </a:lnTo>
                  <a:lnTo>
                    <a:pt x="44" y="188"/>
                  </a:lnTo>
                  <a:lnTo>
                    <a:pt x="49" y="187"/>
                  </a:lnTo>
                  <a:lnTo>
                    <a:pt x="55" y="185"/>
                  </a:lnTo>
                  <a:lnTo>
                    <a:pt x="74" y="177"/>
                  </a:lnTo>
                  <a:lnTo>
                    <a:pt x="99" y="162"/>
                  </a:lnTo>
                  <a:lnTo>
                    <a:pt x="131" y="139"/>
                  </a:lnTo>
                  <a:lnTo>
                    <a:pt x="131" y="139"/>
                  </a:lnTo>
                  <a:lnTo>
                    <a:pt x="154" y="122"/>
                  </a:lnTo>
                  <a:lnTo>
                    <a:pt x="179" y="100"/>
                  </a:lnTo>
                  <a:lnTo>
                    <a:pt x="205" y="74"/>
                  </a:lnTo>
                  <a:lnTo>
                    <a:pt x="216" y="59"/>
                  </a:lnTo>
                  <a:lnTo>
                    <a:pt x="228" y="44"/>
                  </a:lnTo>
                  <a:lnTo>
                    <a:pt x="237" y="49"/>
                  </a:lnTo>
                  <a:close/>
                  <a:moveTo>
                    <a:pt x="39" y="0"/>
                  </a:moveTo>
                  <a:lnTo>
                    <a:pt x="39" y="0"/>
                  </a:lnTo>
                  <a:lnTo>
                    <a:pt x="61" y="6"/>
                  </a:lnTo>
                  <a:lnTo>
                    <a:pt x="76" y="10"/>
                  </a:lnTo>
                  <a:lnTo>
                    <a:pt x="76" y="10"/>
                  </a:lnTo>
                  <a:lnTo>
                    <a:pt x="87" y="17"/>
                  </a:lnTo>
                  <a:lnTo>
                    <a:pt x="96" y="23"/>
                  </a:lnTo>
                  <a:lnTo>
                    <a:pt x="99" y="28"/>
                  </a:lnTo>
                  <a:lnTo>
                    <a:pt x="100" y="31"/>
                  </a:lnTo>
                  <a:lnTo>
                    <a:pt x="102" y="39"/>
                  </a:lnTo>
                  <a:lnTo>
                    <a:pt x="102" y="39"/>
                  </a:lnTo>
                  <a:lnTo>
                    <a:pt x="102" y="46"/>
                  </a:lnTo>
                  <a:lnTo>
                    <a:pt x="99" y="52"/>
                  </a:lnTo>
                  <a:lnTo>
                    <a:pt x="94" y="55"/>
                  </a:lnTo>
                  <a:lnTo>
                    <a:pt x="89" y="57"/>
                  </a:lnTo>
                  <a:lnTo>
                    <a:pt x="89" y="57"/>
                  </a:lnTo>
                  <a:lnTo>
                    <a:pt x="87" y="57"/>
                  </a:lnTo>
                  <a:lnTo>
                    <a:pt x="84" y="55"/>
                  </a:lnTo>
                  <a:lnTo>
                    <a:pt x="78" y="48"/>
                  </a:lnTo>
                  <a:lnTo>
                    <a:pt x="78" y="48"/>
                  </a:lnTo>
                  <a:lnTo>
                    <a:pt x="68" y="36"/>
                  </a:lnTo>
                  <a:lnTo>
                    <a:pt x="58" y="26"/>
                  </a:lnTo>
                  <a:lnTo>
                    <a:pt x="48" y="16"/>
                  </a:lnTo>
                  <a:lnTo>
                    <a:pt x="35" y="7"/>
                  </a:lnTo>
                  <a:lnTo>
                    <a:pt x="39"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6" name="Freeform 160"/>
            <p:cNvSpPr>
              <a:spLocks/>
            </p:cNvSpPr>
            <p:nvPr userDrawn="1"/>
          </p:nvSpPr>
          <p:spPr bwMode="auto">
            <a:xfrm>
              <a:off x="5953126" y="1481138"/>
              <a:ext cx="127000" cy="111125"/>
            </a:xfrm>
            <a:custGeom>
              <a:avLst/>
              <a:gdLst/>
              <a:ahLst/>
              <a:cxnLst>
                <a:cxn ang="0">
                  <a:pos x="0" y="204"/>
                </a:cxn>
                <a:cxn ang="0">
                  <a:pos x="59" y="164"/>
                </a:cxn>
                <a:cxn ang="0">
                  <a:pos x="106" y="120"/>
                </a:cxn>
                <a:cxn ang="0">
                  <a:pos x="123" y="98"/>
                </a:cxn>
                <a:cxn ang="0">
                  <a:pos x="155" y="51"/>
                </a:cxn>
                <a:cxn ang="0">
                  <a:pos x="166" y="26"/>
                </a:cxn>
                <a:cxn ang="0">
                  <a:pos x="93" y="38"/>
                </a:cxn>
                <a:cxn ang="0">
                  <a:pos x="69" y="43"/>
                </a:cxn>
                <a:cxn ang="0">
                  <a:pos x="64" y="46"/>
                </a:cxn>
                <a:cxn ang="0">
                  <a:pos x="59" y="48"/>
                </a:cxn>
                <a:cxn ang="0">
                  <a:pos x="50" y="45"/>
                </a:cxn>
                <a:cxn ang="0">
                  <a:pos x="40" y="36"/>
                </a:cxn>
                <a:cxn ang="0">
                  <a:pos x="33" y="25"/>
                </a:cxn>
                <a:cxn ang="0">
                  <a:pos x="30" y="14"/>
                </a:cxn>
                <a:cxn ang="0">
                  <a:pos x="32" y="12"/>
                </a:cxn>
                <a:cxn ang="0">
                  <a:pos x="33" y="10"/>
                </a:cxn>
                <a:cxn ang="0">
                  <a:pos x="37" y="13"/>
                </a:cxn>
                <a:cxn ang="0">
                  <a:pos x="49" y="19"/>
                </a:cxn>
                <a:cxn ang="0">
                  <a:pos x="62" y="22"/>
                </a:cxn>
                <a:cxn ang="0">
                  <a:pos x="71" y="20"/>
                </a:cxn>
                <a:cxn ang="0">
                  <a:pos x="107" y="17"/>
                </a:cxn>
                <a:cxn ang="0">
                  <a:pos x="152" y="12"/>
                </a:cxn>
                <a:cxn ang="0">
                  <a:pos x="168" y="6"/>
                </a:cxn>
                <a:cxn ang="0">
                  <a:pos x="171" y="3"/>
                </a:cxn>
                <a:cxn ang="0">
                  <a:pos x="178" y="0"/>
                </a:cxn>
                <a:cxn ang="0">
                  <a:pos x="181" y="0"/>
                </a:cxn>
                <a:cxn ang="0">
                  <a:pos x="197" y="10"/>
                </a:cxn>
                <a:cxn ang="0">
                  <a:pos x="206" y="19"/>
                </a:cxn>
                <a:cxn ang="0">
                  <a:pos x="207" y="23"/>
                </a:cxn>
                <a:cxn ang="0">
                  <a:pos x="206" y="28"/>
                </a:cxn>
                <a:cxn ang="0">
                  <a:pos x="201" y="30"/>
                </a:cxn>
                <a:cxn ang="0">
                  <a:pos x="191" y="39"/>
                </a:cxn>
                <a:cxn ang="0">
                  <a:pos x="171" y="75"/>
                </a:cxn>
                <a:cxn ang="0">
                  <a:pos x="146" y="107"/>
                </a:cxn>
                <a:cxn ang="0">
                  <a:pos x="168" y="119"/>
                </a:cxn>
                <a:cxn ang="0">
                  <a:pos x="204" y="140"/>
                </a:cxn>
                <a:cxn ang="0">
                  <a:pos x="227" y="162"/>
                </a:cxn>
                <a:cxn ang="0">
                  <a:pos x="240" y="181"/>
                </a:cxn>
                <a:cxn ang="0">
                  <a:pos x="242" y="190"/>
                </a:cxn>
                <a:cxn ang="0">
                  <a:pos x="238" y="201"/>
                </a:cxn>
                <a:cxn ang="0">
                  <a:pos x="229" y="206"/>
                </a:cxn>
                <a:cxn ang="0">
                  <a:pos x="224" y="206"/>
                </a:cxn>
                <a:cxn ang="0">
                  <a:pos x="217" y="198"/>
                </a:cxn>
                <a:cxn ang="0">
                  <a:pos x="211" y="188"/>
                </a:cxn>
                <a:cxn ang="0">
                  <a:pos x="181" y="151"/>
                </a:cxn>
                <a:cxn ang="0">
                  <a:pos x="139" y="116"/>
                </a:cxn>
                <a:cxn ang="0">
                  <a:pos x="124" y="132"/>
                </a:cxn>
                <a:cxn ang="0">
                  <a:pos x="93" y="161"/>
                </a:cxn>
                <a:cxn ang="0">
                  <a:pos x="59" y="184"/>
                </a:cxn>
                <a:cxn ang="0">
                  <a:pos x="23" y="203"/>
                </a:cxn>
                <a:cxn ang="0">
                  <a:pos x="0" y="204"/>
                </a:cxn>
              </a:cxnLst>
              <a:rect l="0" t="0" r="r" b="b"/>
              <a:pathLst>
                <a:path w="242" h="211">
                  <a:moveTo>
                    <a:pt x="0" y="204"/>
                  </a:moveTo>
                  <a:lnTo>
                    <a:pt x="0" y="204"/>
                  </a:lnTo>
                  <a:lnTo>
                    <a:pt x="32" y="184"/>
                  </a:lnTo>
                  <a:lnTo>
                    <a:pt x="59" y="164"/>
                  </a:lnTo>
                  <a:lnTo>
                    <a:pt x="84" y="142"/>
                  </a:lnTo>
                  <a:lnTo>
                    <a:pt x="106" y="120"/>
                  </a:lnTo>
                  <a:lnTo>
                    <a:pt x="106" y="120"/>
                  </a:lnTo>
                  <a:lnTo>
                    <a:pt x="123" y="98"/>
                  </a:lnTo>
                  <a:lnTo>
                    <a:pt x="140" y="74"/>
                  </a:lnTo>
                  <a:lnTo>
                    <a:pt x="155" y="51"/>
                  </a:lnTo>
                  <a:lnTo>
                    <a:pt x="166" y="26"/>
                  </a:lnTo>
                  <a:lnTo>
                    <a:pt x="166" y="26"/>
                  </a:lnTo>
                  <a:lnTo>
                    <a:pt x="93" y="38"/>
                  </a:lnTo>
                  <a:lnTo>
                    <a:pt x="93" y="38"/>
                  </a:lnTo>
                  <a:lnTo>
                    <a:pt x="77" y="41"/>
                  </a:lnTo>
                  <a:lnTo>
                    <a:pt x="69" y="43"/>
                  </a:lnTo>
                  <a:lnTo>
                    <a:pt x="69" y="43"/>
                  </a:lnTo>
                  <a:lnTo>
                    <a:pt x="64" y="46"/>
                  </a:lnTo>
                  <a:lnTo>
                    <a:pt x="59" y="48"/>
                  </a:lnTo>
                  <a:lnTo>
                    <a:pt x="59" y="48"/>
                  </a:lnTo>
                  <a:lnTo>
                    <a:pt x="55" y="46"/>
                  </a:lnTo>
                  <a:lnTo>
                    <a:pt x="50" y="45"/>
                  </a:lnTo>
                  <a:lnTo>
                    <a:pt x="40" y="36"/>
                  </a:lnTo>
                  <a:lnTo>
                    <a:pt x="40" y="36"/>
                  </a:lnTo>
                  <a:lnTo>
                    <a:pt x="36" y="30"/>
                  </a:lnTo>
                  <a:lnTo>
                    <a:pt x="33" y="25"/>
                  </a:lnTo>
                  <a:lnTo>
                    <a:pt x="32" y="19"/>
                  </a:lnTo>
                  <a:lnTo>
                    <a:pt x="30" y="14"/>
                  </a:lnTo>
                  <a:lnTo>
                    <a:pt x="30" y="14"/>
                  </a:lnTo>
                  <a:lnTo>
                    <a:pt x="32" y="12"/>
                  </a:lnTo>
                  <a:lnTo>
                    <a:pt x="33" y="10"/>
                  </a:lnTo>
                  <a:lnTo>
                    <a:pt x="33" y="10"/>
                  </a:lnTo>
                  <a:lnTo>
                    <a:pt x="37" y="13"/>
                  </a:lnTo>
                  <a:lnTo>
                    <a:pt x="37" y="13"/>
                  </a:lnTo>
                  <a:lnTo>
                    <a:pt x="43" y="16"/>
                  </a:lnTo>
                  <a:lnTo>
                    <a:pt x="49" y="19"/>
                  </a:lnTo>
                  <a:lnTo>
                    <a:pt x="56" y="22"/>
                  </a:lnTo>
                  <a:lnTo>
                    <a:pt x="62" y="22"/>
                  </a:lnTo>
                  <a:lnTo>
                    <a:pt x="62" y="22"/>
                  </a:lnTo>
                  <a:lnTo>
                    <a:pt x="71" y="20"/>
                  </a:lnTo>
                  <a:lnTo>
                    <a:pt x="71" y="20"/>
                  </a:lnTo>
                  <a:lnTo>
                    <a:pt x="107" y="17"/>
                  </a:lnTo>
                  <a:lnTo>
                    <a:pt x="152" y="12"/>
                  </a:lnTo>
                  <a:lnTo>
                    <a:pt x="152" y="12"/>
                  </a:lnTo>
                  <a:lnTo>
                    <a:pt x="164" y="9"/>
                  </a:lnTo>
                  <a:lnTo>
                    <a:pt x="168" y="6"/>
                  </a:lnTo>
                  <a:lnTo>
                    <a:pt x="171" y="3"/>
                  </a:lnTo>
                  <a:lnTo>
                    <a:pt x="171" y="3"/>
                  </a:lnTo>
                  <a:lnTo>
                    <a:pt x="175" y="0"/>
                  </a:lnTo>
                  <a:lnTo>
                    <a:pt x="178" y="0"/>
                  </a:lnTo>
                  <a:lnTo>
                    <a:pt x="178" y="0"/>
                  </a:lnTo>
                  <a:lnTo>
                    <a:pt x="181" y="0"/>
                  </a:lnTo>
                  <a:lnTo>
                    <a:pt x="185" y="3"/>
                  </a:lnTo>
                  <a:lnTo>
                    <a:pt x="197" y="10"/>
                  </a:lnTo>
                  <a:lnTo>
                    <a:pt x="197" y="10"/>
                  </a:lnTo>
                  <a:lnTo>
                    <a:pt x="206" y="19"/>
                  </a:lnTo>
                  <a:lnTo>
                    <a:pt x="206" y="22"/>
                  </a:lnTo>
                  <a:lnTo>
                    <a:pt x="207" y="23"/>
                  </a:lnTo>
                  <a:lnTo>
                    <a:pt x="207" y="23"/>
                  </a:lnTo>
                  <a:lnTo>
                    <a:pt x="206" y="28"/>
                  </a:lnTo>
                  <a:lnTo>
                    <a:pt x="201" y="30"/>
                  </a:lnTo>
                  <a:lnTo>
                    <a:pt x="201" y="30"/>
                  </a:lnTo>
                  <a:lnTo>
                    <a:pt x="195" y="33"/>
                  </a:lnTo>
                  <a:lnTo>
                    <a:pt x="191" y="39"/>
                  </a:lnTo>
                  <a:lnTo>
                    <a:pt x="191" y="39"/>
                  </a:lnTo>
                  <a:lnTo>
                    <a:pt x="171" y="75"/>
                  </a:lnTo>
                  <a:lnTo>
                    <a:pt x="159" y="91"/>
                  </a:lnTo>
                  <a:lnTo>
                    <a:pt x="146" y="107"/>
                  </a:lnTo>
                  <a:lnTo>
                    <a:pt x="146" y="107"/>
                  </a:lnTo>
                  <a:lnTo>
                    <a:pt x="168" y="119"/>
                  </a:lnTo>
                  <a:lnTo>
                    <a:pt x="187" y="130"/>
                  </a:lnTo>
                  <a:lnTo>
                    <a:pt x="204" y="140"/>
                  </a:lnTo>
                  <a:lnTo>
                    <a:pt x="217" y="151"/>
                  </a:lnTo>
                  <a:lnTo>
                    <a:pt x="227" y="162"/>
                  </a:lnTo>
                  <a:lnTo>
                    <a:pt x="235" y="171"/>
                  </a:lnTo>
                  <a:lnTo>
                    <a:pt x="240" y="181"/>
                  </a:lnTo>
                  <a:lnTo>
                    <a:pt x="242" y="190"/>
                  </a:lnTo>
                  <a:lnTo>
                    <a:pt x="242" y="190"/>
                  </a:lnTo>
                  <a:lnTo>
                    <a:pt x="240" y="197"/>
                  </a:lnTo>
                  <a:lnTo>
                    <a:pt x="238" y="201"/>
                  </a:lnTo>
                  <a:lnTo>
                    <a:pt x="233" y="206"/>
                  </a:lnTo>
                  <a:lnTo>
                    <a:pt x="229" y="206"/>
                  </a:lnTo>
                  <a:lnTo>
                    <a:pt x="229" y="206"/>
                  </a:lnTo>
                  <a:lnTo>
                    <a:pt x="224" y="206"/>
                  </a:lnTo>
                  <a:lnTo>
                    <a:pt x="222" y="203"/>
                  </a:lnTo>
                  <a:lnTo>
                    <a:pt x="217" y="198"/>
                  </a:lnTo>
                  <a:lnTo>
                    <a:pt x="211" y="188"/>
                  </a:lnTo>
                  <a:lnTo>
                    <a:pt x="211" y="188"/>
                  </a:lnTo>
                  <a:lnTo>
                    <a:pt x="197" y="168"/>
                  </a:lnTo>
                  <a:lnTo>
                    <a:pt x="181" y="151"/>
                  </a:lnTo>
                  <a:lnTo>
                    <a:pt x="162" y="133"/>
                  </a:lnTo>
                  <a:lnTo>
                    <a:pt x="139" y="116"/>
                  </a:lnTo>
                  <a:lnTo>
                    <a:pt x="139" y="116"/>
                  </a:lnTo>
                  <a:lnTo>
                    <a:pt x="124" y="132"/>
                  </a:lnTo>
                  <a:lnTo>
                    <a:pt x="108" y="146"/>
                  </a:lnTo>
                  <a:lnTo>
                    <a:pt x="93" y="161"/>
                  </a:lnTo>
                  <a:lnTo>
                    <a:pt x="77" y="172"/>
                  </a:lnTo>
                  <a:lnTo>
                    <a:pt x="59" y="184"/>
                  </a:lnTo>
                  <a:lnTo>
                    <a:pt x="40" y="194"/>
                  </a:lnTo>
                  <a:lnTo>
                    <a:pt x="23" y="203"/>
                  </a:lnTo>
                  <a:lnTo>
                    <a:pt x="4" y="211"/>
                  </a:lnTo>
                  <a:lnTo>
                    <a:pt x="0" y="20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7" name="Freeform 161"/>
            <p:cNvSpPr>
              <a:spLocks noEditPoints="1"/>
            </p:cNvSpPr>
            <p:nvPr userDrawn="1"/>
          </p:nvSpPr>
          <p:spPr bwMode="auto">
            <a:xfrm>
              <a:off x="6102351" y="1474788"/>
              <a:ext cx="130175" cy="128588"/>
            </a:xfrm>
            <a:custGeom>
              <a:avLst/>
              <a:gdLst/>
              <a:ahLst/>
              <a:cxnLst>
                <a:cxn ang="0">
                  <a:pos x="52" y="236"/>
                </a:cxn>
                <a:cxn ang="0">
                  <a:pos x="71" y="220"/>
                </a:cxn>
                <a:cxn ang="0">
                  <a:pos x="85" y="204"/>
                </a:cxn>
                <a:cxn ang="0">
                  <a:pos x="106" y="168"/>
                </a:cxn>
                <a:cxn ang="0">
                  <a:pos x="113" y="149"/>
                </a:cxn>
                <a:cxn ang="0">
                  <a:pos x="119" y="117"/>
                </a:cxn>
                <a:cxn ang="0">
                  <a:pos x="120" y="104"/>
                </a:cxn>
                <a:cxn ang="0">
                  <a:pos x="116" y="94"/>
                </a:cxn>
                <a:cxn ang="0">
                  <a:pos x="93" y="97"/>
                </a:cxn>
                <a:cxn ang="0">
                  <a:pos x="64" y="101"/>
                </a:cxn>
                <a:cxn ang="0">
                  <a:pos x="39" y="107"/>
                </a:cxn>
                <a:cxn ang="0">
                  <a:pos x="32" y="110"/>
                </a:cxn>
                <a:cxn ang="0">
                  <a:pos x="29" y="111"/>
                </a:cxn>
                <a:cxn ang="0">
                  <a:pos x="20" y="109"/>
                </a:cxn>
                <a:cxn ang="0">
                  <a:pos x="12" y="101"/>
                </a:cxn>
                <a:cxn ang="0">
                  <a:pos x="1" y="85"/>
                </a:cxn>
                <a:cxn ang="0">
                  <a:pos x="0" y="82"/>
                </a:cxn>
                <a:cxn ang="0">
                  <a:pos x="1" y="77"/>
                </a:cxn>
                <a:cxn ang="0">
                  <a:pos x="4" y="77"/>
                </a:cxn>
                <a:cxn ang="0">
                  <a:pos x="7" y="78"/>
                </a:cxn>
                <a:cxn ang="0">
                  <a:pos x="23" y="85"/>
                </a:cxn>
                <a:cxn ang="0">
                  <a:pos x="27" y="85"/>
                </a:cxn>
                <a:cxn ang="0">
                  <a:pos x="41" y="85"/>
                </a:cxn>
                <a:cxn ang="0">
                  <a:pos x="187" y="71"/>
                </a:cxn>
                <a:cxn ang="0">
                  <a:pos x="199" y="69"/>
                </a:cxn>
                <a:cxn ang="0">
                  <a:pos x="207" y="67"/>
                </a:cxn>
                <a:cxn ang="0">
                  <a:pos x="210" y="65"/>
                </a:cxn>
                <a:cxn ang="0">
                  <a:pos x="216" y="64"/>
                </a:cxn>
                <a:cxn ang="0">
                  <a:pos x="235" y="69"/>
                </a:cxn>
                <a:cxn ang="0">
                  <a:pos x="241" y="72"/>
                </a:cxn>
                <a:cxn ang="0">
                  <a:pos x="245" y="78"/>
                </a:cxn>
                <a:cxn ang="0">
                  <a:pos x="245" y="82"/>
                </a:cxn>
                <a:cxn ang="0">
                  <a:pos x="242" y="90"/>
                </a:cxn>
                <a:cxn ang="0">
                  <a:pos x="232" y="91"/>
                </a:cxn>
                <a:cxn ang="0">
                  <a:pos x="204" y="91"/>
                </a:cxn>
                <a:cxn ang="0">
                  <a:pos x="173" y="91"/>
                </a:cxn>
                <a:cxn ang="0">
                  <a:pos x="138" y="93"/>
                </a:cxn>
                <a:cxn ang="0">
                  <a:pos x="148" y="107"/>
                </a:cxn>
                <a:cxn ang="0">
                  <a:pos x="148" y="111"/>
                </a:cxn>
                <a:cxn ang="0">
                  <a:pos x="142" y="136"/>
                </a:cxn>
                <a:cxn ang="0">
                  <a:pos x="136" y="155"/>
                </a:cxn>
                <a:cxn ang="0">
                  <a:pos x="122" y="187"/>
                </a:cxn>
                <a:cxn ang="0">
                  <a:pos x="100" y="214"/>
                </a:cxn>
                <a:cxn ang="0">
                  <a:pos x="74" y="235"/>
                </a:cxn>
                <a:cxn ang="0">
                  <a:pos x="52" y="236"/>
                </a:cxn>
                <a:cxn ang="0">
                  <a:pos x="55" y="6"/>
                </a:cxn>
                <a:cxn ang="0">
                  <a:pos x="70" y="14"/>
                </a:cxn>
                <a:cxn ang="0">
                  <a:pos x="84" y="16"/>
                </a:cxn>
                <a:cxn ang="0">
                  <a:pos x="104" y="14"/>
                </a:cxn>
                <a:cxn ang="0">
                  <a:pos x="130" y="10"/>
                </a:cxn>
                <a:cxn ang="0">
                  <a:pos x="159" y="3"/>
                </a:cxn>
                <a:cxn ang="0">
                  <a:pos x="164" y="1"/>
                </a:cxn>
                <a:cxn ang="0">
                  <a:pos x="170" y="0"/>
                </a:cxn>
                <a:cxn ang="0">
                  <a:pos x="184" y="4"/>
                </a:cxn>
                <a:cxn ang="0">
                  <a:pos x="190" y="14"/>
                </a:cxn>
                <a:cxn ang="0">
                  <a:pos x="188" y="19"/>
                </a:cxn>
                <a:cxn ang="0">
                  <a:pos x="178" y="23"/>
                </a:cxn>
                <a:cxn ang="0">
                  <a:pos x="167" y="26"/>
                </a:cxn>
                <a:cxn ang="0">
                  <a:pos x="107" y="33"/>
                </a:cxn>
                <a:cxn ang="0">
                  <a:pos x="93" y="35"/>
                </a:cxn>
                <a:cxn ang="0">
                  <a:pos x="78" y="36"/>
                </a:cxn>
                <a:cxn ang="0">
                  <a:pos x="62" y="30"/>
                </a:cxn>
                <a:cxn ang="0">
                  <a:pos x="49" y="12"/>
                </a:cxn>
              </a:cxnLst>
              <a:rect l="0" t="0" r="r" b="b"/>
              <a:pathLst>
                <a:path w="245" h="243">
                  <a:moveTo>
                    <a:pt x="52" y="236"/>
                  </a:moveTo>
                  <a:lnTo>
                    <a:pt x="52" y="236"/>
                  </a:lnTo>
                  <a:lnTo>
                    <a:pt x="62" y="229"/>
                  </a:lnTo>
                  <a:lnTo>
                    <a:pt x="71" y="220"/>
                  </a:lnTo>
                  <a:lnTo>
                    <a:pt x="80" y="213"/>
                  </a:lnTo>
                  <a:lnTo>
                    <a:pt x="85" y="204"/>
                  </a:lnTo>
                  <a:lnTo>
                    <a:pt x="97" y="187"/>
                  </a:lnTo>
                  <a:lnTo>
                    <a:pt x="106" y="168"/>
                  </a:lnTo>
                  <a:lnTo>
                    <a:pt x="106" y="168"/>
                  </a:lnTo>
                  <a:lnTo>
                    <a:pt x="113" y="149"/>
                  </a:lnTo>
                  <a:lnTo>
                    <a:pt x="117" y="132"/>
                  </a:lnTo>
                  <a:lnTo>
                    <a:pt x="119" y="117"/>
                  </a:lnTo>
                  <a:lnTo>
                    <a:pt x="120" y="104"/>
                  </a:lnTo>
                  <a:lnTo>
                    <a:pt x="120" y="104"/>
                  </a:lnTo>
                  <a:lnTo>
                    <a:pt x="119" y="100"/>
                  </a:lnTo>
                  <a:lnTo>
                    <a:pt x="116" y="94"/>
                  </a:lnTo>
                  <a:lnTo>
                    <a:pt x="116" y="94"/>
                  </a:lnTo>
                  <a:lnTo>
                    <a:pt x="93" y="97"/>
                  </a:lnTo>
                  <a:lnTo>
                    <a:pt x="64" y="101"/>
                  </a:lnTo>
                  <a:lnTo>
                    <a:pt x="64" y="101"/>
                  </a:lnTo>
                  <a:lnTo>
                    <a:pt x="51" y="104"/>
                  </a:lnTo>
                  <a:lnTo>
                    <a:pt x="39" y="107"/>
                  </a:lnTo>
                  <a:lnTo>
                    <a:pt x="39" y="107"/>
                  </a:lnTo>
                  <a:lnTo>
                    <a:pt x="32" y="110"/>
                  </a:lnTo>
                  <a:lnTo>
                    <a:pt x="29" y="111"/>
                  </a:lnTo>
                  <a:lnTo>
                    <a:pt x="29" y="111"/>
                  </a:lnTo>
                  <a:lnTo>
                    <a:pt x="25" y="110"/>
                  </a:lnTo>
                  <a:lnTo>
                    <a:pt x="20" y="109"/>
                  </a:lnTo>
                  <a:lnTo>
                    <a:pt x="12" y="101"/>
                  </a:lnTo>
                  <a:lnTo>
                    <a:pt x="12" y="101"/>
                  </a:lnTo>
                  <a:lnTo>
                    <a:pt x="4" y="91"/>
                  </a:lnTo>
                  <a:lnTo>
                    <a:pt x="1" y="85"/>
                  </a:lnTo>
                  <a:lnTo>
                    <a:pt x="0" y="82"/>
                  </a:lnTo>
                  <a:lnTo>
                    <a:pt x="0" y="82"/>
                  </a:lnTo>
                  <a:lnTo>
                    <a:pt x="1" y="80"/>
                  </a:lnTo>
                  <a:lnTo>
                    <a:pt x="1" y="77"/>
                  </a:lnTo>
                  <a:lnTo>
                    <a:pt x="4" y="77"/>
                  </a:lnTo>
                  <a:lnTo>
                    <a:pt x="4" y="77"/>
                  </a:lnTo>
                  <a:lnTo>
                    <a:pt x="7" y="78"/>
                  </a:lnTo>
                  <a:lnTo>
                    <a:pt x="7" y="78"/>
                  </a:lnTo>
                  <a:lnTo>
                    <a:pt x="19" y="84"/>
                  </a:lnTo>
                  <a:lnTo>
                    <a:pt x="23" y="85"/>
                  </a:lnTo>
                  <a:lnTo>
                    <a:pt x="27" y="85"/>
                  </a:lnTo>
                  <a:lnTo>
                    <a:pt x="27" y="85"/>
                  </a:lnTo>
                  <a:lnTo>
                    <a:pt x="41" y="85"/>
                  </a:lnTo>
                  <a:lnTo>
                    <a:pt x="41" y="85"/>
                  </a:lnTo>
                  <a:lnTo>
                    <a:pt x="117" y="77"/>
                  </a:lnTo>
                  <a:lnTo>
                    <a:pt x="187" y="71"/>
                  </a:lnTo>
                  <a:lnTo>
                    <a:pt x="187" y="71"/>
                  </a:lnTo>
                  <a:lnTo>
                    <a:pt x="199" y="69"/>
                  </a:lnTo>
                  <a:lnTo>
                    <a:pt x="203" y="68"/>
                  </a:lnTo>
                  <a:lnTo>
                    <a:pt x="207" y="67"/>
                  </a:lnTo>
                  <a:lnTo>
                    <a:pt x="207" y="67"/>
                  </a:lnTo>
                  <a:lnTo>
                    <a:pt x="210" y="65"/>
                  </a:lnTo>
                  <a:lnTo>
                    <a:pt x="216" y="64"/>
                  </a:lnTo>
                  <a:lnTo>
                    <a:pt x="216" y="64"/>
                  </a:lnTo>
                  <a:lnTo>
                    <a:pt x="225" y="65"/>
                  </a:lnTo>
                  <a:lnTo>
                    <a:pt x="235" y="69"/>
                  </a:lnTo>
                  <a:lnTo>
                    <a:pt x="235" y="69"/>
                  </a:lnTo>
                  <a:lnTo>
                    <a:pt x="241" y="72"/>
                  </a:lnTo>
                  <a:lnTo>
                    <a:pt x="244" y="75"/>
                  </a:lnTo>
                  <a:lnTo>
                    <a:pt x="245" y="78"/>
                  </a:lnTo>
                  <a:lnTo>
                    <a:pt x="245" y="82"/>
                  </a:lnTo>
                  <a:lnTo>
                    <a:pt x="245" y="82"/>
                  </a:lnTo>
                  <a:lnTo>
                    <a:pt x="245" y="87"/>
                  </a:lnTo>
                  <a:lnTo>
                    <a:pt x="242" y="90"/>
                  </a:lnTo>
                  <a:lnTo>
                    <a:pt x="238" y="91"/>
                  </a:lnTo>
                  <a:lnTo>
                    <a:pt x="232" y="91"/>
                  </a:lnTo>
                  <a:lnTo>
                    <a:pt x="232" y="91"/>
                  </a:lnTo>
                  <a:lnTo>
                    <a:pt x="204" y="91"/>
                  </a:lnTo>
                  <a:lnTo>
                    <a:pt x="204" y="91"/>
                  </a:lnTo>
                  <a:lnTo>
                    <a:pt x="173" y="91"/>
                  </a:lnTo>
                  <a:lnTo>
                    <a:pt x="138" y="93"/>
                  </a:lnTo>
                  <a:lnTo>
                    <a:pt x="138" y="93"/>
                  </a:lnTo>
                  <a:lnTo>
                    <a:pt x="146" y="103"/>
                  </a:lnTo>
                  <a:lnTo>
                    <a:pt x="148" y="107"/>
                  </a:lnTo>
                  <a:lnTo>
                    <a:pt x="148" y="111"/>
                  </a:lnTo>
                  <a:lnTo>
                    <a:pt x="148" y="111"/>
                  </a:lnTo>
                  <a:lnTo>
                    <a:pt x="146" y="119"/>
                  </a:lnTo>
                  <a:lnTo>
                    <a:pt x="142" y="136"/>
                  </a:lnTo>
                  <a:lnTo>
                    <a:pt x="142" y="136"/>
                  </a:lnTo>
                  <a:lnTo>
                    <a:pt x="136" y="155"/>
                  </a:lnTo>
                  <a:lnTo>
                    <a:pt x="130" y="172"/>
                  </a:lnTo>
                  <a:lnTo>
                    <a:pt x="122" y="187"/>
                  </a:lnTo>
                  <a:lnTo>
                    <a:pt x="112" y="201"/>
                  </a:lnTo>
                  <a:lnTo>
                    <a:pt x="100" y="214"/>
                  </a:lnTo>
                  <a:lnTo>
                    <a:pt x="88" y="226"/>
                  </a:lnTo>
                  <a:lnTo>
                    <a:pt x="74" y="235"/>
                  </a:lnTo>
                  <a:lnTo>
                    <a:pt x="58" y="243"/>
                  </a:lnTo>
                  <a:lnTo>
                    <a:pt x="52" y="236"/>
                  </a:lnTo>
                  <a:close/>
                  <a:moveTo>
                    <a:pt x="55" y="6"/>
                  </a:moveTo>
                  <a:lnTo>
                    <a:pt x="55" y="6"/>
                  </a:lnTo>
                  <a:lnTo>
                    <a:pt x="62" y="12"/>
                  </a:lnTo>
                  <a:lnTo>
                    <a:pt x="70" y="14"/>
                  </a:lnTo>
                  <a:lnTo>
                    <a:pt x="77" y="16"/>
                  </a:lnTo>
                  <a:lnTo>
                    <a:pt x="84" y="16"/>
                  </a:lnTo>
                  <a:lnTo>
                    <a:pt x="84" y="16"/>
                  </a:lnTo>
                  <a:lnTo>
                    <a:pt x="104" y="14"/>
                  </a:lnTo>
                  <a:lnTo>
                    <a:pt x="130" y="10"/>
                  </a:lnTo>
                  <a:lnTo>
                    <a:pt x="130" y="10"/>
                  </a:lnTo>
                  <a:lnTo>
                    <a:pt x="146" y="7"/>
                  </a:lnTo>
                  <a:lnTo>
                    <a:pt x="159" y="3"/>
                  </a:lnTo>
                  <a:lnTo>
                    <a:pt x="159" y="3"/>
                  </a:lnTo>
                  <a:lnTo>
                    <a:pt x="164" y="1"/>
                  </a:lnTo>
                  <a:lnTo>
                    <a:pt x="170" y="0"/>
                  </a:lnTo>
                  <a:lnTo>
                    <a:pt x="170" y="0"/>
                  </a:lnTo>
                  <a:lnTo>
                    <a:pt x="178" y="1"/>
                  </a:lnTo>
                  <a:lnTo>
                    <a:pt x="184" y="4"/>
                  </a:lnTo>
                  <a:lnTo>
                    <a:pt x="188" y="9"/>
                  </a:lnTo>
                  <a:lnTo>
                    <a:pt x="190" y="14"/>
                  </a:lnTo>
                  <a:lnTo>
                    <a:pt x="190" y="14"/>
                  </a:lnTo>
                  <a:lnTo>
                    <a:pt x="188" y="19"/>
                  </a:lnTo>
                  <a:lnTo>
                    <a:pt x="186" y="22"/>
                  </a:lnTo>
                  <a:lnTo>
                    <a:pt x="178" y="23"/>
                  </a:lnTo>
                  <a:lnTo>
                    <a:pt x="167" y="26"/>
                  </a:lnTo>
                  <a:lnTo>
                    <a:pt x="167" y="26"/>
                  </a:lnTo>
                  <a:lnTo>
                    <a:pt x="138" y="30"/>
                  </a:lnTo>
                  <a:lnTo>
                    <a:pt x="107" y="33"/>
                  </a:lnTo>
                  <a:lnTo>
                    <a:pt x="107" y="33"/>
                  </a:lnTo>
                  <a:lnTo>
                    <a:pt x="93" y="35"/>
                  </a:lnTo>
                  <a:lnTo>
                    <a:pt x="78" y="36"/>
                  </a:lnTo>
                  <a:lnTo>
                    <a:pt x="78" y="36"/>
                  </a:lnTo>
                  <a:lnTo>
                    <a:pt x="71" y="35"/>
                  </a:lnTo>
                  <a:lnTo>
                    <a:pt x="62" y="30"/>
                  </a:lnTo>
                  <a:lnTo>
                    <a:pt x="56" y="22"/>
                  </a:lnTo>
                  <a:lnTo>
                    <a:pt x="49" y="12"/>
                  </a:lnTo>
                  <a:lnTo>
                    <a:pt x="55" y="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8" name="Freeform 162"/>
            <p:cNvSpPr>
              <a:spLocks/>
            </p:cNvSpPr>
            <p:nvPr userDrawn="1"/>
          </p:nvSpPr>
          <p:spPr bwMode="auto">
            <a:xfrm>
              <a:off x="6243638" y="1473201"/>
              <a:ext cx="120650" cy="115888"/>
            </a:xfrm>
            <a:custGeom>
              <a:avLst/>
              <a:gdLst/>
              <a:ahLst/>
              <a:cxnLst>
                <a:cxn ang="0">
                  <a:pos x="155" y="102"/>
                </a:cxn>
                <a:cxn ang="0">
                  <a:pos x="189" y="130"/>
                </a:cxn>
                <a:cxn ang="0">
                  <a:pos x="212" y="156"/>
                </a:cxn>
                <a:cxn ang="0">
                  <a:pos x="219" y="167"/>
                </a:cxn>
                <a:cxn ang="0">
                  <a:pos x="228" y="188"/>
                </a:cxn>
                <a:cxn ang="0">
                  <a:pos x="228" y="198"/>
                </a:cxn>
                <a:cxn ang="0">
                  <a:pos x="225" y="212"/>
                </a:cxn>
                <a:cxn ang="0">
                  <a:pos x="213" y="218"/>
                </a:cxn>
                <a:cxn ang="0">
                  <a:pos x="211" y="217"/>
                </a:cxn>
                <a:cxn ang="0">
                  <a:pos x="203" y="211"/>
                </a:cxn>
                <a:cxn ang="0">
                  <a:pos x="202" y="207"/>
                </a:cxn>
                <a:cxn ang="0">
                  <a:pos x="193" y="181"/>
                </a:cxn>
                <a:cxn ang="0">
                  <a:pos x="125" y="196"/>
                </a:cxn>
                <a:cxn ang="0">
                  <a:pos x="50" y="211"/>
                </a:cxn>
                <a:cxn ang="0">
                  <a:pos x="39" y="215"/>
                </a:cxn>
                <a:cxn ang="0">
                  <a:pos x="35" y="217"/>
                </a:cxn>
                <a:cxn ang="0">
                  <a:pos x="31" y="218"/>
                </a:cxn>
                <a:cxn ang="0">
                  <a:pos x="22" y="214"/>
                </a:cxn>
                <a:cxn ang="0">
                  <a:pos x="10" y="202"/>
                </a:cxn>
                <a:cxn ang="0">
                  <a:pos x="6" y="195"/>
                </a:cxn>
                <a:cxn ang="0">
                  <a:pos x="0" y="181"/>
                </a:cxn>
                <a:cxn ang="0">
                  <a:pos x="2" y="178"/>
                </a:cxn>
                <a:cxn ang="0">
                  <a:pos x="5" y="173"/>
                </a:cxn>
                <a:cxn ang="0">
                  <a:pos x="6" y="172"/>
                </a:cxn>
                <a:cxn ang="0">
                  <a:pos x="10" y="175"/>
                </a:cxn>
                <a:cxn ang="0">
                  <a:pos x="16" y="181"/>
                </a:cxn>
                <a:cxn ang="0">
                  <a:pos x="26" y="185"/>
                </a:cxn>
                <a:cxn ang="0">
                  <a:pos x="32" y="186"/>
                </a:cxn>
                <a:cxn ang="0">
                  <a:pos x="38" y="185"/>
                </a:cxn>
                <a:cxn ang="0">
                  <a:pos x="86" y="68"/>
                </a:cxn>
                <a:cxn ang="0">
                  <a:pos x="96" y="39"/>
                </a:cxn>
                <a:cxn ang="0">
                  <a:pos x="99" y="24"/>
                </a:cxn>
                <a:cxn ang="0">
                  <a:pos x="95" y="15"/>
                </a:cxn>
                <a:cxn ang="0">
                  <a:pos x="84" y="8"/>
                </a:cxn>
                <a:cxn ang="0">
                  <a:pos x="82" y="4"/>
                </a:cxn>
                <a:cxn ang="0">
                  <a:pos x="83" y="2"/>
                </a:cxn>
                <a:cxn ang="0">
                  <a:pos x="90" y="0"/>
                </a:cxn>
                <a:cxn ang="0">
                  <a:pos x="95" y="0"/>
                </a:cxn>
                <a:cxn ang="0">
                  <a:pos x="106" y="2"/>
                </a:cxn>
                <a:cxn ang="0">
                  <a:pos x="121" y="10"/>
                </a:cxn>
                <a:cxn ang="0">
                  <a:pos x="135" y="23"/>
                </a:cxn>
                <a:cxn ang="0">
                  <a:pos x="135" y="27"/>
                </a:cxn>
                <a:cxn ang="0">
                  <a:pos x="132" y="34"/>
                </a:cxn>
                <a:cxn ang="0">
                  <a:pos x="128" y="40"/>
                </a:cxn>
                <a:cxn ang="0">
                  <a:pos x="115" y="63"/>
                </a:cxn>
                <a:cxn ang="0">
                  <a:pos x="84" y="125"/>
                </a:cxn>
                <a:cxn ang="0">
                  <a:pos x="54" y="185"/>
                </a:cxn>
                <a:cxn ang="0">
                  <a:pos x="189" y="169"/>
                </a:cxn>
                <a:cxn ang="0">
                  <a:pos x="182" y="154"/>
                </a:cxn>
                <a:cxn ang="0">
                  <a:pos x="163" y="125"/>
                </a:cxn>
                <a:cxn ang="0">
                  <a:pos x="155" y="102"/>
                </a:cxn>
              </a:cxnLst>
              <a:rect l="0" t="0" r="r" b="b"/>
              <a:pathLst>
                <a:path w="228" h="218">
                  <a:moveTo>
                    <a:pt x="155" y="102"/>
                  </a:moveTo>
                  <a:lnTo>
                    <a:pt x="155" y="102"/>
                  </a:lnTo>
                  <a:lnTo>
                    <a:pt x="173" y="115"/>
                  </a:lnTo>
                  <a:lnTo>
                    <a:pt x="189" y="130"/>
                  </a:lnTo>
                  <a:lnTo>
                    <a:pt x="202" y="143"/>
                  </a:lnTo>
                  <a:lnTo>
                    <a:pt x="212" y="156"/>
                  </a:lnTo>
                  <a:lnTo>
                    <a:pt x="212" y="156"/>
                  </a:lnTo>
                  <a:lnTo>
                    <a:pt x="219" y="167"/>
                  </a:lnTo>
                  <a:lnTo>
                    <a:pt x="225" y="178"/>
                  </a:lnTo>
                  <a:lnTo>
                    <a:pt x="228" y="188"/>
                  </a:lnTo>
                  <a:lnTo>
                    <a:pt x="228" y="198"/>
                  </a:lnTo>
                  <a:lnTo>
                    <a:pt x="228" y="198"/>
                  </a:lnTo>
                  <a:lnTo>
                    <a:pt x="228" y="207"/>
                  </a:lnTo>
                  <a:lnTo>
                    <a:pt x="225" y="212"/>
                  </a:lnTo>
                  <a:lnTo>
                    <a:pt x="221" y="217"/>
                  </a:lnTo>
                  <a:lnTo>
                    <a:pt x="213" y="218"/>
                  </a:lnTo>
                  <a:lnTo>
                    <a:pt x="213" y="218"/>
                  </a:lnTo>
                  <a:lnTo>
                    <a:pt x="211" y="217"/>
                  </a:lnTo>
                  <a:lnTo>
                    <a:pt x="206" y="215"/>
                  </a:lnTo>
                  <a:lnTo>
                    <a:pt x="203" y="211"/>
                  </a:lnTo>
                  <a:lnTo>
                    <a:pt x="202" y="207"/>
                  </a:lnTo>
                  <a:lnTo>
                    <a:pt x="202" y="207"/>
                  </a:lnTo>
                  <a:lnTo>
                    <a:pt x="198" y="192"/>
                  </a:lnTo>
                  <a:lnTo>
                    <a:pt x="193" y="181"/>
                  </a:lnTo>
                  <a:lnTo>
                    <a:pt x="193" y="181"/>
                  </a:lnTo>
                  <a:lnTo>
                    <a:pt x="125" y="196"/>
                  </a:lnTo>
                  <a:lnTo>
                    <a:pt x="50" y="211"/>
                  </a:lnTo>
                  <a:lnTo>
                    <a:pt x="50" y="211"/>
                  </a:lnTo>
                  <a:lnTo>
                    <a:pt x="44" y="212"/>
                  </a:lnTo>
                  <a:lnTo>
                    <a:pt x="39" y="215"/>
                  </a:lnTo>
                  <a:lnTo>
                    <a:pt x="39" y="215"/>
                  </a:lnTo>
                  <a:lnTo>
                    <a:pt x="35" y="217"/>
                  </a:lnTo>
                  <a:lnTo>
                    <a:pt x="31" y="218"/>
                  </a:lnTo>
                  <a:lnTo>
                    <a:pt x="31" y="218"/>
                  </a:lnTo>
                  <a:lnTo>
                    <a:pt x="26" y="217"/>
                  </a:lnTo>
                  <a:lnTo>
                    <a:pt x="22" y="214"/>
                  </a:lnTo>
                  <a:lnTo>
                    <a:pt x="16" y="209"/>
                  </a:lnTo>
                  <a:lnTo>
                    <a:pt x="10" y="202"/>
                  </a:lnTo>
                  <a:lnTo>
                    <a:pt x="10" y="202"/>
                  </a:lnTo>
                  <a:lnTo>
                    <a:pt x="6" y="195"/>
                  </a:lnTo>
                  <a:lnTo>
                    <a:pt x="3" y="189"/>
                  </a:lnTo>
                  <a:lnTo>
                    <a:pt x="0" y="181"/>
                  </a:lnTo>
                  <a:lnTo>
                    <a:pt x="0" y="181"/>
                  </a:lnTo>
                  <a:lnTo>
                    <a:pt x="2" y="178"/>
                  </a:lnTo>
                  <a:lnTo>
                    <a:pt x="3" y="175"/>
                  </a:lnTo>
                  <a:lnTo>
                    <a:pt x="5" y="173"/>
                  </a:lnTo>
                  <a:lnTo>
                    <a:pt x="6" y="172"/>
                  </a:lnTo>
                  <a:lnTo>
                    <a:pt x="6" y="172"/>
                  </a:lnTo>
                  <a:lnTo>
                    <a:pt x="9" y="173"/>
                  </a:lnTo>
                  <a:lnTo>
                    <a:pt x="10" y="175"/>
                  </a:lnTo>
                  <a:lnTo>
                    <a:pt x="10" y="175"/>
                  </a:lnTo>
                  <a:lnTo>
                    <a:pt x="16" y="181"/>
                  </a:lnTo>
                  <a:lnTo>
                    <a:pt x="21" y="183"/>
                  </a:lnTo>
                  <a:lnTo>
                    <a:pt x="26" y="185"/>
                  </a:lnTo>
                  <a:lnTo>
                    <a:pt x="32" y="186"/>
                  </a:lnTo>
                  <a:lnTo>
                    <a:pt x="32" y="186"/>
                  </a:lnTo>
                  <a:lnTo>
                    <a:pt x="38" y="185"/>
                  </a:lnTo>
                  <a:lnTo>
                    <a:pt x="38" y="185"/>
                  </a:lnTo>
                  <a:lnTo>
                    <a:pt x="63" y="127"/>
                  </a:lnTo>
                  <a:lnTo>
                    <a:pt x="86" y="68"/>
                  </a:lnTo>
                  <a:lnTo>
                    <a:pt x="86" y="68"/>
                  </a:lnTo>
                  <a:lnTo>
                    <a:pt x="96" y="39"/>
                  </a:lnTo>
                  <a:lnTo>
                    <a:pt x="99" y="24"/>
                  </a:lnTo>
                  <a:lnTo>
                    <a:pt x="99" y="24"/>
                  </a:lnTo>
                  <a:lnTo>
                    <a:pt x="97" y="20"/>
                  </a:lnTo>
                  <a:lnTo>
                    <a:pt x="95" y="15"/>
                  </a:lnTo>
                  <a:lnTo>
                    <a:pt x="84" y="8"/>
                  </a:lnTo>
                  <a:lnTo>
                    <a:pt x="84" y="8"/>
                  </a:lnTo>
                  <a:lnTo>
                    <a:pt x="83" y="7"/>
                  </a:lnTo>
                  <a:lnTo>
                    <a:pt x="82" y="4"/>
                  </a:lnTo>
                  <a:lnTo>
                    <a:pt x="82" y="4"/>
                  </a:lnTo>
                  <a:lnTo>
                    <a:pt x="83" y="2"/>
                  </a:lnTo>
                  <a:lnTo>
                    <a:pt x="86" y="1"/>
                  </a:lnTo>
                  <a:lnTo>
                    <a:pt x="90" y="0"/>
                  </a:lnTo>
                  <a:lnTo>
                    <a:pt x="95" y="0"/>
                  </a:lnTo>
                  <a:lnTo>
                    <a:pt x="95" y="0"/>
                  </a:lnTo>
                  <a:lnTo>
                    <a:pt x="100" y="0"/>
                  </a:lnTo>
                  <a:lnTo>
                    <a:pt x="106" y="2"/>
                  </a:lnTo>
                  <a:lnTo>
                    <a:pt x="121" y="10"/>
                  </a:lnTo>
                  <a:lnTo>
                    <a:pt x="121" y="10"/>
                  </a:lnTo>
                  <a:lnTo>
                    <a:pt x="131" y="20"/>
                  </a:lnTo>
                  <a:lnTo>
                    <a:pt x="135" y="23"/>
                  </a:lnTo>
                  <a:lnTo>
                    <a:pt x="135" y="27"/>
                  </a:lnTo>
                  <a:lnTo>
                    <a:pt x="135" y="27"/>
                  </a:lnTo>
                  <a:lnTo>
                    <a:pt x="135" y="31"/>
                  </a:lnTo>
                  <a:lnTo>
                    <a:pt x="132" y="34"/>
                  </a:lnTo>
                  <a:lnTo>
                    <a:pt x="132" y="34"/>
                  </a:lnTo>
                  <a:lnTo>
                    <a:pt x="128" y="40"/>
                  </a:lnTo>
                  <a:lnTo>
                    <a:pt x="125" y="46"/>
                  </a:lnTo>
                  <a:lnTo>
                    <a:pt x="115" y="63"/>
                  </a:lnTo>
                  <a:lnTo>
                    <a:pt x="115" y="63"/>
                  </a:lnTo>
                  <a:lnTo>
                    <a:pt x="84" y="125"/>
                  </a:lnTo>
                  <a:lnTo>
                    <a:pt x="54" y="185"/>
                  </a:lnTo>
                  <a:lnTo>
                    <a:pt x="54" y="185"/>
                  </a:lnTo>
                  <a:lnTo>
                    <a:pt x="125" y="178"/>
                  </a:lnTo>
                  <a:lnTo>
                    <a:pt x="189" y="169"/>
                  </a:lnTo>
                  <a:lnTo>
                    <a:pt x="189" y="169"/>
                  </a:lnTo>
                  <a:lnTo>
                    <a:pt x="182" y="154"/>
                  </a:lnTo>
                  <a:lnTo>
                    <a:pt x="173" y="140"/>
                  </a:lnTo>
                  <a:lnTo>
                    <a:pt x="163" y="125"/>
                  </a:lnTo>
                  <a:lnTo>
                    <a:pt x="148" y="108"/>
                  </a:lnTo>
                  <a:lnTo>
                    <a:pt x="155" y="10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59" name="Freeform 163"/>
            <p:cNvSpPr>
              <a:spLocks noEditPoints="1"/>
            </p:cNvSpPr>
            <p:nvPr userDrawn="1"/>
          </p:nvSpPr>
          <p:spPr bwMode="auto">
            <a:xfrm>
              <a:off x="6384926" y="1477963"/>
              <a:ext cx="147638" cy="120650"/>
            </a:xfrm>
            <a:custGeom>
              <a:avLst/>
              <a:gdLst/>
              <a:ahLst/>
              <a:cxnLst>
                <a:cxn ang="0">
                  <a:pos x="114" y="39"/>
                </a:cxn>
                <a:cxn ang="0">
                  <a:pos x="46" y="60"/>
                </a:cxn>
                <a:cxn ang="0">
                  <a:pos x="34" y="65"/>
                </a:cxn>
                <a:cxn ang="0">
                  <a:pos x="26" y="65"/>
                </a:cxn>
                <a:cxn ang="0">
                  <a:pos x="10" y="54"/>
                </a:cxn>
                <a:cxn ang="0">
                  <a:pos x="2" y="41"/>
                </a:cxn>
                <a:cxn ang="0">
                  <a:pos x="0" y="31"/>
                </a:cxn>
                <a:cxn ang="0">
                  <a:pos x="2" y="26"/>
                </a:cxn>
                <a:cxn ang="0">
                  <a:pos x="7" y="29"/>
                </a:cxn>
                <a:cxn ang="0">
                  <a:pos x="21" y="38"/>
                </a:cxn>
                <a:cxn ang="0">
                  <a:pos x="36" y="38"/>
                </a:cxn>
                <a:cxn ang="0">
                  <a:pos x="120" y="19"/>
                </a:cxn>
                <a:cxn ang="0">
                  <a:pos x="203" y="2"/>
                </a:cxn>
                <a:cxn ang="0">
                  <a:pos x="219" y="0"/>
                </a:cxn>
                <a:cxn ang="0">
                  <a:pos x="240" y="10"/>
                </a:cxn>
                <a:cxn ang="0">
                  <a:pos x="240" y="22"/>
                </a:cxn>
                <a:cxn ang="0">
                  <a:pos x="236" y="26"/>
                </a:cxn>
                <a:cxn ang="0">
                  <a:pos x="217" y="28"/>
                </a:cxn>
                <a:cxn ang="0">
                  <a:pos x="171" y="39"/>
                </a:cxn>
                <a:cxn ang="0">
                  <a:pos x="145" y="58"/>
                </a:cxn>
                <a:cxn ang="0">
                  <a:pos x="123" y="86"/>
                </a:cxn>
                <a:cxn ang="0">
                  <a:pos x="114" y="117"/>
                </a:cxn>
                <a:cxn ang="0">
                  <a:pos x="114" y="138"/>
                </a:cxn>
                <a:cxn ang="0">
                  <a:pos x="121" y="161"/>
                </a:cxn>
                <a:cxn ang="0">
                  <a:pos x="139" y="180"/>
                </a:cxn>
                <a:cxn ang="0">
                  <a:pos x="155" y="188"/>
                </a:cxn>
                <a:cxn ang="0">
                  <a:pos x="190" y="199"/>
                </a:cxn>
                <a:cxn ang="0">
                  <a:pos x="208" y="203"/>
                </a:cxn>
                <a:cxn ang="0">
                  <a:pos x="213" y="214"/>
                </a:cxn>
                <a:cxn ang="0">
                  <a:pos x="204" y="228"/>
                </a:cxn>
                <a:cxn ang="0">
                  <a:pos x="187" y="228"/>
                </a:cxn>
                <a:cxn ang="0">
                  <a:pos x="147" y="216"/>
                </a:cxn>
                <a:cxn ang="0">
                  <a:pos x="126" y="201"/>
                </a:cxn>
                <a:cxn ang="0">
                  <a:pos x="103" y="173"/>
                </a:cxn>
                <a:cxn ang="0">
                  <a:pos x="95" y="132"/>
                </a:cxn>
                <a:cxn ang="0">
                  <a:pos x="97" y="113"/>
                </a:cxn>
                <a:cxn ang="0">
                  <a:pos x="116" y="70"/>
                </a:cxn>
                <a:cxn ang="0">
                  <a:pos x="133" y="52"/>
                </a:cxn>
                <a:cxn ang="0">
                  <a:pos x="166" y="26"/>
                </a:cxn>
                <a:cxn ang="0">
                  <a:pos x="192" y="75"/>
                </a:cxn>
                <a:cxn ang="0">
                  <a:pos x="232" y="97"/>
                </a:cxn>
                <a:cxn ang="0">
                  <a:pos x="246" y="112"/>
                </a:cxn>
                <a:cxn ang="0">
                  <a:pos x="249" y="120"/>
                </a:cxn>
                <a:cxn ang="0">
                  <a:pos x="243" y="133"/>
                </a:cxn>
                <a:cxn ang="0">
                  <a:pos x="236" y="135"/>
                </a:cxn>
                <a:cxn ang="0">
                  <a:pos x="227" y="125"/>
                </a:cxn>
                <a:cxn ang="0">
                  <a:pos x="200" y="93"/>
                </a:cxn>
                <a:cxn ang="0">
                  <a:pos x="220" y="54"/>
                </a:cxn>
                <a:cxn ang="0">
                  <a:pos x="246" y="62"/>
                </a:cxn>
                <a:cxn ang="0">
                  <a:pos x="266" y="74"/>
                </a:cxn>
                <a:cxn ang="0">
                  <a:pos x="278" y="87"/>
                </a:cxn>
                <a:cxn ang="0">
                  <a:pos x="278" y="97"/>
                </a:cxn>
                <a:cxn ang="0">
                  <a:pos x="269" y="106"/>
                </a:cxn>
                <a:cxn ang="0">
                  <a:pos x="261" y="102"/>
                </a:cxn>
                <a:cxn ang="0">
                  <a:pos x="240" y="78"/>
                </a:cxn>
                <a:cxn ang="0">
                  <a:pos x="220" y="54"/>
                </a:cxn>
              </a:cxnLst>
              <a:rect l="0" t="0" r="r" b="b"/>
              <a:pathLst>
                <a:path w="278" h="228">
                  <a:moveTo>
                    <a:pt x="165" y="25"/>
                  </a:moveTo>
                  <a:lnTo>
                    <a:pt x="165" y="25"/>
                  </a:lnTo>
                  <a:lnTo>
                    <a:pt x="114" y="39"/>
                  </a:lnTo>
                  <a:lnTo>
                    <a:pt x="58" y="55"/>
                  </a:lnTo>
                  <a:lnTo>
                    <a:pt x="58" y="55"/>
                  </a:lnTo>
                  <a:lnTo>
                    <a:pt x="46" y="60"/>
                  </a:lnTo>
                  <a:lnTo>
                    <a:pt x="40" y="62"/>
                  </a:lnTo>
                  <a:lnTo>
                    <a:pt x="40" y="62"/>
                  </a:lnTo>
                  <a:lnTo>
                    <a:pt x="34" y="65"/>
                  </a:lnTo>
                  <a:lnTo>
                    <a:pt x="30" y="65"/>
                  </a:lnTo>
                  <a:lnTo>
                    <a:pt x="30" y="65"/>
                  </a:lnTo>
                  <a:lnTo>
                    <a:pt x="26" y="65"/>
                  </a:lnTo>
                  <a:lnTo>
                    <a:pt x="21" y="64"/>
                  </a:lnTo>
                  <a:lnTo>
                    <a:pt x="17" y="60"/>
                  </a:lnTo>
                  <a:lnTo>
                    <a:pt x="10" y="54"/>
                  </a:lnTo>
                  <a:lnTo>
                    <a:pt x="10" y="54"/>
                  </a:lnTo>
                  <a:lnTo>
                    <a:pt x="5" y="47"/>
                  </a:lnTo>
                  <a:lnTo>
                    <a:pt x="2" y="41"/>
                  </a:lnTo>
                  <a:lnTo>
                    <a:pt x="0" y="35"/>
                  </a:lnTo>
                  <a:lnTo>
                    <a:pt x="0" y="31"/>
                  </a:lnTo>
                  <a:lnTo>
                    <a:pt x="0" y="31"/>
                  </a:lnTo>
                  <a:lnTo>
                    <a:pt x="1" y="28"/>
                  </a:lnTo>
                  <a:lnTo>
                    <a:pt x="2" y="26"/>
                  </a:lnTo>
                  <a:lnTo>
                    <a:pt x="2" y="26"/>
                  </a:lnTo>
                  <a:lnTo>
                    <a:pt x="4" y="26"/>
                  </a:lnTo>
                  <a:lnTo>
                    <a:pt x="7" y="29"/>
                  </a:lnTo>
                  <a:lnTo>
                    <a:pt x="7" y="29"/>
                  </a:lnTo>
                  <a:lnTo>
                    <a:pt x="13" y="34"/>
                  </a:lnTo>
                  <a:lnTo>
                    <a:pt x="17" y="36"/>
                  </a:lnTo>
                  <a:lnTo>
                    <a:pt x="21" y="38"/>
                  </a:lnTo>
                  <a:lnTo>
                    <a:pt x="27" y="38"/>
                  </a:lnTo>
                  <a:lnTo>
                    <a:pt x="27" y="38"/>
                  </a:lnTo>
                  <a:lnTo>
                    <a:pt x="36" y="38"/>
                  </a:lnTo>
                  <a:lnTo>
                    <a:pt x="47" y="35"/>
                  </a:lnTo>
                  <a:lnTo>
                    <a:pt x="47" y="35"/>
                  </a:lnTo>
                  <a:lnTo>
                    <a:pt x="120" y="19"/>
                  </a:lnTo>
                  <a:lnTo>
                    <a:pt x="181" y="6"/>
                  </a:lnTo>
                  <a:lnTo>
                    <a:pt x="181" y="6"/>
                  </a:lnTo>
                  <a:lnTo>
                    <a:pt x="203" y="2"/>
                  </a:lnTo>
                  <a:lnTo>
                    <a:pt x="203" y="2"/>
                  </a:lnTo>
                  <a:lnTo>
                    <a:pt x="219" y="0"/>
                  </a:lnTo>
                  <a:lnTo>
                    <a:pt x="219" y="0"/>
                  </a:lnTo>
                  <a:lnTo>
                    <a:pt x="229" y="2"/>
                  </a:lnTo>
                  <a:lnTo>
                    <a:pt x="236" y="5"/>
                  </a:lnTo>
                  <a:lnTo>
                    <a:pt x="240" y="10"/>
                  </a:lnTo>
                  <a:lnTo>
                    <a:pt x="242" y="18"/>
                  </a:lnTo>
                  <a:lnTo>
                    <a:pt x="242" y="18"/>
                  </a:lnTo>
                  <a:lnTo>
                    <a:pt x="240" y="22"/>
                  </a:lnTo>
                  <a:lnTo>
                    <a:pt x="239" y="25"/>
                  </a:lnTo>
                  <a:lnTo>
                    <a:pt x="236" y="26"/>
                  </a:lnTo>
                  <a:lnTo>
                    <a:pt x="236" y="26"/>
                  </a:lnTo>
                  <a:lnTo>
                    <a:pt x="230" y="28"/>
                  </a:lnTo>
                  <a:lnTo>
                    <a:pt x="217" y="28"/>
                  </a:lnTo>
                  <a:lnTo>
                    <a:pt x="217" y="28"/>
                  </a:lnTo>
                  <a:lnTo>
                    <a:pt x="200" y="29"/>
                  </a:lnTo>
                  <a:lnTo>
                    <a:pt x="185" y="32"/>
                  </a:lnTo>
                  <a:lnTo>
                    <a:pt x="171" y="39"/>
                  </a:lnTo>
                  <a:lnTo>
                    <a:pt x="153" y="49"/>
                  </a:lnTo>
                  <a:lnTo>
                    <a:pt x="153" y="49"/>
                  </a:lnTo>
                  <a:lnTo>
                    <a:pt x="145" y="58"/>
                  </a:lnTo>
                  <a:lnTo>
                    <a:pt x="136" y="67"/>
                  </a:lnTo>
                  <a:lnTo>
                    <a:pt x="129" y="77"/>
                  </a:lnTo>
                  <a:lnTo>
                    <a:pt x="123" y="86"/>
                  </a:lnTo>
                  <a:lnTo>
                    <a:pt x="118" y="96"/>
                  </a:lnTo>
                  <a:lnTo>
                    <a:pt x="116" y="106"/>
                  </a:lnTo>
                  <a:lnTo>
                    <a:pt x="114" y="117"/>
                  </a:lnTo>
                  <a:lnTo>
                    <a:pt x="114" y="129"/>
                  </a:lnTo>
                  <a:lnTo>
                    <a:pt x="114" y="129"/>
                  </a:lnTo>
                  <a:lnTo>
                    <a:pt x="114" y="138"/>
                  </a:lnTo>
                  <a:lnTo>
                    <a:pt x="116" y="146"/>
                  </a:lnTo>
                  <a:lnTo>
                    <a:pt x="118" y="154"/>
                  </a:lnTo>
                  <a:lnTo>
                    <a:pt x="121" y="161"/>
                  </a:lnTo>
                  <a:lnTo>
                    <a:pt x="127" y="168"/>
                  </a:lnTo>
                  <a:lnTo>
                    <a:pt x="132" y="174"/>
                  </a:lnTo>
                  <a:lnTo>
                    <a:pt x="139" y="180"/>
                  </a:lnTo>
                  <a:lnTo>
                    <a:pt x="146" y="184"/>
                  </a:lnTo>
                  <a:lnTo>
                    <a:pt x="146" y="184"/>
                  </a:lnTo>
                  <a:lnTo>
                    <a:pt x="155" y="188"/>
                  </a:lnTo>
                  <a:lnTo>
                    <a:pt x="165" y="193"/>
                  </a:lnTo>
                  <a:lnTo>
                    <a:pt x="176" y="196"/>
                  </a:lnTo>
                  <a:lnTo>
                    <a:pt x="190" y="199"/>
                  </a:lnTo>
                  <a:lnTo>
                    <a:pt x="190" y="199"/>
                  </a:lnTo>
                  <a:lnTo>
                    <a:pt x="201" y="200"/>
                  </a:lnTo>
                  <a:lnTo>
                    <a:pt x="208" y="203"/>
                  </a:lnTo>
                  <a:lnTo>
                    <a:pt x="213" y="209"/>
                  </a:lnTo>
                  <a:lnTo>
                    <a:pt x="213" y="214"/>
                  </a:lnTo>
                  <a:lnTo>
                    <a:pt x="213" y="214"/>
                  </a:lnTo>
                  <a:lnTo>
                    <a:pt x="213" y="220"/>
                  </a:lnTo>
                  <a:lnTo>
                    <a:pt x="208" y="225"/>
                  </a:lnTo>
                  <a:lnTo>
                    <a:pt x="204" y="228"/>
                  </a:lnTo>
                  <a:lnTo>
                    <a:pt x="197" y="228"/>
                  </a:lnTo>
                  <a:lnTo>
                    <a:pt x="197" y="228"/>
                  </a:lnTo>
                  <a:lnTo>
                    <a:pt x="187" y="228"/>
                  </a:lnTo>
                  <a:lnTo>
                    <a:pt x="174" y="225"/>
                  </a:lnTo>
                  <a:lnTo>
                    <a:pt x="161" y="222"/>
                  </a:lnTo>
                  <a:lnTo>
                    <a:pt x="147" y="216"/>
                  </a:lnTo>
                  <a:lnTo>
                    <a:pt x="147" y="216"/>
                  </a:lnTo>
                  <a:lnTo>
                    <a:pt x="136" y="209"/>
                  </a:lnTo>
                  <a:lnTo>
                    <a:pt x="126" y="201"/>
                  </a:lnTo>
                  <a:lnTo>
                    <a:pt x="117" y="193"/>
                  </a:lnTo>
                  <a:lnTo>
                    <a:pt x="110" y="184"/>
                  </a:lnTo>
                  <a:lnTo>
                    <a:pt x="103" y="173"/>
                  </a:lnTo>
                  <a:lnTo>
                    <a:pt x="98" y="161"/>
                  </a:lnTo>
                  <a:lnTo>
                    <a:pt x="95" y="146"/>
                  </a:lnTo>
                  <a:lnTo>
                    <a:pt x="95" y="132"/>
                  </a:lnTo>
                  <a:lnTo>
                    <a:pt x="95" y="132"/>
                  </a:lnTo>
                  <a:lnTo>
                    <a:pt x="95" y="123"/>
                  </a:lnTo>
                  <a:lnTo>
                    <a:pt x="97" y="113"/>
                  </a:lnTo>
                  <a:lnTo>
                    <a:pt x="103" y="96"/>
                  </a:lnTo>
                  <a:lnTo>
                    <a:pt x="111" y="78"/>
                  </a:lnTo>
                  <a:lnTo>
                    <a:pt x="116" y="70"/>
                  </a:lnTo>
                  <a:lnTo>
                    <a:pt x="123" y="62"/>
                  </a:lnTo>
                  <a:lnTo>
                    <a:pt x="123" y="62"/>
                  </a:lnTo>
                  <a:lnTo>
                    <a:pt x="133" y="52"/>
                  </a:lnTo>
                  <a:lnTo>
                    <a:pt x="143" y="42"/>
                  </a:lnTo>
                  <a:lnTo>
                    <a:pt x="155" y="34"/>
                  </a:lnTo>
                  <a:lnTo>
                    <a:pt x="166" y="26"/>
                  </a:lnTo>
                  <a:lnTo>
                    <a:pt x="165" y="25"/>
                  </a:lnTo>
                  <a:close/>
                  <a:moveTo>
                    <a:pt x="192" y="75"/>
                  </a:moveTo>
                  <a:lnTo>
                    <a:pt x="192" y="75"/>
                  </a:lnTo>
                  <a:lnTo>
                    <a:pt x="208" y="83"/>
                  </a:lnTo>
                  <a:lnTo>
                    <a:pt x="221" y="90"/>
                  </a:lnTo>
                  <a:lnTo>
                    <a:pt x="232" y="97"/>
                  </a:lnTo>
                  <a:lnTo>
                    <a:pt x="240" y="103"/>
                  </a:lnTo>
                  <a:lnTo>
                    <a:pt x="240" y="103"/>
                  </a:lnTo>
                  <a:lnTo>
                    <a:pt x="246" y="112"/>
                  </a:lnTo>
                  <a:lnTo>
                    <a:pt x="249" y="116"/>
                  </a:lnTo>
                  <a:lnTo>
                    <a:pt x="249" y="120"/>
                  </a:lnTo>
                  <a:lnTo>
                    <a:pt x="249" y="120"/>
                  </a:lnTo>
                  <a:lnTo>
                    <a:pt x="249" y="126"/>
                  </a:lnTo>
                  <a:lnTo>
                    <a:pt x="248" y="131"/>
                  </a:lnTo>
                  <a:lnTo>
                    <a:pt x="243" y="133"/>
                  </a:lnTo>
                  <a:lnTo>
                    <a:pt x="239" y="135"/>
                  </a:lnTo>
                  <a:lnTo>
                    <a:pt x="239" y="135"/>
                  </a:lnTo>
                  <a:lnTo>
                    <a:pt x="236" y="135"/>
                  </a:lnTo>
                  <a:lnTo>
                    <a:pt x="232" y="132"/>
                  </a:lnTo>
                  <a:lnTo>
                    <a:pt x="227" y="125"/>
                  </a:lnTo>
                  <a:lnTo>
                    <a:pt x="227" y="125"/>
                  </a:lnTo>
                  <a:lnTo>
                    <a:pt x="219" y="113"/>
                  </a:lnTo>
                  <a:lnTo>
                    <a:pt x="210" y="102"/>
                  </a:lnTo>
                  <a:lnTo>
                    <a:pt x="200" y="93"/>
                  </a:lnTo>
                  <a:lnTo>
                    <a:pt x="188" y="83"/>
                  </a:lnTo>
                  <a:lnTo>
                    <a:pt x="192" y="75"/>
                  </a:lnTo>
                  <a:close/>
                  <a:moveTo>
                    <a:pt x="220" y="54"/>
                  </a:moveTo>
                  <a:lnTo>
                    <a:pt x="220" y="54"/>
                  </a:lnTo>
                  <a:lnTo>
                    <a:pt x="233" y="58"/>
                  </a:lnTo>
                  <a:lnTo>
                    <a:pt x="246" y="62"/>
                  </a:lnTo>
                  <a:lnTo>
                    <a:pt x="256" y="68"/>
                  </a:lnTo>
                  <a:lnTo>
                    <a:pt x="266" y="74"/>
                  </a:lnTo>
                  <a:lnTo>
                    <a:pt x="266" y="74"/>
                  </a:lnTo>
                  <a:lnTo>
                    <a:pt x="271" y="78"/>
                  </a:lnTo>
                  <a:lnTo>
                    <a:pt x="275" y="83"/>
                  </a:lnTo>
                  <a:lnTo>
                    <a:pt x="278" y="87"/>
                  </a:lnTo>
                  <a:lnTo>
                    <a:pt x="278" y="93"/>
                  </a:lnTo>
                  <a:lnTo>
                    <a:pt x="278" y="93"/>
                  </a:lnTo>
                  <a:lnTo>
                    <a:pt x="278" y="97"/>
                  </a:lnTo>
                  <a:lnTo>
                    <a:pt x="277" y="102"/>
                  </a:lnTo>
                  <a:lnTo>
                    <a:pt x="274" y="104"/>
                  </a:lnTo>
                  <a:lnTo>
                    <a:pt x="269" y="106"/>
                  </a:lnTo>
                  <a:lnTo>
                    <a:pt x="269" y="106"/>
                  </a:lnTo>
                  <a:lnTo>
                    <a:pt x="265" y="104"/>
                  </a:lnTo>
                  <a:lnTo>
                    <a:pt x="261" y="102"/>
                  </a:lnTo>
                  <a:lnTo>
                    <a:pt x="261" y="102"/>
                  </a:lnTo>
                  <a:lnTo>
                    <a:pt x="250" y="89"/>
                  </a:lnTo>
                  <a:lnTo>
                    <a:pt x="240" y="78"/>
                  </a:lnTo>
                  <a:lnTo>
                    <a:pt x="229" y="70"/>
                  </a:lnTo>
                  <a:lnTo>
                    <a:pt x="216" y="60"/>
                  </a:lnTo>
                  <a:lnTo>
                    <a:pt x="220" y="54"/>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0" name="Freeform 164"/>
            <p:cNvSpPr>
              <a:spLocks/>
            </p:cNvSpPr>
            <p:nvPr userDrawn="1"/>
          </p:nvSpPr>
          <p:spPr bwMode="auto">
            <a:xfrm>
              <a:off x="2541588" y="1754188"/>
              <a:ext cx="152400" cy="141288"/>
            </a:xfrm>
            <a:custGeom>
              <a:avLst/>
              <a:gdLst/>
              <a:ahLst/>
              <a:cxnLst>
                <a:cxn ang="0">
                  <a:pos x="0" y="263"/>
                </a:cxn>
                <a:cxn ang="0">
                  <a:pos x="33" y="236"/>
                </a:cxn>
                <a:cxn ang="0">
                  <a:pos x="59" y="208"/>
                </a:cxn>
                <a:cxn ang="0">
                  <a:pos x="70" y="194"/>
                </a:cxn>
                <a:cxn ang="0">
                  <a:pos x="86" y="166"/>
                </a:cxn>
                <a:cxn ang="0">
                  <a:pos x="100" y="135"/>
                </a:cxn>
                <a:cxn ang="0">
                  <a:pos x="110" y="100"/>
                </a:cxn>
                <a:cxn ang="0">
                  <a:pos x="113" y="83"/>
                </a:cxn>
                <a:cxn ang="0">
                  <a:pos x="119" y="22"/>
                </a:cxn>
                <a:cxn ang="0">
                  <a:pos x="119" y="0"/>
                </a:cxn>
                <a:cxn ang="0">
                  <a:pos x="155" y="5"/>
                </a:cxn>
                <a:cxn ang="0">
                  <a:pos x="162" y="9"/>
                </a:cxn>
                <a:cxn ang="0">
                  <a:pos x="162" y="11"/>
                </a:cxn>
                <a:cxn ang="0">
                  <a:pos x="160" y="16"/>
                </a:cxn>
                <a:cxn ang="0">
                  <a:pos x="146" y="21"/>
                </a:cxn>
                <a:cxn ang="0">
                  <a:pos x="146" y="25"/>
                </a:cxn>
                <a:cxn ang="0">
                  <a:pos x="149" y="51"/>
                </a:cxn>
                <a:cxn ang="0">
                  <a:pos x="162" y="105"/>
                </a:cxn>
                <a:cxn ang="0">
                  <a:pos x="173" y="131"/>
                </a:cxn>
                <a:cxn ang="0">
                  <a:pos x="202" y="174"/>
                </a:cxn>
                <a:cxn ang="0">
                  <a:pos x="238" y="209"/>
                </a:cxn>
                <a:cxn ang="0">
                  <a:pos x="249" y="216"/>
                </a:cxn>
                <a:cxn ang="0">
                  <a:pos x="273" y="229"/>
                </a:cxn>
                <a:cxn ang="0">
                  <a:pos x="286" y="242"/>
                </a:cxn>
                <a:cxn ang="0">
                  <a:pos x="280" y="242"/>
                </a:cxn>
                <a:cxn ang="0">
                  <a:pos x="271" y="247"/>
                </a:cxn>
                <a:cxn ang="0">
                  <a:pos x="268" y="249"/>
                </a:cxn>
                <a:cxn ang="0">
                  <a:pos x="258" y="265"/>
                </a:cxn>
                <a:cxn ang="0">
                  <a:pos x="238" y="251"/>
                </a:cxn>
                <a:cxn ang="0">
                  <a:pos x="209" y="223"/>
                </a:cxn>
                <a:cxn ang="0">
                  <a:pos x="196" y="206"/>
                </a:cxn>
                <a:cxn ang="0">
                  <a:pos x="167" y="157"/>
                </a:cxn>
                <a:cxn ang="0">
                  <a:pos x="149" y="106"/>
                </a:cxn>
                <a:cxn ang="0">
                  <a:pos x="146" y="89"/>
                </a:cxn>
                <a:cxn ang="0">
                  <a:pos x="142" y="69"/>
                </a:cxn>
                <a:cxn ang="0">
                  <a:pos x="141" y="86"/>
                </a:cxn>
                <a:cxn ang="0">
                  <a:pos x="133" y="116"/>
                </a:cxn>
                <a:cxn ang="0">
                  <a:pos x="126" y="134"/>
                </a:cxn>
                <a:cxn ang="0">
                  <a:pos x="112" y="166"/>
                </a:cxn>
                <a:cxn ang="0">
                  <a:pos x="96" y="193"/>
                </a:cxn>
                <a:cxn ang="0">
                  <a:pos x="77" y="216"/>
                </a:cxn>
                <a:cxn ang="0">
                  <a:pos x="55" y="236"/>
                </a:cxn>
                <a:cxn ang="0">
                  <a:pos x="33" y="252"/>
                </a:cxn>
                <a:cxn ang="0">
                  <a:pos x="0" y="263"/>
                </a:cxn>
              </a:cxnLst>
              <a:rect l="0" t="0" r="r" b="b"/>
              <a:pathLst>
                <a:path w="287" h="268">
                  <a:moveTo>
                    <a:pt x="0" y="263"/>
                  </a:moveTo>
                  <a:lnTo>
                    <a:pt x="0" y="263"/>
                  </a:lnTo>
                  <a:lnTo>
                    <a:pt x="19" y="248"/>
                  </a:lnTo>
                  <a:lnTo>
                    <a:pt x="33" y="236"/>
                  </a:lnTo>
                  <a:lnTo>
                    <a:pt x="46" y="222"/>
                  </a:lnTo>
                  <a:lnTo>
                    <a:pt x="59" y="208"/>
                  </a:lnTo>
                  <a:lnTo>
                    <a:pt x="59" y="208"/>
                  </a:lnTo>
                  <a:lnTo>
                    <a:pt x="70" y="194"/>
                  </a:lnTo>
                  <a:lnTo>
                    <a:pt x="78" y="180"/>
                  </a:lnTo>
                  <a:lnTo>
                    <a:pt x="86" y="166"/>
                  </a:lnTo>
                  <a:lnTo>
                    <a:pt x="93" y="151"/>
                  </a:lnTo>
                  <a:lnTo>
                    <a:pt x="100" y="135"/>
                  </a:lnTo>
                  <a:lnTo>
                    <a:pt x="104" y="118"/>
                  </a:lnTo>
                  <a:lnTo>
                    <a:pt x="110" y="100"/>
                  </a:lnTo>
                  <a:lnTo>
                    <a:pt x="113" y="83"/>
                  </a:lnTo>
                  <a:lnTo>
                    <a:pt x="113" y="83"/>
                  </a:lnTo>
                  <a:lnTo>
                    <a:pt x="117" y="51"/>
                  </a:lnTo>
                  <a:lnTo>
                    <a:pt x="119" y="22"/>
                  </a:lnTo>
                  <a:lnTo>
                    <a:pt x="119" y="22"/>
                  </a:lnTo>
                  <a:lnTo>
                    <a:pt x="119" y="0"/>
                  </a:lnTo>
                  <a:lnTo>
                    <a:pt x="119" y="0"/>
                  </a:lnTo>
                  <a:lnTo>
                    <a:pt x="155" y="5"/>
                  </a:lnTo>
                  <a:lnTo>
                    <a:pt x="161" y="8"/>
                  </a:lnTo>
                  <a:lnTo>
                    <a:pt x="162" y="9"/>
                  </a:lnTo>
                  <a:lnTo>
                    <a:pt x="162" y="11"/>
                  </a:lnTo>
                  <a:lnTo>
                    <a:pt x="162" y="11"/>
                  </a:lnTo>
                  <a:lnTo>
                    <a:pt x="162" y="13"/>
                  </a:lnTo>
                  <a:lnTo>
                    <a:pt x="160" y="16"/>
                  </a:lnTo>
                  <a:lnTo>
                    <a:pt x="155" y="18"/>
                  </a:lnTo>
                  <a:lnTo>
                    <a:pt x="146" y="21"/>
                  </a:lnTo>
                  <a:lnTo>
                    <a:pt x="146" y="21"/>
                  </a:lnTo>
                  <a:lnTo>
                    <a:pt x="146" y="25"/>
                  </a:lnTo>
                  <a:lnTo>
                    <a:pt x="146" y="25"/>
                  </a:lnTo>
                  <a:lnTo>
                    <a:pt x="149" y="51"/>
                  </a:lnTo>
                  <a:lnTo>
                    <a:pt x="154" y="77"/>
                  </a:lnTo>
                  <a:lnTo>
                    <a:pt x="162" y="105"/>
                  </a:lnTo>
                  <a:lnTo>
                    <a:pt x="173" y="131"/>
                  </a:lnTo>
                  <a:lnTo>
                    <a:pt x="173" y="131"/>
                  </a:lnTo>
                  <a:lnTo>
                    <a:pt x="186" y="154"/>
                  </a:lnTo>
                  <a:lnTo>
                    <a:pt x="202" y="174"/>
                  </a:lnTo>
                  <a:lnTo>
                    <a:pt x="219" y="193"/>
                  </a:lnTo>
                  <a:lnTo>
                    <a:pt x="238" y="209"/>
                  </a:lnTo>
                  <a:lnTo>
                    <a:pt x="238" y="209"/>
                  </a:lnTo>
                  <a:lnTo>
                    <a:pt x="249" y="216"/>
                  </a:lnTo>
                  <a:lnTo>
                    <a:pt x="261" y="223"/>
                  </a:lnTo>
                  <a:lnTo>
                    <a:pt x="273" y="229"/>
                  </a:lnTo>
                  <a:lnTo>
                    <a:pt x="287" y="235"/>
                  </a:lnTo>
                  <a:lnTo>
                    <a:pt x="286" y="242"/>
                  </a:lnTo>
                  <a:lnTo>
                    <a:pt x="286" y="242"/>
                  </a:lnTo>
                  <a:lnTo>
                    <a:pt x="280" y="242"/>
                  </a:lnTo>
                  <a:lnTo>
                    <a:pt x="276" y="244"/>
                  </a:lnTo>
                  <a:lnTo>
                    <a:pt x="271" y="247"/>
                  </a:lnTo>
                  <a:lnTo>
                    <a:pt x="268" y="249"/>
                  </a:lnTo>
                  <a:lnTo>
                    <a:pt x="268" y="249"/>
                  </a:lnTo>
                  <a:lnTo>
                    <a:pt x="262" y="257"/>
                  </a:lnTo>
                  <a:lnTo>
                    <a:pt x="258" y="265"/>
                  </a:lnTo>
                  <a:lnTo>
                    <a:pt x="258" y="265"/>
                  </a:lnTo>
                  <a:lnTo>
                    <a:pt x="238" y="251"/>
                  </a:lnTo>
                  <a:lnTo>
                    <a:pt x="222" y="238"/>
                  </a:lnTo>
                  <a:lnTo>
                    <a:pt x="209" y="223"/>
                  </a:lnTo>
                  <a:lnTo>
                    <a:pt x="196" y="206"/>
                  </a:lnTo>
                  <a:lnTo>
                    <a:pt x="196" y="206"/>
                  </a:lnTo>
                  <a:lnTo>
                    <a:pt x="180" y="181"/>
                  </a:lnTo>
                  <a:lnTo>
                    <a:pt x="167" y="157"/>
                  </a:lnTo>
                  <a:lnTo>
                    <a:pt x="158" y="132"/>
                  </a:lnTo>
                  <a:lnTo>
                    <a:pt x="149" y="106"/>
                  </a:lnTo>
                  <a:lnTo>
                    <a:pt x="149" y="106"/>
                  </a:lnTo>
                  <a:lnTo>
                    <a:pt x="146" y="89"/>
                  </a:lnTo>
                  <a:lnTo>
                    <a:pt x="144" y="69"/>
                  </a:lnTo>
                  <a:lnTo>
                    <a:pt x="142" y="69"/>
                  </a:lnTo>
                  <a:lnTo>
                    <a:pt x="142" y="69"/>
                  </a:lnTo>
                  <a:lnTo>
                    <a:pt x="141" y="86"/>
                  </a:lnTo>
                  <a:lnTo>
                    <a:pt x="138" y="102"/>
                  </a:lnTo>
                  <a:lnTo>
                    <a:pt x="133" y="116"/>
                  </a:lnTo>
                  <a:lnTo>
                    <a:pt x="126" y="134"/>
                  </a:lnTo>
                  <a:lnTo>
                    <a:pt x="126" y="134"/>
                  </a:lnTo>
                  <a:lnTo>
                    <a:pt x="120" y="151"/>
                  </a:lnTo>
                  <a:lnTo>
                    <a:pt x="112" y="166"/>
                  </a:lnTo>
                  <a:lnTo>
                    <a:pt x="104" y="180"/>
                  </a:lnTo>
                  <a:lnTo>
                    <a:pt x="96" y="193"/>
                  </a:lnTo>
                  <a:lnTo>
                    <a:pt x="87" y="205"/>
                  </a:lnTo>
                  <a:lnTo>
                    <a:pt x="77" y="216"/>
                  </a:lnTo>
                  <a:lnTo>
                    <a:pt x="67" y="226"/>
                  </a:lnTo>
                  <a:lnTo>
                    <a:pt x="55" y="236"/>
                  </a:lnTo>
                  <a:lnTo>
                    <a:pt x="55" y="236"/>
                  </a:lnTo>
                  <a:lnTo>
                    <a:pt x="33" y="252"/>
                  </a:lnTo>
                  <a:lnTo>
                    <a:pt x="3" y="268"/>
                  </a:lnTo>
                  <a:lnTo>
                    <a:pt x="0" y="26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1" name="Freeform 165"/>
            <p:cNvSpPr>
              <a:spLocks/>
            </p:cNvSpPr>
            <p:nvPr userDrawn="1"/>
          </p:nvSpPr>
          <p:spPr bwMode="auto">
            <a:xfrm>
              <a:off x="2713038" y="1763713"/>
              <a:ext cx="120650" cy="122238"/>
            </a:xfrm>
            <a:custGeom>
              <a:avLst/>
              <a:gdLst/>
              <a:ahLst/>
              <a:cxnLst>
                <a:cxn ang="0">
                  <a:pos x="84" y="130"/>
                </a:cxn>
                <a:cxn ang="0">
                  <a:pos x="132" y="155"/>
                </a:cxn>
                <a:cxn ang="0">
                  <a:pos x="148" y="136"/>
                </a:cxn>
                <a:cxn ang="0">
                  <a:pos x="179" y="92"/>
                </a:cxn>
                <a:cxn ang="0">
                  <a:pos x="189" y="72"/>
                </a:cxn>
                <a:cxn ang="0">
                  <a:pos x="134" y="81"/>
                </a:cxn>
                <a:cxn ang="0">
                  <a:pos x="125" y="82"/>
                </a:cxn>
                <a:cxn ang="0">
                  <a:pos x="108" y="77"/>
                </a:cxn>
                <a:cxn ang="0">
                  <a:pos x="84" y="104"/>
                </a:cxn>
                <a:cxn ang="0">
                  <a:pos x="34" y="153"/>
                </a:cxn>
                <a:cxn ang="0">
                  <a:pos x="0" y="165"/>
                </a:cxn>
                <a:cxn ang="0">
                  <a:pos x="18" y="149"/>
                </a:cxn>
                <a:cxn ang="0">
                  <a:pos x="51" y="113"/>
                </a:cxn>
                <a:cxn ang="0">
                  <a:pos x="67" y="91"/>
                </a:cxn>
                <a:cxn ang="0">
                  <a:pos x="98" y="43"/>
                </a:cxn>
                <a:cxn ang="0">
                  <a:pos x="103" y="30"/>
                </a:cxn>
                <a:cxn ang="0">
                  <a:pos x="105" y="22"/>
                </a:cxn>
                <a:cxn ang="0">
                  <a:pos x="100" y="16"/>
                </a:cxn>
                <a:cxn ang="0">
                  <a:pos x="86" y="9"/>
                </a:cxn>
                <a:cxn ang="0">
                  <a:pos x="87" y="0"/>
                </a:cxn>
                <a:cxn ang="0">
                  <a:pos x="108" y="3"/>
                </a:cxn>
                <a:cxn ang="0">
                  <a:pos x="127" y="9"/>
                </a:cxn>
                <a:cxn ang="0">
                  <a:pos x="132" y="13"/>
                </a:cxn>
                <a:cxn ang="0">
                  <a:pos x="140" y="23"/>
                </a:cxn>
                <a:cxn ang="0">
                  <a:pos x="141" y="27"/>
                </a:cxn>
                <a:cxn ang="0">
                  <a:pos x="137" y="37"/>
                </a:cxn>
                <a:cxn ang="0">
                  <a:pos x="132" y="42"/>
                </a:cxn>
                <a:cxn ang="0">
                  <a:pos x="116" y="64"/>
                </a:cxn>
                <a:cxn ang="0">
                  <a:pos x="127" y="64"/>
                </a:cxn>
                <a:cxn ang="0">
                  <a:pos x="142" y="64"/>
                </a:cxn>
                <a:cxn ang="0">
                  <a:pos x="183" y="58"/>
                </a:cxn>
                <a:cxn ang="0">
                  <a:pos x="192" y="52"/>
                </a:cxn>
                <a:cxn ang="0">
                  <a:pos x="196" y="48"/>
                </a:cxn>
                <a:cxn ang="0">
                  <a:pos x="200" y="46"/>
                </a:cxn>
                <a:cxn ang="0">
                  <a:pos x="212" y="52"/>
                </a:cxn>
                <a:cxn ang="0">
                  <a:pos x="225" y="64"/>
                </a:cxn>
                <a:cxn ang="0">
                  <a:pos x="229" y="69"/>
                </a:cxn>
                <a:cxn ang="0">
                  <a:pos x="229" y="74"/>
                </a:cxn>
                <a:cxn ang="0">
                  <a:pos x="228" y="78"/>
                </a:cxn>
                <a:cxn ang="0">
                  <a:pos x="222" y="82"/>
                </a:cxn>
                <a:cxn ang="0">
                  <a:pos x="211" y="92"/>
                </a:cxn>
                <a:cxn ang="0">
                  <a:pos x="196" y="111"/>
                </a:cxn>
                <a:cxn ang="0">
                  <a:pos x="161" y="148"/>
                </a:cxn>
                <a:cxn ang="0">
                  <a:pos x="145" y="162"/>
                </a:cxn>
                <a:cxn ang="0">
                  <a:pos x="174" y="188"/>
                </a:cxn>
                <a:cxn ang="0">
                  <a:pos x="180" y="201"/>
                </a:cxn>
                <a:cxn ang="0">
                  <a:pos x="183" y="211"/>
                </a:cxn>
                <a:cxn ang="0">
                  <a:pos x="183" y="220"/>
                </a:cxn>
                <a:cxn ang="0">
                  <a:pos x="176" y="231"/>
                </a:cxn>
                <a:cxn ang="0">
                  <a:pos x="170" y="233"/>
                </a:cxn>
                <a:cxn ang="0">
                  <a:pos x="167" y="233"/>
                </a:cxn>
                <a:cxn ang="0">
                  <a:pos x="158" y="224"/>
                </a:cxn>
                <a:cxn ang="0">
                  <a:pos x="154" y="214"/>
                </a:cxn>
                <a:cxn ang="0">
                  <a:pos x="141" y="194"/>
                </a:cxn>
                <a:cxn ang="0">
                  <a:pos x="125" y="175"/>
                </a:cxn>
                <a:cxn ang="0">
                  <a:pos x="103" y="155"/>
                </a:cxn>
                <a:cxn ang="0">
                  <a:pos x="80" y="139"/>
                </a:cxn>
              </a:cxnLst>
              <a:rect l="0" t="0" r="r" b="b"/>
              <a:pathLst>
                <a:path w="229" h="233">
                  <a:moveTo>
                    <a:pt x="84" y="130"/>
                  </a:moveTo>
                  <a:lnTo>
                    <a:pt x="84" y="130"/>
                  </a:lnTo>
                  <a:lnTo>
                    <a:pt x="108" y="140"/>
                  </a:lnTo>
                  <a:lnTo>
                    <a:pt x="132" y="155"/>
                  </a:lnTo>
                  <a:lnTo>
                    <a:pt x="132" y="155"/>
                  </a:lnTo>
                  <a:lnTo>
                    <a:pt x="148" y="136"/>
                  </a:lnTo>
                  <a:lnTo>
                    <a:pt x="164" y="114"/>
                  </a:lnTo>
                  <a:lnTo>
                    <a:pt x="179" y="92"/>
                  </a:lnTo>
                  <a:lnTo>
                    <a:pt x="189" y="72"/>
                  </a:lnTo>
                  <a:lnTo>
                    <a:pt x="189" y="72"/>
                  </a:lnTo>
                  <a:lnTo>
                    <a:pt x="134" y="81"/>
                  </a:lnTo>
                  <a:lnTo>
                    <a:pt x="134" y="81"/>
                  </a:lnTo>
                  <a:lnTo>
                    <a:pt x="125" y="82"/>
                  </a:lnTo>
                  <a:lnTo>
                    <a:pt x="125" y="82"/>
                  </a:lnTo>
                  <a:lnTo>
                    <a:pt x="118" y="81"/>
                  </a:lnTo>
                  <a:lnTo>
                    <a:pt x="108" y="77"/>
                  </a:lnTo>
                  <a:lnTo>
                    <a:pt x="108" y="77"/>
                  </a:lnTo>
                  <a:lnTo>
                    <a:pt x="84" y="104"/>
                  </a:lnTo>
                  <a:lnTo>
                    <a:pt x="60" y="130"/>
                  </a:lnTo>
                  <a:lnTo>
                    <a:pt x="34" y="153"/>
                  </a:lnTo>
                  <a:lnTo>
                    <a:pt x="6" y="172"/>
                  </a:lnTo>
                  <a:lnTo>
                    <a:pt x="0" y="165"/>
                  </a:lnTo>
                  <a:lnTo>
                    <a:pt x="0" y="165"/>
                  </a:lnTo>
                  <a:lnTo>
                    <a:pt x="18" y="149"/>
                  </a:lnTo>
                  <a:lnTo>
                    <a:pt x="35" y="132"/>
                  </a:lnTo>
                  <a:lnTo>
                    <a:pt x="51" y="113"/>
                  </a:lnTo>
                  <a:lnTo>
                    <a:pt x="67" y="91"/>
                  </a:lnTo>
                  <a:lnTo>
                    <a:pt x="67" y="91"/>
                  </a:lnTo>
                  <a:lnTo>
                    <a:pt x="84" y="66"/>
                  </a:lnTo>
                  <a:lnTo>
                    <a:pt x="98" y="43"/>
                  </a:lnTo>
                  <a:lnTo>
                    <a:pt x="98" y="43"/>
                  </a:lnTo>
                  <a:lnTo>
                    <a:pt x="103" y="30"/>
                  </a:lnTo>
                  <a:lnTo>
                    <a:pt x="105" y="22"/>
                  </a:lnTo>
                  <a:lnTo>
                    <a:pt x="105" y="22"/>
                  </a:lnTo>
                  <a:lnTo>
                    <a:pt x="103" y="19"/>
                  </a:lnTo>
                  <a:lnTo>
                    <a:pt x="100" y="16"/>
                  </a:lnTo>
                  <a:lnTo>
                    <a:pt x="95" y="13"/>
                  </a:lnTo>
                  <a:lnTo>
                    <a:pt x="86" y="9"/>
                  </a:lnTo>
                  <a:lnTo>
                    <a:pt x="87" y="0"/>
                  </a:lnTo>
                  <a:lnTo>
                    <a:pt x="87" y="0"/>
                  </a:lnTo>
                  <a:lnTo>
                    <a:pt x="99" y="1"/>
                  </a:lnTo>
                  <a:lnTo>
                    <a:pt x="108" y="3"/>
                  </a:lnTo>
                  <a:lnTo>
                    <a:pt x="118" y="6"/>
                  </a:lnTo>
                  <a:lnTo>
                    <a:pt x="127" y="9"/>
                  </a:lnTo>
                  <a:lnTo>
                    <a:pt x="127" y="9"/>
                  </a:lnTo>
                  <a:lnTo>
                    <a:pt x="132" y="13"/>
                  </a:lnTo>
                  <a:lnTo>
                    <a:pt x="138" y="17"/>
                  </a:lnTo>
                  <a:lnTo>
                    <a:pt x="140" y="23"/>
                  </a:lnTo>
                  <a:lnTo>
                    <a:pt x="141" y="27"/>
                  </a:lnTo>
                  <a:lnTo>
                    <a:pt x="141" y="27"/>
                  </a:lnTo>
                  <a:lnTo>
                    <a:pt x="140" y="32"/>
                  </a:lnTo>
                  <a:lnTo>
                    <a:pt x="137" y="37"/>
                  </a:lnTo>
                  <a:lnTo>
                    <a:pt x="137" y="37"/>
                  </a:lnTo>
                  <a:lnTo>
                    <a:pt x="132" y="42"/>
                  </a:lnTo>
                  <a:lnTo>
                    <a:pt x="128" y="46"/>
                  </a:lnTo>
                  <a:lnTo>
                    <a:pt x="116" y="64"/>
                  </a:lnTo>
                  <a:lnTo>
                    <a:pt x="116" y="64"/>
                  </a:lnTo>
                  <a:lnTo>
                    <a:pt x="127" y="64"/>
                  </a:lnTo>
                  <a:lnTo>
                    <a:pt x="127" y="64"/>
                  </a:lnTo>
                  <a:lnTo>
                    <a:pt x="142" y="64"/>
                  </a:lnTo>
                  <a:lnTo>
                    <a:pt x="183" y="58"/>
                  </a:lnTo>
                  <a:lnTo>
                    <a:pt x="183" y="58"/>
                  </a:lnTo>
                  <a:lnTo>
                    <a:pt x="187" y="56"/>
                  </a:lnTo>
                  <a:lnTo>
                    <a:pt x="192" y="52"/>
                  </a:lnTo>
                  <a:lnTo>
                    <a:pt x="192" y="52"/>
                  </a:lnTo>
                  <a:lnTo>
                    <a:pt x="196" y="48"/>
                  </a:lnTo>
                  <a:lnTo>
                    <a:pt x="200" y="46"/>
                  </a:lnTo>
                  <a:lnTo>
                    <a:pt x="200" y="46"/>
                  </a:lnTo>
                  <a:lnTo>
                    <a:pt x="206" y="48"/>
                  </a:lnTo>
                  <a:lnTo>
                    <a:pt x="212" y="52"/>
                  </a:lnTo>
                  <a:lnTo>
                    <a:pt x="218" y="56"/>
                  </a:lnTo>
                  <a:lnTo>
                    <a:pt x="225" y="64"/>
                  </a:lnTo>
                  <a:lnTo>
                    <a:pt x="225" y="64"/>
                  </a:lnTo>
                  <a:lnTo>
                    <a:pt x="229" y="69"/>
                  </a:lnTo>
                  <a:lnTo>
                    <a:pt x="229" y="74"/>
                  </a:lnTo>
                  <a:lnTo>
                    <a:pt x="229" y="74"/>
                  </a:lnTo>
                  <a:lnTo>
                    <a:pt x="229" y="75"/>
                  </a:lnTo>
                  <a:lnTo>
                    <a:pt x="228" y="78"/>
                  </a:lnTo>
                  <a:lnTo>
                    <a:pt x="222" y="82"/>
                  </a:lnTo>
                  <a:lnTo>
                    <a:pt x="222" y="82"/>
                  </a:lnTo>
                  <a:lnTo>
                    <a:pt x="216" y="87"/>
                  </a:lnTo>
                  <a:lnTo>
                    <a:pt x="211" y="92"/>
                  </a:lnTo>
                  <a:lnTo>
                    <a:pt x="211" y="92"/>
                  </a:lnTo>
                  <a:lnTo>
                    <a:pt x="196" y="111"/>
                  </a:lnTo>
                  <a:lnTo>
                    <a:pt x="179" y="130"/>
                  </a:lnTo>
                  <a:lnTo>
                    <a:pt x="161" y="148"/>
                  </a:lnTo>
                  <a:lnTo>
                    <a:pt x="145" y="162"/>
                  </a:lnTo>
                  <a:lnTo>
                    <a:pt x="145" y="162"/>
                  </a:lnTo>
                  <a:lnTo>
                    <a:pt x="161" y="176"/>
                  </a:lnTo>
                  <a:lnTo>
                    <a:pt x="174" y="188"/>
                  </a:lnTo>
                  <a:lnTo>
                    <a:pt x="177" y="195"/>
                  </a:lnTo>
                  <a:lnTo>
                    <a:pt x="180" y="201"/>
                  </a:lnTo>
                  <a:lnTo>
                    <a:pt x="183" y="205"/>
                  </a:lnTo>
                  <a:lnTo>
                    <a:pt x="183" y="211"/>
                  </a:lnTo>
                  <a:lnTo>
                    <a:pt x="183" y="211"/>
                  </a:lnTo>
                  <a:lnTo>
                    <a:pt x="183" y="220"/>
                  </a:lnTo>
                  <a:lnTo>
                    <a:pt x="180" y="227"/>
                  </a:lnTo>
                  <a:lnTo>
                    <a:pt x="176" y="231"/>
                  </a:lnTo>
                  <a:lnTo>
                    <a:pt x="173" y="233"/>
                  </a:lnTo>
                  <a:lnTo>
                    <a:pt x="170" y="233"/>
                  </a:lnTo>
                  <a:lnTo>
                    <a:pt x="170" y="233"/>
                  </a:lnTo>
                  <a:lnTo>
                    <a:pt x="167" y="233"/>
                  </a:lnTo>
                  <a:lnTo>
                    <a:pt x="163" y="230"/>
                  </a:lnTo>
                  <a:lnTo>
                    <a:pt x="158" y="224"/>
                  </a:lnTo>
                  <a:lnTo>
                    <a:pt x="154" y="214"/>
                  </a:lnTo>
                  <a:lnTo>
                    <a:pt x="154" y="214"/>
                  </a:lnTo>
                  <a:lnTo>
                    <a:pt x="147" y="204"/>
                  </a:lnTo>
                  <a:lnTo>
                    <a:pt x="141" y="194"/>
                  </a:lnTo>
                  <a:lnTo>
                    <a:pt x="132" y="184"/>
                  </a:lnTo>
                  <a:lnTo>
                    <a:pt x="125" y="175"/>
                  </a:lnTo>
                  <a:lnTo>
                    <a:pt x="125" y="175"/>
                  </a:lnTo>
                  <a:lnTo>
                    <a:pt x="103" y="155"/>
                  </a:lnTo>
                  <a:lnTo>
                    <a:pt x="92" y="146"/>
                  </a:lnTo>
                  <a:lnTo>
                    <a:pt x="80" y="139"/>
                  </a:lnTo>
                  <a:lnTo>
                    <a:pt x="84" y="13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2" name="Freeform 166"/>
            <p:cNvSpPr>
              <a:spLocks noEditPoints="1"/>
            </p:cNvSpPr>
            <p:nvPr userDrawn="1"/>
          </p:nvSpPr>
          <p:spPr bwMode="auto">
            <a:xfrm>
              <a:off x="2868613" y="1771651"/>
              <a:ext cx="131763" cy="114300"/>
            </a:xfrm>
            <a:custGeom>
              <a:avLst/>
              <a:gdLst/>
              <a:ahLst/>
              <a:cxnLst>
                <a:cxn ang="0">
                  <a:pos x="142" y="200"/>
                </a:cxn>
                <a:cxn ang="0">
                  <a:pos x="194" y="168"/>
                </a:cxn>
                <a:cxn ang="0">
                  <a:pos x="210" y="145"/>
                </a:cxn>
                <a:cxn ang="0">
                  <a:pos x="219" y="117"/>
                </a:cxn>
                <a:cxn ang="0">
                  <a:pos x="220" y="94"/>
                </a:cxn>
                <a:cxn ang="0">
                  <a:pos x="207" y="50"/>
                </a:cxn>
                <a:cxn ang="0">
                  <a:pos x="169" y="20"/>
                </a:cxn>
                <a:cxn ang="0">
                  <a:pos x="135" y="14"/>
                </a:cxn>
                <a:cxn ang="0">
                  <a:pos x="120" y="14"/>
                </a:cxn>
                <a:cxn ang="0">
                  <a:pos x="127" y="30"/>
                </a:cxn>
                <a:cxn ang="0">
                  <a:pos x="129" y="42"/>
                </a:cxn>
                <a:cxn ang="0">
                  <a:pos x="129" y="55"/>
                </a:cxn>
                <a:cxn ang="0">
                  <a:pos x="117" y="98"/>
                </a:cxn>
                <a:cxn ang="0">
                  <a:pos x="98" y="142"/>
                </a:cxn>
                <a:cxn ang="0">
                  <a:pos x="75" y="178"/>
                </a:cxn>
                <a:cxn ang="0">
                  <a:pos x="55" y="194"/>
                </a:cxn>
                <a:cxn ang="0">
                  <a:pos x="40" y="194"/>
                </a:cxn>
                <a:cxn ang="0">
                  <a:pos x="24" y="178"/>
                </a:cxn>
                <a:cxn ang="0">
                  <a:pos x="11" y="155"/>
                </a:cxn>
                <a:cxn ang="0">
                  <a:pos x="3" y="136"/>
                </a:cxn>
                <a:cxn ang="0">
                  <a:pos x="0" y="117"/>
                </a:cxn>
                <a:cxn ang="0">
                  <a:pos x="13" y="68"/>
                </a:cxn>
                <a:cxn ang="0">
                  <a:pos x="35" y="40"/>
                </a:cxn>
                <a:cxn ang="0">
                  <a:pos x="72" y="13"/>
                </a:cxn>
                <a:cxn ang="0">
                  <a:pos x="117" y="1"/>
                </a:cxn>
                <a:cxn ang="0">
                  <a:pos x="145" y="1"/>
                </a:cxn>
                <a:cxn ang="0">
                  <a:pos x="180" y="8"/>
                </a:cxn>
                <a:cxn ang="0">
                  <a:pos x="209" y="23"/>
                </a:cxn>
                <a:cxn ang="0">
                  <a:pos x="230" y="45"/>
                </a:cxn>
                <a:cxn ang="0">
                  <a:pos x="245" y="71"/>
                </a:cxn>
                <a:cxn ang="0">
                  <a:pos x="249" y="103"/>
                </a:cxn>
                <a:cxn ang="0">
                  <a:pos x="246" y="129"/>
                </a:cxn>
                <a:cxn ang="0">
                  <a:pos x="233" y="159"/>
                </a:cxn>
                <a:cxn ang="0">
                  <a:pos x="211" y="182"/>
                </a:cxn>
                <a:cxn ang="0">
                  <a:pos x="171" y="204"/>
                </a:cxn>
                <a:cxn ang="0">
                  <a:pos x="119" y="207"/>
                </a:cxn>
                <a:cxn ang="0">
                  <a:pos x="33" y="71"/>
                </a:cxn>
                <a:cxn ang="0">
                  <a:pos x="21" y="118"/>
                </a:cxn>
                <a:cxn ang="0">
                  <a:pos x="27" y="147"/>
                </a:cxn>
                <a:cxn ang="0">
                  <a:pos x="39" y="165"/>
                </a:cxn>
                <a:cxn ang="0">
                  <a:pos x="49" y="166"/>
                </a:cxn>
                <a:cxn ang="0">
                  <a:pos x="62" y="156"/>
                </a:cxn>
                <a:cxn ang="0">
                  <a:pos x="84" y="120"/>
                </a:cxn>
                <a:cxn ang="0">
                  <a:pos x="104" y="71"/>
                </a:cxn>
                <a:cxn ang="0">
                  <a:pos x="111" y="43"/>
                </a:cxn>
                <a:cxn ang="0">
                  <a:pos x="111" y="30"/>
                </a:cxn>
                <a:cxn ang="0">
                  <a:pos x="109" y="16"/>
                </a:cxn>
                <a:cxn ang="0">
                  <a:pos x="88" y="21"/>
                </a:cxn>
                <a:cxn ang="0">
                  <a:pos x="62" y="37"/>
                </a:cxn>
                <a:cxn ang="0">
                  <a:pos x="42" y="56"/>
                </a:cxn>
              </a:cxnLst>
              <a:rect l="0" t="0" r="r" b="b"/>
              <a:pathLst>
                <a:path w="249" h="215">
                  <a:moveTo>
                    <a:pt x="119" y="207"/>
                  </a:moveTo>
                  <a:lnTo>
                    <a:pt x="119" y="207"/>
                  </a:lnTo>
                  <a:lnTo>
                    <a:pt x="142" y="200"/>
                  </a:lnTo>
                  <a:lnTo>
                    <a:pt x="161" y="191"/>
                  </a:lnTo>
                  <a:lnTo>
                    <a:pt x="180" y="181"/>
                  </a:lnTo>
                  <a:lnTo>
                    <a:pt x="194" y="168"/>
                  </a:lnTo>
                  <a:lnTo>
                    <a:pt x="200" y="160"/>
                  </a:lnTo>
                  <a:lnTo>
                    <a:pt x="206" y="153"/>
                  </a:lnTo>
                  <a:lnTo>
                    <a:pt x="210" y="145"/>
                  </a:lnTo>
                  <a:lnTo>
                    <a:pt x="214" y="136"/>
                  </a:lnTo>
                  <a:lnTo>
                    <a:pt x="217" y="127"/>
                  </a:lnTo>
                  <a:lnTo>
                    <a:pt x="219" y="117"/>
                  </a:lnTo>
                  <a:lnTo>
                    <a:pt x="220" y="105"/>
                  </a:lnTo>
                  <a:lnTo>
                    <a:pt x="220" y="94"/>
                  </a:lnTo>
                  <a:lnTo>
                    <a:pt x="220" y="94"/>
                  </a:lnTo>
                  <a:lnTo>
                    <a:pt x="219" y="78"/>
                  </a:lnTo>
                  <a:lnTo>
                    <a:pt x="214" y="63"/>
                  </a:lnTo>
                  <a:lnTo>
                    <a:pt x="207" y="50"/>
                  </a:lnTo>
                  <a:lnTo>
                    <a:pt x="197" y="37"/>
                  </a:lnTo>
                  <a:lnTo>
                    <a:pt x="184" y="29"/>
                  </a:lnTo>
                  <a:lnTo>
                    <a:pt x="169" y="20"/>
                  </a:lnTo>
                  <a:lnTo>
                    <a:pt x="153" y="16"/>
                  </a:lnTo>
                  <a:lnTo>
                    <a:pt x="135" y="14"/>
                  </a:lnTo>
                  <a:lnTo>
                    <a:pt x="135" y="14"/>
                  </a:lnTo>
                  <a:lnTo>
                    <a:pt x="132" y="14"/>
                  </a:lnTo>
                  <a:lnTo>
                    <a:pt x="132" y="14"/>
                  </a:lnTo>
                  <a:lnTo>
                    <a:pt x="120" y="14"/>
                  </a:lnTo>
                  <a:lnTo>
                    <a:pt x="120" y="14"/>
                  </a:lnTo>
                  <a:lnTo>
                    <a:pt x="124" y="23"/>
                  </a:lnTo>
                  <a:lnTo>
                    <a:pt x="127" y="30"/>
                  </a:lnTo>
                  <a:lnTo>
                    <a:pt x="129" y="36"/>
                  </a:lnTo>
                  <a:lnTo>
                    <a:pt x="129" y="42"/>
                  </a:lnTo>
                  <a:lnTo>
                    <a:pt x="129" y="42"/>
                  </a:lnTo>
                  <a:lnTo>
                    <a:pt x="129" y="45"/>
                  </a:lnTo>
                  <a:lnTo>
                    <a:pt x="129" y="45"/>
                  </a:lnTo>
                  <a:lnTo>
                    <a:pt x="129" y="55"/>
                  </a:lnTo>
                  <a:lnTo>
                    <a:pt x="126" y="68"/>
                  </a:lnTo>
                  <a:lnTo>
                    <a:pt x="122" y="82"/>
                  </a:lnTo>
                  <a:lnTo>
                    <a:pt x="117" y="98"/>
                  </a:lnTo>
                  <a:lnTo>
                    <a:pt x="117" y="98"/>
                  </a:lnTo>
                  <a:lnTo>
                    <a:pt x="109" y="121"/>
                  </a:lnTo>
                  <a:lnTo>
                    <a:pt x="98" y="142"/>
                  </a:lnTo>
                  <a:lnTo>
                    <a:pt x="87" y="162"/>
                  </a:lnTo>
                  <a:lnTo>
                    <a:pt x="75" y="178"/>
                  </a:lnTo>
                  <a:lnTo>
                    <a:pt x="75" y="178"/>
                  </a:lnTo>
                  <a:lnTo>
                    <a:pt x="69" y="185"/>
                  </a:lnTo>
                  <a:lnTo>
                    <a:pt x="64" y="189"/>
                  </a:lnTo>
                  <a:lnTo>
                    <a:pt x="55" y="194"/>
                  </a:lnTo>
                  <a:lnTo>
                    <a:pt x="48" y="195"/>
                  </a:lnTo>
                  <a:lnTo>
                    <a:pt x="48" y="195"/>
                  </a:lnTo>
                  <a:lnTo>
                    <a:pt x="40" y="194"/>
                  </a:lnTo>
                  <a:lnTo>
                    <a:pt x="35" y="191"/>
                  </a:lnTo>
                  <a:lnTo>
                    <a:pt x="29" y="185"/>
                  </a:lnTo>
                  <a:lnTo>
                    <a:pt x="24" y="178"/>
                  </a:lnTo>
                  <a:lnTo>
                    <a:pt x="24" y="178"/>
                  </a:lnTo>
                  <a:lnTo>
                    <a:pt x="19" y="166"/>
                  </a:lnTo>
                  <a:lnTo>
                    <a:pt x="11" y="155"/>
                  </a:lnTo>
                  <a:lnTo>
                    <a:pt x="11" y="155"/>
                  </a:lnTo>
                  <a:lnTo>
                    <a:pt x="6" y="146"/>
                  </a:lnTo>
                  <a:lnTo>
                    <a:pt x="3" y="136"/>
                  </a:lnTo>
                  <a:lnTo>
                    <a:pt x="1" y="126"/>
                  </a:lnTo>
                  <a:lnTo>
                    <a:pt x="0" y="117"/>
                  </a:lnTo>
                  <a:lnTo>
                    <a:pt x="0" y="117"/>
                  </a:lnTo>
                  <a:lnTo>
                    <a:pt x="1" y="100"/>
                  </a:lnTo>
                  <a:lnTo>
                    <a:pt x="6" y="84"/>
                  </a:lnTo>
                  <a:lnTo>
                    <a:pt x="13" y="68"/>
                  </a:lnTo>
                  <a:lnTo>
                    <a:pt x="24" y="52"/>
                  </a:lnTo>
                  <a:lnTo>
                    <a:pt x="24" y="52"/>
                  </a:lnTo>
                  <a:lnTo>
                    <a:pt x="35" y="40"/>
                  </a:lnTo>
                  <a:lnTo>
                    <a:pt x="46" y="30"/>
                  </a:lnTo>
                  <a:lnTo>
                    <a:pt x="59" y="20"/>
                  </a:lnTo>
                  <a:lnTo>
                    <a:pt x="72" y="13"/>
                  </a:lnTo>
                  <a:lnTo>
                    <a:pt x="87" y="8"/>
                  </a:lnTo>
                  <a:lnTo>
                    <a:pt x="101" y="4"/>
                  </a:lnTo>
                  <a:lnTo>
                    <a:pt x="117" y="1"/>
                  </a:lnTo>
                  <a:lnTo>
                    <a:pt x="133" y="0"/>
                  </a:lnTo>
                  <a:lnTo>
                    <a:pt x="133" y="0"/>
                  </a:lnTo>
                  <a:lnTo>
                    <a:pt x="145" y="1"/>
                  </a:lnTo>
                  <a:lnTo>
                    <a:pt x="158" y="3"/>
                  </a:lnTo>
                  <a:lnTo>
                    <a:pt x="169" y="4"/>
                  </a:lnTo>
                  <a:lnTo>
                    <a:pt x="180" y="8"/>
                  </a:lnTo>
                  <a:lnTo>
                    <a:pt x="191" y="13"/>
                  </a:lnTo>
                  <a:lnTo>
                    <a:pt x="200" y="17"/>
                  </a:lnTo>
                  <a:lnTo>
                    <a:pt x="209" y="23"/>
                  </a:lnTo>
                  <a:lnTo>
                    <a:pt x="217" y="29"/>
                  </a:lnTo>
                  <a:lnTo>
                    <a:pt x="225" y="36"/>
                  </a:lnTo>
                  <a:lnTo>
                    <a:pt x="230" y="45"/>
                  </a:lnTo>
                  <a:lnTo>
                    <a:pt x="236" y="53"/>
                  </a:lnTo>
                  <a:lnTo>
                    <a:pt x="240" y="62"/>
                  </a:lnTo>
                  <a:lnTo>
                    <a:pt x="245" y="71"/>
                  </a:lnTo>
                  <a:lnTo>
                    <a:pt x="248" y="81"/>
                  </a:lnTo>
                  <a:lnTo>
                    <a:pt x="249" y="92"/>
                  </a:lnTo>
                  <a:lnTo>
                    <a:pt x="249" y="103"/>
                  </a:lnTo>
                  <a:lnTo>
                    <a:pt x="249" y="103"/>
                  </a:lnTo>
                  <a:lnTo>
                    <a:pt x="249" y="116"/>
                  </a:lnTo>
                  <a:lnTo>
                    <a:pt x="246" y="129"/>
                  </a:lnTo>
                  <a:lnTo>
                    <a:pt x="243" y="139"/>
                  </a:lnTo>
                  <a:lnTo>
                    <a:pt x="239" y="149"/>
                  </a:lnTo>
                  <a:lnTo>
                    <a:pt x="233" y="159"/>
                  </a:lnTo>
                  <a:lnTo>
                    <a:pt x="227" y="168"/>
                  </a:lnTo>
                  <a:lnTo>
                    <a:pt x="219" y="176"/>
                  </a:lnTo>
                  <a:lnTo>
                    <a:pt x="211" y="182"/>
                  </a:lnTo>
                  <a:lnTo>
                    <a:pt x="201" y="189"/>
                  </a:lnTo>
                  <a:lnTo>
                    <a:pt x="193" y="195"/>
                  </a:lnTo>
                  <a:lnTo>
                    <a:pt x="171" y="204"/>
                  </a:lnTo>
                  <a:lnTo>
                    <a:pt x="146" y="211"/>
                  </a:lnTo>
                  <a:lnTo>
                    <a:pt x="122" y="215"/>
                  </a:lnTo>
                  <a:lnTo>
                    <a:pt x="119" y="207"/>
                  </a:lnTo>
                  <a:close/>
                  <a:moveTo>
                    <a:pt x="42" y="56"/>
                  </a:moveTo>
                  <a:lnTo>
                    <a:pt x="42" y="56"/>
                  </a:lnTo>
                  <a:lnTo>
                    <a:pt x="33" y="71"/>
                  </a:lnTo>
                  <a:lnTo>
                    <a:pt x="26" y="85"/>
                  </a:lnTo>
                  <a:lnTo>
                    <a:pt x="23" y="101"/>
                  </a:lnTo>
                  <a:lnTo>
                    <a:pt x="21" y="118"/>
                  </a:lnTo>
                  <a:lnTo>
                    <a:pt x="21" y="118"/>
                  </a:lnTo>
                  <a:lnTo>
                    <a:pt x="23" y="133"/>
                  </a:lnTo>
                  <a:lnTo>
                    <a:pt x="27" y="147"/>
                  </a:lnTo>
                  <a:lnTo>
                    <a:pt x="30" y="155"/>
                  </a:lnTo>
                  <a:lnTo>
                    <a:pt x="35" y="160"/>
                  </a:lnTo>
                  <a:lnTo>
                    <a:pt x="39" y="165"/>
                  </a:lnTo>
                  <a:lnTo>
                    <a:pt x="45" y="166"/>
                  </a:lnTo>
                  <a:lnTo>
                    <a:pt x="45" y="166"/>
                  </a:lnTo>
                  <a:lnTo>
                    <a:pt x="49" y="166"/>
                  </a:lnTo>
                  <a:lnTo>
                    <a:pt x="53" y="165"/>
                  </a:lnTo>
                  <a:lnTo>
                    <a:pt x="58" y="162"/>
                  </a:lnTo>
                  <a:lnTo>
                    <a:pt x="62" y="156"/>
                  </a:lnTo>
                  <a:lnTo>
                    <a:pt x="72" y="142"/>
                  </a:lnTo>
                  <a:lnTo>
                    <a:pt x="84" y="120"/>
                  </a:lnTo>
                  <a:lnTo>
                    <a:pt x="84" y="120"/>
                  </a:lnTo>
                  <a:lnTo>
                    <a:pt x="91" y="104"/>
                  </a:lnTo>
                  <a:lnTo>
                    <a:pt x="98" y="87"/>
                  </a:lnTo>
                  <a:lnTo>
                    <a:pt x="104" y="71"/>
                  </a:lnTo>
                  <a:lnTo>
                    <a:pt x="109" y="56"/>
                  </a:lnTo>
                  <a:lnTo>
                    <a:pt x="109" y="56"/>
                  </a:lnTo>
                  <a:lnTo>
                    <a:pt x="111" y="43"/>
                  </a:lnTo>
                  <a:lnTo>
                    <a:pt x="111" y="35"/>
                  </a:lnTo>
                  <a:lnTo>
                    <a:pt x="111" y="35"/>
                  </a:lnTo>
                  <a:lnTo>
                    <a:pt x="111" y="30"/>
                  </a:lnTo>
                  <a:lnTo>
                    <a:pt x="111" y="30"/>
                  </a:lnTo>
                  <a:lnTo>
                    <a:pt x="111" y="23"/>
                  </a:lnTo>
                  <a:lnTo>
                    <a:pt x="109" y="16"/>
                  </a:lnTo>
                  <a:lnTo>
                    <a:pt x="109" y="16"/>
                  </a:lnTo>
                  <a:lnTo>
                    <a:pt x="98" y="19"/>
                  </a:lnTo>
                  <a:lnTo>
                    <a:pt x="88" y="21"/>
                  </a:lnTo>
                  <a:lnTo>
                    <a:pt x="80" y="26"/>
                  </a:lnTo>
                  <a:lnTo>
                    <a:pt x="71" y="32"/>
                  </a:lnTo>
                  <a:lnTo>
                    <a:pt x="62" y="37"/>
                  </a:lnTo>
                  <a:lnTo>
                    <a:pt x="55" y="43"/>
                  </a:lnTo>
                  <a:lnTo>
                    <a:pt x="48" y="49"/>
                  </a:lnTo>
                  <a:lnTo>
                    <a:pt x="42" y="56"/>
                  </a:lnTo>
                  <a:lnTo>
                    <a:pt x="42" y="5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3" name="Freeform 167"/>
            <p:cNvSpPr>
              <a:spLocks noEditPoints="1"/>
            </p:cNvSpPr>
            <p:nvPr userDrawn="1"/>
          </p:nvSpPr>
          <p:spPr bwMode="auto">
            <a:xfrm>
              <a:off x="3035301" y="1751013"/>
              <a:ext cx="150813" cy="149225"/>
            </a:xfrm>
            <a:custGeom>
              <a:avLst/>
              <a:gdLst/>
              <a:ahLst/>
              <a:cxnLst>
                <a:cxn ang="0">
                  <a:pos x="101" y="197"/>
                </a:cxn>
                <a:cxn ang="0">
                  <a:pos x="125" y="212"/>
                </a:cxn>
                <a:cxn ang="0">
                  <a:pos x="119" y="232"/>
                </a:cxn>
                <a:cxn ang="0">
                  <a:pos x="107" y="223"/>
                </a:cxn>
                <a:cxn ang="0">
                  <a:pos x="84" y="197"/>
                </a:cxn>
                <a:cxn ang="0">
                  <a:pos x="9" y="235"/>
                </a:cxn>
                <a:cxn ang="0">
                  <a:pos x="61" y="194"/>
                </a:cxn>
                <a:cxn ang="0">
                  <a:pos x="38" y="152"/>
                </a:cxn>
                <a:cxn ang="0">
                  <a:pos x="19" y="188"/>
                </a:cxn>
                <a:cxn ang="0">
                  <a:pos x="3" y="185"/>
                </a:cxn>
                <a:cxn ang="0">
                  <a:pos x="4" y="164"/>
                </a:cxn>
                <a:cxn ang="0">
                  <a:pos x="26" y="148"/>
                </a:cxn>
                <a:cxn ang="0">
                  <a:pos x="39" y="132"/>
                </a:cxn>
                <a:cxn ang="0">
                  <a:pos x="257" y="128"/>
                </a:cxn>
                <a:cxn ang="0">
                  <a:pos x="284" y="155"/>
                </a:cxn>
                <a:cxn ang="0">
                  <a:pos x="267" y="162"/>
                </a:cxn>
                <a:cxn ang="0">
                  <a:pos x="228" y="188"/>
                </a:cxn>
                <a:cxn ang="0">
                  <a:pos x="120" y="164"/>
                </a:cxn>
                <a:cxn ang="0">
                  <a:pos x="200" y="161"/>
                </a:cxn>
                <a:cxn ang="0">
                  <a:pos x="225" y="185"/>
                </a:cxn>
                <a:cxn ang="0">
                  <a:pos x="210" y="193"/>
                </a:cxn>
                <a:cxn ang="0">
                  <a:pos x="156" y="235"/>
                </a:cxn>
                <a:cxn ang="0">
                  <a:pos x="75" y="271"/>
                </a:cxn>
                <a:cxn ang="0">
                  <a:pos x="42" y="267"/>
                </a:cxn>
                <a:cxn ang="0">
                  <a:pos x="125" y="233"/>
                </a:cxn>
                <a:cxn ang="0">
                  <a:pos x="167" y="28"/>
                </a:cxn>
                <a:cxn ang="0">
                  <a:pos x="167" y="2"/>
                </a:cxn>
                <a:cxn ang="0">
                  <a:pos x="204" y="10"/>
                </a:cxn>
                <a:cxn ang="0">
                  <a:pos x="190" y="17"/>
                </a:cxn>
                <a:cxn ang="0">
                  <a:pos x="252" y="6"/>
                </a:cxn>
                <a:cxn ang="0">
                  <a:pos x="283" y="38"/>
                </a:cxn>
                <a:cxn ang="0">
                  <a:pos x="191" y="54"/>
                </a:cxn>
                <a:cxn ang="0">
                  <a:pos x="168" y="58"/>
                </a:cxn>
                <a:cxn ang="0">
                  <a:pos x="167" y="42"/>
                </a:cxn>
                <a:cxn ang="0">
                  <a:pos x="109" y="57"/>
                </a:cxn>
                <a:cxn ang="0">
                  <a:pos x="84" y="57"/>
                </a:cxn>
                <a:cxn ang="0">
                  <a:pos x="33" y="38"/>
                </a:cxn>
                <a:cxn ang="0">
                  <a:pos x="19" y="28"/>
                </a:cxn>
                <a:cxn ang="0">
                  <a:pos x="84" y="0"/>
                </a:cxn>
                <a:cxn ang="0">
                  <a:pos x="120" y="7"/>
                </a:cxn>
                <a:cxn ang="0">
                  <a:pos x="109" y="17"/>
                </a:cxn>
                <a:cxn ang="0">
                  <a:pos x="58" y="128"/>
                </a:cxn>
                <a:cxn ang="0">
                  <a:pos x="35" y="128"/>
                </a:cxn>
                <a:cxn ang="0">
                  <a:pos x="35" y="52"/>
                </a:cxn>
                <a:cxn ang="0">
                  <a:pos x="219" y="65"/>
                </a:cxn>
                <a:cxn ang="0">
                  <a:pos x="254" y="71"/>
                </a:cxn>
                <a:cxn ang="0">
                  <a:pos x="245" y="83"/>
                </a:cxn>
                <a:cxn ang="0">
                  <a:pos x="246" y="125"/>
                </a:cxn>
                <a:cxn ang="0">
                  <a:pos x="228" y="130"/>
                </a:cxn>
                <a:cxn ang="0">
                  <a:pos x="59" y="123"/>
                </a:cxn>
                <a:cxn ang="0">
                  <a:pos x="97" y="113"/>
                </a:cxn>
                <a:cxn ang="0">
                  <a:pos x="119" y="75"/>
                </a:cxn>
                <a:cxn ang="0">
                  <a:pos x="181" y="75"/>
                </a:cxn>
              </a:cxnLst>
              <a:rect l="0" t="0" r="r" b="b"/>
              <a:pathLst>
                <a:path w="284" h="281">
                  <a:moveTo>
                    <a:pt x="101" y="184"/>
                  </a:moveTo>
                  <a:lnTo>
                    <a:pt x="101" y="184"/>
                  </a:lnTo>
                  <a:lnTo>
                    <a:pt x="90" y="193"/>
                  </a:lnTo>
                  <a:lnTo>
                    <a:pt x="90" y="193"/>
                  </a:lnTo>
                  <a:lnTo>
                    <a:pt x="101" y="197"/>
                  </a:lnTo>
                  <a:lnTo>
                    <a:pt x="113" y="201"/>
                  </a:lnTo>
                  <a:lnTo>
                    <a:pt x="113" y="201"/>
                  </a:lnTo>
                  <a:lnTo>
                    <a:pt x="119" y="204"/>
                  </a:lnTo>
                  <a:lnTo>
                    <a:pt x="123" y="209"/>
                  </a:lnTo>
                  <a:lnTo>
                    <a:pt x="125" y="212"/>
                  </a:lnTo>
                  <a:lnTo>
                    <a:pt x="126" y="216"/>
                  </a:lnTo>
                  <a:lnTo>
                    <a:pt x="126" y="216"/>
                  </a:lnTo>
                  <a:lnTo>
                    <a:pt x="125" y="222"/>
                  </a:lnTo>
                  <a:lnTo>
                    <a:pt x="123" y="227"/>
                  </a:lnTo>
                  <a:lnTo>
                    <a:pt x="119" y="232"/>
                  </a:lnTo>
                  <a:lnTo>
                    <a:pt x="116" y="233"/>
                  </a:lnTo>
                  <a:lnTo>
                    <a:pt x="116" y="233"/>
                  </a:lnTo>
                  <a:lnTo>
                    <a:pt x="113" y="232"/>
                  </a:lnTo>
                  <a:lnTo>
                    <a:pt x="112" y="230"/>
                  </a:lnTo>
                  <a:lnTo>
                    <a:pt x="107" y="223"/>
                  </a:lnTo>
                  <a:lnTo>
                    <a:pt x="107" y="223"/>
                  </a:lnTo>
                  <a:lnTo>
                    <a:pt x="103" y="216"/>
                  </a:lnTo>
                  <a:lnTo>
                    <a:pt x="97" y="210"/>
                  </a:lnTo>
                  <a:lnTo>
                    <a:pt x="91" y="203"/>
                  </a:lnTo>
                  <a:lnTo>
                    <a:pt x="84" y="197"/>
                  </a:lnTo>
                  <a:lnTo>
                    <a:pt x="84" y="197"/>
                  </a:lnTo>
                  <a:lnTo>
                    <a:pt x="67" y="209"/>
                  </a:lnTo>
                  <a:lnTo>
                    <a:pt x="49" y="219"/>
                  </a:lnTo>
                  <a:lnTo>
                    <a:pt x="30" y="227"/>
                  </a:lnTo>
                  <a:lnTo>
                    <a:pt x="9" y="235"/>
                  </a:lnTo>
                  <a:lnTo>
                    <a:pt x="6" y="229"/>
                  </a:lnTo>
                  <a:lnTo>
                    <a:pt x="6" y="229"/>
                  </a:lnTo>
                  <a:lnTo>
                    <a:pt x="36" y="212"/>
                  </a:lnTo>
                  <a:lnTo>
                    <a:pt x="49" y="204"/>
                  </a:lnTo>
                  <a:lnTo>
                    <a:pt x="61" y="194"/>
                  </a:lnTo>
                  <a:lnTo>
                    <a:pt x="71" y="185"/>
                  </a:lnTo>
                  <a:lnTo>
                    <a:pt x="81" y="175"/>
                  </a:lnTo>
                  <a:lnTo>
                    <a:pt x="91" y="164"/>
                  </a:lnTo>
                  <a:lnTo>
                    <a:pt x="101" y="152"/>
                  </a:lnTo>
                  <a:lnTo>
                    <a:pt x="38" y="152"/>
                  </a:lnTo>
                  <a:lnTo>
                    <a:pt x="38" y="152"/>
                  </a:lnTo>
                  <a:lnTo>
                    <a:pt x="33" y="167"/>
                  </a:lnTo>
                  <a:lnTo>
                    <a:pt x="27" y="180"/>
                  </a:lnTo>
                  <a:lnTo>
                    <a:pt x="23" y="184"/>
                  </a:lnTo>
                  <a:lnTo>
                    <a:pt x="19" y="188"/>
                  </a:lnTo>
                  <a:lnTo>
                    <a:pt x="14" y="190"/>
                  </a:lnTo>
                  <a:lnTo>
                    <a:pt x="11" y="191"/>
                  </a:lnTo>
                  <a:lnTo>
                    <a:pt x="11" y="191"/>
                  </a:lnTo>
                  <a:lnTo>
                    <a:pt x="6" y="190"/>
                  </a:lnTo>
                  <a:lnTo>
                    <a:pt x="3" y="185"/>
                  </a:lnTo>
                  <a:lnTo>
                    <a:pt x="0" y="180"/>
                  </a:lnTo>
                  <a:lnTo>
                    <a:pt x="0" y="172"/>
                  </a:lnTo>
                  <a:lnTo>
                    <a:pt x="0" y="172"/>
                  </a:lnTo>
                  <a:lnTo>
                    <a:pt x="0" y="168"/>
                  </a:lnTo>
                  <a:lnTo>
                    <a:pt x="4" y="164"/>
                  </a:lnTo>
                  <a:lnTo>
                    <a:pt x="4" y="164"/>
                  </a:lnTo>
                  <a:lnTo>
                    <a:pt x="11" y="161"/>
                  </a:lnTo>
                  <a:lnTo>
                    <a:pt x="11" y="161"/>
                  </a:lnTo>
                  <a:lnTo>
                    <a:pt x="19" y="155"/>
                  </a:lnTo>
                  <a:lnTo>
                    <a:pt x="26" y="148"/>
                  </a:lnTo>
                  <a:lnTo>
                    <a:pt x="26" y="148"/>
                  </a:lnTo>
                  <a:lnTo>
                    <a:pt x="29" y="142"/>
                  </a:lnTo>
                  <a:lnTo>
                    <a:pt x="32" y="132"/>
                  </a:lnTo>
                  <a:lnTo>
                    <a:pt x="39" y="132"/>
                  </a:lnTo>
                  <a:lnTo>
                    <a:pt x="39" y="132"/>
                  </a:lnTo>
                  <a:lnTo>
                    <a:pt x="39" y="136"/>
                  </a:lnTo>
                  <a:lnTo>
                    <a:pt x="39" y="136"/>
                  </a:lnTo>
                  <a:lnTo>
                    <a:pt x="39" y="142"/>
                  </a:lnTo>
                  <a:lnTo>
                    <a:pt x="241" y="142"/>
                  </a:lnTo>
                  <a:lnTo>
                    <a:pt x="257" y="128"/>
                  </a:lnTo>
                  <a:lnTo>
                    <a:pt x="257" y="128"/>
                  </a:lnTo>
                  <a:lnTo>
                    <a:pt x="281" y="149"/>
                  </a:lnTo>
                  <a:lnTo>
                    <a:pt x="281" y="149"/>
                  </a:lnTo>
                  <a:lnTo>
                    <a:pt x="284" y="154"/>
                  </a:lnTo>
                  <a:lnTo>
                    <a:pt x="284" y="155"/>
                  </a:lnTo>
                  <a:lnTo>
                    <a:pt x="284" y="155"/>
                  </a:lnTo>
                  <a:lnTo>
                    <a:pt x="284" y="158"/>
                  </a:lnTo>
                  <a:lnTo>
                    <a:pt x="281" y="159"/>
                  </a:lnTo>
                  <a:lnTo>
                    <a:pt x="267" y="162"/>
                  </a:lnTo>
                  <a:lnTo>
                    <a:pt x="267" y="162"/>
                  </a:lnTo>
                  <a:lnTo>
                    <a:pt x="257" y="170"/>
                  </a:lnTo>
                  <a:lnTo>
                    <a:pt x="257" y="170"/>
                  </a:lnTo>
                  <a:lnTo>
                    <a:pt x="232" y="191"/>
                  </a:lnTo>
                  <a:lnTo>
                    <a:pt x="228" y="188"/>
                  </a:lnTo>
                  <a:lnTo>
                    <a:pt x="228" y="188"/>
                  </a:lnTo>
                  <a:lnTo>
                    <a:pt x="236" y="171"/>
                  </a:lnTo>
                  <a:lnTo>
                    <a:pt x="243" y="152"/>
                  </a:lnTo>
                  <a:lnTo>
                    <a:pt x="130" y="152"/>
                  </a:lnTo>
                  <a:lnTo>
                    <a:pt x="130" y="152"/>
                  </a:lnTo>
                  <a:lnTo>
                    <a:pt x="120" y="164"/>
                  </a:lnTo>
                  <a:lnTo>
                    <a:pt x="112" y="172"/>
                  </a:lnTo>
                  <a:lnTo>
                    <a:pt x="185" y="172"/>
                  </a:lnTo>
                  <a:lnTo>
                    <a:pt x="185" y="172"/>
                  </a:lnTo>
                  <a:lnTo>
                    <a:pt x="200" y="161"/>
                  </a:lnTo>
                  <a:lnTo>
                    <a:pt x="200" y="161"/>
                  </a:lnTo>
                  <a:lnTo>
                    <a:pt x="212" y="171"/>
                  </a:lnTo>
                  <a:lnTo>
                    <a:pt x="222" y="181"/>
                  </a:lnTo>
                  <a:lnTo>
                    <a:pt x="222" y="181"/>
                  </a:lnTo>
                  <a:lnTo>
                    <a:pt x="225" y="183"/>
                  </a:lnTo>
                  <a:lnTo>
                    <a:pt x="225" y="185"/>
                  </a:lnTo>
                  <a:lnTo>
                    <a:pt x="225" y="185"/>
                  </a:lnTo>
                  <a:lnTo>
                    <a:pt x="225" y="187"/>
                  </a:lnTo>
                  <a:lnTo>
                    <a:pt x="222" y="188"/>
                  </a:lnTo>
                  <a:lnTo>
                    <a:pt x="210" y="193"/>
                  </a:lnTo>
                  <a:lnTo>
                    <a:pt x="210" y="193"/>
                  </a:lnTo>
                  <a:lnTo>
                    <a:pt x="196" y="206"/>
                  </a:lnTo>
                  <a:lnTo>
                    <a:pt x="184" y="216"/>
                  </a:lnTo>
                  <a:lnTo>
                    <a:pt x="171" y="226"/>
                  </a:lnTo>
                  <a:lnTo>
                    <a:pt x="156" y="235"/>
                  </a:lnTo>
                  <a:lnTo>
                    <a:pt x="156" y="235"/>
                  </a:lnTo>
                  <a:lnTo>
                    <a:pt x="141" y="245"/>
                  </a:lnTo>
                  <a:lnTo>
                    <a:pt x="125" y="253"/>
                  </a:lnTo>
                  <a:lnTo>
                    <a:pt x="109" y="259"/>
                  </a:lnTo>
                  <a:lnTo>
                    <a:pt x="91" y="267"/>
                  </a:lnTo>
                  <a:lnTo>
                    <a:pt x="75" y="271"/>
                  </a:lnTo>
                  <a:lnTo>
                    <a:pt x="56" y="275"/>
                  </a:lnTo>
                  <a:lnTo>
                    <a:pt x="11" y="281"/>
                  </a:lnTo>
                  <a:lnTo>
                    <a:pt x="10" y="274"/>
                  </a:lnTo>
                  <a:lnTo>
                    <a:pt x="10" y="274"/>
                  </a:lnTo>
                  <a:lnTo>
                    <a:pt x="42" y="267"/>
                  </a:lnTo>
                  <a:lnTo>
                    <a:pt x="65" y="261"/>
                  </a:lnTo>
                  <a:lnTo>
                    <a:pt x="84" y="253"/>
                  </a:lnTo>
                  <a:lnTo>
                    <a:pt x="101" y="245"/>
                  </a:lnTo>
                  <a:lnTo>
                    <a:pt x="101" y="245"/>
                  </a:lnTo>
                  <a:lnTo>
                    <a:pt x="125" y="233"/>
                  </a:lnTo>
                  <a:lnTo>
                    <a:pt x="145" y="219"/>
                  </a:lnTo>
                  <a:lnTo>
                    <a:pt x="165" y="203"/>
                  </a:lnTo>
                  <a:lnTo>
                    <a:pt x="185" y="184"/>
                  </a:lnTo>
                  <a:lnTo>
                    <a:pt x="101" y="184"/>
                  </a:lnTo>
                  <a:close/>
                  <a:moveTo>
                    <a:pt x="167" y="28"/>
                  </a:moveTo>
                  <a:lnTo>
                    <a:pt x="167" y="28"/>
                  </a:lnTo>
                  <a:lnTo>
                    <a:pt x="167" y="19"/>
                  </a:lnTo>
                  <a:lnTo>
                    <a:pt x="167" y="19"/>
                  </a:lnTo>
                  <a:lnTo>
                    <a:pt x="167" y="2"/>
                  </a:lnTo>
                  <a:lnTo>
                    <a:pt x="167" y="2"/>
                  </a:lnTo>
                  <a:lnTo>
                    <a:pt x="194" y="4"/>
                  </a:lnTo>
                  <a:lnTo>
                    <a:pt x="200" y="6"/>
                  </a:lnTo>
                  <a:lnTo>
                    <a:pt x="200" y="6"/>
                  </a:lnTo>
                  <a:lnTo>
                    <a:pt x="203" y="7"/>
                  </a:lnTo>
                  <a:lnTo>
                    <a:pt x="204" y="10"/>
                  </a:lnTo>
                  <a:lnTo>
                    <a:pt x="204" y="10"/>
                  </a:lnTo>
                  <a:lnTo>
                    <a:pt x="203" y="13"/>
                  </a:lnTo>
                  <a:lnTo>
                    <a:pt x="201" y="15"/>
                  </a:lnTo>
                  <a:lnTo>
                    <a:pt x="190" y="17"/>
                  </a:lnTo>
                  <a:lnTo>
                    <a:pt x="190" y="17"/>
                  </a:lnTo>
                  <a:lnTo>
                    <a:pt x="190" y="28"/>
                  </a:lnTo>
                  <a:lnTo>
                    <a:pt x="232" y="28"/>
                  </a:lnTo>
                  <a:lnTo>
                    <a:pt x="232" y="28"/>
                  </a:lnTo>
                  <a:lnTo>
                    <a:pt x="252" y="6"/>
                  </a:lnTo>
                  <a:lnTo>
                    <a:pt x="252" y="6"/>
                  </a:lnTo>
                  <a:lnTo>
                    <a:pt x="281" y="32"/>
                  </a:lnTo>
                  <a:lnTo>
                    <a:pt x="281" y="32"/>
                  </a:lnTo>
                  <a:lnTo>
                    <a:pt x="283" y="36"/>
                  </a:lnTo>
                  <a:lnTo>
                    <a:pt x="283" y="36"/>
                  </a:lnTo>
                  <a:lnTo>
                    <a:pt x="283" y="38"/>
                  </a:lnTo>
                  <a:lnTo>
                    <a:pt x="280" y="38"/>
                  </a:lnTo>
                  <a:lnTo>
                    <a:pt x="190" y="38"/>
                  </a:lnTo>
                  <a:lnTo>
                    <a:pt x="190" y="38"/>
                  </a:lnTo>
                  <a:lnTo>
                    <a:pt x="191" y="54"/>
                  </a:lnTo>
                  <a:lnTo>
                    <a:pt x="191" y="54"/>
                  </a:lnTo>
                  <a:lnTo>
                    <a:pt x="190" y="57"/>
                  </a:lnTo>
                  <a:lnTo>
                    <a:pt x="188" y="58"/>
                  </a:lnTo>
                  <a:lnTo>
                    <a:pt x="175" y="59"/>
                  </a:lnTo>
                  <a:lnTo>
                    <a:pt x="175" y="59"/>
                  </a:lnTo>
                  <a:lnTo>
                    <a:pt x="168" y="58"/>
                  </a:lnTo>
                  <a:lnTo>
                    <a:pt x="167" y="57"/>
                  </a:lnTo>
                  <a:lnTo>
                    <a:pt x="167" y="55"/>
                  </a:lnTo>
                  <a:lnTo>
                    <a:pt x="167" y="55"/>
                  </a:lnTo>
                  <a:lnTo>
                    <a:pt x="167" y="42"/>
                  </a:lnTo>
                  <a:lnTo>
                    <a:pt x="167" y="42"/>
                  </a:lnTo>
                  <a:lnTo>
                    <a:pt x="167" y="38"/>
                  </a:lnTo>
                  <a:lnTo>
                    <a:pt x="109" y="38"/>
                  </a:lnTo>
                  <a:lnTo>
                    <a:pt x="109" y="54"/>
                  </a:lnTo>
                  <a:lnTo>
                    <a:pt x="109" y="54"/>
                  </a:lnTo>
                  <a:lnTo>
                    <a:pt x="109" y="57"/>
                  </a:lnTo>
                  <a:lnTo>
                    <a:pt x="106" y="58"/>
                  </a:lnTo>
                  <a:lnTo>
                    <a:pt x="93" y="59"/>
                  </a:lnTo>
                  <a:lnTo>
                    <a:pt x="93" y="59"/>
                  </a:lnTo>
                  <a:lnTo>
                    <a:pt x="85" y="58"/>
                  </a:lnTo>
                  <a:lnTo>
                    <a:pt x="84" y="57"/>
                  </a:lnTo>
                  <a:lnTo>
                    <a:pt x="84" y="55"/>
                  </a:lnTo>
                  <a:lnTo>
                    <a:pt x="84" y="55"/>
                  </a:lnTo>
                  <a:lnTo>
                    <a:pt x="85" y="38"/>
                  </a:lnTo>
                  <a:lnTo>
                    <a:pt x="33" y="38"/>
                  </a:lnTo>
                  <a:lnTo>
                    <a:pt x="33" y="38"/>
                  </a:lnTo>
                  <a:lnTo>
                    <a:pt x="19" y="39"/>
                  </a:lnTo>
                  <a:lnTo>
                    <a:pt x="6" y="41"/>
                  </a:lnTo>
                  <a:lnTo>
                    <a:pt x="4" y="25"/>
                  </a:lnTo>
                  <a:lnTo>
                    <a:pt x="4" y="25"/>
                  </a:lnTo>
                  <a:lnTo>
                    <a:pt x="19" y="28"/>
                  </a:lnTo>
                  <a:lnTo>
                    <a:pt x="33" y="28"/>
                  </a:lnTo>
                  <a:lnTo>
                    <a:pt x="85" y="28"/>
                  </a:lnTo>
                  <a:lnTo>
                    <a:pt x="85" y="17"/>
                  </a:lnTo>
                  <a:lnTo>
                    <a:pt x="85" y="17"/>
                  </a:lnTo>
                  <a:lnTo>
                    <a:pt x="84" y="0"/>
                  </a:lnTo>
                  <a:lnTo>
                    <a:pt x="84" y="0"/>
                  </a:lnTo>
                  <a:lnTo>
                    <a:pt x="101" y="3"/>
                  </a:lnTo>
                  <a:lnTo>
                    <a:pt x="101" y="3"/>
                  </a:lnTo>
                  <a:lnTo>
                    <a:pt x="117" y="4"/>
                  </a:lnTo>
                  <a:lnTo>
                    <a:pt x="120" y="7"/>
                  </a:lnTo>
                  <a:lnTo>
                    <a:pt x="122" y="9"/>
                  </a:lnTo>
                  <a:lnTo>
                    <a:pt x="122" y="9"/>
                  </a:lnTo>
                  <a:lnTo>
                    <a:pt x="122" y="12"/>
                  </a:lnTo>
                  <a:lnTo>
                    <a:pt x="119" y="13"/>
                  </a:lnTo>
                  <a:lnTo>
                    <a:pt x="109" y="17"/>
                  </a:lnTo>
                  <a:lnTo>
                    <a:pt x="109" y="28"/>
                  </a:lnTo>
                  <a:lnTo>
                    <a:pt x="167" y="28"/>
                  </a:lnTo>
                  <a:close/>
                  <a:moveTo>
                    <a:pt x="59" y="125"/>
                  </a:moveTo>
                  <a:lnTo>
                    <a:pt x="59" y="125"/>
                  </a:lnTo>
                  <a:lnTo>
                    <a:pt x="58" y="128"/>
                  </a:lnTo>
                  <a:lnTo>
                    <a:pt x="56" y="129"/>
                  </a:lnTo>
                  <a:lnTo>
                    <a:pt x="43" y="129"/>
                  </a:lnTo>
                  <a:lnTo>
                    <a:pt x="43" y="129"/>
                  </a:lnTo>
                  <a:lnTo>
                    <a:pt x="36" y="129"/>
                  </a:lnTo>
                  <a:lnTo>
                    <a:pt x="35" y="128"/>
                  </a:lnTo>
                  <a:lnTo>
                    <a:pt x="35" y="126"/>
                  </a:lnTo>
                  <a:lnTo>
                    <a:pt x="35" y="126"/>
                  </a:lnTo>
                  <a:lnTo>
                    <a:pt x="36" y="87"/>
                  </a:lnTo>
                  <a:lnTo>
                    <a:pt x="36" y="87"/>
                  </a:lnTo>
                  <a:lnTo>
                    <a:pt x="35" y="52"/>
                  </a:lnTo>
                  <a:lnTo>
                    <a:pt x="35" y="52"/>
                  </a:lnTo>
                  <a:lnTo>
                    <a:pt x="48" y="58"/>
                  </a:lnTo>
                  <a:lnTo>
                    <a:pt x="61" y="65"/>
                  </a:lnTo>
                  <a:lnTo>
                    <a:pt x="219" y="65"/>
                  </a:lnTo>
                  <a:lnTo>
                    <a:pt x="219" y="65"/>
                  </a:lnTo>
                  <a:lnTo>
                    <a:pt x="230" y="52"/>
                  </a:lnTo>
                  <a:lnTo>
                    <a:pt x="230" y="52"/>
                  </a:lnTo>
                  <a:lnTo>
                    <a:pt x="251" y="68"/>
                  </a:lnTo>
                  <a:lnTo>
                    <a:pt x="251" y="68"/>
                  </a:lnTo>
                  <a:lnTo>
                    <a:pt x="254" y="71"/>
                  </a:lnTo>
                  <a:lnTo>
                    <a:pt x="255" y="74"/>
                  </a:lnTo>
                  <a:lnTo>
                    <a:pt x="255" y="74"/>
                  </a:lnTo>
                  <a:lnTo>
                    <a:pt x="254" y="75"/>
                  </a:lnTo>
                  <a:lnTo>
                    <a:pt x="252" y="77"/>
                  </a:lnTo>
                  <a:lnTo>
                    <a:pt x="245" y="83"/>
                  </a:lnTo>
                  <a:lnTo>
                    <a:pt x="245" y="83"/>
                  </a:lnTo>
                  <a:lnTo>
                    <a:pt x="245" y="103"/>
                  </a:lnTo>
                  <a:lnTo>
                    <a:pt x="245" y="103"/>
                  </a:lnTo>
                  <a:lnTo>
                    <a:pt x="246" y="125"/>
                  </a:lnTo>
                  <a:lnTo>
                    <a:pt x="246" y="125"/>
                  </a:lnTo>
                  <a:lnTo>
                    <a:pt x="245" y="128"/>
                  </a:lnTo>
                  <a:lnTo>
                    <a:pt x="242" y="129"/>
                  </a:lnTo>
                  <a:lnTo>
                    <a:pt x="236" y="130"/>
                  </a:lnTo>
                  <a:lnTo>
                    <a:pt x="228" y="130"/>
                  </a:lnTo>
                  <a:lnTo>
                    <a:pt x="228" y="130"/>
                  </a:lnTo>
                  <a:lnTo>
                    <a:pt x="222" y="130"/>
                  </a:lnTo>
                  <a:lnTo>
                    <a:pt x="222" y="129"/>
                  </a:lnTo>
                  <a:lnTo>
                    <a:pt x="222" y="128"/>
                  </a:lnTo>
                  <a:lnTo>
                    <a:pt x="222" y="123"/>
                  </a:lnTo>
                  <a:lnTo>
                    <a:pt x="59" y="123"/>
                  </a:lnTo>
                  <a:lnTo>
                    <a:pt x="59" y="125"/>
                  </a:lnTo>
                  <a:close/>
                  <a:moveTo>
                    <a:pt x="97" y="75"/>
                  </a:moveTo>
                  <a:lnTo>
                    <a:pt x="59" y="75"/>
                  </a:lnTo>
                  <a:lnTo>
                    <a:pt x="59" y="113"/>
                  </a:lnTo>
                  <a:lnTo>
                    <a:pt x="97" y="113"/>
                  </a:lnTo>
                  <a:lnTo>
                    <a:pt x="97" y="75"/>
                  </a:lnTo>
                  <a:close/>
                  <a:moveTo>
                    <a:pt x="119" y="113"/>
                  </a:moveTo>
                  <a:lnTo>
                    <a:pt x="158" y="113"/>
                  </a:lnTo>
                  <a:lnTo>
                    <a:pt x="158" y="75"/>
                  </a:lnTo>
                  <a:lnTo>
                    <a:pt x="119" y="75"/>
                  </a:lnTo>
                  <a:lnTo>
                    <a:pt x="119" y="113"/>
                  </a:lnTo>
                  <a:close/>
                  <a:moveTo>
                    <a:pt x="181" y="113"/>
                  </a:moveTo>
                  <a:lnTo>
                    <a:pt x="222" y="113"/>
                  </a:lnTo>
                  <a:lnTo>
                    <a:pt x="222" y="75"/>
                  </a:lnTo>
                  <a:lnTo>
                    <a:pt x="181" y="75"/>
                  </a:lnTo>
                  <a:lnTo>
                    <a:pt x="181" y="11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4" name="Freeform 168"/>
            <p:cNvSpPr>
              <a:spLocks/>
            </p:cNvSpPr>
            <p:nvPr userDrawn="1"/>
          </p:nvSpPr>
          <p:spPr bwMode="auto">
            <a:xfrm>
              <a:off x="3217863" y="1757363"/>
              <a:ext cx="127000" cy="136525"/>
            </a:xfrm>
            <a:custGeom>
              <a:avLst/>
              <a:gdLst/>
              <a:ahLst/>
              <a:cxnLst>
                <a:cxn ang="0">
                  <a:pos x="19" y="58"/>
                </a:cxn>
                <a:cxn ang="0">
                  <a:pos x="55" y="58"/>
                </a:cxn>
                <a:cxn ang="0">
                  <a:pos x="93" y="32"/>
                </a:cxn>
                <a:cxn ang="0">
                  <a:pos x="97" y="18"/>
                </a:cxn>
                <a:cxn ang="0">
                  <a:pos x="90" y="10"/>
                </a:cxn>
                <a:cxn ang="0">
                  <a:pos x="80" y="5"/>
                </a:cxn>
                <a:cxn ang="0">
                  <a:pos x="87" y="0"/>
                </a:cxn>
                <a:cxn ang="0">
                  <a:pos x="123" y="10"/>
                </a:cxn>
                <a:cxn ang="0">
                  <a:pos x="125" y="19"/>
                </a:cxn>
                <a:cxn ang="0">
                  <a:pos x="113" y="35"/>
                </a:cxn>
                <a:cxn ang="0">
                  <a:pos x="151" y="34"/>
                </a:cxn>
                <a:cxn ang="0">
                  <a:pos x="162" y="31"/>
                </a:cxn>
                <a:cxn ang="0">
                  <a:pos x="175" y="42"/>
                </a:cxn>
                <a:cxn ang="0">
                  <a:pos x="160" y="54"/>
                </a:cxn>
                <a:cxn ang="0">
                  <a:pos x="91" y="70"/>
                </a:cxn>
                <a:cxn ang="0">
                  <a:pos x="65" y="112"/>
                </a:cxn>
                <a:cxn ang="0">
                  <a:pos x="97" y="102"/>
                </a:cxn>
                <a:cxn ang="0">
                  <a:pos x="122" y="112"/>
                </a:cxn>
                <a:cxn ang="0">
                  <a:pos x="133" y="141"/>
                </a:cxn>
                <a:cxn ang="0">
                  <a:pos x="203" y="110"/>
                </a:cxn>
                <a:cxn ang="0">
                  <a:pos x="204" y="103"/>
                </a:cxn>
                <a:cxn ang="0">
                  <a:pos x="196" y="93"/>
                </a:cxn>
                <a:cxn ang="0">
                  <a:pos x="194" y="89"/>
                </a:cxn>
                <a:cxn ang="0">
                  <a:pos x="212" y="91"/>
                </a:cxn>
                <a:cxn ang="0">
                  <a:pos x="235" y="112"/>
                </a:cxn>
                <a:cxn ang="0">
                  <a:pos x="238" y="125"/>
                </a:cxn>
                <a:cxn ang="0">
                  <a:pos x="226" y="129"/>
                </a:cxn>
                <a:cxn ang="0">
                  <a:pos x="167" y="146"/>
                </a:cxn>
                <a:cxn ang="0">
                  <a:pos x="135" y="191"/>
                </a:cxn>
                <a:cxn ang="0">
                  <a:pos x="123" y="209"/>
                </a:cxn>
                <a:cxn ang="0">
                  <a:pos x="115" y="202"/>
                </a:cxn>
                <a:cxn ang="0">
                  <a:pos x="113" y="165"/>
                </a:cxn>
                <a:cxn ang="0">
                  <a:pos x="78" y="190"/>
                </a:cxn>
                <a:cxn ang="0">
                  <a:pos x="67" y="212"/>
                </a:cxn>
                <a:cxn ang="0">
                  <a:pos x="74" y="228"/>
                </a:cxn>
                <a:cxn ang="0">
                  <a:pos x="116" y="236"/>
                </a:cxn>
                <a:cxn ang="0">
                  <a:pos x="161" y="232"/>
                </a:cxn>
                <a:cxn ang="0">
                  <a:pos x="189" y="228"/>
                </a:cxn>
                <a:cxn ang="0">
                  <a:pos x="207" y="236"/>
                </a:cxn>
                <a:cxn ang="0">
                  <a:pos x="204" y="252"/>
                </a:cxn>
                <a:cxn ang="0">
                  <a:pos x="168" y="258"/>
                </a:cxn>
                <a:cxn ang="0">
                  <a:pos x="102" y="257"/>
                </a:cxn>
                <a:cxn ang="0">
                  <a:pos x="57" y="235"/>
                </a:cxn>
                <a:cxn ang="0">
                  <a:pos x="52" y="206"/>
                </a:cxn>
                <a:cxn ang="0">
                  <a:pos x="65" y="181"/>
                </a:cxn>
                <a:cxn ang="0">
                  <a:pos x="113" y="148"/>
                </a:cxn>
                <a:cxn ang="0">
                  <a:pos x="109" y="122"/>
                </a:cxn>
                <a:cxn ang="0">
                  <a:pos x="94" y="115"/>
                </a:cxn>
                <a:cxn ang="0">
                  <a:pos x="64" y="126"/>
                </a:cxn>
                <a:cxn ang="0">
                  <a:pos x="26" y="155"/>
                </a:cxn>
                <a:cxn ang="0">
                  <a:pos x="12"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5" y="60"/>
                  </a:lnTo>
                  <a:lnTo>
                    <a:pt x="32" y="60"/>
                  </a:lnTo>
                  <a:lnTo>
                    <a:pt x="32" y="60"/>
                  </a:lnTo>
                  <a:lnTo>
                    <a:pt x="55" y="58"/>
                  </a:lnTo>
                  <a:lnTo>
                    <a:pt x="83" y="54"/>
                  </a:lnTo>
                  <a:lnTo>
                    <a:pt x="83" y="54"/>
                  </a:lnTo>
                  <a:lnTo>
                    <a:pt x="88" y="44"/>
                  </a:lnTo>
                  <a:lnTo>
                    <a:pt x="93" y="32"/>
                  </a:lnTo>
                  <a:lnTo>
                    <a:pt x="93" y="32"/>
                  </a:lnTo>
                  <a:lnTo>
                    <a:pt x="96" y="23"/>
                  </a:lnTo>
                  <a:lnTo>
                    <a:pt x="97" y="18"/>
                  </a:lnTo>
                  <a:lnTo>
                    <a:pt x="97" y="18"/>
                  </a:lnTo>
                  <a:lnTo>
                    <a:pt x="97" y="16"/>
                  </a:lnTo>
                  <a:lnTo>
                    <a:pt x="96" y="15"/>
                  </a:lnTo>
                  <a:lnTo>
                    <a:pt x="96" y="15"/>
                  </a:lnTo>
                  <a:lnTo>
                    <a:pt x="90" y="10"/>
                  </a:lnTo>
                  <a:lnTo>
                    <a:pt x="83" y="7"/>
                  </a:lnTo>
                  <a:lnTo>
                    <a:pt x="83" y="7"/>
                  </a:lnTo>
                  <a:lnTo>
                    <a:pt x="80" y="6"/>
                  </a:lnTo>
                  <a:lnTo>
                    <a:pt x="80" y="5"/>
                  </a:lnTo>
                  <a:lnTo>
                    <a:pt x="80" y="5"/>
                  </a:lnTo>
                  <a:lnTo>
                    <a:pt x="80" y="2"/>
                  </a:lnTo>
                  <a:lnTo>
                    <a:pt x="81" y="0"/>
                  </a:lnTo>
                  <a:lnTo>
                    <a:pt x="87" y="0"/>
                  </a:lnTo>
                  <a:lnTo>
                    <a:pt x="87" y="0"/>
                  </a:lnTo>
                  <a:lnTo>
                    <a:pt x="102" y="2"/>
                  </a:lnTo>
                  <a:lnTo>
                    <a:pt x="115" y="5"/>
                  </a:lnTo>
                  <a:lnTo>
                    <a:pt x="123" y="10"/>
                  </a:lnTo>
                  <a:lnTo>
                    <a:pt x="125" y="13"/>
                  </a:lnTo>
                  <a:lnTo>
                    <a:pt x="126" y="16"/>
                  </a:lnTo>
                  <a:lnTo>
                    <a:pt x="126" y="16"/>
                  </a:lnTo>
                  <a:lnTo>
                    <a:pt x="125" y="19"/>
                  </a:lnTo>
                  <a:lnTo>
                    <a:pt x="122" y="23"/>
                  </a:lnTo>
                  <a:lnTo>
                    <a:pt x="122" y="23"/>
                  </a:lnTo>
                  <a:lnTo>
                    <a:pt x="113" y="35"/>
                  </a:lnTo>
                  <a:lnTo>
                    <a:pt x="113" y="35"/>
                  </a:lnTo>
                  <a:lnTo>
                    <a:pt x="103" y="51"/>
                  </a:lnTo>
                  <a:lnTo>
                    <a:pt x="103" y="51"/>
                  </a:lnTo>
                  <a:lnTo>
                    <a:pt x="131" y="42"/>
                  </a:lnTo>
                  <a:lnTo>
                    <a:pt x="151" y="34"/>
                  </a:lnTo>
                  <a:lnTo>
                    <a:pt x="151" y="34"/>
                  </a:lnTo>
                  <a:lnTo>
                    <a:pt x="157" y="32"/>
                  </a:lnTo>
                  <a:lnTo>
                    <a:pt x="162" y="31"/>
                  </a:lnTo>
                  <a:lnTo>
                    <a:pt x="162" y="31"/>
                  </a:lnTo>
                  <a:lnTo>
                    <a:pt x="168" y="32"/>
                  </a:lnTo>
                  <a:lnTo>
                    <a:pt x="173" y="35"/>
                  </a:lnTo>
                  <a:lnTo>
                    <a:pt x="175" y="38"/>
                  </a:lnTo>
                  <a:lnTo>
                    <a:pt x="175" y="42"/>
                  </a:lnTo>
                  <a:lnTo>
                    <a:pt x="175" y="42"/>
                  </a:lnTo>
                  <a:lnTo>
                    <a:pt x="174" y="47"/>
                  </a:lnTo>
                  <a:lnTo>
                    <a:pt x="170" y="51"/>
                  </a:lnTo>
                  <a:lnTo>
                    <a:pt x="160" y="54"/>
                  </a:lnTo>
                  <a:lnTo>
                    <a:pt x="145" y="58"/>
                  </a:lnTo>
                  <a:lnTo>
                    <a:pt x="145" y="58"/>
                  </a:lnTo>
                  <a:lnTo>
                    <a:pt x="91" y="70"/>
                  </a:lnTo>
                  <a:lnTo>
                    <a:pt x="91" y="70"/>
                  </a:lnTo>
                  <a:lnTo>
                    <a:pt x="74" y="93"/>
                  </a:lnTo>
                  <a:lnTo>
                    <a:pt x="54" y="118"/>
                  </a:lnTo>
                  <a:lnTo>
                    <a:pt x="54" y="118"/>
                  </a:lnTo>
                  <a:lnTo>
                    <a:pt x="65" y="112"/>
                  </a:lnTo>
                  <a:lnTo>
                    <a:pt x="77" y="106"/>
                  </a:lnTo>
                  <a:lnTo>
                    <a:pt x="87" y="103"/>
                  </a:lnTo>
                  <a:lnTo>
                    <a:pt x="97" y="102"/>
                  </a:lnTo>
                  <a:lnTo>
                    <a:pt x="97" y="102"/>
                  </a:lnTo>
                  <a:lnTo>
                    <a:pt x="104" y="102"/>
                  </a:lnTo>
                  <a:lnTo>
                    <a:pt x="112" y="104"/>
                  </a:lnTo>
                  <a:lnTo>
                    <a:pt x="117" y="107"/>
                  </a:lnTo>
                  <a:lnTo>
                    <a:pt x="122" y="112"/>
                  </a:lnTo>
                  <a:lnTo>
                    <a:pt x="126" y="118"/>
                  </a:lnTo>
                  <a:lnTo>
                    <a:pt x="131"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6" y="93"/>
                  </a:lnTo>
                  <a:lnTo>
                    <a:pt x="196" y="93"/>
                  </a:lnTo>
                  <a:lnTo>
                    <a:pt x="194" y="91"/>
                  </a:lnTo>
                  <a:lnTo>
                    <a:pt x="193" y="90"/>
                  </a:lnTo>
                  <a:lnTo>
                    <a:pt x="193" y="90"/>
                  </a:lnTo>
                  <a:lnTo>
                    <a:pt x="194" y="89"/>
                  </a:lnTo>
                  <a:lnTo>
                    <a:pt x="197" y="89"/>
                  </a:lnTo>
                  <a:lnTo>
                    <a:pt x="197" y="89"/>
                  </a:lnTo>
                  <a:lnTo>
                    <a:pt x="204" y="89"/>
                  </a:lnTo>
                  <a:lnTo>
                    <a:pt x="212" y="91"/>
                  </a:lnTo>
                  <a:lnTo>
                    <a:pt x="219" y="96"/>
                  </a:lnTo>
                  <a:lnTo>
                    <a:pt x="225" y="100"/>
                  </a:lnTo>
                  <a:lnTo>
                    <a:pt x="225" y="100"/>
                  </a:lnTo>
                  <a:lnTo>
                    <a:pt x="235" y="112"/>
                  </a:lnTo>
                  <a:lnTo>
                    <a:pt x="238" y="116"/>
                  </a:lnTo>
                  <a:lnTo>
                    <a:pt x="238" y="120"/>
                  </a:lnTo>
                  <a:lnTo>
                    <a:pt x="238" y="120"/>
                  </a:lnTo>
                  <a:lnTo>
                    <a:pt x="238" y="125"/>
                  </a:lnTo>
                  <a:lnTo>
                    <a:pt x="235" y="126"/>
                  </a:lnTo>
                  <a:lnTo>
                    <a:pt x="231" y="128"/>
                  </a:lnTo>
                  <a:lnTo>
                    <a:pt x="226" y="129"/>
                  </a:lnTo>
                  <a:lnTo>
                    <a:pt x="226" y="129"/>
                  </a:lnTo>
                  <a:lnTo>
                    <a:pt x="215" y="131"/>
                  </a:lnTo>
                  <a:lnTo>
                    <a:pt x="200" y="135"/>
                  </a:lnTo>
                  <a:lnTo>
                    <a:pt x="200" y="135"/>
                  </a:lnTo>
                  <a:lnTo>
                    <a:pt x="167"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5" y="202"/>
                  </a:lnTo>
                  <a:lnTo>
                    <a:pt x="113" y="196"/>
                  </a:lnTo>
                  <a:lnTo>
                    <a:pt x="113" y="196"/>
                  </a:lnTo>
                  <a:lnTo>
                    <a:pt x="113" y="165"/>
                  </a:lnTo>
                  <a:lnTo>
                    <a:pt x="113" y="165"/>
                  </a:lnTo>
                  <a:lnTo>
                    <a:pt x="103" y="171"/>
                  </a:lnTo>
                  <a:lnTo>
                    <a:pt x="93" y="177"/>
                  </a:lnTo>
                  <a:lnTo>
                    <a:pt x="84" y="184"/>
                  </a:lnTo>
                  <a:lnTo>
                    <a:pt x="78" y="190"/>
                  </a:lnTo>
                  <a:lnTo>
                    <a:pt x="72" y="196"/>
                  </a:lnTo>
                  <a:lnTo>
                    <a:pt x="70" y="202"/>
                  </a:lnTo>
                  <a:lnTo>
                    <a:pt x="67" y="207"/>
                  </a:lnTo>
                  <a:lnTo>
                    <a:pt x="67" y="212"/>
                  </a:lnTo>
                  <a:lnTo>
                    <a:pt x="67" y="212"/>
                  </a:lnTo>
                  <a:lnTo>
                    <a:pt x="67" y="219"/>
                  </a:lnTo>
                  <a:lnTo>
                    <a:pt x="70" y="223"/>
                  </a:lnTo>
                  <a:lnTo>
                    <a:pt x="74" y="228"/>
                  </a:lnTo>
                  <a:lnTo>
                    <a:pt x="78" y="230"/>
                  </a:lnTo>
                  <a:lnTo>
                    <a:pt x="86" y="233"/>
                  </a:lnTo>
                  <a:lnTo>
                    <a:pt x="94" y="235"/>
                  </a:lnTo>
                  <a:lnTo>
                    <a:pt x="116" y="236"/>
                  </a:lnTo>
                  <a:lnTo>
                    <a:pt x="116" y="236"/>
                  </a:lnTo>
                  <a:lnTo>
                    <a:pt x="136" y="235"/>
                  </a:lnTo>
                  <a:lnTo>
                    <a:pt x="161" y="232"/>
                  </a:lnTo>
                  <a:lnTo>
                    <a:pt x="161" y="232"/>
                  </a:lnTo>
                  <a:lnTo>
                    <a:pt x="171" y="230"/>
                  </a:lnTo>
                  <a:lnTo>
                    <a:pt x="180" y="229"/>
                  </a:lnTo>
                  <a:lnTo>
                    <a:pt x="180" y="229"/>
                  </a:lnTo>
                  <a:lnTo>
                    <a:pt x="189" y="228"/>
                  </a:lnTo>
                  <a:lnTo>
                    <a:pt x="189" y="228"/>
                  </a:lnTo>
                  <a:lnTo>
                    <a:pt x="196" y="228"/>
                  </a:lnTo>
                  <a:lnTo>
                    <a:pt x="203" y="232"/>
                  </a:lnTo>
                  <a:lnTo>
                    <a:pt x="207" y="236"/>
                  </a:lnTo>
                  <a:lnTo>
                    <a:pt x="209" y="242"/>
                  </a:lnTo>
                  <a:lnTo>
                    <a:pt x="209" y="242"/>
                  </a:lnTo>
                  <a:lnTo>
                    <a:pt x="209" y="248"/>
                  </a:lnTo>
                  <a:lnTo>
                    <a:pt x="204" y="252"/>
                  </a:lnTo>
                  <a:lnTo>
                    <a:pt x="199" y="254"/>
                  </a:lnTo>
                  <a:lnTo>
                    <a:pt x="189" y="257"/>
                  </a:lnTo>
                  <a:lnTo>
                    <a:pt x="189" y="257"/>
                  </a:lnTo>
                  <a:lnTo>
                    <a:pt x="168" y="258"/>
                  </a:lnTo>
                  <a:lnTo>
                    <a:pt x="141" y="259"/>
                  </a:lnTo>
                  <a:lnTo>
                    <a:pt x="141" y="259"/>
                  </a:lnTo>
                  <a:lnTo>
                    <a:pt x="119" y="258"/>
                  </a:lnTo>
                  <a:lnTo>
                    <a:pt x="102" y="257"/>
                  </a:lnTo>
                  <a:lnTo>
                    <a:pt x="86" y="254"/>
                  </a:lnTo>
                  <a:lnTo>
                    <a:pt x="72" y="249"/>
                  </a:lnTo>
                  <a:lnTo>
                    <a:pt x="64" y="243"/>
                  </a:lnTo>
                  <a:lnTo>
                    <a:pt x="57" y="235"/>
                  </a:lnTo>
                  <a:lnTo>
                    <a:pt x="52" y="226"/>
                  </a:lnTo>
                  <a:lnTo>
                    <a:pt x="51" y="215"/>
                  </a:lnTo>
                  <a:lnTo>
                    <a:pt x="51" y="215"/>
                  </a:lnTo>
                  <a:lnTo>
                    <a:pt x="52" y="206"/>
                  </a:lnTo>
                  <a:lnTo>
                    <a:pt x="55" y="197"/>
                  </a:lnTo>
                  <a:lnTo>
                    <a:pt x="59" y="188"/>
                  </a:lnTo>
                  <a:lnTo>
                    <a:pt x="65" y="181"/>
                  </a:lnTo>
                  <a:lnTo>
                    <a:pt x="65" y="181"/>
                  </a:lnTo>
                  <a:lnTo>
                    <a:pt x="75" y="173"/>
                  </a:lnTo>
                  <a:lnTo>
                    <a:pt x="87" y="164"/>
                  </a:lnTo>
                  <a:lnTo>
                    <a:pt x="100" y="155"/>
                  </a:lnTo>
                  <a:lnTo>
                    <a:pt x="113" y="148"/>
                  </a:lnTo>
                  <a:lnTo>
                    <a:pt x="113" y="148"/>
                  </a:lnTo>
                  <a:lnTo>
                    <a:pt x="113" y="132"/>
                  </a:lnTo>
                  <a:lnTo>
                    <a:pt x="112" y="126"/>
                  </a:lnTo>
                  <a:lnTo>
                    <a:pt x="109" y="122"/>
                  </a:lnTo>
                  <a:lnTo>
                    <a:pt x="106" y="119"/>
                  </a:lnTo>
                  <a:lnTo>
                    <a:pt x="103" y="116"/>
                  </a:lnTo>
                  <a:lnTo>
                    <a:pt x="99" y="115"/>
                  </a:lnTo>
                  <a:lnTo>
                    <a:pt x="94" y="115"/>
                  </a:lnTo>
                  <a:lnTo>
                    <a:pt x="94" y="115"/>
                  </a:lnTo>
                  <a:lnTo>
                    <a:pt x="86" y="116"/>
                  </a:lnTo>
                  <a:lnTo>
                    <a:pt x="75" y="120"/>
                  </a:lnTo>
                  <a:lnTo>
                    <a:pt x="64" y="126"/>
                  </a:lnTo>
                  <a:lnTo>
                    <a:pt x="52" y="133"/>
                  </a:lnTo>
                  <a:lnTo>
                    <a:pt x="52" y="133"/>
                  </a:lnTo>
                  <a:lnTo>
                    <a:pt x="39" y="144"/>
                  </a:lnTo>
                  <a:lnTo>
                    <a:pt x="26" y="155"/>
                  </a:lnTo>
                  <a:lnTo>
                    <a:pt x="26" y="155"/>
                  </a:lnTo>
                  <a:lnTo>
                    <a:pt x="17" y="162"/>
                  </a:lnTo>
                  <a:lnTo>
                    <a:pt x="14" y="164"/>
                  </a:lnTo>
                  <a:lnTo>
                    <a:pt x="12" y="165"/>
                  </a:lnTo>
                  <a:lnTo>
                    <a:pt x="12" y="165"/>
                  </a:lnTo>
                  <a:lnTo>
                    <a:pt x="7" y="164"/>
                  </a:lnTo>
                  <a:lnTo>
                    <a:pt x="3" y="162"/>
                  </a:lnTo>
                  <a:lnTo>
                    <a:pt x="1" y="158"/>
                  </a:lnTo>
                  <a:lnTo>
                    <a:pt x="0" y="154"/>
                  </a:lnTo>
                  <a:lnTo>
                    <a:pt x="0" y="154"/>
                  </a:lnTo>
                  <a:lnTo>
                    <a:pt x="1" y="149"/>
                  </a:lnTo>
                  <a:lnTo>
                    <a:pt x="3" y="144"/>
                  </a:lnTo>
                  <a:lnTo>
                    <a:pt x="6" y="139"/>
                  </a:lnTo>
                  <a:lnTo>
                    <a:pt x="10" y="136"/>
                  </a:lnTo>
                  <a:lnTo>
                    <a:pt x="10" y="136"/>
                  </a:lnTo>
                  <a:lnTo>
                    <a:pt x="19" y="129"/>
                  </a:lnTo>
                  <a:lnTo>
                    <a:pt x="30" y="120"/>
                  </a:lnTo>
                  <a:lnTo>
                    <a:pt x="30" y="120"/>
                  </a:lnTo>
                  <a:lnTo>
                    <a:pt x="51" y="99"/>
                  </a:lnTo>
                  <a:lnTo>
                    <a:pt x="61" y="86"/>
                  </a:lnTo>
                  <a:lnTo>
                    <a:pt x="71" y="73"/>
                  </a:lnTo>
                  <a:lnTo>
                    <a:pt x="71" y="73"/>
                  </a:lnTo>
                  <a:lnTo>
                    <a:pt x="55" y="76"/>
                  </a:lnTo>
                  <a:lnTo>
                    <a:pt x="39" y="76"/>
                  </a:lnTo>
                  <a:lnTo>
                    <a:pt x="39" y="76"/>
                  </a:lnTo>
                  <a:lnTo>
                    <a:pt x="28" y="76"/>
                  </a:lnTo>
                  <a:lnTo>
                    <a:pt x="17" y="73"/>
                  </a:lnTo>
                  <a:lnTo>
                    <a:pt x="10" y="67"/>
                  </a:lnTo>
                  <a:lnTo>
                    <a:pt x="3" y="60"/>
                  </a:lnTo>
                  <a:lnTo>
                    <a:pt x="7" y="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5" name="Freeform 169"/>
            <p:cNvSpPr>
              <a:spLocks noEditPoints="1"/>
            </p:cNvSpPr>
            <p:nvPr userDrawn="1"/>
          </p:nvSpPr>
          <p:spPr bwMode="auto">
            <a:xfrm>
              <a:off x="3384551" y="1758951"/>
              <a:ext cx="138113" cy="128588"/>
            </a:xfrm>
            <a:custGeom>
              <a:avLst/>
              <a:gdLst/>
              <a:ahLst/>
              <a:cxnLst>
                <a:cxn ang="0">
                  <a:pos x="81" y="203"/>
                </a:cxn>
                <a:cxn ang="0">
                  <a:pos x="105" y="212"/>
                </a:cxn>
                <a:cxn ang="0">
                  <a:pos x="115" y="209"/>
                </a:cxn>
                <a:cxn ang="0">
                  <a:pos x="121" y="200"/>
                </a:cxn>
                <a:cxn ang="0">
                  <a:pos x="141" y="128"/>
                </a:cxn>
                <a:cxn ang="0">
                  <a:pos x="141" y="90"/>
                </a:cxn>
                <a:cxn ang="0">
                  <a:pos x="135" y="80"/>
                </a:cxn>
                <a:cxn ang="0">
                  <a:pos x="123" y="77"/>
                </a:cxn>
                <a:cxn ang="0">
                  <a:pos x="96" y="81"/>
                </a:cxn>
                <a:cxn ang="0">
                  <a:pos x="34" y="217"/>
                </a:cxn>
                <a:cxn ang="0">
                  <a:pos x="21" y="235"/>
                </a:cxn>
                <a:cxn ang="0">
                  <a:pos x="12" y="235"/>
                </a:cxn>
                <a:cxn ang="0">
                  <a:pos x="3" y="223"/>
                </a:cxn>
                <a:cxn ang="0">
                  <a:pos x="6" y="214"/>
                </a:cxn>
                <a:cxn ang="0">
                  <a:pos x="31" y="172"/>
                </a:cxn>
                <a:cxn ang="0">
                  <a:pos x="73" y="87"/>
                </a:cxn>
                <a:cxn ang="0">
                  <a:pos x="32" y="99"/>
                </a:cxn>
                <a:cxn ang="0">
                  <a:pos x="23" y="101"/>
                </a:cxn>
                <a:cxn ang="0">
                  <a:pos x="15" y="97"/>
                </a:cxn>
                <a:cxn ang="0">
                  <a:pos x="2" y="80"/>
                </a:cxn>
                <a:cxn ang="0">
                  <a:pos x="0" y="67"/>
                </a:cxn>
                <a:cxn ang="0">
                  <a:pos x="3" y="65"/>
                </a:cxn>
                <a:cxn ang="0">
                  <a:pos x="6" y="67"/>
                </a:cxn>
                <a:cxn ang="0">
                  <a:pos x="23" y="77"/>
                </a:cxn>
                <a:cxn ang="0">
                  <a:pos x="47" y="74"/>
                </a:cxn>
                <a:cxn ang="0">
                  <a:pos x="79" y="68"/>
                </a:cxn>
                <a:cxn ang="0">
                  <a:pos x="90" y="23"/>
                </a:cxn>
                <a:cxn ang="0">
                  <a:pos x="87" y="16"/>
                </a:cxn>
                <a:cxn ang="0">
                  <a:pos x="79" y="9"/>
                </a:cxn>
                <a:cxn ang="0">
                  <a:pos x="73" y="4"/>
                </a:cxn>
                <a:cxn ang="0">
                  <a:pos x="80" y="0"/>
                </a:cxn>
                <a:cxn ang="0">
                  <a:pos x="92" y="0"/>
                </a:cxn>
                <a:cxn ang="0">
                  <a:pos x="113" y="7"/>
                </a:cxn>
                <a:cxn ang="0">
                  <a:pos x="121" y="19"/>
                </a:cxn>
                <a:cxn ang="0">
                  <a:pos x="118" y="26"/>
                </a:cxn>
                <a:cxn ang="0">
                  <a:pos x="108" y="44"/>
                </a:cxn>
                <a:cxn ang="0">
                  <a:pos x="100" y="64"/>
                </a:cxn>
                <a:cxn ang="0">
                  <a:pos x="126" y="61"/>
                </a:cxn>
                <a:cxn ang="0">
                  <a:pos x="148" y="68"/>
                </a:cxn>
                <a:cxn ang="0">
                  <a:pos x="160" y="90"/>
                </a:cxn>
                <a:cxn ang="0">
                  <a:pos x="163" y="110"/>
                </a:cxn>
                <a:cxn ang="0">
                  <a:pos x="148" y="196"/>
                </a:cxn>
                <a:cxn ang="0">
                  <a:pos x="138" y="217"/>
                </a:cxn>
                <a:cxn ang="0">
                  <a:pos x="110" y="242"/>
                </a:cxn>
                <a:cxn ang="0">
                  <a:pos x="97" y="242"/>
                </a:cxn>
                <a:cxn ang="0">
                  <a:pos x="90" y="232"/>
                </a:cxn>
                <a:cxn ang="0">
                  <a:pos x="84" y="222"/>
                </a:cxn>
                <a:cxn ang="0">
                  <a:pos x="189" y="58"/>
                </a:cxn>
                <a:cxn ang="0">
                  <a:pos x="219" y="71"/>
                </a:cxn>
                <a:cxn ang="0">
                  <a:pos x="239" y="91"/>
                </a:cxn>
                <a:cxn ang="0">
                  <a:pos x="260" y="132"/>
                </a:cxn>
                <a:cxn ang="0">
                  <a:pos x="261" y="155"/>
                </a:cxn>
                <a:cxn ang="0">
                  <a:pos x="248" y="167"/>
                </a:cxn>
                <a:cxn ang="0">
                  <a:pos x="238" y="161"/>
                </a:cxn>
                <a:cxn ang="0">
                  <a:pos x="229" y="158"/>
                </a:cxn>
                <a:cxn ang="0">
                  <a:pos x="193" y="161"/>
                </a:cxn>
                <a:cxn ang="0">
                  <a:pos x="213" y="146"/>
                </a:cxn>
                <a:cxn ang="0">
                  <a:pos x="234" y="139"/>
                </a:cxn>
                <a:cxn ang="0">
                  <a:pos x="235" y="132"/>
                </a:cxn>
                <a:cxn ang="0">
                  <a:pos x="232" y="119"/>
                </a:cxn>
                <a:cxn ang="0">
                  <a:pos x="218" y="93"/>
                </a:cxn>
                <a:cxn ang="0">
                  <a:pos x="195" y="71"/>
                </a:cxn>
              </a:cxnLst>
              <a:rect l="0" t="0" r="r" b="b"/>
              <a:pathLst>
                <a:path w="261" h="243">
                  <a:moveTo>
                    <a:pt x="68" y="196"/>
                  </a:moveTo>
                  <a:lnTo>
                    <a:pt x="68" y="196"/>
                  </a:lnTo>
                  <a:lnTo>
                    <a:pt x="81" y="203"/>
                  </a:lnTo>
                  <a:lnTo>
                    <a:pt x="92" y="209"/>
                  </a:lnTo>
                  <a:lnTo>
                    <a:pt x="99" y="212"/>
                  </a:lnTo>
                  <a:lnTo>
                    <a:pt x="105" y="212"/>
                  </a:lnTo>
                  <a:lnTo>
                    <a:pt x="105" y="212"/>
                  </a:lnTo>
                  <a:lnTo>
                    <a:pt x="110" y="212"/>
                  </a:lnTo>
                  <a:lnTo>
                    <a:pt x="115" y="209"/>
                  </a:lnTo>
                  <a:lnTo>
                    <a:pt x="118" y="204"/>
                  </a:lnTo>
                  <a:lnTo>
                    <a:pt x="121" y="200"/>
                  </a:lnTo>
                  <a:lnTo>
                    <a:pt x="121" y="200"/>
                  </a:lnTo>
                  <a:lnTo>
                    <a:pt x="129" y="178"/>
                  </a:lnTo>
                  <a:lnTo>
                    <a:pt x="137" y="152"/>
                  </a:lnTo>
                  <a:lnTo>
                    <a:pt x="141" y="128"/>
                  </a:lnTo>
                  <a:lnTo>
                    <a:pt x="142" y="104"/>
                  </a:lnTo>
                  <a:lnTo>
                    <a:pt x="142" y="104"/>
                  </a:lnTo>
                  <a:lnTo>
                    <a:pt x="141" y="90"/>
                  </a:lnTo>
                  <a:lnTo>
                    <a:pt x="139" y="86"/>
                  </a:lnTo>
                  <a:lnTo>
                    <a:pt x="138" y="81"/>
                  </a:lnTo>
                  <a:lnTo>
                    <a:pt x="135" y="80"/>
                  </a:lnTo>
                  <a:lnTo>
                    <a:pt x="132" y="77"/>
                  </a:lnTo>
                  <a:lnTo>
                    <a:pt x="123" y="77"/>
                  </a:lnTo>
                  <a:lnTo>
                    <a:pt x="123" y="77"/>
                  </a:lnTo>
                  <a:lnTo>
                    <a:pt x="110" y="77"/>
                  </a:lnTo>
                  <a:lnTo>
                    <a:pt x="96" y="81"/>
                  </a:lnTo>
                  <a:lnTo>
                    <a:pt x="96" y="81"/>
                  </a:lnTo>
                  <a:lnTo>
                    <a:pt x="65" y="151"/>
                  </a:lnTo>
                  <a:lnTo>
                    <a:pt x="34" y="217"/>
                  </a:lnTo>
                  <a:lnTo>
                    <a:pt x="34" y="217"/>
                  </a:lnTo>
                  <a:lnTo>
                    <a:pt x="29" y="227"/>
                  </a:lnTo>
                  <a:lnTo>
                    <a:pt x="25" y="232"/>
                  </a:lnTo>
                  <a:lnTo>
                    <a:pt x="21" y="235"/>
                  </a:lnTo>
                  <a:lnTo>
                    <a:pt x="16" y="235"/>
                  </a:lnTo>
                  <a:lnTo>
                    <a:pt x="16" y="235"/>
                  </a:lnTo>
                  <a:lnTo>
                    <a:pt x="12" y="235"/>
                  </a:lnTo>
                  <a:lnTo>
                    <a:pt x="7" y="232"/>
                  </a:lnTo>
                  <a:lnTo>
                    <a:pt x="5" y="227"/>
                  </a:lnTo>
                  <a:lnTo>
                    <a:pt x="3" y="223"/>
                  </a:lnTo>
                  <a:lnTo>
                    <a:pt x="3" y="223"/>
                  </a:lnTo>
                  <a:lnTo>
                    <a:pt x="5" y="219"/>
                  </a:lnTo>
                  <a:lnTo>
                    <a:pt x="6" y="214"/>
                  </a:lnTo>
                  <a:lnTo>
                    <a:pt x="13" y="201"/>
                  </a:lnTo>
                  <a:lnTo>
                    <a:pt x="13" y="201"/>
                  </a:lnTo>
                  <a:lnTo>
                    <a:pt x="31" y="172"/>
                  </a:lnTo>
                  <a:lnTo>
                    <a:pt x="47" y="143"/>
                  </a:lnTo>
                  <a:lnTo>
                    <a:pt x="60" y="116"/>
                  </a:lnTo>
                  <a:lnTo>
                    <a:pt x="73" y="87"/>
                  </a:lnTo>
                  <a:lnTo>
                    <a:pt x="73" y="87"/>
                  </a:lnTo>
                  <a:lnTo>
                    <a:pt x="48" y="93"/>
                  </a:lnTo>
                  <a:lnTo>
                    <a:pt x="32" y="99"/>
                  </a:lnTo>
                  <a:lnTo>
                    <a:pt x="32" y="99"/>
                  </a:lnTo>
                  <a:lnTo>
                    <a:pt x="26" y="100"/>
                  </a:lnTo>
                  <a:lnTo>
                    <a:pt x="23" y="101"/>
                  </a:lnTo>
                  <a:lnTo>
                    <a:pt x="23" y="101"/>
                  </a:lnTo>
                  <a:lnTo>
                    <a:pt x="19" y="100"/>
                  </a:lnTo>
                  <a:lnTo>
                    <a:pt x="15" y="97"/>
                  </a:lnTo>
                  <a:lnTo>
                    <a:pt x="6" y="88"/>
                  </a:lnTo>
                  <a:lnTo>
                    <a:pt x="6" y="88"/>
                  </a:lnTo>
                  <a:lnTo>
                    <a:pt x="2" y="80"/>
                  </a:lnTo>
                  <a:lnTo>
                    <a:pt x="0" y="71"/>
                  </a:lnTo>
                  <a:lnTo>
                    <a:pt x="0" y="71"/>
                  </a:lnTo>
                  <a:lnTo>
                    <a:pt x="0" y="67"/>
                  </a:lnTo>
                  <a:lnTo>
                    <a:pt x="2" y="65"/>
                  </a:lnTo>
                  <a:lnTo>
                    <a:pt x="3" y="65"/>
                  </a:lnTo>
                  <a:lnTo>
                    <a:pt x="3" y="65"/>
                  </a:lnTo>
                  <a:lnTo>
                    <a:pt x="5" y="65"/>
                  </a:lnTo>
                  <a:lnTo>
                    <a:pt x="6" y="67"/>
                  </a:lnTo>
                  <a:lnTo>
                    <a:pt x="6" y="67"/>
                  </a:lnTo>
                  <a:lnTo>
                    <a:pt x="16" y="74"/>
                  </a:lnTo>
                  <a:lnTo>
                    <a:pt x="21" y="75"/>
                  </a:lnTo>
                  <a:lnTo>
                    <a:pt x="23" y="77"/>
                  </a:lnTo>
                  <a:lnTo>
                    <a:pt x="23" y="77"/>
                  </a:lnTo>
                  <a:lnTo>
                    <a:pt x="35" y="75"/>
                  </a:lnTo>
                  <a:lnTo>
                    <a:pt x="47" y="74"/>
                  </a:lnTo>
                  <a:lnTo>
                    <a:pt x="47" y="74"/>
                  </a:lnTo>
                  <a:lnTo>
                    <a:pt x="79" y="68"/>
                  </a:lnTo>
                  <a:lnTo>
                    <a:pt x="79" y="68"/>
                  </a:lnTo>
                  <a:lnTo>
                    <a:pt x="83" y="54"/>
                  </a:lnTo>
                  <a:lnTo>
                    <a:pt x="87" y="41"/>
                  </a:lnTo>
                  <a:lnTo>
                    <a:pt x="90" y="23"/>
                  </a:lnTo>
                  <a:lnTo>
                    <a:pt x="90" y="23"/>
                  </a:lnTo>
                  <a:lnTo>
                    <a:pt x="90" y="19"/>
                  </a:lnTo>
                  <a:lnTo>
                    <a:pt x="87" y="16"/>
                  </a:lnTo>
                  <a:lnTo>
                    <a:pt x="84" y="13"/>
                  </a:lnTo>
                  <a:lnTo>
                    <a:pt x="79" y="9"/>
                  </a:lnTo>
                  <a:lnTo>
                    <a:pt x="79" y="9"/>
                  </a:lnTo>
                  <a:lnTo>
                    <a:pt x="74" y="7"/>
                  </a:lnTo>
                  <a:lnTo>
                    <a:pt x="73" y="4"/>
                  </a:lnTo>
                  <a:lnTo>
                    <a:pt x="73" y="4"/>
                  </a:lnTo>
                  <a:lnTo>
                    <a:pt x="74" y="3"/>
                  </a:lnTo>
                  <a:lnTo>
                    <a:pt x="77" y="2"/>
                  </a:lnTo>
                  <a:lnTo>
                    <a:pt x="80" y="0"/>
                  </a:lnTo>
                  <a:lnTo>
                    <a:pt x="86" y="0"/>
                  </a:lnTo>
                  <a:lnTo>
                    <a:pt x="86" y="0"/>
                  </a:lnTo>
                  <a:lnTo>
                    <a:pt x="92" y="0"/>
                  </a:lnTo>
                  <a:lnTo>
                    <a:pt x="99" y="2"/>
                  </a:lnTo>
                  <a:lnTo>
                    <a:pt x="113" y="7"/>
                  </a:lnTo>
                  <a:lnTo>
                    <a:pt x="113" y="7"/>
                  </a:lnTo>
                  <a:lnTo>
                    <a:pt x="119" y="13"/>
                  </a:lnTo>
                  <a:lnTo>
                    <a:pt x="121" y="16"/>
                  </a:lnTo>
                  <a:lnTo>
                    <a:pt x="121" y="19"/>
                  </a:lnTo>
                  <a:lnTo>
                    <a:pt x="121" y="19"/>
                  </a:lnTo>
                  <a:lnTo>
                    <a:pt x="121" y="22"/>
                  </a:lnTo>
                  <a:lnTo>
                    <a:pt x="118" y="26"/>
                  </a:lnTo>
                  <a:lnTo>
                    <a:pt x="118" y="26"/>
                  </a:lnTo>
                  <a:lnTo>
                    <a:pt x="113" y="33"/>
                  </a:lnTo>
                  <a:lnTo>
                    <a:pt x="108" y="44"/>
                  </a:lnTo>
                  <a:lnTo>
                    <a:pt x="108" y="44"/>
                  </a:lnTo>
                  <a:lnTo>
                    <a:pt x="100" y="64"/>
                  </a:lnTo>
                  <a:lnTo>
                    <a:pt x="100" y="64"/>
                  </a:lnTo>
                  <a:lnTo>
                    <a:pt x="115" y="62"/>
                  </a:lnTo>
                  <a:lnTo>
                    <a:pt x="126" y="61"/>
                  </a:lnTo>
                  <a:lnTo>
                    <a:pt x="126" y="61"/>
                  </a:lnTo>
                  <a:lnTo>
                    <a:pt x="135" y="62"/>
                  </a:lnTo>
                  <a:lnTo>
                    <a:pt x="141" y="64"/>
                  </a:lnTo>
                  <a:lnTo>
                    <a:pt x="148" y="68"/>
                  </a:lnTo>
                  <a:lnTo>
                    <a:pt x="152" y="74"/>
                  </a:lnTo>
                  <a:lnTo>
                    <a:pt x="157" y="81"/>
                  </a:lnTo>
                  <a:lnTo>
                    <a:pt x="160" y="90"/>
                  </a:lnTo>
                  <a:lnTo>
                    <a:pt x="161" y="99"/>
                  </a:lnTo>
                  <a:lnTo>
                    <a:pt x="163" y="110"/>
                  </a:lnTo>
                  <a:lnTo>
                    <a:pt x="163" y="110"/>
                  </a:lnTo>
                  <a:lnTo>
                    <a:pt x="160" y="139"/>
                  </a:lnTo>
                  <a:lnTo>
                    <a:pt x="155" y="168"/>
                  </a:lnTo>
                  <a:lnTo>
                    <a:pt x="148" y="196"/>
                  </a:lnTo>
                  <a:lnTo>
                    <a:pt x="144" y="207"/>
                  </a:lnTo>
                  <a:lnTo>
                    <a:pt x="138" y="217"/>
                  </a:lnTo>
                  <a:lnTo>
                    <a:pt x="138" y="217"/>
                  </a:lnTo>
                  <a:lnTo>
                    <a:pt x="129" y="229"/>
                  </a:lnTo>
                  <a:lnTo>
                    <a:pt x="121" y="238"/>
                  </a:lnTo>
                  <a:lnTo>
                    <a:pt x="110" y="242"/>
                  </a:lnTo>
                  <a:lnTo>
                    <a:pt x="102" y="243"/>
                  </a:lnTo>
                  <a:lnTo>
                    <a:pt x="102" y="243"/>
                  </a:lnTo>
                  <a:lnTo>
                    <a:pt x="97" y="242"/>
                  </a:lnTo>
                  <a:lnTo>
                    <a:pt x="94" y="240"/>
                  </a:lnTo>
                  <a:lnTo>
                    <a:pt x="92" y="238"/>
                  </a:lnTo>
                  <a:lnTo>
                    <a:pt x="90" y="232"/>
                  </a:lnTo>
                  <a:lnTo>
                    <a:pt x="90" y="232"/>
                  </a:lnTo>
                  <a:lnTo>
                    <a:pt x="89" y="227"/>
                  </a:lnTo>
                  <a:lnTo>
                    <a:pt x="84" y="222"/>
                  </a:lnTo>
                  <a:lnTo>
                    <a:pt x="63" y="203"/>
                  </a:lnTo>
                  <a:lnTo>
                    <a:pt x="68" y="196"/>
                  </a:lnTo>
                  <a:close/>
                  <a:moveTo>
                    <a:pt x="189" y="58"/>
                  </a:moveTo>
                  <a:lnTo>
                    <a:pt x="189" y="58"/>
                  </a:lnTo>
                  <a:lnTo>
                    <a:pt x="205" y="64"/>
                  </a:lnTo>
                  <a:lnTo>
                    <a:pt x="219" y="71"/>
                  </a:lnTo>
                  <a:lnTo>
                    <a:pt x="231" y="81"/>
                  </a:lnTo>
                  <a:lnTo>
                    <a:pt x="239" y="91"/>
                  </a:lnTo>
                  <a:lnTo>
                    <a:pt x="239" y="91"/>
                  </a:lnTo>
                  <a:lnTo>
                    <a:pt x="250" y="104"/>
                  </a:lnTo>
                  <a:lnTo>
                    <a:pt x="255" y="119"/>
                  </a:lnTo>
                  <a:lnTo>
                    <a:pt x="260" y="132"/>
                  </a:lnTo>
                  <a:lnTo>
                    <a:pt x="261" y="145"/>
                  </a:lnTo>
                  <a:lnTo>
                    <a:pt x="261" y="145"/>
                  </a:lnTo>
                  <a:lnTo>
                    <a:pt x="261" y="155"/>
                  </a:lnTo>
                  <a:lnTo>
                    <a:pt x="258" y="161"/>
                  </a:lnTo>
                  <a:lnTo>
                    <a:pt x="254" y="165"/>
                  </a:lnTo>
                  <a:lnTo>
                    <a:pt x="248" y="167"/>
                  </a:lnTo>
                  <a:lnTo>
                    <a:pt x="248" y="167"/>
                  </a:lnTo>
                  <a:lnTo>
                    <a:pt x="242" y="165"/>
                  </a:lnTo>
                  <a:lnTo>
                    <a:pt x="238" y="161"/>
                  </a:lnTo>
                  <a:lnTo>
                    <a:pt x="238" y="161"/>
                  </a:lnTo>
                  <a:lnTo>
                    <a:pt x="234" y="158"/>
                  </a:lnTo>
                  <a:lnTo>
                    <a:pt x="229" y="158"/>
                  </a:lnTo>
                  <a:lnTo>
                    <a:pt x="229" y="158"/>
                  </a:lnTo>
                  <a:lnTo>
                    <a:pt x="213" y="158"/>
                  </a:lnTo>
                  <a:lnTo>
                    <a:pt x="193" y="161"/>
                  </a:lnTo>
                  <a:lnTo>
                    <a:pt x="192" y="152"/>
                  </a:lnTo>
                  <a:lnTo>
                    <a:pt x="192" y="152"/>
                  </a:lnTo>
                  <a:lnTo>
                    <a:pt x="213" y="146"/>
                  </a:lnTo>
                  <a:lnTo>
                    <a:pt x="229" y="142"/>
                  </a:lnTo>
                  <a:lnTo>
                    <a:pt x="229" y="142"/>
                  </a:lnTo>
                  <a:lnTo>
                    <a:pt x="234" y="139"/>
                  </a:lnTo>
                  <a:lnTo>
                    <a:pt x="235" y="136"/>
                  </a:lnTo>
                  <a:lnTo>
                    <a:pt x="235" y="132"/>
                  </a:lnTo>
                  <a:lnTo>
                    <a:pt x="235" y="132"/>
                  </a:lnTo>
                  <a:lnTo>
                    <a:pt x="235" y="128"/>
                  </a:lnTo>
                  <a:lnTo>
                    <a:pt x="235" y="128"/>
                  </a:lnTo>
                  <a:lnTo>
                    <a:pt x="232" y="119"/>
                  </a:lnTo>
                  <a:lnTo>
                    <a:pt x="229" y="109"/>
                  </a:lnTo>
                  <a:lnTo>
                    <a:pt x="224" y="100"/>
                  </a:lnTo>
                  <a:lnTo>
                    <a:pt x="218" y="93"/>
                  </a:lnTo>
                  <a:lnTo>
                    <a:pt x="210" y="84"/>
                  </a:lnTo>
                  <a:lnTo>
                    <a:pt x="203" y="77"/>
                  </a:lnTo>
                  <a:lnTo>
                    <a:pt x="195" y="71"/>
                  </a:lnTo>
                  <a:lnTo>
                    <a:pt x="186" y="65"/>
                  </a:lnTo>
                  <a:lnTo>
                    <a:pt x="189" y="58"/>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6" name="Freeform 170"/>
            <p:cNvSpPr>
              <a:spLocks noEditPoints="1"/>
            </p:cNvSpPr>
            <p:nvPr userDrawn="1"/>
          </p:nvSpPr>
          <p:spPr bwMode="auto">
            <a:xfrm>
              <a:off x="3552826" y="1755776"/>
              <a:ext cx="130175" cy="138113"/>
            </a:xfrm>
            <a:custGeom>
              <a:avLst/>
              <a:gdLst/>
              <a:ahLst/>
              <a:cxnLst>
                <a:cxn ang="0">
                  <a:pos x="19" y="66"/>
                </a:cxn>
                <a:cxn ang="0">
                  <a:pos x="51" y="68"/>
                </a:cxn>
                <a:cxn ang="0">
                  <a:pos x="84" y="30"/>
                </a:cxn>
                <a:cxn ang="0">
                  <a:pos x="81" y="14"/>
                </a:cxn>
                <a:cxn ang="0">
                  <a:pos x="68" y="6"/>
                </a:cxn>
                <a:cxn ang="0">
                  <a:pos x="71" y="1"/>
                </a:cxn>
                <a:cxn ang="0">
                  <a:pos x="100" y="4"/>
                </a:cxn>
                <a:cxn ang="0">
                  <a:pos x="113" y="14"/>
                </a:cxn>
                <a:cxn ang="0">
                  <a:pos x="111" y="23"/>
                </a:cxn>
                <a:cxn ang="0">
                  <a:pos x="101" y="42"/>
                </a:cxn>
                <a:cxn ang="0">
                  <a:pos x="111" y="52"/>
                </a:cxn>
                <a:cxn ang="0">
                  <a:pos x="130" y="45"/>
                </a:cxn>
                <a:cxn ang="0">
                  <a:pos x="142" y="50"/>
                </a:cxn>
                <a:cxn ang="0">
                  <a:pos x="140" y="61"/>
                </a:cxn>
                <a:cxn ang="0">
                  <a:pos x="114" y="72"/>
                </a:cxn>
                <a:cxn ang="0">
                  <a:pos x="40" y="185"/>
                </a:cxn>
                <a:cxn ang="0">
                  <a:pos x="23" y="210"/>
                </a:cxn>
                <a:cxn ang="0">
                  <a:pos x="10" y="208"/>
                </a:cxn>
                <a:cxn ang="0">
                  <a:pos x="7" y="194"/>
                </a:cxn>
                <a:cxn ang="0">
                  <a:pos x="30" y="155"/>
                </a:cxn>
                <a:cxn ang="0">
                  <a:pos x="66" y="82"/>
                </a:cxn>
                <a:cxn ang="0">
                  <a:pos x="22" y="85"/>
                </a:cxn>
                <a:cxn ang="0">
                  <a:pos x="6" y="59"/>
                </a:cxn>
                <a:cxn ang="0">
                  <a:pos x="196" y="69"/>
                </a:cxn>
                <a:cxn ang="0">
                  <a:pos x="232" y="85"/>
                </a:cxn>
                <a:cxn ang="0">
                  <a:pos x="248" y="107"/>
                </a:cxn>
                <a:cxn ang="0">
                  <a:pos x="238" y="119"/>
                </a:cxn>
                <a:cxn ang="0">
                  <a:pos x="227" y="116"/>
                </a:cxn>
                <a:cxn ang="0">
                  <a:pos x="203" y="111"/>
                </a:cxn>
                <a:cxn ang="0">
                  <a:pos x="175" y="117"/>
                </a:cxn>
                <a:cxn ang="0">
                  <a:pos x="168" y="132"/>
                </a:cxn>
                <a:cxn ang="0">
                  <a:pos x="178" y="194"/>
                </a:cxn>
                <a:cxn ang="0">
                  <a:pos x="226" y="217"/>
                </a:cxn>
                <a:cxn ang="0">
                  <a:pos x="238" y="230"/>
                </a:cxn>
                <a:cxn ang="0">
                  <a:pos x="236" y="243"/>
                </a:cxn>
                <a:cxn ang="0">
                  <a:pos x="222" y="244"/>
                </a:cxn>
                <a:cxn ang="0">
                  <a:pos x="180" y="216"/>
                </a:cxn>
                <a:cxn ang="0">
                  <a:pos x="171" y="244"/>
                </a:cxn>
                <a:cxn ang="0">
                  <a:pos x="138" y="259"/>
                </a:cxn>
                <a:cxn ang="0">
                  <a:pos x="109" y="258"/>
                </a:cxn>
                <a:cxn ang="0">
                  <a:pos x="84" y="239"/>
                </a:cxn>
                <a:cxn ang="0">
                  <a:pos x="81" y="218"/>
                </a:cxn>
                <a:cxn ang="0">
                  <a:pos x="101" y="195"/>
                </a:cxn>
                <a:cxn ang="0">
                  <a:pos x="129" y="189"/>
                </a:cxn>
                <a:cxn ang="0">
                  <a:pos x="152" y="149"/>
                </a:cxn>
                <a:cxn ang="0">
                  <a:pos x="155" y="127"/>
                </a:cxn>
                <a:cxn ang="0">
                  <a:pos x="172" y="107"/>
                </a:cxn>
                <a:cxn ang="0">
                  <a:pos x="206" y="97"/>
                </a:cxn>
                <a:cxn ang="0">
                  <a:pos x="210" y="92"/>
                </a:cxn>
                <a:cxn ang="0">
                  <a:pos x="187" y="79"/>
                </a:cxn>
                <a:cxn ang="0">
                  <a:pos x="124" y="205"/>
                </a:cxn>
                <a:cxn ang="0">
                  <a:pos x="106" y="208"/>
                </a:cxn>
                <a:cxn ang="0">
                  <a:pos x="94" y="220"/>
                </a:cxn>
                <a:cxn ang="0">
                  <a:pos x="95" y="231"/>
                </a:cxn>
                <a:cxn ang="0">
                  <a:pos x="124" y="242"/>
                </a:cxn>
                <a:cxn ang="0">
                  <a:pos x="148" y="237"/>
                </a:cxn>
                <a:cxn ang="0">
                  <a:pos x="158" y="216"/>
                </a:cxn>
                <a:cxn ang="0">
                  <a:pos x="142" y="205"/>
                </a:cxn>
              </a:cxnLst>
              <a:rect l="0" t="0" r="r" b="b"/>
              <a:pathLst>
                <a:path w="248" h="260">
                  <a:moveTo>
                    <a:pt x="6" y="59"/>
                  </a:moveTo>
                  <a:lnTo>
                    <a:pt x="6" y="59"/>
                  </a:lnTo>
                  <a:lnTo>
                    <a:pt x="11" y="64"/>
                  </a:lnTo>
                  <a:lnTo>
                    <a:pt x="19" y="66"/>
                  </a:lnTo>
                  <a:lnTo>
                    <a:pt x="24" y="69"/>
                  </a:lnTo>
                  <a:lnTo>
                    <a:pt x="30" y="69"/>
                  </a:lnTo>
                  <a:lnTo>
                    <a:pt x="30" y="69"/>
                  </a:lnTo>
                  <a:lnTo>
                    <a:pt x="51" y="68"/>
                  </a:lnTo>
                  <a:lnTo>
                    <a:pt x="74" y="62"/>
                  </a:lnTo>
                  <a:lnTo>
                    <a:pt x="74" y="62"/>
                  </a:lnTo>
                  <a:lnTo>
                    <a:pt x="81" y="42"/>
                  </a:lnTo>
                  <a:lnTo>
                    <a:pt x="84" y="30"/>
                  </a:lnTo>
                  <a:lnTo>
                    <a:pt x="84" y="22"/>
                  </a:lnTo>
                  <a:lnTo>
                    <a:pt x="84" y="22"/>
                  </a:lnTo>
                  <a:lnTo>
                    <a:pt x="84" y="19"/>
                  </a:lnTo>
                  <a:lnTo>
                    <a:pt x="81" y="14"/>
                  </a:lnTo>
                  <a:lnTo>
                    <a:pt x="77" y="11"/>
                  </a:lnTo>
                  <a:lnTo>
                    <a:pt x="71" y="7"/>
                  </a:lnTo>
                  <a:lnTo>
                    <a:pt x="71" y="7"/>
                  </a:lnTo>
                  <a:lnTo>
                    <a:pt x="68" y="6"/>
                  </a:lnTo>
                  <a:lnTo>
                    <a:pt x="66" y="4"/>
                  </a:lnTo>
                  <a:lnTo>
                    <a:pt x="66" y="4"/>
                  </a:lnTo>
                  <a:lnTo>
                    <a:pt x="68" y="3"/>
                  </a:lnTo>
                  <a:lnTo>
                    <a:pt x="71" y="1"/>
                  </a:lnTo>
                  <a:lnTo>
                    <a:pt x="80" y="0"/>
                  </a:lnTo>
                  <a:lnTo>
                    <a:pt x="80" y="0"/>
                  </a:lnTo>
                  <a:lnTo>
                    <a:pt x="93" y="1"/>
                  </a:lnTo>
                  <a:lnTo>
                    <a:pt x="100" y="4"/>
                  </a:lnTo>
                  <a:lnTo>
                    <a:pt x="106" y="7"/>
                  </a:lnTo>
                  <a:lnTo>
                    <a:pt x="106" y="7"/>
                  </a:lnTo>
                  <a:lnTo>
                    <a:pt x="111" y="11"/>
                  </a:lnTo>
                  <a:lnTo>
                    <a:pt x="113" y="14"/>
                  </a:lnTo>
                  <a:lnTo>
                    <a:pt x="114" y="16"/>
                  </a:lnTo>
                  <a:lnTo>
                    <a:pt x="114" y="16"/>
                  </a:lnTo>
                  <a:lnTo>
                    <a:pt x="113" y="20"/>
                  </a:lnTo>
                  <a:lnTo>
                    <a:pt x="111" y="23"/>
                  </a:lnTo>
                  <a:lnTo>
                    <a:pt x="111" y="23"/>
                  </a:lnTo>
                  <a:lnTo>
                    <a:pt x="106" y="33"/>
                  </a:lnTo>
                  <a:lnTo>
                    <a:pt x="101" y="42"/>
                  </a:lnTo>
                  <a:lnTo>
                    <a:pt x="101" y="42"/>
                  </a:lnTo>
                  <a:lnTo>
                    <a:pt x="94" y="59"/>
                  </a:lnTo>
                  <a:lnTo>
                    <a:pt x="94" y="59"/>
                  </a:lnTo>
                  <a:lnTo>
                    <a:pt x="111" y="52"/>
                  </a:lnTo>
                  <a:lnTo>
                    <a:pt x="111" y="52"/>
                  </a:lnTo>
                  <a:lnTo>
                    <a:pt x="122" y="46"/>
                  </a:lnTo>
                  <a:lnTo>
                    <a:pt x="122" y="46"/>
                  </a:lnTo>
                  <a:lnTo>
                    <a:pt x="126" y="45"/>
                  </a:lnTo>
                  <a:lnTo>
                    <a:pt x="130" y="45"/>
                  </a:lnTo>
                  <a:lnTo>
                    <a:pt x="130" y="45"/>
                  </a:lnTo>
                  <a:lnTo>
                    <a:pt x="135" y="45"/>
                  </a:lnTo>
                  <a:lnTo>
                    <a:pt x="139" y="48"/>
                  </a:lnTo>
                  <a:lnTo>
                    <a:pt x="142" y="50"/>
                  </a:lnTo>
                  <a:lnTo>
                    <a:pt x="143" y="55"/>
                  </a:lnTo>
                  <a:lnTo>
                    <a:pt x="143" y="55"/>
                  </a:lnTo>
                  <a:lnTo>
                    <a:pt x="142" y="58"/>
                  </a:lnTo>
                  <a:lnTo>
                    <a:pt x="140" y="61"/>
                  </a:lnTo>
                  <a:lnTo>
                    <a:pt x="136" y="65"/>
                  </a:lnTo>
                  <a:lnTo>
                    <a:pt x="132" y="66"/>
                  </a:lnTo>
                  <a:lnTo>
                    <a:pt x="132" y="66"/>
                  </a:lnTo>
                  <a:lnTo>
                    <a:pt x="114" y="72"/>
                  </a:lnTo>
                  <a:lnTo>
                    <a:pt x="87" y="78"/>
                  </a:lnTo>
                  <a:lnTo>
                    <a:pt x="87" y="78"/>
                  </a:lnTo>
                  <a:lnTo>
                    <a:pt x="64" y="133"/>
                  </a:lnTo>
                  <a:lnTo>
                    <a:pt x="40" y="185"/>
                  </a:lnTo>
                  <a:lnTo>
                    <a:pt x="40" y="185"/>
                  </a:lnTo>
                  <a:lnTo>
                    <a:pt x="33" y="198"/>
                  </a:lnTo>
                  <a:lnTo>
                    <a:pt x="27" y="207"/>
                  </a:lnTo>
                  <a:lnTo>
                    <a:pt x="23" y="210"/>
                  </a:lnTo>
                  <a:lnTo>
                    <a:pt x="17" y="211"/>
                  </a:lnTo>
                  <a:lnTo>
                    <a:pt x="17" y="211"/>
                  </a:lnTo>
                  <a:lnTo>
                    <a:pt x="13" y="210"/>
                  </a:lnTo>
                  <a:lnTo>
                    <a:pt x="10" y="208"/>
                  </a:lnTo>
                  <a:lnTo>
                    <a:pt x="7" y="204"/>
                  </a:lnTo>
                  <a:lnTo>
                    <a:pt x="7" y="200"/>
                  </a:lnTo>
                  <a:lnTo>
                    <a:pt x="7" y="200"/>
                  </a:lnTo>
                  <a:lnTo>
                    <a:pt x="7" y="194"/>
                  </a:lnTo>
                  <a:lnTo>
                    <a:pt x="10" y="187"/>
                  </a:lnTo>
                  <a:lnTo>
                    <a:pt x="17" y="175"/>
                  </a:lnTo>
                  <a:lnTo>
                    <a:pt x="17" y="175"/>
                  </a:lnTo>
                  <a:lnTo>
                    <a:pt x="30" y="155"/>
                  </a:lnTo>
                  <a:lnTo>
                    <a:pt x="43" y="130"/>
                  </a:lnTo>
                  <a:lnTo>
                    <a:pt x="56" y="105"/>
                  </a:lnTo>
                  <a:lnTo>
                    <a:pt x="66" y="82"/>
                  </a:lnTo>
                  <a:lnTo>
                    <a:pt x="66" y="82"/>
                  </a:lnTo>
                  <a:lnTo>
                    <a:pt x="45" y="85"/>
                  </a:lnTo>
                  <a:lnTo>
                    <a:pt x="30" y="87"/>
                  </a:lnTo>
                  <a:lnTo>
                    <a:pt x="30" y="87"/>
                  </a:lnTo>
                  <a:lnTo>
                    <a:pt x="22" y="85"/>
                  </a:lnTo>
                  <a:lnTo>
                    <a:pt x="14" y="81"/>
                  </a:lnTo>
                  <a:lnTo>
                    <a:pt x="7" y="75"/>
                  </a:lnTo>
                  <a:lnTo>
                    <a:pt x="0" y="66"/>
                  </a:lnTo>
                  <a:lnTo>
                    <a:pt x="6" y="59"/>
                  </a:lnTo>
                  <a:close/>
                  <a:moveTo>
                    <a:pt x="167" y="65"/>
                  </a:moveTo>
                  <a:lnTo>
                    <a:pt x="167" y="65"/>
                  </a:lnTo>
                  <a:lnTo>
                    <a:pt x="181" y="66"/>
                  </a:lnTo>
                  <a:lnTo>
                    <a:pt x="196" y="69"/>
                  </a:lnTo>
                  <a:lnTo>
                    <a:pt x="209" y="74"/>
                  </a:lnTo>
                  <a:lnTo>
                    <a:pt x="220" y="78"/>
                  </a:lnTo>
                  <a:lnTo>
                    <a:pt x="220" y="78"/>
                  </a:lnTo>
                  <a:lnTo>
                    <a:pt x="232" y="85"/>
                  </a:lnTo>
                  <a:lnTo>
                    <a:pt x="241" y="92"/>
                  </a:lnTo>
                  <a:lnTo>
                    <a:pt x="246" y="100"/>
                  </a:lnTo>
                  <a:lnTo>
                    <a:pt x="248" y="107"/>
                  </a:lnTo>
                  <a:lnTo>
                    <a:pt x="248" y="107"/>
                  </a:lnTo>
                  <a:lnTo>
                    <a:pt x="246" y="113"/>
                  </a:lnTo>
                  <a:lnTo>
                    <a:pt x="245" y="116"/>
                  </a:lnTo>
                  <a:lnTo>
                    <a:pt x="242" y="119"/>
                  </a:lnTo>
                  <a:lnTo>
                    <a:pt x="238" y="119"/>
                  </a:lnTo>
                  <a:lnTo>
                    <a:pt x="238" y="119"/>
                  </a:lnTo>
                  <a:lnTo>
                    <a:pt x="232" y="117"/>
                  </a:lnTo>
                  <a:lnTo>
                    <a:pt x="227" y="116"/>
                  </a:lnTo>
                  <a:lnTo>
                    <a:pt x="227" y="116"/>
                  </a:lnTo>
                  <a:lnTo>
                    <a:pt x="223" y="113"/>
                  </a:lnTo>
                  <a:lnTo>
                    <a:pt x="217" y="111"/>
                  </a:lnTo>
                  <a:lnTo>
                    <a:pt x="203" y="111"/>
                  </a:lnTo>
                  <a:lnTo>
                    <a:pt x="203" y="111"/>
                  </a:lnTo>
                  <a:lnTo>
                    <a:pt x="194" y="111"/>
                  </a:lnTo>
                  <a:lnTo>
                    <a:pt x="187" y="113"/>
                  </a:lnTo>
                  <a:lnTo>
                    <a:pt x="180" y="114"/>
                  </a:lnTo>
                  <a:lnTo>
                    <a:pt x="175" y="117"/>
                  </a:lnTo>
                  <a:lnTo>
                    <a:pt x="172" y="120"/>
                  </a:lnTo>
                  <a:lnTo>
                    <a:pt x="169" y="123"/>
                  </a:lnTo>
                  <a:lnTo>
                    <a:pt x="168" y="127"/>
                  </a:lnTo>
                  <a:lnTo>
                    <a:pt x="168" y="132"/>
                  </a:lnTo>
                  <a:lnTo>
                    <a:pt x="168" y="132"/>
                  </a:lnTo>
                  <a:lnTo>
                    <a:pt x="168" y="146"/>
                  </a:lnTo>
                  <a:lnTo>
                    <a:pt x="171" y="161"/>
                  </a:lnTo>
                  <a:lnTo>
                    <a:pt x="178" y="194"/>
                  </a:lnTo>
                  <a:lnTo>
                    <a:pt x="178" y="194"/>
                  </a:lnTo>
                  <a:lnTo>
                    <a:pt x="191" y="200"/>
                  </a:lnTo>
                  <a:lnTo>
                    <a:pt x="204" y="204"/>
                  </a:lnTo>
                  <a:lnTo>
                    <a:pt x="226" y="217"/>
                  </a:lnTo>
                  <a:lnTo>
                    <a:pt x="226" y="217"/>
                  </a:lnTo>
                  <a:lnTo>
                    <a:pt x="232" y="221"/>
                  </a:lnTo>
                  <a:lnTo>
                    <a:pt x="236" y="226"/>
                  </a:lnTo>
                  <a:lnTo>
                    <a:pt x="238" y="230"/>
                  </a:lnTo>
                  <a:lnTo>
                    <a:pt x="239" y="236"/>
                  </a:lnTo>
                  <a:lnTo>
                    <a:pt x="239" y="236"/>
                  </a:lnTo>
                  <a:lnTo>
                    <a:pt x="238" y="240"/>
                  </a:lnTo>
                  <a:lnTo>
                    <a:pt x="236" y="243"/>
                  </a:lnTo>
                  <a:lnTo>
                    <a:pt x="232" y="246"/>
                  </a:lnTo>
                  <a:lnTo>
                    <a:pt x="227" y="246"/>
                  </a:lnTo>
                  <a:lnTo>
                    <a:pt x="227" y="246"/>
                  </a:lnTo>
                  <a:lnTo>
                    <a:pt x="222" y="244"/>
                  </a:lnTo>
                  <a:lnTo>
                    <a:pt x="214" y="239"/>
                  </a:lnTo>
                  <a:lnTo>
                    <a:pt x="214" y="239"/>
                  </a:lnTo>
                  <a:lnTo>
                    <a:pt x="197" y="227"/>
                  </a:lnTo>
                  <a:lnTo>
                    <a:pt x="180" y="216"/>
                  </a:lnTo>
                  <a:lnTo>
                    <a:pt x="180" y="216"/>
                  </a:lnTo>
                  <a:lnTo>
                    <a:pt x="178" y="227"/>
                  </a:lnTo>
                  <a:lnTo>
                    <a:pt x="175" y="237"/>
                  </a:lnTo>
                  <a:lnTo>
                    <a:pt x="171" y="244"/>
                  </a:lnTo>
                  <a:lnTo>
                    <a:pt x="164" y="250"/>
                  </a:lnTo>
                  <a:lnTo>
                    <a:pt x="156" y="255"/>
                  </a:lnTo>
                  <a:lnTo>
                    <a:pt x="148" y="258"/>
                  </a:lnTo>
                  <a:lnTo>
                    <a:pt x="138" y="259"/>
                  </a:lnTo>
                  <a:lnTo>
                    <a:pt x="127" y="260"/>
                  </a:lnTo>
                  <a:lnTo>
                    <a:pt x="127" y="260"/>
                  </a:lnTo>
                  <a:lnTo>
                    <a:pt x="117" y="259"/>
                  </a:lnTo>
                  <a:lnTo>
                    <a:pt x="109" y="258"/>
                  </a:lnTo>
                  <a:lnTo>
                    <a:pt x="100" y="255"/>
                  </a:lnTo>
                  <a:lnTo>
                    <a:pt x="93" y="250"/>
                  </a:lnTo>
                  <a:lnTo>
                    <a:pt x="87" y="244"/>
                  </a:lnTo>
                  <a:lnTo>
                    <a:pt x="84" y="239"/>
                  </a:lnTo>
                  <a:lnTo>
                    <a:pt x="81" y="233"/>
                  </a:lnTo>
                  <a:lnTo>
                    <a:pt x="80" y="226"/>
                  </a:lnTo>
                  <a:lnTo>
                    <a:pt x="80" y="226"/>
                  </a:lnTo>
                  <a:lnTo>
                    <a:pt x="81" y="218"/>
                  </a:lnTo>
                  <a:lnTo>
                    <a:pt x="84" y="211"/>
                  </a:lnTo>
                  <a:lnTo>
                    <a:pt x="88" y="204"/>
                  </a:lnTo>
                  <a:lnTo>
                    <a:pt x="94" y="200"/>
                  </a:lnTo>
                  <a:lnTo>
                    <a:pt x="101" y="195"/>
                  </a:lnTo>
                  <a:lnTo>
                    <a:pt x="110" y="191"/>
                  </a:lnTo>
                  <a:lnTo>
                    <a:pt x="119" y="189"/>
                  </a:lnTo>
                  <a:lnTo>
                    <a:pt x="129" y="189"/>
                  </a:lnTo>
                  <a:lnTo>
                    <a:pt x="129" y="189"/>
                  </a:lnTo>
                  <a:lnTo>
                    <a:pt x="156" y="191"/>
                  </a:lnTo>
                  <a:lnTo>
                    <a:pt x="156" y="191"/>
                  </a:lnTo>
                  <a:lnTo>
                    <a:pt x="154" y="169"/>
                  </a:lnTo>
                  <a:lnTo>
                    <a:pt x="152" y="149"/>
                  </a:lnTo>
                  <a:lnTo>
                    <a:pt x="152" y="149"/>
                  </a:lnTo>
                  <a:lnTo>
                    <a:pt x="154" y="137"/>
                  </a:lnTo>
                  <a:lnTo>
                    <a:pt x="155" y="127"/>
                  </a:lnTo>
                  <a:lnTo>
                    <a:pt x="155" y="127"/>
                  </a:lnTo>
                  <a:lnTo>
                    <a:pt x="158" y="121"/>
                  </a:lnTo>
                  <a:lnTo>
                    <a:pt x="162" y="116"/>
                  </a:lnTo>
                  <a:lnTo>
                    <a:pt x="167" y="111"/>
                  </a:lnTo>
                  <a:lnTo>
                    <a:pt x="172" y="107"/>
                  </a:lnTo>
                  <a:lnTo>
                    <a:pt x="178" y="104"/>
                  </a:lnTo>
                  <a:lnTo>
                    <a:pt x="187" y="101"/>
                  </a:lnTo>
                  <a:lnTo>
                    <a:pt x="206" y="97"/>
                  </a:lnTo>
                  <a:lnTo>
                    <a:pt x="206" y="97"/>
                  </a:lnTo>
                  <a:lnTo>
                    <a:pt x="209" y="97"/>
                  </a:lnTo>
                  <a:lnTo>
                    <a:pt x="210" y="95"/>
                  </a:lnTo>
                  <a:lnTo>
                    <a:pt x="210" y="95"/>
                  </a:lnTo>
                  <a:lnTo>
                    <a:pt x="210" y="92"/>
                  </a:lnTo>
                  <a:lnTo>
                    <a:pt x="207" y="91"/>
                  </a:lnTo>
                  <a:lnTo>
                    <a:pt x="207" y="91"/>
                  </a:lnTo>
                  <a:lnTo>
                    <a:pt x="197" y="84"/>
                  </a:lnTo>
                  <a:lnTo>
                    <a:pt x="187" y="79"/>
                  </a:lnTo>
                  <a:lnTo>
                    <a:pt x="175" y="77"/>
                  </a:lnTo>
                  <a:lnTo>
                    <a:pt x="164" y="74"/>
                  </a:lnTo>
                  <a:lnTo>
                    <a:pt x="167" y="65"/>
                  </a:lnTo>
                  <a:close/>
                  <a:moveTo>
                    <a:pt x="124" y="205"/>
                  </a:moveTo>
                  <a:lnTo>
                    <a:pt x="124" y="205"/>
                  </a:lnTo>
                  <a:lnTo>
                    <a:pt x="117" y="205"/>
                  </a:lnTo>
                  <a:lnTo>
                    <a:pt x="111" y="207"/>
                  </a:lnTo>
                  <a:lnTo>
                    <a:pt x="106" y="208"/>
                  </a:lnTo>
                  <a:lnTo>
                    <a:pt x="101" y="211"/>
                  </a:lnTo>
                  <a:lnTo>
                    <a:pt x="97" y="213"/>
                  </a:lnTo>
                  <a:lnTo>
                    <a:pt x="95" y="217"/>
                  </a:lnTo>
                  <a:lnTo>
                    <a:pt x="94" y="220"/>
                  </a:lnTo>
                  <a:lnTo>
                    <a:pt x="93" y="223"/>
                  </a:lnTo>
                  <a:lnTo>
                    <a:pt x="93" y="223"/>
                  </a:lnTo>
                  <a:lnTo>
                    <a:pt x="94" y="227"/>
                  </a:lnTo>
                  <a:lnTo>
                    <a:pt x="95" y="231"/>
                  </a:lnTo>
                  <a:lnTo>
                    <a:pt x="97" y="234"/>
                  </a:lnTo>
                  <a:lnTo>
                    <a:pt x="101" y="237"/>
                  </a:lnTo>
                  <a:lnTo>
                    <a:pt x="111" y="240"/>
                  </a:lnTo>
                  <a:lnTo>
                    <a:pt x="124" y="242"/>
                  </a:lnTo>
                  <a:lnTo>
                    <a:pt x="124" y="242"/>
                  </a:lnTo>
                  <a:lnTo>
                    <a:pt x="133" y="242"/>
                  </a:lnTo>
                  <a:lnTo>
                    <a:pt x="140" y="240"/>
                  </a:lnTo>
                  <a:lnTo>
                    <a:pt x="148" y="237"/>
                  </a:lnTo>
                  <a:lnTo>
                    <a:pt x="152" y="231"/>
                  </a:lnTo>
                  <a:lnTo>
                    <a:pt x="152" y="231"/>
                  </a:lnTo>
                  <a:lnTo>
                    <a:pt x="156" y="224"/>
                  </a:lnTo>
                  <a:lnTo>
                    <a:pt x="158" y="216"/>
                  </a:lnTo>
                  <a:lnTo>
                    <a:pt x="158" y="216"/>
                  </a:lnTo>
                  <a:lnTo>
                    <a:pt x="158" y="210"/>
                  </a:lnTo>
                  <a:lnTo>
                    <a:pt x="158" y="210"/>
                  </a:lnTo>
                  <a:lnTo>
                    <a:pt x="142" y="205"/>
                  </a:lnTo>
                  <a:lnTo>
                    <a:pt x="124" y="205"/>
                  </a:lnTo>
                  <a:lnTo>
                    <a:pt x="124" y="20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7" name="Freeform 171"/>
            <p:cNvSpPr>
              <a:spLocks noEditPoints="1"/>
            </p:cNvSpPr>
            <p:nvPr userDrawn="1"/>
          </p:nvSpPr>
          <p:spPr bwMode="auto">
            <a:xfrm>
              <a:off x="3716338" y="1755776"/>
              <a:ext cx="122238" cy="134938"/>
            </a:xfrm>
            <a:custGeom>
              <a:avLst/>
              <a:gdLst/>
              <a:ahLst/>
              <a:cxnLst>
                <a:cxn ang="0">
                  <a:pos x="115" y="169"/>
                </a:cxn>
                <a:cxn ang="0">
                  <a:pos x="129" y="176"/>
                </a:cxn>
                <a:cxn ang="0">
                  <a:pos x="138" y="188"/>
                </a:cxn>
                <a:cxn ang="0">
                  <a:pos x="142" y="207"/>
                </a:cxn>
                <a:cxn ang="0">
                  <a:pos x="148" y="227"/>
                </a:cxn>
                <a:cxn ang="0">
                  <a:pos x="163" y="231"/>
                </a:cxn>
                <a:cxn ang="0">
                  <a:pos x="194" y="227"/>
                </a:cxn>
                <a:cxn ang="0">
                  <a:pos x="209" y="226"/>
                </a:cxn>
                <a:cxn ang="0">
                  <a:pos x="223" y="230"/>
                </a:cxn>
                <a:cxn ang="0">
                  <a:pos x="231" y="237"/>
                </a:cxn>
                <a:cxn ang="0">
                  <a:pos x="231" y="243"/>
                </a:cxn>
                <a:cxn ang="0">
                  <a:pos x="221" y="250"/>
                </a:cxn>
                <a:cxn ang="0">
                  <a:pos x="174" y="255"/>
                </a:cxn>
                <a:cxn ang="0">
                  <a:pos x="149" y="253"/>
                </a:cxn>
                <a:cxn ang="0">
                  <a:pos x="129" y="240"/>
                </a:cxn>
                <a:cxn ang="0">
                  <a:pos x="122" y="210"/>
                </a:cxn>
                <a:cxn ang="0">
                  <a:pos x="118" y="189"/>
                </a:cxn>
                <a:cxn ang="0">
                  <a:pos x="110" y="182"/>
                </a:cxn>
                <a:cxn ang="0">
                  <a:pos x="96" y="182"/>
                </a:cxn>
                <a:cxn ang="0">
                  <a:pos x="68" y="195"/>
                </a:cxn>
                <a:cxn ang="0">
                  <a:pos x="36" y="227"/>
                </a:cxn>
                <a:cxn ang="0">
                  <a:pos x="19" y="249"/>
                </a:cxn>
                <a:cxn ang="0">
                  <a:pos x="12" y="252"/>
                </a:cxn>
                <a:cxn ang="0">
                  <a:pos x="0" y="244"/>
                </a:cxn>
                <a:cxn ang="0">
                  <a:pos x="0" y="234"/>
                </a:cxn>
                <a:cxn ang="0">
                  <a:pos x="12" y="216"/>
                </a:cxn>
                <a:cxn ang="0">
                  <a:pos x="42" y="188"/>
                </a:cxn>
                <a:cxn ang="0">
                  <a:pos x="106" y="126"/>
                </a:cxn>
                <a:cxn ang="0">
                  <a:pos x="129" y="98"/>
                </a:cxn>
                <a:cxn ang="0">
                  <a:pos x="129" y="94"/>
                </a:cxn>
                <a:cxn ang="0">
                  <a:pos x="125" y="94"/>
                </a:cxn>
                <a:cxn ang="0">
                  <a:pos x="99" y="101"/>
                </a:cxn>
                <a:cxn ang="0">
                  <a:pos x="60" y="116"/>
                </a:cxn>
                <a:cxn ang="0">
                  <a:pos x="39" y="124"/>
                </a:cxn>
                <a:cxn ang="0">
                  <a:pos x="32" y="121"/>
                </a:cxn>
                <a:cxn ang="0">
                  <a:pos x="22" y="105"/>
                </a:cxn>
                <a:cxn ang="0">
                  <a:pos x="23" y="91"/>
                </a:cxn>
                <a:cxn ang="0">
                  <a:pos x="29" y="84"/>
                </a:cxn>
                <a:cxn ang="0">
                  <a:pos x="31" y="85"/>
                </a:cxn>
                <a:cxn ang="0">
                  <a:pos x="38" y="98"/>
                </a:cxn>
                <a:cxn ang="0">
                  <a:pos x="54" y="97"/>
                </a:cxn>
                <a:cxn ang="0">
                  <a:pos x="102" y="84"/>
                </a:cxn>
                <a:cxn ang="0">
                  <a:pos x="129" y="75"/>
                </a:cxn>
                <a:cxn ang="0">
                  <a:pos x="135" y="72"/>
                </a:cxn>
                <a:cxn ang="0">
                  <a:pos x="152" y="82"/>
                </a:cxn>
                <a:cxn ang="0">
                  <a:pos x="163" y="95"/>
                </a:cxn>
                <a:cxn ang="0">
                  <a:pos x="163" y="100"/>
                </a:cxn>
                <a:cxn ang="0">
                  <a:pos x="154" y="105"/>
                </a:cxn>
                <a:cxn ang="0">
                  <a:pos x="136" y="120"/>
                </a:cxn>
                <a:cxn ang="0">
                  <a:pos x="84" y="176"/>
                </a:cxn>
                <a:cxn ang="0">
                  <a:pos x="109" y="169"/>
                </a:cxn>
                <a:cxn ang="0">
                  <a:pos x="74" y="0"/>
                </a:cxn>
                <a:cxn ang="0">
                  <a:pos x="97" y="16"/>
                </a:cxn>
                <a:cxn ang="0">
                  <a:pos x="119" y="22"/>
                </a:cxn>
                <a:cxn ang="0">
                  <a:pos x="147" y="23"/>
                </a:cxn>
                <a:cxn ang="0">
                  <a:pos x="160" y="37"/>
                </a:cxn>
                <a:cxn ang="0">
                  <a:pos x="157" y="48"/>
                </a:cxn>
                <a:cxn ang="0">
                  <a:pos x="147" y="50"/>
                </a:cxn>
                <a:cxn ang="0">
                  <a:pos x="118" y="49"/>
                </a:cxn>
                <a:cxn ang="0">
                  <a:pos x="74" y="50"/>
                </a:cxn>
                <a:cxn ang="0">
                  <a:pos x="113" y="37"/>
                </a:cxn>
                <a:cxn ang="0">
                  <a:pos x="76" y="16"/>
                </a:cxn>
              </a:cxnLst>
              <a:rect l="0" t="0" r="r" b="b"/>
              <a:pathLst>
                <a:path w="231" h="255">
                  <a:moveTo>
                    <a:pt x="109" y="169"/>
                  </a:moveTo>
                  <a:lnTo>
                    <a:pt x="109" y="169"/>
                  </a:lnTo>
                  <a:lnTo>
                    <a:pt x="115" y="169"/>
                  </a:lnTo>
                  <a:lnTo>
                    <a:pt x="119" y="171"/>
                  </a:lnTo>
                  <a:lnTo>
                    <a:pt x="125" y="174"/>
                  </a:lnTo>
                  <a:lnTo>
                    <a:pt x="129" y="176"/>
                  </a:lnTo>
                  <a:lnTo>
                    <a:pt x="129" y="176"/>
                  </a:lnTo>
                  <a:lnTo>
                    <a:pt x="134" y="181"/>
                  </a:lnTo>
                  <a:lnTo>
                    <a:pt x="138" y="188"/>
                  </a:lnTo>
                  <a:lnTo>
                    <a:pt x="141" y="197"/>
                  </a:lnTo>
                  <a:lnTo>
                    <a:pt x="142" y="207"/>
                  </a:lnTo>
                  <a:lnTo>
                    <a:pt x="142" y="207"/>
                  </a:lnTo>
                  <a:lnTo>
                    <a:pt x="145" y="220"/>
                  </a:lnTo>
                  <a:lnTo>
                    <a:pt x="147" y="224"/>
                  </a:lnTo>
                  <a:lnTo>
                    <a:pt x="148" y="227"/>
                  </a:lnTo>
                  <a:lnTo>
                    <a:pt x="151" y="230"/>
                  </a:lnTo>
                  <a:lnTo>
                    <a:pt x="154" y="231"/>
                  </a:lnTo>
                  <a:lnTo>
                    <a:pt x="163" y="231"/>
                  </a:lnTo>
                  <a:lnTo>
                    <a:pt x="163" y="231"/>
                  </a:lnTo>
                  <a:lnTo>
                    <a:pt x="183" y="230"/>
                  </a:lnTo>
                  <a:lnTo>
                    <a:pt x="194" y="227"/>
                  </a:lnTo>
                  <a:lnTo>
                    <a:pt x="194" y="227"/>
                  </a:lnTo>
                  <a:lnTo>
                    <a:pt x="202" y="226"/>
                  </a:lnTo>
                  <a:lnTo>
                    <a:pt x="209" y="226"/>
                  </a:lnTo>
                  <a:lnTo>
                    <a:pt x="209" y="226"/>
                  </a:lnTo>
                  <a:lnTo>
                    <a:pt x="216" y="226"/>
                  </a:lnTo>
                  <a:lnTo>
                    <a:pt x="223" y="230"/>
                  </a:lnTo>
                  <a:lnTo>
                    <a:pt x="223" y="230"/>
                  </a:lnTo>
                  <a:lnTo>
                    <a:pt x="229" y="234"/>
                  </a:lnTo>
                  <a:lnTo>
                    <a:pt x="231" y="237"/>
                  </a:lnTo>
                  <a:lnTo>
                    <a:pt x="231" y="240"/>
                  </a:lnTo>
                  <a:lnTo>
                    <a:pt x="231" y="240"/>
                  </a:lnTo>
                  <a:lnTo>
                    <a:pt x="231" y="243"/>
                  </a:lnTo>
                  <a:lnTo>
                    <a:pt x="229" y="246"/>
                  </a:lnTo>
                  <a:lnTo>
                    <a:pt x="225" y="249"/>
                  </a:lnTo>
                  <a:lnTo>
                    <a:pt x="221" y="250"/>
                  </a:lnTo>
                  <a:lnTo>
                    <a:pt x="213" y="252"/>
                  </a:lnTo>
                  <a:lnTo>
                    <a:pt x="203" y="253"/>
                  </a:lnTo>
                  <a:lnTo>
                    <a:pt x="174" y="255"/>
                  </a:lnTo>
                  <a:lnTo>
                    <a:pt x="174" y="255"/>
                  </a:lnTo>
                  <a:lnTo>
                    <a:pt x="161" y="255"/>
                  </a:lnTo>
                  <a:lnTo>
                    <a:pt x="149" y="253"/>
                  </a:lnTo>
                  <a:lnTo>
                    <a:pt x="141" y="250"/>
                  </a:lnTo>
                  <a:lnTo>
                    <a:pt x="135" y="246"/>
                  </a:lnTo>
                  <a:lnTo>
                    <a:pt x="129" y="240"/>
                  </a:lnTo>
                  <a:lnTo>
                    <a:pt x="126" y="233"/>
                  </a:lnTo>
                  <a:lnTo>
                    <a:pt x="125" y="223"/>
                  </a:lnTo>
                  <a:lnTo>
                    <a:pt x="122" y="210"/>
                  </a:lnTo>
                  <a:lnTo>
                    <a:pt x="122" y="210"/>
                  </a:lnTo>
                  <a:lnTo>
                    <a:pt x="119" y="195"/>
                  </a:lnTo>
                  <a:lnTo>
                    <a:pt x="118" y="189"/>
                  </a:lnTo>
                  <a:lnTo>
                    <a:pt x="116" y="187"/>
                  </a:lnTo>
                  <a:lnTo>
                    <a:pt x="113" y="184"/>
                  </a:lnTo>
                  <a:lnTo>
                    <a:pt x="110" y="182"/>
                  </a:lnTo>
                  <a:lnTo>
                    <a:pt x="103" y="181"/>
                  </a:lnTo>
                  <a:lnTo>
                    <a:pt x="103" y="181"/>
                  </a:lnTo>
                  <a:lnTo>
                    <a:pt x="96" y="182"/>
                  </a:lnTo>
                  <a:lnTo>
                    <a:pt x="87" y="185"/>
                  </a:lnTo>
                  <a:lnTo>
                    <a:pt x="77" y="189"/>
                  </a:lnTo>
                  <a:lnTo>
                    <a:pt x="68" y="195"/>
                  </a:lnTo>
                  <a:lnTo>
                    <a:pt x="58" y="204"/>
                  </a:lnTo>
                  <a:lnTo>
                    <a:pt x="48" y="214"/>
                  </a:lnTo>
                  <a:lnTo>
                    <a:pt x="36" y="227"/>
                  </a:lnTo>
                  <a:lnTo>
                    <a:pt x="25" y="240"/>
                  </a:lnTo>
                  <a:lnTo>
                    <a:pt x="25" y="240"/>
                  </a:lnTo>
                  <a:lnTo>
                    <a:pt x="19" y="249"/>
                  </a:lnTo>
                  <a:lnTo>
                    <a:pt x="15" y="252"/>
                  </a:lnTo>
                  <a:lnTo>
                    <a:pt x="12" y="252"/>
                  </a:lnTo>
                  <a:lnTo>
                    <a:pt x="12" y="252"/>
                  </a:lnTo>
                  <a:lnTo>
                    <a:pt x="7" y="252"/>
                  </a:lnTo>
                  <a:lnTo>
                    <a:pt x="3" y="249"/>
                  </a:lnTo>
                  <a:lnTo>
                    <a:pt x="0" y="244"/>
                  </a:lnTo>
                  <a:lnTo>
                    <a:pt x="0" y="239"/>
                  </a:lnTo>
                  <a:lnTo>
                    <a:pt x="0" y="239"/>
                  </a:lnTo>
                  <a:lnTo>
                    <a:pt x="0" y="234"/>
                  </a:lnTo>
                  <a:lnTo>
                    <a:pt x="2" y="227"/>
                  </a:lnTo>
                  <a:lnTo>
                    <a:pt x="6" y="221"/>
                  </a:lnTo>
                  <a:lnTo>
                    <a:pt x="12" y="216"/>
                  </a:lnTo>
                  <a:lnTo>
                    <a:pt x="12" y="216"/>
                  </a:lnTo>
                  <a:lnTo>
                    <a:pt x="23" y="205"/>
                  </a:lnTo>
                  <a:lnTo>
                    <a:pt x="42" y="188"/>
                  </a:lnTo>
                  <a:lnTo>
                    <a:pt x="42" y="188"/>
                  </a:lnTo>
                  <a:lnTo>
                    <a:pt x="84" y="147"/>
                  </a:lnTo>
                  <a:lnTo>
                    <a:pt x="106" y="126"/>
                  </a:lnTo>
                  <a:lnTo>
                    <a:pt x="128" y="101"/>
                  </a:lnTo>
                  <a:lnTo>
                    <a:pt x="128" y="101"/>
                  </a:lnTo>
                  <a:lnTo>
                    <a:pt x="129" y="98"/>
                  </a:lnTo>
                  <a:lnTo>
                    <a:pt x="129" y="97"/>
                  </a:lnTo>
                  <a:lnTo>
                    <a:pt x="129" y="97"/>
                  </a:lnTo>
                  <a:lnTo>
                    <a:pt x="129" y="94"/>
                  </a:lnTo>
                  <a:lnTo>
                    <a:pt x="126" y="94"/>
                  </a:lnTo>
                  <a:lnTo>
                    <a:pt x="126" y="94"/>
                  </a:lnTo>
                  <a:lnTo>
                    <a:pt x="125" y="94"/>
                  </a:lnTo>
                  <a:lnTo>
                    <a:pt x="125" y="94"/>
                  </a:lnTo>
                  <a:lnTo>
                    <a:pt x="115" y="97"/>
                  </a:lnTo>
                  <a:lnTo>
                    <a:pt x="99" y="101"/>
                  </a:lnTo>
                  <a:lnTo>
                    <a:pt x="80" y="107"/>
                  </a:lnTo>
                  <a:lnTo>
                    <a:pt x="60" y="116"/>
                  </a:lnTo>
                  <a:lnTo>
                    <a:pt x="60" y="116"/>
                  </a:lnTo>
                  <a:lnTo>
                    <a:pt x="48" y="121"/>
                  </a:lnTo>
                  <a:lnTo>
                    <a:pt x="44" y="123"/>
                  </a:lnTo>
                  <a:lnTo>
                    <a:pt x="39" y="124"/>
                  </a:lnTo>
                  <a:lnTo>
                    <a:pt x="39" y="124"/>
                  </a:lnTo>
                  <a:lnTo>
                    <a:pt x="36" y="123"/>
                  </a:lnTo>
                  <a:lnTo>
                    <a:pt x="32" y="121"/>
                  </a:lnTo>
                  <a:lnTo>
                    <a:pt x="26" y="114"/>
                  </a:lnTo>
                  <a:lnTo>
                    <a:pt x="26" y="114"/>
                  </a:lnTo>
                  <a:lnTo>
                    <a:pt x="22" y="105"/>
                  </a:lnTo>
                  <a:lnTo>
                    <a:pt x="22" y="98"/>
                  </a:lnTo>
                  <a:lnTo>
                    <a:pt x="22" y="98"/>
                  </a:lnTo>
                  <a:lnTo>
                    <a:pt x="23" y="91"/>
                  </a:lnTo>
                  <a:lnTo>
                    <a:pt x="26" y="85"/>
                  </a:lnTo>
                  <a:lnTo>
                    <a:pt x="26" y="85"/>
                  </a:lnTo>
                  <a:lnTo>
                    <a:pt x="29" y="84"/>
                  </a:lnTo>
                  <a:lnTo>
                    <a:pt x="29" y="84"/>
                  </a:lnTo>
                  <a:lnTo>
                    <a:pt x="31" y="85"/>
                  </a:lnTo>
                  <a:lnTo>
                    <a:pt x="31" y="85"/>
                  </a:lnTo>
                  <a:lnTo>
                    <a:pt x="33" y="92"/>
                  </a:lnTo>
                  <a:lnTo>
                    <a:pt x="35" y="97"/>
                  </a:lnTo>
                  <a:lnTo>
                    <a:pt x="38" y="98"/>
                  </a:lnTo>
                  <a:lnTo>
                    <a:pt x="42" y="98"/>
                  </a:lnTo>
                  <a:lnTo>
                    <a:pt x="42" y="98"/>
                  </a:lnTo>
                  <a:lnTo>
                    <a:pt x="54" y="97"/>
                  </a:lnTo>
                  <a:lnTo>
                    <a:pt x="68" y="92"/>
                  </a:lnTo>
                  <a:lnTo>
                    <a:pt x="68" y="92"/>
                  </a:lnTo>
                  <a:lnTo>
                    <a:pt x="102" y="84"/>
                  </a:lnTo>
                  <a:lnTo>
                    <a:pt x="123" y="78"/>
                  </a:lnTo>
                  <a:lnTo>
                    <a:pt x="123" y="78"/>
                  </a:lnTo>
                  <a:lnTo>
                    <a:pt x="129" y="75"/>
                  </a:lnTo>
                  <a:lnTo>
                    <a:pt x="132" y="74"/>
                  </a:lnTo>
                  <a:lnTo>
                    <a:pt x="135" y="72"/>
                  </a:lnTo>
                  <a:lnTo>
                    <a:pt x="135" y="72"/>
                  </a:lnTo>
                  <a:lnTo>
                    <a:pt x="138" y="74"/>
                  </a:lnTo>
                  <a:lnTo>
                    <a:pt x="142" y="75"/>
                  </a:lnTo>
                  <a:lnTo>
                    <a:pt x="152" y="82"/>
                  </a:lnTo>
                  <a:lnTo>
                    <a:pt x="152" y="82"/>
                  </a:lnTo>
                  <a:lnTo>
                    <a:pt x="161" y="91"/>
                  </a:lnTo>
                  <a:lnTo>
                    <a:pt x="163" y="95"/>
                  </a:lnTo>
                  <a:lnTo>
                    <a:pt x="163" y="98"/>
                  </a:lnTo>
                  <a:lnTo>
                    <a:pt x="163" y="98"/>
                  </a:lnTo>
                  <a:lnTo>
                    <a:pt x="163" y="100"/>
                  </a:lnTo>
                  <a:lnTo>
                    <a:pt x="161" y="103"/>
                  </a:lnTo>
                  <a:lnTo>
                    <a:pt x="154" y="105"/>
                  </a:lnTo>
                  <a:lnTo>
                    <a:pt x="154" y="105"/>
                  </a:lnTo>
                  <a:lnTo>
                    <a:pt x="147" y="111"/>
                  </a:lnTo>
                  <a:lnTo>
                    <a:pt x="136" y="120"/>
                  </a:lnTo>
                  <a:lnTo>
                    <a:pt x="136" y="120"/>
                  </a:lnTo>
                  <a:lnTo>
                    <a:pt x="73" y="182"/>
                  </a:lnTo>
                  <a:lnTo>
                    <a:pt x="73" y="182"/>
                  </a:lnTo>
                  <a:lnTo>
                    <a:pt x="84" y="176"/>
                  </a:lnTo>
                  <a:lnTo>
                    <a:pt x="93" y="172"/>
                  </a:lnTo>
                  <a:lnTo>
                    <a:pt x="100" y="169"/>
                  </a:lnTo>
                  <a:lnTo>
                    <a:pt x="109" y="169"/>
                  </a:lnTo>
                  <a:lnTo>
                    <a:pt x="109" y="169"/>
                  </a:lnTo>
                  <a:close/>
                  <a:moveTo>
                    <a:pt x="74" y="0"/>
                  </a:moveTo>
                  <a:lnTo>
                    <a:pt x="74" y="0"/>
                  </a:lnTo>
                  <a:lnTo>
                    <a:pt x="83" y="7"/>
                  </a:lnTo>
                  <a:lnTo>
                    <a:pt x="90" y="13"/>
                  </a:lnTo>
                  <a:lnTo>
                    <a:pt x="97" y="16"/>
                  </a:lnTo>
                  <a:lnTo>
                    <a:pt x="106" y="19"/>
                  </a:lnTo>
                  <a:lnTo>
                    <a:pt x="106" y="19"/>
                  </a:lnTo>
                  <a:lnTo>
                    <a:pt x="119" y="22"/>
                  </a:lnTo>
                  <a:lnTo>
                    <a:pt x="136" y="22"/>
                  </a:lnTo>
                  <a:lnTo>
                    <a:pt x="136" y="22"/>
                  </a:lnTo>
                  <a:lnTo>
                    <a:pt x="147" y="23"/>
                  </a:lnTo>
                  <a:lnTo>
                    <a:pt x="154" y="27"/>
                  </a:lnTo>
                  <a:lnTo>
                    <a:pt x="158" y="32"/>
                  </a:lnTo>
                  <a:lnTo>
                    <a:pt x="160" y="37"/>
                  </a:lnTo>
                  <a:lnTo>
                    <a:pt x="160" y="37"/>
                  </a:lnTo>
                  <a:lnTo>
                    <a:pt x="158" y="43"/>
                  </a:lnTo>
                  <a:lnTo>
                    <a:pt x="157" y="48"/>
                  </a:lnTo>
                  <a:lnTo>
                    <a:pt x="152" y="49"/>
                  </a:lnTo>
                  <a:lnTo>
                    <a:pt x="147" y="50"/>
                  </a:lnTo>
                  <a:lnTo>
                    <a:pt x="147" y="50"/>
                  </a:lnTo>
                  <a:lnTo>
                    <a:pt x="126" y="49"/>
                  </a:lnTo>
                  <a:lnTo>
                    <a:pt x="126" y="49"/>
                  </a:lnTo>
                  <a:lnTo>
                    <a:pt x="118" y="49"/>
                  </a:lnTo>
                  <a:lnTo>
                    <a:pt x="107" y="50"/>
                  </a:lnTo>
                  <a:lnTo>
                    <a:pt x="77" y="58"/>
                  </a:lnTo>
                  <a:lnTo>
                    <a:pt x="74" y="50"/>
                  </a:lnTo>
                  <a:lnTo>
                    <a:pt x="74" y="50"/>
                  </a:lnTo>
                  <a:lnTo>
                    <a:pt x="113" y="37"/>
                  </a:lnTo>
                  <a:lnTo>
                    <a:pt x="113" y="37"/>
                  </a:lnTo>
                  <a:lnTo>
                    <a:pt x="97" y="33"/>
                  </a:lnTo>
                  <a:lnTo>
                    <a:pt x="86" y="26"/>
                  </a:lnTo>
                  <a:lnTo>
                    <a:pt x="76" y="16"/>
                  </a:lnTo>
                  <a:lnTo>
                    <a:pt x="67" y="6"/>
                  </a:lnTo>
                  <a:lnTo>
                    <a:pt x="74"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8" name="Freeform 172"/>
            <p:cNvSpPr>
              <a:spLocks noEditPoints="1"/>
            </p:cNvSpPr>
            <p:nvPr userDrawn="1"/>
          </p:nvSpPr>
          <p:spPr bwMode="auto">
            <a:xfrm>
              <a:off x="3862388" y="1763713"/>
              <a:ext cx="106363" cy="128588"/>
            </a:xfrm>
            <a:custGeom>
              <a:avLst/>
              <a:gdLst/>
              <a:ahLst/>
              <a:cxnLst>
                <a:cxn ang="0">
                  <a:pos x="89" y="110"/>
                </a:cxn>
                <a:cxn ang="0">
                  <a:pos x="125" y="104"/>
                </a:cxn>
                <a:cxn ang="0">
                  <a:pos x="168" y="113"/>
                </a:cxn>
                <a:cxn ang="0">
                  <a:pos x="199" y="155"/>
                </a:cxn>
                <a:cxn ang="0">
                  <a:pos x="197" y="187"/>
                </a:cxn>
                <a:cxn ang="0">
                  <a:pos x="184" y="213"/>
                </a:cxn>
                <a:cxn ang="0">
                  <a:pos x="141" y="237"/>
                </a:cxn>
                <a:cxn ang="0">
                  <a:pos x="87" y="242"/>
                </a:cxn>
                <a:cxn ang="0">
                  <a:pos x="52" y="229"/>
                </a:cxn>
                <a:cxn ang="0">
                  <a:pos x="45" y="208"/>
                </a:cxn>
                <a:cxn ang="0">
                  <a:pos x="54" y="188"/>
                </a:cxn>
                <a:cxn ang="0">
                  <a:pos x="78" y="179"/>
                </a:cxn>
                <a:cxn ang="0">
                  <a:pos x="103" y="185"/>
                </a:cxn>
                <a:cxn ang="0">
                  <a:pos x="128" y="211"/>
                </a:cxn>
                <a:cxn ang="0">
                  <a:pos x="149" y="213"/>
                </a:cxn>
                <a:cxn ang="0">
                  <a:pos x="171" y="187"/>
                </a:cxn>
                <a:cxn ang="0">
                  <a:pos x="174" y="155"/>
                </a:cxn>
                <a:cxn ang="0">
                  <a:pos x="152" y="124"/>
                </a:cxn>
                <a:cxn ang="0">
                  <a:pos x="118" y="119"/>
                </a:cxn>
                <a:cxn ang="0">
                  <a:pos x="57" y="140"/>
                </a:cxn>
                <a:cxn ang="0">
                  <a:pos x="23" y="174"/>
                </a:cxn>
                <a:cxn ang="0">
                  <a:pos x="10" y="182"/>
                </a:cxn>
                <a:cxn ang="0">
                  <a:pos x="0" y="175"/>
                </a:cxn>
                <a:cxn ang="0">
                  <a:pos x="2" y="159"/>
                </a:cxn>
                <a:cxn ang="0">
                  <a:pos x="23" y="137"/>
                </a:cxn>
                <a:cxn ang="0">
                  <a:pos x="120" y="27"/>
                </a:cxn>
                <a:cxn ang="0">
                  <a:pos x="120" y="23"/>
                </a:cxn>
                <a:cxn ang="0">
                  <a:pos x="90" y="29"/>
                </a:cxn>
                <a:cxn ang="0">
                  <a:pos x="54" y="45"/>
                </a:cxn>
                <a:cxn ang="0">
                  <a:pos x="41" y="46"/>
                </a:cxn>
                <a:cxn ang="0">
                  <a:pos x="28" y="35"/>
                </a:cxn>
                <a:cxn ang="0">
                  <a:pos x="22" y="13"/>
                </a:cxn>
                <a:cxn ang="0">
                  <a:pos x="26" y="11"/>
                </a:cxn>
                <a:cxn ang="0">
                  <a:pos x="36" y="20"/>
                </a:cxn>
                <a:cxn ang="0">
                  <a:pos x="55" y="20"/>
                </a:cxn>
                <a:cxn ang="0">
                  <a:pos x="113" y="7"/>
                </a:cxn>
                <a:cxn ang="0">
                  <a:pos x="126" y="0"/>
                </a:cxn>
                <a:cxn ang="0">
                  <a:pos x="136" y="1"/>
                </a:cxn>
                <a:cxn ang="0">
                  <a:pos x="157" y="20"/>
                </a:cxn>
                <a:cxn ang="0">
                  <a:pos x="151" y="30"/>
                </a:cxn>
                <a:cxn ang="0">
                  <a:pos x="129" y="49"/>
                </a:cxn>
                <a:cxn ang="0">
                  <a:pos x="51" y="132"/>
                </a:cxn>
                <a:cxn ang="0">
                  <a:pos x="62" y="197"/>
                </a:cxn>
                <a:cxn ang="0">
                  <a:pos x="58" y="211"/>
                </a:cxn>
                <a:cxn ang="0">
                  <a:pos x="78" y="226"/>
                </a:cxn>
                <a:cxn ang="0">
                  <a:pos x="113" y="224"/>
                </a:cxn>
                <a:cxn ang="0">
                  <a:pos x="102" y="205"/>
                </a:cxn>
                <a:cxn ang="0">
                  <a:pos x="81" y="194"/>
                </a:cxn>
              </a:cxnLst>
              <a:rect l="0" t="0" r="r" b="b"/>
              <a:pathLst>
                <a:path w="200" h="243">
                  <a:moveTo>
                    <a:pt x="51" y="132"/>
                  </a:moveTo>
                  <a:lnTo>
                    <a:pt x="51" y="132"/>
                  </a:lnTo>
                  <a:lnTo>
                    <a:pt x="70" y="119"/>
                  </a:lnTo>
                  <a:lnTo>
                    <a:pt x="89" y="110"/>
                  </a:lnTo>
                  <a:lnTo>
                    <a:pt x="97" y="107"/>
                  </a:lnTo>
                  <a:lnTo>
                    <a:pt x="106" y="106"/>
                  </a:lnTo>
                  <a:lnTo>
                    <a:pt x="116" y="104"/>
                  </a:lnTo>
                  <a:lnTo>
                    <a:pt x="125" y="104"/>
                  </a:lnTo>
                  <a:lnTo>
                    <a:pt x="125" y="104"/>
                  </a:lnTo>
                  <a:lnTo>
                    <a:pt x="141" y="104"/>
                  </a:lnTo>
                  <a:lnTo>
                    <a:pt x="155" y="108"/>
                  </a:lnTo>
                  <a:lnTo>
                    <a:pt x="168" y="113"/>
                  </a:lnTo>
                  <a:lnTo>
                    <a:pt x="180" y="121"/>
                  </a:lnTo>
                  <a:lnTo>
                    <a:pt x="189" y="130"/>
                  </a:lnTo>
                  <a:lnTo>
                    <a:pt x="194" y="142"/>
                  </a:lnTo>
                  <a:lnTo>
                    <a:pt x="199" y="155"/>
                  </a:lnTo>
                  <a:lnTo>
                    <a:pt x="200" y="171"/>
                  </a:lnTo>
                  <a:lnTo>
                    <a:pt x="200" y="171"/>
                  </a:lnTo>
                  <a:lnTo>
                    <a:pt x="199" y="179"/>
                  </a:lnTo>
                  <a:lnTo>
                    <a:pt x="197" y="187"/>
                  </a:lnTo>
                  <a:lnTo>
                    <a:pt x="196" y="194"/>
                  </a:lnTo>
                  <a:lnTo>
                    <a:pt x="193" y="201"/>
                  </a:lnTo>
                  <a:lnTo>
                    <a:pt x="189" y="207"/>
                  </a:lnTo>
                  <a:lnTo>
                    <a:pt x="184" y="213"/>
                  </a:lnTo>
                  <a:lnTo>
                    <a:pt x="178" y="218"/>
                  </a:lnTo>
                  <a:lnTo>
                    <a:pt x="173" y="223"/>
                  </a:lnTo>
                  <a:lnTo>
                    <a:pt x="158" y="231"/>
                  </a:lnTo>
                  <a:lnTo>
                    <a:pt x="141" y="237"/>
                  </a:lnTo>
                  <a:lnTo>
                    <a:pt x="122" y="242"/>
                  </a:lnTo>
                  <a:lnTo>
                    <a:pt x="100" y="243"/>
                  </a:lnTo>
                  <a:lnTo>
                    <a:pt x="100" y="243"/>
                  </a:lnTo>
                  <a:lnTo>
                    <a:pt x="87" y="242"/>
                  </a:lnTo>
                  <a:lnTo>
                    <a:pt x="75" y="240"/>
                  </a:lnTo>
                  <a:lnTo>
                    <a:pt x="67" y="237"/>
                  </a:lnTo>
                  <a:lnTo>
                    <a:pt x="58" y="233"/>
                  </a:lnTo>
                  <a:lnTo>
                    <a:pt x="52" y="229"/>
                  </a:lnTo>
                  <a:lnTo>
                    <a:pt x="48" y="223"/>
                  </a:lnTo>
                  <a:lnTo>
                    <a:pt x="45" y="216"/>
                  </a:lnTo>
                  <a:lnTo>
                    <a:pt x="45" y="208"/>
                  </a:lnTo>
                  <a:lnTo>
                    <a:pt x="45" y="208"/>
                  </a:lnTo>
                  <a:lnTo>
                    <a:pt x="45" y="203"/>
                  </a:lnTo>
                  <a:lnTo>
                    <a:pt x="46" y="197"/>
                  </a:lnTo>
                  <a:lnTo>
                    <a:pt x="49" y="192"/>
                  </a:lnTo>
                  <a:lnTo>
                    <a:pt x="54" y="188"/>
                  </a:lnTo>
                  <a:lnTo>
                    <a:pt x="58" y="184"/>
                  </a:lnTo>
                  <a:lnTo>
                    <a:pt x="64" y="182"/>
                  </a:lnTo>
                  <a:lnTo>
                    <a:pt x="71" y="179"/>
                  </a:lnTo>
                  <a:lnTo>
                    <a:pt x="78" y="179"/>
                  </a:lnTo>
                  <a:lnTo>
                    <a:pt x="78" y="179"/>
                  </a:lnTo>
                  <a:lnTo>
                    <a:pt x="87" y="179"/>
                  </a:lnTo>
                  <a:lnTo>
                    <a:pt x="96" y="182"/>
                  </a:lnTo>
                  <a:lnTo>
                    <a:pt x="103" y="185"/>
                  </a:lnTo>
                  <a:lnTo>
                    <a:pt x="110" y="190"/>
                  </a:lnTo>
                  <a:lnTo>
                    <a:pt x="118" y="195"/>
                  </a:lnTo>
                  <a:lnTo>
                    <a:pt x="123" y="203"/>
                  </a:lnTo>
                  <a:lnTo>
                    <a:pt x="128" y="211"/>
                  </a:lnTo>
                  <a:lnTo>
                    <a:pt x="133" y="220"/>
                  </a:lnTo>
                  <a:lnTo>
                    <a:pt x="133" y="220"/>
                  </a:lnTo>
                  <a:lnTo>
                    <a:pt x="141" y="217"/>
                  </a:lnTo>
                  <a:lnTo>
                    <a:pt x="149" y="213"/>
                  </a:lnTo>
                  <a:lnTo>
                    <a:pt x="157" y="208"/>
                  </a:lnTo>
                  <a:lnTo>
                    <a:pt x="162" y="203"/>
                  </a:lnTo>
                  <a:lnTo>
                    <a:pt x="168" y="195"/>
                  </a:lnTo>
                  <a:lnTo>
                    <a:pt x="171" y="187"/>
                  </a:lnTo>
                  <a:lnTo>
                    <a:pt x="174" y="176"/>
                  </a:lnTo>
                  <a:lnTo>
                    <a:pt x="174" y="166"/>
                  </a:lnTo>
                  <a:lnTo>
                    <a:pt x="174" y="166"/>
                  </a:lnTo>
                  <a:lnTo>
                    <a:pt x="174" y="155"/>
                  </a:lnTo>
                  <a:lnTo>
                    <a:pt x="171" y="145"/>
                  </a:lnTo>
                  <a:lnTo>
                    <a:pt x="167" y="137"/>
                  </a:lnTo>
                  <a:lnTo>
                    <a:pt x="160" y="130"/>
                  </a:lnTo>
                  <a:lnTo>
                    <a:pt x="152" y="124"/>
                  </a:lnTo>
                  <a:lnTo>
                    <a:pt x="142" y="121"/>
                  </a:lnTo>
                  <a:lnTo>
                    <a:pt x="131" y="119"/>
                  </a:lnTo>
                  <a:lnTo>
                    <a:pt x="118" y="119"/>
                  </a:lnTo>
                  <a:lnTo>
                    <a:pt x="118" y="119"/>
                  </a:lnTo>
                  <a:lnTo>
                    <a:pt x="104" y="120"/>
                  </a:lnTo>
                  <a:lnTo>
                    <a:pt x="90" y="123"/>
                  </a:lnTo>
                  <a:lnTo>
                    <a:pt x="74" y="130"/>
                  </a:lnTo>
                  <a:lnTo>
                    <a:pt x="57" y="140"/>
                  </a:lnTo>
                  <a:lnTo>
                    <a:pt x="57" y="140"/>
                  </a:lnTo>
                  <a:lnTo>
                    <a:pt x="48" y="148"/>
                  </a:lnTo>
                  <a:lnTo>
                    <a:pt x="39" y="156"/>
                  </a:lnTo>
                  <a:lnTo>
                    <a:pt x="23" y="174"/>
                  </a:lnTo>
                  <a:lnTo>
                    <a:pt x="23" y="174"/>
                  </a:lnTo>
                  <a:lnTo>
                    <a:pt x="17" y="179"/>
                  </a:lnTo>
                  <a:lnTo>
                    <a:pt x="15" y="182"/>
                  </a:lnTo>
                  <a:lnTo>
                    <a:pt x="10" y="182"/>
                  </a:lnTo>
                  <a:lnTo>
                    <a:pt x="10" y="182"/>
                  </a:lnTo>
                  <a:lnTo>
                    <a:pt x="6" y="182"/>
                  </a:lnTo>
                  <a:lnTo>
                    <a:pt x="3" y="179"/>
                  </a:lnTo>
                  <a:lnTo>
                    <a:pt x="0" y="175"/>
                  </a:lnTo>
                  <a:lnTo>
                    <a:pt x="0" y="169"/>
                  </a:lnTo>
                  <a:lnTo>
                    <a:pt x="0" y="169"/>
                  </a:lnTo>
                  <a:lnTo>
                    <a:pt x="0" y="163"/>
                  </a:lnTo>
                  <a:lnTo>
                    <a:pt x="2" y="159"/>
                  </a:lnTo>
                  <a:lnTo>
                    <a:pt x="4" y="155"/>
                  </a:lnTo>
                  <a:lnTo>
                    <a:pt x="9" y="150"/>
                  </a:lnTo>
                  <a:lnTo>
                    <a:pt x="9" y="150"/>
                  </a:lnTo>
                  <a:lnTo>
                    <a:pt x="23" y="137"/>
                  </a:lnTo>
                  <a:lnTo>
                    <a:pt x="42" y="120"/>
                  </a:lnTo>
                  <a:lnTo>
                    <a:pt x="42" y="120"/>
                  </a:lnTo>
                  <a:lnTo>
                    <a:pt x="74" y="84"/>
                  </a:lnTo>
                  <a:lnTo>
                    <a:pt x="120" y="27"/>
                  </a:lnTo>
                  <a:lnTo>
                    <a:pt x="120" y="27"/>
                  </a:lnTo>
                  <a:lnTo>
                    <a:pt x="122" y="24"/>
                  </a:lnTo>
                  <a:lnTo>
                    <a:pt x="122" y="24"/>
                  </a:lnTo>
                  <a:lnTo>
                    <a:pt x="120" y="23"/>
                  </a:lnTo>
                  <a:lnTo>
                    <a:pt x="120" y="23"/>
                  </a:lnTo>
                  <a:lnTo>
                    <a:pt x="116" y="23"/>
                  </a:lnTo>
                  <a:lnTo>
                    <a:pt x="116" y="23"/>
                  </a:lnTo>
                  <a:lnTo>
                    <a:pt x="90" y="29"/>
                  </a:lnTo>
                  <a:lnTo>
                    <a:pt x="67" y="39"/>
                  </a:lnTo>
                  <a:lnTo>
                    <a:pt x="67" y="39"/>
                  </a:lnTo>
                  <a:lnTo>
                    <a:pt x="54" y="45"/>
                  </a:lnTo>
                  <a:lnTo>
                    <a:pt x="54" y="45"/>
                  </a:lnTo>
                  <a:lnTo>
                    <a:pt x="49" y="46"/>
                  </a:lnTo>
                  <a:lnTo>
                    <a:pt x="45" y="46"/>
                  </a:lnTo>
                  <a:lnTo>
                    <a:pt x="45" y="46"/>
                  </a:lnTo>
                  <a:lnTo>
                    <a:pt x="41" y="46"/>
                  </a:lnTo>
                  <a:lnTo>
                    <a:pt x="36" y="43"/>
                  </a:lnTo>
                  <a:lnTo>
                    <a:pt x="32" y="40"/>
                  </a:lnTo>
                  <a:lnTo>
                    <a:pt x="28" y="35"/>
                  </a:lnTo>
                  <a:lnTo>
                    <a:pt x="28" y="35"/>
                  </a:lnTo>
                  <a:lnTo>
                    <a:pt x="23" y="26"/>
                  </a:lnTo>
                  <a:lnTo>
                    <a:pt x="20" y="19"/>
                  </a:lnTo>
                  <a:lnTo>
                    <a:pt x="20" y="19"/>
                  </a:lnTo>
                  <a:lnTo>
                    <a:pt x="22" y="13"/>
                  </a:lnTo>
                  <a:lnTo>
                    <a:pt x="23" y="11"/>
                  </a:lnTo>
                  <a:lnTo>
                    <a:pt x="25" y="10"/>
                  </a:lnTo>
                  <a:lnTo>
                    <a:pt x="25" y="10"/>
                  </a:lnTo>
                  <a:lnTo>
                    <a:pt x="26" y="11"/>
                  </a:lnTo>
                  <a:lnTo>
                    <a:pt x="28" y="13"/>
                  </a:lnTo>
                  <a:lnTo>
                    <a:pt x="28" y="13"/>
                  </a:lnTo>
                  <a:lnTo>
                    <a:pt x="32" y="17"/>
                  </a:lnTo>
                  <a:lnTo>
                    <a:pt x="36" y="20"/>
                  </a:lnTo>
                  <a:lnTo>
                    <a:pt x="41" y="22"/>
                  </a:lnTo>
                  <a:lnTo>
                    <a:pt x="46" y="22"/>
                  </a:lnTo>
                  <a:lnTo>
                    <a:pt x="46" y="22"/>
                  </a:lnTo>
                  <a:lnTo>
                    <a:pt x="55" y="20"/>
                  </a:lnTo>
                  <a:lnTo>
                    <a:pt x="70" y="17"/>
                  </a:lnTo>
                  <a:lnTo>
                    <a:pt x="70" y="17"/>
                  </a:lnTo>
                  <a:lnTo>
                    <a:pt x="113" y="7"/>
                  </a:lnTo>
                  <a:lnTo>
                    <a:pt x="113" y="7"/>
                  </a:lnTo>
                  <a:lnTo>
                    <a:pt x="118" y="6"/>
                  </a:lnTo>
                  <a:lnTo>
                    <a:pt x="123" y="3"/>
                  </a:lnTo>
                  <a:lnTo>
                    <a:pt x="123" y="3"/>
                  </a:lnTo>
                  <a:lnTo>
                    <a:pt x="126" y="0"/>
                  </a:lnTo>
                  <a:lnTo>
                    <a:pt x="131" y="0"/>
                  </a:lnTo>
                  <a:lnTo>
                    <a:pt x="131" y="0"/>
                  </a:lnTo>
                  <a:lnTo>
                    <a:pt x="133" y="0"/>
                  </a:lnTo>
                  <a:lnTo>
                    <a:pt x="136" y="1"/>
                  </a:lnTo>
                  <a:lnTo>
                    <a:pt x="144" y="7"/>
                  </a:lnTo>
                  <a:lnTo>
                    <a:pt x="144" y="7"/>
                  </a:lnTo>
                  <a:lnTo>
                    <a:pt x="154" y="16"/>
                  </a:lnTo>
                  <a:lnTo>
                    <a:pt x="157" y="20"/>
                  </a:lnTo>
                  <a:lnTo>
                    <a:pt x="157" y="23"/>
                  </a:lnTo>
                  <a:lnTo>
                    <a:pt x="157" y="23"/>
                  </a:lnTo>
                  <a:lnTo>
                    <a:pt x="155" y="27"/>
                  </a:lnTo>
                  <a:lnTo>
                    <a:pt x="151" y="30"/>
                  </a:lnTo>
                  <a:lnTo>
                    <a:pt x="151" y="30"/>
                  </a:lnTo>
                  <a:lnTo>
                    <a:pt x="141" y="37"/>
                  </a:lnTo>
                  <a:lnTo>
                    <a:pt x="129" y="49"/>
                  </a:lnTo>
                  <a:lnTo>
                    <a:pt x="129" y="49"/>
                  </a:lnTo>
                  <a:lnTo>
                    <a:pt x="68" y="114"/>
                  </a:lnTo>
                  <a:lnTo>
                    <a:pt x="68" y="114"/>
                  </a:lnTo>
                  <a:lnTo>
                    <a:pt x="51" y="130"/>
                  </a:lnTo>
                  <a:lnTo>
                    <a:pt x="51" y="132"/>
                  </a:lnTo>
                  <a:close/>
                  <a:moveTo>
                    <a:pt x="75" y="192"/>
                  </a:moveTo>
                  <a:lnTo>
                    <a:pt x="75" y="192"/>
                  </a:lnTo>
                  <a:lnTo>
                    <a:pt x="68" y="194"/>
                  </a:lnTo>
                  <a:lnTo>
                    <a:pt x="62" y="197"/>
                  </a:lnTo>
                  <a:lnTo>
                    <a:pt x="58" y="201"/>
                  </a:lnTo>
                  <a:lnTo>
                    <a:pt x="58" y="207"/>
                  </a:lnTo>
                  <a:lnTo>
                    <a:pt x="58" y="207"/>
                  </a:lnTo>
                  <a:lnTo>
                    <a:pt x="58" y="211"/>
                  </a:lnTo>
                  <a:lnTo>
                    <a:pt x="60" y="216"/>
                  </a:lnTo>
                  <a:lnTo>
                    <a:pt x="64" y="218"/>
                  </a:lnTo>
                  <a:lnTo>
                    <a:pt x="68" y="221"/>
                  </a:lnTo>
                  <a:lnTo>
                    <a:pt x="78" y="226"/>
                  </a:lnTo>
                  <a:lnTo>
                    <a:pt x="91" y="227"/>
                  </a:lnTo>
                  <a:lnTo>
                    <a:pt x="91" y="227"/>
                  </a:lnTo>
                  <a:lnTo>
                    <a:pt x="102" y="226"/>
                  </a:lnTo>
                  <a:lnTo>
                    <a:pt x="113" y="224"/>
                  </a:lnTo>
                  <a:lnTo>
                    <a:pt x="113" y="224"/>
                  </a:lnTo>
                  <a:lnTo>
                    <a:pt x="110" y="217"/>
                  </a:lnTo>
                  <a:lnTo>
                    <a:pt x="106" y="210"/>
                  </a:lnTo>
                  <a:lnTo>
                    <a:pt x="102" y="205"/>
                  </a:lnTo>
                  <a:lnTo>
                    <a:pt x="97" y="201"/>
                  </a:lnTo>
                  <a:lnTo>
                    <a:pt x="91" y="197"/>
                  </a:lnTo>
                  <a:lnTo>
                    <a:pt x="87" y="195"/>
                  </a:lnTo>
                  <a:lnTo>
                    <a:pt x="81" y="194"/>
                  </a:lnTo>
                  <a:lnTo>
                    <a:pt x="75" y="192"/>
                  </a:lnTo>
                  <a:lnTo>
                    <a:pt x="75" y="19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69" name="Freeform 173"/>
            <p:cNvSpPr>
              <a:spLocks/>
            </p:cNvSpPr>
            <p:nvPr userDrawn="1"/>
          </p:nvSpPr>
          <p:spPr bwMode="auto">
            <a:xfrm>
              <a:off x="4010026" y="1758951"/>
              <a:ext cx="106363" cy="133350"/>
            </a:xfrm>
            <a:custGeom>
              <a:avLst/>
              <a:gdLst/>
              <a:ahLst/>
              <a:cxnLst>
                <a:cxn ang="0">
                  <a:pos x="0" y="165"/>
                </a:cxn>
                <a:cxn ang="0">
                  <a:pos x="42" y="138"/>
                </a:cxn>
                <a:cxn ang="0">
                  <a:pos x="82" y="109"/>
                </a:cxn>
                <a:cxn ang="0">
                  <a:pos x="120" y="74"/>
                </a:cxn>
                <a:cxn ang="0">
                  <a:pos x="158" y="36"/>
                </a:cxn>
                <a:cxn ang="0">
                  <a:pos x="163" y="28"/>
                </a:cxn>
                <a:cxn ang="0">
                  <a:pos x="165" y="22"/>
                </a:cxn>
                <a:cxn ang="0">
                  <a:pos x="163" y="16"/>
                </a:cxn>
                <a:cxn ang="0">
                  <a:pos x="152" y="4"/>
                </a:cxn>
                <a:cxn ang="0">
                  <a:pos x="150" y="3"/>
                </a:cxn>
                <a:cxn ang="0">
                  <a:pos x="156" y="0"/>
                </a:cxn>
                <a:cxn ang="0">
                  <a:pos x="162" y="0"/>
                </a:cxn>
                <a:cxn ang="0">
                  <a:pos x="176" y="6"/>
                </a:cxn>
                <a:cxn ang="0">
                  <a:pos x="184" y="12"/>
                </a:cxn>
                <a:cxn ang="0">
                  <a:pos x="197" y="22"/>
                </a:cxn>
                <a:cxn ang="0">
                  <a:pos x="201" y="32"/>
                </a:cxn>
                <a:cxn ang="0">
                  <a:pos x="201" y="33"/>
                </a:cxn>
                <a:cxn ang="0">
                  <a:pos x="192" y="39"/>
                </a:cxn>
                <a:cxn ang="0">
                  <a:pos x="187" y="44"/>
                </a:cxn>
                <a:cxn ang="0">
                  <a:pos x="179" y="51"/>
                </a:cxn>
                <a:cxn ang="0">
                  <a:pos x="136" y="93"/>
                </a:cxn>
                <a:cxn ang="0">
                  <a:pos x="147" y="104"/>
                </a:cxn>
                <a:cxn ang="0">
                  <a:pos x="150" y="109"/>
                </a:cxn>
                <a:cxn ang="0">
                  <a:pos x="152" y="116"/>
                </a:cxn>
                <a:cxn ang="0">
                  <a:pos x="150" y="136"/>
                </a:cxn>
                <a:cxn ang="0">
                  <a:pos x="150" y="235"/>
                </a:cxn>
                <a:cxn ang="0">
                  <a:pos x="149" y="249"/>
                </a:cxn>
                <a:cxn ang="0">
                  <a:pos x="139" y="254"/>
                </a:cxn>
                <a:cxn ang="0">
                  <a:pos x="133" y="252"/>
                </a:cxn>
                <a:cxn ang="0">
                  <a:pos x="129" y="248"/>
                </a:cxn>
                <a:cxn ang="0">
                  <a:pos x="123" y="227"/>
                </a:cxn>
                <a:cxn ang="0">
                  <a:pos x="123" y="217"/>
                </a:cxn>
                <a:cxn ang="0">
                  <a:pos x="124" y="207"/>
                </a:cxn>
                <a:cxn ang="0">
                  <a:pos x="126" y="167"/>
                </a:cxn>
                <a:cxn ang="0">
                  <a:pos x="126" y="128"/>
                </a:cxn>
                <a:cxn ang="0">
                  <a:pos x="126" y="112"/>
                </a:cxn>
                <a:cxn ang="0">
                  <a:pos x="123" y="101"/>
                </a:cxn>
                <a:cxn ang="0">
                  <a:pos x="65" y="142"/>
                </a:cxn>
                <a:cxn ang="0">
                  <a:pos x="2" y="172"/>
                </a:cxn>
              </a:cxnLst>
              <a:rect l="0" t="0" r="r" b="b"/>
              <a:pathLst>
                <a:path w="201" h="254">
                  <a:moveTo>
                    <a:pt x="0" y="165"/>
                  </a:moveTo>
                  <a:lnTo>
                    <a:pt x="0" y="165"/>
                  </a:lnTo>
                  <a:lnTo>
                    <a:pt x="20" y="152"/>
                  </a:lnTo>
                  <a:lnTo>
                    <a:pt x="42" y="138"/>
                  </a:lnTo>
                  <a:lnTo>
                    <a:pt x="62" y="123"/>
                  </a:lnTo>
                  <a:lnTo>
                    <a:pt x="82" y="109"/>
                  </a:lnTo>
                  <a:lnTo>
                    <a:pt x="101" y="91"/>
                  </a:lnTo>
                  <a:lnTo>
                    <a:pt x="120" y="74"/>
                  </a:lnTo>
                  <a:lnTo>
                    <a:pt x="139" y="57"/>
                  </a:lnTo>
                  <a:lnTo>
                    <a:pt x="158" y="36"/>
                  </a:lnTo>
                  <a:lnTo>
                    <a:pt x="158" y="36"/>
                  </a:lnTo>
                  <a:lnTo>
                    <a:pt x="163" y="28"/>
                  </a:lnTo>
                  <a:lnTo>
                    <a:pt x="165" y="22"/>
                  </a:lnTo>
                  <a:lnTo>
                    <a:pt x="165" y="22"/>
                  </a:lnTo>
                  <a:lnTo>
                    <a:pt x="165" y="19"/>
                  </a:lnTo>
                  <a:lnTo>
                    <a:pt x="163" y="16"/>
                  </a:lnTo>
                  <a:lnTo>
                    <a:pt x="152" y="4"/>
                  </a:lnTo>
                  <a:lnTo>
                    <a:pt x="152" y="4"/>
                  </a:lnTo>
                  <a:lnTo>
                    <a:pt x="150" y="3"/>
                  </a:lnTo>
                  <a:lnTo>
                    <a:pt x="150" y="3"/>
                  </a:lnTo>
                  <a:lnTo>
                    <a:pt x="152" y="0"/>
                  </a:lnTo>
                  <a:lnTo>
                    <a:pt x="156" y="0"/>
                  </a:lnTo>
                  <a:lnTo>
                    <a:pt x="156" y="0"/>
                  </a:lnTo>
                  <a:lnTo>
                    <a:pt x="162" y="0"/>
                  </a:lnTo>
                  <a:lnTo>
                    <a:pt x="169" y="3"/>
                  </a:lnTo>
                  <a:lnTo>
                    <a:pt x="176" y="6"/>
                  </a:lnTo>
                  <a:lnTo>
                    <a:pt x="184" y="12"/>
                  </a:lnTo>
                  <a:lnTo>
                    <a:pt x="184" y="12"/>
                  </a:lnTo>
                  <a:lnTo>
                    <a:pt x="191" y="16"/>
                  </a:lnTo>
                  <a:lnTo>
                    <a:pt x="197" y="22"/>
                  </a:lnTo>
                  <a:lnTo>
                    <a:pt x="200" y="26"/>
                  </a:lnTo>
                  <a:lnTo>
                    <a:pt x="201" y="32"/>
                  </a:lnTo>
                  <a:lnTo>
                    <a:pt x="201" y="32"/>
                  </a:lnTo>
                  <a:lnTo>
                    <a:pt x="201" y="33"/>
                  </a:lnTo>
                  <a:lnTo>
                    <a:pt x="200" y="36"/>
                  </a:lnTo>
                  <a:lnTo>
                    <a:pt x="192" y="39"/>
                  </a:lnTo>
                  <a:lnTo>
                    <a:pt x="192" y="39"/>
                  </a:lnTo>
                  <a:lnTo>
                    <a:pt x="187" y="44"/>
                  </a:lnTo>
                  <a:lnTo>
                    <a:pt x="179" y="51"/>
                  </a:lnTo>
                  <a:lnTo>
                    <a:pt x="179" y="51"/>
                  </a:lnTo>
                  <a:lnTo>
                    <a:pt x="136" y="93"/>
                  </a:lnTo>
                  <a:lnTo>
                    <a:pt x="136" y="93"/>
                  </a:lnTo>
                  <a:lnTo>
                    <a:pt x="142" y="99"/>
                  </a:lnTo>
                  <a:lnTo>
                    <a:pt x="147" y="104"/>
                  </a:lnTo>
                  <a:lnTo>
                    <a:pt x="147" y="104"/>
                  </a:lnTo>
                  <a:lnTo>
                    <a:pt x="150" y="109"/>
                  </a:lnTo>
                  <a:lnTo>
                    <a:pt x="152" y="116"/>
                  </a:lnTo>
                  <a:lnTo>
                    <a:pt x="152" y="116"/>
                  </a:lnTo>
                  <a:lnTo>
                    <a:pt x="150" y="136"/>
                  </a:lnTo>
                  <a:lnTo>
                    <a:pt x="150" y="136"/>
                  </a:lnTo>
                  <a:lnTo>
                    <a:pt x="150" y="235"/>
                  </a:lnTo>
                  <a:lnTo>
                    <a:pt x="150" y="235"/>
                  </a:lnTo>
                  <a:lnTo>
                    <a:pt x="150" y="243"/>
                  </a:lnTo>
                  <a:lnTo>
                    <a:pt x="149" y="249"/>
                  </a:lnTo>
                  <a:lnTo>
                    <a:pt x="145" y="252"/>
                  </a:lnTo>
                  <a:lnTo>
                    <a:pt x="139" y="254"/>
                  </a:lnTo>
                  <a:lnTo>
                    <a:pt x="139" y="254"/>
                  </a:lnTo>
                  <a:lnTo>
                    <a:pt x="133" y="252"/>
                  </a:lnTo>
                  <a:lnTo>
                    <a:pt x="129" y="248"/>
                  </a:lnTo>
                  <a:lnTo>
                    <a:pt x="129" y="248"/>
                  </a:lnTo>
                  <a:lnTo>
                    <a:pt x="124" y="238"/>
                  </a:lnTo>
                  <a:lnTo>
                    <a:pt x="123" y="227"/>
                  </a:lnTo>
                  <a:lnTo>
                    <a:pt x="123" y="227"/>
                  </a:lnTo>
                  <a:lnTo>
                    <a:pt x="123" y="217"/>
                  </a:lnTo>
                  <a:lnTo>
                    <a:pt x="123" y="217"/>
                  </a:lnTo>
                  <a:lnTo>
                    <a:pt x="124" y="207"/>
                  </a:lnTo>
                  <a:lnTo>
                    <a:pt x="124" y="207"/>
                  </a:lnTo>
                  <a:lnTo>
                    <a:pt x="126" y="167"/>
                  </a:lnTo>
                  <a:lnTo>
                    <a:pt x="126" y="167"/>
                  </a:lnTo>
                  <a:lnTo>
                    <a:pt x="126" y="128"/>
                  </a:lnTo>
                  <a:lnTo>
                    <a:pt x="126" y="128"/>
                  </a:lnTo>
                  <a:lnTo>
                    <a:pt x="126" y="112"/>
                  </a:lnTo>
                  <a:lnTo>
                    <a:pt x="123" y="101"/>
                  </a:lnTo>
                  <a:lnTo>
                    <a:pt x="123" y="101"/>
                  </a:lnTo>
                  <a:lnTo>
                    <a:pt x="94" y="123"/>
                  </a:lnTo>
                  <a:lnTo>
                    <a:pt x="65" y="142"/>
                  </a:lnTo>
                  <a:lnTo>
                    <a:pt x="34" y="159"/>
                  </a:lnTo>
                  <a:lnTo>
                    <a:pt x="2" y="172"/>
                  </a:lnTo>
                  <a:lnTo>
                    <a:pt x="0" y="165"/>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0" name="Freeform 174"/>
            <p:cNvSpPr>
              <a:spLocks/>
            </p:cNvSpPr>
            <p:nvPr userDrawn="1"/>
          </p:nvSpPr>
          <p:spPr bwMode="auto">
            <a:xfrm>
              <a:off x="4133851" y="1766888"/>
              <a:ext cx="95250" cy="122238"/>
            </a:xfrm>
            <a:custGeom>
              <a:avLst/>
              <a:gdLst/>
              <a:ahLst/>
              <a:cxnLst>
                <a:cxn ang="0">
                  <a:pos x="0" y="223"/>
                </a:cxn>
                <a:cxn ang="0">
                  <a:pos x="0" y="223"/>
                </a:cxn>
                <a:cxn ang="0">
                  <a:pos x="20" y="207"/>
                </a:cxn>
                <a:cxn ang="0">
                  <a:pos x="39" y="191"/>
                </a:cxn>
                <a:cxn ang="0">
                  <a:pos x="58" y="172"/>
                </a:cxn>
                <a:cxn ang="0">
                  <a:pos x="75" y="153"/>
                </a:cxn>
                <a:cxn ang="0">
                  <a:pos x="91" y="133"/>
                </a:cxn>
                <a:cxn ang="0">
                  <a:pos x="106" y="113"/>
                </a:cxn>
                <a:cxn ang="0">
                  <a:pos x="119" y="89"/>
                </a:cxn>
                <a:cxn ang="0">
                  <a:pos x="130" y="65"/>
                </a:cxn>
                <a:cxn ang="0">
                  <a:pos x="130" y="65"/>
                </a:cxn>
                <a:cxn ang="0">
                  <a:pos x="138" y="45"/>
                </a:cxn>
                <a:cxn ang="0">
                  <a:pos x="141" y="33"/>
                </a:cxn>
                <a:cxn ang="0">
                  <a:pos x="142" y="23"/>
                </a:cxn>
                <a:cxn ang="0">
                  <a:pos x="142" y="23"/>
                </a:cxn>
                <a:cxn ang="0">
                  <a:pos x="141" y="18"/>
                </a:cxn>
                <a:cxn ang="0">
                  <a:pos x="139" y="16"/>
                </a:cxn>
                <a:cxn ang="0">
                  <a:pos x="135" y="11"/>
                </a:cxn>
                <a:cxn ang="0">
                  <a:pos x="130" y="8"/>
                </a:cxn>
                <a:cxn ang="0">
                  <a:pos x="130" y="8"/>
                </a:cxn>
                <a:cxn ang="0">
                  <a:pos x="128" y="5"/>
                </a:cxn>
                <a:cxn ang="0">
                  <a:pos x="126" y="4"/>
                </a:cxn>
                <a:cxn ang="0">
                  <a:pos x="126" y="4"/>
                </a:cxn>
                <a:cxn ang="0">
                  <a:pos x="128" y="3"/>
                </a:cxn>
                <a:cxn ang="0">
                  <a:pos x="130" y="1"/>
                </a:cxn>
                <a:cxn ang="0">
                  <a:pos x="136" y="0"/>
                </a:cxn>
                <a:cxn ang="0">
                  <a:pos x="136" y="0"/>
                </a:cxn>
                <a:cxn ang="0">
                  <a:pos x="142" y="0"/>
                </a:cxn>
                <a:cxn ang="0">
                  <a:pos x="148" y="3"/>
                </a:cxn>
                <a:cxn ang="0">
                  <a:pos x="155" y="5"/>
                </a:cxn>
                <a:cxn ang="0">
                  <a:pos x="164" y="11"/>
                </a:cxn>
                <a:cxn ang="0">
                  <a:pos x="164" y="11"/>
                </a:cxn>
                <a:cxn ang="0">
                  <a:pos x="175" y="21"/>
                </a:cxn>
                <a:cxn ang="0">
                  <a:pos x="178" y="26"/>
                </a:cxn>
                <a:cxn ang="0">
                  <a:pos x="180" y="30"/>
                </a:cxn>
                <a:cxn ang="0">
                  <a:pos x="180" y="30"/>
                </a:cxn>
                <a:cxn ang="0">
                  <a:pos x="180" y="34"/>
                </a:cxn>
                <a:cxn ang="0">
                  <a:pos x="178" y="36"/>
                </a:cxn>
                <a:cxn ang="0">
                  <a:pos x="174" y="40"/>
                </a:cxn>
                <a:cxn ang="0">
                  <a:pos x="174" y="40"/>
                </a:cxn>
                <a:cxn ang="0">
                  <a:pos x="171" y="43"/>
                </a:cxn>
                <a:cxn ang="0">
                  <a:pos x="167" y="49"/>
                </a:cxn>
                <a:cxn ang="0">
                  <a:pos x="159" y="63"/>
                </a:cxn>
                <a:cxn ang="0">
                  <a:pos x="159" y="63"/>
                </a:cxn>
                <a:cxn ang="0">
                  <a:pos x="146" y="91"/>
                </a:cxn>
                <a:cxn ang="0">
                  <a:pos x="130" y="117"/>
                </a:cxn>
                <a:cxn ang="0">
                  <a:pos x="115" y="142"/>
                </a:cxn>
                <a:cxn ang="0">
                  <a:pos x="96" y="163"/>
                </a:cxn>
                <a:cxn ang="0">
                  <a:pos x="74" y="184"/>
                </a:cxn>
                <a:cxn ang="0">
                  <a:pos x="52" y="201"/>
                </a:cxn>
                <a:cxn ang="0">
                  <a:pos x="29" y="217"/>
                </a:cxn>
                <a:cxn ang="0">
                  <a:pos x="3" y="231"/>
                </a:cxn>
                <a:cxn ang="0">
                  <a:pos x="0" y="223"/>
                </a:cxn>
              </a:cxnLst>
              <a:rect l="0" t="0" r="r" b="b"/>
              <a:pathLst>
                <a:path w="180" h="231">
                  <a:moveTo>
                    <a:pt x="0" y="223"/>
                  </a:moveTo>
                  <a:lnTo>
                    <a:pt x="0" y="223"/>
                  </a:lnTo>
                  <a:lnTo>
                    <a:pt x="20" y="207"/>
                  </a:lnTo>
                  <a:lnTo>
                    <a:pt x="39" y="191"/>
                  </a:lnTo>
                  <a:lnTo>
                    <a:pt x="58" y="172"/>
                  </a:lnTo>
                  <a:lnTo>
                    <a:pt x="75" y="153"/>
                  </a:lnTo>
                  <a:lnTo>
                    <a:pt x="91" y="133"/>
                  </a:lnTo>
                  <a:lnTo>
                    <a:pt x="106" y="113"/>
                  </a:lnTo>
                  <a:lnTo>
                    <a:pt x="119" y="89"/>
                  </a:lnTo>
                  <a:lnTo>
                    <a:pt x="130" y="65"/>
                  </a:lnTo>
                  <a:lnTo>
                    <a:pt x="130" y="65"/>
                  </a:lnTo>
                  <a:lnTo>
                    <a:pt x="138" y="45"/>
                  </a:lnTo>
                  <a:lnTo>
                    <a:pt x="141" y="33"/>
                  </a:lnTo>
                  <a:lnTo>
                    <a:pt x="142" y="23"/>
                  </a:lnTo>
                  <a:lnTo>
                    <a:pt x="142" y="23"/>
                  </a:lnTo>
                  <a:lnTo>
                    <a:pt x="141" y="18"/>
                  </a:lnTo>
                  <a:lnTo>
                    <a:pt x="139" y="16"/>
                  </a:lnTo>
                  <a:lnTo>
                    <a:pt x="135" y="11"/>
                  </a:lnTo>
                  <a:lnTo>
                    <a:pt x="130" y="8"/>
                  </a:lnTo>
                  <a:lnTo>
                    <a:pt x="130" y="8"/>
                  </a:lnTo>
                  <a:lnTo>
                    <a:pt x="128" y="5"/>
                  </a:lnTo>
                  <a:lnTo>
                    <a:pt x="126" y="4"/>
                  </a:lnTo>
                  <a:lnTo>
                    <a:pt x="126" y="4"/>
                  </a:lnTo>
                  <a:lnTo>
                    <a:pt x="128" y="3"/>
                  </a:lnTo>
                  <a:lnTo>
                    <a:pt x="130" y="1"/>
                  </a:lnTo>
                  <a:lnTo>
                    <a:pt x="136" y="0"/>
                  </a:lnTo>
                  <a:lnTo>
                    <a:pt x="136" y="0"/>
                  </a:lnTo>
                  <a:lnTo>
                    <a:pt x="142" y="0"/>
                  </a:lnTo>
                  <a:lnTo>
                    <a:pt x="148" y="3"/>
                  </a:lnTo>
                  <a:lnTo>
                    <a:pt x="155" y="5"/>
                  </a:lnTo>
                  <a:lnTo>
                    <a:pt x="164" y="11"/>
                  </a:lnTo>
                  <a:lnTo>
                    <a:pt x="164" y="11"/>
                  </a:lnTo>
                  <a:lnTo>
                    <a:pt x="175" y="21"/>
                  </a:lnTo>
                  <a:lnTo>
                    <a:pt x="178" y="26"/>
                  </a:lnTo>
                  <a:lnTo>
                    <a:pt x="180" y="30"/>
                  </a:lnTo>
                  <a:lnTo>
                    <a:pt x="180" y="30"/>
                  </a:lnTo>
                  <a:lnTo>
                    <a:pt x="180" y="34"/>
                  </a:lnTo>
                  <a:lnTo>
                    <a:pt x="178" y="36"/>
                  </a:lnTo>
                  <a:lnTo>
                    <a:pt x="174" y="40"/>
                  </a:lnTo>
                  <a:lnTo>
                    <a:pt x="174" y="40"/>
                  </a:lnTo>
                  <a:lnTo>
                    <a:pt x="171" y="43"/>
                  </a:lnTo>
                  <a:lnTo>
                    <a:pt x="167" y="49"/>
                  </a:lnTo>
                  <a:lnTo>
                    <a:pt x="159" y="63"/>
                  </a:lnTo>
                  <a:lnTo>
                    <a:pt x="159" y="63"/>
                  </a:lnTo>
                  <a:lnTo>
                    <a:pt x="146" y="91"/>
                  </a:lnTo>
                  <a:lnTo>
                    <a:pt x="130" y="117"/>
                  </a:lnTo>
                  <a:lnTo>
                    <a:pt x="115" y="142"/>
                  </a:lnTo>
                  <a:lnTo>
                    <a:pt x="96" y="163"/>
                  </a:lnTo>
                  <a:lnTo>
                    <a:pt x="74" y="184"/>
                  </a:lnTo>
                  <a:lnTo>
                    <a:pt x="52" y="201"/>
                  </a:lnTo>
                  <a:lnTo>
                    <a:pt x="29" y="217"/>
                  </a:lnTo>
                  <a:lnTo>
                    <a:pt x="3" y="231"/>
                  </a:lnTo>
                  <a:lnTo>
                    <a:pt x="0" y="22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1" name="Freeform 175"/>
            <p:cNvSpPr>
              <a:spLocks noEditPoints="1"/>
            </p:cNvSpPr>
            <p:nvPr userDrawn="1"/>
          </p:nvSpPr>
          <p:spPr bwMode="auto">
            <a:xfrm>
              <a:off x="4254501" y="1766888"/>
              <a:ext cx="142875" cy="100013"/>
            </a:xfrm>
            <a:custGeom>
              <a:avLst/>
              <a:gdLst/>
              <a:ahLst/>
              <a:cxnLst>
                <a:cxn ang="0">
                  <a:pos x="16" y="114"/>
                </a:cxn>
                <a:cxn ang="0">
                  <a:pos x="24" y="116"/>
                </a:cxn>
                <a:cxn ang="0">
                  <a:pos x="40" y="106"/>
                </a:cxn>
                <a:cxn ang="0">
                  <a:pos x="84" y="59"/>
                </a:cxn>
                <a:cxn ang="0">
                  <a:pos x="98" y="49"/>
                </a:cxn>
                <a:cxn ang="0">
                  <a:pos x="110" y="49"/>
                </a:cxn>
                <a:cxn ang="0">
                  <a:pos x="136" y="68"/>
                </a:cxn>
                <a:cxn ang="0">
                  <a:pos x="206" y="119"/>
                </a:cxn>
                <a:cxn ang="0">
                  <a:pos x="248" y="145"/>
                </a:cxn>
                <a:cxn ang="0">
                  <a:pos x="264" y="156"/>
                </a:cxn>
                <a:cxn ang="0">
                  <a:pos x="271" y="174"/>
                </a:cxn>
                <a:cxn ang="0">
                  <a:pos x="264" y="188"/>
                </a:cxn>
                <a:cxn ang="0">
                  <a:pos x="252" y="187"/>
                </a:cxn>
                <a:cxn ang="0">
                  <a:pos x="220" y="165"/>
                </a:cxn>
                <a:cxn ang="0">
                  <a:pos x="123" y="81"/>
                </a:cxn>
                <a:cxn ang="0">
                  <a:pos x="104" y="70"/>
                </a:cxn>
                <a:cxn ang="0">
                  <a:pos x="98" y="71"/>
                </a:cxn>
                <a:cxn ang="0">
                  <a:pos x="75" y="99"/>
                </a:cxn>
                <a:cxn ang="0">
                  <a:pos x="53" y="129"/>
                </a:cxn>
                <a:cxn ang="0">
                  <a:pos x="47" y="141"/>
                </a:cxn>
                <a:cxn ang="0">
                  <a:pos x="37" y="148"/>
                </a:cxn>
                <a:cxn ang="0">
                  <a:pos x="23" y="143"/>
                </a:cxn>
                <a:cxn ang="0">
                  <a:pos x="7" y="130"/>
                </a:cxn>
                <a:cxn ang="0">
                  <a:pos x="0" y="113"/>
                </a:cxn>
                <a:cxn ang="0">
                  <a:pos x="1" y="106"/>
                </a:cxn>
                <a:cxn ang="0">
                  <a:pos x="4" y="107"/>
                </a:cxn>
                <a:cxn ang="0">
                  <a:pos x="177" y="22"/>
                </a:cxn>
                <a:cxn ang="0">
                  <a:pos x="216" y="42"/>
                </a:cxn>
                <a:cxn ang="0">
                  <a:pos x="230" y="58"/>
                </a:cxn>
                <a:cxn ang="0">
                  <a:pos x="233" y="67"/>
                </a:cxn>
                <a:cxn ang="0">
                  <a:pos x="227" y="80"/>
                </a:cxn>
                <a:cxn ang="0">
                  <a:pos x="219" y="81"/>
                </a:cxn>
                <a:cxn ang="0">
                  <a:pos x="211" y="71"/>
                </a:cxn>
                <a:cxn ang="0">
                  <a:pos x="184" y="39"/>
                </a:cxn>
                <a:cxn ang="0">
                  <a:pos x="203" y="0"/>
                </a:cxn>
                <a:cxn ang="0">
                  <a:pos x="230" y="9"/>
                </a:cxn>
                <a:cxn ang="0">
                  <a:pos x="251" y="20"/>
                </a:cxn>
                <a:cxn ang="0">
                  <a:pos x="261" y="33"/>
                </a:cxn>
                <a:cxn ang="0">
                  <a:pos x="262" y="44"/>
                </a:cxn>
                <a:cxn ang="0">
                  <a:pos x="253" y="52"/>
                </a:cxn>
                <a:cxn ang="0">
                  <a:pos x="245" y="48"/>
                </a:cxn>
                <a:cxn ang="0">
                  <a:pos x="224" y="25"/>
                </a:cxn>
                <a:cxn ang="0">
                  <a:pos x="203" y="0"/>
                </a:cxn>
              </a:cxnLst>
              <a:rect l="0" t="0" r="r" b="b"/>
              <a:pathLst>
                <a:path w="271" h="190">
                  <a:moveTo>
                    <a:pt x="4" y="107"/>
                  </a:moveTo>
                  <a:lnTo>
                    <a:pt x="4" y="107"/>
                  </a:lnTo>
                  <a:lnTo>
                    <a:pt x="16" y="114"/>
                  </a:lnTo>
                  <a:lnTo>
                    <a:pt x="20" y="116"/>
                  </a:lnTo>
                  <a:lnTo>
                    <a:pt x="24" y="116"/>
                  </a:lnTo>
                  <a:lnTo>
                    <a:pt x="24" y="116"/>
                  </a:lnTo>
                  <a:lnTo>
                    <a:pt x="27" y="116"/>
                  </a:lnTo>
                  <a:lnTo>
                    <a:pt x="30" y="114"/>
                  </a:lnTo>
                  <a:lnTo>
                    <a:pt x="40" y="106"/>
                  </a:lnTo>
                  <a:lnTo>
                    <a:pt x="40" y="106"/>
                  </a:lnTo>
                  <a:lnTo>
                    <a:pt x="84" y="59"/>
                  </a:lnTo>
                  <a:lnTo>
                    <a:pt x="84" y="59"/>
                  </a:lnTo>
                  <a:lnTo>
                    <a:pt x="88" y="55"/>
                  </a:lnTo>
                  <a:lnTo>
                    <a:pt x="94" y="51"/>
                  </a:lnTo>
                  <a:lnTo>
                    <a:pt x="98" y="49"/>
                  </a:lnTo>
                  <a:lnTo>
                    <a:pt x="103" y="48"/>
                  </a:lnTo>
                  <a:lnTo>
                    <a:pt x="103" y="48"/>
                  </a:lnTo>
                  <a:lnTo>
                    <a:pt x="110" y="49"/>
                  </a:lnTo>
                  <a:lnTo>
                    <a:pt x="117" y="54"/>
                  </a:lnTo>
                  <a:lnTo>
                    <a:pt x="136" y="68"/>
                  </a:lnTo>
                  <a:lnTo>
                    <a:pt x="136" y="68"/>
                  </a:lnTo>
                  <a:lnTo>
                    <a:pt x="179" y="100"/>
                  </a:lnTo>
                  <a:lnTo>
                    <a:pt x="206" y="119"/>
                  </a:lnTo>
                  <a:lnTo>
                    <a:pt x="206" y="119"/>
                  </a:lnTo>
                  <a:lnTo>
                    <a:pt x="233" y="138"/>
                  </a:lnTo>
                  <a:lnTo>
                    <a:pt x="233" y="138"/>
                  </a:lnTo>
                  <a:lnTo>
                    <a:pt x="248" y="145"/>
                  </a:lnTo>
                  <a:lnTo>
                    <a:pt x="248" y="145"/>
                  </a:lnTo>
                  <a:lnTo>
                    <a:pt x="258" y="151"/>
                  </a:lnTo>
                  <a:lnTo>
                    <a:pt x="264" y="156"/>
                  </a:lnTo>
                  <a:lnTo>
                    <a:pt x="269" y="165"/>
                  </a:lnTo>
                  <a:lnTo>
                    <a:pt x="271" y="174"/>
                  </a:lnTo>
                  <a:lnTo>
                    <a:pt x="271" y="174"/>
                  </a:lnTo>
                  <a:lnTo>
                    <a:pt x="269" y="180"/>
                  </a:lnTo>
                  <a:lnTo>
                    <a:pt x="266" y="185"/>
                  </a:lnTo>
                  <a:lnTo>
                    <a:pt x="264" y="188"/>
                  </a:lnTo>
                  <a:lnTo>
                    <a:pt x="259" y="190"/>
                  </a:lnTo>
                  <a:lnTo>
                    <a:pt x="259" y="190"/>
                  </a:lnTo>
                  <a:lnTo>
                    <a:pt x="252" y="187"/>
                  </a:lnTo>
                  <a:lnTo>
                    <a:pt x="243" y="181"/>
                  </a:lnTo>
                  <a:lnTo>
                    <a:pt x="220" y="165"/>
                  </a:lnTo>
                  <a:lnTo>
                    <a:pt x="220" y="165"/>
                  </a:lnTo>
                  <a:lnTo>
                    <a:pt x="179" y="132"/>
                  </a:lnTo>
                  <a:lnTo>
                    <a:pt x="123" y="81"/>
                  </a:lnTo>
                  <a:lnTo>
                    <a:pt x="123" y="81"/>
                  </a:lnTo>
                  <a:lnTo>
                    <a:pt x="111" y="72"/>
                  </a:lnTo>
                  <a:lnTo>
                    <a:pt x="107" y="70"/>
                  </a:lnTo>
                  <a:lnTo>
                    <a:pt x="104" y="70"/>
                  </a:lnTo>
                  <a:lnTo>
                    <a:pt x="104" y="70"/>
                  </a:lnTo>
                  <a:lnTo>
                    <a:pt x="101" y="70"/>
                  </a:lnTo>
                  <a:lnTo>
                    <a:pt x="98" y="71"/>
                  </a:lnTo>
                  <a:lnTo>
                    <a:pt x="91" y="77"/>
                  </a:lnTo>
                  <a:lnTo>
                    <a:pt x="91" y="77"/>
                  </a:lnTo>
                  <a:lnTo>
                    <a:pt x="75" y="99"/>
                  </a:lnTo>
                  <a:lnTo>
                    <a:pt x="59" y="120"/>
                  </a:lnTo>
                  <a:lnTo>
                    <a:pt x="59" y="120"/>
                  </a:lnTo>
                  <a:lnTo>
                    <a:pt x="53" y="129"/>
                  </a:lnTo>
                  <a:lnTo>
                    <a:pt x="50" y="136"/>
                  </a:lnTo>
                  <a:lnTo>
                    <a:pt x="50" y="136"/>
                  </a:lnTo>
                  <a:lnTo>
                    <a:pt x="47" y="141"/>
                  </a:lnTo>
                  <a:lnTo>
                    <a:pt x="45" y="145"/>
                  </a:lnTo>
                  <a:lnTo>
                    <a:pt x="42" y="146"/>
                  </a:lnTo>
                  <a:lnTo>
                    <a:pt x="37" y="148"/>
                  </a:lnTo>
                  <a:lnTo>
                    <a:pt x="37" y="148"/>
                  </a:lnTo>
                  <a:lnTo>
                    <a:pt x="30" y="146"/>
                  </a:lnTo>
                  <a:lnTo>
                    <a:pt x="23" y="143"/>
                  </a:lnTo>
                  <a:lnTo>
                    <a:pt x="16" y="138"/>
                  </a:lnTo>
                  <a:lnTo>
                    <a:pt x="7" y="130"/>
                  </a:lnTo>
                  <a:lnTo>
                    <a:pt x="7" y="130"/>
                  </a:lnTo>
                  <a:lnTo>
                    <a:pt x="4" y="126"/>
                  </a:lnTo>
                  <a:lnTo>
                    <a:pt x="1" y="122"/>
                  </a:lnTo>
                  <a:lnTo>
                    <a:pt x="0" y="113"/>
                  </a:lnTo>
                  <a:lnTo>
                    <a:pt x="0" y="113"/>
                  </a:lnTo>
                  <a:lnTo>
                    <a:pt x="1" y="107"/>
                  </a:lnTo>
                  <a:lnTo>
                    <a:pt x="1" y="106"/>
                  </a:lnTo>
                  <a:lnTo>
                    <a:pt x="3" y="106"/>
                  </a:lnTo>
                  <a:lnTo>
                    <a:pt x="3" y="106"/>
                  </a:lnTo>
                  <a:lnTo>
                    <a:pt x="4" y="107"/>
                  </a:lnTo>
                  <a:lnTo>
                    <a:pt x="4" y="107"/>
                  </a:lnTo>
                  <a:close/>
                  <a:moveTo>
                    <a:pt x="177" y="22"/>
                  </a:moveTo>
                  <a:lnTo>
                    <a:pt x="177" y="22"/>
                  </a:lnTo>
                  <a:lnTo>
                    <a:pt x="193" y="29"/>
                  </a:lnTo>
                  <a:lnTo>
                    <a:pt x="206" y="36"/>
                  </a:lnTo>
                  <a:lnTo>
                    <a:pt x="216" y="42"/>
                  </a:lnTo>
                  <a:lnTo>
                    <a:pt x="224" y="49"/>
                  </a:lnTo>
                  <a:lnTo>
                    <a:pt x="224" y="49"/>
                  </a:lnTo>
                  <a:lnTo>
                    <a:pt x="230" y="58"/>
                  </a:lnTo>
                  <a:lnTo>
                    <a:pt x="232" y="62"/>
                  </a:lnTo>
                  <a:lnTo>
                    <a:pt x="233" y="67"/>
                  </a:lnTo>
                  <a:lnTo>
                    <a:pt x="233" y="67"/>
                  </a:lnTo>
                  <a:lnTo>
                    <a:pt x="232" y="71"/>
                  </a:lnTo>
                  <a:lnTo>
                    <a:pt x="230" y="77"/>
                  </a:lnTo>
                  <a:lnTo>
                    <a:pt x="227" y="80"/>
                  </a:lnTo>
                  <a:lnTo>
                    <a:pt x="223" y="81"/>
                  </a:lnTo>
                  <a:lnTo>
                    <a:pt x="223" y="81"/>
                  </a:lnTo>
                  <a:lnTo>
                    <a:pt x="219" y="81"/>
                  </a:lnTo>
                  <a:lnTo>
                    <a:pt x="216" y="78"/>
                  </a:lnTo>
                  <a:lnTo>
                    <a:pt x="211" y="71"/>
                  </a:lnTo>
                  <a:lnTo>
                    <a:pt x="211" y="71"/>
                  </a:lnTo>
                  <a:lnTo>
                    <a:pt x="203" y="59"/>
                  </a:lnTo>
                  <a:lnTo>
                    <a:pt x="194" y="49"/>
                  </a:lnTo>
                  <a:lnTo>
                    <a:pt x="184" y="39"/>
                  </a:lnTo>
                  <a:lnTo>
                    <a:pt x="172" y="29"/>
                  </a:lnTo>
                  <a:lnTo>
                    <a:pt x="177" y="22"/>
                  </a:lnTo>
                  <a:close/>
                  <a:moveTo>
                    <a:pt x="203" y="0"/>
                  </a:moveTo>
                  <a:lnTo>
                    <a:pt x="203" y="0"/>
                  </a:lnTo>
                  <a:lnTo>
                    <a:pt x="217" y="4"/>
                  </a:lnTo>
                  <a:lnTo>
                    <a:pt x="230" y="9"/>
                  </a:lnTo>
                  <a:lnTo>
                    <a:pt x="240" y="15"/>
                  </a:lnTo>
                  <a:lnTo>
                    <a:pt x="251" y="20"/>
                  </a:lnTo>
                  <a:lnTo>
                    <a:pt x="251" y="20"/>
                  </a:lnTo>
                  <a:lnTo>
                    <a:pt x="255" y="25"/>
                  </a:lnTo>
                  <a:lnTo>
                    <a:pt x="259" y="29"/>
                  </a:lnTo>
                  <a:lnTo>
                    <a:pt x="261" y="33"/>
                  </a:lnTo>
                  <a:lnTo>
                    <a:pt x="262" y="39"/>
                  </a:lnTo>
                  <a:lnTo>
                    <a:pt x="262" y="39"/>
                  </a:lnTo>
                  <a:lnTo>
                    <a:pt x="262" y="44"/>
                  </a:lnTo>
                  <a:lnTo>
                    <a:pt x="261" y="48"/>
                  </a:lnTo>
                  <a:lnTo>
                    <a:pt x="258" y="51"/>
                  </a:lnTo>
                  <a:lnTo>
                    <a:pt x="253" y="52"/>
                  </a:lnTo>
                  <a:lnTo>
                    <a:pt x="253" y="52"/>
                  </a:lnTo>
                  <a:lnTo>
                    <a:pt x="249" y="51"/>
                  </a:lnTo>
                  <a:lnTo>
                    <a:pt x="245" y="48"/>
                  </a:lnTo>
                  <a:lnTo>
                    <a:pt x="245" y="48"/>
                  </a:lnTo>
                  <a:lnTo>
                    <a:pt x="235" y="35"/>
                  </a:lnTo>
                  <a:lnTo>
                    <a:pt x="224" y="25"/>
                  </a:lnTo>
                  <a:lnTo>
                    <a:pt x="211" y="16"/>
                  </a:lnTo>
                  <a:lnTo>
                    <a:pt x="198" y="6"/>
                  </a:lnTo>
                  <a:lnTo>
                    <a:pt x="203"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2" name="Freeform 176"/>
            <p:cNvSpPr>
              <a:spLocks/>
            </p:cNvSpPr>
            <p:nvPr userDrawn="1"/>
          </p:nvSpPr>
          <p:spPr bwMode="auto">
            <a:xfrm>
              <a:off x="4429126" y="1811338"/>
              <a:ext cx="128588" cy="23813"/>
            </a:xfrm>
            <a:custGeom>
              <a:avLst/>
              <a:gdLst/>
              <a:ahLst/>
              <a:cxnLst>
                <a:cxn ang="0">
                  <a:pos x="6" y="3"/>
                </a:cxn>
                <a:cxn ang="0">
                  <a:pos x="6" y="3"/>
                </a:cxn>
                <a:cxn ang="0">
                  <a:pos x="15" y="12"/>
                </a:cxn>
                <a:cxn ang="0">
                  <a:pos x="15" y="12"/>
                </a:cxn>
                <a:cxn ang="0">
                  <a:pos x="21" y="14"/>
                </a:cxn>
                <a:cxn ang="0">
                  <a:pos x="31" y="14"/>
                </a:cxn>
                <a:cxn ang="0">
                  <a:pos x="31" y="14"/>
                </a:cxn>
                <a:cxn ang="0">
                  <a:pos x="50" y="14"/>
                </a:cxn>
                <a:cxn ang="0">
                  <a:pos x="50" y="14"/>
                </a:cxn>
                <a:cxn ang="0">
                  <a:pos x="138" y="12"/>
                </a:cxn>
                <a:cxn ang="0">
                  <a:pos x="138" y="12"/>
                </a:cxn>
                <a:cxn ang="0">
                  <a:pos x="203" y="12"/>
                </a:cxn>
                <a:cxn ang="0">
                  <a:pos x="203" y="12"/>
                </a:cxn>
                <a:cxn ang="0">
                  <a:pos x="224" y="12"/>
                </a:cxn>
                <a:cxn ang="0">
                  <a:pos x="224" y="12"/>
                </a:cxn>
                <a:cxn ang="0">
                  <a:pos x="232" y="12"/>
                </a:cxn>
                <a:cxn ang="0">
                  <a:pos x="238" y="15"/>
                </a:cxn>
                <a:cxn ang="0">
                  <a:pos x="242" y="18"/>
                </a:cxn>
                <a:cxn ang="0">
                  <a:pos x="242" y="22"/>
                </a:cxn>
                <a:cxn ang="0">
                  <a:pos x="242" y="22"/>
                </a:cxn>
                <a:cxn ang="0">
                  <a:pos x="242" y="25"/>
                </a:cxn>
                <a:cxn ang="0">
                  <a:pos x="241" y="28"/>
                </a:cxn>
                <a:cxn ang="0">
                  <a:pos x="240" y="31"/>
                </a:cxn>
                <a:cxn ang="0">
                  <a:pos x="237" y="32"/>
                </a:cxn>
                <a:cxn ang="0">
                  <a:pos x="237" y="32"/>
                </a:cxn>
                <a:cxn ang="0">
                  <a:pos x="226" y="34"/>
                </a:cxn>
                <a:cxn ang="0">
                  <a:pos x="215" y="35"/>
                </a:cxn>
                <a:cxn ang="0">
                  <a:pos x="193" y="35"/>
                </a:cxn>
                <a:cxn ang="0">
                  <a:pos x="193" y="35"/>
                </a:cxn>
                <a:cxn ang="0">
                  <a:pos x="86" y="38"/>
                </a:cxn>
                <a:cxn ang="0">
                  <a:pos x="86" y="38"/>
                </a:cxn>
                <a:cxn ang="0">
                  <a:pos x="48" y="40"/>
                </a:cxn>
                <a:cxn ang="0">
                  <a:pos x="48" y="40"/>
                </a:cxn>
                <a:cxn ang="0">
                  <a:pos x="38" y="40"/>
                </a:cxn>
                <a:cxn ang="0">
                  <a:pos x="32" y="42"/>
                </a:cxn>
                <a:cxn ang="0">
                  <a:pos x="32" y="42"/>
                </a:cxn>
                <a:cxn ang="0">
                  <a:pos x="29" y="44"/>
                </a:cxn>
                <a:cxn ang="0">
                  <a:pos x="25" y="44"/>
                </a:cxn>
                <a:cxn ang="0">
                  <a:pos x="25" y="44"/>
                </a:cxn>
                <a:cxn ang="0">
                  <a:pos x="21" y="44"/>
                </a:cxn>
                <a:cxn ang="0">
                  <a:pos x="16" y="41"/>
                </a:cxn>
                <a:cxn ang="0">
                  <a:pos x="8" y="29"/>
                </a:cxn>
                <a:cxn ang="0">
                  <a:pos x="8" y="29"/>
                </a:cxn>
                <a:cxn ang="0">
                  <a:pos x="2" y="21"/>
                </a:cxn>
                <a:cxn ang="0">
                  <a:pos x="0" y="16"/>
                </a:cxn>
                <a:cxn ang="0">
                  <a:pos x="0" y="12"/>
                </a:cxn>
                <a:cxn ang="0">
                  <a:pos x="0" y="12"/>
                </a:cxn>
                <a:cxn ang="0">
                  <a:pos x="0" y="5"/>
                </a:cxn>
                <a:cxn ang="0">
                  <a:pos x="2" y="2"/>
                </a:cxn>
                <a:cxn ang="0">
                  <a:pos x="3" y="0"/>
                </a:cxn>
                <a:cxn ang="0">
                  <a:pos x="3" y="0"/>
                </a:cxn>
                <a:cxn ang="0">
                  <a:pos x="5" y="0"/>
                </a:cxn>
                <a:cxn ang="0">
                  <a:pos x="6" y="3"/>
                </a:cxn>
                <a:cxn ang="0">
                  <a:pos x="6" y="3"/>
                </a:cxn>
              </a:cxnLst>
              <a:rect l="0" t="0" r="r" b="b"/>
              <a:pathLst>
                <a:path w="242" h="44">
                  <a:moveTo>
                    <a:pt x="6" y="3"/>
                  </a:moveTo>
                  <a:lnTo>
                    <a:pt x="6" y="3"/>
                  </a:lnTo>
                  <a:lnTo>
                    <a:pt x="15" y="12"/>
                  </a:lnTo>
                  <a:lnTo>
                    <a:pt x="15" y="12"/>
                  </a:lnTo>
                  <a:lnTo>
                    <a:pt x="21" y="14"/>
                  </a:lnTo>
                  <a:lnTo>
                    <a:pt x="31" y="14"/>
                  </a:lnTo>
                  <a:lnTo>
                    <a:pt x="31" y="14"/>
                  </a:lnTo>
                  <a:lnTo>
                    <a:pt x="50" y="14"/>
                  </a:lnTo>
                  <a:lnTo>
                    <a:pt x="50" y="14"/>
                  </a:lnTo>
                  <a:lnTo>
                    <a:pt x="138" y="12"/>
                  </a:lnTo>
                  <a:lnTo>
                    <a:pt x="138" y="12"/>
                  </a:lnTo>
                  <a:lnTo>
                    <a:pt x="203" y="12"/>
                  </a:lnTo>
                  <a:lnTo>
                    <a:pt x="203" y="12"/>
                  </a:lnTo>
                  <a:lnTo>
                    <a:pt x="224" y="12"/>
                  </a:lnTo>
                  <a:lnTo>
                    <a:pt x="224" y="12"/>
                  </a:lnTo>
                  <a:lnTo>
                    <a:pt x="232" y="12"/>
                  </a:lnTo>
                  <a:lnTo>
                    <a:pt x="238" y="15"/>
                  </a:lnTo>
                  <a:lnTo>
                    <a:pt x="242" y="18"/>
                  </a:lnTo>
                  <a:lnTo>
                    <a:pt x="242" y="22"/>
                  </a:lnTo>
                  <a:lnTo>
                    <a:pt x="242" y="22"/>
                  </a:lnTo>
                  <a:lnTo>
                    <a:pt x="242" y="25"/>
                  </a:lnTo>
                  <a:lnTo>
                    <a:pt x="241" y="28"/>
                  </a:lnTo>
                  <a:lnTo>
                    <a:pt x="240" y="31"/>
                  </a:lnTo>
                  <a:lnTo>
                    <a:pt x="237" y="32"/>
                  </a:lnTo>
                  <a:lnTo>
                    <a:pt x="237" y="32"/>
                  </a:lnTo>
                  <a:lnTo>
                    <a:pt x="226" y="34"/>
                  </a:lnTo>
                  <a:lnTo>
                    <a:pt x="215" y="35"/>
                  </a:lnTo>
                  <a:lnTo>
                    <a:pt x="193" y="35"/>
                  </a:lnTo>
                  <a:lnTo>
                    <a:pt x="193" y="35"/>
                  </a:lnTo>
                  <a:lnTo>
                    <a:pt x="86" y="38"/>
                  </a:lnTo>
                  <a:lnTo>
                    <a:pt x="86" y="38"/>
                  </a:lnTo>
                  <a:lnTo>
                    <a:pt x="48" y="40"/>
                  </a:lnTo>
                  <a:lnTo>
                    <a:pt x="48" y="40"/>
                  </a:lnTo>
                  <a:lnTo>
                    <a:pt x="38" y="40"/>
                  </a:lnTo>
                  <a:lnTo>
                    <a:pt x="32" y="42"/>
                  </a:lnTo>
                  <a:lnTo>
                    <a:pt x="32" y="42"/>
                  </a:lnTo>
                  <a:lnTo>
                    <a:pt x="29" y="44"/>
                  </a:lnTo>
                  <a:lnTo>
                    <a:pt x="25" y="44"/>
                  </a:lnTo>
                  <a:lnTo>
                    <a:pt x="25" y="44"/>
                  </a:lnTo>
                  <a:lnTo>
                    <a:pt x="21" y="44"/>
                  </a:lnTo>
                  <a:lnTo>
                    <a:pt x="16" y="41"/>
                  </a:lnTo>
                  <a:lnTo>
                    <a:pt x="8" y="29"/>
                  </a:lnTo>
                  <a:lnTo>
                    <a:pt x="8" y="29"/>
                  </a:lnTo>
                  <a:lnTo>
                    <a:pt x="2" y="21"/>
                  </a:lnTo>
                  <a:lnTo>
                    <a:pt x="0" y="16"/>
                  </a:lnTo>
                  <a:lnTo>
                    <a:pt x="0" y="12"/>
                  </a:lnTo>
                  <a:lnTo>
                    <a:pt x="0" y="12"/>
                  </a:lnTo>
                  <a:lnTo>
                    <a:pt x="0" y="5"/>
                  </a:lnTo>
                  <a:lnTo>
                    <a:pt x="2" y="2"/>
                  </a:lnTo>
                  <a:lnTo>
                    <a:pt x="3" y="0"/>
                  </a:lnTo>
                  <a:lnTo>
                    <a:pt x="3" y="0"/>
                  </a:lnTo>
                  <a:lnTo>
                    <a:pt x="5" y="0"/>
                  </a:lnTo>
                  <a:lnTo>
                    <a:pt x="6" y="3"/>
                  </a:lnTo>
                  <a:lnTo>
                    <a:pt x="6" y="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3" name="Freeform 177"/>
            <p:cNvSpPr>
              <a:spLocks noEditPoints="1"/>
            </p:cNvSpPr>
            <p:nvPr userDrawn="1"/>
          </p:nvSpPr>
          <p:spPr bwMode="auto">
            <a:xfrm>
              <a:off x="4583113" y="1770063"/>
              <a:ext cx="125413" cy="117475"/>
            </a:xfrm>
            <a:custGeom>
              <a:avLst/>
              <a:gdLst/>
              <a:ahLst/>
              <a:cxnLst>
                <a:cxn ang="0">
                  <a:pos x="5" y="59"/>
                </a:cxn>
                <a:cxn ang="0">
                  <a:pos x="35" y="68"/>
                </a:cxn>
                <a:cxn ang="0">
                  <a:pos x="57" y="78"/>
                </a:cxn>
                <a:cxn ang="0">
                  <a:pos x="61" y="82"/>
                </a:cxn>
                <a:cxn ang="0">
                  <a:pos x="67" y="93"/>
                </a:cxn>
                <a:cxn ang="0">
                  <a:pos x="68" y="100"/>
                </a:cxn>
                <a:cxn ang="0">
                  <a:pos x="64" y="108"/>
                </a:cxn>
                <a:cxn ang="0">
                  <a:pos x="54" y="113"/>
                </a:cxn>
                <a:cxn ang="0">
                  <a:pos x="51" y="113"/>
                </a:cxn>
                <a:cxn ang="0">
                  <a:pos x="44" y="106"/>
                </a:cxn>
                <a:cxn ang="0">
                  <a:pos x="35" y="95"/>
                </a:cxn>
                <a:cxn ang="0">
                  <a:pos x="13" y="77"/>
                </a:cxn>
                <a:cxn ang="0">
                  <a:pos x="5" y="59"/>
                </a:cxn>
                <a:cxn ang="0">
                  <a:pos x="237" y="49"/>
                </a:cxn>
                <a:cxn ang="0">
                  <a:pos x="199" y="106"/>
                </a:cxn>
                <a:cxn ang="0">
                  <a:pos x="166" y="140"/>
                </a:cxn>
                <a:cxn ang="0">
                  <a:pos x="153" y="150"/>
                </a:cxn>
                <a:cxn ang="0">
                  <a:pos x="102" y="190"/>
                </a:cxn>
                <a:cxn ang="0">
                  <a:pos x="80" y="204"/>
                </a:cxn>
                <a:cxn ang="0">
                  <a:pos x="61" y="214"/>
                </a:cxn>
                <a:cxn ang="0">
                  <a:pos x="58" y="218"/>
                </a:cxn>
                <a:cxn ang="0">
                  <a:pos x="51" y="221"/>
                </a:cxn>
                <a:cxn ang="0">
                  <a:pos x="45" y="220"/>
                </a:cxn>
                <a:cxn ang="0">
                  <a:pos x="34" y="210"/>
                </a:cxn>
                <a:cxn ang="0">
                  <a:pos x="25" y="201"/>
                </a:cxn>
                <a:cxn ang="0">
                  <a:pos x="16" y="187"/>
                </a:cxn>
                <a:cxn ang="0">
                  <a:pos x="15" y="182"/>
                </a:cxn>
                <a:cxn ang="0">
                  <a:pos x="16" y="174"/>
                </a:cxn>
                <a:cxn ang="0">
                  <a:pos x="18" y="172"/>
                </a:cxn>
                <a:cxn ang="0">
                  <a:pos x="22" y="175"/>
                </a:cxn>
                <a:cxn ang="0">
                  <a:pos x="28" y="181"/>
                </a:cxn>
                <a:cxn ang="0">
                  <a:pos x="39" y="187"/>
                </a:cxn>
                <a:cxn ang="0">
                  <a:pos x="44" y="188"/>
                </a:cxn>
                <a:cxn ang="0">
                  <a:pos x="55" y="185"/>
                </a:cxn>
                <a:cxn ang="0">
                  <a:pos x="99" y="161"/>
                </a:cxn>
                <a:cxn ang="0">
                  <a:pos x="131" y="139"/>
                </a:cxn>
                <a:cxn ang="0">
                  <a:pos x="179" y="100"/>
                </a:cxn>
                <a:cxn ang="0">
                  <a:pos x="216" y="58"/>
                </a:cxn>
                <a:cxn ang="0">
                  <a:pos x="237" y="49"/>
                </a:cxn>
                <a:cxn ang="0">
                  <a:pos x="39" y="0"/>
                </a:cxn>
                <a:cxn ang="0">
                  <a:pos x="76" y="10"/>
                </a:cxn>
                <a:cxn ang="0">
                  <a:pos x="87" y="16"/>
                </a:cxn>
                <a:cxn ang="0">
                  <a:pos x="99" y="26"/>
                </a:cxn>
                <a:cxn ang="0">
                  <a:pos x="102" y="39"/>
                </a:cxn>
                <a:cxn ang="0">
                  <a:pos x="102" y="46"/>
                </a:cxn>
                <a:cxn ang="0">
                  <a:pos x="95" y="55"/>
                </a:cxn>
                <a:cxn ang="0">
                  <a:pos x="89" y="56"/>
                </a:cxn>
                <a:cxn ang="0">
                  <a:pos x="84" y="55"/>
                </a:cxn>
                <a:cxn ang="0">
                  <a:pos x="79" y="48"/>
                </a:cxn>
                <a:cxn ang="0">
                  <a:pos x="58" y="24"/>
                </a:cxn>
                <a:cxn ang="0">
                  <a:pos x="35" y="7"/>
                </a:cxn>
              </a:cxnLst>
              <a:rect l="0" t="0" r="r" b="b"/>
              <a:pathLst>
                <a:path w="237" h="221">
                  <a:moveTo>
                    <a:pt x="5" y="59"/>
                  </a:moveTo>
                  <a:lnTo>
                    <a:pt x="5" y="59"/>
                  </a:lnTo>
                  <a:lnTo>
                    <a:pt x="21" y="64"/>
                  </a:lnTo>
                  <a:lnTo>
                    <a:pt x="35" y="68"/>
                  </a:lnTo>
                  <a:lnTo>
                    <a:pt x="47" y="72"/>
                  </a:lnTo>
                  <a:lnTo>
                    <a:pt x="57" y="78"/>
                  </a:lnTo>
                  <a:lnTo>
                    <a:pt x="57" y="78"/>
                  </a:lnTo>
                  <a:lnTo>
                    <a:pt x="61" y="82"/>
                  </a:lnTo>
                  <a:lnTo>
                    <a:pt x="66" y="87"/>
                  </a:lnTo>
                  <a:lnTo>
                    <a:pt x="67" y="93"/>
                  </a:lnTo>
                  <a:lnTo>
                    <a:pt x="68" y="100"/>
                  </a:lnTo>
                  <a:lnTo>
                    <a:pt x="68" y="100"/>
                  </a:lnTo>
                  <a:lnTo>
                    <a:pt x="67" y="104"/>
                  </a:lnTo>
                  <a:lnTo>
                    <a:pt x="64" y="108"/>
                  </a:lnTo>
                  <a:lnTo>
                    <a:pt x="60" y="111"/>
                  </a:lnTo>
                  <a:lnTo>
                    <a:pt x="54" y="113"/>
                  </a:lnTo>
                  <a:lnTo>
                    <a:pt x="54" y="113"/>
                  </a:lnTo>
                  <a:lnTo>
                    <a:pt x="51" y="113"/>
                  </a:lnTo>
                  <a:lnTo>
                    <a:pt x="50" y="111"/>
                  </a:lnTo>
                  <a:lnTo>
                    <a:pt x="44" y="106"/>
                  </a:lnTo>
                  <a:lnTo>
                    <a:pt x="44" y="106"/>
                  </a:lnTo>
                  <a:lnTo>
                    <a:pt x="35" y="95"/>
                  </a:lnTo>
                  <a:lnTo>
                    <a:pt x="25" y="85"/>
                  </a:lnTo>
                  <a:lnTo>
                    <a:pt x="13" y="77"/>
                  </a:lnTo>
                  <a:lnTo>
                    <a:pt x="0" y="68"/>
                  </a:lnTo>
                  <a:lnTo>
                    <a:pt x="5" y="59"/>
                  </a:lnTo>
                  <a:close/>
                  <a:moveTo>
                    <a:pt x="237" y="49"/>
                  </a:moveTo>
                  <a:lnTo>
                    <a:pt x="237" y="49"/>
                  </a:lnTo>
                  <a:lnTo>
                    <a:pt x="219" y="78"/>
                  </a:lnTo>
                  <a:lnTo>
                    <a:pt x="199" y="106"/>
                  </a:lnTo>
                  <a:lnTo>
                    <a:pt x="177" y="130"/>
                  </a:lnTo>
                  <a:lnTo>
                    <a:pt x="166" y="140"/>
                  </a:lnTo>
                  <a:lnTo>
                    <a:pt x="153" y="150"/>
                  </a:lnTo>
                  <a:lnTo>
                    <a:pt x="153" y="150"/>
                  </a:lnTo>
                  <a:lnTo>
                    <a:pt x="121" y="177"/>
                  </a:lnTo>
                  <a:lnTo>
                    <a:pt x="102" y="190"/>
                  </a:lnTo>
                  <a:lnTo>
                    <a:pt x="80" y="204"/>
                  </a:lnTo>
                  <a:lnTo>
                    <a:pt x="80" y="204"/>
                  </a:lnTo>
                  <a:lnTo>
                    <a:pt x="68" y="210"/>
                  </a:lnTo>
                  <a:lnTo>
                    <a:pt x="61" y="214"/>
                  </a:lnTo>
                  <a:lnTo>
                    <a:pt x="61" y="214"/>
                  </a:lnTo>
                  <a:lnTo>
                    <a:pt x="58" y="218"/>
                  </a:lnTo>
                  <a:lnTo>
                    <a:pt x="55" y="220"/>
                  </a:lnTo>
                  <a:lnTo>
                    <a:pt x="51" y="221"/>
                  </a:lnTo>
                  <a:lnTo>
                    <a:pt x="51" y="221"/>
                  </a:lnTo>
                  <a:lnTo>
                    <a:pt x="45" y="220"/>
                  </a:lnTo>
                  <a:lnTo>
                    <a:pt x="39" y="216"/>
                  </a:lnTo>
                  <a:lnTo>
                    <a:pt x="34" y="210"/>
                  </a:lnTo>
                  <a:lnTo>
                    <a:pt x="25" y="201"/>
                  </a:lnTo>
                  <a:lnTo>
                    <a:pt x="25" y="201"/>
                  </a:lnTo>
                  <a:lnTo>
                    <a:pt x="18" y="191"/>
                  </a:lnTo>
                  <a:lnTo>
                    <a:pt x="16" y="187"/>
                  </a:lnTo>
                  <a:lnTo>
                    <a:pt x="15" y="182"/>
                  </a:lnTo>
                  <a:lnTo>
                    <a:pt x="15" y="182"/>
                  </a:lnTo>
                  <a:lnTo>
                    <a:pt x="16" y="175"/>
                  </a:lnTo>
                  <a:lnTo>
                    <a:pt x="16" y="174"/>
                  </a:lnTo>
                  <a:lnTo>
                    <a:pt x="18" y="172"/>
                  </a:lnTo>
                  <a:lnTo>
                    <a:pt x="18" y="172"/>
                  </a:lnTo>
                  <a:lnTo>
                    <a:pt x="21" y="174"/>
                  </a:lnTo>
                  <a:lnTo>
                    <a:pt x="22" y="175"/>
                  </a:lnTo>
                  <a:lnTo>
                    <a:pt x="22" y="175"/>
                  </a:lnTo>
                  <a:lnTo>
                    <a:pt x="28" y="181"/>
                  </a:lnTo>
                  <a:lnTo>
                    <a:pt x="34" y="185"/>
                  </a:lnTo>
                  <a:lnTo>
                    <a:pt x="39" y="187"/>
                  </a:lnTo>
                  <a:lnTo>
                    <a:pt x="44" y="188"/>
                  </a:lnTo>
                  <a:lnTo>
                    <a:pt x="44" y="188"/>
                  </a:lnTo>
                  <a:lnTo>
                    <a:pt x="48" y="187"/>
                  </a:lnTo>
                  <a:lnTo>
                    <a:pt x="55" y="185"/>
                  </a:lnTo>
                  <a:lnTo>
                    <a:pt x="74" y="177"/>
                  </a:lnTo>
                  <a:lnTo>
                    <a:pt x="99" y="161"/>
                  </a:lnTo>
                  <a:lnTo>
                    <a:pt x="131" y="139"/>
                  </a:lnTo>
                  <a:lnTo>
                    <a:pt x="131" y="139"/>
                  </a:lnTo>
                  <a:lnTo>
                    <a:pt x="154" y="121"/>
                  </a:lnTo>
                  <a:lnTo>
                    <a:pt x="179" y="100"/>
                  </a:lnTo>
                  <a:lnTo>
                    <a:pt x="205" y="72"/>
                  </a:lnTo>
                  <a:lnTo>
                    <a:pt x="216" y="58"/>
                  </a:lnTo>
                  <a:lnTo>
                    <a:pt x="228" y="43"/>
                  </a:lnTo>
                  <a:lnTo>
                    <a:pt x="237" y="49"/>
                  </a:lnTo>
                  <a:close/>
                  <a:moveTo>
                    <a:pt x="39" y="0"/>
                  </a:moveTo>
                  <a:lnTo>
                    <a:pt x="39" y="0"/>
                  </a:lnTo>
                  <a:lnTo>
                    <a:pt x="61" y="4"/>
                  </a:lnTo>
                  <a:lnTo>
                    <a:pt x="76" y="10"/>
                  </a:lnTo>
                  <a:lnTo>
                    <a:pt x="76" y="10"/>
                  </a:lnTo>
                  <a:lnTo>
                    <a:pt x="87" y="16"/>
                  </a:lnTo>
                  <a:lnTo>
                    <a:pt x="96" y="23"/>
                  </a:lnTo>
                  <a:lnTo>
                    <a:pt x="99" y="26"/>
                  </a:lnTo>
                  <a:lnTo>
                    <a:pt x="100" y="30"/>
                  </a:lnTo>
                  <a:lnTo>
                    <a:pt x="102" y="39"/>
                  </a:lnTo>
                  <a:lnTo>
                    <a:pt x="102" y="39"/>
                  </a:lnTo>
                  <a:lnTo>
                    <a:pt x="102" y="46"/>
                  </a:lnTo>
                  <a:lnTo>
                    <a:pt x="99" y="51"/>
                  </a:lnTo>
                  <a:lnTo>
                    <a:pt x="95" y="55"/>
                  </a:lnTo>
                  <a:lnTo>
                    <a:pt x="89" y="56"/>
                  </a:lnTo>
                  <a:lnTo>
                    <a:pt x="89" y="56"/>
                  </a:lnTo>
                  <a:lnTo>
                    <a:pt x="86" y="56"/>
                  </a:lnTo>
                  <a:lnTo>
                    <a:pt x="84" y="55"/>
                  </a:lnTo>
                  <a:lnTo>
                    <a:pt x="79" y="48"/>
                  </a:lnTo>
                  <a:lnTo>
                    <a:pt x="79" y="48"/>
                  </a:lnTo>
                  <a:lnTo>
                    <a:pt x="68" y="36"/>
                  </a:lnTo>
                  <a:lnTo>
                    <a:pt x="58" y="24"/>
                  </a:lnTo>
                  <a:lnTo>
                    <a:pt x="47" y="16"/>
                  </a:lnTo>
                  <a:lnTo>
                    <a:pt x="35" y="7"/>
                  </a:lnTo>
                  <a:lnTo>
                    <a:pt x="39"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4" name="Freeform 178"/>
            <p:cNvSpPr>
              <a:spLocks/>
            </p:cNvSpPr>
            <p:nvPr userDrawn="1"/>
          </p:nvSpPr>
          <p:spPr bwMode="auto">
            <a:xfrm>
              <a:off x="4733926" y="1800226"/>
              <a:ext cx="84138" cy="87313"/>
            </a:xfrm>
            <a:custGeom>
              <a:avLst/>
              <a:gdLst/>
              <a:ahLst/>
              <a:cxnLst>
                <a:cxn ang="0">
                  <a:pos x="34" y="13"/>
                </a:cxn>
                <a:cxn ang="0">
                  <a:pos x="116" y="8"/>
                </a:cxn>
                <a:cxn ang="0">
                  <a:pos x="125" y="3"/>
                </a:cxn>
                <a:cxn ang="0">
                  <a:pos x="131" y="0"/>
                </a:cxn>
                <a:cxn ang="0">
                  <a:pos x="138" y="2"/>
                </a:cxn>
                <a:cxn ang="0">
                  <a:pos x="156" y="18"/>
                </a:cxn>
                <a:cxn ang="0">
                  <a:pos x="158" y="23"/>
                </a:cxn>
                <a:cxn ang="0">
                  <a:pos x="156" y="29"/>
                </a:cxn>
                <a:cxn ang="0">
                  <a:pos x="150" y="44"/>
                </a:cxn>
                <a:cxn ang="0">
                  <a:pos x="138" y="131"/>
                </a:cxn>
                <a:cxn ang="0">
                  <a:pos x="150" y="142"/>
                </a:cxn>
                <a:cxn ang="0">
                  <a:pos x="150" y="149"/>
                </a:cxn>
                <a:cxn ang="0">
                  <a:pos x="143" y="154"/>
                </a:cxn>
                <a:cxn ang="0">
                  <a:pos x="132" y="152"/>
                </a:cxn>
                <a:cxn ang="0">
                  <a:pos x="103" y="152"/>
                </a:cxn>
                <a:cxn ang="0">
                  <a:pos x="44" y="158"/>
                </a:cxn>
                <a:cxn ang="0">
                  <a:pos x="31" y="162"/>
                </a:cxn>
                <a:cxn ang="0">
                  <a:pos x="25" y="165"/>
                </a:cxn>
                <a:cxn ang="0">
                  <a:pos x="21" y="164"/>
                </a:cxn>
                <a:cxn ang="0">
                  <a:pos x="8" y="152"/>
                </a:cxn>
                <a:cxn ang="0">
                  <a:pos x="0" y="139"/>
                </a:cxn>
                <a:cxn ang="0">
                  <a:pos x="3" y="132"/>
                </a:cxn>
                <a:cxn ang="0">
                  <a:pos x="13" y="139"/>
                </a:cxn>
                <a:cxn ang="0">
                  <a:pos x="24" y="141"/>
                </a:cxn>
                <a:cxn ang="0">
                  <a:pos x="116" y="134"/>
                </a:cxn>
                <a:cxn ang="0">
                  <a:pos x="122" y="84"/>
                </a:cxn>
                <a:cxn ang="0">
                  <a:pos x="45" y="92"/>
                </a:cxn>
                <a:cxn ang="0">
                  <a:pos x="34" y="94"/>
                </a:cxn>
                <a:cxn ang="0">
                  <a:pos x="22" y="94"/>
                </a:cxn>
                <a:cxn ang="0">
                  <a:pos x="13" y="86"/>
                </a:cxn>
                <a:cxn ang="0">
                  <a:pos x="6" y="70"/>
                </a:cxn>
                <a:cxn ang="0">
                  <a:pos x="9" y="64"/>
                </a:cxn>
                <a:cxn ang="0">
                  <a:pos x="19" y="71"/>
                </a:cxn>
                <a:cxn ang="0">
                  <a:pos x="28" y="74"/>
                </a:cxn>
                <a:cxn ang="0">
                  <a:pos x="53" y="73"/>
                </a:cxn>
                <a:cxn ang="0">
                  <a:pos x="127" y="25"/>
                </a:cxn>
                <a:cxn ang="0">
                  <a:pos x="48" y="31"/>
                </a:cxn>
                <a:cxn ang="0">
                  <a:pos x="32" y="35"/>
                </a:cxn>
                <a:cxn ang="0">
                  <a:pos x="28" y="35"/>
                </a:cxn>
                <a:cxn ang="0">
                  <a:pos x="12" y="25"/>
                </a:cxn>
                <a:cxn ang="0">
                  <a:pos x="5" y="10"/>
                </a:cxn>
                <a:cxn ang="0">
                  <a:pos x="11" y="2"/>
                </a:cxn>
                <a:cxn ang="0">
                  <a:pos x="21" y="12"/>
                </a:cxn>
                <a:cxn ang="0">
                  <a:pos x="31" y="13"/>
                </a:cxn>
              </a:cxnLst>
              <a:rect l="0" t="0" r="r" b="b"/>
              <a:pathLst>
                <a:path w="158" h="165">
                  <a:moveTo>
                    <a:pt x="31" y="13"/>
                  </a:moveTo>
                  <a:lnTo>
                    <a:pt x="31" y="13"/>
                  </a:lnTo>
                  <a:lnTo>
                    <a:pt x="34" y="13"/>
                  </a:lnTo>
                  <a:lnTo>
                    <a:pt x="34" y="13"/>
                  </a:lnTo>
                  <a:lnTo>
                    <a:pt x="73" y="12"/>
                  </a:lnTo>
                  <a:lnTo>
                    <a:pt x="116" y="8"/>
                  </a:lnTo>
                  <a:lnTo>
                    <a:pt x="116" y="8"/>
                  </a:lnTo>
                  <a:lnTo>
                    <a:pt x="121" y="6"/>
                  </a:lnTo>
                  <a:lnTo>
                    <a:pt x="125" y="3"/>
                  </a:lnTo>
                  <a:lnTo>
                    <a:pt x="125" y="3"/>
                  </a:lnTo>
                  <a:lnTo>
                    <a:pt x="128" y="2"/>
                  </a:lnTo>
                  <a:lnTo>
                    <a:pt x="131" y="0"/>
                  </a:lnTo>
                  <a:lnTo>
                    <a:pt x="131" y="0"/>
                  </a:lnTo>
                  <a:lnTo>
                    <a:pt x="134" y="0"/>
                  </a:lnTo>
                  <a:lnTo>
                    <a:pt x="138" y="2"/>
                  </a:lnTo>
                  <a:lnTo>
                    <a:pt x="147" y="9"/>
                  </a:lnTo>
                  <a:lnTo>
                    <a:pt x="147" y="9"/>
                  </a:lnTo>
                  <a:lnTo>
                    <a:pt x="156" y="18"/>
                  </a:lnTo>
                  <a:lnTo>
                    <a:pt x="157" y="21"/>
                  </a:lnTo>
                  <a:lnTo>
                    <a:pt x="158" y="23"/>
                  </a:lnTo>
                  <a:lnTo>
                    <a:pt x="158" y="23"/>
                  </a:lnTo>
                  <a:lnTo>
                    <a:pt x="157" y="28"/>
                  </a:lnTo>
                  <a:lnTo>
                    <a:pt x="156" y="29"/>
                  </a:lnTo>
                  <a:lnTo>
                    <a:pt x="156" y="29"/>
                  </a:lnTo>
                  <a:lnTo>
                    <a:pt x="151" y="37"/>
                  </a:lnTo>
                  <a:lnTo>
                    <a:pt x="150" y="44"/>
                  </a:lnTo>
                  <a:lnTo>
                    <a:pt x="150" y="44"/>
                  </a:lnTo>
                  <a:lnTo>
                    <a:pt x="144" y="89"/>
                  </a:lnTo>
                  <a:lnTo>
                    <a:pt x="138" y="131"/>
                  </a:lnTo>
                  <a:lnTo>
                    <a:pt x="138" y="131"/>
                  </a:lnTo>
                  <a:lnTo>
                    <a:pt x="143" y="134"/>
                  </a:lnTo>
                  <a:lnTo>
                    <a:pt x="147" y="138"/>
                  </a:lnTo>
                  <a:lnTo>
                    <a:pt x="150" y="142"/>
                  </a:lnTo>
                  <a:lnTo>
                    <a:pt x="151" y="147"/>
                  </a:lnTo>
                  <a:lnTo>
                    <a:pt x="151" y="147"/>
                  </a:lnTo>
                  <a:lnTo>
                    <a:pt x="150" y="149"/>
                  </a:lnTo>
                  <a:lnTo>
                    <a:pt x="148" y="151"/>
                  </a:lnTo>
                  <a:lnTo>
                    <a:pt x="145" y="152"/>
                  </a:lnTo>
                  <a:lnTo>
                    <a:pt x="143" y="154"/>
                  </a:lnTo>
                  <a:lnTo>
                    <a:pt x="143" y="154"/>
                  </a:lnTo>
                  <a:lnTo>
                    <a:pt x="132" y="152"/>
                  </a:lnTo>
                  <a:lnTo>
                    <a:pt x="132" y="152"/>
                  </a:lnTo>
                  <a:lnTo>
                    <a:pt x="124" y="152"/>
                  </a:lnTo>
                  <a:lnTo>
                    <a:pt x="124" y="152"/>
                  </a:lnTo>
                  <a:lnTo>
                    <a:pt x="103" y="152"/>
                  </a:lnTo>
                  <a:lnTo>
                    <a:pt x="83" y="154"/>
                  </a:lnTo>
                  <a:lnTo>
                    <a:pt x="44" y="158"/>
                  </a:lnTo>
                  <a:lnTo>
                    <a:pt x="44" y="158"/>
                  </a:lnTo>
                  <a:lnTo>
                    <a:pt x="37" y="161"/>
                  </a:lnTo>
                  <a:lnTo>
                    <a:pt x="31" y="162"/>
                  </a:lnTo>
                  <a:lnTo>
                    <a:pt x="31" y="162"/>
                  </a:lnTo>
                  <a:lnTo>
                    <a:pt x="28" y="164"/>
                  </a:lnTo>
                  <a:lnTo>
                    <a:pt x="25" y="165"/>
                  </a:lnTo>
                  <a:lnTo>
                    <a:pt x="25" y="165"/>
                  </a:lnTo>
                  <a:lnTo>
                    <a:pt x="25" y="165"/>
                  </a:lnTo>
                  <a:lnTo>
                    <a:pt x="25" y="165"/>
                  </a:lnTo>
                  <a:lnTo>
                    <a:pt x="21" y="164"/>
                  </a:lnTo>
                  <a:lnTo>
                    <a:pt x="16" y="162"/>
                  </a:lnTo>
                  <a:lnTo>
                    <a:pt x="12" y="158"/>
                  </a:lnTo>
                  <a:lnTo>
                    <a:pt x="8" y="152"/>
                  </a:lnTo>
                  <a:lnTo>
                    <a:pt x="8" y="152"/>
                  </a:lnTo>
                  <a:lnTo>
                    <a:pt x="2" y="145"/>
                  </a:lnTo>
                  <a:lnTo>
                    <a:pt x="0" y="139"/>
                  </a:lnTo>
                  <a:lnTo>
                    <a:pt x="0" y="139"/>
                  </a:lnTo>
                  <a:lnTo>
                    <a:pt x="0" y="136"/>
                  </a:lnTo>
                  <a:lnTo>
                    <a:pt x="3" y="132"/>
                  </a:lnTo>
                  <a:lnTo>
                    <a:pt x="3" y="132"/>
                  </a:lnTo>
                  <a:lnTo>
                    <a:pt x="9" y="136"/>
                  </a:lnTo>
                  <a:lnTo>
                    <a:pt x="13" y="139"/>
                  </a:lnTo>
                  <a:lnTo>
                    <a:pt x="18" y="141"/>
                  </a:lnTo>
                  <a:lnTo>
                    <a:pt x="24" y="141"/>
                  </a:lnTo>
                  <a:lnTo>
                    <a:pt x="24" y="141"/>
                  </a:lnTo>
                  <a:lnTo>
                    <a:pt x="47" y="139"/>
                  </a:lnTo>
                  <a:lnTo>
                    <a:pt x="47" y="139"/>
                  </a:lnTo>
                  <a:lnTo>
                    <a:pt x="116" y="134"/>
                  </a:lnTo>
                  <a:lnTo>
                    <a:pt x="116" y="134"/>
                  </a:lnTo>
                  <a:lnTo>
                    <a:pt x="122" y="84"/>
                  </a:lnTo>
                  <a:lnTo>
                    <a:pt x="122" y="84"/>
                  </a:lnTo>
                  <a:lnTo>
                    <a:pt x="77" y="87"/>
                  </a:lnTo>
                  <a:lnTo>
                    <a:pt x="45" y="92"/>
                  </a:lnTo>
                  <a:lnTo>
                    <a:pt x="45" y="92"/>
                  </a:lnTo>
                  <a:lnTo>
                    <a:pt x="38" y="93"/>
                  </a:lnTo>
                  <a:lnTo>
                    <a:pt x="34" y="94"/>
                  </a:lnTo>
                  <a:lnTo>
                    <a:pt x="34" y="94"/>
                  </a:lnTo>
                  <a:lnTo>
                    <a:pt x="28" y="96"/>
                  </a:lnTo>
                  <a:lnTo>
                    <a:pt x="28" y="96"/>
                  </a:lnTo>
                  <a:lnTo>
                    <a:pt x="22" y="94"/>
                  </a:lnTo>
                  <a:lnTo>
                    <a:pt x="18" y="92"/>
                  </a:lnTo>
                  <a:lnTo>
                    <a:pt x="18" y="92"/>
                  </a:lnTo>
                  <a:lnTo>
                    <a:pt x="13" y="86"/>
                  </a:lnTo>
                  <a:lnTo>
                    <a:pt x="9" y="80"/>
                  </a:lnTo>
                  <a:lnTo>
                    <a:pt x="6" y="76"/>
                  </a:lnTo>
                  <a:lnTo>
                    <a:pt x="6" y="70"/>
                  </a:lnTo>
                  <a:lnTo>
                    <a:pt x="6" y="70"/>
                  </a:lnTo>
                  <a:lnTo>
                    <a:pt x="8" y="67"/>
                  </a:lnTo>
                  <a:lnTo>
                    <a:pt x="9" y="64"/>
                  </a:lnTo>
                  <a:lnTo>
                    <a:pt x="9" y="64"/>
                  </a:lnTo>
                  <a:lnTo>
                    <a:pt x="15" y="68"/>
                  </a:lnTo>
                  <a:lnTo>
                    <a:pt x="19" y="71"/>
                  </a:lnTo>
                  <a:lnTo>
                    <a:pt x="24" y="74"/>
                  </a:lnTo>
                  <a:lnTo>
                    <a:pt x="28" y="74"/>
                  </a:lnTo>
                  <a:lnTo>
                    <a:pt x="28" y="74"/>
                  </a:lnTo>
                  <a:lnTo>
                    <a:pt x="41" y="73"/>
                  </a:lnTo>
                  <a:lnTo>
                    <a:pt x="53" y="73"/>
                  </a:lnTo>
                  <a:lnTo>
                    <a:pt x="53" y="73"/>
                  </a:lnTo>
                  <a:lnTo>
                    <a:pt x="124" y="65"/>
                  </a:lnTo>
                  <a:lnTo>
                    <a:pt x="124" y="65"/>
                  </a:lnTo>
                  <a:lnTo>
                    <a:pt x="127" y="25"/>
                  </a:lnTo>
                  <a:lnTo>
                    <a:pt x="127" y="25"/>
                  </a:lnTo>
                  <a:lnTo>
                    <a:pt x="86" y="28"/>
                  </a:lnTo>
                  <a:lnTo>
                    <a:pt x="48" y="31"/>
                  </a:lnTo>
                  <a:lnTo>
                    <a:pt x="48" y="31"/>
                  </a:lnTo>
                  <a:lnTo>
                    <a:pt x="40" y="32"/>
                  </a:lnTo>
                  <a:lnTo>
                    <a:pt x="32" y="35"/>
                  </a:lnTo>
                  <a:lnTo>
                    <a:pt x="32" y="35"/>
                  </a:lnTo>
                  <a:lnTo>
                    <a:pt x="28" y="35"/>
                  </a:lnTo>
                  <a:lnTo>
                    <a:pt x="28" y="35"/>
                  </a:lnTo>
                  <a:lnTo>
                    <a:pt x="24" y="35"/>
                  </a:lnTo>
                  <a:lnTo>
                    <a:pt x="21" y="34"/>
                  </a:lnTo>
                  <a:lnTo>
                    <a:pt x="12" y="25"/>
                  </a:lnTo>
                  <a:lnTo>
                    <a:pt x="12" y="25"/>
                  </a:lnTo>
                  <a:lnTo>
                    <a:pt x="6" y="16"/>
                  </a:lnTo>
                  <a:lnTo>
                    <a:pt x="5" y="10"/>
                  </a:lnTo>
                  <a:lnTo>
                    <a:pt x="5" y="10"/>
                  </a:lnTo>
                  <a:lnTo>
                    <a:pt x="6" y="6"/>
                  </a:lnTo>
                  <a:lnTo>
                    <a:pt x="11" y="2"/>
                  </a:lnTo>
                  <a:lnTo>
                    <a:pt x="11" y="2"/>
                  </a:lnTo>
                  <a:lnTo>
                    <a:pt x="16" y="8"/>
                  </a:lnTo>
                  <a:lnTo>
                    <a:pt x="21" y="12"/>
                  </a:lnTo>
                  <a:lnTo>
                    <a:pt x="25" y="13"/>
                  </a:lnTo>
                  <a:lnTo>
                    <a:pt x="31" y="13"/>
                  </a:lnTo>
                  <a:lnTo>
                    <a:pt x="31" y="1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5" name="Freeform 179"/>
            <p:cNvSpPr>
              <a:spLocks noEditPoints="1"/>
            </p:cNvSpPr>
            <p:nvPr userDrawn="1"/>
          </p:nvSpPr>
          <p:spPr bwMode="auto">
            <a:xfrm>
              <a:off x="4856163" y="1776413"/>
              <a:ext cx="119063" cy="106363"/>
            </a:xfrm>
            <a:custGeom>
              <a:avLst/>
              <a:gdLst/>
              <a:ahLst/>
              <a:cxnLst>
                <a:cxn ang="0">
                  <a:pos x="225" y="27"/>
                </a:cxn>
                <a:cxn ang="0">
                  <a:pos x="191" y="77"/>
                </a:cxn>
                <a:cxn ang="0">
                  <a:pos x="152" y="119"/>
                </a:cxn>
                <a:cxn ang="0">
                  <a:pos x="107" y="155"/>
                </a:cxn>
                <a:cxn ang="0">
                  <a:pos x="57" y="190"/>
                </a:cxn>
                <a:cxn ang="0">
                  <a:pos x="51" y="194"/>
                </a:cxn>
                <a:cxn ang="0">
                  <a:pos x="48" y="197"/>
                </a:cxn>
                <a:cxn ang="0">
                  <a:pos x="38" y="200"/>
                </a:cxn>
                <a:cxn ang="0">
                  <a:pos x="33" y="200"/>
                </a:cxn>
                <a:cxn ang="0">
                  <a:pos x="22" y="192"/>
                </a:cxn>
                <a:cxn ang="0">
                  <a:pos x="14" y="187"/>
                </a:cxn>
                <a:cxn ang="0">
                  <a:pos x="4" y="172"/>
                </a:cxn>
                <a:cxn ang="0">
                  <a:pos x="0" y="161"/>
                </a:cxn>
                <a:cxn ang="0">
                  <a:pos x="1" y="156"/>
                </a:cxn>
                <a:cxn ang="0">
                  <a:pos x="4" y="153"/>
                </a:cxn>
                <a:cxn ang="0">
                  <a:pos x="12" y="159"/>
                </a:cxn>
                <a:cxn ang="0">
                  <a:pos x="20" y="166"/>
                </a:cxn>
                <a:cxn ang="0">
                  <a:pos x="26" y="168"/>
                </a:cxn>
                <a:cxn ang="0">
                  <a:pos x="38" y="166"/>
                </a:cxn>
                <a:cxn ang="0">
                  <a:pos x="55" y="158"/>
                </a:cxn>
                <a:cxn ang="0">
                  <a:pos x="81" y="143"/>
                </a:cxn>
                <a:cxn ang="0">
                  <a:pos x="126" y="111"/>
                </a:cxn>
                <a:cxn ang="0">
                  <a:pos x="165" y="78"/>
                </a:cxn>
                <a:cxn ang="0">
                  <a:pos x="200" y="40"/>
                </a:cxn>
                <a:cxn ang="0">
                  <a:pos x="225" y="27"/>
                </a:cxn>
                <a:cxn ang="0">
                  <a:pos x="6" y="0"/>
                </a:cxn>
                <a:cxn ang="0">
                  <a:pos x="38" y="9"/>
                </a:cxn>
                <a:cxn ang="0">
                  <a:pos x="62" y="23"/>
                </a:cxn>
                <a:cxn ang="0">
                  <a:pos x="68" y="29"/>
                </a:cxn>
                <a:cxn ang="0">
                  <a:pos x="74" y="39"/>
                </a:cxn>
                <a:cxn ang="0">
                  <a:pos x="74" y="45"/>
                </a:cxn>
                <a:cxn ang="0">
                  <a:pos x="70" y="56"/>
                </a:cxn>
                <a:cxn ang="0">
                  <a:pos x="59" y="62"/>
                </a:cxn>
                <a:cxn ang="0">
                  <a:pos x="55" y="61"/>
                </a:cxn>
                <a:cxn ang="0">
                  <a:pos x="48" y="55"/>
                </a:cxn>
                <a:cxn ang="0">
                  <a:pos x="43" y="48"/>
                </a:cxn>
                <a:cxn ang="0">
                  <a:pos x="26" y="25"/>
                </a:cxn>
                <a:cxn ang="0">
                  <a:pos x="1" y="7"/>
                </a:cxn>
              </a:cxnLst>
              <a:rect l="0" t="0" r="r" b="b"/>
              <a:pathLst>
                <a:path w="225" h="200">
                  <a:moveTo>
                    <a:pt x="225" y="27"/>
                  </a:moveTo>
                  <a:lnTo>
                    <a:pt x="225" y="27"/>
                  </a:lnTo>
                  <a:lnTo>
                    <a:pt x="209" y="53"/>
                  </a:lnTo>
                  <a:lnTo>
                    <a:pt x="191" y="77"/>
                  </a:lnTo>
                  <a:lnTo>
                    <a:pt x="173" y="98"/>
                  </a:lnTo>
                  <a:lnTo>
                    <a:pt x="152" y="119"/>
                  </a:lnTo>
                  <a:lnTo>
                    <a:pt x="130" y="137"/>
                  </a:lnTo>
                  <a:lnTo>
                    <a:pt x="107" y="155"/>
                  </a:lnTo>
                  <a:lnTo>
                    <a:pt x="83" y="172"/>
                  </a:lnTo>
                  <a:lnTo>
                    <a:pt x="57" y="190"/>
                  </a:lnTo>
                  <a:lnTo>
                    <a:pt x="57" y="190"/>
                  </a:lnTo>
                  <a:lnTo>
                    <a:pt x="51" y="194"/>
                  </a:lnTo>
                  <a:lnTo>
                    <a:pt x="48" y="197"/>
                  </a:lnTo>
                  <a:lnTo>
                    <a:pt x="48" y="197"/>
                  </a:lnTo>
                  <a:lnTo>
                    <a:pt x="43" y="200"/>
                  </a:lnTo>
                  <a:lnTo>
                    <a:pt x="38" y="200"/>
                  </a:lnTo>
                  <a:lnTo>
                    <a:pt x="38" y="200"/>
                  </a:lnTo>
                  <a:lnTo>
                    <a:pt x="33" y="200"/>
                  </a:lnTo>
                  <a:lnTo>
                    <a:pt x="28" y="197"/>
                  </a:lnTo>
                  <a:lnTo>
                    <a:pt x="22" y="192"/>
                  </a:lnTo>
                  <a:lnTo>
                    <a:pt x="14" y="187"/>
                  </a:lnTo>
                  <a:lnTo>
                    <a:pt x="14" y="187"/>
                  </a:lnTo>
                  <a:lnTo>
                    <a:pt x="9" y="179"/>
                  </a:lnTo>
                  <a:lnTo>
                    <a:pt x="4" y="172"/>
                  </a:lnTo>
                  <a:lnTo>
                    <a:pt x="1" y="166"/>
                  </a:lnTo>
                  <a:lnTo>
                    <a:pt x="0" y="161"/>
                  </a:lnTo>
                  <a:lnTo>
                    <a:pt x="0" y="161"/>
                  </a:lnTo>
                  <a:lnTo>
                    <a:pt x="1" y="156"/>
                  </a:lnTo>
                  <a:lnTo>
                    <a:pt x="3" y="155"/>
                  </a:lnTo>
                  <a:lnTo>
                    <a:pt x="4" y="153"/>
                  </a:lnTo>
                  <a:lnTo>
                    <a:pt x="4" y="153"/>
                  </a:lnTo>
                  <a:lnTo>
                    <a:pt x="12" y="159"/>
                  </a:lnTo>
                  <a:lnTo>
                    <a:pt x="12" y="159"/>
                  </a:lnTo>
                  <a:lnTo>
                    <a:pt x="20" y="166"/>
                  </a:lnTo>
                  <a:lnTo>
                    <a:pt x="26" y="168"/>
                  </a:lnTo>
                  <a:lnTo>
                    <a:pt x="26" y="168"/>
                  </a:lnTo>
                  <a:lnTo>
                    <a:pt x="30" y="168"/>
                  </a:lnTo>
                  <a:lnTo>
                    <a:pt x="38" y="166"/>
                  </a:lnTo>
                  <a:lnTo>
                    <a:pt x="45" y="162"/>
                  </a:lnTo>
                  <a:lnTo>
                    <a:pt x="55" y="158"/>
                  </a:lnTo>
                  <a:lnTo>
                    <a:pt x="55" y="158"/>
                  </a:lnTo>
                  <a:lnTo>
                    <a:pt x="81" y="143"/>
                  </a:lnTo>
                  <a:lnTo>
                    <a:pt x="104" y="127"/>
                  </a:lnTo>
                  <a:lnTo>
                    <a:pt x="126" y="111"/>
                  </a:lnTo>
                  <a:lnTo>
                    <a:pt x="146" y="95"/>
                  </a:lnTo>
                  <a:lnTo>
                    <a:pt x="165" y="78"/>
                  </a:lnTo>
                  <a:lnTo>
                    <a:pt x="184" y="59"/>
                  </a:lnTo>
                  <a:lnTo>
                    <a:pt x="200" y="40"/>
                  </a:lnTo>
                  <a:lnTo>
                    <a:pt x="217" y="22"/>
                  </a:lnTo>
                  <a:lnTo>
                    <a:pt x="225" y="27"/>
                  </a:lnTo>
                  <a:close/>
                  <a:moveTo>
                    <a:pt x="6" y="0"/>
                  </a:moveTo>
                  <a:lnTo>
                    <a:pt x="6" y="0"/>
                  </a:lnTo>
                  <a:lnTo>
                    <a:pt x="22" y="3"/>
                  </a:lnTo>
                  <a:lnTo>
                    <a:pt x="38" y="9"/>
                  </a:lnTo>
                  <a:lnTo>
                    <a:pt x="52" y="16"/>
                  </a:lnTo>
                  <a:lnTo>
                    <a:pt x="62" y="23"/>
                  </a:lnTo>
                  <a:lnTo>
                    <a:pt x="62" y="23"/>
                  </a:lnTo>
                  <a:lnTo>
                    <a:pt x="68" y="29"/>
                  </a:lnTo>
                  <a:lnTo>
                    <a:pt x="72" y="33"/>
                  </a:lnTo>
                  <a:lnTo>
                    <a:pt x="74" y="39"/>
                  </a:lnTo>
                  <a:lnTo>
                    <a:pt x="74" y="45"/>
                  </a:lnTo>
                  <a:lnTo>
                    <a:pt x="74" y="45"/>
                  </a:lnTo>
                  <a:lnTo>
                    <a:pt x="74" y="52"/>
                  </a:lnTo>
                  <a:lnTo>
                    <a:pt x="70" y="56"/>
                  </a:lnTo>
                  <a:lnTo>
                    <a:pt x="65" y="61"/>
                  </a:lnTo>
                  <a:lnTo>
                    <a:pt x="59" y="62"/>
                  </a:lnTo>
                  <a:lnTo>
                    <a:pt x="59" y="62"/>
                  </a:lnTo>
                  <a:lnTo>
                    <a:pt x="55" y="61"/>
                  </a:lnTo>
                  <a:lnTo>
                    <a:pt x="52" y="59"/>
                  </a:lnTo>
                  <a:lnTo>
                    <a:pt x="48" y="55"/>
                  </a:lnTo>
                  <a:lnTo>
                    <a:pt x="43" y="48"/>
                  </a:lnTo>
                  <a:lnTo>
                    <a:pt x="43" y="48"/>
                  </a:lnTo>
                  <a:lnTo>
                    <a:pt x="35" y="36"/>
                  </a:lnTo>
                  <a:lnTo>
                    <a:pt x="26" y="25"/>
                  </a:lnTo>
                  <a:lnTo>
                    <a:pt x="16" y="16"/>
                  </a:lnTo>
                  <a:lnTo>
                    <a:pt x="1" y="7"/>
                  </a:lnTo>
                  <a:lnTo>
                    <a:pt x="6"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6" name="Freeform 180"/>
            <p:cNvSpPr>
              <a:spLocks/>
            </p:cNvSpPr>
            <p:nvPr userDrawn="1"/>
          </p:nvSpPr>
          <p:spPr bwMode="auto">
            <a:xfrm>
              <a:off x="4999038" y="1757363"/>
              <a:ext cx="127000" cy="136525"/>
            </a:xfrm>
            <a:custGeom>
              <a:avLst/>
              <a:gdLst/>
              <a:ahLst/>
              <a:cxnLst>
                <a:cxn ang="0">
                  <a:pos x="19" y="58"/>
                </a:cxn>
                <a:cxn ang="0">
                  <a:pos x="55" y="58"/>
                </a:cxn>
                <a:cxn ang="0">
                  <a:pos x="92" y="32"/>
                </a:cxn>
                <a:cxn ang="0">
                  <a:pos x="97" y="18"/>
                </a:cxn>
                <a:cxn ang="0">
                  <a:pos x="90" y="10"/>
                </a:cxn>
                <a:cxn ang="0">
                  <a:pos x="79" y="5"/>
                </a:cxn>
                <a:cxn ang="0">
                  <a:pos x="87" y="0"/>
                </a:cxn>
                <a:cxn ang="0">
                  <a:pos x="123" y="10"/>
                </a:cxn>
                <a:cxn ang="0">
                  <a:pos x="124" y="19"/>
                </a:cxn>
                <a:cxn ang="0">
                  <a:pos x="113" y="35"/>
                </a:cxn>
                <a:cxn ang="0">
                  <a:pos x="150" y="34"/>
                </a:cxn>
                <a:cxn ang="0">
                  <a:pos x="162" y="31"/>
                </a:cxn>
                <a:cxn ang="0">
                  <a:pos x="177" y="42"/>
                </a:cxn>
                <a:cxn ang="0">
                  <a:pos x="159" y="54"/>
                </a:cxn>
                <a:cxn ang="0">
                  <a:pos x="91" y="70"/>
                </a:cxn>
                <a:cxn ang="0">
                  <a:pos x="65" y="112"/>
                </a:cxn>
                <a:cxn ang="0">
                  <a:pos x="97" y="102"/>
                </a:cxn>
                <a:cxn ang="0">
                  <a:pos x="121" y="112"/>
                </a:cxn>
                <a:cxn ang="0">
                  <a:pos x="133" y="141"/>
                </a:cxn>
                <a:cxn ang="0">
                  <a:pos x="203" y="110"/>
                </a:cxn>
                <a:cxn ang="0">
                  <a:pos x="204" y="103"/>
                </a:cxn>
                <a:cxn ang="0">
                  <a:pos x="195" y="93"/>
                </a:cxn>
                <a:cxn ang="0">
                  <a:pos x="194" y="89"/>
                </a:cxn>
                <a:cxn ang="0">
                  <a:pos x="211" y="91"/>
                </a:cxn>
                <a:cxn ang="0">
                  <a:pos x="235" y="112"/>
                </a:cxn>
                <a:cxn ang="0">
                  <a:pos x="238" y="125"/>
                </a:cxn>
                <a:cxn ang="0">
                  <a:pos x="226" y="129"/>
                </a:cxn>
                <a:cxn ang="0">
                  <a:pos x="166" y="146"/>
                </a:cxn>
                <a:cxn ang="0">
                  <a:pos x="135" y="191"/>
                </a:cxn>
                <a:cxn ang="0">
                  <a:pos x="123" y="209"/>
                </a:cxn>
                <a:cxn ang="0">
                  <a:pos x="114" y="202"/>
                </a:cxn>
                <a:cxn ang="0">
                  <a:pos x="114" y="165"/>
                </a:cxn>
                <a:cxn ang="0">
                  <a:pos x="78" y="190"/>
                </a:cxn>
                <a:cxn ang="0">
                  <a:pos x="66" y="212"/>
                </a:cxn>
                <a:cxn ang="0">
                  <a:pos x="74" y="228"/>
                </a:cxn>
                <a:cxn ang="0">
                  <a:pos x="116" y="236"/>
                </a:cxn>
                <a:cxn ang="0">
                  <a:pos x="161" y="232"/>
                </a:cxn>
                <a:cxn ang="0">
                  <a:pos x="188" y="228"/>
                </a:cxn>
                <a:cxn ang="0">
                  <a:pos x="207" y="236"/>
                </a:cxn>
                <a:cxn ang="0">
                  <a:pos x="204" y="252"/>
                </a:cxn>
                <a:cxn ang="0">
                  <a:pos x="168" y="258"/>
                </a:cxn>
                <a:cxn ang="0">
                  <a:pos x="101" y="257"/>
                </a:cxn>
                <a:cxn ang="0">
                  <a:pos x="56" y="235"/>
                </a:cxn>
                <a:cxn ang="0">
                  <a:pos x="52" y="206"/>
                </a:cxn>
                <a:cxn ang="0">
                  <a:pos x="65" y="181"/>
                </a:cxn>
                <a:cxn ang="0">
                  <a:pos x="114" y="148"/>
                </a:cxn>
                <a:cxn ang="0">
                  <a:pos x="108" y="122"/>
                </a:cxn>
                <a:cxn ang="0">
                  <a:pos x="94" y="115"/>
                </a:cxn>
                <a:cxn ang="0">
                  <a:pos x="63" y="126"/>
                </a:cxn>
                <a:cxn ang="0">
                  <a:pos x="26" y="155"/>
                </a:cxn>
                <a:cxn ang="0">
                  <a:pos x="11"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6" y="60"/>
                  </a:lnTo>
                  <a:lnTo>
                    <a:pt x="32" y="60"/>
                  </a:lnTo>
                  <a:lnTo>
                    <a:pt x="32" y="60"/>
                  </a:lnTo>
                  <a:lnTo>
                    <a:pt x="55" y="58"/>
                  </a:lnTo>
                  <a:lnTo>
                    <a:pt x="82" y="54"/>
                  </a:lnTo>
                  <a:lnTo>
                    <a:pt x="82" y="54"/>
                  </a:lnTo>
                  <a:lnTo>
                    <a:pt x="88" y="44"/>
                  </a:lnTo>
                  <a:lnTo>
                    <a:pt x="92" y="32"/>
                  </a:lnTo>
                  <a:lnTo>
                    <a:pt x="92" y="32"/>
                  </a:lnTo>
                  <a:lnTo>
                    <a:pt x="95" y="23"/>
                  </a:lnTo>
                  <a:lnTo>
                    <a:pt x="97" y="18"/>
                  </a:lnTo>
                  <a:lnTo>
                    <a:pt x="97" y="18"/>
                  </a:lnTo>
                  <a:lnTo>
                    <a:pt x="97" y="16"/>
                  </a:lnTo>
                  <a:lnTo>
                    <a:pt x="95" y="15"/>
                  </a:lnTo>
                  <a:lnTo>
                    <a:pt x="95" y="15"/>
                  </a:lnTo>
                  <a:lnTo>
                    <a:pt x="90" y="10"/>
                  </a:lnTo>
                  <a:lnTo>
                    <a:pt x="82" y="7"/>
                  </a:lnTo>
                  <a:lnTo>
                    <a:pt x="82" y="7"/>
                  </a:lnTo>
                  <a:lnTo>
                    <a:pt x="79" y="6"/>
                  </a:lnTo>
                  <a:lnTo>
                    <a:pt x="79" y="5"/>
                  </a:lnTo>
                  <a:lnTo>
                    <a:pt x="79" y="5"/>
                  </a:lnTo>
                  <a:lnTo>
                    <a:pt x="79" y="2"/>
                  </a:lnTo>
                  <a:lnTo>
                    <a:pt x="81" y="0"/>
                  </a:lnTo>
                  <a:lnTo>
                    <a:pt x="87" y="0"/>
                  </a:lnTo>
                  <a:lnTo>
                    <a:pt x="87" y="0"/>
                  </a:lnTo>
                  <a:lnTo>
                    <a:pt x="101" y="2"/>
                  </a:lnTo>
                  <a:lnTo>
                    <a:pt x="114" y="5"/>
                  </a:lnTo>
                  <a:lnTo>
                    <a:pt x="123" y="10"/>
                  </a:lnTo>
                  <a:lnTo>
                    <a:pt x="124" y="13"/>
                  </a:lnTo>
                  <a:lnTo>
                    <a:pt x="126" y="16"/>
                  </a:lnTo>
                  <a:lnTo>
                    <a:pt x="126" y="16"/>
                  </a:lnTo>
                  <a:lnTo>
                    <a:pt x="124" y="19"/>
                  </a:lnTo>
                  <a:lnTo>
                    <a:pt x="121" y="23"/>
                  </a:lnTo>
                  <a:lnTo>
                    <a:pt x="121" y="23"/>
                  </a:lnTo>
                  <a:lnTo>
                    <a:pt x="113" y="35"/>
                  </a:lnTo>
                  <a:lnTo>
                    <a:pt x="113" y="35"/>
                  </a:lnTo>
                  <a:lnTo>
                    <a:pt x="103" y="51"/>
                  </a:lnTo>
                  <a:lnTo>
                    <a:pt x="103" y="51"/>
                  </a:lnTo>
                  <a:lnTo>
                    <a:pt x="130" y="42"/>
                  </a:lnTo>
                  <a:lnTo>
                    <a:pt x="150" y="34"/>
                  </a:lnTo>
                  <a:lnTo>
                    <a:pt x="150" y="34"/>
                  </a:lnTo>
                  <a:lnTo>
                    <a:pt x="156" y="32"/>
                  </a:lnTo>
                  <a:lnTo>
                    <a:pt x="162" y="31"/>
                  </a:lnTo>
                  <a:lnTo>
                    <a:pt x="162" y="31"/>
                  </a:lnTo>
                  <a:lnTo>
                    <a:pt x="168" y="32"/>
                  </a:lnTo>
                  <a:lnTo>
                    <a:pt x="172" y="35"/>
                  </a:lnTo>
                  <a:lnTo>
                    <a:pt x="175" y="38"/>
                  </a:lnTo>
                  <a:lnTo>
                    <a:pt x="177" y="42"/>
                  </a:lnTo>
                  <a:lnTo>
                    <a:pt x="177" y="42"/>
                  </a:lnTo>
                  <a:lnTo>
                    <a:pt x="175" y="47"/>
                  </a:lnTo>
                  <a:lnTo>
                    <a:pt x="169" y="51"/>
                  </a:lnTo>
                  <a:lnTo>
                    <a:pt x="159" y="54"/>
                  </a:lnTo>
                  <a:lnTo>
                    <a:pt x="145" y="58"/>
                  </a:lnTo>
                  <a:lnTo>
                    <a:pt x="145" y="58"/>
                  </a:lnTo>
                  <a:lnTo>
                    <a:pt x="91" y="70"/>
                  </a:lnTo>
                  <a:lnTo>
                    <a:pt x="91" y="70"/>
                  </a:lnTo>
                  <a:lnTo>
                    <a:pt x="74" y="93"/>
                  </a:lnTo>
                  <a:lnTo>
                    <a:pt x="53" y="118"/>
                  </a:lnTo>
                  <a:lnTo>
                    <a:pt x="53" y="118"/>
                  </a:lnTo>
                  <a:lnTo>
                    <a:pt x="65" y="112"/>
                  </a:lnTo>
                  <a:lnTo>
                    <a:pt x="77" y="106"/>
                  </a:lnTo>
                  <a:lnTo>
                    <a:pt x="87" y="103"/>
                  </a:lnTo>
                  <a:lnTo>
                    <a:pt x="97" y="102"/>
                  </a:lnTo>
                  <a:lnTo>
                    <a:pt x="97" y="102"/>
                  </a:lnTo>
                  <a:lnTo>
                    <a:pt x="104" y="102"/>
                  </a:lnTo>
                  <a:lnTo>
                    <a:pt x="111" y="104"/>
                  </a:lnTo>
                  <a:lnTo>
                    <a:pt x="117" y="107"/>
                  </a:lnTo>
                  <a:lnTo>
                    <a:pt x="121" y="112"/>
                  </a:lnTo>
                  <a:lnTo>
                    <a:pt x="126" y="118"/>
                  </a:lnTo>
                  <a:lnTo>
                    <a:pt x="130"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5" y="93"/>
                  </a:lnTo>
                  <a:lnTo>
                    <a:pt x="195" y="93"/>
                  </a:lnTo>
                  <a:lnTo>
                    <a:pt x="194" y="91"/>
                  </a:lnTo>
                  <a:lnTo>
                    <a:pt x="193" y="90"/>
                  </a:lnTo>
                  <a:lnTo>
                    <a:pt x="193" y="90"/>
                  </a:lnTo>
                  <a:lnTo>
                    <a:pt x="194" y="89"/>
                  </a:lnTo>
                  <a:lnTo>
                    <a:pt x="198" y="89"/>
                  </a:lnTo>
                  <a:lnTo>
                    <a:pt x="198" y="89"/>
                  </a:lnTo>
                  <a:lnTo>
                    <a:pt x="204" y="89"/>
                  </a:lnTo>
                  <a:lnTo>
                    <a:pt x="211" y="91"/>
                  </a:lnTo>
                  <a:lnTo>
                    <a:pt x="219" y="96"/>
                  </a:lnTo>
                  <a:lnTo>
                    <a:pt x="224" y="100"/>
                  </a:lnTo>
                  <a:lnTo>
                    <a:pt x="224" y="100"/>
                  </a:lnTo>
                  <a:lnTo>
                    <a:pt x="235" y="112"/>
                  </a:lnTo>
                  <a:lnTo>
                    <a:pt x="238" y="116"/>
                  </a:lnTo>
                  <a:lnTo>
                    <a:pt x="238" y="120"/>
                  </a:lnTo>
                  <a:lnTo>
                    <a:pt x="238" y="120"/>
                  </a:lnTo>
                  <a:lnTo>
                    <a:pt x="238" y="125"/>
                  </a:lnTo>
                  <a:lnTo>
                    <a:pt x="235" y="126"/>
                  </a:lnTo>
                  <a:lnTo>
                    <a:pt x="230" y="128"/>
                  </a:lnTo>
                  <a:lnTo>
                    <a:pt x="226" y="129"/>
                  </a:lnTo>
                  <a:lnTo>
                    <a:pt x="226" y="129"/>
                  </a:lnTo>
                  <a:lnTo>
                    <a:pt x="214" y="131"/>
                  </a:lnTo>
                  <a:lnTo>
                    <a:pt x="200" y="135"/>
                  </a:lnTo>
                  <a:lnTo>
                    <a:pt x="200" y="135"/>
                  </a:lnTo>
                  <a:lnTo>
                    <a:pt x="166"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4" y="202"/>
                  </a:lnTo>
                  <a:lnTo>
                    <a:pt x="113" y="196"/>
                  </a:lnTo>
                  <a:lnTo>
                    <a:pt x="113" y="196"/>
                  </a:lnTo>
                  <a:lnTo>
                    <a:pt x="114" y="165"/>
                  </a:lnTo>
                  <a:lnTo>
                    <a:pt x="114" y="165"/>
                  </a:lnTo>
                  <a:lnTo>
                    <a:pt x="103" y="171"/>
                  </a:lnTo>
                  <a:lnTo>
                    <a:pt x="92" y="177"/>
                  </a:lnTo>
                  <a:lnTo>
                    <a:pt x="84" y="184"/>
                  </a:lnTo>
                  <a:lnTo>
                    <a:pt x="78" y="190"/>
                  </a:lnTo>
                  <a:lnTo>
                    <a:pt x="72" y="196"/>
                  </a:lnTo>
                  <a:lnTo>
                    <a:pt x="69" y="202"/>
                  </a:lnTo>
                  <a:lnTo>
                    <a:pt x="66" y="207"/>
                  </a:lnTo>
                  <a:lnTo>
                    <a:pt x="66" y="212"/>
                  </a:lnTo>
                  <a:lnTo>
                    <a:pt x="66" y="212"/>
                  </a:lnTo>
                  <a:lnTo>
                    <a:pt x="66" y="219"/>
                  </a:lnTo>
                  <a:lnTo>
                    <a:pt x="69" y="223"/>
                  </a:lnTo>
                  <a:lnTo>
                    <a:pt x="74" y="228"/>
                  </a:lnTo>
                  <a:lnTo>
                    <a:pt x="78" y="230"/>
                  </a:lnTo>
                  <a:lnTo>
                    <a:pt x="85" y="233"/>
                  </a:lnTo>
                  <a:lnTo>
                    <a:pt x="94" y="235"/>
                  </a:lnTo>
                  <a:lnTo>
                    <a:pt x="116" y="236"/>
                  </a:lnTo>
                  <a:lnTo>
                    <a:pt x="116" y="236"/>
                  </a:lnTo>
                  <a:lnTo>
                    <a:pt x="136" y="235"/>
                  </a:lnTo>
                  <a:lnTo>
                    <a:pt x="161" y="232"/>
                  </a:lnTo>
                  <a:lnTo>
                    <a:pt x="161" y="232"/>
                  </a:lnTo>
                  <a:lnTo>
                    <a:pt x="171" y="230"/>
                  </a:lnTo>
                  <a:lnTo>
                    <a:pt x="180" y="229"/>
                  </a:lnTo>
                  <a:lnTo>
                    <a:pt x="180" y="229"/>
                  </a:lnTo>
                  <a:lnTo>
                    <a:pt x="188" y="228"/>
                  </a:lnTo>
                  <a:lnTo>
                    <a:pt x="188" y="228"/>
                  </a:lnTo>
                  <a:lnTo>
                    <a:pt x="195" y="228"/>
                  </a:lnTo>
                  <a:lnTo>
                    <a:pt x="203" y="232"/>
                  </a:lnTo>
                  <a:lnTo>
                    <a:pt x="207" y="236"/>
                  </a:lnTo>
                  <a:lnTo>
                    <a:pt x="209" y="242"/>
                  </a:lnTo>
                  <a:lnTo>
                    <a:pt x="209" y="242"/>
                  </a:lnTo>
                  <a:lnTo>
                    <a:pt x="209" y="248"/>
                  </a:lnTo>
                  <a:lnTo>
                    <a:pt x="204" y="252"/>
                  </a:lnTo>
                  <a:lnTo>
                    <a:pt x="198" y="254"/>
                  </a:lnTo>
                  <a:lnTo>
                    <a:pt x="188" y="257"/>
                  </a:lnTo>
                  <a:lnTo>
                    <a:pt x="188" y="257"/>
                  </a:lnTo>
                  <a:lnTo>
                    <a:pt x="168" y="258"/>
                  </a:lnTo>
                  <a:lnTo>
                    <a:pt x="140" y="259"/>
                  </a:lnTo>
                  <a:lnTo>
                    <a:pt x="140" y="259"/>
                  </a:lnTo>
                  <a:lnTo>
                    <a:pt x="119" y="258"/>
                  </a:lnTo>
                  <a:lnTo>
                    <a:pt x="101" y="257"/>
                  </a:lnTo>
                  <a:lnTo>
                    <a:pt x="85" y="254"/>
                  </a:lnTo>
                  <a:lnTo>
                    <a:pt x="72" y="249"/>
                  </a:lnTo>
                  <a:lnTo>
                    <a:pt x="63" y="243"/>
                  </a:lnTo>
                  <a:lnTo>
                    <a:pt x="56" y="235"/>
                  </a:lnTo>
                  <a:lnTo>
                    <a:pt x="52" y="226"/>
                  </a:lnTo>
                  <a:lnTo>
                    <a:pt x="50" y="215"/>
                  </a:lnTo>
                  <a:lnTo>
                    <a:pt x="50" y="215"/>
                  </a:lnTo>
                  <a:lnTo>
                    <a:pt x="52" y="206"/>
                  </a:lnTo>
                  <a:lnTo>
                    <a:pt x="55" y="197"/>
                  </a:lnTo>
                  <a:lnTo>
                    <a:pt x="59" y="188"/>
                  </a:lnTo>
                  <a:lnTo>
                    <a:pt x="65" y="181"/>
                  </a:lnTo>
                  <a:lnTo>
                    <a:pt x="65" y="181"/>
                  </a:lnTo>
                  <a:lnTo>
                    <a:pt x="75" y="173"/>
                  </a:lnTo>
                  <a:lnTo>
                    <a:pt x="87" y="164"/>
                  </a:lnTo>
                  <a:lnTo>
                    <a:pt x="100" y="155"/>
                  </a:lnTo>
                  <a:lnTo>
                    <a:pt x="114" y="148"/>
                  </a:lnTo>
                  <a:lnTo>
                    <a:pt x="114" y="148"/>
                  </a:lnTo>
                  <a:lnTo>
                    <a:pt x="113" y="132"/>
                  </a:lnTo>
                  <a:lnTo>
                    <a:pt x="111" y="126"/>
                  </a:lnTo>
                  <a:lnTo>
                    <a:pt x="108" y="122"/>
                  </a:lnTo>
                  <a:lnTo>
                    <a:pt x="106" y="119"/>
                  </a:lnTo>
                  <a:lnTo>
                    <a:pt x="103" y="116"/>
                  </a:lnTo>
                  <a:lnTo>
                    <a:pt x="98" y="115"/>
                  </a:lnTo>
                  <a:lnTo>
                    <a:pt x="94" y="115"/>
                  </a:lnTo>
                  <a:lnTo>
                    <a:pt x="94" y="115"/>
                  </a:lnTo>
                  <a:lnTo>
                    <a:pt x="85" y="116"/>
                  </a:lnTo>
                  <a:lnTo>
                    <a:pt x="75" y="120"/>
                  </a:lnTo>
                  <a:lnTo>
                    <a:pt x="63" y="126"/>
                  </a:lnTo>
                  <a:lnTo>
                    <a:pt x="52" y="133"/>
                  </a:lnTo>
                  <a:lnTo>
                    <a:pt x="52" y="133"/>
                  </a:lnTo>
                  <a:lnTo>
                    <a:pt x="39" y="144"/>
                  </a:lnTo>
                  <a:lnTo>
                    <a:pt x="26" y="155"/>
                  </a:lnTo>
                  <a:lnTo>
                    <a:pt x="26" y="155"/>
                  </a:lnTo>
                  <a:lnTo>
                    <a:pt x="17" y="162"/>
                  </a:lnTo>
                  <a:lnTo>
                    <a:pt x="14" y="164"/>
                  </a:lnTo>
                  <a:lnTo>
                    <a:pt x="11" y="165"/>
                  </a:lnTo>
                  <a:lnTo>
                    <a:pt x="11" y="165"/>
                  </a:lnTo>
                  <a:lnTo>
                    <a:pt x="7" y="164"/>
                  </a:lnTo>
                  <a:lnTo>
                    <a:pt x="3" y="162"/>
                  </a:lnTo>
                  <a:lnTo>
                    <a:pt x="1" y="158"/>
                  </a:lnTo>
                  <a:lnTo>
                    <a:pt x="0" y="154"/>
                  </a:lnTo>
                  <a:lnTo>
                    <a:pt x="0" y="154"/>
                  </a:lnTo>
                  <a:lnTo>
                    <a:pt x="1" y="149"/>
                  </a:lnTo>
                  <a:lnTo>
                    <a:pt x="3" y="144"/>
                  </a:lnTo>
                  <a:lnTo>
                    <a:pt x="5" y="139"/>
                  </a:lnTo>
                  <a:lnTo>
                    <a:pt x="10" y="136"/>
                  </a:lnTo>
                  <a:lnTo>
                    <a:pt x="10" y="136"/>
                  </a:lnTo>
                  <a:lnTo>
                    <a:pt x="19" y="129"/>
                  </a:lnTo>
                  <a:lnTo>
                    <a:pt x="30" y="120"/>
                  </a:lnTo>
                  <a:lnTo>
                    <a:pt x="30" y="120"/>
                  </a:lnTo>
                  <a:lnTo>
                    <a:pt x="50" y="99"/>
                  </a:lnTo>
                  <a:lnTo>
                    <a:pt x="61" y="86"/>
                  </a:lnTo>
                  <a:lnTo>
                    <a:pt x="71" y="73"/>
                  </a:lnTo>
                  <a:lnTo>
                    <a:pt x="71" y="73"/>
                  </a:lnTo>
                  <a:lnTo>
                    <a:pt x="55" y="76"/>
                  </a:lnTo>
                  <a:lnTo>
                    <a:pt x="39" y="76"/>
                  </a:lnTo>
                  <a:lnTo>
                    <a:pt x="39" y="76"/>
                  </a:lnTo>
                  <a:lnTo>
                    <a:pt x="27" y="76"/>
                  </a:lnTo>
                  <a:lnTo>
                    <a:pt x="17" y="73"/>
                  </a:lnTo>
                  <a:lnTo>
                    <a:pt x="10" y="67"/>
                  </a:lnTo>
                  <a:lnTo>
                    <a:pt x="3" y="60"/>
                  </a:lnTo>
                  <a:lnTo>
                    <a:pt x="7" y="52"/>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7" name="Freeform 181"/>
            <p:cNvSpPr>
              <a:spLocks noEditPoints="1"/>
            </p:cNvSpPr>
            <p:nvPr userDrawn="1"/>
          </p:nvSpPr>
          <p:spPr bwMode="auto">
            <a:xfrm>
              <a:off x="5153026" y="1751013"/>
              <a:ext cx="155575" cy="146050"/>
            </a:xfrm>
            <a:custGeom>
              <a:avLst/>
              <a:gdLst/>
              <a:ahLst/>
              <a:cxnLst>
                <a:cxn ang="0">
                  <a:pos x="123" y="29"/>
                </a:cxn>
                <a:cxn ang="0">
                  <a:pos x="150" y="56"/>
                </a:cxn>
                <a:cxn ang="0">
                  <a:pos x="93" y="100"/>
                </a:cxn>
                <a:cxn ang="0">
                  <a:pos x="126" y="79"/>
                </a:cxn>
                <a:cxn ang="0">
                  <a:pos x="151" y="107"/>
                </a:cxn>
                <a:cxn ang="0">
                  <a:pos x="93" y="160"/>
                </a:cxn>
                <a:cxn ang="0">
                  <a:pos x="126" y="140"/>
                </a:cxn>
                <a:cxn ang="0">
                  <a:pos x="151" y="168"/>
                </a:cxn>
                <a:cxn ang="0">
                  <a:pos x="93" y="171"/>
                </a:cxn>
                <a:cxn ang="0">
                  <a:pos x="126" y="244"/>
                </a:cxn>
                <a:cxn ang="0">
                  <a:pos x="231" y="246"/>
                </a:cxn>
                <a:cxn ang="0">
                  <a:pos x="287" y="250"/>
                </a:cxn>
                <a:cxn ang="0">
                  <a:pos x="279" y="268"/>
                </a:cxn>
                <a:cxn ang="0">
                  <a:pos x="209" y="272"/>
                </a:cxn>
                <a:cxn ang="0">
                  <a:pos x="110" y="262"/>
                </a:cxn>
                <a:cxn ang="0">
                  <a:pos x="78" y="243"/>
                </a:cxn>
                <a:cxn ang="0">
                  <a:pos x="48" y="204"/>
                </a:cxn>
                <a:cxn ang="0">
                  <a:pos x="29" y="234"/>
                </a:cxn>
                <a:cxn ang="0">
                  <a:pos x="0" y="272"/>
                </a:cxn>
                <a:cxn ang="0">
                  <a:pos x="20" y="207"/>
                </a:cxn>
                <a:cxn ang="0">
                  <a:pos x="28" y="129"/>
                </a:cxn>
                <a:cxn ang="0">
                  <a:pos x="63" y="137"/>
                </a:cxn>
                <a:cxn ang="0">
                  <a:pos x="51" y="146"/>
                </a:cxn>
                <a:cxn ang="0">
                  <a:pos x="47" y="179"/>
                </a:cxn>
                <a:cxn ang="0">
                  <a:pos x="70" y="214"/>
                </a:cxn>
                <a:cxn ang="0">
                  <a:pos x="20" y="110"/>
                </a:cxn>
                <a:cxn ang="0">
                  <a:pos x="20" y="98"/>
                </a:cxn>
                <a:cxn ang="0">
                  <a:pos x="38" y="58"/>
                </a:cxn>
                <a:cxn ang="0">
                  <a:pos x="16" y="45"/>
                </a:cxn>
                <a:cxn ang="0">
                  <a:pos x="68" y="47"/>
                </a:cxn>
                <a:cxn ang="0">
                  <a:pos x="68" y="0"/>
                </a:cxn>
                <a:cxn ang="0">
                  <a:pos x="105" y="7"/>
                </a:cxn>
                <a:cxn ang="0">
                  <a:pos x="103" y="13"/>
                </a:cxn>
                <a:cxn ang="0">
                  <a:pos x="238" y="21"/>
                </a:cxn>
                <a:cxn ang="0">
                  <a:pos x="271" y="23"/>
                </a:cxn>
                <a:cxn ang="0">
                  <a:pos x="274" y="29"/>
                </a:cxn>
                <a:cxn ang="0">
                  <a:pos x="264" y="63"/>
                </a:cxn>
                <a:cxn ang="0">
                  <a:pos x="264" y="123"/>
                </a:cxn>
                <a:cxn ang="0">
                  <a:pos x="247" y="126"/>
                </a:cxn>
                <a:cxn ang="0">
                  <a:pos x="239" y="107"/>
                </a:cxn>
                <a:cxn ang="0">
                  <a:pos x="183" y="198"/>
                </a:cxn>
                <a:cxn ang="0">
                  <a:pos x="221" y="202"/>
                </a:cxn>
                <a:cxn ang="0">
                  <a:pos x="254" y="198"/>
                </a:cxn>
                <a:cxn ang="0">
                  <a:pos x="271" y="139"/>
                </a:cxn>
                <a:cxn ang="0">
                  <a:pos x="274" y="194"/>
                </a:cxn>
                <a:cxn ang="0">
                  <a:pos x="281" y="199"/>
                </a:cxn>
                <a:cxn ang="0">
                  <a:pos x="287" y="208"/>
                </a:cxn>
                <a:cxn ang="0">
                  <a:pos x="277" y="220"/>
                </a:cxn>
                <a:cxn ang="0">
                  <a:pos x="213" y="223"/>
                </a:cxn>
                <a:cxn ang="0">
                  <a:pos x="165" y="220"/>
                </a:cxn>
                <a:cxn ang="0">
                  <a:pos x="158" y="202"/>
                </a:cxn>
                <a:cxn ang="0">
                  <a:pos x="158" y="114"/>
                </a:cxn>
                <a:cxn ang="0">
                  <a:pos x="186" y="97"/>
                </a:cxn>
                <a:cxn ang="0">
                  <a:pos x="174" y="32"/>
                </a:cxn>
                <a:cxn ang="0">
                  <a:pos x="151" y="20"/>
                </a:cxn>
              </a:cxnLst>
              <a:rect l="0" t="0" r="r" b="b"/>
              <a:pathLst>
                <a:path w="293" h="275">
                  <a:moveTo>
                    <a:pt x="109" y="47"/>
                  </a:moveTo>
                  <a:lnTo>
                    <a:pt x="109" y="47"/>
                  </a:lnTo>
                  <a:lnTo>
                    <a:pt x="123" y="29"/>
                  </a:lnTo>
                  <a:lnTo>
                    <a:pt x="123" y="29"/>
                  </a:lnTo>
                  <a:lnTo>
                    <a:pt x="148" y="52"/>
                  </a:lnTo>
                  <a:lnTo>
                    <a:pt x="148" y="52"/>
                  </a:lnTo>
                  <a:lnTo>
                    <a:pt x="150" y="56"/>
                  </a:lnTo>
                  <a:lnTo>
                    <a:pt x="150" y="56"/>
                  </a:lnTo>
                  <a:lnTo>
                    <a:pt x="150" y="58"/>
                  </a:lnTo>
                  <a:lnTo>
                    <a:pt x="147" y="58"/>
                  </a:lnTo>
                  <a:lnTo>
                    <a:pt x="93" y="58"/>
                  </a:lnTo>
                  <a:lnTo>
                    <a:pt x="93" y="100"/>
                  </a:lnTo>
                  <a:lnTo>
                    <a:pt x="110" y="100"/>
                  </a:lnTo>
                  <a:lnTo>
                    <a:pt x="110" y="100"/>
                  </a:lnTo>
                  <a:lnTo>
                    <a:pt x="126" y="79"/>
                  </a:lnTo>
                  <a:lnTo>
                    <a:pt x="126" y="79"/>
                  </a:lnTo>
                  <a:lnTo>
                    <a:pt x="150" y="104"/>
                  </a:lnTo>
                  <a:lnTo>
                    <a:pt x="150" y="104"/>
                  </a:lnTo>
                  <a:lnTo>
                    <a:pt x="151" y="107"/>
                  </a:lnTo>
                  <a:lnTo>
                    <a:pt x="151" y="107"/>
                  </a:lnTo>
                  <a:lnTo>
                    <a:pt x="151" y="108"/>
                  </a:lnTo>
                  <a:lnTo>
                    <a:pt x="150" y="110"/>
                  </a:lnTo>
                  <a:lnTo>
                    <a:pt x="93" y="110"/>
                  </a:lnTo>
                  <a:lnTo>
                    <a:pt x="93" y="160"/>
                  </a:lnTo>
                  <a:lnTo>
                    <a:pt x="109" y="160"/>
                  </a:lnTo>
                  <a:lnTo>
                    <a:pt x="109" y="160"/>
                  </a:lnTo>
                  <a:lnTo>
                    <a:pt x="126" y="140"/>
                  </a:lnTo>
                  <a:lnTo>
                    <a:pt x="126" y="140"/>
                  </a:lnTo>
                  <a:lnTo>
                    <a:pt x="138" y="152"/>
                  </a:lnTo>
                  <a:lnTo>
                    <a:pt x="150" y="165"/>
                  </a:lnTo>
                  <a:lnTo>
                    <a:pt x="150" y="165"/>
                  </a:lnTo>
                  <a:lnTo>
                    <a:pt x="151" y="168"/>
                  </a:lnTo>
                  <a:lnTo>
                    <a:pt x="151" y="168"/>
                  </a:lnTo>
                  <a:lnTo>
                    <a:pt x="150" y="169"/>
                  </a:lnTo>
                  <a:lnTo>
                    <a:pt x="148" y="171"/>
                  </a:lnTo>
                  <a:lnTo>
                    <a:pt x="93" y="171"/>
                  </a:lnTo>
                  <a:lnTo>
                    <a:pt x="93" y="233"/>
                  </a:lnTo>
                  <a:lnTo>
                    <a:pt x="93" y="233"/>
                  </a:lnTo>
                  <a:lnTo>
                    <a:pt x="109" y="240"/>
                  </a:lnTo>
                  <a:lnTo>
                    <a:pt x="126" y="244"/>
                  </a:lnTo>
                  <a:lnTo>
                    <a:pt x="148" y="247"/>
                  </a:lnTo>
                  <a:lnTo>
                    <a:pt x="173" y="247"/>
                  </a:lnTo>
                  <a:lnTo>
                    <a:pt x="173" y="247"/>
                  </a:lnTo>
                  <a:lnTo>
                    <a:pt x="231" y="246"/>
                  </a:lnTo>
                  <a:lnTo>
                    <a:pt x="293" y="241"/>
                  </a:lnTo>
                  <a:lnTo>
                    <a:pt x="293" y="247"/>
                  </a:lnTo>
                  <a:lnTo>
                    <a:pt x="293" y="247"/>
                  </a:lnTo>
                  <a:lnTo>
                    <a:pt x="287" y="250"/>
                  </a:lnTo>
                  <a:lnTo>
                    <a:pt x="281" y="256"/>
                  </a:lnTo>
                  <a:lnTo>
                    <a:pt x="279" y="260"/>
                  </a:lnTo>
                  <a:lnTo>
                    <a:pt x="279" y="268"/>
                  </a:lnTo>
                  <a:lnTo>
                    <a:pt x="279" y="268"/>
                  </a:lnTo>
                  <a:lnTo>
                    <a:pt x="279" y="270"/>
                  </a:lnTo>
                  <a:lnTo>
                    <a:pt x="279" y="270"/>
                  </a:lnTo>
                  <a:lnTo>
                    <a:pt x="209" y="272"/>
                  </a:lnTo>
                  <a:lnTo>
                    <a:pt x="209" y="272"/>
                  </a:lnTo>
                  <a:lnTo>
                    <a:pt x="173" y="272"/>
                  </a:lnTo>
                  <a:lnTo>
                    <a:pt x="145" y="269"/>
                  </a:lnTo>
                  <a:lnTo>
                    <a:pt x="126" y="266"/>
                  </a:lnTo>
                  <a:lnTo>
                    <a:pt x="110" y="262"/>
                  </a:lnTo>
                  <a:lnTo>
                    <a:pt x="110" y="262"/>
                  </a:lnTo>
                  <a:lnTo>
                    <a:pt x="99" y="256"/>
                  </a:lnTo>
                  <a:lnTo>
                    <a:pt x="89" y="250"/>
                  </a:lnTo>
                  <a:lnTo>
                    <a:pt x="78" y="243"/>
                  </a:lnTo>
                  <a:lnTo>
                    <a:pt x="70" y="234"/>
                  </a:lnTo>
                  <a:lnTo>
                    <a:pt x="61" y="226"/>
                  </a:lnTo>
                  <a:lnTo>
                    <a:pt x="54" y="215"/>
                  </a:lnTo>
                  <a:lnTo>
                    <a:pt x="48" y="204"/>
                  </a:lnTo>
                  <a:lnTo>
                    <a:pt x="44" y="192"/>
                  </a:lnTo>
                  <a:lnTo>
                    <a:pt x="44" y="192"/>
                  </a:lnTo>
                  <a:lnTo>
                    <a:pt x="38" y="214"/>
                  </a:lnTo>
                  <a:lnTo>
                    <a:pt x="29" y="234"/>
                  </a:lnTo>
                  <a:lnTo>
                    <a:pt x="19" y="254"/>
                  </a:lnTo>
                  <a:lnTo>
                    <a:pt x="5" y="275"/>
                  </a:lnTo>
                  <a:lnTo>
                    <a:pt x="0" y="272"/>
                  </a:lnTo>
                  <a:lnTo>
                    <a:pt x="0" y="272"/>
                  </a:lnTo>
                  <a:lnTo>
                    <a:pt x="12" y="237"/>
                  </a:lnTo>
                  <a:lnTo>
                    <a:pt x="16" y="223"/>
                  </a:lnTo>
                  <a:lnTo>
                    <a:pt x="20" y="207"/>
                  </a:lnTo>
                  <a:lnTo>
                    <a:pt x="20" y="207"/>
                  </a:lnTo>
                  <a:lnTo>
                    <a:pt x="26" y="171"/>
                  </a:lnTo>
                  <a:lnTo>
                    <a:pt x="28" y="139"/>
                  </a:lnTo>
                  <a:lnTo>
                    <a:pt x="28" y="139"/>
                  </a:lnTo>
                  <a:lnTo>
                    <a:pt x="28" y="129"/>
                  </a:lnTo>
                  <a:lnTo>
                    <a:pt x="28" y="129"/>
                  </a:lnTo>
                  <a:lnTo>
                    <a:pt x="58" y="133"/>
                  </a:lnTo>
                  <a:lnTo>
                    <a:pt x="63" y="134"/>
                  </a:lnTo>
                  <a:lnTo>
                    <a:pt x="63" y="137"/>
                  </a:lnTo>
                  <a:lnTo>
                    <a:pt x="63" y="137"/>
                  </a:lnTo>
                  <a:lnTo>
                    <a:pt x="63" y="140"/>
                  </a:lnTo>
                  <a:lnTo>
                    <a:pt x="61" y="142"/>
                  </a:lnTo>
                  <a:lnTo>
                    <a:pt x="51" y="146"/>
                  </a:lnTo>
                  <a:lnTo>
                    <a:pt x="51" y="146"/>
                  </a:lnTo>
                  <a:lnTo>
                    <a:pt x="49" y="165"/>
                  </a:lnTo>
                  <a:lnTo>
                    <a:pt x="47" y="179"/>
                  </a:lnTo>
                  <a:lnTo>
                    <a:pt x="47" y="179"/>
                  </a:lnTo>
                  <a:lnTo>
                    <a:pt x="52" y="191"/>
                  </a:lnTo>
                  <a:lnTo>
                    <a:pt x="57" y="199"/>
                  </a:lnTo>
                  <a:lnTo>
                    <a:pt x="63" y="207"/>
                  </a:lnTo>
                  <a:lnTo>
                    <a:pt x="70" y="214"/>
                  </a:lnTo>
                  <a:lnTo>
                    <a:pt x="70" y="110"/>
                  </a:lnTo>
                  <a:lnTo>
                    <a:pt x="34" y="110"/>
                  </a:lnTo>
                  <a:lnTo>
                    <a:pt x="34" y="110"/>
                  </a:lnTo>
                  <a:lnTo>
                    <a:pt x="20" y="110"/>
                  </a:lnTo>
                  <a:lnTo>
                    <a:pt x="9" y="111"/>
                  </a:lnTo>
                  <a:lnTo>
                    <a:pt x="7" y="97"/>
                  </a:lnTo>
                  <a:lnTo>
                    <a:pt x="7" y="97"/>
                  </a:lnTo>
                  <a:lnTo>
                    <a:pt x="20" y="98"/>
                  </a:lnTo>
                  <a:lnTo>
                    <a:pt x="34" y="100"/>
                  </a:lnTo>
                  <a:lnTo>
                    <a:pt x="68" y="100"/>
                  </a:lnTo>
                  <a:lnTo>
                    <a:pt x="68" y="58"/>
                  </a:lnTo>
                  <a:lnTo>
                    <a:pt x="38" y="58"/>
                  </a:lnTo>
                  <a:lnTo>
                    <a:pt x="38" y="58"/>
                  </a:lnTo>
                  <a:lnTo>
                    <a:pt x="28" y="59"/>
                  </a:lnTo>
                  <a:lnTo>
                    <a:pt x="19" y="60"/>
                  </a:lnTo>
                  <a:lnTo>
                    <a:pt x="16" y="45"/>
                  </a:lnTo>
                  <a:lnTo>
                    <a:pt x="16" y="45"/>
                  </a:lnTo>
                  <a:lnTo>
                    <a:pt x="26" y="47"/>
                  </a:lnTo>
                  <a:lnTo>
                    <a:pt x="38" y="47"/>
                  </a:lnTo>
                  <a:lnTo>
                    <a:pt x="68" y="47"/>
                  </a:lnTo>
                  <a:lnTo>
                    <a:pt x="68" y="32"/>
                  </a:lnTo>
                  <a:lnTo>
                    <a:pt x="68" y="32"/>
                  </a:lnTo>
                  <a:lnTo>
                    <a:pt x="68" y="0"/>
                  </a:lnTo>
                  <a:lnTo>
                    <a:pt x="68" y="0"/>
                  </a:lnTo>
                  <a:lnTo>
                    <a:pt x="94" y="3"/>
                  </a:lnTo>
                  <a:lnTo>
                    <a:pt x="102" y="5"/>
                  </a:lnTo>
                  <a:lnTo>
                    <a:pt x="102" y="5"/>
                  </a:lnTo>
                  <a:lnTo>
                    <a:pt x="105" y="7"/>
                  </a:lnTo>
                  <a:lnTo>
                    <a:pt x="106" y="10"/>
                  </a:lnTo>
                  <a:lnTo>
                    <a:pt x="106" y="10"/>
                  </a:lnTo>
                  <a:lnTo>
                    <a:pt x="106" y="11"/>
                  </a:lnTo>
                  <a:lnTo>
                    <a:pt x="103" y="13"/>
                  </a:lnTo>
                  <a:lnTo>
                    <a:pt x="93" y="17"/>
                  </a:lnTo>
                  <a:lnTo>
                    <a:pt x="93" y="47"/>
                  </a:lnTo>
                  <a:lnTo>
                    <a:pt x="109" y="47"/>
                  </a:lnTo>
                  <a:close/>
                  <a:moveTo>
                    <a:pt x="238" y="21"/>
                  </a:moveTo>
                  <a:lnTo>
                    <a:pt x="238" y="21"/>
                  </a:lnTo>
                  <a:lnTo>
                    <a:pt x="251" y="7"/>
                  </a:lnTo>
                  <a:lnTo>
                    <a:pt x="251" y="7"/>
                  </a:lnTo>
                  <a:lnTo>
                    <a:pt x="271" y="23"/>
                  </a:lnTo>
                  <a:lnTo>
                    <a:pt x="271" y="23"/>
                  </a:lnTo>
                  <a:lnTo>
                    <a:pt x="274" y="26"/>
                  </a:lnTo>
                  <a:lnTo>
                    <a:pt x="274" y="29"/>
                  </a:lnTo>
                  <a:lnTo>
                    <a:pt x="274" y="29"/>
                  </a:lnTo>
                  <a:lnTo>
                    <a:pt x="274" y="30"/>
                  </a:lnTo>
                  <a:lnTo>
                    <a:pt x="273" y="33"/>
                  </a:lnTo>
                  <a:lnTo>
                    <a:pt x="264" y="39"/>
                  </a:lnTo>
                  <a:lnTo>
                    <a:pt x="264" y="63"/>
                  </a:lnTo>
                  <a:lnTo>
                    <a:pt x="264" y="63"/>
                  </a:lnTo>
                  <a:lnTo>
                    <a:pt x="266" y="120"/>
                  </a:lnTo>
                  <a:lnTo>
                    <a:pt x="266" y="120"/>
                  </a:lnTo>
                  <a:lnTo>
                    <a:pt x="264" y="123"/>
                  </a:lnTo>
                  <a:lnTo>
                    <a:pt x="261" y="124"/>
                  </a:lnTo>
                  <a:lnTo>
                    <a:pt x="257" y="126"/>
                  </a:lnTo>
                  <a:lnTo>
                    <a:pt x="247" y="126"/>
                  </a:lnTo>
                  <a:lnTo>
                    <a:pt x="247" y="126"/>
                  </a:lnTo>
                  <a:lnTo>
                    <a:pt x="241" y="124"/>
                  </a:lnTo>
                  <a:lnTo>
                    <a:pt x="239" y="124"/>
                  </a:lnTo>
                  <a:lnTo>
                    <a:pt x="239" y="121"/>
                  </a:lnTo>
                  <a:lnTo>
                    <a:pt x="239" y="107"/>
                  </a:lnTo>
                  <a:lnTo>
                    <a:pt x="181" y="107"/>
                  </a:lnTo>
                  <a:lnTo>
                    <a:pt x="181" y="194"/>
                  </a:lnTo>
                  <a:lnTo>
                    <a:pt x="181" y="194"/>
                  </a:lnTo>
                  <a:lnTo>
                    <a:pt x="183" y="198"/>
                  </a:lnTo>
                  <a:lnTo>
                    <a:pt x="184" y="201"/>
                  </a:lnTo>
                  <a:lnTo>
                    <a:pt x="184" y="201"/>
                  </a:lnTo>
                  <a:lnTo>
                    <a:pt x="194" y="201"/>
                  </a:lnTo>
                  <a:lnTo>
                    <a:pt x="221" y="202"/>
                  </a:lnTo>
                  <a:lnTo>
                    <a:pt x="221" y="202"/>
                  </a:lnTo>
                  <a:lnTo>
                    <a:pt x="245" y="201"/>
                  </a:lnTo>
                  <a:lnTo>
                    <a:pt x="251" y="199"/>
                  </a:lnTo>
                  <a:lnTo>
                    <a:pt x="254" y="198"/>
                  </a:lnTo>
                  <a:lnTo>
                    <a:pt x="254" y="198"/>
                  </a:lnTo>
                  <a:lnTo>
                    <a:pt x="257" y="195"/>
                  </a:lnTo>
                  <a:lnTo>
                    <a:pt x="260" y="186"/>
                  </a:lnTo>
                  <a:lnTo>
                    <a:pt x="271" y="139"/>
                  </a:lnTo>
                  <a:lnTo>
                    <a:pt x="277" y="140"/>
                  </a:lnTo>
                  <a:lnTo>
                    <a:pt x="276" y="189"/>
                  </a:lnTo>
                  <a:lnTo>
                    <a:pt x="276" y="189"/>
                  </a:lnTo>
                  <a:lnTo>
                    <a:pt x="274" y="194"/>
                  </a:lnTo>
                  <a:lnTo>
                    <a:pt x="274" y="194"/>
                  </a:lnTo>
                  <a:lnTo>
                    <a:pt x="274" y="195"/>
                  </a:lnTo>
                  <a:lnTo>
                    <a:pt x="276" y="197"/>
                  </a:lnTo>
                  <a:lnTo>
                    <a:pt x="281" y="199"/>
                  </a:lnTo>
                  <a:lnTo>
                    <a:pt x="281" y="199"/>
                  </a:lnTo>
                  <a:lnTo>
                    <a:pt x="286" y="204"/>
                  </a:lnTo>
                  <a:lnTo>
                    <a:pt x="287" y="208"/>
                  </a:lnTo>
                  <a:lnTo>
                    <a:pt x="287" y="208"/>
                  </a:lnTo>
                  <a:lnTo>
                    <a:pt x="286" y="211"/>
                  </a:lnTo>
                  <a:lnTo>
                    <a:pt x="284" y="215"/>
                  </a:lnTo>
                  <a:lnTo>
                    <a:pt x="281" y="218"/>
                  </a:lnTo>
                  <a:lnTo>
                    <a:pt x="277" y="220"/>
                  </a:lnTo>
                  <a:lnTo>
                    <a:pt x="277" y="220"/>
                  </a:lnTo>
                  <a:lnTo>
                    <a:pt x="268" y="221"/>
                  </a:lnTo>
                  <a:lnTo>
                    <a:pt x="255" y="221"/>
                  </a:lnTo>
                  <a:lnTo>
                    <a:pt x="213" y="223"/>
                  </a:lnTo>
                  <a:lnTo>
                    <a:pt x="213" y="223"/>
                  </a:lnTo>
                  <a:lnTo>
                    <a:pt x="183" y="223"/>
                  </a:lnTo>
                  <a:lnTo>
                    <a:pt x="173" y="221"/>
                  </a:lnTo>
                  <a:lnTo>
                    <a:pt x="165" y="220"/>
                  </a:lnTo>
                  <a:lnTo>
                    <a:pt x="161" y="217"/>
                  </a:lnTo>
                  <a:lnTo>
                    <a:pt x="160" y="214"/>
                  </a:lnTo>
                  <a:lnTo>
                    <a:pt x="158" y="210"/>
                  </a:lnTo>
                  <a:lnTo>
                    <a:pt x="158" y="202"/>
                  </a:lnTo>
                  <a:lnTo>
                    <a:pt x="158" y="202"/>
                  </a:lnTo>
                  <a:lnTo>
                    <a:pt x="158" y="160"/>
                  </a:lnTo>
                  <a:lnTo>
                    <a:pt x="158" y="114"/>
                  </a:lnTo>
                  <a:lnTo>
                    <a:pt x="158" y="114"/>
                  </a:lnTo>
                  <a:lnTo>
                    <a:pt x="158" y="81"/>
                  </a:lnTo>
                  <a:lnTo>
                    <a:pt x="158" y="81"/>
                  </a:lnTo>
                  <a:lnTo>
                    <a:pt x="173" y="89"/>
                  </a:lnTo>
                  <a:lnTo>
                    <a:pt x="186" y="97"/>
                  </a:lnTo>
                  <a:lnTo>
                    <a:pt x="239" y="97"/>
                  </a:lnTo>
                  <a:lnTo>
                    <a:pt x="239" y="32"/>
                  </a:lnTo>
                  <a:lnTo>
                    <a:pt x="174" y="32"/>
                  </a:lnTo>
                  <a:lnTo>
                    <a:pt x="174" y="32"/>
                  </a:lnTo>
                  <a:lnTo>
                    <a:pt x="163" y="33"/>
                  </a:lnTo>
                  <a:lnTo>
                    <a:pt x="152" y="34"/>
                  </a:lnTo>
                  <a:lnTo>
                    <a:pt x="151" y="20"/>
                  </a:lnTo>
                  <a:lnTo>
                    <a:pt x="151" y="20"/>
                  </a:lnTo>
                  <a:lnTo>
                    <a:pt x="163" y="21"/>
                  </a:lnTo>
                  <a:lnTo>
                    <a:pt x="174" y="21"/>
                  </a:lnTo>
                  <a:lnTo>
                    <a:pt x="238" y="21"/>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8" name="Freeform 182"/>
            <p:cNvSpPr>
              <a:spLocks noEditPoints="1"/>
            </p:cNvSpPr>
            <p:nvPr userDrawn="1"/>
          </p:nvSpPr>
          <p:spPr bwMode="auto">
            <a:xfrm>
              <a:off x="5348288" y="1771651"/>
              <a:ext cx="100013" cy="111125"/>
            </a:xfrm>
            <a:custGeom>
              <a:avLst/>
              <a:gdLst/>
              <a:ahLst/>
              <a:cxnLst>
                <a:cxn ang="0">
                  <a:pos x="15" y="123"/>
                </a:cxn>
                <a:cxn ang="0">
                  <a:pos x="14" y="142"/>
                </a:cxn>
                <a:cxn ang="0">
                  <a:pos x="14" y="149"/>
                </a:cxn>
                <a:cxn ang="0">
                  <a:pos x="18" y="162"/>
                </a:cxn>
                <a:cxn ang="0">
                  <a:pos x="25" y="172"/>
                </a:cxn>
                <a:cxn ang="0">
                  <a:pos x="38" y="179"/>
                </a:cxn>
                <a:cxn ang="0">
                  <a:pos x="45" y="182"/>
                </a:cxn>
                <a:cxn ang="0">
                  <a:pos x="66" y="185"/>
                </a:cxn>
                <a:cxn ang="0">
                  <a:pos x="95" y="187"/>
                </a:cxn>
                <a:cxn ang="0">
                  <a:pos x="138" y="182"/>
                </a:cxn>
                <a:cxn ang="0">
                  <a:pos x="159" y="178"/>
                </a:cxn>
                <a:cxn ang="0">
                  <a:pos x="167" y="176"/>
                </a:cxn>
                <a:cxn ang="0">
                  <a:pos x="176" y="178"/>
                </a:cxn>
                <a:cxn ang="0">
                  <a:pos x="186" y="185"/>
                </a:cxn>
                <a:cxn ang="0">
                  <a:pos x="188" y="191"/>
                </a:cxn>
                <a:cxn ang="0">
                  <a:pos x="186" y="198"/>
                </a:cxn>
                <a:cxn ang="0">
                  <a:pos x="179" y="202"/>
                </a:cxn>
                <a:cxn ang="0">
                  <a:pos x="167" y="207"/>
                </a:cxn>
                <a:cxn ang="0">
                  <a:pos x="150" y="210"/>
                </a:cxn>
                <a:cxn ang="0">
                  <a:pos x="106" y="211"/>
                </a:cxn>
                <a:cxn ang="0">
                  <a:pos x="82" y="211"/>
                </a:cxn>
                <a:cxn ang="0">
                  <a:pos x="43" y="204"/>
                </a:cxn>
                <a:cxn ang="0">
                  <a:pos x="28" y="198"/>
                </a:cxn>
                <a:cxn ang="0">
                  <a:pos x="22" y="194"/>
                </a:cxn>
                <a:cxn ang="0">
                  <a:pos x="12" y="182"/>
                </a:cxn>
                <a:cxn ang="0">
                  <a:pos x="5" y="171"/>
                </a:cxn>
                <a:cxn ang="0">
                  <a:pos x="0" y="156"/>
                </a:cxn>
                <a:cxn ang="0">
                  <a:pos x="0" y="149"/>
                </a:cxn>
                <a:cxn ang="0">
                  <a:pos x="6" y="121"/>
                </a:cxn>
                <a:cxn ang="0">
                  <a:pos x="27" y="0"/>
                </a:cxn>
                <a:cxn ang="0">
                  <a:pos x="29" y="3"/>
                </a:cxn>
                <a:cxn ang="0">
                  <a:pos x="44" y="8"/>
                </a:cxn>
                <a:cxn ang="0">
                  <a:pos x="70" y="10"/>
                </a:cxn>
                <a:cxn ang="0">
                  <a:pos x="98" y="8"/>
                </a:cxn>
                <a:cxn ang="0">
                  <a:pos x="127" y="4"/>
                </a:cxn>
                <a:cxn ang="0">
                  <a:pos x="143" y="1"/>
                </a:cxn>
                <a:cxn ang="0">
                  <a:pos x="150" y="3"/>
                </a:cxn>
                <a:cxn ang="0">
                  <a:pos x="159" y="10"/>
                </a:cxn>
                <a:cxn ang="0">
                  <a:pos x="160" y="17"/>
                </a:cxn>
                <a:cxn ang="0">
                  <a:pos x="157" y="24"/>
                </a:cxn>
                <a:cxn ang="0">
                  <a:pos x="145" y="29"/>
                </a:cxn>
                <a:cxn ang="0">
                  <a:pos x="125" y="32"/>
                </a:cxn>
                <a:cxn ang="0">
                  <a:pos x="98" y="39"/>
                </a:cxn>
                <a:cxn ang="0">
                  <a:pos x="86" y="45"/>
                </a:cxn>
                <a:cxn ang="0">
                  <a:pos x="51" y="63"/>
                </a:cxn>
                <a:cxn ang="0">
                  <a:pos x="45" y="56"/>
                </a:cxn>
                <a:cxn ang="0">
                  <a:pos x="92" y="27"/>
                </a:cxn>
                <a:cxn ang="0">
                  <a:pos x="72" y="27"/>
                </a:cxn>
                <a:cxn ang="0">
                  <a:pos x="54" y="26"/>
                </a:cxn>
                <a:cxn ang="0">
                  <a:pos x="40" y="23"/>
                </a:cxn>
                <a:cxn ang="0">
                  <a:pos x="28" y="16"/>
                </a:cxn>
                <a:cxn ang="0">
                  <a:pos x="21" y="6"/>
                </a:cxn>
              </a:cxnLst>
              <a:rect l="0" t="0" r="r" b="b"/>
              <a:pathLst>
                <a:path w="188" h="211">
                  <a:moveTo>
                    <a:pt x="15" y="123"/>
                  </a:moveTo>
                  <a:lnTo>
                    <a:pt x="15" y="123"/>
                  </a:lnTo>
                  <a:lnTo>
                    <a:pt x="14" y="134"/>
                  </a:lnTo>
                  <a:lnTo>
                    <a:pt x="14" y="142"/>
                  </a:lnTo>
                  <a:lnTo>
                    <a:pt x="14" y="142"/>
                  </a:lnTo>
                  <a:lnTo>
                    <a:pt x="14" y="149"/>
                  </a:lnTo>
                  <a:lnTo>
                    <a:pt x="15" y="155"/>
                  </a:lnTo>
                  <a:lnTo>
                    <a:pt x="18" y="162"/>
                  </a:lnTo>
                  <a:lnTo>
                    <a:pt x="21" y="166"/>
                  </a:lnTo>
                  <a:lnTo>
                    <a:pt x="25" y="172"/>
                  </a:lnTo>
                  <a:lnTo>
                    <a:pt x="31" y="175"/>
                  </a:lnTo>
                  <a:lnTo>
                    <a:pt x="38" y="179"/>
                  </a:lnTo>
                  <a:lnTo>
                    <a:pt x="45" y="182"/>
                  </a:lnTo>
                  <a:lnTo>
                    <a:pt x="45" y="182"/>
                  </a:lnTo>
                  <a:lnTo>
                    <a:pt x="54" y="184"/>
                  </a:lnTo>
                  <a:lnTo>
                    <a:pt x="66" y="185"/>
                  </a:lnTo>
                  <a:lnTo>
                    <a:pt x="95" y="187"/>
                  </a:lnTo>
                  <a:lnTo>
                    <a:pt x="95" y="187"/>
                  </a:lnTo>
                  <a:lnTo>
                    <a:pt x="119" y="185"/>
                  </a:lnTo>
                  <a:lnTo>
                    <a:pt x="138" y="182"/>
                  </a:lnTo>
                  <a:lnTo>
                    <a:pt x="138" y="182"/>
                  </a:lnTo>
                  <a:lnTo>
                    <a:pt x="159" y="178"/>
                  </a:lnTo>
                  <a:lnTo>
                    <a:pt x="159" y="178"/>
                  </a:lnTo>
                  <a:lnTo>
                    <a:pt x="167" y="176"/>
                  </a:lnTo>
                  <a:lnTo>
                    <a:pt x="167" y="176"/>
                  </a:lnTo>
                  <a:lnTo>
                    <a:pt x="176" y="178"/>
                  </a:lnTo>
                  <a:lnTo>
                    <a:pt x="182" y="181"/>
                  </a:lnTo>
                  <a:lnTo>
                    <a:pt x="186" y="185"/>
                  </a:lnTo>
                  <a:lnTo>
                    <a:pt x="188" y="191"/>
                  </a:lnTo>
                  <a:lnTo>
                    <a:pt x="188" y="191"/>
                  </a:lnTo>
                  <a:lnTo>
                    <a:pt x="188" y="195"/>
                  </a:lnTo>
                  <a:lnTo>
                    <a:pt x="186" y="198"/>
                  </a:lnTo>
                  <a:lnTo>
                    <a:pt x="183" y="201"/>
                  </a:lnTo>
                  <a:lnTo>
                    <a:pt x="179" y="202"/>
                  </a:lnTo>
                  <a:lnTo>
                    <a:pt x="179" y="202"/>
                  </a:lnTo>
                  <a:lnTo>
                    <a:pt x="167" y="207"/>
                  </a:lnTo>
                  <a:lnTo>
                    <a:pt x="150" y="210"/>
                  </a:lnTo>
                  <a:lnTo>
                    <a:pt x="150" y="210"/>
                  </a:lnTo>
                  <a:lnTo>
                    <a:pt x="128" y="211"/>
                  </a:lnTo>
                  <a:lnTo>
                    <a:pt x="106" y="211"/>
                  </a:lnTo>
                  <a:lnTo>
                    <a:pt x="106" y="211"/>
                  </a:lnTo>
                  <a:lnTo>
                    <a:pt x="82" y="211"/>
                  </a:lnTo>
                  <a:lnTo>
                    <a:pt x="61" y="208"/>
                  </a:lnTo>
                  <a:lnTo>
                    <a:pt x="43" y="204"/>
                  </a:lnTo>
                  <a:lnTo>
                    <a:pt x="35" y="201"/>
                  </a:lnTo>
                  <a:lnTo>
                    <a:pt x="28" y="198"/>
                  </a:lnTo>
                  <a:lnTo>
                    <a:pt x="28" y="198"/>
                  </a:lnTo>
                  <a:lnTo>
                    <a:pt x="22" y="194"/>
                  </a:lnTo>
                  <a:lnTo>
                    <a:pt x="16" y="188"/>
                  </a:lnTo>
                  <a:lnTo>
                    <a:pt x="12" y="182"/>
                  </a:lnTo>
                  <a:lnTo>
                    <a:pt x="8" y="176"/>
                  </a:lnTo>
                  <a:lnTo>
                    <a:pt x="5" y="171"/>
                  </a:lnTo>
                  <a:lnTo>
                    <a:pt x="2" y="163"/>
                  </a:lnTo>
                  <a:lnTo>
                    <a:pt x="0" y="156"/>
                  </a:lnTo>
                  <a:lnTo>
                    <a:pt x="0" y="149"/>
                  </a:lnTo>
                  <a:lnTo>
                    <a:pt x="0" y="149"/>
                  </a:lnTo>
                  <a:lnTo>
                    <a:pt x="2" y="134"/>
                  </a:lnTo>
                  <a:lnTo>
                    <a:pt x="6" y="121"/>
                  </a:lnTo>
                  <a:lnTo>
                    <a:pt x="15" y="123"/>
                  </a:lnTo>
                  <a:close/>
                  <a:moveTo>
                    <a:pt x="27" y="0"/>
                  </a:moveTo>
                  <a:lnTo>
                    <a:pt x="27" y="0"/>
                  </a:lnTo>
                  <a:lnTo>
                    <a:pt x="29" y="3"/>
                  </a:lnTo>
                  <a:lnTo>
                    <a:pt x="34" y="4"/>
                  </a:lnTo>
                  <a:lnTo>
                    <a:pt x="44" y="8"/>
                  </a:lnTo>
                  <a:lnTo>
                    <a:pt x="57" y="10"/>
                  </a:lnTo>
                  <a:lnTo>
                    <a:pt x="70" y="10"/>
                  </a:lnTo>
                  <a:lnTo>
                    <a:pt x="70" y="10"/>
                  </a:lnTo>
                  <a:lnTo>
                    <a:pt x="98" y="8"/>
                  </a:lnTo>
                  <a:lnTo>
                    <a:pt x="112" y="7"/>
                  </a:lnTo>
                  <a:lnTo>
                    <a:pt x="127" y="4"/>
                  </a:lnTo>
                  <a:lnTo>
                    <a:pt x="127" y="4"/>
                  </a:lnTo>
                  <a:lnTo>
                    <a:pt x="143" y="1"/>
                  </a:lnTo>
                  <a:lnTo>
                    <a:pt x="143" y="1"/>
                  </a:lnTo>
                  <a:lnTo>
                    <a:pt x="150" y="3"/>
                  </a:lnTo>
                  <a:lnTo>
                    <a:pt x="156" y="6"/>
                  </a:lnTo>
                  <a:lnTo>
                    <a:pt x="159" y="10"/>
                  </a:lnTo>
                  <a:lnTo>
                    <a:pt x="160" y="17"/>
                  </a:lnTo>
                  <a:lnTo>
                    <a:pt x="160" y="17"/>
                  </a:lnTo>
                  <a:lnTo>
                    <a:pt x="159" y="21"/>
                  </a:lnTo>
                  <a:lnTo>
                    <a:pt x="157" y="24"/>
                  </a:lnTo>
                  <a:lnTo>
                    <a:pt x="151" y="27"/>
                  </a:lnTo>
                  <a:lnTo>
                    <a:pt x="145" y="29"/>
                  </a:lnTo>
                  <a:lnTo>
                    <a:pt x="145" y="29"/>
                  </a:lnTo>
                  <a:lnTo>
                    <a:pt x="125" y="32"/>
                  </a:lnTo>
                  <a:lnTo>
                    <a:pt x="109" y="35"/>
                  </a:lnTo>
                  <a:lnTo>
                    <a:pt x="98" y="39"/>
                  </a:lnTo>
                  <a:lnTo>
                    <a:pt x="86" y="45"/>
                  </a:lnTo>
                  <a:lnTo>
                    <a:pt x="86" y="45"/>
                  </a:lnTo>
                  <a:lnTo>
                    <a:pt x="66" y="55"/>
                  </a:lnTo>
                  <a:lnTo>
                    <a:pt x="51" y="63"/>
                  </a:lnTo>
                  <a:lnTo>
                    <a:pt x="45" y="56"/>
                  </a:lnTo>
                  <a:lnTo>
                    <a:pt x="45" y="56"/>
                  </a:lnTo>
                  <a:lnTo>
                    <a:pt x="69" y="40"/>
                  </a:lnTo>
                  <a:lnTo>
                    <a:pt x="92" y="27"/>
                  </a:lnTo>
                  <a:lnTo>
                    <a:pt x="92" y="27"/>
                  </a:lnTo>
                  <a:lnTo>
                    <a:pt x="72" y="27"/>
                  </a:lnTo>
                  <a:lnTo>
                    <a:pt x="72" y="27"/>
                  </a:lnTo>
                  <a:lnTo>
                    <a:pt x="54" y="26"/>
                  </a:lnTo>
                  <a:lnTo>
                    <a:pt x="45" y="24"/>
                  </a:lnTo>
                  <a:lnTo>
                    <a:pt x="40" y="23"/>
                  </a:lnTo>
                  <a:lnTo>
                    <a:pt x="34" y="19"/>
                  </a:lnTo>
                  <a:lnTo>
                    <a:pt x="28" y="16"/>
                  </a:lnTo>
                  <a:lnTo>
                    <a:pt x="25" y="11"/>
                  </a:lnTo>
                  <a:lnTo>
                    <a:pt x="21" y="6"/>
                  </a:lnTo>
                  <a:lnTo>
                    <a:pt x="27" y="0"/>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79" name="Freeform 183"/>
            <p:cNvSpPr>
              <a:spLocks/>
            </p:cNvSpPr>
            <p:nvPr userDrawn="1"/>
          </p:nvSpPr>
          <p:spPr bwMode="auto">
            <a:xfrm>
              <a:off x="5483226" y="1760538"/>
              <a:ext cx="103188" cy="131763"/>
            </a:xfrm>
            <a:custGeom>
              <a:avLst/>
              <a:gdLst/>
              <a:ahLst/>
              <a:cxnLst>
                <a:cxn ang="0">
                  <a:pos x="195" y="153"/>
                </a:cxn>
                <a:cxn ang="0">
                  <a:pos x="174" y="193"/>
                </a:cxn>
                <a:cxn ang="0">
                  <a:pos x="146" y="223"/>
                </a:cxn>
                <a:cxn ang="0">
                  <a:pos x="113" y="242"/>
                </a:cxn>
                <a:cxn ang="0">
                  <a:pos x="75" y="248"/>
                </a:cxn>
                <a:cxn ang="0">
                  <a:pos x="61" y="247"/>
                </a:cxn>
                <a:cxn ang="0">
                  <a:pos x="37" y="239"/>
                </a:cxn>
                <a:cxn ang="0">
                  <a:pos x="21" y="222"/>
                </a:cxn>
                <a:cxn ang="0">
                  <a:pos x="13" y="197"/>
                </a:cxn>
                <a:cxn ang="0">
                  <a:pos x="11" y="181"/>
                </a:cxn>
                <a:cxn ang="0">
                  <a:pos x="14" y="118"/>
                </a:cxn>
                <a:cxn ang="0">
                  <a:pos x="16" y="73"/>
                </a:cxn>
                <a:cxn ang="0">
                  <a:pos x="17" y="29"/>
                </a:cxn>
                <a:cxn ang="0">
                  <a:pos x="16" y="18"/>
                </a:cxn>
                <a:cxn ang="0">
                  <a:pos x="3" y="8"/>
                </a:cxn>
                <a:cxn ang="0">
                  <a:pos x="0" y="6"/>
                </a:cxn>
                <a:cxn ang="0">
                  <a:pos x="0" y="3"/>
                </a:cxn>
                <a:cxn ang="0">
                  <a:pos x="1" y="0"/>
                </a:cxn>
                <a:cxn ang="0">
                  <a:pos x="7" y="0"/>
                </a:cxn>
                <a:cxn ang="0">
                  <a:pos x="21" y="2"/>
                </a:cxn>
                <a:cxn ang="0">
                  <a:pos x="36" y="9"/>
                </a:cxn>
                <a:cxn ang="0">
                  <a:pos x="43" y="14"/>
                </a:cxn>
                <a:cxn ang="0">
                  <a:pos x="50" y="21"/>
                </a:cxn>
                <a:cxn ang="0">
                  <a:pos x="52" y="25"/>
                </a:cxn>
                <a:cxn ang="0">
                  <a:pos x="49" y="32"/>
                </a:cxn>
                <a:cxn ang="0">
                  <a:pos x="45" y="40"/>
                </a:cxn>
                <a:cxn ang="0">
                  <a:pos x="42" y="50"/>
                </a:cxn>
                <a:cxn ang="0">
                  <a:pos x="36" y="122"/>
                </a:cxn>
                <a:cxn ang="0">
                  <a:pos x="33" y="186"/>
                </a:cxn>
                <a:cxn ang="0">
                  <a:pos x="35" y="196"/>
                </a:cxn>
                <a:cxn ang="0">
                  <a:pos x="39" y="210"/>
                </a:cxn>
                <a:cxn ang="0">
                  <a:pos x="48" y="219"/>
                </a:cxn>
                <a:cxn ang="0">
                  <a:pos x="62" y="223"/>
                </a:cxn>
                <a:cxn ang="0">
                  <a:pos x="71" y="223"/>
                </a:cxn>
                <a:cxn ang="0">
                  <a:pos x="106" y="219"/>
                </a:cxn>
                <a:cxn ang="0">
                  <a:pos x="136" y="205"/>
                </a:cxn>
                <a:cxn ang="0">
                  <a:pos x="164" y="180"/>
                </a:cxn>
                <a:cxn ang="0">
                  <a:pos x="188" y="148"/>
                </a:cxn>
              </a:cxnLst>
              <a:rect l="0" t="0" r="r" b="b"/>
              <a:pathLst>
                <a:path w="195" h="248">
                  <a:moveTo>
                    <a:pt x="195" y="153"/>
                  </a:moveTo>
                  <a:lnTo>
                    <a:pt x="195" y="153"/>
                  </a:lnTo>
                  <a:lnTo>
                    <a:pt x="185" y="174"/>
                  </a:lnTo>
                  <a:lnTo>
                    <a:pt x="174" y="193"/>
                  </a:lnTo>
                  <a:lnTo>
                    <a:pt x="161" y="210"/>
                  </a:lnTo>
                  <a:lnTo>
                    <a:pt x="146" y="223"/>
                  </a:lnTo>
                  <a:lnTo>
                    <a:pt x="130" y="234"/>
                  </a:lnTo>
                  <a:lnTo>
                    <a:pt x="113" y="242"/>
                  </a:lnTo>
                  <a:lnTo>
                    <a:pt x="94" y="247"/>
                  </a:lnTo>
                  <a:lnTo>
                    <a:pt x="75" y="248"/>
                  </a:lnTo>
                  <a:lnTo>
                    <a:pt x="75" y="248"/>
                  </a:lnTo>
                  <a:lnTo>
                    <a:pt x="61" y="247"/>
                  </a:lnTo>
                  <a:lnTo>
                    <a:pt x="49" y="244"/>
                  </a:lnTo>
                  <a:lnTo>
                    <a:pt x="37" y="239"/>
                  </a:lnTo>
                  <a:lnTo>
                    <a:pt x="29" y="232"/>
                  </a:lnTo>
                  <a:lnTo>
                    <a:pt x="21" y="222"/>
                  </a:lnTo>
                  <a:lnTo>
                    <a:pt x="16" y="212"/>
                  </a:lnTo>
                  <a:lnTo>
                    <a:pt x="13" y="197"/>
                  </a:lnTo>
                  <a:lnTo>
                    <a:pt x="11" y="181"/>
                  </a:lnTo>
                  <a:lnTo>
                    <a:pt x="11" y="181"/>
                  </a:lnTo>
                  <a:lnTo>
                    <a:pt x="13" y="148"/>
                  </a:lnTo>
                  <a:lnTo>
                    <a:pt x="14" y="118"/>
                  </a:lnTo>
                  <a:lnTo>
                    <a:pt x="14" y="118"/>
                  </a:lnTo>
                  <a:lnTo>
                    <a:pt x="16" y="73"/>
                  </a:lnTo>
                  <a:lnTo>
                    <a:pt x="17" y="29"/>
                  </a:lnTo>
                  <a:lnTo>
                    <a:pt x="17" y="29"/>
                  </a:lnTo>
                  <a:lnTo>
                    <a:pt x="17" y="24"/>
                  </a:lnTo>
                  <a:lnTo>
                    <a:pt x="16" y="18"/>
                  </a:lnTo>
                  <a:lnTo>
                    <a:pt x="10" y="14"/>
                  </a:lnTo>
                  <a:lnTo>
                    <a:pt x="3" y="8"/>
                  </a:lnTo>
                  <a:lnTo>
                    <a:pt x="3" y="8"/>
                  </a:lnTo>
                  <a:lnTo>
                    <a:pt x="0" y="6"/>
                  </a:lnTo>
                  <a:lnTo>
                    <a:pt x="0" y="3"/>
                  </a:lnTo>
                  <a:lnTo>
                    <a:pt x="0" y="3"/>
                  </a:lnTo>
                  <a:lnTo>
                    <a:pt x="0" y="2"/>
                  </a:lnTo>
                  <a:lnTo>
                    <a:pt x="1" y="0"/>
                  </a:lnTo>
                  <a:lnTo>
                    <a:pt x="7" y="0"/>
                  </a:lnTo>
                  <a:lnTo>
                    <a:pt x="7" y="0"/>
                  </a:lnTo>
                  <a:lnTo>
                    <a:pt x="13" y="0"/>
                  </a:lnTo>
                  <a:lnTo>
                    <a:pt x="21" y="2"/>
                  </a:lnTo>
                  <a:lnTo>
                    <a:pt x="29" y="5"/>
                  </a:lnTo>
                  <a:lnTo>
                    <a:pt x="36" y="9"/>
                  </a:lnTo>
                  <a:lnTo>
                    <a:pt x="36" y="9"/>
                  </a:lnTo>
                  <a:lnTo>
                    <a:pt x="43" y="14"/>
                  </a:lnTo>
                  <a:lnTo>
                    <a:pt x="48" y="18"/>
                  </a:lnTo>
                  <a:lnTo>
                    <a:pt x="50" y="21"/>
                  </a:lnTo>
                  <a:lnTo>
                    <a:pt x="52" y="25"/>
                  </a:lnTo>
                  <a:lnTo>
                    <a:pt x="52" y="25"/>
                  </a:lnTo>
                  <a:lnTo>
                    <a:pt x="50" y="29"/>
                  </a:lnTo>
                  <a:lnTo>
                    <a:pt x="49" y="32"/>
                  </a:lnTo>
                  <a:lnTo>
                    <a:pt x="49" y="32"/>
                  </a:lnTo>
                  <a:lnTo>
                    <a:pt x="45" y="40"/>
                  </a:lnTo>
                  <a:lnTo>
                    <a:pt x="42" y="50"/>
                  </a:lnTo>
                  <a:lnTo>
                    <a:pt x="42" y="50"/>
                  </a:lnTo>
                  <a:lnTo>
                    <a:pt x="36" y="122"/>
                  </a:lnTo>
                  <a:lnTo>
                    <a:pt x="36" y="122"/>
                  </a:lnTo>
                  <a:lnTo>
                    <a:pt x="35" y="155"/>
                  </a:lnTo>
                  <a:lnTo>
                    <a:pt x="33" y="186"/>
                  </a:lnTo>
                  <a:lnTo>
                    <a:pt x="33" y="186"/>
                  </a:lnTo>
                  <a:lnTo>
                    <a:pt x="35" y="196"/>
                  </a:lnTo>
                  <a:lnTo>
                    <a:pt x="36" y="205"/>
                  </a:lnTo>
                  <a:lnTo>
                    <a:pt x="39" y="210"/>
                  </a:lnTo>
                  <a:lnTo>
                    <a:pt x="43" y="216"/>
                  </a:lnTo>
                  <a:lnTo>
                    <a:pt x="48" y="219"/>
                  </a:lnTo>
                  <a:lnTo>
                    <a:pt x="55" y="222"/>
                  </a:lnTo>
                  <a:lnTo>
                    <a:pt x="62" y="223"/>
                  </a:lnTo>
                  <a:lnTo>
                    <a:pt x="71" y="223"/>
                  </a:lnTo>
                  <a:lnTo>
                    <a:pt x="71" y="223"/>
                  </a:lnTo>
                  <a:lnTo>
                    <a:pt x="88" y="223"/>
                  </a:lnTo>
                  <a:lnTo>
                    <a:pt x="106" y="219"/>
                  </a:lnTo>
                  <a:lnTo>
                    <a:pt x="122" y="213"/>
                  </a:lnTo>
                  <a:lnTo>
                    <a:pt x="136" y="205"/>
                  </a:lnTo>
                  <a:lnTo>
                    <a:pt x="151" y="193"/>
                  </a:lnTo>
                  <a:lnTo>
                    <a:pt x="164" y="180"/>
                  </a:lnTo>
                  <a:lnTo>
                    <a:pt x="177" y="166"/>
                  </a:lnTo>
                  <a:lnTo>
                    <a:pt x="188" y="148"/>
                  </a:lnTo>
                  <a:lnTo>
                    <a:pt x="195" y="153"/>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80" name="Freeform 184"/>
            <p:cNvSpPr>
              <a:spLocks/>
            </p:cNvSpPr>
            <p:nvPr userDrawn="1"/>
          </p:nvSpPr>
          <p:spPr bwMode="auto">
            <a:xfrm>
              <a:off x="5603876" y="1768476"/>
              <a:ext cx="127000" cy="120650"/>
            </a:xfrm>
            <a:custGeom>
              <a:avLst/>
              <a:gdLst/>
              <a:ahLst/>
              <a:cxnLst>
                <a:cxn ang="0">
                  <a:pos x="165" y="26"/>
                </a:cxn>
                <a:cxn ang="0">
                  <a:pos x="58" y="56"/>
                </a:cxn>
                <a:cxn ang="0">
                  <a:pos x="46" y="59"/>
                </a:cxn>
                <a:cxn ang="0">
                  <a:pos x="39" y="63"/>
                </a:cxn>
                <a:cxn ang="0">
                  <a:pos x="30" y="66"/>
                </a:cxn>
                <a:cxn ang="0">
                  <a:pos x="26" y="66"/>
                </a:cxn>
                <a:cxn ang="0">
                  <a:pos x="16" y="60"/>
                </a:cxn>
                <a:cxn ang="0">
                  <a:pos x="10" y="55"/>
                </a:cxn>
                <a:cxn ang="0">
                  <a:pos x="1" y="40"/>
                </a:cxn>
                <a:cxn ang="0">
                  <a:pos x="0" y="31"/>
                </a:cxn>
                <a:cxn ang="0">
                  <a:pos x="1" y="27"/>
                </a:cxn>
                <a:cxn ang="0">
                  <a:pos x="3" y="26"/>
                </a:cxn>
                <a:cxn ang="0">
                  <a:pos x="7" y="28"/>
                </a:cxn>
                <a:cxn ang="0">
                  <a:pos x="12" y="33"/>
                </a:cxn>
                <a:cxn ang="0">
                  <a:pos x="22" y="37"/>
                </a:cxn>
                <a:cxn ang="0">
                  <a:pos x="26" y="39"/>
                </a:cxn>
                <a:cxn ang="0">
                  <a:pos x="48" y="36"/>
                </a:cxn>
                <a:cxn ang="0">
                  <a:pos x="119" y="20"/>
                </a:cxn>
                <a:cxn ang="0">
                  <a:pos x="180" y="7"/>
                </a:cxn>
                <a:cxn ang="0">
                  <a:pos x="203" y="2"/>
                </a:cxn>
                <a:cxn ang="0">
                  <a:pos x="219" y="0"/>
                </a:cxn>
                <a:cxn ang="0">
                  <a:pos x="236" y="5"/>
                </a:cxn>
                <a:cxn ang="0">
                  <a:pos x="242" y="17"/>
                </a:cxn>
                <a:cxn ang="0">
                  <a:pos x="241" y="23"/>
                </a:cxn>
                <a:cxn ang="0">
                  <a:pos x="236" y="26"/>
                </a:cxn>
                <a:cxn ang="0">
                  <a:pos x="230" y="27"/>
                </a:cxn>
                <a:cxn ang="0">
                  <a:pos x="217" y="28"/>
                </a:cxn>
                <a:cxn ang="0">
                  <a:pos x="186" y="33"/>
                </a:cxn>
                <a:cxn ang="0">
                  <a:pos x="154" y="50"/>
                </a:cxn>
                <a:cxn ang="0">
                  <a:pos x="143" y="59"/>
                </a:cxn>
                <a:cxn ang="0">
                  <a:pos x="129" y="76"/>
                </a:cxn>
                <a:cxn ang="0">
                  <a:pos x="119" y="97"/>
                </a:cxn>
                <a:cxn ang="0">
                  <a:pos x="114" y="118"/>
                </a:cxn>
                <a:cxn ang="0">
                  <a:pos x="114" y="128"/>
                </a:cxn>
                <a:cxn ang="0">
                  <a:pos x="116" y="146"/>
                </a:cxn>
                <a:cxn ang="0">
                  <a:pos x="122" y="162"/>
                </a:cxn>
                <a:cxn ang="0">
                  <a:pos x="132" y="173"/>
                </a:cxn>
                <a:cxn ang="0">
                  <a:pos x="146" y="185"/>
                </a:cxn>
                <a:cxn ang="0">
                  <a:pos x="155" y="189"/>
                </a:cxn>
                <a:cxn ang="0">
                  <a:pos x="177" y="196"/>
                </a:cxn>
                <a:cxn ang="0">
                  <a:pos x="190" y="198"/>
                </a:cxn>
                <a:cxn ang="0">
                  <a:pos x="209" y="204"/>
                </a:cxn>
                <a:cxn ang="0">
                  <a:pos x="213" y="215"/>
                </a:cxn>
                <a:cxn ang="0">
                  <a:pos x="212" y="221"/>
                </a:cxn>
                <a:cxn ang="0">
                  <a:pos x="203" y="227"/>
                </a:cxn>
                <a:cxn ang="0">
                  <a:pos x="197" y="228"/>
                </a:cxn>
                <a:cxn ang="0">
                  <a:pos x="174" y="225"/>
                </a:cxn>
                <a:cxn ang="0">
                  <a:pos x="148" y="217"/>
                </a:cxn>
                <a:cxn ang="0">
                  <a:pos x="136" y="209"/>
                </a:cxn>
                <a:cxn ang="0">
                  <a:pos x="117" y="194"/>
                </a:cxn>
                <a:cxn ang="0">
                  <a:pos x="103" y="173"/>
                </a:cxn>
                <a:cxn ang="0">
                  <a:pos x="96" y="147"/>
                </a:cxn>
                <a:cxn ang="0">
                  <a:pos x="96" y="133"/>
                </a:cxn>
                <a:cxn ang="0">
                  <a:pos x="97" y="114"/>
                </a:cxn>
                <a:cxn ang="0">
                  <a:pos x="110" y="79"/>
                </a:cxn>
                <a:cxn ang="0">
                  <a:pos x="122" y="63"/>
                </a:cxn>
                <a:cxn ang="0">
                  <a:pos x="133" y="52"/>
                </a:cxn>
                <a:cxn ang="0">
                  <a:pos x="154" y="34"/>
                </a:cxn>
                <a:cxn ang="0">
                  <a:pos x="165" y="26"/>
                </a:cxn>
              </a:cxnLst>
              <a:rect l="0" t="0" r="r" b="b"/>
              <a:pathLst>
                <a:path w="242" h="228">
                  <a:moveTo>
                    <a:pt x="165" y="26"/>
                  </a:moveTo>
                  <a:lnTo>
                    <a:pt x="165" y="26"/>
                  </a:lnTo>
                  <a:lnTo>
                    <a:pt x="113" y="39"/>
                  </a:lnTo>
                  <a:lnTo>
                    <a:pt x="58" y="56"/>
                  </a:lnTo>
                  <a:lnTo>
                    <a:pt x="58" y="56"/>
                  </a:lnTo>
                  <a:lnTo>
                    <a:pt x="46" y="59"/>
                  </a:lnTo>
                  <a:lnTo>
                    <a:pt x="39" y="63"/>
                  </a:lnTo>
                  <a:lnTo>
                    <a:pt x="39" y="63"/>
                  </a:lnTo>
                  <a:lnTo>
                    <a:pt x="35" y="65"/>
                  </a:lnTo>
                  <a:lnTo>
                    <a:pt x="30" y="66"/>
                  </a:lnTo>
                  <a:lnTo>
                    <a:pt x="30" y="66"/>
                  </a:lnTo>
                  <a:lnTo>
                    <a:pt x="26" y="66"/>
                  </a:lnTo>
                  <a:lnTo>
                    <a:pt x="22" y="65"/>
                  </a:lnTo>
                  <a:lnTo>
                    <a:pt x="16" y="60"/>
                  </a:lnTo>
                  <a:lnTo>
                    <a:pt x="10" y="55"/>
                  </a:lnTo>
                  <a:lnTo>
                    <a:pt x="10" y="55"/>
                  </a:lnTo>
                  <a:lnTo>
                    <a:pt x="6" y="47"/>
                  </a:lnTo>
                  <a:lnTo>
                    <a:pt x="1" y="40"/>
                  </a:lnTo>
                  <a:lnTo>
                    <a:pt x="0" y="36"/>
                  </a:lnTo>
                  <a:lnTo>
                    <a:pt x="0" y="31"/>
                  </a:lnTo>
                  <a:lnTo>
                    <a:pt x="0" y="31"/>
                  </a:lnTo>
                  <a:lnTo>
                    <a:pt x="1" y="27"/>
                  </a:lnTo>
                  <a:lnTo>
                    <a:pt x="3" y="26"/>
                  </a:lnTo>
                  <a:lnTo>
                    <a:pt x="3" y="26"/>
                  </a:lnTo>
                  <a:lnTo>
                    <a:pt x="4" y="27"/>
                  </a:lnTo>
                  <a:lnTo>
                    <a:pt x="7" y="28"/>
                  </a:lnTo>
                  <a:lnTo>
                    <a:pt x="7" y="28"/>
                  </a:lnTo>
                  <a:lnTo>
                    <a:pt x="12" y="33"/>
                  </a:lnTo>
                  <a:lnTo>
                    <a:pt x="17" y="36"/>
                  </a:lnTo>
                  <a:lnTo>
                    <a:pt x="22" y="37"/>
                  </a:lnTo>
                  <a:lnTo>
                    <a:pt x="26" y="39"/>
                  </a:lnTo>
                  <a:lnTo>
                    <a:pt x="26" y="39"/>
                  </a:lnTo>
                  <a:lnTo>
                    <a:pt x="36" y="37"/>
                  </a:lnTo>
                  <a:lnTo>
                    <a:pt x="48" y="36"/>
                  </a:lnTo>
                  <a:lnTo>
                    <a:pt x="48" y="36"/>
                  </a:lnTo>
                  <a:lnTo>
                    <a:pt x="119" y="20"/>
                  </a:lnTo>
                  <a:lnTo>
                    <a:pt x="180" y="7"/>
                  </a:lnTo>
                  <a:lnTo>
                    <a:pt x="180" y="7"/>
                  </a:lnTo>
                  <a:lnTo>
                    <a:pt x="203" y="2"/>
                  </a:lnTo>
                  <a:lnTo>
                    <a:pt x="203" y="2"/>
                  </a:lnTo>
                  <a:lnTo>
                    <a:pt x="219" y="0"/>
                  </a:lnTo>
                  <a:lnTo>
                    <a:pt x="219" y="0"/>
                  </a:lnTo>
                  <a:lnTo>
                    <a:pt x="229" y="1"/>
                  </a:lnTo>
                  <a:lnTo>
                    <a:pt x="236" y="5"/>
                  </a:lnTo>
                  <a:lnTo>
                    <a:pt x="241" y="11"/>
                  </a:lnTo>
                  <a:lnTo>
                    <a:pt x="242" y="17"/>
                  </a:lnTo>
                  <a:lnTo>
                    <a:pt x="242" y="17"/>
                  </a:lnTo>
                  <a:lnTo>
                    <a:pt x="241" y="23"/>
                  </a:lnTo>
                  <a:lnTo>
                    <a:pt x="239" y="24"/>
                  </a:lnTo>
                  <a:lnTo>
                    <a:pt x="236" y="26"/>
                  </a:lnTo>
                  <a:lnTo>
                    <a:pt x="236" y="26"/>
                  </a:lnTo>
                  <a:lnTo>
                    <a:pt x="230" y="27"/>
                  </a:lnTo>
                  <a:lnTo>
                    <a:pt x="217" y="28"/>
                  </a:lnTo>
                  <a:lnTo>
                    <a:pt x="217" y="28"/>
                  </a:lnTo>
                  <a:lnTo>
                    <a:pt x="200" y="28"/>
                  </a:lnTo>
                  <a:lnTo>
                    <a:pt x="186" y="33"/>
                  </a:lnTo>
                  <a:lnTo>
                    <a:pt x="170" y="39"/>
                  </a:lnTo>
                  <a:lnTo>
                    <a:pt x="154" y="50"/>
                  </a:lnTo>
                  <a:lnTo>
                    <a:pt x="154" y="50"/>
                  </a:lnTo>
                  <a:lnTo>
                    <a:pt x="143" y="59"/>
                  </a:lnTo>
                  <a:lnTo>
                    <a:pt x="136" y="68"/>
                  </a:lnTo>
                  <a:lnTo>
                    <a:pt x="129" y="76"/>
                  </a:lnTo>
                  <a:lnTo>
                    <a:pt x="123" y="86"/>
                  </a:lnTo>
                  <a:lnTo>
                    <a:pt x="119" y="97"/>
                  </a:lnTo>
                  <a:lnTo>
                    <a:pt x="116" y="107"/>
                  </a:lnTo>
                  <a:lnTo>
                    <a:pt x="114" y="118"/>
                  </a:lnTo>
                  <a:lnTo>
                    <a:pt x="114" y="128"/>
                  </a:lnTo>
                  <a:lnTo>
                    <a:pt x="114" y="128"/>
                  </a:lnTo>
                  <a:lnTo>
                    <a:pt x="114" y="139"/>
                  </a:lnTo>
                  <a:lnTo>
                    <a:pt x="116" y="146"/>
                  </a:lnTo>
                  <a:lnTo>
                    <a:pt x="119" y="154"/>
                  </a:lnTo>
                  <a:lnTo>
                    <a:pt x="122" y="162"/>
                  </a:lnTo>
                  <a:lnTo>
                    <a:pt x="126" y="167"/>
                  </a:lnTo>
                  <a:lnTo>
                    <a:pt x="132" y="173"/>
                  </a:lnTo>
                  <a:lnTo>
                    <a:pt x="139" y="179"/>
                  </a:lnTo>
                  <a:lnTo>
                    <a:pt x="146" y="185"/>
                  </a:lnTo>
                  <a:lnTo>
                    <a:pt x="146" y="185"/>
                  </a:lnTo>
                  <a:lnTo>
                    <a:pt x="155" y="189"/>
                  </a:lnTo>
                  <a:lnTo>
                    <a:pt x="165" y="192"/>
                  </a:lnTo>
                  <a:lnTo>
                    <a:pt x="177" y="196"/>
                  </a:lnTo>
                  <a:lnTo>
                    <a:pt x="190" y="198"/>
                  </a:lnTo>
                  <a:lnTo>
                    <a:pt x="190" y="198"/>
                  </a:lnTo>
                  <a:lnTo>
                    <a:pt x="201" y="201"/>
                  </a:lnTo>
                  <a:lnTo>
                    <a:pt x="209" y="204"/>
                  </a:lnTo>
                  <a:lnTo>
                    <a:pt x="212" y="208"/>
                  </a:lnTo>
                  <a:lnTo>
                    <a:pt x="213" y="215"/>
                  </a:lnTo>
                  <a:lnTo>
                    <a:pt x="213" y="215"/>
                  </a:lnTo>
                  <a:lnTo>
                    <a:pt x="212" y="221"/>
                  </a:lnTo>
                  <a:lnTo>
                    <a:pt x="209" y="225"/>
                  </a:lnTo>
                  <a:lnTo>
                    <a:pt x="203" y="227"/>
                  </a:lnTo>
                  <a:lnTo>
                    <a:pt x="197" y="228"/>
                  </a:lnTo>
                  <a:lnTo>
                    <a:pt x="197" y="228"/>
                  </a:lnTo>
                  <a:lnTo>
                    <a:pt x="187" y="228"/>
                  </a:lnTo>
                  <a:lnTo>
                    <a:pt x="174" y="225"/>
                  </a:lnTo>
                  <a:lnTo>
                    <a:pt x="161" y="221"/>
                  </a:lnTo>
                  <a:lnTo>
                    <a:pt x="148" y="217"/>
                  </a:lnTo>
                  <a:lnTo>
                    <a:pt x="148" y="217"/>
                  </a:lnTo>
                  <a:lnTo>
                    <a:pt x="136" y="209"/>
                  </a:lnTo>
                  <a:lnTo>
                    <a:pt x="126" y="202"/>
                  </a:lnTo>
                  <a:lnTo>
                    <a:pt x="117" y="194"/>
                  </a:lnTo>
                  <a:lnTo>
                    <a:pt x="109" y="183"/>
                  </a:lnTo>
                  <a:lnTo>
                    <a:pt x="103" y="173"/>
                  </a:lnTo>
                  <a:lnTo>
                    <a:pt x="99" y="160"/>
                  </a:lnTo>
                  <a:lnTo>
                    <a:pt x="96" y="147"/>
                  </a:lnTo>
                  <a:lnTo>
                    <a:pt x="96" y="133"/>
                  </a:lnTo>
                  <a:lnTo>
                    <a:pt x="96" y="133"/>
                  </a:lnTo>
                  <a:lnTo>
                    <a:pt x="96" y="123"/>
                  </a:lnTo>
                  <a:lnTo>
                    <a:pt x="97" y="114"/>
                  </a:lnTo>
                  <a:lnTo>
                    <a:pt x="103" y="97"/>
                  </a:lnTo>
                  <a:lnTo>
                    <a:pt x="110" y="79"/>
                  </a:lnTo>
                  <a:lnTo>
                    <a:pt x="116" y="70"/>
                  </a:lnTo>
                  <a:lnTo>
                    <a:pt x="122" y="63"/>
                  </a:lnTo>
                  <a:lnTo>
                    <a:pt x="122" y="63"/>
                  </a:lnTo>
                  <a:lnTo>
                    <a:pt x="133" y="52"/>
                  </a:lnTo>
                  <a:lnTo>
                    <a:pt x="143" y="43"/>
                  </a:lnTo>
                  <a:lnTo>
                    <a:pt x="154" y="34"/>
                  </a:lnTo>
                  <a:lnTo>
                    <a:pt x="167" y="27"/>
                  </a:lnTo>
                  <a:lnTo>
                    <a:pt x="165" y="2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81" name="Freeform 185"/>
            <p:cNvSpPr>
              <a:spLocks noEditPoints="1"/>
            </p:cNvSpPr>
            <p:nvPr userDrawn="1"/>
          </p:nvSpPr>
          <p:spPr bwMode="auto">
            <a:xfrm>
              <a:off x="5759451" y="1776413"/>
              <a:ext cx="127000" cy="106363"/>
            </a:xfrm>
            <a:custGeom>
              <a:avLst/>
              <a:gdLst/>
              <a:ahLst/>
              <a:cxnLst>
                <a:cxn ang="0">
                  <a:pos x="104" y="94"/>
                </a:cxn>
                <a:cxn ang="0">
                  <a:pos x="82" y="148"/>
                </a:cxn>
                <a:cxn ang="0">
                  <a:pos x="77" y="172"/>
                </a:cxn>
                <a:cxn ang="0">
                  <a:pos x="77" y="178"/>
                </a:cxn>
                <a:cxn ang="0">
                  <a:pos x="79" y="184"/>
                </a:cxn>
                <a:cxn ang="0">
                  <a:pos x="81" y="192"/>
                </a:cxn>
                <a:cxn ang="0">
                  <a:pos x="79" y="195"/>
                </a:cxn>
                <a:cxn ang="0">
                  <a:pos x="74" y="201"/>
                </a:cxn>
                <a:cxn ang="0">
                  <a:pos x="69" y="201"/>
                </a:cxn>
                <a:cxn ang="0">
                  <a:pos x="61" y="200"/>
                </a:cxn>
                <a:cxn ang="0">
                  <a:pos x="40" y="182"/>
                </a:cxn>
                <a:cxn ang="0">
                  <a:pos x="30" y="171"/>
                </a:cxn>
                <a:cxn ang="0">
                  <a:pos x="16" y="136"/>
                </a:cxn>
                <a:cxn ang="0">
                  <a:pos x="10" y="91"/>
                </a:cxn>
                <a:cxn ang="0">
                  <a:pos x="11" y="62"/>
                </a:cxn>
                <a:cxn ang="0">
                  <a:pos x="13" y="38"/>
                </a:cxn>
                <a:cxn ang="0">
                  <a:pos x="13" y="33"/>
                </a:cxn>
                <a:cxn ang="0">
                  <a:pos x="10" y="20"/>
                </a:cxn>
                <a:cxn ang="0">
                  <a:pos x="1" y="6"/>
                </a:cxn>
                <a:cxn ang="0">
                  <a:pos x="0" y="3"/>
                </a:cxn>
                <a:cxn ang="0">
                  <a:pos x="1" y="1"/>
                </a:cxn>
                <a:cxn ang="0">
                  <a:pos x="6" y="0"/>
                </a:cxn>
                <a:cxn ang="0">
                  <a:pos x="13" y="4"/>
                </a:cxn>
                <a:cxn ang="0">
                  <a:pos x="26" y="14"/>
                </a:cxn>
                <a:cxn ang="0">
                  <a:pos x="33" y="20"/>
                </a:cxn>
                <a:cxn ang="0">
                  <a:pos x="39" y="30"/>
                </a:cxn>
                <a:cxn ang="0">
                  <a:pos x="39" y="36"/>
                </a:cxn>
                <a:cxn ang="0">
                  <a:pos x="37" y="48"/>
                </a:cxn>
                <a:cxn ang="0">
                  <a:pos x="33" y="59"/>
                </a:cxn>
                <a:cxn ang="0">
                  <a:pos x="29" y="100"/>
                </a:cxn>
                <a:cxn ang="0">
                  <a:pos x="30" y="117"/>
                </a:cxn>
                <a:cxn ang="0">
                  <a:pos x="39" y="146"/>
                </a:cxn>
                <a:cxn ang="0">
                  <a:pos x="46" y="158"/>
                </a:cxn>
                <a:cxn ang="0">
                  <a:pos x="53" y="162"/>
                </a:cxn>
                <a:cxn ang="0">
                  <a:pos x="56" y="162"/>
                </a:cxn>
                <a:cxn ang="0">
                  <a:pos x="58" y="159"/>
                </a:cxn>
                <a:cxn ang="0">
                  <a:pos x="69" y="139"/>
                </a:cxn>
                <a:cxn ang="0">
                  <a:pos x="104" y="94"/>
                </a:cxn>
                <a:cxn ang="0">
                  <a:pos x="165" y="36"/>
                </a:cxn>
                <a:cxn ang="0">
                  <a:pos x="194" y="52"/>
                </a:cxn>
                <a:cxn ang="0">
                  <a:pos x="217" y="72"/>
                </a:cxn>
                <a:cxn ang="0">
                  <a:pos x="225" y="84"/>
                </a:cxn>
                <a:cxn ang="0">
                  <a:pos x="236" y="111"/>
                </a:cxn>
                <a:cxn ang="0">
                  <a:pos x="238" y="124"/>
                </a:cxn>
                <a:cxn ang="0">
                  <a:pos x="235" y="140"/>
                </a:cxn>
                <a:cxn ang="0">
                  <a:pos x="229" y="146"/>
                </a:cxn>
                <a:cxn ang="0">
                  <a:pos x="222" y="148"/>
                </a:cxn>
                <a:cxn ang="0">
                  <a:pos x="217" y="146"/>
                </a:cxn>
                <a:cxn ang="0">
                  <a:pos x="211" y="139"/>
                </a:cxn>
                <a:cxn ang="0">
                  <a:pos x="211" y="133"/>
                </a:cxn>
                <a:cxn ang="0">
                  <a:pos x="206" y="103"/>
                </a:cxn>
                <a:cxn ang="0">
                  <a:pos x="197" y="81"/>
                </a:cxn>
                <a:cxn ang="0">
                  <a:pos x="190" y="71"/>
                </a:cxn>
                <a:cxn ang="0">
                  <a:pos x="171" y="52"/>
                </a:cxn>
                <a:cxn ang="0">
                  <a:pos x="165" y="36"/>
                </a:cxn>
              </a:cxnLst>
              <a:rect l="0" t="0" r="r" b="b"/>
              <a:pathLst>
                <a:path w="238" h="201">
                  <a:moveTo>
                    <a:pt x="104" y="94"/>
                  </a:moveTo>
                  <a:lnTo>
                    <a:pt x="104" y="94"/>
                  </a:lnTo>
                  <a:lnTo>
                    <a:pt x="82" y="148"/>
                  </a:lnTo>
                  <a:lnTo>
                    <a:pt x="82" y="148"/>
                  </a:lnTo>
                  <a:lnTo>
                    <a:pt x="78" y="162"/>
                  </a:lnTo>
                  <a:lnTo>
                    <a:pt x="77" y="172"/>
                  </a:lnTo>
                  <a:lnTo>
                    <a:pt x="77" y="172"/>
                  </a:lnTo>
                  <a:lnTo>
                    <a:pt x="77" y="178"/>
                  </a:lnTo>
                  <a:lnTo>
                    <a:pt x="79" y="184"/>
                  </a:lnTo>
                  <a:lnTo>
                    <a:pt x="79" y="184"/>
                  </a:lnTo>
                  <a:lnTo>
                    <a:pt x="81" y="188"/>
                  </a:lnTo>
                  <a:lnTo>
                    <a:pt x="81" y="192"/>
                  </a:lnTo>
                  <a:lnTo>
                    <a:pt x="81" y="192"/>
                  </a:lnTo>
                  <a:lnTo>
                    <a:pt x="79" y="195"/>
                  </a:lnTo>
                  <a:lnTo>
                    <a:pt x="78" y="200"/>
                  </a:lnTo>
                  <a:lnTo>
                    <a:pt x="74" y="201"/>
                  </a:lnTo>
                  <a:lnTo>
                    <a:pt x="69" y="201"/>
                  </a:lnTo>
                  <a:lnTo>
                    <a:pt x="69" y="201"/>
                  </a:lnTo>
                  <a:lnTo>
                    <a:pt x="65" y="201"/>
                  </a:lnTo>
                  <a:lnTo>
                    <a:pt x="61" y="200"/>
                  </a:lnTo>
                  <a:lnTo>
                    <a:pt x="50" y="192"/>
                  </a:lnTo>
                  <a:lnTo>
                    <a:pt x="40" y="182"/>
                  </a:lnTo>
                  <a:lnTo>
                    <a:pt x="30" y="171"/>
                  </a:lnTo>
                  <a:lnTo>
                    <a:pt x="30" y="171"/>
                  </a:lnTo>
                  <a:lnTo>
                    <a:pt x="21" y="155"/>
                  </a:lnTo>
                  <a:lnTo>
                    <a:pt x="16" y="136"/>
                  </a:lnTo>
                  <a:lnTo>
                    <a:pt x="11" y="114"/>
                  </a:lnTo>
                  <a:lnTo>
                    <a:pt x="10" y="91"/>
                  </a:lnTo>
                  <a:lnTo>
                    <a:pt x="10" y="91"/>
                  </a:lnTo>
                  <a:lnTo>
                    <a:pt x="11" y="62"/>
                  </a:lnTo>
                  <a:lnTo>
                    <a:pt x="13" y="38"/>
                  </a:lnTo>
                  <a:lnTo>
                    <a:pt x="13" y="38"/>
                  </a:lnTo>
                  <a:lnTo>
                    <a:pt x="13" y="33"/>
                  </a:lnTo>
                  <a:lnTo>
                    <a:pt x="13" y="33"/>
                  </a:lnTo>
                  <a:lnTo>
                    <a:pt x="13" y="27"/>
                  </a:lnTo>
                  <a:lnTo>
                    <a:pt x="10" y="20"/>
                  </a:lnTo>
                  <a:lnTo>
                    <a:pt x="7" y="14"/>
                  </a:lnTo>
                  <a:lnTo>
                    <a:pt x="1" y="6"/>
                  </a:lnTo>
                  <a:lnTo>
                    <a:pt x="1" y="6"/>
                  </a:lnTo>
                  <a:lnTo>
                    <a:pt x="0" y="3"/>
                  </a:lnTo>
                  <a:lnTo>
                    <a:pt x="0" y="3"/>
                  </a:lnTo>
                  <a:lnTo>
                    <a:pt x="1" y="1"/>
                  </a:lnTo>
                  <a:lnTo>
                    <a:pt x="6" y="0"/>
                  </a:lnTo>
                  <a:lnTo>
                    <a:pt x="6" y="0"/>
                  </a:lnTo>
                  <a:lnTo>
                    <a:pt x="8" y="1"/>
                  </a:lnTo>
                  <a:lnTo>
                    <a:pt x="13" y="4"/>
                  </a:lnTo>
                  <a:lnTo>
                    <a:pt x="19" y="7"/>
                  </a:lnTo>
                  <a:lnTo>
                    <a:pt x="26" y="14"/>
                  </a:lnTo>
                  <a:lnTo>
                    <a:pt x="26" y="14"/>
                  </a:lnTo>
                  <a:lnTo>
                    <a:pt x="33" y="20"/>
                  </a:lnTo>
                  <a:lnTo>
                    <a:pt x="36" y="26"/>
                  </a:lnTo>
                  <a:lnTo>
                    <a:pt x="39" y="30"/>
                  </a:lnTo>
                  <a:lnTo>
                    <a:pt x="39" y="36"/>
                  </a:lnTo>
                  <a:lnTo>
                    <a:pt x="39" y="36"/>
                  </a:lnTo>
                  <a:lnTo>
                    <a:pt x="39" y="42"/>
                  </a:lnTo>
                  <a:lnTo>
                    <a:pt x="37" y="48"/>
                  </a:lnTo>
                  <a:lnTo>
                    <a:pt x="33" y="59"/>
                  </a:lnTo>
                  <a:lnTo>
                    <a:pt x="33" y="59"/>
                  </a:lnTo>
                  <a:lnTo>
                    <a:pt x="30" y="80"/>
                  </a:lnTo>
                  <a:lnTo>
                    <a:pt x="29" y="100"/>
                  </a:lnTo>
                  <a:lnTo>
                    <a:pt x="29" y="100"/>
                  </a:lnTo>
                  <a:lnTo>
                    <a:pt x="30" y="117"/>
                  </a:lnTo>
                  <a:lnTo>
                    <a:pt x="33" y="133"/>
                  </a:lnTo>
                  <a:lnTo>
                    <a:pt x="39" y="146"/>
                  </a:lnTo>
                  <a:lnTo>
                    <a:pt x="46" y="158"/>
                  </a:lnTo>
                  <a:lnTo>
                    <a:pt x="46" y="158"/>
                  </a:lnTo>
                  <a:lnTo>
                    <a:pt x="50" y="162"/>
                  </a:lnTo>
                  <a:lnTo>
                    <a:pt x="53" y="162"/>
                  </a:lnTo>
                  <a:lnTo>
                    <a:pt x="53" y="162"/>
                  </a:lnTo>
                  <a:lnTo>
                    <a:pt x="56" y="162"/>
                  </a:lnTo>
                  <a:lnTo>
                    <a:pt x="58" y="159"/>
                  </a:lnTo>
                  <a:lnTo>
                    <a:pt x="58" y="159"/>
                  </a:lnTo>
                  <a:lnTo>
                    <a:pt x="69" y="139"/>
                  </a:lnTo>
                  <a:lnTo>
                    <a:pt x="69" y="139"/>
                  </a:lnTo>
                  <a:lnTo>
                    <a:pt x="97" y="90"/>
                  </a:lnTo>
                  <a:lnTo>
                    <a:pt x="104" y="94"/>
                  </a:lnTo>
                  <a:close/>
                  <a:moveTo>
                    <a:pt x="165" y="36"/>
                  </a:moveTo>
                  <a:lnTo>
                    <a:pt x="165" y="36"/>
                  </a:lnTo>
                  <a:lnTo>
                    <a:pt x="180" y="43"/>
                  </a:lnTo>
                  <a:lnTo>
                    <a:pt x="194" y="52"/>
                  </a:lnTo>
                  <a:lnTo>
                    <a:pt x="207" y="62"/>
                  </a:lnTo>
                  <a:lnTo>
                    <a:pt x="217" y="72"/>
                  </a:lnTo>
                  <a:lnTo>
                    <a:pt x="217" y="72"/>
                  </a:lnTo>
                  <a:lnTo>
                    <a:pt x="225" y="84"/>
                  </a:lnTo>
                  <a:lnTo>
                    <a:pt x="232" y="97"/>
                  </a:lnTo>
                  <a:lnTo>
                    <a:pt x="236" y="111"/>
                  </a:lnTo>
                  <a:lnTo>
                    <a:pt x="238" y="124"/>
                  </a:lnTo>
                  <a:lnTo>
                    <a:pt x="238" y="124"/>
                  </a:lnTo>
                  <a:lnTo>
                    <a:pt x="238" y="133"/>
                  </a:lnTo>
                  <a:lnTo>
                    <a:pt x="235" y="140"/>
                  </a:lnTo>
                  <a:lnTo>
                    <a:pt x="232" y="143"/>
                  </a:lnTo>
                  <a:lnTo>
                    <a:pt x="229" y="146"/>
                  </a:lnTo>
                  <a:lnTo>
                    <a:pt x="226" y="146"/>
                  </a:lnTo>
                  <a:lnTo>
                    <a:pt x="222" y="148"/>
                  </a:lnTo>
                  <a:lnTo>
                    <a:pt x="222" y="148"/>
                  </a:lnTo>
                  <a:lnTo>
                    <a:pt x="217" y="146"/>
                  </a:lnTo>
                  <a:lnTo>
                    <a:pt x="214" y="143"/>
                  </a:lnTo>
                  <a:lnTo>
                    <a:pt x="211" y="139"/>
                  </a:lnTo>
                  <a:lnTo>
                    <a:pt x="211" y="133"/>
                  </a:lnTo>
                  <a:lnTo>
                    <a:pt x="211" y="133"/>
                  </a:lnTo>
                  <a:lnTo>
                    <a:pt x="209" y="117"/>
                  </a:lnTo>
                  <a:lnTo>
                    <a:pt x="206" y="103"/>
                  </a:lnTo>
                  <a:lnTo>
                    <a:pt x="201" y="91"/>
                  </a:lnTo>
                  <a:lnTo>
                    <a:pt x="197" y="81"/>
                  </a:lnTo>
                  <a:lnTo>
                    <a:pt x="197" y="81"/>
                  </a:lnTo>
                  <a:lnTo>
                    <a:pt x="190" y="71"/>
                  </a:lnTo>
                  <a:lnTo>
                    <a:pt x="181" y="61"/>
                  </a:lnTo>
                  <a:lnTo>
                    <a:pt x="171" y="52"/>
                  </a:lnTo>
                  <a:lnTo>
                    <a:pt x="159" y="43"/>
                  </a:lnTo>
                  <a:lnTo>
                    <a:pt x="165" y="3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82" name="Freeform 186"/>
            <p:cNvSpPr>
              <a:spLocks/>
            </p:cNvSpPr>
            <p:nvPr userDrawn="1"/>
          </p:nvSpPr>
          <p:spPr bwMode="auto">
            <a:xfrm>
              <a:off x="5915026" y="1757363"/>
              <a:ext cx="107950" cy="134938"/>
            </a:xfrm>
            <a:custGeom>
              <a:avLst/>
              <a:gdLst/>
              <a:ahLst/>
              <a:cxnLst>
                <a:cxn ang="0">
                  <a:pos x="26" y="55"/>
                </a:cxn>
                <a:cxn ang="0">
                  <a:pos x="62" y="55"/>
                </a:cxn>
                <a:cxn ang="0">
                  <a:pos x="71" y="25"/>
                </a:cxn>
                <a:cxn ang="0">
                  <a:pos x="52" y="16"/>
                </a:cxn>
                <a:cxn ang="0">
                  <a:pos x="49" y="7"/>
                </a:cxn>
                <a:cxn ang="0">
                  <a:pos x="74" y="0"/>
                </a:cxn>
                <a:cxn ang="0">
                  <a:pos x="91" y="6"/>
                </a:cxn>
                <a:cxn ang="0">
                  <a:pos x="97" y="31"/>
                </a:cxn>
                <a:cxn ang="0">
                  <a:pos x="135" y="39"/>
                </a:cxn>
                <a:cxn ang="0">
                  <a:pos x="156" y="28"/>
                </a:cxn>
                <a:cxn ang="0">
                  <a:pos x="174" y="29"/>
                </a:cxn>
                <a:cxn ang="0">
                  <a:pos x="177" y="41"/>
                </a:cxn>
                <a:cxn ang="0">
                  <a:pos x="155" y="52"/>
                </a:cxn>
                <a:cxn ang="0">
                  <a:pos x="132" y="97"/>
                </a:cxn>
                <a:cxn ang="0">
                  <a:pos x="169" y="86"/>
                </a:cxn>
                <a:cxn ang="0">
                  <a:pos x="193" y="74"/>
                </a:cxn>
                <a:cxn ang="0">
                  <a:pos x="204" y="84"/>
                </a:cxn>
                <a:cxn ang="0">
                  <a:pos x="198" y="93"/>
                </a:cxn>
                <a:cxn ang="0">
                  <a:pos x="142" y="113"/>
                </a:cxn>
                <a:cxn ang="0">
                  <a:pos x="178" y="162"/>
                </a:cxn>
                <a:cxn ang="0">
                  <a:pos x="187" y="181"/>
                </a:cxn>
                <a:cxn ang="0">
                  <a:pos x="179" y="196"/>
                </a:cxn>
                <a:cxn ang="0">
                  <a:pos x="162" y="191"/>
                </a:cxn>
                <a:cxn ang="0">
                  <a:pos x="137" y="180"/>
                </a:cxn>
                <a:cxn ang="0">
                  <a:pos x="90" y="173"/>
                </a:cxn>
                <a:cxn ang="0">
                  <a:pos x="48" y="181"/>
                </a:cxn>
                <a:cxn ang="0">
                  <a:pos x="33" y="203"/>
                </a:cxn>
                <a:cxn ang="0">
                  <a:pos x="46" y="223"/>
                </a:cxn>
                <a:cxn ang="0">
                  <a:pos x="77" y="230"/>
                </a:cxn>
                <a:cxn ang="0">
                  <a:pos x="107" y="230"/>
                </a:cxn>
                <a:cxn ang="0">
                  <a:pos x="145" y="229"/>
                </a:cxn>
                <a:cxn ang="0">
                  <a:pos x="158" y="242"/>
                </a:cxn>
                <a:cxn ang="0">
                  <a:pos x="149" y="254"/>
                </a:cxn>
                <a:cxn ang="0">
                  <a:pos x="88" y="255"/>
                </a:cxn>
                <a:cxn ang="0">
                  <a:pos x="32" y="236"/>
                </a:cxn>
                <a:cxn ang="0">
                  <a:pos x="17" y="212"/>
                </a:cxn>
                <a:cxn ang="0">
                  <a:pos x="21" y="186"/>
                </a:cxn>
                <a:cxn ang="0">
                  <a:pos x="62" y="162"/>
                </a:cxn>
                <a:cxn ang="0">
                  <a:pos x="121" y="161"/>
                </a:cxn>
                <a:cxn ang="0">
                  <a:pos x="153" y="165"/>
                </a:cxn>
                <a:cxn ang="0">
                  <a:pos x="155" y="162"/>
                </a:cxn>
                <a:cxn ang="0">
                  <a:pos x="152" y="157"/>
                </a:cxn>
                <a:cxn ang="0">
                  <a:pos x="61" y="128"/>
                </a:cxn>
                <a:cxn ang="0">
                  <a:pos x="27" y="126"/>
                </a:cxn>
                <a:cxn ang="0">
                  <a:pos x="7" y="113"/>
                </a:cxn>
                <a:cxn ang="0">
                  <a:pos x="11" y="103"/>
                </a:cxn>
                <a:cxn ang="0">
                  <a:pos x="39" y="110"/>
                </a:cxn>
                <a:cxn ang="0">
                  <a:pos x="116" y="100"/>
                </a:cxn>
                <a:cxn ang="0">
                  <a:pos x="69" y="73"/>
                </a:cxn>
                <a:cxn ang="0">
                  <a:pos x="24" y="68"/>
                </a:cxn>
              </a:cxnLst>
              <a:rect l="0" t="0" r="r" b="b"/>
              <a:pathLst>
                <a:path w="204" h="257">
                  <a:moveTo>
                    <a:pt x="13" y="49"/>
                  </a:moveTo>
                  <a:lnTo>
                    <a:pt x="13" y="49"/>
                  </a:lnTo>
                  <a:lnTo>
                    <a:pt x="19" y="52"/>
                  </a:lnTo>
                  <a:lnTo>
                    <a:pt x="26" y="55"/>
                  </a:lnTo>
                  <a:lnTo>
                    <a:pt x="33" y="57"/>
                  </a:lnTo>
                  <a:lnTo>
                    <a:pt x="40" y="57"/>
                  </a:lnTo>
                  <a:lnTo>
                    <a:pt x="40" y="57"/>
                  </a:lnTo>
                  <a:lnTo>
                    <a:pt x="62" y="55"/>
                  </a:lnTo>
                  <a:lnTo>
                    <a:pt x="87" y="51"/>
                  </a:lnTo>
                  <a:lnTo>
                    <a:pt x="87" y="51"/>
                  </a:lnTo>
                  <a:lnTo>
                    <a:pt x="71" y="25"/>
                  </a:lnTo>
                  <a:lnTo>
                    <a:pt x="71" y="25"/>
                  </a:lnTo>
                  <a:lnTo>
                    <a:pt x="68" y="22"/>
                  </a:lnTo>
                  <a:lnTo>
                    <a:pt x="63" y="19"/>
                  </a:lnTo>
                  <a:lnTo>
                    <a:pt x="52" y="16"/>
                  </a:lnTo>
                  <a:lnTo>
                    <a:pt x="52" y="16"/>
                  </a:lnTo>
                  <a:lnTo>
                    <a:pt x="48" y="13"/>
                  </a:lnTo>
                  <a:lnTo>
                    <a:pt x="46" y="12"/>
                  </a:lnTo>
                  <a:lnTo>
                    <a:pt x="46" y="12"/>
                  </a:lnTo>
                  <a:lnTo>
                    <a:pt x="49" y="7"/>
                  </a:lnTo>
                  <a:lnTo>
                    <a:pt x="55" y="3"/>
                  </a:lnTo>
                  <a:lnTo>
                    <a:pt x="55" y="3"/>
                  </a:lnTo>
                  <a:lnTo>
                    <a:pt x="62" y="2"/>
                  </a:lnTo>
                  <a:lnTo>
                    <a:pt x="74" y="0"/>
                  </a:lnTo>
                  <a:lnTo>
                    <a:pt x="74" y="0"/>
                  </a:lnTo>
                  <a:lnTo>
                    <a:pt x="82" y="2"/>
                  </a:lnTo>
                  <a:lnTo>
                    <a:pt x="88" y="3"/>
                  </a:lnTo>
                  <a:lnTo>
                    <a:pt x="91" y="6"/>
                  </a:lnTo>
                  <a:lnTo>
                    <a:pt x="92" y="10"/>
                  </a:lnTo>
                  <a:lnTo>
                    <a:pt x="92" y="10"/>
                  </a:lnTo>
                  <a:lnTo>
                    <a:pt x="94" y="21"/>
                  </a:lnTo>
                  <a:lnTo>
                    <a:pt x="97" y="31"/>
                  </a:lnTo>
                  <a:lnTo>
                    <a:pt x="97" y="31"/>
                  </a:lnTo>
                  <a:lnTo>
                    <a:pt x="104" y="48"/>
                  </a:lnTo>
                  <a:lnTo>
                    <a:pt x="104" y="48"/>
                  </a:lnTo>
                  <a:lnTo>
                    <a:pt x="135" y="39"/>
                  </a:lnTo>
                  <a:lnTo>
                    <a:pt x="143" y="36"/>
                  </a:lnTo>
                  <a:lnTo>
                    <a:pt x="149" y="32"/>
                  </a:lnTo>
                  <a:lnTo>
                    <a:pt x="149" y="32"/>
                  </a:lnTo>
                  <a:lnTo>
                    <a:pt x="156" y="28"/>
                  </a:lnTo>
                  <a:lnTo>
                    <a:pt x="164" y="26"/>
                  </a:lnTo>
                  <a:lnTo>
                    <a:pt x="164" y="26"/>
                  </a:lnTo>
                  <a:lnTo>
                    <a:pt x="169" y="28"/>
                  </a:lnTo>
                  <a:lnTo>
                    <a:pt x="174" y="29"/>
                  </a:lnTo>
                  <a:lnTo>
                    <a:pt x="177" y="34"/>
                  </a:lnTo>
                  <a:lnTo>
                    <a:pt x="178" y="38"/>
                  </a:lnTo>
                  <a:lnTo>
                    <a:pt x="178" y="38"/>
                  </a:lnTo>
                  <a:lnTo>
                    <a:pt x="177" y="41"/>
                  </a:lnTo>
                  <a:lnTo>
                    <a:pt x="175" y="42"/>
                  </a:lnTo>
                  <a:lnTo>
                    <a:pt x="168" y="47"/>
                  </a:lnTo>
                  <a:lnTo>
                    <a:pt x="168" y="47"/>
                  </a:lnTo>
                  <a:lnTo>
                    <a:pt x="155" y="52"/>
                  </a:lnTo>
                  <a:lnTo>
                    <a:pt x="140" y="57"/>
                  </a:lnTo>
                  <a:lnTo>
                    <a:pt x="113" y="64"/>
                  </a:lnTo>
                  <a:lnTo>
                    <a:pt x="113" y="64"/>
                  </a:lnTo>
                  <a:lnTo>
                    <a:pt x="132" y="97"/>
                  </a:lnTo>
                  <a:lnTo>
                    <a:pt x="132" y="97"/>
                  </a:lnTo>
                  <a:lnTo>
                    <a:pt x="153" y="91"/>
                  </a:lnTo>
                  <a:lnTo>
                    <a:pt x="169" y="86"/>
                  </a:lnTo>
                  <a:lnTo>
                    <a:pt x="169" y="86"/>
                  </a:lnTo>
                  <a:lnTo>
                    <a:pt x="181" y="78"/>
                  </a:lnTo>
                  <a:lnTo>
                    <a:pt x="187" y="76"/>
                  </a:lnTo>
                  <a:lnTo>
                    <a:pt x="193" y="74"/>
                  </a:lnTo>
                  <a:lnTo>
                    <a:pt x="193" y="74"/>
                  </a:lnTo>
                  <a:lnTo>
                    <a:pt x="197" y="74"/>
                  </a:lnTo>
                  <a:lnTo>
                    <a:pt x="200" y="77"/>
                  </a:lnTo>
                  <a:lnTo>
                    <a:pt x="203" y="80"/>
                  </a:lnTo>
                  <a:lnTo>
                    <a:pt x="204" y="84"/>
                  </a:lnTo>
                  <a:lnTo>
                    <a:pt x="204" y="84"/>
                  </a:lnTo>
                  <a:lnTo>
                    <a:pt x="203" y="87"/>
                  </a:lnTo>
                  <a:lnTo>
                    <a:pt x="201" y="90"/>
                  </a:lnTo>
                  <a:lnTo>
                    <a:pt x="198" y="93"/>
                  </a:lnTo>
                  <a:lnTo>
                    <a:pt x="193" y="96"/>
                  </a:lnTo>
                  <a:lnTo>
                    <a:pt x="193" y="96"/>
                  </a:lnTo>
                  <a:lnTo>
                    <a:pt x="172" y="104"/>
                  </a:lnTo>
                  <a:lnTo>
                    <a:pt x="142" y="113"/>
                  </a:lnTo>
                  <a:lnTo>
                    <a:pt x="142" y="113"/>
                  </a:lnTo>
                  <a:lnTo>
                    <a:pt x="155" y="133"/>
                  </a:lnTo>
                  <a:lnTo>
                    <a:pt x="178" y="162"/>
                  </a:lnTo>
                  <a:lnTo>
                    <a:pt x="178" y="162"/>
                  </a:lnTo>
                  <a:lnTo>
                    <a:pt x="182" y="168"/>
                  </a:lnTo>
                  <a:lnTo>
                    <a:pt x="185" y="173"/>
                  </a:lnTo>
                  <a:lnTo>
                    <a:pt x="187" y="177"/>
                  </a:lnTo>
                  <a:lnTo>
                    <a:pt x="187" y="181"/>
                  </a:lnTo>
                  <a:lnTo>
                    <a:pt x="187" y="181"/>
                  </a:lnTo>
                  <a:lnTo>
                    <a:pt x="185" y="187"/>
                  </a:lnTo>
                  <a:lnTo>
                    <a:pt x="182" y="191"/>
                  </a:lnTo>
                  <a:lnTo>
                    <a:pt x="179" y="196"/>
                  </a:lnTo>
                  <a:lnTo>
                    <a:pt x="174" y="197"/>
                  </a:lnTo>
                  <a:lnTo>
                    <a:pt x="174" y="197"/>
                  </a:lnTo>
                  <a:lnTo>
                    <a:pt x="168" y="196"/>
                  </a:lnTo>
                  <a:lnTo>
                    <a:pt x="162" y="191"/>
                  </a:lnTo>
                  <a:lnTo>
                    <a:pt x="162" y="191"/>
                  </a:lnTo>
                  <a:lnTo>
                    <a:pt x="152" y="186"/>
                  </a:lnTo>
                  <a:lnTo>
                    <a:pt x="137" y="180"/>
                  </a:lnTo>
                  <a:lnTo>
                    <a:pt x="137" y="180"/>
                  </a:lnTo>
                  <a:lnTo>
                    <a:pt x="113" y="175"/>
                  </a:lnTo>
                  <a:lnTo>
                    <a:pt x="101" y="173"/>
                  </a:lnTo>
                  <a:lnTo>
                    <a:pt x="90" y="173"/>
                  </a:lnTo>
                  <a:lnTo>
                    <a:pt x="90" y="173"/>
                  </a:lnTo>
                  <a:lnTo>
                    <a:pt x="77" y="173"/>
                  </a:lnTo>
                  <a:lnTo>
                    <a:pt x="66" y="174"/>
                  </a:lnTo>
                  <a:lnTo>
                    <a:pt x="56" y="177"/>
                  </a:lnTo>
                  <a:lnTo>
                    <a:pt x="48" y="181"/>
                  </a:lnTo>
                  <a:lnTo>
                    <a:pt x="42" y="186"/>
                  </a:lnTo>
                  <a:lnTo>
                    <a:pt x="37" y="190"/>
                  </a:lnTo>
                  <a:lnTo>
                    <a:pt x="34" y="196"/>
                  </a:lnTo>
                  <a:lnTo>
                    <a:pt x="33" y="203"/>
                  </a:lnTo>
                  <a:lnTo>
                    <a:pt x="33" y="203"/>
                  </a:lnTo>
                  <a:lnTo>
                    <a:pt x="34" y="212"/>
                  </a:lnTo>
                  <a:lnTo>
                    <a:pt x="39" y="217"/>
                  </a:lnTo>
                  <a:lnTo>
                    <a:pt x="46" y="223"/>
                  </a:lnTo>
                  <a:lnTo>
                    <a:pt x="55" y="226"/>
                  </a:lnTo>
                  <a:lnTo>
                    <a:pt x="55" y="226"/>
                  </a:lnTo>
                  <a:lnTo>
                    <a:pt x="65" y="229"/>
                  </a:lnTo>
                  <a:lnTo>
                    <a:pt x="77" y="230"/>
                  </a:lnTo>
                  <a:lnTo>
                    <a:pt x="98" y="232"/>
                  </a:lnTo>
                  <a:lnTo>
                    <a:pt x="98" y="232"/>
                  </a:lnTo>
                  <a:lnTo>
                    <a:pt x="107" y="230"/>
                  </a:lnTo>
                  <a:lnTo>
                    <a:pt x="107" y="230"/>
                  </a:lnTo>
                  <a:lnTo>
                    <a:pt x="121" y="229"/>
                  </a:lnTo>
                  <a:lnTo>
                    <a:pt x="135" y="229"/>
                  </a:lnTo>
                  <a:lnTo>
                    <a:pt x="135" y="229"/>
                  </a:lnTo>
                  <a:lnTo>
                    <a:pt x="145" y="229"/>
                  </a:lnTo>
                  <a:lnTo>
                    <a:pt x="152" y="232"/>
                  </a:lnTo>
                  <a:lnTo>
                    <a:pt x="156" y="236"/>
                  </a:lnTo>
                  <a:lnTo>
                    <a:pt x="158" y="242"/>
                  </a:lnTo>
                  <a:lnTo>
                    <a:pt x="158" y="242"/>
                  </a:lnTo>
                  <a:lnTo>
                    <a:pt x="158" y="246"/>
                  </a:lnTo>
                  <a:lnTo>
                    <a:pt x="156" y="249"/>
                  </a:lnTo>
                  <a:lnTo>
                    <a:pt x="153" y="251"/>
                  </a:lnTo>
                  <a:lnTo>
                    <a:pt x="149" y="254"/>
                  </a:lnTo>
                  <a:lnTo>
                    <a:pt x="133" y="255"/>
                  </a:lnTo>
                  <a:lnTo>
                    <a:pt x="107" y="257"/>
                  </a:lnTo>
                  <a:lnTo>
                    <a:pt x="107" y="257"/>
                  </a:lnTo>
                  <a:lnTo>
                    <a:pt x="88" y="255"/>
                  </a:lnTo>
                  <a:lnTo>
                    <a:pt x="71" y="254"/>
                  </a:lnTo>
                  <a:lnTo>
                    <a:pt x="55" y="249"/>
                  </a:lnTo>
                  <a:lnTo>
                    <a:pt x="42" y="243"/>
                  </a:lnTo>
                  <a:lnTo>
                    <a:pt x="32" y="236"/>
                  </a:lnTo>
                  <a:lnTo>
                    <a:pt x="23" y="228"/>
                  </a:lnTo>
                  <a:lnTo>
                    <a:pt x="20" y="223"/>
                  </a:lnTo>
                  <a:lnTo>
                    <a:pt x="19" y="217"/>
                  </a:lnTo>
                  <a:lnTo>
                    <a:pt x="17" y="212"/>
                  </a:lnTo>
                  <a:lnTo>
                    <a:pt x="16" y="206"/>
                  </a:lnTo>
                  <a:lnTo>
                    <a:pt x="16" y="206"/>
                  </a:lnTo>
                  <a:lnTo>
                    <a:pt x="17" y="196"/>
                  </a:lnTo>
                  <a:lnTo>
                    <a:pt x="21" y="186"/>
                  </a:lnTo>
                  <a:lnTo>
                    <a:pt x="27" y="178"/>
                  </a:lnTo>
                  <a:lnTo>
                    <a:pt x="37" y="171"/>
                  </a:lnTo>
                  <a:lnTo>
                    <a:pt x="48" y="167"/>
                  </a:lnTo>
                  <a:lnTo>
                    <a:pt x="62" y="162"/>
                  </a:lnTo>
                  <a:lnTo>
                    <a:pt x="77" y="160"/>
                  </a:lnTo>
                  <a:lnTo>
                    <a:pt x="95" y="160"/>
                  </a:lnTo>
                  <a:lnTo>
                    <a:pt x="95" y="160"/>
                  </a:lnTo>
                  <a:lnTo>
                    <a:pt x="121" y="161"/>
                  </a:lnTo>
                  <a:lnTo>
                    <a:pt x="148" y="164"/>
                  </a:lnTo>
                  <a:lnTo>
                    <a:pt x="148" y="164"/>
                  </a:lnTo>
                  <a:lnTo>
                    <a:pt x="153" y="165"/>
                  </a:lnTo>
                  <a:lnTo>
                    <a:pt x="153" y="165"/>
                  </a:lnTo>
                  <a:lnTo>
                    <a:pt x="155" y="165"/>
                  </a:lnTo>
                  <a:lnTo>
                    <a:pt x="155" y="164"/>
                  </a:lnTo>
                  <a:lnTo>
                    <a:pt x="155" y="164"/>
                  </a:lnTo>
                  <a:lnTo>
                    <a:pt x="155" y="162"/>
                  </a:lnTo>
                  <a:lnTo>
                    <a:pt x="155" y="162"/>
                  </a:lnTo>
                  <a:lnTo>
                    <a:pt x="155" y="161"/>
                  </a:lnTo>
                  <a:lnTo>
                    <a:pt x="152" y="157"/>
                  </a:lnTo>
                  <a:lnTo>
                    <a:pt x="152" y="157"/>
                  </a:lnTo>
                  <a:lnTo>
                    <a:pt x="124" y="118"/>
                  </a:lnTo>
                  <a:lnTo>
                    <a:pt x="124" y="118"/>
                  </a:lnTo>
                  <a:lnTo>
                    <a:pt x="81" y="126"/>
                  </a:lnTo>
                  <a:lnTo>
                    <a:pt x="61" y="128"/>
                  </a:lnTo>
                  <a:lnTo>
                    <a:pt x="43" y="129"/>
                  </a:lnTo>
                  <a:lnTo>
                    <a:pt x="43" y="129"/>
                  </a:lnTo>
                  <a:lnTo>
                    <a:pt x="34" y="128"/>
                  </a:lnTo>
                  <a:lnTo>
                    <a:pt x="27" y="126"/>
                  </a:lnTo>
                  <a:lnTo>
                    <a:pt x="21" y="125"/>
                  </a:lnTo>
                  <a:lnTo>
                    <a:pt x="16" y="122"/>
                  </a:lnTo>
                  <a:lnTo>
                    <a:pt x="11" y="119"/>
                  </a:lnTo>
                  <a:lnTo>
                    <a:pt x="7" y="113"/>
                  </a:lnTo>
                  <a:lnTo>
                    <a:pt x="0" y="103"/>
                  </a:lnTo>
                  <a:lnTo>
                    <a:pt x="7" y="97"/>
                  </a:lnTo>
                  <a:lnTo>
                    <a:pt x="7" y="97"/>
                  </a:lnTo>
                  <a:lnTo>
                    <a:pt x="11" y="103"/>
                  </a:lnTo>
                  <a:lnTo>
                    <a:pt x="19" y="107"/>
                  </a:lnTo>
                  <a:lnTo>
                    <a:pt x="27" y="110"/>
                  </a:lnTo>
                  <a:lnTo>
                    <a:pt x="39" y="110"/>
                  </a:lnTo>
                  <a:lnTo>
                    <a:pt x="39" y="110"/>
                  </a:lnTo>
                  <a:lnTo>
                    <a:pt x="58" y="110"/>
                  </a:lnTo>
                  <a:lnTo>
                    <a:pt x="77" y="107"/>
                  </a:lnTo>
                  <a:lnTo>
                    <a:pt x="97" y="104"/>
                  </a:lnTo>
                  <a:lnTo>
                    <a:pt x="116" y="100"/>
                  </a:lnTo>
                  <a:lnTo>
                    <a:pt x="116" y="100"/>
                  </a:lnTo>
                  <a:lnTo>
                    <a:pt x="95" y="68"/>
                  </a:lnTo>
                  <a:lnTo>
                    <a:pt x="95" y="68"/>
                  </a:lnTo>
                  <a:lnTo>
                    <a:pt x="69" y="73"/>
                  </a:lnTo>
                  <a:lnTo>
                    <a:pt x="48" y="74"/>
                  </a:lnTo>
                  <a:lnTo>
                    <a:pt x="48" y="74"/>
                  </a:lnTo>
                  <a:lnTo>
                    <a:pt x="36" y="73"/>
                  </a:lnTo>
                  <a:lnTo>
                    <a:pt x="24" y="68"/>
                  </a:lnTo>
                  <a:lnTo>
                    <a:pt x="16" y="63"/>
                  </a:lnTo>
                  <a:lnTo>
                    <a:pt x="8" y="55"/>
                  </a:lnTo>
                  <a:lnTo>
                    <a:pt x="13" y="4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83" name="Freeform 187"/>
            <p:cNvSpPr>
              <a:spLocks noEditPoints="1"/>
            </p:cNvSpPr>
            <p:nvPr userDrawn="1"/>
          </p:nvSpPr>
          <p:spPr bwMode="auto">
            <a:xfrm>
              <a:off x="6056313" y="1754188"/>
              <a:ext cx="111125" cy="139700"/>
            </a:xfrm>
            <a:custGeom>
              <a:avLst/>
              <a:gdLst/>
              <a:ahLst/>
              <a:cxnLst>
                <a:cxn ang="0">
                  <a:pos x="23" y="64"/>
                </a:cxn>
                <a:cxn ang="0">
                  <a:pos x="77" y="64"/>
                </a:cxn>
                <a:cxn ang="0">
                  <a:pos x="103" y="35"/>
                </a:cxn>
                <a:cxn ang="0">
                  <a:pos x="91" y="10"/>
                </a:cxn>
                <a:cxn ang="0">
                  <a:pos x="84" y="7"/>
                </a:cxn>
                <a:cxn ang="0">
                  <a:pos x="101" y="0"/>
                </a:cxn>
                <a:cxn ang="0">
                  <a:pos x="120" y="4"/>
                </a:cxn>
                <a:cxn ang="0">
                  <a:pos x="133" y="16"/>
                </a:cxn>
                <a:cxn ang="0">
                  <a:pos x="129" y="25"/>
                </a:cxn>
                <a:cxn ang="0">
                  <a:pos x="123" y="61"/>
                </a:cxn>
                <a:cxn ang="0">
                  <a:pos x="178" y="48"/>
                </a:cxn>
                <a:cxn ang="0">
                  <a:pos x="191" y="45"/>
                </a:cxn>
                <a:cxn ang="0">
                  <a:pos x="207" y="55"/>
                </a:cxn>
                <a:cxn ang="0">
                  <a:pos x="204" y="64"/>
                </a:cxn>
                <a:cxn ang="0">
                  <a:pos x="177" y="71"/>
                </a:cxn>
                <a:cxn ang="0">
                  <a:pos x="123" y="93"/>
                </a:cxn>
                <a:cxn ang="0">
                  <a:pos x="152" y="120"/>
                </a:cxn>
                <a:cxn ang="0">
                  <a:pos x="177" y="111"/>
                </a:cxn>
                <a:cxn ang="0">
                  <a:pos x="193" y="114"/>
                </a:cxn>
                <a:cxn ang="0">
                  <a:pos x="196" y="126"/>
                </a:cxn>
                <a:cxn ang="0">
                  <a:pos x="181" y="135"/>
                </a:cxn>
                <a:cxn ang="0">
                  <a:pos x="126" y="195"/>
                </a:cxn>
                <a:cxn ang="0">
                  <a:pos x="177" y="214"/>
                </a:cxn>
                <a:cxn ang="0">
                  <a:pos x="206" y="233"/>
                </a:cxn>
                <a:cxn ang="0">
                  <a:pos x="209" y="247"/>
                </a:cxn>
                <a:cxn ang="0">
                  <a:pos x="199" y="255"/>
                </a:cxn>
                <a:cxn ang="0">
                  <a:pos x="181" y="247"/>
                </a:cxn>
                <a:cxn ang="0">
                  <a:pos x="126" y="216"/>
                </a:cxn>
                <a:cxn ang="0">
                  <a:pos x="120" y="239"/>
                </a:cxn>
                <a:cxn ang="0">
                  <a:pos x="103" y="256"/>
                </a:cxn>
                <a:cxn ang="0">
                  <a:pos x="72" y="262"/>
                </a:cxn>
                <a:cxn ang="0">
                  <a:pos x="32" y="252"/>
                </a:cxn>
                <a:cxn ang="0">
                  <a:pos x="17" y="226"/>
                </a:cxn>
                <a:cxn ang="0">
                  <a:pos x="27" y="206"/>
                </a:cxn>
                <a:cxn ang="0">
                  <a:pos x="65" y="191"/>
                </a:cxn>
                <a:cxn ang="0">
                  <a:pos x="106" y="192"/>
                </a:cxn>
                <a:cxn ang="0">
                  <a:pos x="62" y="148"/>
                </a:cxn>
                <a:cxn ang="0">
                  <a:pos x="35" y="143"/>
                </a:cxn>
                <a:cxn ang="0">
                  <a:pos x="26" y="127"/>
                </a:cxn>
                <a:cxn ang="0">
                  <a:pos x="41" y="108"/>
                </a:cxn>
                <a:cxn ang="0">
                  <a:pos x="41" y="123"/>
                </a:cxn>
                <a:cxn ang="0">
                  <a:pos x="64" y="130"/>
                </a:cxn>
                <a:cxn ang="0">
                  <a:pos x="104" y="127"/>
                </a:cxn>
                <a:cxn ang="0">
                  <a:pos x="49" y="84"/>
                </a:cxn>
                <a:cxn ang="0">
                  <a:pos x="20" y="78"/>
                </a:cxn>
                <a:cxn ang="0">
                  <a:pos x="6" y="53"/>
                </a:cxn>
                <a:cxn ang="0">
                  <a:pos x="48" y="208"/>
                </a:cxn>
                <a:cxn ang="0">
                  <a:pos x="32" y="220"/>
                </a:cxn>
                <a:cxn ang="0">
                  <a:pos x="33" y="232"/>
                </a:cxn>
                <a:cxn ang="0">
                  <a:pos x="49" y="242"/>
                </a:cxn>
                <a:cxn ang="0">
                  <a:pos x="85" y="242"/>
                </a:cxn>
                <a:cxn ang="0">
                  <a:pos x="103" y="230"/>
                </a:cxn>
                <a:cxn ang="0">
                  <a:pos x="106" y="210"/>
                </a:cxn>
              </a:cxnLst>
              <a:rect l="0" t="0" r="r" b="b"/>
              <a:pathLst>
                <a:path w="210" h="262">
                  <a:moveTo>
                    <a:pt x="6" y="53"/>
                  </a:moveTo>
                  <a:lnTo>
                    <a:pt x="6" y="53"/>
                  </a:lnTo>
                  <a:lnTo>
                    <a:pt x="14" y="59"/>
                  </a:lnTo>
                  <a:lnTo>
                    <a:pt x="23" y="64"/>
                  </a:lnTo>
                  <a:lnTo>
                    <a:pt x="35" y="65"/>
                  </a:lnTo>
                  <a:lnTo>
                    <a:pt x="52" y="65"/>
                  </a:lnTo>
                  <a:lnTo>
                    <a:pt x="52" y="65"/>
                  </a:lnTo>
                  <a:lnTo>
                    <a:pt x="77" y="64"/>
                  </a:lnTo>
                  <a:lnTo>
                    <a:pt x="103" y="62"/>
                  </a:lnTo>
                  <a:lnTo>
                    <a:pt x="103" y="62"/>
                  </a:lnTo>
                  <a:lnTo>
                    <a:pt x="103" y="35"/>
                  </a:lnTo>
                  <a:lnTo>
                    <a:pt x="103" y="35"/>
                  </a:lnTo>
                  <a:lnTo>
                    <a:pt x="103" y="25"/>
                  </a:lnTo>
                  <a:lnTo>
                    <a:pt x="101" y="17"/>
                  </a:lnTo>
                  <a:lnTo>
                    <a:pt x="97" y="13"/>
                  </a:lnTo>
                  <a:lnTo>
                    <a:pt x="91" y="10"/>
                  </a:lnTo>
                  <a:lnTo>
                    <a:pt x="91" y="10"/>
                  </a:lnTo>
                  <a:lnTo>
                    <a:pt x="85" y="9"/>
                  </a:lnTo>
                  <a:lnTo>
                    <a:pt x="84" y="7"/>
                  </a:lnTo>
                  <a:lnTo>
                    <a:pt x="84" y="7"/>
                  </a:lnTo>
                  <a:lnTo>
                    <a:pt x="85" y="4"/>
                  </a:lnTo>
                  <a:lnTo>
                    <a:pt x="88" y="3"/>
                  </a:lnTo>
                  <a:lnTo>
                    <a:pt x="94" y="0"/>
                  </a:lnTo>
                  <a:lnTo>
                    <a:pt x="101" y="0"/>
                  </a:lnTo>
                  <a:lnTo>
                    <a:pt x="101" y="0"/>
                  </a:lnTo>
                  <a:lnTo>
                    <a:pt x="110" y="1"/>
                  </a:lnTo>
                  <a:lnTo>
                    <a:pt x="120" y="4"/>
                  </a:lnTo>
                  <a:lnTo>
                    <a:pt x="120" y="4"/>
                  </a:lnTo>
                  <a:lnTo>
                    <a:pt x="126" y="7"/>
                  </a:lnTo>
                  <a:lnTo>
                    <a:pt x="130" y="10"/>
                  </a:lnTo>
                  <a:lnTo>
                    <a:pt x="132" y="13"/>
                  </a:lnTo>
                  <a:lnTo>
                    <a:pt x="133" y="16"/>
                  </a:lnTo>
                  <a:lnTo>
                    <a:pt x="133" y="16"/>
                  </a:lnTo>
                  <a:lnTo>
                    <a:pt x="132" y="19"/>
                  </a:lnTo>
                  <a:lnTo>
                    <a:pt x="129" y="25"/>
                  </a:lnTo>
                  <a:lnTo>
                    <a:pt x="129" y="25"/>
                  </a:lnTo>
                  <a:lnTo>
                    <a:pt x="126" y="29"/>
                  </a:lnTo>
                  <a:lnTo>
                    <a:pt x="125" y="36"/>
                  </a:lnTo>
                  <a:lnTo>
                    <a:pt x="123" y="61"/>
                  </a:lnTo>
                  <a:lnTo>
                    <a:pt x="123" y="61"/>
                  </a:lnTo>
                  <a:lnTo>
                    <a:pt x="159" y="53"/>
                  </a:lnTo>
                  <a:lnTo>
                    <a:pt x="159" y="53"/>
                  </a:lnTo>
                  <a:lnTo>
                    <a:pt x="168" y="52"/>
                  </a:lnTo>
                  <a:lnTo>
                    <a:pt x="178" y="48"/>
                  </a:lnTo>
                  <a:lnTo>
                    <a:pt x="178" y="48"/>
                  </a:lnTo>
                  <a:lnTo>
                    <a:pt x="184" y="46"/>
                  </a:lnTo>
                  <a:lnTo>
                    <a:pt x="191" y="45"/>
                  </a:lnTo>
                  <a:lnTo>
                    <a:pt x="191" y="45"/>
                  </a:lnTo>
                  <a:lnTo>
                    <a:pt x="199" y="46"/>
                  </a:lnTo>
                  <a:lnTo>
                    <a:pt x="204" y="48"/>
                  </a:lnTo>
                  <a:lnTo>
                    <a:pt x="207" y="52"/>
                  </a:lnTo>
                  <a:lnTo>
                    <a:pt x="207" y="55"/>
                  </a:lnTo>
                  <a:lnTo>
                    <a:pt x="207" y="55"/>
                  </a:lnTo>
                  <a:lnTo>
                    <a:pt x="207" y="59"/>
                  </a:lnTo>
                  <a:lnTo>
                    <a:pt x="206" y="62"/>
                  </a:lnTo>
                  <a:lnTo>
                    <a:pt x="204" y="64"/>
                  </a:lnTo>
                  <a:lnTo>
                    <a:pt x="201" y="65"/>
                  </a:lnTo>
                  <a:lnTo>
                    <a:pt x="201" y="65"/>
                  </a:lnTo>
                  <a:lnTo>
                    <a:pt x="191" y="68"/>
                  </a:lnTo>
                  <a:lnTo>
                    <a:pt x="177" y="71"/>
                  </a:lnTo>
                  <a:lnTo>
                    <a:pt x="177" y="71"/>
                  </a:lnTo>
                  <a:lnTo>
                    <a:pt x="123" y="78"/>
                  </a:lnTo>
                  <a:lnTo>
                    <a:pt x="123" y="78"/>
                  </a:lnTo>
                  <a:lnTo>
                    <a:pt x="123" y="93"/>
                  </a:lnTo>
                  <a:lnTo>
                    <a:pt x="123" y="93"/>
                  </a:lnTo>
                  <a:lnTo>
                    <a:pt x="123" y="126"/>
                  </a:lnTo>
                  <a:lnTo>
                    <a:pt x="123" y="126"/>
                  </a:lnTo>
                  <a:lnTo>
                    <a:pt x="152" y="120"/>
                  </a:lnTo>
                  <a:lnTo>
                    <a:pt x="164" y="117"/>
                  </a:lnTo>
                  <a:lnTo>
                    <a:pt x="171" y="114"/>
                  </a:lnTo>
                  <a:lnTo>
                    <a:pt x="171" y="114"/>
                  </a:lnTo>
                  <a:lnTo>
                    <a:pt x="177" y="111"/>
                  </a:lnTo>
                  <a:lnTo>
                    <a:pt x="183" y="111"/>
                  </a:lnTo>
                  <a:lnTo>
                    <a:pt x="183" y="111"/>
                  </a:lnTo>
                  <a:lnTo>
                    <a:pt x="188" y="113"/>
                  </a:lnTo>
                  <a:lnTo>
                    <a:pt x="193" y="114"/>
                  </a:lnTo>
                  <a:lnTo>
                    <a:pt x="196" y="117"/>
                  </a:lnTo>
                  <a:lnTo>
                    <a:pt x="196" y="122"/>
                  </a:lnTo>
                  <a:lnTo>
                    <a:pt x="196" y="122"/>
                  </a:lnTo>
                  <a:lnTo>
                    <a:pt x="196" y="126"/>
                  </a:lnTo>
                  <a:lnTo>
                    <a:pt x="193" y="129"/>
                  </a:lnTo>
                  <a:lnTo>
                    <a:pt x="188" y="132"/>
                  </a:lnTo>
                  <a:lnTo>
                    <a:pt x="181" y="135"/>
                  </a:lnTo>
                  <a:lnTo>
                    <a:pt x="181" y="135"/>
                  </a:lnTo>
                  <a:lnTo>
                    <a:pt x="154" y="139"/>
                  </a:lnTo>
                  <a:lnTo>
                    <a:pt x="123" y="143"/>
                  </a:lnTo>
                  <a:lnTo>
                    <a:pt x="123" y="143"/>
                  </a:lnTo>
                  <a:lnTo>
                    <a:pt x="126" y="195"/>
                  </a:lnTo>
                  <a:lnTo>
                    <a:pt x="126" y="195"/>
                  </a:lnTo>
                  <a:lnTo>
                    <a:pt x="145" y="201"/>
                  </a:lnTo>
                  <a:lnTo>
                    <a:pt x="162" y="207"/>
                  </a:lnTo>
                  <a:lnTo>
                    <a:pt x="177" y="214"/>
                  </a:lnTo>
                  <a:lnTo>
                    <a:pt x="191" y="221"/>
                  </a:lnTo>
                  <a:lnTo>
                    <a:pt x="191" y="221"/>
                  </a:lnTo>
                  <a:lnTo>
                    <a:pt x="200" y="227"/>
                  </a:lnTo>
                  <a:lnTo>
                    <a:pt x="206" y="233"/>
                  </a:lnTo>
                  <a:lnTo>
                    <a:pt x="209" y="237"/>
                  </a:lnTo>
                  <a:lnTo>
                    <a:pt x="210" y="243"/>
                  </a:lnTo>
                  <a:lnTo>
                    <a:pt x="210" y="243"/>
                  </a:lnTo>
                  <a:lnTo>
                    <a:pt x="209" y="247"/>
                  </a:lnTo>
                  <a:lnTo>
                    <a:pt x="207" y="252"/>
                  </a:lnTo>
                  <a:lnTo>
                    <a:pt x="203" y="255"/>
                  </a:lnTo>
                  <a:lnTo>
                    <a:pt x="199" y="255"/>
                  </a:lnTo>
                  <a:lnTo>
                    <a:pt x="199" y="255"/>
                  </a:lnTo>
                  <a:lnTo>
                    <a:pt x="194" y="255"/>
                  </a:lnTo>
                  <a:lnTo>
                    <a:pt x="190" y="253"/>
                  </a:lnTo>
                  <a:lnTo>
                    <a:pt x="181" y="247"/>
                  </a:lnTo>
                  <a:lnTo>
                    <a:pt x="181" y="247"/>
                  </a:lnTo>
                  <a:lnTo>
                    <a:pt x="170" y="237"/>
                  </a:lnTo>
                  <a:lnTo>
                    <a:pt x="157" y="229"/>
                  </a:lnTo>
                  <a:lnTo>
                    <a:pt x="142" y="221"/>
                  </a:lnTo>
                  <a:lnTo>
                    <a:pt x="126" y="216"/>
                  </a:lnTo>
                  <a:lnTo>
                    <a:pt x="126" y="216"/>
                  </a:lnTo>
                  <a:lnTo>
                    <a:pt x="125" y="230"/>
                  </a:lnTo>
                  <a:lnTo>
                    <a:pt x="120" y="239"/>
                  </a:lnTo>
                  <a:lnTo>
                    <a:pt x="120" y="239"/>
                  </a:lnTo>
                  <a:lnTo>
                    <a:pt x="117" y="245"/>
                  </a:lnTo>
                  <a:lnTo>
                    <a:pt x="113" y="249"/>
                  </a:lnTo>
                  <a:lnTo>
                    <a:pt x="109" y="253"/>
                  </a:lnTo>
                  <a:lnTo>
                    <a:pt x="103" y="256"/>
                  </a:lnTo>
                  <a:lnTo>
                    <a:pt x="96" y="259"/>
                  </a:lnTo>
                  <a:lnTo>
                    <a:pt x="88" y="261"/>
                  </a:lnTo>
                  <a:lnTo>
                    <a:pt x="72" y="262"/>
                  </a:lnTo>
                  <a:lnTo>
                    <a:pt x="72" y="262"/>
                  </a:lnTo>
                  <a:lnTo>
                    <a:pt x="61" y="261"/>
                  </a:lnTo>
                  <a:lnTo>
                    <a:pt x="49" y="259"/>
                  </a:lnTo>
                  <a:lnTo>
                    <a:pt x="41" y="256"/>
                  </a:lnTo>
                  <a:lnTo>
                    <a:pt x="32" y="252"/>
                  </a:lnTo>
                  <a:lnTo>
                    <a:pt x="26" y="246"/>
                  </a:lnTo>
                  <a:lnTo>
                    <a:pt x="22" y="240"/>
                  </a:lnTo>
                  <a:lnTo>
                    <a:pt x="19" y="233"/>
                  </a:lnTo>
                  <a:lnTo>
                    <a:pt x="17" y="226"/>
                  </a:lnTo>
                  <a:lnTo>
                    <a:pt x="17" y="226"/>
                  </a:lnTo>
                  <a:lnTo>
                    <a:pt x="19" y="219"/>
                  </a:lnTo>
                  <a:lnTo>
                    <a:pt x="22" y="211"/>
                  </a:lnTo>
                  <a:lnTo>
                    <a:pt x="27" y="206"/>
                  </a:lnTo>
                  <a:lnTo>
                    <a:pt x="35" y="200"/>
                  </a:lnTo>
                  <a:lnTo>
                    <a:pt x="43" y="195"/>
                  </a:lnTo>
                  <a:lnTo>
                    <a:pt x="54" y="192"/>
                  </a:lnTo>
                  <a:lnTo>
                    <a:pt x="65" y="191"/>
                  </a:lnTo>
                  <a:lnTo>
                    <a:pt x="78" y="191"/>
                  </a:lnTo>
                  <a:lnTo>
                    <a:pt x="78" y="191"/>
                  </a:lnTo>
                  <a:lnTo>
                    <a:pt x="106" y="192"/>
                  </a:lnTo>
                  <a:lnTo>
                    <a:pt x="106" y="192"/>
                  </a:lnTo>
                  <a:lnTo>
                    <a:pt x="106" y="146"/>
                  </a:lnTo>
                  <a:lnTo>
                    <a:pt x="106" y="146"/>
                  </a:lnTo>
                  <a:lnTo>
                    <a:pt x="84" y="148"/>
                  </a:lnTo>
                  <a:lnTo>
                    <a:pt x="62" y="148"/>
                  </a:lnTo>
                  <a:lnTo>
                    <a:pt x="62" y="148"/>
                  </a:lnTo>
                  <a:lnTo>
                    <a:pt x="46" y="146"/>
                  </a:lnTo>
                  <a:lnTo>
                    <a:pt x="41" y="145"/>
                  </a:lnTo>
                  <a:lnTo>
                    <a:pt x="35" y="143"/>
                  </a:lnTo>
                  <a:lnTo>
                    <a:pt x="30" y="140"/>
                  </a:lnTo>
                  <a:lnTo>
                    <a:pt x="27" y="136"/>
                  </a:lnTo>
                  <a:lnTo>
                    <a:pt x="26" y="132"/>
                  </a:lnTo>
                  <a:lnTo>
                    <a:pt x="26" y="127"/>
                  </a:lnTo>
                  <a:lnTo>
                    <a:pt x="26" y="127"/>
                  </a:lnTo>
                  <a:lnTo>
                    <a:pt x="27" y="117"/>
                  </a:lnTo>
                  <a:lnTo>
                    <a:pt x="30" y="107"/>
                  </a:lnTo>
                  <a:lnTo>
                    <a:pt x="41" y="108"/>
                  </a:lnTo>
                  <a:lnTo>
                    <a:pt x="41" y="108"/>
                  </a:lnTo>
                  <a:lnTo>
                    <a:pt x="39" y="117"/>
                  </a:lnTo>
                  <a:lnTo>
                    <a:pt x="39" y="117"/>
                  </a:lnTo>
                  <a:lnTo>
                    <a:pt x="41" y="123"/>
                  </a:lnTo>
                  <a:lnTo>
                    <a:pt x="42" y="126"/>
                  </a:lnTo>
                  <a:lnTo>
                    <a:pt x="45" y="127"/>
                  </a:lnTo>
                  <a:lnTo>
                    <a:pt x="52" y="130"/>
                  </a:lnTo>
                  <a:lnTo>
                    <a:pt x="64" y="130"/>
                  </a:lnTo>
                  <a:lnTo>
                    <a:pt x="64" y="130"/>
                  </a:lnTo>
                  <a:lnTo>
                    <a:pt x="84" y="130"/>
                  </a:lnTo>
                  <a:lnTo>
                    <a:pt x="104" y="127"/>
                  </a:lnTo>
                  <a:lnTo>
                    <a:pt x="104" y="127"/>
                  </a:lnTo>
                  <a:lnTo>
                    <a:pt x="104" y="81"/>
                  </a:lnTo>
                  <a:lnTo>
                    <a:pt x="104" y="81"/>
                  </a:lnTo>
                  <a:lnTo>
                    <a:pt x="74" y="82"/>
                  </a:lnTo>
                  <a:lnTo>
                    <a:pt x="49" y="84"/>
                  </a:lnTo>
                  <a:lnTo>
                    <a:pt x="49" y="84"/>
                  </a:lnTo>
                  <a:lnTo>
                    <a:pt x="32" y="82"/>
                  </a:lnTo>
                  <a:lnTo>
                    <a:pt x="26" y="81"/>
                  </a:lnTo>
                  <a:lnTo>
                    <a:pt x="20" y="78"/>
                  </a:lnTo>
                  <a:lnTo>
                    <a:pt x="14" y="75"/>
                  </a:lnTo>
                  <a:lnTo>
                    <a:pt x="9" y="71"/>
                  </a:lnTo>
                  <a:lnTo>
                    <a:pt x="0" y="59"/>
                  </a:lnTo>
                  <a:lnTo>
                    <a:pt x="6" y="53"/>
                  </a:lnTo>
                  <a:close/>
                  <a:moveTo>
                    <a:pt x="74" y="206"/>
                  </a:moveTo>
                  <a:lnTo>
                    <a:pt x="74" y="206"/>
                  </a:lnTo>
                  <a:lnTo>
                    <a:pt x="55" y="207"/>
                  </a:lnTo>
                  <a:lnTo>
                    <a:pt x="48" y="208"/>
                  </a:lnTo>
                  <a:lnTo>
                    <a:pt x="42" y="210"/>
                  </a:lnTo>
                  <a:lnTo>
                    <a:pt x="36" y="213"/>
                  </a:lnTo>
                  <a:lnTo>
                    <a:pt x="33" y="217"/>
                  </a:lnTo>
                  <a:lnTo>
                    <a:pt x="32" y="220"/>
                  </a:lnTo>
                  <a:lnTo>
                    <a:pt x="30" y="224"/>
                  </a:lnTo>
                  <a:lnTo>
                    <a:pt x="30" y="224"/>
                  </a:lnTo>
                  <a:lnTo>
                    <a:pt x="30" y="229"/>
                  </a:lnTo>
                  <a:lnTo>
                    <a:pt x="33" y="232"/>
                  </a:lnTo>
                  <a:lnTo>
                    <a:pt x="35" y="236"/>
                  </a:lnTo>
                  <a:lnTo>
                    <a:pt x="39" y="237"/>
                  </a:lnTo>
                  <a:lnTo>
                    <a:pt x="43" y="240"/>
                  </a:lnTo>
                  <a:lnTo>
                    <a:pt x="49" y="242"/>
                  </a:lnTo>
                  <a:lnTo>
                    <a:pt x="65" y="243"/>
                  </a:lnTo>
                  <a:lnTo>
                    <a:pt x="65" y="243"/>
                  </a:lnTo>
                  <a:lnTo>
                    <a:pt x="75" y="243"/>
                  </a:lnTo>
                  <a:lnTo>
                    <a:pt x="85" y="242"/>
                  </a:lnTo>
                  <a:lnTo>
                    <a:pt x="93" y="239"/>
                  </a:lnTo>
                  <a:lnTo>
                    <a:pt x="99" y="234"/>
                  </a:lnTo>
                  <a:lnTo>
                    <a:pt x="99" y="234"/>
                  </a:lnTo>
                  <a:lnTo>
                    <a:pt x="103" y="230"/>
                  </a:lnTo>
                  <a:lnTo>
                    <a:pt x="104" y="224"/>
                  </a:lnTo>
                  <a:lnTo>
                    <a:pt x="106" y="219"/>
                  </a:lnTo>
                  <a:lnTo>
                    <a:pt x="106" y="210"/>
                  </a:lnTo>
                  <a:lnTo>
                    <a:pt x="106" y="210"/>
                  </a:lnTo>
                  <a:lnTo>
                    <a:pt x="88" y="207"/>
                  </a:lnTo>
                  <a:lnTo>
                    <a:pt x="74" y="206"/>
                  </a:lnTo>
                  <a:lnTo>
                    <a:pt x="74" y="206"/>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84" name="Freeform 188"/>
            <p:cNvSpPr>
              <a:spLocks noEditPoints="1"/>
            </p:cNvSpPr>
            <p:nvPr userDrawn="1"/>
          </p:nvSpPr>
          <p:spPr bwMode="auto">
            <a:xfrm>
              <a:off x="6191251" y="1755776"/>
              <a:ext cx="138113" cy="139700"/>
            </a:xfrm>
            <a:custGeom>
              <a:avLst/>
              <a:gdLst/>
              <a:ahLst/>
              <a:cxnLst>
                <a:cxn ang="0">
                  <a:pos x="90" y="248"/>
                </a:cxn>
                <a:cxn ang="0">
                  <a:pos x="122" y="225"/>
                </a:cxn>
                <a:cxn ang="0">
                  <a:pos x="139" y="196"/>
                </a:cxn>
                <a:cxn ang="0">
                  <a:pos x="132" y="191"/>
                </a:cxn>
                <a:cxn ang="0">
                  <a:pos x="112" y="191"/>
                </a:cxn>
                <a:cxn ang="0">
                  <a:pos x="92" y="181"/>
                </a:cxn>
                <a:cxn ang="0">
                  <a:pos x="81" y="161"/>
                </a:cxn>
                <a:cxn ang="0">
                  <a:pos x="81" y="142"/>
                </a:cxn>
                <a:cxn ang="0">
                  <a:pos x="92" y="118"/>
                </a:cxn>
                <a:cxn ang="0">
                  <a:pos x="112" y="107"/>
                </a:cxn>
                <a:cxn ang="0">
                  <a:pos x="131" y="107"/>
                </a:cxn>
                <a:cxn ang="0">
                  <a:pos x="141" y="74"/>
                </a:cxn>
                <a:cxn ang="0">
                  <a:pos x="68" y="84"/>
                </a:cxn>
                <a:cxn ang="0">
                  <a:pos x="51" y="89"/>
                </a:cxn>
                <a:cxn ang="0">
                  <a:pos x="36" y="94"/>
                </a:cxn>
                <a:cxn ang="0">
                  <a:pos x="28" y="96"/>
                </a:cxn>
                <a:cxn ang="0">
                  <a:pos x="12" y="84"/>
                </a:cxn>
                <a:cxn ang="0">
                  <a:pos x="0" y="67"/>
                </a:cxn>
                <a:cxn ang="0">
                  <a:pos x="3" y="61"/>
                </a:cxn>
                <a:cxn ang="0">
                  <a:pos x="9" y="66"/>
                </a:cxn>
                <a:cxn ang="0">
                  <a:pos x="19" y="70"/>
                </a:cxn>
                <a:cxn ang="0">
                  <a:pos x="39" y="71"/>
                </a:cxn>
                <a:cxn ang="0">
                  <a:pos x="99" y="63"/>
                </a:cxn>
                <a:cxn ang="0">
                  <a:pos x="139" y="26"/>
                </a:cxn>
                <a:cxn ang="0">
                  <a:pos x="134" y="15"/>
                </a:cxn>
                <a:cxn ang="0">
                  <a:pos x="121" y="10"/>
                </a:cxn>
                <a:cxn ang="0">
                  <a:pos x="119" y="8"/>
                </a:cxn>
                <a:cxn ang="0">
                  <a:pos x="122" y="3"/>
                </a:cxn>
                <a:cxn ang="0">
                  <a:pos x="132" y="0"/>
                </a:cxn>
                <a:cxn ang="0">
                  <a:pos x="157" y="5"/>
                </a:cxn>
                <a:cxn ang="0">
                  <a:pos x="170" y="13"/>
                </a:cxn>
                <a:cxn ang="0">
                  <a:pos x="170" y="21"/>
                </a:cxn>
                <a:cxn ang="0">
                  <a:pos x="164" y="28"/>
                </a:cxn>
                <a:cxn ang="0">
                  <a:pos x="160" y="57"/>
                </a:cxn>
                <a:cxn ang="0">
                  <a:pos x="212" y="52"/>
                </a:cxn>
                <a:cxn ang="0">
                  <a:pos x="228" y="48"/>
                </a:cxn>
                <a:cxn ang="0">
                  <a:pos x="242" y="50"/>
                </a:cxn>
                <a:cxn ang="0">
                  <a:pos x="257" y="57"/>
                </a:cxn>
                <a:cxn ang="0">
                  <a:pos x="261" y="66"/>
                </a:cxn>
                <a:cxn ang="0">
                  <a:pos x="260" y="71"/>
                </a:cxn>
                <a:cxn ang="0">
                  <a:pos x="252" y="74"/>
                </a:cxn>
                <a:cxn ang="0">
                  <a:pos x="219" y="71"/>
                </a:cxn>
                <a:cxn ang="0">
                  <a:pos x="160" y="73"/>
                </a:cxn>
                <a:cxn ang="0">
                  <a:pos x="158" y="128"/>
                </a:cxn>
                <a:cxn ang="0">
                  <a:pos x="165" y="155"/>
                </a:cxn>
                <a:cxn ang="0">
                  <a:pos x="164" y="186"/>
                </a:cxn>
                <a:cxn ang="0">
                  <a:pos x="141" y="229"/>
                </a:cxn>
                <a:cxn ang="0">
                  <a:pos x="97" y="258"/>
                </a:cxn>
                <a:cxn ang="0">
                  <a:pos x="119" y="119"/>
                </a:cxn>
                <a:cxn ang="0">
                  <a:pos x="110" y="121"/>
                </a:cxn>
                <a:cxn ang="0">
                  <a:pos x="100" y="131"/>
                </a:cxn>
                <a:cxn ang="0">
                  <a:pos x="94" y="148"/>
                </a:cxn>
                <a:cxn ang="0">
                  <a:pos x="97" y="160"/>
                </a:cxn>
                <a:cxn ang="0">
                  <a:pos x="106" y="170"/>
                </a:cxn>
                <a:cxn ang="0">
                  <a:pos x="121" y="174"/>
                </a:cxn>
                <a:cxn ang="0">
                  <a:pos x="129" y="171"/>
                </a:cxn>
                <a:cxn ang="0">
                  <a:pos x="138" y="163"/>
                </a:cxn>
                <a:cxn ang="0">
                  <a:pos x="141" y="145"/>
                </a:cxn>
                <a:cxn ang="0">
                  <a:pos x="135" y="126"/>
                </a:cxn>
                <a:cxn ang="0">
                  <a:pos x="123" y="119"/>
                </a:cxn>
              </a:cxnLst>
              <a:rect l="0" t="0" r="r" b="b"/>
              <a:pathLst>
                <a:path w="261" h="264">
                  <a:moveTo>
                    <a:pt x="77" y="255"/>
                  </a:moveTo>
                  <a:lnTo>
                    <a:pt x="77" y="255"/>
                  </a:lnTo>
                  <a:lnTo>
                    <a:pt x="90" y="248"/>
                  </a:lnTo>
                  <a:lnTo>
                    <a:pt x="102" y="241"/>
                  </a:lnTo>
                  <a:lnTo>
                    <a:pt x="113" y="233"/>
                  </a:lnTo>
                  <a:lnTo>
                    <a:pt x="122" y="225"/>
                  </a:lnTo>
                  <a:lnTo>
                    <a:pt x="129" y="216"/>
                  </a:lnTo>
                  <a:lnTo>
                    <a:pt x="135" y="206"/>
                  </a:lnTo>
                  <a:lnTo>
                    <a:pt x="139" y="196"/>
                  </a:lnTo>
                  <a:lnTo>
                    <a:pt x="142" y="186"/>
                  </a:lnTo>
                  <a:lnTo>
                    <a:pt x="142" y="186"/>
                  </a:lnTo>
                  <a:lnTo>
                    <a:pt x="132" y="191"/>
                  </a:lnTo>
                  <a:lnTo>
                    <a:pt x="121" y="193"/>
                  </a:lnTo>
                  <a:lnTo>
                    <a:pt x="121" y="193"/>
                  </a:lnTo>
                  <a:lnTo>
                    <a:pt x="112" y="191"/>
                  </a:lnTo>
                  <a:lnTo>
                    <a:pt x="105" y="190"/>
                  </a:lnTo>
                  <a:lnTo>
                    <a:pt x="97" y="186"/>
                  </a:lnTo>
                  <a:lnTo>
                    <a:pt x="92" y="181"/>
                  </a:lnTo>
                  <a:lnTo>
                    <a:pt x="87" y="176"/>
                  </a:lnTo>
                  <a:lnTo>
                    <a:pt x="83" y="168"/>
                  </a:lnTo>
                  <a:lnTo>
                    <a:pt x="81" y="161"/>
                  </a:lnTo>
                  <a:lnTo>
                    <a:pt x="80" y="152"/>
                  </a:lnTo>
                  <a:lnTo>
                    <a:pt x="80" y="152"/>
                  </a:lnTo>
                  <a:lnTo>
                    <a:pt x="81" y="142"/>
                  </a:lnTo>
                  <a:lnTo>
                    <a:pt x="83" y="132"/>
                  </a:lnTo>
                  <a:lnTo>
                    <a:pt x="87" y="125"/>
                  </a:lnTo>
                  <a:lnTo>
                    <a:pt x="92" y="118"/>
                  </a:lnTo>
                  <a:lnTo>
                    <a:pt x="97" y="113"/>
                  </a:lnTo>
                  <a:lnTo>
                    <a:pt x="105" y="109"/>
                  </a:lnTo>
                  <a:lnTo>
                    <a:pt x="112" y="107"/>
                  </a:lnTo>
                  <a:lnTo>
                    <a:pt x="121" y="106"/>
                  </a:lnTo>
                  <a:lnTo>
                    <a:pt x="121" y="106"/>
                  </a:lnTo>
                  <a:lnTo>
                    <a:pt x="131" y="107"/>
                  </a:lnTo>
                  <a:lnTo>
                    <a:pt x="141" y="112"/>
                  </a:lnTo>
                  <a:lnTo>
                    <a:pt x="141" y="112"/>
                  </a:lnTo>
                  <a:lnTo>
                    <a:pt x="141" y="74"/>
                  </a:lnTo>
                  <a:lnTo>
                    <a:pt x="141" y="74"/>
                  </a:lnTo>
                  <a:lnTo>
                    <a:pt x="103" y="79"/>
                  </a:lnTo>
                  <a:lnTo>
                    <a:pt x="68" y="84"/>
                  </a:lnTo>
                  <a:lnTo>
                    <a:pt x="68" y="84"/>
                  </a:lnTo>
                  <a:lnTo>
                    <a:pt x="51" y="89"/>
                  </a:lnTo>
                  <a:lnTo>
                    <a:pt x="51" y="89"/>
                  </a:lnTo>
                  <a:lnTo>
                    <a:pt x="41" y="93"/>
                  </a:lnTo>
                  <a:lnTo>
                    <a:pt x="41" y="93"/>
                  </a:lnTo>
                  <a:lnTo>
                    <a:pt x="36" y="94"/>
                  </a:lnTo>
                  <a:lnTo>
                    <a:pt x="32" y="96"/>
                  </a:lnTo>
                  <a:lnTo>
                    <a:pt x="32" y="96"/>
                  </a:lnTo>
                  <a:lnTo>
                    <a:pt x="28" y="96"/>
                  </a:lnTo>
                  <a:lnTo>
                    <a:pt x="23" y="93"/>
                  </a:lnTo>
                  <a:lnTo>
                    <a:pt x="12" y="84"/>
                  </a:lnTo>
                  <a:lnTo>
                    <a:pt x="12" y="84"/>
                  </a:lnTo>
                  <a:lnTo>
                    <a:pt x="3" y="74"/>
                  </a:lnTo>
                  <a:lnTo>
                    <a:pt x="2" y="71"/>
                  </a:lnTo>
                  <a:lnTo>
                    <a:pt x="0" y="67"/>
                  </a:lnTo>
                  <a:lnTo>
                    <a:pt x="0" y="67"/>
                  </a:lnTo>
                  <a:lnTo>
                    <a:pt x="0" y="63"/>
                  </a:lnTo>
                  <a:lnTo>
                    <a:pt x="3" y="61"/>
                  </a:lnTo>
                  <a:lnTo>
                    <a:pt x="3" y="61"/>
                  </a:lnTo>
                  <a:lnTo>
                    <a:pt x="6" y="63"/>
                  </a:lnTo>
                  <a:lnTo>
                    <a:pt x="9" y="66"/>
                  </a:lnTo>
                  <a:lnTo>
                    <a:pt x="9" y="66"/>
                  </a:lnTo>
                  <a:lnTo>
                    <a:pt x="15" y="68"/>
                  </a:lnTo>
                  <a:lnTo>
                    <a:pt x="19" y="70"/>
                  </a:lnTo>
                  <a:lnTo>
                    <a:pt x="28" y="71"/>
                  </a:lnTo>
                  <a:lnTo>
                    <a:pt x="28" y="71"/>
                  </a:lnTo>
                  <a:lnTo>
                    <a:pt x="39" y="71"/>
                  </a:lnTo>
                  <a:lnTo>
                    <a:pt x="51" y="70"/>
                  </a:lnTo>
                  <a:lnTo>
                    <a:pt x="51" y="70"/>
                  </a:lnTo>
                  <a:lnTo>
                    <a:pt x="99" y="63"/>
                  </a:lnTo>
                  <a:lnTo>
                    <a:pt x="141" y="58"/>
                  </a:lnTo>
                  <a:lnTo>
                    <a:pt x="141" y="58"/>
                  </a:lnTo>
                  <a:lnTo>
                    <a:pt x="139" y="26"/>
                  </a:lnTo>
                  <a:lnTo>
                    <a:pt x="139" y="26"/>
                  </a:lnTo>
                  <a:lnTo>
                    <a:pt x="138" y="19"/>
                  </a:lnTo>
                  <a:lnTo>
                    <a:pt x="134" y="15"/>
                  </a:lnTo>
                  <a:lnTo>
                    <a:pt x="134" y="15"/>
                  </a:lnTo>
                  <a:lnTo>
                    <a:pt x="128" y="12"/>
                  </a:lnTo>
                  <a:lnTo>
                    <a:pt x="121" y="10"/>
                  </a:lnTo>
                  <a:lnTo>
                    <a:pt x="121" y="10"/>
                  </a:lnTo>
                  <a:lnTo>
                    <a:pt x="119" y="9"/>
                  </a:lnTo>
                  <a:lnTo>
                    <a:pt x="119" y="8"/>
                  </a:lnTo>
                  <a:lnTo>
                    <a:pt x="119" y="8"/>
                  </a:lnTo>
                  <a:lnTo>
                    <a:pt x="119" y="6"/>
                  </a:lnTo>
                  <a:lnTo>
                    <a:pt x="122" y="3"/>
                  </a:lnTo>
                  <a:lnTo>
                    <a:pt x="126" y="2"/>
                  </a:lnTo>
                  <a:lnTo>
                    <a:pt x="132" y="0"/>
                  </a:lnTo>
                  <a:lnTo>
                    <a:pt x="132" y="0"/>
                  </a:lnTo>
                  <a:lnTo>
                    <a:pt x="144" y="2"/>
                  </a:lnTo>
                  <a:lnTo>
                    <a:pt x="157" y="5"/>
                  </a:lnTo>
                  <a:lnTo>
                    <a:pt x="157" y="5"/>
                  </a:lnTo>
                  <a:lnTo>
                    <a:pt x="163" y="8"/>
                  </a:lnTo>
                  <a:lnTo>
                    <a:pt x="167" y="10"/>
                  </a:lnTo>
                  <a:lnTo>
                    <a:pt x="170" y="13"/>
                  </a:lnTo>
                  <a:lnTo>
                    <a:pt x="170" y="18"/>
                  </a:lnTo>
                  <a:lnTo>
                    <a:pt x="170" y="18"/>
                  </a:lnTo>
                  <a:lnTo>
                    <a:pt x="170" y="21"/>
                  </a:lnTo>
                  <a:lnTo>
                    <a:pt x="167" y="24"/>
                  </a:lnTo>
                  <a:lnTo>
                    <a:pt x="167" y="24"/>
                  </a:lnTo>
                  <a:lnTo>
                    <a:pt x="164" y="28"/>
                  </a:lnTo>
                  <a:lnTo>
                    <a:pt x="163" y="34"/>
                  </a:lnTo>
                  <a:lnTo>
                    <a:pt x="160" y="57"/>
                  </a:lnTo>
                  <a:lnTo>
                    <a:pt x="160" y="57"/>
                  </a:lnTo>
                  <a:lnTo>
                    <a:pt x="202" y="54"/>
                  </a:lnTo>
                  <a:lnTo>
                    <a:pt x="202" y="54"/>
                  </a:lnTo>
                  <a:lnTo>
                    <a:pt x="212" y="52"/>
                  </a:lnTo>
                  <a:lnTo>
                    <a:pt x="221" y="51"/>
                  </a:lnTo>
                  <a:lnTo>
                    <a:pt x="221" y="51"/>
                  </a:lnTo>
                  <a:lnTo>
                    <a:pt x="228" y="48"/>
                  </a:lnTo>
                  <a:lnTo>
                    <a:pt x="234" y="48"/>
                  </a:lnTo>
                  <a:lnTo>
                    <a:pt x="234" y="48"/>
                  </a:lnTo>
                  <a:lnTo>
                    <a:pt x="242" y="50"/>
                  </a:lnTo>
                  <a:lnTo>
                    <a:pt x="254" y="54"/>
                  </a:lnTo>
                  <a:lnTo>
                    <a:pt x="254" y="54"/>
                  </a:lnTo>
                  <a:lnTo>
                    <a:pt x="257" y="57"/>
                  </a:lnTo>
                  <a:lnTo>
                    <a:pt x="260" y="60"/>
                  </a:lnTo>
                  <a:lnTo>
                    <a:pt x="261" y="63"/>
                  </a:lnTo>
                  <a:lnTo>
                    <a:pt x="261" y="66"/>
                  </a:lnTo>
                  <a:lnTo>
                    <a:pt x="261" y="66"/>
                  </a:lnTo>
                  <a:lnTo>
                    <a:pt x="261" y="68"/>
                  </a:lnTo>
                  <a:lnTo>
                    <a:pt x="260" y="71"/>
                  </a:lnTo>
                  <a:lnTo>
                    <a:pt x="257" y="73"/>
                  </a:lnTo>
                  <a:lnTo>
                    <a:pt x="252" y="74"/>
                  </a:lnTo>
                  <a:lnTo>
                    <a:pt x="252" y="74"/>
                  </a:lnTo>
                  <a:lnTo>
                    <a:pt x="235" y="73"/>
                  </a:lnTo>
                  <a:lnTo>
                    <a:pt x="235" y="73"/>
                  </a:lnTo>
                  <a:lnTo>
                    <a:pt x="219" y="71"/>
                  </a:lnTo>
                  <a:lnTo>
                    <a:pt x="202" y="71"/>
                  </a:lnTo>
                  <a:lnTo>
                    <a:pt x="202" y="71"/>
                  </a:lnTo>
                  <a:lnTo>
                    <a:pt x="160" y="73"/>
                  </a:lnTo>
                  <a:lnTo>
                    <a:pt x="160" y="73"/>
                  </a:lnTo>
                  <a:lnTo>
                    <a:pt x="158" y="128"/>
                  </a:lnTo>
                  <a:lnTo>
                    <a:pt x="158" y="128"/>
                  </a:lnTo>
                  <a:lnTo>
                    <a:pt x="161" y="135"/>
                  </a:lnTo>
                  <a:lnTo>
                    <a:pt x="164" y="145"/>
                  </a:lnTo>
                  <a:lnTo>
                    <a:pt x="165" y="155"/>
                  </a:lnTo>
                  <a:lnTo>
                    <a:pt x="165" y="167"/>
                  </a:lnTo>
                  <a:lnTo>
                    <a:pt x="165" y="167"/>
                  </a:lnTo>
                  <a:lnTo>
                    <a:pt x="164" y="186"/>
                  </a:lnTo>
                  <a:lnTo>
                    <a:pt x="160" y="202"/>
                  </a:lnTo>
                  <a:lnTo>
                    <a:pt x="151" y="216"/>
                  </a:lnTo>
                  <a:lnTo>
                    <a:pt x="141" y="229"/>
                  </a:lnTo>
                  <a:lnTo>
                    <a:pt x="129" y="241"/>
                  </a:lnTo>
                  <a:lnTo>
                    <a:pt x="115" y="251"/>
                  </a:lnTo>
                  <a:lnTo>
                    <a:pt x="97" y="258"/>
                  </a:lnTo>
                  <a:lnTo>
                    <a:pt x="80" y="264"/>
                  </a:lnTo>
                  <a:lnTo>
                    <a:pt x="77" y="255"/>
                  </a:lnTo>
                  <a:close/>
                  <a:moveTo>
                    <a:pt x="119" y="119"/>
                  </a:moveTo>
                  <a:lnTo>
                    <a:pt x="119" y="119"/>
                  </a:lnTo>
                  <a:lnTo>
                    <a:pt x="115" y="119"/>
                  </a:lnTo>
                  <a:lnTo>
                    <a:pt x="110" y="121"/>
                  </a:lnTo>
                  <a:lnTo>
                    <a:pt x="106" y="123"/>
                  </a:lnTo>
                  <a:lnTo>
                    <a:pt x="103" y="126"/>
                  </a:lnTo>
                  <a:lnTo>
                    <a:pt x="100" y="131"/>
                  </a:lnTo>
                  <a:lnTo>
                    <a:pt x="97" y="135"/>
                  </a:lnTo>
                  <a:lnTo>
                    <a:pt x="96" y="142"/>
                  </a:lnTo>
                  <a:lnTo>
                    <a:pt x="94" y="148"/>
                  </a:lnTo>
                  <a:lnTo>
                    <a:pt x="94" y="148"/>
                  </a:lnTo>
                  <a:lnTo>
                    <a:pt x="96" y="154"/>
                  </a:lnTo>
                  <a:lnTo>
                    <a:pt x="97" y="160"/>
                  </a:lnTo>
                  <a:lnTo>
                    <a:pt x="99" y="164"/>
                  </a:lnTo>
                  <a:lnTo>
                    <a:pt x="103" y="167"/>
                  </a:lnTo>
                  <a:lnTo>
                    <a:pt x="106" y="170"/>
                  </a:lnTo>
                  <a:lnTo>
                    <a:pt x="110" y="173"/>
                  </a:lnTo>
                  <a:lnTo>
                    <a:pt x="115" y="173"/>
                  </a:lnTo>
                  <a:lnTo>
                    <a:pt x="121" y="174"/>
                  </a:lnTo>
                  <a:lnTo>
                    <a:pt x="121" y="174"/>
                  </a:lnTo>
                  <a:lnTo>
                    <a:pt x="125" y="173"/>
                  </a:lnTo>
                  <a:lnTo>
                    <a:pt x="129" y="171"/>
                  </a:lnTo>
                  <a:lnTo>
                    <a:pt x="132" y="170"/>
                  </a:lnTo>
                  <a:lnTo>
                    <a:pt x="135" y="167"/>
                  </a:lnTo>
                  <a:lnTo>
                    <a:pt x="138" y="163"/>
                  </a:lnTo>
                  <a:lnTo>
                    <a:pt x="139" y="157"/>
                  </a:lnTo>
                  <a:lnTo>
                    <a:pt x="141" y="145"/>
                  </a:lnTo>
                  <a:lnTo>
                    <a:pt x="141" y="145"/>
                  </a:lnTo>
                  <a:lnTo>
                    <a:pt x="139" y="135"/>
                  </a:lnTo>
                  <a:lnTo>
                    <a:pt x="138" y="131"/>
                  </a:lnTo>
                  <a:lnTo>
                    <a:pt x="135" y="126"/>
                  </a:lnTo>
                  <a:lnTo>
                    <a:pt x="132" y="123"/>
                  </a:lnTo>
                  <a:lnTo>
                    <a:pt x="128" y="121"/>
                  </a:lnTo>
                  <a:lnTo>
                    <a:pt x="123" y="119"/>
                  </a:lnTo>
                  <a:lnTo>
                    <a:pt x="119" y="119"/>
                  </a:lnTo>
                  <a:lnTo>
                    <a:pt x="119" y="119"/>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285" name="Freeform 189"/>
            <p:cNvSpPr>
              <a:spLocks noEditPoints="1"/>
            </p:cNvSpPr>
            <p:nvPr userDrawn="1"/>
          </p:nvSpPr>
          <p:spPr bwMode="auto">
            <a:xfrm>
              <a:off x="6318251" y="1849438"/>
              <a:ext cx="50800" cy="49213"/>
            </a:xfrm>
            <a:custGeom>
              <a:avLst/>
              <a:gdLst/>
              <a:ahLst/>
              <a:cxnLst>
                <a:cxn ang="0">
                  <a:pos x="95" y="47"/>
                </a:cxn>
                <a:cxn ang="0">
                  <a:pos x="90" y="66"/>
                </a:cxn>
                <a:cxn ang="0">
                  <a:pos x="82" y="80"/>
                </a:cxn>
                <a:cxn ang="0">
                  <a:pos x="66" y="90"/>
                </a:cxn>
                <a:cxn ang="0">
                  <a:pos x="48" y="93"/>
                </a:cxn>
                <a:cxn ang="0">
                  <a:pos x="38" y="93"/>
                </a:cxn>
                <a:cxn ang="0">
                  <a:pos x="22" y="86"/>
                </a:cxn>
                <a:cxn ang="0">
                  <a:pos x="9" y="73"/>
                </a:cxn>
                <a:cxn ang="0">
                  <a:pos x="2" y="57"/>
                </a:cxn>
                <a:cxn ang="0">
                  <a:pos x="0" y="47"/>
                </a:cxn>
                <a:cxn ang="0">
                  <a:pos x="5" y="29"/>
                </a:cxn>
                <a:cxn ang="0">
                  <a:pos x="15" y="15"/>
                </a:cxn>
                <a:cxn ang="0">
                  <a:pos x="29" y="5"/>
                </a:cxn>
                <a:cxn ang="0">
                  <a:pos x="48" y="0"/>
                </a:cxn>
                <a:cxn ang="0">
                  <a:pos x="57" y="2"/>
                </a:cxn>
                <a:cxn ang="0">
                  <a:pos x="74" y="9"/>
                </a:cxn>
                <a:cxn ang="0">
                  <a:pos x="86" y="21"/>
                </a:cxn>
                <a:cxn ang="0">
                  <a:pos x="93" y="38"/>
                </a:cxn>
                <a:cxn ang="0">
                  <a:pos x="95" y="47"/>
                </a:cxn>
                <a:cxn ang="0">
                  <a:pos x="16" y="47"/>
                </a:cxn>
                <a:cxn ang="0">
                  <a:pos x="19" y="60"/>
                </a:cxn>
                <a:cxn ang="0">
                  <a:pos x="27" y="68"/>
                </a:cxn>
                <a:cxn ang="0">
                  <a:pos x="35" y="76"/>
                </a:cxn>
                <a:cxn ang="0">
                  <a:pos x="48" y="79"/>
                </a:cxn>
                <a:cxn ang="0">
                  <a:pos x="54" y="77"/>
                </a:cxn>
                <a:cxn ang="0">
                  <a:pos x="66" y="73"/>
                </a:cxn>
                <a:cxn ang="0">
                  <a:pos x="73" y="64"/>
                </a:cxn>
                <a:cxn ang="0">
                  <a:pos x="77" y="54"/>
                </a:cxn>
                <a:cxn ang="0">
                  <a:pos x="79" y="47"/>
                </a:cxn>
                <a:cxn ang="0">
                  <a:pos x="76" y="35"/>
                </a:cxn>
                <a:cxn ang="0">
                  <a:pos x="70" y="25"/>
                </a:cxn>
                <a:cxn ang="0">
                  <a:pos x="60" y="19"/>
                </a:cxn>
                <a:cxn ang="0">
                  <a:pos x="48" y="16"/>
                </a:cxn>
                <a:cxn ang="0">
                  <a:pos x="41" y="18"/>
                </a:cxn>
                <a:cxn ang="0">
                  <a:pos x="31" y="22"/>
                </a:cxn>
                <a:cxn ang="0">
                  <a:pos x="22" y="29"/>
                </a:cxn>
                <a:cxn ang="0">
                  <a:pos x="18" y="41"/>
                </a:cxn>
                <a:cxn ang="0">
                  <a:pos x="16" y="47"/>
                </a:cxn>
              </a:cxnLst>
              <a:rect l="0" t="0" r="r" b="b"/>
              <a:pathLst>
                <a:path w="95" h="93">
                  <a:moveTo>
                    <a:pt x="95" y="47"/>
                  </a:moveTo>
                  <a:lnTo>
                    <a:pt x="95" y="47"/>
                  </a:lnTo>
                  <a:lnTo>
                    <a:pt x="93" y="57"/>
                  </a:lnTo>
                  <a:lnTo>
                    <a:pt x="90" y="66"/>
                  </a:lnTo>
                  <a:lnTo>
                    <a:pt x="86" y="73"/>
                  </a:lnTo>
                  <a:lnTo>
                    <a:pt x="82" y="80"/>
                  </a:lnTo>
                  <a:lnTo>
                    <a:pt x="74" y="86"/>
                  </a:lnTo>
                  <a:lnTo>
                    <a:pt x="66" y="90"/>
                  </a:lnTo>
                  <a:lnTo>
                    <a:pt x="57" y="93"/>
                  </a:lnTo>
                  <a:lnTo>
                    <a:pt x="48" y="93"/>
                  </a:lnTo>
                  <a:lnTo>
                    <a:pt x="48" y="93"/>
                  </a:lnTo>
                  <a:lnTo>
                    <a:pt x="38" y="93"/>
                  </a:lnTo>
                  <a:lnTo>
                    <a:pt x="29" y="90"/>
                  </a:lnTo>
                  <a:lnTo>
                    <a:pt x="22" y="86"/>
                  </a:lnTo>
                  <a:lnTo>
                    <a:pt x="15" y="80"/>
                  </a:lnTo>
                  <a:lnTo>
                    <a:pt x="9" y="73"/>
                  </a:lnTo>
                  <a:lnTo>
                    <a:pt x="5" y="66"/>
                  </a:lnTo>
                  <a:lnTo>
                    <a:pt x="2" y="57"/>
                  </a:lnTo>
                  <a:lnTo>
                    <a:pt x="0" y="47"/>
                  </a:lnTo>
                  <a:lnTo>
                    <a:pt x="0" y="47"/>
                  </a:lnTo>
                  <a:lnTo>
                    <a:pt x="2" y="38"/>
                  </a:lnTo>
                  <a:lnTo>
                    <a:pt x="5" y="29"/>
                  </a:lnTo>
                  <a:lnTo>
                    <a:pt x="9" y="21"/>
                  </a:lnTo>
                  <a:lnTo>
                    <a:pt x="15" y="15"/>
                  </a:lnTo>
                  <a:lnTo>
                    <a:pt x="22" y="9"/>
                  </a:lnTo>
                  <a:lnTo>
                    <a:pt x="29" y="5"/>
                  </a:lnTo>
                  <a:lnTo>
                    <a:pt x="38" y="2"/>
                  </a:lnTo>
                  <a:lnTo>
                    <a:pt x="48" y="0"/>
                  </a:lnTo>
                  <a:lnTo>
                    <a:pt x="48" y="0"/>
                  </a:lnTo>
                  <a:lnTo>
                    <a:pt x="57" y="2"/>
                  </a:lnTo>
                  <a:lnTo>
                    <a:pt x="66" y="5"/>
                  </a:lnTo>
                  <a:lnTo>
                    <a:pt x="74" y="9"/>
                  </a:lnTo>
                  <a:lnTo>
                    <a:pt x="82" y="15"/>
                  </a:lnTo>
                  <a:lnTo>
                    <a:pt x="86" y="21"/>
                  </a:lnTo>
                  <a:lnTo>
                    <a:pt x="90" y="29"/>
                  </a:lnTo>
                  <a:lnTo>
                    <a:pt x="93" y="38"/>
                  </a:lnTo>
                  <a:lnTo>
                    <a:pt x="95" y="47"/>
                  </a:lnTo>
                  <a:lnTo>
                    <a:pt x="95" y="47"/>
                  </a:lnTo>
                  <a:close/>
                  <a:moveTo>
                    <a:pt x="16" y="47"/>
                  </a:moveTo>
                  <a:lnTo>
                    <a:pt x="16" y="47"/>
                  </a:lnTo>
                  <a:lnTo>
                    <a:pt x="18" y="54"/>
                  </a:lnTo>
                  <a:lnTo>
                    <a:pt x="19" y="60"/>
                  </a:lnTo>
                  <a:lnTo>
                    <a:pt x="22" y="64"/>
                  </a:lnTo>
                  <a:lnTo>
                    <a:pt x="27" y="68"/>
                  </a:lnTo>
                  <a:lnTo>
                    <a:pt x="31" y="73"/>
                  </a:lnTo>
                  <a:lnTo>
                    <a:pt x="35" y="76"/>
                  </a:lnTo>
                  <a:lnTo>
                    <a:pt x="41" y="77"/>
                  </a:lnTo>
                  <a:lnTo>
                    <a:pt x="48" y="79"/>
                  </a:lnTo>
                  <a:lnTo>
                    <a:pt x="48" y="79"/>
                  </a:lnTo>
                  <a:lnTo>
                    <a:pt x="54" y="77"/>
                  </a:lnTo>
                  <a:lnTo>
                    <a:pt x="60" y="76"/>
                  </a:lnTo>
                  <a:lnTo>
                    <a:pt x="66" y="73"/>
                  </a:lnTo>
                  <a:lnTo>
                    <a:pt x="70" y="68"/>
                  </a:lnTo>
                  <a:lnTo>
                    <a:pt x="73" y="64"/>
                  </a:lnTo>
                  <a:lnTo>
                    <a:pt x="76" y="60"/>
                  </a:lnTo>
                  <a:lnTo>
                    <a:pt x="77" y="54"/>
                  </a:lnTo>
                  <a:lnTo>
                    <a:pt x="79" y="47"/>
                  </a:lnTo>
                  <a:lnTo>
                    <a:pt x="79" y="47"/>
                  </a:lnTo>
                  <a:lnTo>
                    <a:pt x="77" y="41"/>
                  </a:lnTo>
                  <a:lnTo>
                    <a:pt x="76" y="35"/>
                  </a:lnTo>
                  <a:lnTo>
                    <a:pt x="73" y="29"/>
                  </a:lnTo>
                  <a:lnTo>
                    <a:pt x="70" y="25"/>
                  </a:lnTo>
                  <a:lnTo>
                    <a:pt x="66" y="22"/>
                  </a:lnTo>
                  <a:lnTo>
                    <a:pt x="60" y="19"/>
                  </a:lnTo>
                  <a:lnTo>
                    <a:pt x="54" y="18"/>
                  </a:lnTo>
                  <a:lnTo>
                    <a:pt x="48" y="16"/>
                  </a:lnTo>
                  <a:lnTo>
                    <a:pt x="48" y="16"/>
                  </a:lnTo>
                  <a:lnTo>
                    <a:pt x="41" y="18"/>
                  </a:lnTo>
                  <a:lnTo>
                    <a:pt x="35" y="19"/>
                  </a:lnTo>
                  <a:lnTo>
                    <a:pt x="31" y="22"/>
                  </a:lnTo>
                  <a:lnTo>
                    <a:pt x="27" y="25"/>
                  </a:lnTo>
                  <a:lnTo>
                    <a:pt x="22" y="29"/>
                  </a:lnTo>
                  <a:lnTo>
                    <a:pt x="19" y="35"/>
                  </a:lnTo>
                  <a:lnTo>
                    <a:pt x="18" y="41"/>
                  </a:lnTo>
                  <a:lnTo>
                    <a:pt x="16" y="47"/>
                  </a:lnTo>
                  <a:lnTo>
                    <a:pt x="16" y="47"/>
                  </a:lnTo>
                  <a:close/>
                </a:path>
              </a:pathLst>
            </a:custGeom>
            <a:solidFill>
              <a:srgbClr val="2E262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3" name="グループ化 83"/>
          <p:cNvGrpSpPr/>
          <p:nvPr/>
        </p:nvGrpSpPr>
        <p:grpSpPr>
          <a:xfrm>
            <a:off x="2553876" y="2441337"/>
            <a:ext cx="3995737" cy="1052513"/>
            <a:chOff x="2553876" y="2441337"/>
            <a:chExt cx="3995737" cy="1052513"/>
          </a:xfrm>
        </p:grpSpPr>
        <p:sp>
          <p:nvSpPr>
            <p:cNvPr id="4101" name="Freeform 5"/>
            <p:cNvSpPr>
              <a:spLocks/>
            </p:cNvSpPr>
            <p:nvPr userDrawn="1"/>
          </p:nvSpPr>
          <p:spPr bwMode="auto">
            <a:xfrm>
              <a:off x="2569751" y="2442925"/>
              <a:ext cx="339725" cy="425450"/>
            </a:xfrm>
            <a:custGeom>
              <a:avLst/>
              <a:gdLst/>
              <a:ahLst/>
              <a:cxnLst>
                <a:cxn ang="0">
                  <a:pos x="93" y="300"/>
                </a:cxn>
                <a:cxn ang="0">
                  <a:pos x="334" y="300"/>
                </a:cxn>
                <a:cxn ang="0">
                  <a:pos x="334" y="537"/>
                </a:cxn>
                <a:cxn ang="0">
                  <a:pos x="427" y="537"/>
                </a:cxn>
                <a:cxn ang="0">
                  <a:pos x="427" y="0"/>
                </a:cxn>
                <a:cxn ang="0">
                  <a:pos x="334" y="0"/>
                </a:cxn>
                <a:cxn ang="0">
                  <a:pos x="334" y="218"/>
                </a:cxn>
                <a:cxn ang="0">
                  <a:pos x="93" y="218"/>
                </a:cxn>
                <a:cxn ang="0">
                  <a:pos x="93" y="0"/>
                </a:cxn>
                <a:cxn ang="0">
                  <a:pos x="0" y="0"/>
                </a:cxn>
                <a:cxn ang="0">
                  <a:pos x="0" y="537"/>
                </a:cxn>
                <a:cxn ang="0">
                  <a:pos x="93" y="537"/>
                </a:cxn>
                <a:cxn ang="0">
                  <a:pos x="93" y="300"/>
                </a:cxn>
              </a:cxnLst>
              <a:rect l="0" t="0" r="r" b="b"/>
              <a:pathLst>
                <a:path w="427" h="537">
                  <a:moveTo>
                    <a:pt x="93" y="300"/>
                  </a:moveTo>
                  <a:lnTo>
                    <a:pt x="334" y="300"/>
                  </a:lnTo>
                  <a:lnTo>
                    <a:pt x="334" y="537"/>
                  </a:lnTo>
                  <a:lnTo>
                    <a:pt x="427" y="537"/>
                  </a:lnTo>
                  <a:lnTo>
                    <a:pt x="427" y="0"/>
                  </a:lnTo>
                  <a:lnTo>
                    <a:pt x="334" y="0"/>
                  </a:lnTo>
                  <a:lnTo>
                    <a:pt x="334" y="218"/>
                  </a:lnTo>
                  <a:lnTo>
                    <a:pt x="93" y="218"/>
                  </a:lnTo>
                  <a:lnTo>
                    <a:pt x="93" y="0"/>
                  </a:lnTo>
                  <a:lnTo>
                    <a:pt x="0" y="0"/>
                  </a:lnTo>
                  <a:lnTo>
                    <a:pt x="0" y="537"/>
                  </a:lnTo>
                  <a:lnTo>
                    <a:pt x="93" y="537"/>
                  </a:lnTo>
                  <a:lnTo>
                    <a:pt x="93" y="30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02" name="Freeform 6"/>
            <p:cNvSpPr>
              <a:spLocks/>
            </p:cNvSpPr>
            <p:nvPr userDrawn="1"/>
          </p:nvSpPr>
          <p:spPr bwMode="auto">
            <a:xfrm>
              <a:off x="2968213" y="2552462"/>
              <a:ext cx="266700" cy="322263"/>
            </a:xfrm>
            <a:custGeom>
              <a:avLst/>
              <a:gdLst/>
              <a:ahLst/>
              <a:cxnLst>
                <a:cxn ang="0">
                  <a:pos x="250" y="338"/>
                </a:cxn>
                <a:cxn ang="0">
                  <a:pos x="247" y="393"/>
                </a:cxn>
                <a:cxn ang="0">
                  <a:pos x="336" y="398"/>
                </a:cxn>
                <a:cxn ang="0">
                  <a:pos x="244" y="0"/>
                </a:cxn>
                <a:cxn ang="0">
                  <a:pos x="244" y="191"/>
                </a:cxn>
                <a:cxn ang="0">
                  <a:pos x="242" y="219"/>
                </a:cxn>
                <a:cxn ang="0">
                  <a:pos x="236" y="245"/>
                </a:cxn>
                <a:cxn ang="0">
                  <a:pos x="227" y="268"/>
                </a:cxn>
                <a:cxn ang="0">
                  <a:pos x="216" y="288"/>
                </a:cxn>
                <a:cxn ang="0">
                  <a:pos x="201" y="305"/>
                </a:cxn>
                <a:cxn ang="0">
                  <a:pos x="186" y="317"/>
                </a:cxn>
                <a:cxn ang="0">
                  <a:pos x="166" y="324"/>
                </a:cxn>
                <a:cxn ang="0">
                  <a:pos x="146" y="327"/>
                </a:cxn>
                <a:cxn ang="0">
                  <a:pos x="133" y="326"/>
                </a:cxn>
                <a:cxn ang="0">
                  <a:pos x="112" y="318"/>
                </a:cxn>
                <a:cxn ang="0">
                  <a:pos x="100" y="300"/>
                </a:cxn>
                <a:cxn ang="0">
                  <a:pos x="94" y="272"/>
                </a:cxn>
                <a:cxn ang="0">
                  <a:pos x="92" y="0"/>
                </a:cxn>
                <a:cxn ang="0">
                  <a:pos x="0" y="277"/>
                </a:cxn>
                <a:cxn ang="0">
                  <a:pos x="2" y="292"/>
                </a:cxn>
                <a:cxn ang="0">
                  <a:pos x="5" y="320"/>
                </a:cxn>
                <a:cxn ang="0">
                  <a:pos x="12" y="344"/>
                </a:cxn>
                <a:cxn ang="0">
                  <a:pos x="25" y="364"/>
                </a:cxn>
                <a:cxn ang="0">
                  <a:pos x="40" y="381"/>
                </a:cxn>
                <a:cxn ang="0">
                  <a:pos x="58" y="393"/>
                </a:cxn>
                <a:cxn ang="0">
                  <a:pos x="81" y="401"/>
                </a:cxn>
                <a:cxn ang="0">
                  <a:pos x="107" y="406"/>
                </a:cxn>
                <a:cxn ang="0">
                  <a:pos x="121" y="406"/>
                </a:cxn>
                <a:cxn ang="0">
                  <a:pos x="161" y="401"/>
                </a:cxn>
                <a:cxn ang="0">
                  <a:pos x="196" y="389"/>
                </a:cxn>
                <a:cxn ang="0">
                  <a:pos x="227" y="367"/>
                </a:cxn>
                <a:cxn ang="0">
                  <a:pos x="250" y="338"/>
                </a:cxn>
              </a:cxnLst>
              <a:rect l="0" t="0" r="r" b="b"/>
              <a:pathLst>
                <a:path w="336" h="406">
                  <a:moveTo>
                    <a:pt x="250" y="338"/>
                  </a:moveTo>
                  <a:lnTo>
                    <a:pt x="250" y="338"/>
                  </a:lnTo>
                  <a:lnTo>
                    <a:pt x="248" y="367"/>
                  </a:lnTo>
                  <a:lnTo>
                    <a:pt x="247" y="393"/>
                  </a:lnTo>
                  <a:lnTo>
                    <a:pt x="247" y="398"/>
                  </a:lnTo>
                  <a:lnTo>
                    <a:pt x="336" y="398"/>
                  </a:lnTo>
                  <a:lnTo>
                    <a:pt x="336" y="0"/>
                  </a:lnTo>
                  <a:lnTo>
                    <a:pt x="244" y="0"/>
                  </a:lnTo>
                  <a:lnTo>
                    <a:pt x="244" y="191"/>
                  </a:lnTo>
                  <a:lnTo>
                    <a:pt x="244" y="191"/>
                  </a:lnTo>
                  <a:lnTo>
                    <a:pt x="244" y="205"/>
                  </a:lnTo>
                  <a:lnTo>
                    <a:pt x="242" y="219"/>
                  </a:lnTo>
                  <a:lnTo>
                    <a:pt x="239" y="233"/>
                  </a:lnTo>
                  <a:lnTo>
                    <a:pt x="236" y="245"/>
                  </a:lnTo>
                  <a:lnTo>
                    <a:pt x="232" y="257"/>
                  </a:lnTo>
                  <a:lnTo>
                    <a:pt x="227" y="268"/>
                  </a:lnTo>
                  <a:lnTo>
                    <a:pt x="222" y="279"/>
                  </a:lnTo>
                  <a:lnTo>
                    <a:pt x="216" y="288"/>
                  </a:lnTo>
                  <a:lnTo>
                    <a:pt x="209" y="297"/>
                  </a:lnTo>
                  <a:lnTo>
                    <a:pt x="201" y="305"/>
                  </a:lnTo>
                  <a:lnTo>
                    <a:pt x="193" y="311"/>
                  </a:lnTo>
                  <a:lnTo>
                    <a:pt x="186" y="317"/>
                  </a:lnTo>
                  <a:lnTo>
                    <a:pt x="176" y="321"/>
                  </a:lnTo>
                  <a:lnTo>
                    <a:pt x="166" y="324"/>
                  </a:lnTo>
                  <a:lnTo>
                    <a:pt x="156" y="326"/>
                  </a:lnTo>
                  <a:lnTo>
                    <a:pt x="146" y="327"/>
                  </a:lnTo>
                  <a:lnTo>
                    <a:pt x="146" y="327"/>
                  </a:lnTo>
                  <a:lnTo>
                    <a:pt x="133" y="326"/>
                  </a:lnTo>
                  <a:lnTo>
                    <a:pt x="121" y="323"/>
                  </a:lnTo>
                  <a:lnTo>
                    <a:pt x="112" y="318"/>
                  </a:lnTo>
                  <a:lnTo>
                    <a:pt x="106" y="311"/>
                  </a:lnTo>
                  <a:lnTo>
                    <a:pt x="100" y="300"/>
                  </a:lnTo>
                  <a:lnTo>
                    <a:pt x="95" y="288"/>
                  </a:lnTo>
                  <a:lnTo>
                    <a:pt x="94" y="272"/>
                  </a:lnTo>
                  <a:lnTo>
                    <a:pt x="92" y="254"/>
                  </a:lnTo>
                  <a:lnTo>
                    <a:pt x="92" y="0"/>
                  </a:lnTo>
                  <a:lnTo>
                    <a:pt x="0" y="0"/>
                  </a:lnTo>
                  <a:lnTo>
                    <a:pt x="0" y="277"/>
                  </a:lnTo>
                  <a:lnTo>
                    <a:pt x="0" y="277"/>
                  </a:lnTo>
                  <a:lnTo>
                    <a:pt x="2" y="292"/>
                  </a:lnTo>
                  <a:lnTo>
                    <a:pt x="3" y="306"/>
                  </a:lnTo>
                  <a:lnTo>
                    <a:pt x="5" y="320"/>
                  </a:lnTo>
                  <a:lnTo>
                    <a:pt x="8" y="332"/>
                  </a:lnTo>
                  <a:lnTo>
                    <a:pt x="12" y="344"/>
                  </a:lnTo>
                  <a:lnTo>
                    <a:pt x="19" y="355"/>
                  </a:lnTo>
                  <a:lnTo>
                    <a:pt x="25" y="364"/>
                  </a:lnTo>
                  <a:lnTo>
                    <a:pt x="31" y="373"/>
                  </a:lnTo>
                  <a:lnTo>
                    <a:pt x="40" y="381"/>
                  </a:lnTo>
                  <a:lnTo>
                    <a:pt x="49" y="387"/>
                  </a:lnTo>
                  <a:lnTo>
                    <a:pt x="58" y="393"/>
                  </a:lnTo>
                  <a:lnTo>
                    <a:pt x="69" y="398"/>
                  </a:lnTo>
                  <a:lnTo>
                    <a:pt x="81" y="401"/>
                  </a:lnTo>
                  <a:lnTo>
                    <a:pt x="94" y="404"/>
                  </a:lnTo>
                  <a:lnTo>
                    <a:pt x="107" y="406"/>
                  </a:lnTo>
                  <a:lnTo>
                    <a:pt x="121" y="406"/>
                  </a:lnTo>
                  <a:lnTo>
                    <a:pt x="121" y="406"/>
                  </a:lnTo>
                  <a:lnTo>
                    <a:pt x="141" y="404"/>
                  </a:lnTo>
                  <a:lnTo>
                    <a:pt x="161" y="401"/>
                  </a:lnTo>
                  <a:lnTo>
                    <a:pt x="179" y="396"/>
                  </a:lnTo>
                  <a:lnTo>
                    <a:pt x="196" y="389"/>
                  </a:lnTo>
                  <a:lnTo>
                    <a:pt x="212" y="378"/>
                  </a:lnTo>
                  <a:lnTo>
                    <a:pt x="227" y="367"/>
                  </a:lnTo>
                  <a:lnTo>
                    <a:pt x="239" y="354"/>
                  </a:lnTo>
                  <a:lnTo>
                    <a:pt x="250" y="338"/>
                  </a:lnTo>
                  <a:lnTo>
                    <a:pt x="250" y="338"/>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03" name="Freeform 7"/>
            <p:cNvSpPr>
              <a:spLocks/>
            </p:cNvSpPr>
            <p:nvPr userDrawn="1"/>
          </p:nvSpPr>
          <p:spPr bwMode="auto">
            <a:xfrm>
              <a:off x="3293651" y="2547700"/>
              <a:ext cx="452437" cy="320675"/>
            </a:xfrm>
            <a:custGeom>
              <a:avLst/>
              <a:gdLst/>
              <a:ahLst/>
              <a:cxnLst>
                <a:cxn ang="0">
                  <a:pos x="92" y="216"/>
                </a:cxn>
                <a:cxn ang="0">
                  <a:pos x="93" y="189"/>
                </a:cxn>
                <a:cxn ang="0">
                  <a:pos x="99" y="162"/>
                </a:cxn>
                <a:cxn ang="0">
                  <a:pos x="108" y="138"/>
                </a:cxn>
                <a:cxn ang="0">
                  <a:pos x="119" y="118"/>
                </a:cxn>
                <a:cxn ang="0">
                  <a:pos x="133" y="101"/>
                </a:cxn>
                <a:cxn ang="0">
                  <a:pos x="150" y="89"/>
                </a:cxn>
                <a:cxn ang="0">
                  <a:pos x="168" y="81"/>
                </a:cxn>
                <a:cxn ang="0">
                  <a:pos x="187" y="78"/>
                </a:cxn>
                <a:cxn ang="0">
                  <a:pos x="200" y="80"/>
                </a:cxn>
                <a:cxn ang="0">
                  <a:pos x="220" y="89"/>
                </a:cxn>
                <a:cxn ang="0">
                  <a:pos x="232" y="106"/>
                </a:cxn>
                <a:cxn ang="0">
                  <a:pos x="239" y="135"/>
                </a:cxn>
                <a:cxn ang="0">
                  <a:pos x="239" y="406"/>
                </a:cxn>
                <a:cxn ang="0">
                  <a:pos x="330" y="216"/>
                </a:cxn>
                <a:cxn ang="0">
                  <a:pos x="330" y="201"/>
                </a:cxn>
                <a:cxn ang="0">
                  <a:pos x="335" y="172"/>
                </a:cxn>
                <a:cxn ang="0">
                  <a:pos x="343" y="147"/>
                </a:cxn>
                <a:cxn ang="0">
                  <a:pos x="353" y="124"/>
                </a:cxn>
                <a:cxn ang="0">
                  <a:pos x="367" y="107"/>
                </a:cxn>
                <a:cxn ang="0">
                  <a:pos x="383" y="94"/>
                </a:cxn>
                <a:cxn ang="0">
                  <a:pos x="399" y="84"/>
                </a:cxn>
                <a:cxn ang="0">
                  <a:pos x="418" y="80"/>
                </a:cxn>
                <a:cxn ang="0">
                  <a:pos x="425" y="78"/>
                </a:cxn>
                <a:cxn ang="0">
                  <a:pos x="450" y="83"/>
                </a:cxn>
                <a:cxn ang="0">
                  <a:pos x="465" y="97"/>
                </a:cxn>
                <a:cxn ang="0">
                  <a:pos x="474" y="120"/>
                </a:cxn>
                <a:cxn ang="0">
                  <a:pos x="478" y="153"/>
                </a:cxn>
                <a:cxn ang="0">
                  <a:pos x="569" y="406"/>
                </a:cxn>
                <a:cxn ang="0">
                  <a:pos x="569" y="133"/>
                </a:cxn>
                <a:cxn ang="0">
                  <a:pos x="568" y="103"/>
                </a:cxn>
                <a:cxn ang="0">
                  <a:pos x="562" y="75"/>
                </a:cxn>
                <a:cxn ang="0">
                  <a:pos x="553" y="52"/>
                </a:cxn>
                <a:cxn ang="0">
                  <a:pos x="539" y="34"/>
                </a:cxn>
                <a:cxn ang="0">
                  <a:pos x="522" y="19"/>
                </a:cxn>
                <a:cxn ang="0">
                  <a:pos x="502" y="9"/>
                </a:cxn>
                <a:cxn ang="0">
                  <a:pos x="478" y="2"/>
                </a:cxn>
                <a:cxn ang="0">
                  <a:pos x="450" y="0"/>
                </a:cxn>
                <a:cxn ang="0">
                  <a:pos x="427" y="2"/>
                </a:cxn>
                <a:cxn ang="0">
                  <a:pos x="386" y="14"/>
                </a:cxn>
                <a:cxn ang="0">
                  <a:pos x="353" y="35"/>
                </a:cxn>
                <a:cxn ang="0">
                  <a:pos x="329" y="61"/>
                </a:cxn>
                <a:cxn ang="0">
                  <a:pos x="321" y="75"/>
                </a:cxn>
                <a:cxn ang="0">
                  <a:pos x="311" y="51"/>
                </a:cxn>
                <a:cxn ang="0">
                  <a:pos x="291" y="26"/>
                </a:cxn>
                <a:cxn ang="0">
                  <a:pos x="269" y="12"/>
                </a:cxn>
                <a:cxn ang="0">
                  <a:pos x="249" y="5"/>
                </a:cxn>
                <a:cxn ang="0">
                  <a:pos x="225" y="0"/>
                </a:cxn>
                <a:cxn ang="0">
                  <a:pos x="211" y="0"/>
                </a:cxn>
                <a:cxn ang="0">
                  <a:pos x="173" y="5"/>
                </a:cxn>
                <a:cxn ang="0">
                  <a:pos x="138" y="19"/>
                </a:cxn>
                <a:cxn ang="0">
                  <a:pos x="108" y="40"/>
                </a:cxn>
                <a:cxn ang="0">
                  <a:pos x="85" y="71"/>
                </a:cxn>
                <a:cxn ang="0">
                  <a:pos x="87" y="40"/>
                </a:cxn>
                <a:cxn ang="0">
                  <a:pos x="89" y="8"/>
                </a:cxn>
                <a:cxn ang="0">
                  <a:pos x="0" y="406"/>
                </a:cxn>
                <a:cxn ang="0">
                  <a:pos x="92" y="216"/>
                </a:cxn>
              </a:cxnLst>
              <a:rect l="0" t="0" r="r" b="b"/>
              <a:pathLst>
                <a:path w="569" h="406">
                  <a:moveTo>
                    <a:pt x="92" y="216"/>
                  </a:moveTo>
                  <a:lnTo>
                    <a:pt x="92" y="216"/>
                  </a:lnTo>
                  <a:lnTo>
                    <a:pt x="93" y="202"/>
                  </a:lnTo>
                  <a:lnTo>
                    <a:pt x="93" y="189"/>
                  </a:lnTo>
                  <a:lnTo>
                    <a:pt x="96" y="175"/>
                  </a:lnTo>
                  <a:lnTo>
                    <a:pt x="99" y="162"/>
                  </a:lnTo>
                  <a:lnTo>
                    <a:pt x="104" y="150"/>
                  </a:lnTo>
                  <a:lnTo>
                    <a:pt x="108" y="138"/>
                  </a:lnTo>
                  <a:lnTo>
                    <a:pt x="113" y="129"/>
                  </a:lnTo>
                  <a:lnTo>
                    <a:pt x="119" y="118"/>
                  </a:lnTo>
                  <a:lnTo>
                    <a:pt x="127" y="109"/>
                  </a:lnTo>
                  <a:lnTo>
                    <a:pt x="133" y="101"/>
                  </a:lnTo>
                  <a:lnTo>
                    <a:pt x="141" y="95"/>
                  </a:lnTo>
                  <a:lnTo>
                    <a:pt x="150" y="89"/>
                  </a:lnTo>
                  <a:lnTo>
                    <a:pt x="159" y="84"/>
                  </a:lnTo>
                  <a:lnTo>
                    <a:pt x="168" y="81"/>
                  </a:lnTo>
                  <a:lnTo>
                    <a:pt x="177" y="80"/>
                  </a:lnTo>
                  <a:lnTo>
                    <a:pt x="187" y="78"/>
                  </a:lnTo>
                  <a:lnTo>
                    <a:pt x="187" y="78"/>
                  </a:lnTo>
                  <a:lnTo>
                    <a:pt x="200" y="80"/>
                  </a:lnTo>
                  <a:lnTo>
                    <a:pt x="211" y="83"/>
                  </a:lnTo>
                  <a:lnTo>
                    <a:pt x="220" y="89"/>
                  </a:lnTo>
                  <a:lnTo>
                    <a:pt x="226" y="97"/>
                  </a:lnTo>
                  <a:lnTo>
                    <a:pt x="232" y="106"/>
                  </a:lnTo>
                  <a:lnTo>
                    <a:pt x="236" y="120"/>
                  </a:lnTo>
                  <a:lnTo>
                    <a:pt x="239" y="135"/>
                  </a:lnTo>
                  <a:lnTo>
                    <a:pt x="239" y="153"/>
                  </a:lnTo>
                  <a:lnTo>
                    <a:pt x="239" y="406"/>
                  </a:lnTo>
                  <a:lnTo>
                    <a:pt x="330" y="406"/>
                  </a:lnTo>
                  <a:lnTo>
                    <a:pt x="330" y="216"/>
                  </a:lnTo>
                  <a:lnTo>
                    <a:pt x="330" y="216"/>
                  </a:lnTo>
                  <a:lnTo>
                    <a:pt x="330" y="201"/>
                  </a:lnTo>
                  <a:lnTo>
                    <a:pt x="332" y="185"/>
                  </a:lnTo>
                  <a:lnTo>
                    <a:pt x="335" y="172"/>
                  </a:lnTo>
                  <a:lnTo>
                    <a:pt x="338" y="159"/>
                  </a:lnTo>
                  <a:lnTo>
                    <a:pt x="343" y="147"/>
                  </a:lnTo>
                  <a:lnTo>
                    <a:pt x="349" y="135"/>
                  </a:lnTo>
                  <a:lnTo>
                    <a:pt x="353" y="124"/>
                  </a:lnTo>
                  <a:lnTo>
                    <a:pt x="361" y="115"/>
                  </a:lnTo>
                  <a:lnTo>
                    <a:pt x="367" y="107"/>
                  </a:lnTo>
                  <a:lnTo>
                    <a:pt x="375" y="100"/>
                  </a:lnTo>
                  <a:lnTo>
                    <a:pt x="383" y="94"/>
                  </a:lnTo>
                  <a:lnTo>
                    <a:pt x="392" y="87"/>
                  </a:lnTo>
                  <a:lnTo>
                    <a:pt x="399" y="84"/>
                  </a:lnTo>
                  <a:lnTo>
                    <a:pt x="409" y="81"/>
                  </a:lnTo>
                  <a:lnTo>
                    <a:pt x="418" y="80"/>
                  </a:lnTo>
                  <a:lnTo>
                    <a:pt x="425" y="78"/>
                  </a:lnTo>
                  <a:lnTo>
                    <a:pt x="425" y="78"/>
                  </a:lnTo>
                  <a:lnTo>
                    <a:pt x="439" y="80"/>
                  </a:lnTo>
                  <a:lnTo>
                    <a:pt x="450" y="83"/>
                  </a:lnTo>
                  <a:lnTo>
                    <a:pt x="459" y="89"/>
                  </a:lnTo>
                  <a:lnTo>
                    <a:pt x="465" y="97"/>
                  </a:lnTo>
                  <a:lnTo>
                    <a:pt x="471" y="106"/>
                  </a:lnTo>
                  <a:lnTo>
                    <a:pt x="474" y="120"/>
                  </a:lnTo>
                  <a:lnTo>
                    <a:pt x="478" y="135"/>
                  </a:lnTo>
                  <a:lnTo>
                    <a:pt x="478" y="153"/>
                  </a:lnTo>
                  <a:lnTo>
                    <a:pt x="478" y="406"/>
                  </a:lnTo>
                  <a:lnTo>
                    <a:pt x="569" y="406"/>
                  </a:lnTo>
                  <a:lnTo>
                    <a:pt x="569" y="133"/>
                  </a:lnTo>
                  <a:lnTo>
                    <a:pt x="569" y="133"/>
                  </a:lnTo>
                  <a:lnTo>
                    <a:pt x="569" y="117"/>
                  </a:lnTo>
                  <a:lnTo>
                    <a:pt x="568" y="103"/>
                  </a:lnTo>
                  <a:lnTo>
                    <a:pt x="565" y="89"/>
                  </a:lnTo>
                  <a:lnTo>
                    <a:pt x="562" y="75"/>
                  </a:lnTo>
                  <a:lnTo>
                    <a:pt x="557" y="63"/>
                  </a:lnTo>
                  <a:lnTo>
                    <a:pt x="553" y="52"/>
                  </a:lnTo>
                  <a:lnTo>
                    <a:pt x="546" y="43"/>
                  </a:lnTo>
                  <a:lnTo>
                    <a:pt x="539" y="34"/>
                  </a:lnTo>
                  <a:lnTo>
                    <a:pt x="531" y="26"/>
                  </a:lnTo>
                  <a:lnTo>
                    <a:pt x="522" y="19"/>
                  </a:lnTo>
                  <a:lnTo>
                    <a:pt x="513" y="14"/>
                  </a:lnTo>
                  <a:lnTo>
                    <a:pt x="502" y="9"/>
                  </a:lnTo>
                  <a:lnTo>
                    <a:pt x="490" y="5"/>
                  </a:lnTo>
                  <a:lnTo>
                    <a:pt x="478" y="2"/>
                  </a:lnTo>
                  <a:lnTo>
                    <a:pt x="464" y="0"/>
                  </a:lnTo>
                  <a:lnTo>
                    <a:pt x="450" y="0"/>
                  </a:lnTo>
                  <a:lnTo>
                    <a:pt x="450" y="0"/>
                  </a:lnTo>
                  <a:lnTo>
                    <a:pt x="427" y="2"/>
                  </a:lnTo>
                  <a:lnTo>
                    <a:pt x="406" y="6"/>
                  </a:lnTo>
                  <a:lnTo>
                    <a:pt x="386" y="14"/>
                  </a:lnTo>
                  <a:lnTo>
                    <a:pt x="369" y="25"/>
                  </a:lnTo>
                  <a:lnTo>
                    <a:pt x="353" y="35"/>
                  </a:lnTo>
                  <a:lnTo>
                    <a:pt x="341" y="48"/>
                  </a:lnTo>
                  <a:lnTo>
                    <a:pt x="329" y="61"/>
                  </a:lnTo>
                  <a:lnTo>
                    <a:pt x="321" y="75"/>
                  </a:lnTo>
                  <a:lnTo>
                    <a:pt x="321" y="75"/>
                  </a:lnTo>
                  <a:lnTo>
                    <a:pt x="317" y="65"/>
                  </a:lnTo>
                  <a:lnTo>
                    <a:pt x="311" y="51"/>
                  </a:lnTo>
                  <a:lnTo>
                    <a:pt x="303" y="38"/>
                  </a:lnTo>
                  <a:lnTo>
                    <a:pt x="291" y="26"/>
                  </a:lnTo>
                  <a:lnTo>
                    <a:pt x="277" y="17"/>
                  </a:lnTo>
                  <a:lnTo>
                    <a:pt x="269" y="12"/>
                  </a:lnTo>
                  <a:lnTo>
                    <a:pt x="259" y="8"/>
                  </a:lnTo>
                  <a:lnTo>
                    <a:pt x="249" y="5"/>
                  </a:lnTo>
                  <a:lnTo>
                    <a:pt x="237" y="2"/>
                  </a:lnTo>
                  <a:lnTo>
                    <a:pt x="225" y="0"/>
                  </a:lnTo>
                  <a:lnTo>
                    <a:pt x="211" y="0"/>
                  </a:lnTo>
                  <a:lnTo>
                    <a:pt x="211" y="0"/>
                  </a:lnTo>
                  <a:lnTo>
                    <a:pt x="191" y="2"/>
                  </a:lnTo>
                  <a:lnTo>
                    <a:pt x="173" y="5"/>
                  </a:lnTo>
                  <a:lnTo>
                    <a:pt x="154" y="11"/>
                  </a:lnTo>
                  <a:lnTo>
                    <a:pt x="138" y="19"/>
                  </a:lnTo>
                  <a:lnTo>
                    <a:pt x="122" y="29"/>
                  </a:lnTo>
                  <a:lnTo>
                    <a:pt x="108" y="40"/>
                  </a:lnTo>
                  <a:lnTo>
                    <a:pt x="96" y="54"/>
                  </a:lnTo>
                  <a:lnTo>
                    <a:pt x="85" y="71"/>
                  </a:lnTo>
                  <a:lnTo>
                    <a:pt x="85" y="71"/>
                  </a:lnTo>
                  <a:lnTo>
                    <a:pt x="87" y="40"/>
                  </a:lnTo>
                  <a:lnTo>
                    <a:pt x="89" y="12"/>
                  </a:lnTo>
                  <a:lnTo>
                    <a:pt x="89" y="8"/>
                  </a:lnTo>
                  <a:lnTo>
                    <a:pt x="0" y="8"/>
                  </a:lnTo>
                  <a:lnTo>
                    <a:pt x="0" y="406"/>
                  </a:lnTo>
                  <a:lnTo>
                    <a:pt x="92" y="406"/>
                  </a:lnTo>
                  <a:lnTo>
                    <a:pt x="92" y="216"/>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04" name="Freeform 8"/>
            <p:cNvSpPr>
              <a:spLocks noEditPoints="1"/>
            </p:cNvSpPr>
            <p:nvPr userDrawn="1"/>
          </p:nvSpPr>
          <p:spPr bwMode="auto">
            <a:xfrm>
              <a:off x="3784188" y="2547700"/>
              <a:ext cx="257175" cy="327025"/>
            </a:xfrm>
            <a:custGeom>
              <a:avLst/>
              <a:gdLst/>
              <a:ahLst/>
              <a:cxnLst>
                <a:cxn ang="0">
                  <a:pos x="323" y="401"/>
                </a:cxn>
                <a:cxn ang="0">
                  <a:pos x="322" y="296"/>
                </a:cxn>
                <a:cxn ang="0">
                  <a:pos x="322" y="117"/>
                </a:cxn>
                <a:cxn ang="0">
                  <a:pos x="312" y="74"/>
                </a:cxn>
                <a:cxn ang="0">
                  <a:pos x="292" y="42"/>
                </a:cxn>
                <a:cxn ang="0">
                  <a:pos x="262" y="19"/>
                </a:cxn>
                <a:cxn ang="0">
                  <a:pos x="220" y="5"/>
                </a:cxn>
                <a:cxn ang="0">
                  <a:pos x="165" y="0"/>
                </a:cxn>
                <a:cxn ang="0">
                  <a:pos x="93" y="8"/>
                </a:cxn>
                <a:cxn ang="0">
                  <a:pos x="18" y="28"/>
                </a:cxn>
                <a:cxn ang="0">
                  <a:pos x="43" y="101"/>
                </a:cxn>
                <a:cxn ang="0">
                  <a:pos x="125" y="75"/>
                </a:cxn>
                <a:cxn ang="0">
                  <a:pos x="152" y="74"/>
                </a:cxn>
                <a:cxn ang="0">
                  <a:pos x="201" y="83"/>
                </a:cxn>
                <a:cxn ang="0">
                  <a:pos x="225" y="112"/>
                </a:cxn>
                <a:cxn ang="0">
                  <a:pos x="228" y="161"/>
                </a:cxn>
                <a:cxn ang="0">
                  <a:pos x="178" y="164"/>
                </a:cxn>
                <a:cxn ang="0">
                  <a:pos x="112" y="176"/>
                </a:cxn>
                <a:cxn ang="0">
                  <a:pos x="60" y="199"/>
                </a:cxn>
                <a:cxn ang="0">
                  <a:pos x="23" y="230"/>
                </a:cxn>
                <a:cxn ang="0">
                  <a:pos x="3" y="270"/>
                </a:cxn>
                <a:cxn ang="0">
                  <a:pos x="0" y="302"/>
                </a:cxn>
                <a:cxn ang="0">
                  <a:pos x="4" y="337"/>
                </a:cxn>
                <a:cxn ang="0">
                  <a:pos x="17" y="366"/>
                </a:cxn>
                <a:cxn ang="0">
                  <a:pos x="38" y="389"/>
                </a:cxn>
                <a:cxn ang="0">
                  <a:pos x="66" y="406"/>
                </a:cxn>
                <a:cxn ang="0">
                  <a:pos x="101" y="414"/>
                </a:cxn>
                <a:cxn ang="0">
                  <a:pos x="132" y="412"/>
                </a:cxn>
                <a:cxn ang="0">
                  <a:pos x="185" y="397"/>
                </a:cxn>
                <a:cxn ang="0">
                  <a:pos x="225" y="363"/>
                </a:cxn>
                <a:cxn ang="0">
                  <a:pos x="234" y="374"/>
                </a:cxn>
                <a:cxn ang="0">
                  <a:pos x="138" y="339"/>
                </a:cxn>
                <a:cxn ang="0">
                  <a:pos x="118" y="335"/>
                </a:cxn>
                <a:cxn ang="0">
                  <a:pos x="96" y="319"/>
                </a:cxn>
                <a:cxn ang="0">
                  <a:pos x="89" y="291"/>
                </a:cxn>
                <a:cxn ang="0">
                  <a:pos x="92" y="276"/>
                </a:cxn>
                <a:cxn ang="0">
                  <a:pos x="103" y="257"/>
                </a:cxn>
                <a:cxn ang="0">
                  <a:pos x="124" y="244"/>
                </a:cxn>
                <a:cxn ang="0">
                  <a:pos x="196" y="228"/>
                </a:cxn>
                <a:cxn ang="0">
                  <a:pos x="228" y="233"/>
                </a:cxn>
                <a:cxn ang="0">
                  <a:pos x="214" y="290"/>
                </a:cxn>
                <a:cxn ang="0">
                  <a:pos x="191" y="319"/>
                </a:cxn>
                <a:cxn ang="0">
                  <a:pos x="167" y="334"/>
                </a:cxn>
                <a:cxn ang="0">
                  <a:pos x="138" y="339"/>
                </a:cxn>
              </a:cxnLst>
              <a:rect l="0" t="0" r="r" b="b"/>
              <a:pathLst>
                <a:path w="325" h="414">
                  <a:moveTo>
                    <a:pt x="234" y="406"/>
                  </a:moveTo>
                  <a:lnTo>
                    <a:pt x="325" y="406"/>
                  </a:lnTo>
                  <a:lnTo>
                    <a:pt x="323" y="401"/>
                  </a:lnTo>
                  <a:lnTo>
                    <a:pt x="323" y="401"/>
                  </a:lnTo>
                  <a:lnTo>
                    <a:pt x="322" y="349"/>
                  </a:lnTo>
                  <a:lnTo>
                    <a:pt x="322" y="296"/>
                  </a:lnTo>
                  <a:lnTo>
                    <a:pt x="322" y="133"/>
                  </a:lnTo>
                  <a:lnTo>
                    <a:pt x="322" y="133"/>
                  </a:lnTo>
                  <a:lnTo>
                    <a:pt x="322" y="117"/>
                  </a:lnTo>
                  <a:lnTo>
                    <a:pt x="318" y="101"/>
                  </a:lnTo>
                  <a:lnTo>
                    <a:pt x="317" y="87"/>
                  </a:lnTo>
                  <a:lnTo>
                    <a:pt x="312" y="74"/>
                  </a:lnTo>
                  <a:lnTo>
                    <a:pt x="308" y="61"/>
                  </a:lnTo>
                  <a:lnTo>
                    <a:pt x="300" y="51"/>
                  </a:lnTo>
                  <a:lnTo>
                    <a:pt x="292" y="42"/>
                  </a:lnTo>
                  <a:lnTo>
                    <a:pt x="285" y="32"/>
                  </a:lnTo>
                  <a:lnTo>
                    <a:pt x="274" y="25"/>
                  </a:lnTo>
                  <a:lnTo>
                    <a:pt x="262" y="19"/>
                  </a:lnTo>
                  <a:lnTo>
                    <a:pt x="250" y="12"/>
                  </a:lnTo>
                  <a:lnTo>
                    <a:pt x="236" y="8"/>
                  </a:lnTo>
                  <a:lnTo>
                    <a:pt x="220" y="5"/>
                  </a:lnTo>
                  <a:lnTo>
                    <a:pt x="204" y="2"/>
                  </a:lnTo>
                  <a:lnTo>
                    <a:pt x="185" y="0"/>
                  </a:lnTo>
                  <a:lnTo>
                    <a:pt x="165" y="0"/>
                  </a:lnTo>
                  <a:lnTo>
                    <a:pt x="165" y="0"/>
                  </a:lnTo>
                  <a:lnTo>
                    <a:pt x="130" y="2"/>
                  </a:lnTo>
                  <a:lnTo>
                    <a:pt x="93" y="8"/>
                  </a:lnTo>
                  <a:lnTo>
                    <a:pt x="57" y="16"/>
                  </a:lnTo>
                  <a:lnTo>
                    <a:pt x="23" y="26"/>
                  </a:lnTo>
                  <a:lnTo>
                    <a:pt x="18" y="28"/>
                  </a:lnTo>
                  <a:lnTo>
                    <a:pt x="38" y="104"/>
                  </a:lnTo>
                  <a:lnTo>
                    <a:pt x="43" y="101"/>
                  </a:lnTo>
                  <a:lnTo>
                    <a:pt x="43" y="101"/>
                  </a:lnTo>
                  <a:lnTo>
                    <a:pt x="69" y="91"/>
                  </a:lnTo>
                  <a:lnTo>
                    <a:pt x="96" y="81"/>
                  </a:lnTo>
                  <a:lnTo>
                    <a:pt x="125" y="75"/>
                  </a:lnTo>
                  <a:lnTo>
                    <a:pt x="139" y="75"/>
                  </a:lnTo>
                  <a:lnTo>
                    <a:pt x="152" y="74"/>
                  </a:lnTo>
                  <a:lnTo>
                    <a:pt x="152" y="74"/>
                  </a:lnTo>
                  <a:lnTo>
                    <a:pt x="171" y="75"/>
                  </a:lnTo>
                  <a:lnTo>
                    <a:pt x="187" y="78"/>
                  </a:lnTo>
                  <a:lnTo>
                    <a:pt x="201" y="83"/>
                  </a:lnTo>
                  <a:lnTo>
                    <a:pt x="211" y="91"/>
                  </a:lnTo>
                  <a:lnTo>
                    <a:pt x="219" y="100"/>
                  </a:lnTo>
                  <a:lnTo>
                    <a:pt x="225" y="112"/>
                  </a:lnTo>
                  <a:lnTo>
                    <a:pt x="228" y="126"/>
                  </a:lnTo>
                  <a:lnTo>
                    <a:pt x="228" y="143"/>
                  </a:lnTo>
                  <a:lnTo>
                    <a:pt x="228" y="161"/>
                  </a:lnTo>
                  <a:lnTo>
                    <a:pt x="228" y="161"/>
                  </a:lnTo>
                  <a:lnTo>
                    <a:pt x="202" y="162"/>
                  </a:lnTo>
                  <a:lnTo>
                    <a:pt x="178" y="164"/>
                  </a:lnTo>
                  <a:lnTo>
                    <a:pt x="153" y="167"/>
                  </a:lnTo>
                  <a:lnTo>
                    <a:pt x="132" y="172"/>
                  </a:lnTo>
                  <a:lnTo>
                    <a:pt x="112" y="176"/>
                  </a:lnTo>
                  <a:lnTo>
                    <a:pt x="92" y="182"/>
                  </a:lnTo>
                  <a:lnTo>
                    <a:pt x="75" y="190"/>
                  </a:lnTo>
                  <a:lnTo>
                    <a:pt x="60" y="199"/>
                  </a:lnTo>
                  <a:lnTo>
                    <a:pt x="46" y="208"/>
                  </a:lnTo>
                  <a:lnTo>
                    <a:pt x="34" y="219"/>
                  </a:lnTo>
                  <a:lnTo>
                    <a:pt x="23" y="230"/>
                  </a:lnTo>
                  <a:lnTo>
                    <a:pt x="15" y="242"/>
                  </a:lnTo>
                  <a:lnTo>
                    <a:pt x="8" y="256"/>
                  </a:lnTo>
                  <a:lnTo>
                    <a:pt x="3" y="270"/>
                  </a:lnTo>
                  <a:lnTo>
                    <a:pt x="0" y="285"/>
                  </a:lnTo>
                  <a:lnTo>
                    <a:pt x="0" y="302"/>
                  </a:lnTo>
                  <a:lnTo>
                    <a:pt x="0" y="302"/>
                  </a:lnTo>
                  <a:lnTo>
                    <a:pt x="0" y="314"/>
                  </a:lnTo>
                  <a:lnTo>
                    <a:pt x="1" y="325"/>
                  </a:lnTo>
                  <a:lnTo>
                    <a:pt x="4" y="337"/>
                  </a:lnTo>
                  <a:lnTo>
                    <a:pt x="8" y="348"/>
                  </a:lnTo>
                  <a:lnTo>
                    <a:pt x="12" y="357"/>
                  </a:lnTo>
                  <a:lnTo>
                    <a:pt x="17" y="366"/>
                  </a:lnTo>
                  <a:lnTo>
                    <a:pt x="23" y="375"/>
                  </a:lnTo>
                  <a:lnTo>
                    <a:pt x="31" y="383"/>
                  </a:lnTo>
                  <a:lnTo>
                    <a:pt x="38" y="389"/>
                  </a:lnTo>
                  <a:lnTo>
                    <a:pt x="47" y="395"/>
                  </a:lnTo>
                  <a:lnTo>
                    <a:pt x="57" y="401"/>
                  </a:lnTo>
                  <a:lnTo>
                    <a:pt x="66" y="406"/>
                  </a:lnTo>
                  <a:lnTo>
                    <a:pt x="76" y="409"/>
                  </a:lnTo>
                  <a:lnTo>
                    <a:pt x="89" y="412"/>
                  </a:lnTo>
                  <a:lnTo>
                    <a:pt x="101" y="414"/>
                  </a:lnTo>
                  <a:lnTo>
                    <a:pt x="113" y="414"/>
                  </a:lnTo>
                  <a:lnTo>
                    <a:pt x="113" y="414"/>
                  </a:lnTo>
                  <a:lnTo>
                    <a:pt x="132" y="412"/>
                  </a:lnTo>
                  <a:lnTo>
                    <a:pt x="150" y="409"/>
                  </a:lnTo>
                  <a:lnTo>
                    <a:pt x="168" y="404"/>
                  </a:lnTo>
                  <a:lnTo>
                    <a:pt x="185" y="397"/>
                  </a:lnTo>
                  <a:lnTo>
                    <a:pt x="201" y="388"/>
                  </a:lnTo>
                  <a:lnTo>
                    <a:pt x="214" y="377"/>
                  </a:lnTo>
                  <a:lnTo>
                    <a:pt x="225" y="363"/>
                  </a:lnTo>
                  <a:lnTo>
                    <a:pt x="236" y="349"/>
                  </a:lnTo>
                  <a:lnTo>
                    <a:pt x="236" y="349"/>
                  </a:lnTo>
                  <a:lnTo>
                    <a:pt x="234" y="374"/>
                  </a:lnTo>
                  <a:lnTo>
                    <a:pt x="234" y="401"/>
                  </a:lnTo>
                  <a:lnTo>
                    <a:pt x="234" y="406"/>
                  </a:lnTo>
                  <a:close/>
                  <a:moveTo>
                    <a:pt x="138" y="339"/>
                  </a:moveTo>
                  <a:lnTo>
                    <a:pt x="138" y="339"/>
                  </a:lnTo>
                  <a:lnTo>
                    <a:pt x="127" y="339"/>
                  </a:lnTo>
                  <a:lnTo>
                    <a:pt x="118" y="335"/>
                  </a:lnTo>
                  <a:lnTo>
                    <a:pt x="109" y="331"/>
                  </a:lnTo>
                  <a:lnTo>
                    <a:pt x="103" y="326"/>
                  </a:lnTo>
                  <a:lnTo>
                    <a:pt x="96" y="319"/>
                  </a:lnTo>
                  <a:lnTo>
                    <a:pt x="92" y="311"/>
                  </a:lnTo>
                  <a:lnTo>
                    <a:pt x="90" y="302"/>
                  </a:lnTo>
                  <a:lnTo>
                    <a:pt x="89" y="291"/>
                  </a:lnTo>
                  <a:lnTo>
                    <a:pt x="89" y="291"/>
                  </a:lnTo>
                  <a:lnTo>
                    <a:pt x="89" y="283"/>
                  </a:lnTo>
                  <a:lnTo>
                    <a:pt x="92" y="276"/>
                  </a:lnTo>
                  <a:lnTo>
                    <a:pt x="93" y="270"/>
                  </a:lnTo>
                  <a:lnTo>
                    <a:pt x="98" y="264"/>
                  </a:lnTo>
                  <a:lnTo>
                    <a:pt x="103" y="257"/>
                  </a:lnTo>
                  <a:lnTo>
                    <a:pt x="109" y="253"/>
                  </a:lnTo>
                  <a:lnTo>
                    <a:pt x="116" y="248"/>
                  </a:lnTo>
                  <a:lnTo>
                    <a:pt x="124" y="244"/>
                  </a:lnTo>
                  <a:lnTo>
                    <a:pt x="144" y="236"/>
                  </a:lnTo>
                  <a:lnTo>
                    <a:pt x="168" y="231"/>
                  </a:lnTo>
                  <a:lnTo>
                    <a:pt x="196" y="228"/>
                  </a:lnTo>
                  <a:lnTo>
                    <a:pt x="228" y="227"/>
                  </a:lnTo>
                  <a:lnTo>
                    <a:pt x="228" y="233"/>
                  </a:lnTo>
                  <a:lnTo>
                    <a:pt x="228" y="233"/>
                  </a:lnTo>
                  <a:lnTo>
                    <a:pt x="227" y="253"/>
                  </a:lnTo>
                  <a:lnTo>
                    <a:pt x="222" y="271"/>
                  </a:lnTo>
                  <a:lnTo>
                    <a:pt x="214" y="290"/>
                  </a:lnTo>
                  <a:lnTo>
                    <a:pt x="204" y="305"/>
                  </a:lnTo>
                  <a:lnTo>
                    <a:pt x="197" y="313"/>
                  </a:lnTo>
                  <a:lnTo>
                    <a:pt x="191" y="319"/>
                  </a:lnTo>
                  <a:lnTo>
                    <a:pt x="184" y="325"/>
                  </a:lnTo>
                  <a:lnTo>
                    <a:pt x="176" y="329"/>
                  </a:lnTo>
                  <a:lnTo>
                    <a:pt x="167" y="334"/>
                  </a:lnTo>
                  <a:lnTo>
                    <a:pt x="158" y="337"/>
                  </a:lnTo>
                  <a:lnTo>
                    <a:pt x="148" y="339"/>
                  </a:lnTo>
                  <a:lnTo>
                    <a:pt x="138" y="339"/>
                  </a:lnTo>
                  <a:lnTo>
                    <a:pt x="138" y="339"/>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05" name="Freeform 9"/>
            <p:cNvSpPr>
              <a:spLocks/>
            </p:cNvSpPr>
            <p:nvPr userDrawn="1"/>
          </p:nvSpPr>
          <p:spPr bwMode="auto">
            <a:xfrm>
              <a:off x="4092163" y="2547700"/>
              <a:ext cx="266700" cy="320675"/>
            </a:xfrm>
            <a:custGeom>
              <a:avLst/>
              <a:gdLst/>
              <a:ahLst/>
              <a:cxnLst>
                <a:cxn ang="0">
                  <a:pos x="93" y="215"/>
                </a:cxn>
                <a:cxn ang="0">
                  <a:pos x="95" y="187"/>
                </a:cxn>
                <a:cxn ang="0">
                  <a:pos x="101" y="161"/>
                </a:cxn>
                <a:cxn ang="0">
                  <a:pos x="109" y="138"/>
                </a:cxn>
                <a:cxn ang="0">
                  <a:pos x="121" y="118"/>
                </a:cxn>
                <a:cxn ang="0">
                  <a:pos x="135" y="101"/>
                </a:cxn>
                <a:cxn ang="0">
                  <a:pos x="152" y="89"/>
                </a:cxn>
                <a:cxn ang="0">
                  <a:pos x="170" y="81"/>
                </a:cxn>
                <a:cxn ang="0">
                  <a:pos x="190" y="78"/>
                </a:cxn>
                <a:cxn ang="0">
                  <a:pos x="204" y="80"/>
                </a:cxn>
                <a:cxn ang="0">
                  <a:pos x="223" y="87"/>
                </a:cxn>
                <a:cxn ang="0">
                  <a:pos x="237" y="106"/>
                </a:cxn>
                <a:cxn ang="0">
                  <a:pos x="243" y="133"/>
                </a:cxn>
                <a:cxn ang="0">
                  <a:pos x="243" y="406"/>
                </a:cxn>
                <a:cxn ang="0">
                  <a:pos x="335" y="129"/>
                </a:cxn>
                <a:cxn ang="0">
                  <a:pos x="335" y="113"/>
                </a:cxn>
                <a:cxn ang="0">
                  <a:pos x="331" y="86"/>
                </a:cxn>
                <a:cxn ang="0">
                  <a:pos x="323" y="61"/>
                </a:cxn>
                <a:cxn ang="0">
                  <a:pos x="312" y="42"/>
                </a:cxn>
                <a:cxn ang="0">
                  <a:pos x="297" y="25"/>
                </a:cxn>
                <a:cxn ang="0">
                  <a:pos x="279" y="12"/>
                </a:cxn>
                <a:cxn ang="0">
                  <a:pos x="256" y="5"/>
                </a:cxn>
                <a:cxn ang="0">
                  <a:pos x="230" y="0"/>
                </a:cxn>
                <a:cxn ang="0">
                  <a:pos x="216" y="0"/>
                </a:cxn>
                <a:cxn ang="0">
                  <a:pos x="176" y="5"/>
                </a:cxn>
                <a:cxn ang="0">
                  <a:pos x="141" y="19"/>
                </a:cxn>
                <a:cxn ang="0">
                  <a:pos x="110" y="38"/>
                </a:cxn>
                <a:cxn ang="0">
                  <a:pos x="86" y="68"/>
                </a:cxn>
                <a:cxn ang="0">
                  <a:pos x="89" y="40"/>
                </a:cxn>
                <a:cxn ang="0">
                  <a:pos x="89" y="8"/>
                </a:cxn>
                <a:cxn ang="0">
                  <a:pos x="0" y="406"/>
                </a:cxn>
                <a:cxn ang="0">
                  <a:pos x="93" y="215"/>
                </a:cxn>
              </a:cxnLst>
              <a:rect l="0" t="0" r="r" b="b"/>
              <a:pathLst>
                <a:path w="335" h="406">
                  <a:moveTo>
                    <a:pt x="93" y="215"/>
                  </a:moveTo>
                  <a:lnTo>
                    <a:pt x="93" y="215"/>
                  </a:lnTo>
                  <a:lnTo>
                    <a:pt x="93" y="201"/>
                  </a:lnTo>
                  <a:lnTo>
                    <a:pt x="95" y="187"/>
                  </a:lnTo>
                  <a:lnTo>
                    <a:pt x="98" y="173"/>
                  </a:lnTo>
                  <a:lnTo>
                    <a:pt x="101" y="161"/>
                  </a:lnTo>
                  <a:lnTo>
                    <a:pt x="104" y="149"/>
                  </a:lnTo>
                  <a:lnTo>
                    <a:pt x="109" y="138"/>
                  </a:lnTo>
                  <a:lnTo>
                    <a:pt x="115" y="127"/>
                  </a:lnTo>
                  <a:lnTo>
                    <a:pt x="121" y="118"/>
                  </a:lnTo>
                  <a:lnTo>
                    <a:pt x="127" y="109"/>
                  </a:lnTo>
                  <a:lnTo>
                    <a:pt x="135" y="101"/>
                  </a:lnTo>
                  <a:lnTo>
                    <a:pt x="144" y="95"/>
                  </a:lnTo>
                  <a:lnTo>
                    <a:pt x="152" y="89"/>
                  </a:lnTo>
                  <a:lnTo>
                    <a:pt x="161" y="84"/>
                  </a:lnTo>
                  <a:lnTo>
                    <a:pt x="170" y="81"/>
                  </a:lnTo>
                  <a:lnTo>
                    <a:pt x="181" y="80"/>
                  </a:lnTo>
                  <a:lnTo>
                    <a:pt x="190" y="78"/>
                  </a:lnTo>
                  <a:lnTo>
                    <a:pt x="190" y="78"/>
                  </a:lnTo>
                  <a:lnTo>
                    <a:pt x="204" y="80"/>
                  </a:lnTo>
                  <a:lnTo>
                    <a:pt x="214" y="83"/>
                  </a:lnTo>
                  <a:lnTo>
                    <a:pt x="223" y="87"/>
                  </a:lnTo>
                  <a:lnTo>
                    <a:pt x="231" y="95"/>
                  </a:lnTo>
                  <a:lnTo>
                    <a:pt x="237" y="106"/>
                  </a:lnTo>
                  <a:lnTo>
                    <a:pt x="240" y="118"/>
                  </a:lnTo>
                  <a:lnTo>
                    <a:pt x="243" y="133"/>
                  </a:lnTo>
                  <a:lnTo>
                    <a:pt x="243" y="152"/>
                  </a:lnTo>
                  <a:lnTo>
                    <a:pt x="243" y="406"/>
                  </a:lnTo>
                  <a:lnTo>
                    <a:pt x="335" y="406"/>
                  </a:lnTo>
                  <a:lnTo>
                    <a:pt x="335" y="129"/>
                  </a:lnTo>
                  <a:lnTo>
                    <a:pt x="335" y="129"/>
                  </a:lnTo>
                  <a:lnTo>
                    <a:pt x="335" y="113"/>
                  </a:lnTo>
                  <a:lnTo>
                    <a:pt x="334" y="100"/>
                  </a:lnTo>
                  <a:lnTo>
                    <a:pt x="331" y="86"/>
                  </a:lnTo>
                  <a:lnTo>
                    <a:pt x="328" y="74"/>
                  </a:lnTo>
                  <a:lnTo>
                    <a:pt x="323" y="61"/>
                  </a:lnTo>
                  <a:lnTo>
                    <a:pt x="318" y="51"/>
                  </a:lnTo>
                  <a:lnTo>
                    <a:pt x="312" y="42"/>
                  </a:lnTo>
                  <a:lnTo>
                    <a:pt x="305" y="32"/>
                  </a:lnTo>
                  <a:lnTo>
                    <a:pt x="297" y="25"/>
                  </a:lnTo>
                  <a:lnTo>
                    <a:pt x="288" y="19"/>
                  </a:lnTo>
                  <a:lnTo>
                    <a:pt x="279" y="12"/>
                  </a:lnTo>
                  <a:lnTo>
                    <a:pt x="268" y="8"/>
                  </a:lnTo>
                  <a:lnTo>
                    <a:pt x="256" y="5"/>
                  </a:lnTo>
                  <a:lnTo>
                    <a:pt x="243" y="2"/>
                  </a:lnTo>
                  <a:lnTo>
                    <a:pt x="230" y="0"/>
                  </a:lnTo>
                  <a:lnTo>
                    <a:pt x="216" y="0"/>
                  </a:lnTo>
                  <a:lnTo>
                    <a:pt x="216" y="0"/>
                  </a:lnTo>
                  <a:lnTo>
                    <a:pt x="194" y="2"/>
                  </a:lnTo>
                  <a:lnTo>
                    <a:pt x="176" y="5"/>
                  </a:lnTo>
                  <a:lnTo>
                    <a:pt x="158" y="11"/>
                  </a:lnTo>
                  <a:lnTo>
                    <a:pt x="141" y="19"/>
                  </a:lnTo>
                  <a:lnTo>
                    <a:pt x="124" y="28"/>
                  </a:lnTo>
                  <a:lnTo>
                    <a:pt x="110" y="38"/>
                  </a:lnTo>
                  <a:lnTo>
                    <a:pt x="98" y="52"/>
                  </a:lnTo>
                  <a:lnTo>
                    <a:pt x="86" y="68"/>
                  </a:lnTo>
                  <a:lnTo>
                    <a:pt x="86" y="68"/>
                  </a:lnTo>
                  <a:lnTo>
                    <a:pt x="89" y="40"/>
                  </a:lnTo>
                  <a:lnTo>
                    <a:pt x="89" y="12"/>
                  </a:lnTo>
                  <a:lnTo>
                    <a:pt x="89" y="8"/>
                  </a:lnTo>
                  <a:lnTo>
                    <a:pt x="0" y="8"/>
                  </a:lnTo>
                  <a:lnTo>
                    <a:pt x="0" y="406"/>
                  </a:lnTo>
                  <a:lnTo>
                    <a:pt x="93" y="406"/>
                  </a:lnTo>
                  <a:lnTo>
                    <a:pt x="93" y="215"/>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06" name="Freeform 10"/>
            <p:cNvSpPr>
              <a:spLocks noEditPoints="1"/>
            </p:cNvSpPr>
            <p:nvPr userDrawn="1"/>
          </p:nvSpPr>
          <p:spPr bwMode="auto">
            <a:xfrm>
              <a:off x="4523963" y="2441337"/>
              <a:ext cx="349250" cy="430213"/>
            </a:xfrm>
            <a:custGeom>
              <a:avLst/>
              <a:gdLst/>
              <a:ahLst/>
              <a:cxnLst>
                <a:cxn ang="0">
                  <a:pos x="49" y="540"/>
                </a:cxn>
                <a:cxn ang="0">
                  <a:pos x="144" y="542"/>
                </a:cxn>
                <a:cxn ang="0">
                  <a:pos x="178" y="540"/>
                </a:cxn>
                <a:cxn ang="0">
                  <a:pos x="240" y="531"/>
                </a:cxn>
                <a:cxn ang="0">
                  <a:pos x="296" y="513"/>
                </a:cxn>
                <a:cxn ang="0">
                  <a:pos x="342" y="485"/>
                </a:cxn>
                <a:cxn ang="0">
                  <a:pos x="380" y="449"/>
                </a:cxn>
                <a:cxn ang="0">
                  <a:pos x="409" y="406"/>
                </a:cxn>
                <a:cxn ang="0">
                  <a:pos x="430" y="354"/>
                </a:cxn>
                <a:cxn ang="0">
                  <a:pos x="440" y="295"/>
                </a:cxn>
                <a:cxn ang="0">
                  <a:pos x="441" y="263"/>
                </a:cxn>
                <a:cxn ang="0">
                  <a:pos x="437" y="202"/>
                </a:cxn>
                <a:cxn ang="0">
                  <a:pos x="424" y="149"/>
                </a:cxn>
                <a:cxn ang="0">
                  <a:pos x="403" y="103"/>
                </a:cxn>
                <a:cxn ang="0">
                  <a:pos x="372" y="66"/>
                </a:cxn>
                <a:cxn ang="0">
                  <a:pos x="334" y="37"/>
                </a:cxn>
                <a:cxn ang="0">
                  <a:pos x="286" y="15"/>
                </a:cxn>
                <a:cxn ang="0">
                  <a:pos x="231" y="3"/>
                </a:cxn>
                <a:cxn ang="0">
                  <a:pos x="167" y="0"/>
                </a:cxn>
                <a:cxn ang="0">
                  <a:pos x="106" y="0"/>
                </a:cxn>
                <a:cxn ang="0">
                  <a:pos x="48" y="2"/>
                </a:cxn>
                <a:cxn ang="0">
                  <a:pos x="0" y="3"/>
                </a:cxn>
                <a:cxn ang="0">
                  <a:pos x="3" y="539"/>
                </a:cxn>
                <a:cxn ang="0">
                  <a:pos x="49" y="540"/>
                </a:cxn>
                <a:cxn ang="0">
                  <a:pos x="161" y="78"/>
                </a:cxn>
                <a:cxn ang="0">
                  <a:pos x="184" y="80"/>
                </a:cxn>
                <a:cxn ang="0">
                  <a:pos x="224" y="86"/>
                </a:cxn>
                <a:cxn ang="0">
                  <a:pos x="257" y="96"/>
                </a:cxn>
                <a:cxn ang="0">
                  <a:pos x="285" y="115"/>
                </a:cxn>
                <a:cxn ang="0">
                  <a:pos x="308" y="138"/>
                </a:cxn>
                <a:cxn ang="0">
                  <a:pos x="325" y="168"/>
                </a:cxn>
                <a:cxn ang="0">
                  <a:pos x="335" y="204"/>
                </a:cxn>
                <a:cxn ang="0">
                  <a:pos x="342" y="246"/>
                </a:cxn>
                <a:cxn ang="0">
                  <a:pos x="342" y="269"/>
                </a:cxn>
                <a:cxn ang="0">
                  <a:pos x="339" y="312"/>
                </a:cxn>
                <a:cxn ang="0">
                  <a:pos x="329" y="351"/>
                </a:cxn>
                <a:cxn ang="0">
                  <a:pos x="314" y="384"/>
                </a:cxn>
                <a:cxn ang="0">
                  <a:pos x="293" y="410"/>
                </a:cxn>
                <a:cxn ang="0">
                  <a:pos x="267" y="432"/>
                </a:cxn>
                <a:cxn ang="0">
                  <a:pos x="233" y="449"/>
                </a:cxn>
                <a:cxn ang="0">
                  <a:pos x="196" y="458"/>
                </a:cxn>
                <a:cxn ang="0">
                  <a:pos x="153" y="461"/>
                </a:cxn>
                <a:cxn ang="0">
                  <a:pos x="123" y="459"/>
                </a:cxn>
                <a:cxn ang="0">
                  <a:pos x="93" y="81"/>
                </a:cxn>
                <a:cxn ang="0">
                  <a:pos x="124" y="80"/>
                </a:cxn>
                <a:cxn ang="0">
                  <a:pos x="161" y="78"/>
                </a:cxn>
              </a:cxnLst>
              <a:rect l="0" t="0" r="r" b="b"/>
              <a:pathLst>
                <a:path w="441" h="542">
                  <a:moveTo>
                    <a:pt x="49" y="540"/>
                  </a:moveTo>
                  <a:lnTo>
                    <a:pt x="49" y="540"/>
                  </a:lnTo>
                  <a:lnTo>
                    <a:pt x="95" y="542"/>
                  </a:lnTo>
                  <a:lnTo>
                    <a:pt x="144" y="542"/>
                  </a:lnTo>
                  <a:lnTo>
                    <a:pt x="144" y="542"/>
                  </a:lnTo>
                  <a:lnTo>
                    <a:pt x="178" y="540"/>
                  </a:lnTo>
                  <a:lnTo>
                    <a:pt x="210" y="537"/>
                  </a:lnTo>
                  <a:lnTo>
                    <a:pt x="240" y="531"/>
                  </a:lnTo>
                  <a:lnTo>
                    <a:pt x="270" y="524"/>
                  </a:lnTo>
                  <a:lnTo>
                    <a:pt x="296" y="513"/>
                  </a:lnTo>
                  <a:lnTo>
                    <a:pt x="320" y="499"/>
                  </a:lnTo>
                  <a:lnTo>
                    <a:pt x="342" y="485"/>
                  </a:lnTo>
                  <a:lnTo>
                    <a:pt x="363" y="468"/>
                  </a:lnTo>
                  <a:lnTo>
                    <a:pt x="380" y="449"/>
                  </a:lnTo>
                  <a:lnTo>
                    <a:pt x="397" y="429"/>
                  </a:lnTo>
                  <a:lnTo>
                    <a:pt x="409" y="406"/>
                  </a:lnTo>
                  <a:lnTo>
                    <a:pt x="421" y="380"/>
                  </a:lnTo>
                  <a:lnTo>
                    <a:pt x="430" y="354"/>
                  </a:lnTo>
                  <a:lnTo>
                    <a:pt x="437" y="325"/>
                  </a:lnTo>
                  <a:lnTo>
                    <a:pt x="440" y="295"/>
                  </a:lnTo>
                  <a:lnTo>
                    <a:pt x="441" y="263"/>
                  </a:lnTo>
                  <a:lnTo>
                    <a:pt x="441" y="263"/>
                  </a:lnTo>
                  <a:lnTo>
                    <a:pt x="440" y="231"/>
                  </a:lnTo>
                  <a:lnTo>
                    <a:pt x="437" y="202"/>
                  </a:lnTo>
                  <a:lnTo>
                    <a:pt x="432" y="173"/>
                  </a:lnTo>
                  <a:lnTo>
                    <a:pt x="424" y="149"/>
                  </a:lnTo>
                  <a:lnTo>
                    <a:pt x="414" y="124"/>
                  </a:lnTo>
                  <a:lnTo>
                    <a:pt x="403" y="103"/>
                  </a:lnTo>
                  <a:lnTo>
                    <a:pt x="389" y="83"/>
                  </a:lnTo>
                  <a:lnTo>
                    <a:pt x="372" y="66"/>
                  </a:lnTo>
                  <a:lnTo>
                    <a:pt x="354" y="51"/>
                  </a:lnTo>
                  <a:lnTo>
                    <a:pt x="334" y="37"/>
                  </a:lnTo>
                  <a:lnTo>
                    <a:pt x="311" y="26"/>
                  </a:lnTo>
                  <a:lnTo>
                    <a:pt x="286" y="15"/>
                  </a:lnTo>
                  <a:lnTo>
                    <a:pt x="260" y="9"/>
                  </a:lnTo>
                  <a:lnTo>
                    <a:pt x="231" y="3"/>
                  </a:lnTo>
                  <a:lnTo>
                    <a:pt x="201" y="0"/>
                  </a:lnTo>
                  <a:lnTo>
                    <a:pt x="167" y="0"/>
                  </a:lnTo>
                  <a:lnTo>
                    <a:pt x="167" y="0"/>
                  </a:lnTo>
                  <a:lnTo>
                    <a:pt x="106" y="0"/>
                  </a:lnTo>
                  <a:lnTo>
                    <a:pt x="48" y="2"/>
                  </a:lnTo>
                  <a:lnTo>
                    <a:pt x="48" y="2"/>
                  </a:lnTo>
                  <a:lnTo>
                    <a:pt x="3" y="3"/>
                  </a:lnTo>
                  <a:lnTo>
                    <a:pt x="0" y="3"/>
                  </a:lnTo>
                  <a:lnTo>
                    <a:pt x="0" y="539"/>
                  </a:lnTo>
                  <a:lnTo>
                    <a:pt x="3" y="539"/>
                  </a:lnTo>
                  <a:lnTo>
                    <a:pt x="3" y="539"/>
                  </a:lnTo>
                  <a:lnTo>
                    <a:pt x="49" y="540"/>
                  </a:lnTo>
                  <a:lnTo>
                    <a:pt x="49" y="540"/>
                  </a:lnTo>
                  <a:close/>
                  <a:moveTo>
                    <a:pt x="161" y="78"/>
                  </a:moveTo>
                  <a:lnTo>
                    <a:pt x="161" y="78"/>
                  </a:lnTo>
                  <a:lnTo>
                    <a:pt x="184" y="80"/>
                  </a:lnTo>
                  <a:lnTo>
                    <a:pt x="204" y="81"/>
                  </a:lnTo>
                  <a:lnTo>
                    <a:pt x="224" y="86"/>
                  </a:lnTo>
                  <a:lnTo>
                    <a:pt x="240" y="90"/>
                  </a:lnTo>
                  <a:lnTo>
                    <a:pt x="257" y="96"/>
                  </a:lnTo>
                  <a:lnTo>
                    <a:pt x="271" y="106"/>
                  </a:lnTo>
                  <a:lnTo>
                    <a:pt x="285" y="115"/>
                  </a:lnTo>
                  <a:lnTo>
                    <a:pt x="297" y="126"/>
                  </a:lnTo>
                  <a:lnTo>
                    <a:pt x="308" y="138"/>
                  </a:lnTo>
                  <a:lnTo>
                    <a:pt x="317" y="153"/>
                  </a:lnTo>
                  <a:lnTo>
                    <a:pt x="325" y="168"/>
                  </a:lnTo>
                  <a:lnTo>
                    <a:pt x="331" y="185"/>
                  </a:lnTo>
                  <a:lnTo>
                    <a:pt x="335" y="204"/>
                  </a:lnTo>
                  <a:lnTo>
                    <a:pt x="339" y="224"/>
                  </a:lnTo>
                  <a:lnTo>
                    <a:pt x="342" y="246"/>
                  </a:lnTo>
                  <a:lnTo>
                    <a:pt x="342" y="269"/>
                  </a:lnTo>
                  <a:lnTo>
                    <a:pt x="342" y="269"/>
                  </a:lnTo>
                  <a:lnTo>
                    <a:pt x="340" y="291"/>
                  </a:lnTo>
                  <a:lnTo>
                    <a:pt x="339" y="312"/>
                  </a:lnTo>
                  <a:lnTo>
                    <a:pt x="334" y="332"/>
                  </a:lnTo>
                  <a:lnTo>
                    <a:pt x="329" y="351"/>
                  </a:lnTo>
                  <a:lnTo>
                    <a:pt x="322" y="367"/>
                  </a:lnTo>
                  <a:lnTo>
                    <a:pt x="314" y="384"/>
                  </a:lnTo>
                  <a:lnTo>
                    <a:pt x="305" y="398"/>
                  </a:lnTo>
                  <a:lnTo>
                    <a:pt x="293" y="410"/>
                  </a:lnTo>
                  <a:lnTo>
                    <a:pt x="280" y="423"/>
                  </a:lnTo>
                  <a:lnTo>
                    <a:pt x="267" y="432"/>
                  </a:lnTo>
                  <a:lnTo>
                    <a:pt x="250" y="441"/>
                  </a:lnTo>
                  <a:lnTo>
                    <a:pt x="233" y="449"/>
                  </a:lnTo>
                  <a:lnTo>
                    <a:pt x="216" y="453"/>
                  </a:lnTo>
                  <a:lnTo>
                    <a:pt x="196" y="458"/>
                  </a:lnTo>
                  <a:lnTo>
                    <a:pt x="175" y="459"/>
                  </a:lnTo>
                  <a:lnTo>
                    <a:pt x="153" y="461"/>
                  </a:lnTo>
                  <a:lnTo>
                    <a:pt x="153" y="461"/>
                  </a:lnTo>
                  <a:lnTo>
                    <a:pt x="123" y="459"/>
                  </a:lnTo>
                  <a:lnTo>
                    <a:pt x="93" y="458"/>
                  </a:lnTo>
                  <a:lnTo>
                    <a:pt x="93" y="81"/>
                  </a:lnTo>
                  <a:lnTo>
                    <a:pt x="93" y="81"/>
                  </a:lnTo>
                  <a:lnTo>
                    <a:pt x="124" y="80"/>
                  </a:lnTo>
                  <a:lnTo>
                    <a:pt x="161" y="78"/>
                  </a:lnTo>
                  <a:lnTo>
                    <a:pt x="161" y="78"/>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07" name="Freeform 11"/>
            <p:cNvSpPr>
              <a:spLocks/>
            </p:cNvSpPr>
            <p:nvPr userDrawn="1"/>
          </p:nvSpPr>
          <p:spPr bwMode="auto">
            <a:xfrm>
              <a:off x="4912901" y="2547700"/>
              <a:ext cx="168275" cy="320675"/>
            </a:xfrm>
            <a:custGeom>
              <a:avLst/>
              <a:gdLst/>
              <a:ahLst/>
              <a:cxnLst>
                <a:cxn ang="0">
                  <a:pos x="92" y="244"/>
                </a:cxn>
                <a:cxn ang="0">
                  <a:pos x="92" y="244"/>
                </a:cxn>
                <a:cxn ang="0">
                  <a:pos x="92" y="222"/>
                </a:cxn>
                <a:cxn ang="0">
                  <a:pos x="93" y="204"/>
                </a:cxn>
                <a:cxn ang="0">
                  <a:pos x="96" y="185"/>
                </a:cxn>
                <a:cxn ang="0">
                  <a:pos x="99" y="169"/>
                </a:cxn>
                <a:cxn ang="0">
                  <a:pos x="102" y="155"/>
                </a:cxn>
                <a:cxn ang="0">
                  <a:pos x="107" y="141"/>
                </a:cxn>
                <a:cxn ang="0">
                  <a:pos x="113" y="129"/>
                </a:cxn>
                <a:cxn ang="0">
                  <a:pos x="119" y="120"/>
                </a:cxn>
                <a:cxn ang="0">
                  <a:pos x="127" y="110"/>
                </a:cxn>
                <a:cxn ang="0">
                  <a:pos x="134" y="103"/>
                </a:cxn>
                <a:cxn ang="0">
                  <a:pos x="144" y="98"/>
                </a:cxn>
                <a:cxn ang="0">
                  <a:pos x="154" y="94"/>
                </a:cxn>
                <a:cxn ang="0">
                  <a:pos x="165" y="91"/>
                </a:cxn>
                <a:cxn ang="0">
                  <a:pos x="176" y="89"/>
                </a:cxn>
                <a:cxn ang="0">
                  <a:pos x="188" y="91"/>
                </a:cxn>
                <a:cxn ang="0">
                  <a:pos x="202" y="92"/>
                </a:cxn>
                <a:cxn ang="0">
                  <a:pos x="206" y="92"/>
                </a:cxn>
                <a:cxn ang="0">
                  <a:pos x="211" y="2"/>
                </a:cxn>
                <a:cxn ang="0">
                  <a:pos x="206" y="2"/>
                </a:cxn>
                <a:cxn ang="0">
                  <a:pos x="206" y="2"/>
                </a:cxn>
                <a:cxn ang="0">
                  <a:pos x="191" y="0"/>
                </a:cxn>
                <a:cxn ang="0">
                  <a:pos x="191" y="0"/>
                </a:cxn>
                <a:cxn ang="0">
                  <a:pos x="171" y="2"/>
                </a:cxn>
                <a:cxn ang="0">
                  <a:pos x="153" y="6"/>
                </a:cxn>
                <a:cxn ang="0">
                  <a:pos x="136" y="14"/>
                </a:cxn>
                <a:cxn ang="0">
                  <a:pos x="122" y="23"/>
                </a:cxn>
                <a:cxn ang="0">
                  <a:pos x="110" y="34"/>
                </a:cxn>
                <a:cxn ang="0">
                  <a:pos x="99" y="45"/>
                </a:cxn>
                <a:cxn ang="0">
                  <a:pos x="92" y="57"/>
                </a:cxn>
                <a:cxn ang="0">
                  <a:pos x="84" y="69"/>
                </a:cxn>
                <a:cxn ang="0">
                  <a:pos x="84" y="69"/>
                </a:cxn>
                <a:cxn ang="0">
                  <a:pos x="87" y="38"/>
                </a:cxn>
                <a:cxn ang="0">
                  <a:pos x="88" y="12"/>
                </a:cxn>
                <a:cxn ang="0">
                  <a:pos x="88" y="8"/>
                </a:cxn>
                <a:cxn ang="0">
                  <a:pos x="0" y="8"/>
                </a:cxn>
                <a:cxn ang="0">
                  <a:pos x="0" y="406"/>
                </a:cxn>
                <a:cxn ang="0">
                  <a:pos x="92" y="406"/>
                </a:cxn>
                <a:cxn ang="0">
                  <a:pos x="92" y="244"/>
                </a:cxn>
              </a:cxnLst>
              <a:rect l="0" t="0" r="r" b="b"/>
              <a:pathLst>
                <a:path w="211" h="406">
                  <a:moveTo>
                    <a:pt x="92" y="244"/>
                  </a:moveTo>
                  <a:lnTo>
                    <a:pt x="92" y="244"/>
                  </a:lnTo>
                  <a:lnTo>
                    <a:pt x="92" y="222"/>
                  </a:lnTo>
                  <a:lnTo>
                    <a:pt x="93" y="204"/>
                  </a:lnTo>
                  <a:lnTo>
                    <a:pt x="96" y="185"/>
                  </a:lnTo>
                  <a:lnTo>
                    <a:pt x="99" y="169"/>
                  </a:lnTo>
                  <a:lnTo>
                    <a:pt x="102" y="155"/>
                  </a:lnTo>
                  <a:lnTo>
                    <a:pt x="107" y="141"/>
                  </a:lnTo>
                  <a:lnTo>
                    <a:pt x="113" y="129"/>
                  </a:lnTo>
                  <a:lnTo>
                    <a:pt x="119" y="120"/>
                  </a:lnTo>
                  <a:lnTo>
                    <a:pt x="127" y="110"/>
                  </a:lnTo>
                  <a:lnTo>
                    <a:pt x="134" y="103"/>
                  </a:lnTo>
                  <a:lnTo>
                    <a:pt x="144" y="98"/>
                  </a:lnTo>
                  <a:lnTo>
                    <a:pt x="154" y="94"/>
                  </a:lnTo>
                  <a:lnTo>
                    <a:pt x="165" y="91"/>
                  </a:lnTo>
                  <a:lnTo>
                    <a:pt x="176" y="89"/>
                  </a:lnTo>
                  <a:lnTo>
                    <a:pt x="188" y="91"/>
                  </a:lnTo>
                  <a:lnTo>
                    <a:pt x="202" y="92"/>
                  </a:lnTo>
                  <a:lnTo>
                    <a:pt x="206" y="92"/>
                  </a:lnTo>
                  <a:lnTo>
                    <a:pt x="211" y="2"/>
                  </a:lnTo>
                  <a:lnTo>
                    <a:pt x="206" y="2"/>
                  </a:lnTo>
                  <a:lnTo>
                    <a:pt x="206" y="2"/>
                  </a:lnTo>
                  <a:lnTo>
                    <a:pt x="191" y="0"/>
                  </a:lnTo>
                  <a:lnTo>
                    <a:pt x="191" y="0"/>
                  </a:lnTo>
                  <a:lnTo>
                    <a:pt x="171" y="2"/>
                  </a:lnTo>
                  <a:lnTo>
                    <a:pt x="153" y="6"/>
                  </a:lnTo>
                  <a:lnTo>
                    <a:pt x="136" y="14"/>
                  </a:lnTo>
                  <a:lnTo>
                    <a:pt x="122" y="23"/>
                  </a:lnTo>
                  <a:lnTo>
                    <a:pt x="110" y="34"/>
                  </a:lnTo>
                  <a:lnTo>
                    <a:pt x="99" y="45"/>
                  </a:lnTo>
                  <a:lnTo>
                    <a:pt x="92" y="57"/>
                  </a:lnTo>
                  <a:lnTo>
                    <a:pt x="84" y="69"/>
                  </a:lnTo>
                  <a:lnTo>
                    <a:pt x="84" y="69"/>
                  </a:lnTo>
                  <a:lnTo>
                    <a:pt x="87" y="38"/>
                  </a:lnTo>
                  <a:lnTo>
                    <a:pt x="88" y="12"/>
                  </a:lnTo>
                  <a:lnTo>
                    <a:pt x="88" y="8"/>
                  </a:lnTo>
                  <a:lnTo>
                    <a:pt x="0" y="8"/>
                  </a:lnTo>
                  <a:lnTo>
                    <a:pt x="0" y="406"/>
                  </a:lnTo>
                  <a:lnTo>
                    <a:pt x="92" y="406"/>
                  </a:lnTo>
                  <a:lnTo>
                    <a:pt x="92" y="24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08" name="Freeform 12"/>
            <p:cNvSpPr>
              <a:spLocks noEditPoints="1"/>
            </p:cNvSpPr>
            <p:nvPr userDrawn="1"/>
          </p:nvSpPr>
          <p:spPr bwMode="auto">
            <a:xfrm>
              <a:off x="5089113" y="2547700"/>
              <a:ext cx="274637" cy="327025"/>
            </a:xfrm>
            <a:custGeom>
              <a:avLst/>
              <a:gdLst/>
              <a:ahLst/>
              <a:cxnLst>
                <a:cxn ang="0">
                  <a:pos x="191" y="414"/>
                </a:cxn>
                <a:cxn ang="0">
                  <a:pos x="265" y="407"/>
                </a:cxn>
                <a:cxn ang="0">
                  <a:pos x="331" y="389"/>
                </a:cxn>
                <a:cxn ang="0">
                  <a:pos x="321" y="313"/>
                </a:cxn>
                <a:cxn ang="0">
                  <a:pos x="317" y="314"/>
                </a:cxn>
                <a:cxn ang="0">
                  <a:pos x="263" y="332"/>
                </a:cxn>
                <a:cxn ang="0">
                  <a:pos x="206" y="337"/>
                </a:cxn>
                <a:cxn ang="0">
                  <a:pos x="193" y="337"/>
                </a:cxn>
                <a:cxn ang="0">
                  <a:pos x="168" y="334"/>
                </a:cxn>
                <a:cxn ang="0">
                  <a:pos x="148" y="326"/>
                </a:cxn>
                <a:cxn ang="0">
                  <a:pos x="130" y="316"/>
                </a:cxn>
                <a:cxn ang="0">
                  <a:pos x="124" y="309"/>
                </a:cxn>
                <a:cxn ang="0">
                  <a:pos x="110" y="293"/>
                </a:cxn>
                <a:cxn ang="0">
                  <a:pos x="102" y="271"/>
                </a:cxn>
                <a:cxn ang="0">
                  <a:pos x="96" y="247"/>
                </a:cxn>
                <a:cxn ang="0">
                  <a:pos x="95" y="218"/>
                </a:cxn>
                <a:cxn ang="0">
                  <a:pos x="343" y="215"/>
                </a:cxn>
                <a:cxn ang="0">
                  <a:pos x="346" y="192"/>
                </a:cxn>
                <a:cxn ang="0">
                  <a:pos x="346" y="173"/>
                </a:cxn>
                <a:cxn ang="0">
                  <a:pos x="343" y="135"/>
                </a:cxn>
                <a:cxn ang="0">
                  <a:pos x="335" y="100"/>
                </a:cxn>
                <a:cxn ang="0">
                  <a:pos x="321" y="71"/>
                </a:cxn>
                <a:cxn ang="0">
                  <a:pos x="303" y="46"/>
                </a:cxn>
                <a:cxn ang="0">
                  <a:pos x="278" y="26"/>
                </a:cxn>
                <a:cxn ang="0">
                  <a:pos x="251" y="12"/>
                </a:cxn>
                <a:cxn ang="0">
                  <a:pos x="219" y="3"/>
                </a:cxn>
                <a:cxn ang="0">
                  <a:pos x="182" y="0"/>
                </a:cxn>
                <a:cxn ang="0">
                  <a:pos x="162" y="2"/>
                </a:cxn>
                <a:cxn ang="0">
                  <a:pos x="124" y="9"/>
                </a:cxn>
                <a:cxn ang="0">
                  <a:pos x="92" y="23"/>
                </a:cxn>
                <a:cxn ang="0">
                  <a:pos x="63" y="45"/>
                </a:cxn>
                <a:cxn ang="0">
                  <a:pos x="38" y="72"/>
                </a:cxn>
                <a:cxn ang="0">
                  <a:pos x="20" y="104"/>
                </a:cxn>
                <a:cxn ang="0">
                  <a:pos x="7" y="143"/>
                </a:cxn>
                <a:cxn ang="0">
                  <a:pos x="1" y="187"/>
                </a:cxn>
                <a:cxn ang="0">
                  <a:pos x="0" y="210"/>
                </a:cxn>
                <a:cxn ang="0">
                  <a:pos x="3" y="257"/>
                </a:cxn>
                <a:cxn ang="0">
                  <a:pos x="12" y="299"/>
                </a:cxn>
                <a:cxn ang="0">
                  <a:pos x="27" y="334"/>
                </a:cxn>
                <a:cxn ang="0">
                  <a:pos x="49" y="363"/>
                </a:cxn>
                <a:cxn ang="0">
                  <a:pos x="75" y="384"/>
                </a:cxn>
                <a:cxn ang="0">
                  <a:pos x="108" y="401"/>
                </a:cxn>
                <a:cxn ang="0">
                  <a:pos x="147" y="411"/>
                </a:cxn>
                <a:cxn ang="0">
                  <a:pos x="191" y="414"/>
                </a:cxn>
                <a:cxn ang="0">
                  <a:pos x="98" y="152"/>
                </a:cxn>
                <a:cxn ang="0">
                  <a:pos x="101" y="133"/>
                </a:cxn>
                <a:cxn ang="0">
                  <a:pos x="116" y="104"/>
                </a:cxn>
                <a:cxn ang="0">
                  <a:pos x="136" y="83"/>
                </a:cxn>
                <a:cxn ang="0">
                  <a:pos x="164" y="72"/>
                </a:cxn>
                <a:cxn ang="0">
                  <a:pos x="179" y="71"/>
                </a:cxn>
                <a:cxn ang="0">
                  <a:pos x="210" y="75"/>
                </a:cxn>
                <a:cxn ang="0">
                  <a:pos x="233" y="91"/>
                </a:cxn>
                <a:cxn ang="0">
                  <a:pos x="242" y="103"/>
                </a:cxn>
                <a:cxn ang="0">
                  <a:pos x="252" y="133"/>
                </a:cxn>
                <a:cxn ang="0">
                  <a:pos x="98" y="152"/>
                </a:cxn>
              </a:cxnLst>
              <a:rect l="0" t="0" r="r" b="b"/>
              <a:pathLst>
                <a:path w="346" h="414">
                  <a:moveTo>
                    <a:pt x="191" y="414"/>
                  </a:moveTo>
                  <a:lnTo>
                    <a:pt x="191" y="414"/>
                  </a:lnTo>
                  <a:lnTo>
                    <a:pt x="228" y="412"/>
                  </a:lnTo>
                  <a:lnTo>
                    <a:pt x="265" y="407"/>
                  </a:lnTo>
                  <a:lnTo>
                    <a:pt x="298" y="400"/>
                  </a:lnTo>
                  <a:lnTo>
                    <a:pt x="331" y="389"/>
                  </a:lnTo>
                  <a:lnTo>
                    <a:pt x="334" y="388"/>
                  </a:lnTo>
                  <a:lnTo>
                    <a:pt x="321" y="313"/>
                  </a:lnTo>
                  <a:lnTo>
                    <a:pt x="317" y="314"/>
                  </a:lnTo>
                  <a:lnTo>
                    <a:pt x="317" y="314"/>
                  </a:lnTo>
                  <a:lnTo>
                    <a:pt x="289" y="325"/>
                  </a:lnTo>
                  <a:lnTo>
                    <a:pt x="263" y="332"/>
                  </a:lnTo>
                  <a:lnTo>
                    <a:pt x="234" y="335"/>
                  </a:lnTo>
                  <a:lnTo>
                    <a:pt x="206" y="337"/>
                  </a:lnTo>
                  <a:lnTo>
                    <a:pt x="206" y="337"/>
                  </a:lnTo>
                  <a:lnTo>
                    <a:pt x="193" y="337"/>
                  </a:lnTo>
                  <a:lnTo>
                    <a:pt x="180" y="335"/>
                  </a:lnTo>
                  <a:lnTo>
                    <a:pt x="168" y="334"/>
                  </a:lnTo>
                  <a:lnTo>
                    <a:pt x="157" y="331"/>
                  </a:lnTo>
                  <a:lnTo>
                    <a:pt x="148" y="326"/>
                  </a:lnTo>
                  <a:lnTo>
                    <a:pt x="139" y="322"/>
                  </a:lnTo>
                  <a:lnTo>
                    <a:pt x="130" y="316"/>
                  </a:lnTo>
                  <a:lnTo>
                    <a:pt x="124" y="309"/>
                  </a:lnTo>
                  <a:lnTo>
                    <a:pt x="124" y="309"/>
                  </a:lnTo>
                  <a:lnTo>
                    <a:pt x="116" y="302"/>
                  </a:lnTo>
                  <a:lnTo>
                    <a:pt x="110" y="293"/>
                  </a:lnTo>
                  <a:lnTo>
                    <a:pt x="105" y="283"/>
                  </a:lnTo>
                  <a:lnTo>
                    <a:pt x="102" y="271"/>
                  </a:lnTo>
                  <a:lnTo>
                    <a:pt x="99" y="260"/>
                  </a:lnTo>
                  <a:lnTo>
                    <a:pt x="96" y="247"/>
                  </a:lnTo>
                  <a:lnTo>
                    <a:pt x="96" y="233"/>
                  </a:lnTo>
                  <a:lnTo>
                    <a:pt x="95" y="218"/>
                  </a:lnTo>
                  <a:lnTo>
                    <a:pt x="343" y="218"/>
                  </a:lnTo>
                  <a:lnTo>
                    <a:pt x="343" y="215"/>
                  </a:lnTo>
                  <a:lnTo>
                    <a:pt x="343" y="215"/>
                  </a:lnTo>
                  <a:lnTo>
                    <a:pt x="346" y="192"/>
                  </a:lnTo>
                  <a:lnTo>
                    <a:pt x="346" y="173"/>
                  </a:lnTo>
                  <a:lnTo>
                    <a:pt x="346" y="173"/>
                  </a:lnTo>
                  <a:lnTo>
                    <a:pt x="344" y="153"/>
                  </a:lnTo>
                  <a:lnTo>
                    <a:pt x="343" y="135"/>
                  </a:lnTo>
                  <a:lnTo>
                    <a:pt x="340" y="117"/>
                  </a:lnTo>
                  <a:lnTo>
                    <a:pt x="335" y="100"/>
                  </a:lnTo>
                  <a:lnTo>
                    <a:pt x="329" y="84"/>
                  </a:lnTo>
                  <a:lnTo>
                    <a:pt x="321" y="71"/>
                  </a:lnTo>
                  <a:lnTo>
                    <a:pt x="312" y="58"/>
                  </a:lnTo>
                  <a:lnTo>
                    <a:pt x="303" y="46"/>
                  </a:lnTo>
                  <a:lnTo>
                    <a:pt x="291" y="35"/>
                  </a:lnTo>
                  <a:lnTo>
                    <a:pt x="278" y="26"/>
                  </a:lnTo>
                  <a:lnTo>
                    <a:pt x="266" y="19"/>
                  </a:lnTo>
                  <a:lnTo>
                    <a:pt x="251" y="12"/>
                  </a:lnTo>
                  <a:lnTo>
                    <a:pt x="236" y="6"/>
                  </a:lnTo>
                  <a:lnTo>
                    <a:pt x="219" y="3"/>
                  </a:lnTo>
                  <a:lnTo>
                    <a:pt x="200" y="2"/>
                  </a:lnTo>
                  <a:lnTo>
                    <a:pt x="182" y="0"/>
                  </a:lnTo>
                  <a:lnTo>
                    <a:pt x="182" y="0"/>
                  </a:lnTo>
                  <a:lnTo>
                    <a:pt x="162" y="2"/>
                  </a:lnTo>
                  <a:lnTo>
                    <a:pt x="142" y="3"/>
                  </a:lnTo>
                  <a:lnTo>
                    <a:pt x="124" y="9"/>
                  </a:lnTo>
                  <a:lnTo>
                    <a:pt x="107" y="16"/>
                  </a:lnTo>
                  <a:lnTo>
                    <a:pt x="92" y="23"/>
                  </a:lnTo>
                  <a:lnTo>
                    <a:pt x="76" y="32"/>
                  </a:lnTo>
                  <a:lnTo>
                    <a:pt x="63" y="45"/>
                  </a:lnTo>
                  <a:lnTo>
                    <a:pt x="50" y="57"/>
                  </a:lnTo>
                  <a:lnTo>
                    <a:pt x="38" y="72"/>
                  </a:lnTo>
                  <a:lnTo>
                    <a:pt x="29" y="87"/>
                  </a:lnTo>
                  <a:lnTo>
                    <a:pt x="20" y="104"/>
                  </a:lnTo>
                  <a:lnTo>
                    <a:pt x="14" y="123"/>
                  </a:lnTo>
                  <a:lnTo>
                    <a:pt x="7" y="143"/>
                  </a:lnTo>
                  <a:lnTo>
                    <a:pt x="3" y="164"/>
                  </a:lnTo>
                  <a:lnTo>
                    <a:pt x="1" y="187"/>
                  </a:lnTo>
                  <a:lnTo>
                    <a:pt x="0" y="210"/>
                  </a:lnTo>
                  <a:lnTo>
                    <a:pt x="0" y="210"/>
                  </a:lnTo>
                  <a:lnTo>
                    <a:pt x="1" y="234"/>
                  </a:lnTo>
                  <a:lnTo>
                    <a:pt x="3" y="257"/>
                  </a:lnTo>
                  <a:lnTo>
                    <a:pt x="7" y="279"/>
                  </a:lnTo>
                  <a:lnTo>
                    <a:pt x="12" y="299"/>
                  </a:lnTo>
                  <a:lnTo>
                    <a:pt x="20" y="317"/>
                  </a:lnTo>
                  <a:lnTo>
                    <a:pt x="27" y="334"/>
                  </a:lnTo>
                  <a:lnTo>
                    <a:pt x="36" y="349"/>
                  </a:lnTo>
                  <a:lnTo>
                    <a:pt x="49" y="363"/>
                  </a:lnTo>
                  <a:lnTo>
                    <a:pt x="61" y="374"/>
                  </a:lnTo>
                  <a:lnTo>
                    <a:pt x="75" y="384"/>
                  </a:lnTo>
                  <a:lnTo>
                    <a:pt x="90" y="394"/>
                  </a:lnTo>
                  <a:lnTo>
                    <a:pt x="108" y="401"/>
                  </a:lnTo>
                  <a:lnTo>
                    <a:pt x="127" y="406"/>
                  </a:lnTo>
                  <a:lnTo>
                    <a:pt x="147" y="411"/>
                  </a:lnTo>
                  <a:lnTo>
                    <a:pt x="168" y="414"/>
                  </a:lnTo>
                  <a:lnTo>
                    <a:pt x="191" y="414"/>
                  </a:lnTo>
                  <a:lnTo>
                    <a:pt x="191" y="414"/>
                  </a:lnTo>
                  <a:close/>
                  <a:moveTo>
                    <a:pt x="98" y="152"/>
                  </a:moveTo>
                  <a:lnTo>
                    <a:pt x="98" y="152"/>
                  </a:lnTo>
                  <a:lnTo>
                    <a:pt x="101" y="133"/>
                  </a:lnTo>
                  <a:lnTo>
                    <a:pt x="107" y="118"/>
                  </a:lnTo>
                  <a:lnTo>
                    <a:pt x="116" y="104"/>
                  </a:lnTo>
                  <a:lnTo>
                    <a:pt x="125" y="92"/>
                  </a:lnTo>
                  <a:lnTo>
                    <a:pt x="136" y="83"/>
                  </a:lnTo>
                  <a:lnTo>
                    <a:pt x="150" y="77"/>
                  </a:lnTo>
                  <a:lnTo>
                    <a:pt x="164" y="72"/>
                  </a:lnTo>
                  <a:lnTo>
                    <a:pt x="179" y="71"/>
                  </a:lnTo>
                  <a:lnTo>
                    <a:pt x="179" y="71"/>
                  </a:lnTo>
                  <a:lnTo>
                    <a:pt x="194" y="72"/>
                  </a:lnTo>
                  <a:lnTo>
                    <a:pt x="210" y="75"/>
                  </a:lnTo>
                  <a:lnTo>
                    <a:pt x="222" y="83"/>
                  </a:lnTo>
                  <a:lnTo>
                    <a:pt x="233" y="91"/>
                  </a:lnTo>
                  <a:lnTo>
                    <a:pt x="233" y="91"/>
                  </a:lnTo>
                  <a:lnTo>
                    <a:pt x="242" y="103"/>
                  </a:lnTo>
                  <a:lnTo>
                    <a:pt x="248" y="117"/>
                  </a:lnTo>
                  <a:lnTo>
                    <a:pt x="252" y="133"/>
                  </a:lnTo>
                  <a:lnTo>
                    <a:pt x="254" y="152"/>
                  </a:lnTo>
                  <a:lnTo>
                    <a:pt x="98" y="15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09" name="Freeform 13"/>
            <p:cNvSpPr>
              <a:spLocks noEditPoints="1"/>
            </p:cNvSpPr>
            <p:nvPr userDrawn="1"/>
          </p:nvSpPr>
          <p:spPr bwMode="auto">
            <a:xfrm>
              <a:off x="5395501" y="2547700"/>
              <a:ext cx="257175" cy="327025"/>
            </a:xfrm>
            <a:custGeom>
              <a:avLst/>
              <a:gdLst/>
              <a:ahLst/>
              <a:cxnLst>
                <a:cxn ang="0">
                  <a:pos x="323" y="133"/>
                </a:cxn>
                <a:cxn ang="0">
                  <a:pos x="317" y="87"/>
                </a:cxn>
                <a:cxn ang="0">
                  <a:pos x="302" y="51"/>
                </a:cxn>
                <a:cxn ang="0">
                  <a:pos x="276" y="25"/>
                </a:cxn>
                <a:cxn ang="0">
                  <a:pos x="238" y="8"/>
                </a:cxn>
                <a:cxn ang="0">
                  <a:pos x="187" y="0"/>
                </a:cxn>
                <a:cxn ang="0">
                  <a:pos x="132" y="2"/>
                </a:cxn>
                <a:cxn ang="0">
                  <a:pos x="25" y="26"/>
                </a:cxn>
                <a:cxn ang="0">
                  <a:pos x="45" y="101"/>
                </a:cxn>
                <a:cxn ang="0">
                  <a:pos x="98" y="81"/>
                </a:cxn>
                <a:cxn ang="0">
                  <a:pos x="153" y="74"/>
                </a:cxn>
                <a:cxn ang="0">
                  <a:pos x="189" y="78"/>
                </a:cxn>
                <a:cxn ang="0">
                  <a:pos x="221" y="100"/>
                </a:cxn>
                <a:cxn ang="0">
                  <a:pos x="230" y="143"/>
                </a:cxn>
                <a:cxn ang="0">
                  <a:pos x="204" y="162"/>
                </a:cxn>
                <a:cxn ang="0">
                  <a:pos x="133" y="172"/>
                </a:cxn>
                <a:cxn ang="0">
                  <a:pos x="77" y="190"/>
                </a:cxn>
                <a:cxn ang="0">
                  <a:pos x="35" y="219"/>
                </a:cxn>
                <a:cxn ang="0">
                  <a:pos x="9" y="256"/>
                </a:cxn>
                <a:cxn ang="0">
                  <a:pos x="0" y="302"/>
                </a:cxn>
                <a:cxn ang="0">
                  <a:pos x="3" y="325"/>
                </a:cxn>
                <a:cxn ang="0">
                  <a:pos x="14" y="357"/>
                </a:cxn>
                <a:cxn ang="0">
                  <a:pos x="32" y="383"/>
                </a:cxn>
                <a:cxn ang="0">
                  <a:pos x="58" y="401"/>
                </a:cxn>
                <a:cxn ang="0">
                  <a:pos x="89" y="412"/>
                </a:cxn>
                <a:cxn ang="0">
                  <a:pos x="113" y="414"/>
                </a:cxn>
                <a:cxn ang="0">
                  <a:pos x="170" y="404"/>
                </a:cxn>
                <a:cxn ang="0">
                  <a:pos x="215" y="377"/>
                </a:cxn>
                <a:cxn ang="0">
                  <a:pos x="238" y="349"/>
                </a:cxn>
                <a:cxn ang="0">
                  <a:pos x="236" y="406"/>
                </a:cxn>
                <a:cxn ang="0">
                  <a:pos x="325" y="401"/>
                </a:cxn>
                <a:cxn ang="0">
                  <a:pos x="323" y="296"/>
                </a:cxn>
                <a:cxn ang="0">
                  <a:pos x="129" y="339"/>
                </a:cxn>
                <a:cxn ang="0">
                  <a:pos x="104" y="326"/>
                </a:cxn>
                <a:cxn ang="0">
                  <a:pos x="90" y="302"/>
                </a:cxn>
                <a:cxn ang="0">
                  <a:pos x="90" y="283"/>
                </a:cxn>
                <a:cxn ang="0">
                  <a:pos x="100" y="264"/>
                </a:cxn>
                <a:cxn ang="0">
                  <a:pos x="117" y="248"/>
                </a:cxn>
                <a:cxn ang="0">
                  <a:pos x="169" y="231"/>
                </a:cxn>
                <a:cxn ang="0">
                  <a:pos x="230" y="233"/>
                </a:cxn>
                <a:cxn ang="0">
                  <a:pos x="224" y="271"/>
                </a:cxn>
                <a:cxn ang="0">
                  <a:pos x="199" y="313"/>
                </a:cxn>
                <a:cxn ang="0">
                  <a:pos x="176" y="329"/>
                </a:cxn>
                <a:cxn ang="0">
                  <a:pos x="149" y="339"/>
                </a:cxn>
              </a:cxnLst>
              <a:rect l="0" t="0" r="r" b="b"/>
              <a:pathLst>
                <a:path w="325" h="414">
                  <a:moveTo>
                    <a:pt x="323" y="296"/>
                  </a:moveTo>
                  <a:lnTo>
                    <a:pt x="323" y="133"/>
                  </a:lnTo>
                  <a:lnTo>
                    <a:pt x="323" y="133"/>
                  </a:lnTo>
                  <a:lnTo>
                    <a:pt x="322" y="117"/>
                  </a:lnTo>
                  <a:lnTo>
                    <a:pt x="320" y="101"/>
                  </a:lnTo>
                  <a:lnTo>
                    <a:pt x="317" y="87"/>
                  </a:lnTo>
                  <a:lnTo>
                    <a:pt x="314" y="74"/>
                  </a:lnTo>
                  <a:lnTo>
                    <a:pt x="308" y="61"/>
                  </a:lnTo>
                  <a:lnTo>
                    <a:pt x="302" y="51"/>
                  </a:lnTo>
                  <a:lnTo>
                    <a:pt x="294" y="42"/>
                  </a:lnTo>
                  <a:lnTo>
                    <a:pt x="285" y="32"/>
                  </a:lnTo>
                  <a:lnTo>
                    <a:pt x="276" y="25"/>
                  </a:lnTo>
                  <a:lnTo>
                    <a:pt x="264" y="19"/>
                  </a:lnTo>
                  <a:lnTo>
                    <a:pt x="251" y="12"/>
                  </a:lnTo>
                  <a:lnTo>
                    <a:pt x="238" y="8"/>
                  </a:lnTo>
                  <a:lnTo>
                    <a:pt x="222" y="5"/>
                  </a:lnTo>
                  <a:lnTo>
                    <a:pt x="205" y="2"/>
                  </a:lnTo>
                  <a:lnTo>
                    <a:pt x="187" y="0"/>
                  </a:lnTo>
                  <a:lnTo>
                    <a:pt x="167" y="0"/>
                  </a:lnTo>
                  <a:lnTo>
                    <a:pt x="167" y="0"/>
                  </a:lnTo>
                  <a:lnTo>
                    <a:pt x="132" y="2"/>
                  </a:lnTo>
                  <a:lnTo>
                    <a:pt x="94" y="8"/>
                  </a:lnTo>
                  <a:lnTo>
                    <a:pt x="58" y="16"/>
                  </a:lnTo>
                  <a:lnTo>
                    <a:pt x="25" y="26"/>
                  </a:lnTo>
                  <a:lnTo>
                    <a:pt x="20" y="28"/>
                  </a:lnTo>
                  <a:lnTo>
                    <a:pt x="38" y="104"/>
                  </a:lnTo>
                  <a:lnTo>
                    <a:pt x="45" y="101"/>
                  </a:lnTo>
                  <a:lnTo>
                    <a:pt x="45" y="101"/>
                  </a:lnTo>
                  <a:lnTo>
                    <a:pt x="69" y="91"/>
                  </a:lnTo>
                  <a:lnTo>
                    <a:pt x="98" y="81"/>
                  </a:lnTo>
                  <a:lnTo>
                    <a:pt x="126" y="75"/>
                  </a:lnTo>
                  <a:lnTo>
                    <a:pt x="140" y="75"/>
                  </a:lnTo>
                  <a:lnTo>
                    <a:pt x="153" y="74"/>
                  </a:lnTo>
                  <a:lnTo>
                    <a:pt x="153" y="74"/>
                  </a:lnTo>
                  <a:lnTo>
                    <a:pt x="172" y="75"/>
                  </a:lnTo>
                  <a:lnTo>
                    <a:pt x="189" y="78"/>
                  </a:lnTo>
                  <a:lnTo>
                    <a:pt x="202" y="83"/>
                  </a:lnTo>
                  <a:lnTo>
                    <a:pt x="211" y="91"/>
                  </a:lnTo>
                  <a:lnTo>
                    <a:pt x="221" y="100"/>
                  </a:lnTo>
                  <a:lnTo>
                    <a:pt x="225" y="112"/>
                  </a:lnTo>
                  <a:lnTo>
                    <a:pt x="230" y="126"/>
                  </a:lnTo>
                  <a:lnTo>
                    <a:pt x="230" y="143"/>
                  </a:lnTo>
                  <a:lnTo>
                    <a:pt x="230" y="161"/>
                  </a:lnTo>
                  <a:lnTo>
                    <a:pt x="230" y="161"/>
                  </a:lnTo>
                  <a:lnTo>
                    <a:pt x="204" y="162"/>
                  </a:lnTo>
                  <a:lnTo>
                    <a:pt x="178" y="164"/>
                  </a:lnTo>
                  <a:lnTo>
                    <a:pt x="155" y="167"/>
                  </a:lnTo>
                  <a:lnTo>
                    <a:pt x="133" y="172"/>
                  </a:lnTo>
                  <a:lnTo>
                    <a:pt x="112" y="176"/>
                  </a:lnTo>
                  <a:lnTo>
                    <a:pt x="94" y="182"/>
                  </a:lnTo>
                  <a:lnTo>
                    <a:pt x="77" y="190"/>
                  </a:lnTo>
                  <a:lnTo>
                    <a:pt x="61" y="199"/>
                  </a:lnTo>
                  <a:lnTo>
                    <a:pt x="48" y="208"/>
                  </a:lnTo>
                  <a:lnTo>
                    <a:pt x="35" y="219"/>
                  </a:lnTo>
                  <a:lnTo>
                    <a:pt x="25" y="230"/>
                  </a:lnTo>
                  <a:lnTo>
                    <a:pt x="15" y="242"/>
                  </a:lnTo>
                  <a:lnTo>
                    <a:pt x="9" y="256"/>
                  </a:lnTo>
                  <a:lnTo>
                    <a:pt x="5" y="270"/>
                  </a:lnTo>
                  <a:lnTo>
                    <a:pt x="2" y="285"/>
                  </a:lnTo>
                  <a:lnTo>
                    <a:pt x="0" y="302"/>
                  </a:lnTo>
                  <a:lnTo>
                    <a:pt x="0" y="302"/>
                  </a:lnTo>
                  <a:lnTo>
                    <a:pt x="2" y="314"/>
                  </a:lnTo>
                  <a:lnTo>
                    <a:pt x="3" y="325"/>
                  </a:lnTo>
                  <a:lnTo>
                    <a:pt x="5" y="337"/>
                  </a:lnTo>
                  <a:lnTo>
                    <a:pt x="9" y="348"/>
                  </a:lnTo>
                  <a:lnTo>
                    <a:pt x="14" y="357"/>
                  </a:lnTo>
                  <a:lnTo>
                    <a:pt x="19" y="366"/>
                  </a:lnTo>
                  <a:lnTo>
                    <a:pt x="25" y="375"/>
                  </a:lnTo>
                  <a:lnTo>
                    <a:pt x="32" y="383"/>
                  </a:lnTo>
                  <a:lnTo>
                    <a:pt x="40" y="389"/>
                  </a:lnTo>
                  <a:lnTo>
                    <a:pt x="49" y="395"/>
                  </a:lnTo>
                  <a:lnTo>
                    <a:pt x="58" y="401"/>
                  </a:lnTo>
                  <a:lnTo>
                    <a:pt x="68" y="406"/>
                  </a:lnTo>
                  <a:lnTo>
                    <a:pt x="78" y="409"/>
                  </a:lnTo>
                  <a:lnTo>
                    <a:pt x="89" y="412"/>
                  </a:lnTo>
                  <a:lnTo>
                    <a:pt x="101" y="414"/>
                  </a:lnTo>
                  <a:lnTo>
                    <a:pt x="113" y="414"/>
                  </a:lnTo>
                  <a:lnTo>
                    <a:pt x="113" y="414"/>
                  </a:lnTo>
                  <a:lnTo>
                    <a:pt x="133" y="412"/>
                  </a:lnTo>
                  <a:lnTo>
                    <a:pt x="152" y="409"/>
                  </a:lnTo>
                  <a:lnTo>
                    <a:pt x="170" y="404"/>
                  </a:lnTo>
                  <a:lnTo>
                    <a:pt x="185" y="397"/>
                  </a:lnTo>
                  <a:lnTo>
                    <a:pt x="201" y="388"/>
                  </a:lnTo>
                  <a:lnTo>
                    <a:pt x="215" y="377"/>
                  </a:lnTo>
                  <a:lnTo>
                    <a:pt x="227" y="363"/>
                  </a:lnTo>
                  <a:lnTo>
                    <a:pt x="238" y="349"/>
                  </a:lnTo>
                  <a:lnTo>
                    <a:pt x="238" y="349"/>
                  </a:lnTo>
                  <a:lnTo>
                    <a:pt x="236" y="374"/>
                  </a:lnTo>
                  <a:lnTo>
                    <a:pt x="236" y="401"/>
                  </a:lnTo>
                  <a:lnTo>
                    <a:pt x="236" y="406"/>
                  </a:lnTo>
                  <a:lnTo>
                    <a:pt x="325" y="406"/>
                  </a:lnTo>
                  <a:lnTo>
                    <a:pt x="325" y="401"/>
                  </a:lnTo>
                  <a:lnTo>
                    <a:pt x="325" y="401"/>
                  </a:lnTo>
                  <a:lnTo>
                    <a:pt x="323" y="349"/>
                  </a:lnTo>
                  <a:lnTo>
                    <a:pt x="323" y="296"/>
                  </a:lnTo>
                  <a:lnTo>
                    <a:pt x="323" y="296"/>
                  </a:lnTo>
                  <a:close/>
                  <a:moveTo>
                    <a:pt x="140" y="339"/>
                  </a:moveTo>
                  <a:lnTo>
                    <a:pt x="140" y="339"/>
                  </a:lnTo>
                  <a:lnTo>
                    <a:pt x="129" y="339"/>
                  </a:lnTo>
                  <a:lnTo>
                    <a:pt x="120" y="335"/>
                  </a:lnTo>
                  <a:lnTo>
                    <a:pt x="110" y="331"/>
                  </a:lnTo>
                  <a:lnTo>
                    <a:pt x="104" y="326"/>
                  </a:lnTo>
                  <a:lnTo>
                    <a:pt x="98" y="319"/>
                  </a:lnTo>
                  <a:lnTo>
                    <a:pt x="94" y="311"/>
                  </a:lnTo>
                  <a:lnTo>
                    <a:pt x="90" y="302"/>
                  </a:lnTo>
                  <a:lnTo>
                    <a:pt x="90" y="291"/>
                  </a:lnTo>
                  <a:lnTo>
                    <a:pt x="90" y="291"/>
                  </a:lnTo>
                  <a:lnTo>
                    <a:pt x="90" y="283"/>
                  </a:lnTo>
                  <a:lnTo>
                    <a:pt x="92" y="276"/>
                  </a:lnTo>
                  <a:lnTo>
                    <a:pt x="95" y="270"/>
                  </a:lnTo>
                  <a:lnTo>
                    <a:pt x="100" y="264"/>
                  </a:lnTo>
                  <a:lnTo>
                    <a:pt x="104" y="257"/>
                  </a:lnTo>
                  <a:lnTo>
                    <a:pt x="110" y="253"/>
                  </a:lnTo>
                  <a:lnTo>
                    <a:pt x="117" y="248"/>
                  </a:lnTo>
                  <a:lnTo>
                    <a:pt x="126" y="244"/>
                  </a:lnTo>
                  <a:lnTo>
                    <a:pt x="146" y="236"/>
                  </a:lnTo>
                  <a:lnTo>
                    <a:pt x="169" y="231"/>
                  </a:lnTo>
                  <a:lnTo>
                    <a:pt x="198" y="228"/>
                  </a:lnTo>
                  <a:lnTo>
                    <a:pt x="230" y="227"/>
                  </a:lnTo>
                  <a:lnTo>
                    <a:pt x="230" y="233"/>
                  </a:lnTo>
                  <a:lnTo>
                    <a:pt x="230" y="233"/>
                  </a:lnTo>
                  <a:lnTo>
                    <a:pt x="228" y="253"/>
                  </a:lnTo>
                  <a:lnTo>
                    <a:pt x="224" y="271"/>
                  </a:lnTo>
                  <a:lnTo>
                    <a:pt x="216" y="290"/>
                  </a:lnTo>
                  <a:lnTo>
                    <a:pt x="205" y="305"/>
                  </a:lnTo>
                  <a:lnTo>
                    <a:pt x="199" y="313"/>
                  </a:lnTo>
                  <a:lnTo>
                    <a:pt x="193" y="319"/>
                  </a:lnTo>
                  <a:lnTo>
                    <a:pt x="185" y="325"/>
                  </a:lnTo>
                  <a:lnTo>
                    <a:pt x="176" y="329"/>
                  </a:lnTo>
                  <a:lnTo>
                    <a:pt x="169" y="334"/>
                  </a:lnTo>
                  <a:lnTo>
                    <a:pt x="159" y="337"/>
                  </a:lnTo>
                  <a:lnTo>
                    <a:pt x="149" y="339"/>
                  </a:lnTo>
                  <a:lnTo>
                    <a:pt x="140" y="339"/>
                  </a:lnTo>
                  <a:lnTo>
                    <a:pt x="140" y="339"/>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0" name="Freeform 14"/>
            <p:cNvSpPr>
              <a:spLocks/>
            </p:cNvSpPr>
            <p:nvPr userDrawn="1"/>
          </p:nvSpPr>
          <p:spPr bwMode="auto">
            <a:xfrm>
              <a:off x="5705063" y="2547700"/>
              <a:ext cx="452437" cy="320675"/>
            </a:xfrm>
            <a:custGeom>
              <a:avLst/>
              <a:gdLst/>
              <a:ahLst/>
              <a:cxnLst>
                <a:cxn ang="0">
                  <a:pos x="450" y="0"/>
                </a:cxn>
                <a:cxn ang="0">
                  <a:pos x="406" y="6"/>
                </a:cxn>
                <a:cxn ang="0">
                  <a:pos x="369" y="25"/>
                </a:cxn>
                <a:cxn ang="0">
                  <a:pos x="341" y="48"/>
                </a:cxn>
                <a:cxn ang="0">
                  <a:pos x="321" y="75"/>
                </a:cxn>
                <a:cxn ang="0">
                  <a:pos x="317" y="65"/>
                </a:cxn>
                <a:cxn ang="0">
                  <a:pos x="303" y="38"/>
                </a:cxn>
                <a:cxn ang="0">
                  <a:pos x="277" y="17"/>
                </a:cxn>
                <a:cxn ang="0">
                  <a:pos x="260" y="8"/>
                </a:cxn>
                <a:cxn ang="0">
                  <a:pos x="237" y="2"/>
                </a:cxn>
                <a:cxn ang="0">
                  <a:pos x="211" y="0"/>
                </a:cxn>
                <a:cxn ang="0">
                  <a:pos x="191" y="2"/>
                </a:cxn>
                <a:cxn ang="0">
                  <a:pos x="154" y="11"/>
                </a:cxn>
                <a:cxn ang="0">
                  <a:pos x="122" y="29"/>
                </a:cxn>
                <a:cxn ang="0">
                  <a:pos x="96" y="54"/>
                </a:cxn>
                <a:cxn ang="0">
                  <a:pos x="85" y="71"/>
                </a:cxn>
                <a:cxn ang="0">
                  <a:pos x="89" y="12"/>
                </a:cxn>
                <a:cxn ang="0">
                  <a:pos x="0" y="8"/>
                </a:cxn>
                <a:cxn ang="0">
                  <a:pos x="92" y="406"/>
                </a:cxn>
                <a:cxn ang="0">
                  <a:pos x="92" y="216"/>
                </a:cxn>
                <a:cxn ang="0">
                  <a:pos x="95" y="189"/>
                </a:cxn>
                <a:cxn ang="0">
                  <a:pos x="99" y="162"/>
                </a:cxn>
                <a:cxn ang="0">
                  <a:pos x="108" y="138"/>
                </a:cxn>
                <a:cxn ang="0">
                  <a:pos x="119" y="118"/>
                </a:cxn>
                <a:cxn ang="0">
                  <a:pos x="134" y="101"/>
                </a:cxn>
                <a:cxn ang="0">
                  <a:pos x="150" y="89"/>
                </a:cxn>
                <a:cxn ang="0">
                  <a:pos x="168" y="81"/>
                </a:cxn>
                <a:cxn ang="0">
                  <a:pos x="188" y="78"/>
                </a:cxn>
                <a:cxn ang="0">
                  <a:pos x="200" y="80"/>
                </a:cxn>
                <a:cxn ang="0">
                  <a:pos x="220" y="89"/>
                </a:cxn>
                <a:cxn ang="0">
                  <a:pos x="232" y="106"/>
                </a:cxn>
                <a:cxn ang="0">
                  <a:pos x="239" y="135"/>
                </a:cxn>
                <a:cxn ang="0">
                  <a:pos x="239" y="406"/>
                </a:cxn>
                <a:cxn ang="0">
                  <a:pos x="330" y="216"/>
                </a:cxn>
                <a:cxn ang="0">
                  <a:pos x="330" y="201"/>
                </a:cxn>
                <a:cxn ang="0">
                  <a:pos x="335" y="172"/>
                </a:cxn>
                <a:cxn ang="0">
                  <a:pos x="343" y="147"/>
                </a:cxn>
                <a:cxn ang="0">
                  <a:pos x="355" y="124"/>
                </a:cxn>
                <a:cxn ang="0">
                  <a:pos x="367" y="107"/>
                </a:cxn>
                <a:cxn ang="0">
                  <a:pos x="384" y="94"/>
                </a:cxn>
                <a:cxn ang="0">
                  <a:pos x="399" y="84"/>
                </a:cxn>
                <a:cxn ang="0">
                  <a:pos x="418" y="80"/>
                </a:cxn>
                <a:cxn ang="0">
                  <a:pos x="425" y="78"/>
                </a:cxn>
                <a:cxn ang="0">
                  <a:pos x="450" y="83"/>
                </a:cxn>
                <a:cxn ang="0">
                  <a:pos x="465" y="97"/>
                </a:cxn>
                <a:cxn ang="0">
                  <a:pos x="474" y="120"/>
                </a:cxn>
                <a:cxn ang="0">
                  <a:pos x="478" y="153"/>
                </a:cxn>
                <a:cxn ang="0">
                  <a:pos x="569" y="406"/>
                </a:cxn>
                <a:cxn ang="0">
                  <a:pos x="569" y="133"/>
                </a:cxn>
                <a:cxn ang="0">
                  <a:pos x="568" y="103"/>
                </a:cxn>
                <a:cxn ang="0">
                  <a:pos x="562" y="75"/>
                </a:cxn>
                <a:cxn ang="0">
                  <a:pos x="553" y="52"/>
                </a:cxn>
                <a:cxn ang="0">
                  <a:pos x="539" y="34"/>
                </a:cxn>
                <a:cxn ang="0">
                  <a:pos x="522" y="19"/>
                </a:cxn>
                <a:cxn ang="0">
                  <a:pos x="502" y="9"/>
                </a:cxn>
                <a:cxn ang="0">
                  <a:pos x="478" y="2"/>
                </a:cxn>
                <a:cxn ang="0">
                  <a:pos x="450" y="0"/>
                </a:cxn>
              </a:cxnLst>
              <a:rect l="0" t="0" r="r" b="b"/>
              <a:pathLst>
                <a:path w="569" h="406">
                  <a:moveTo>
                    <a:pt x="450" y="0"/>
                  </a:moveTo>
                  <a:lnTo>
                    <a:pt x="450" y="0"/>
                  </a:lnTo>
                  <a:lnTo>
                    <a:pt x="427" y="2"/>
                  </a:lnTo>
                  <a:lnTo>
                    <a:pt x="406" y="6"/>
                  </a:lnTo>
                  <a:lnTo>
                    <a:pt x="386" y="14"/>
                  </a:lnTo>
                  <a:lnTo>
                    <a:pt x="369" y="25"/>
                  </a:lnTo>
                  <a:lnTo>
                    <a:pt x="353" y="35"/>
                  </a:lnTo>
                  <a:lnTo>
                    <a:pt x="341" y="48"/>
                  </a:lnTo>
                  <a:lnTo>
                    <a:pt x="330" y="61"/>
                  </a:lnTo>
                  <a:lnTo>
                    <a:pt x="321" y="75"/>
                  </a:lnTo>
                  <a:lnTo>
                    <a:pt x="321" y="75"/>
                  </a:lnTo>
                  <a:lnTo>
                    <a:pt x="317" y="65"/>
                  </a:lnTo>
                  <a:lnTo>
                    <a:pt x="311" y="51"/>
                  </a:lnTo>
                  <a:lnTo>
                    <a:pt x="303" y="38"/>
                  </a:lnTo>
                  <a:lnTo>
                    <a:pt x="292" y="26"/>
                  </a:lnTo>
                  <a:lnTo>
                    <a:pt x="277" y="17"/>
                  </a:lnTo>
                  <a:lnTo>
                    <a:pt x="269" y="12"/>
                  </a:lnTo>
                  <a:lnTo>
                    <a:pt x="260" y="8"/>
                  </a:lnTo>
                  <a:lnTo>
                    <a:pt x="249" y="5"/>
                  </a:lnTo>
                  <a:lnTo>
                    <a:pt x="237" y="2"/>
                  </a:lnTo>
                  <a:lnTo>
                    <a:pt x="225" y="0"/>
                  </a:lnTo>
                  <a:lnTo>
                    <a:pt x="211" y="0"/>
                  </a:lnTo>
                  <a:lnTo>
                    <a:pt x="211" y="0"/>
                  </a:lnTo>
                  <a:lnTo>
                    <a:pt x="191" y="2"/>
                  </a:lnTo>
                  <a:lnTo>
                    <a:pt x="173" y="5"/>
                  </a:lnTo>
                  <a:lnTo>
                    <a:pt x="154" y="11"/>
                  </a:lnTo>
                  <a:lnTo>
                    <a:pt x="139" y="19"/>
                  </a:lnTo>
                  <a:lnTo>
                    <a:pt x="122" y="29"/>
                  </a:lnTo>
                  <a:lnTo>
                    <a:pt x="108" y="40"/>
                  </a:lnTo>
                  <a:lnTo>
                    <a:pt x="96" y="54"/>
                  </a:lnTo>
                  <a:lnTo>
                    <a:pt x="85" y="71"/>
                  </a:lnTo>
                  <a:lnTo>
                    <a:pt x="85" y="71"/>
                  </a:lnTo>
                  <a:lnTo>
                    <a:pt x="87" y="40"/>
                  </a:lnTo>
                  <a:lnTo>
                    <a:pt x="89" y="12"/>
                  </a:lnTo>
                  <a:lnTo>
                    <a:pt x="89" y="8"/>
                  </a:lnTo>
                  <a:lnTo>
                    <a:pt x="0" y="8"/>
                  </a:lnTo>
                  <a:lnTo>
                    <a:pt x="0" y="406"/>
                  </a:lnTo>
                  <a:lnTo>
                    <a:pt x="92" y="406"/>
                  </a:lnTo>
                  <a:lnTo>
                    <a:pt x="92" y="216"/>
                  </a:lnTo>
                  <a:lnTo>
                    <a:pt x="92" y="216"/>
                  </a:lnTo>
                  <a:lnTo>
                    <a:pt x="93" y="202"/>
                  </a:lnTo>
                  <a:lnTo>
                    <a:pt x="95" y="189"/>
                  </a:lnTo>
                  <a:lnTo>
                    <a:pt x="96" y="175"/>
                  </a:lnTo>
                  <a:lnTo>
                    <a:pt x="99" y="162"/>
                  </a:lnTo>
                  <a:lnTo>
                    <a:pt x="104" y="150"/>
                  </a:lnTo>
                  <a:lnTo>
                    <a:pt x="108" y="138"/>
                  </a:lnTo>
                  <a:lnTo>
                    <a:pt x="113" y="129"/>
                  </a:lnTo>
                  <a:lnTo>
                    <a:pt x="119" y="118"/>
                  </a:lnTo>
                  <a:lnTo>
                    <a:pt x="127" y="109"/>
                  </a:lnTo>
                  <a:lnTo>
                    <a:pt x="134" y="101"/>
                  </a:lnTo>
                  <a:lnTo>
                    <a:pt x="142" y="95"/>
                  </a:lnTo>
                  <a:lnTo>
                    <a:pt x="150" y="89"/>
                  </a:lnTo>
                  <a:lnTo>
                    <a:pt x="159" y="84"/>
                  </a:lnTo>
                  <a:lnTo>
                    <a:pt x="168" y="81"/>
                  </a:lnTo>
                  <a:lnTo>
                    <a:pt x="177" y="80"/>
                  </a:lnTo>
                  <a:lnTo>
                    <a:pt x="188" y="78"/>
                  </a:lnTo>
                  <a:lnTo>
                    <a:pt x="188" y="78"/>
                  </a:lnTo>
                  <a:lnTo>
                    <a:pt x="200" y="80"/>
                  </a:lnTo>
                  <a:lnTo>
                    <a:pt x="211" y="83"/>
                  </a:lnTo>
                  <a:lnTo>
                    <a:pt x="220" y="89"/>
                  </a:lnTo>
                  <a:lnTo>
                    <a:pt x="228" y="97"/>
                  </a:lnTo>
                  <a:lnTo>
                    <a:pt x="232" y="106"/>
                  </a:lnTo>
                  <a:lnTo>
                    <a:pt x="237" y="120"/>
                  </a:lnTo>
                  <a:lnTo>
                    <a:pt x="239" y="135"/>
                  </a:lnTo>
                  <a:lnTo>
                    <a:pt x="239" y="153"/>
                  </a:lnTo>
                  <a:lnTo>
                    <a:pt x="239" y="406"/>
                  </a:lnTo>
                  <a:lnTo>
                    <a:pt x="330" y="406"/>
                  </a:lnTo>
                  <a:lnTo>
                    <a:pt x="330" y="216"/>
                  </a:lnTo>
                  <a:lnTo>
                    <a:pt x="330" y="216"/>
                  </a:lnTo>
                  <a:lnTo>
                    <a:pt x="330" y="201"/>
                  </a:lnTo>
                  <a:lnTo>
                    <a:pt x="332" y="185"/>
                  </a:lnTo>
                  <a:lnTo>
                    <a:pt x="335" y="172"/>
                  </a:lnTo>
                  <a:lnTo>
                    <a:pt x="338" y="159"/>
                  </a:lnTo>
                  <a:lnTo>
                    <a:pt x="343" y="147"/>
                  </a:lnTo>
                  <a:lnTo>
                    <a:pt x="349" y="135"/>
                  </a:lnTo>
                  <a:lnTo>
                    <a:pt x="355" y="124"/>
                  </a:lnTo>
                  <a:lnTo>
                    <a:pt x="361" y="115"/>
                  </a:lnTo>
                  <a:lnTo>
                    <a:pt x="367" y="107"/>
                  </a:lnTo>
                  <a:lnTo>
                    <a:pt x="375" y="100"/>
                  </a:lnTo>
                  <a:lnTo>
                    <a:pt x="384" y="94"/>
                  </a:lnTo>
                  <a:lnTo>
                    <a:pt x="392" y="87"/>
                  </a:lnTo>
                  <a:lnTo>
                    <a:pt x="399" y="84"/>
                  </a:lnTo>
                  <a:lnTo>
                    <a:pt x="409" y="81"/>
                  </a:lnTo>
                  <a:lnTo>
                    <a:pt x="418" y="80"/>
                  </a:lnTo>
                  <a:lnTo>
                    <a:pt x="425" y="78"/>
                  </a:lnTo>
                  <a:lnTo>
                    <a:pt x="425" y="78"/>
                  </a:lnTo>
                  <a:lnTo>
                    <a:pt x="439" y="80"/>
                  </a:lnTo>
                  <a:lnTo>
                    <a:pt x="450" y="83"/>
                  </a:lnTo>
                  <a:lnTo>
                    <a:pt x="459" y="89"/>
                  </a:lnTo>
                  <a:lnTo>
                    <a:pt x="465" y="97"/>
                  </a:lnTo>
                  <a:lnTo>
                    <a:pt x="471" y="106"/>
                  </a:lnTo>
                  <a:lnTo>
                    <a:pt x="474" y="120"/>
                  </a:lnTo>
                  <a:lnTo>
                    <a:pt x="478" y="135"/>
                  </a:lnTo>
                  <a:lnTo>
                    <a:pt x="478" y="153"/>
                  </a:lnTo>
                  <a:lnTo>
                    <a:pt x="478" y="406"/>
                  </a:lnTo>
                  <a:lnTo>
                    <a:pt x="569" y="406"/>
                  </a:lnTo>
                  <a:lnTo>
                    <a:pt x="569" y="133"/>
                  </a:lnTo>
                  <a:lnTo>
                    <a:pt x="569" y="133"/>
                  </a:lnTo>
                  <a:lnTo>
                    <a:pt x="569" y="117"/>
                  </a:lnTo>
                  <a:lnTo>
                    <a:pt x="568" y="103"/>
                  </a:lnTo>
                  <a:lnTo>
                    <a:pt x="565" y="89"/>
                  </a:lnTo>
                  <a:lnTo>
                    <a:pt x="562" y="75"/>
                  </a:lnTo>
                  <a:lnTo>
                    <a:pt x="557" y="63"/>
                  </a:lnTo>
                  <a:lnTo>
                    <a:pt x="553" y="52"/>
                  </a:lnTo>
                  <a:lnTo>
                    <a:pt x="546" y="43"/>
                  </a:lnTo>
                  <a:lnTo>
                    <a:pt x="539" y="34"/>
                  </a:lnTo>
                  <a:lnTo>
                    <a:pt x="531" y="26"/>
                  </a:lnTo>
                  <a:lnTo>
                    <a:pt x="522" y="19"/>
                  </a:lnTo>
                  <a:lnTo>
                    <a:pt x="513" y="14"/>
                  </a:lnTo>
                  <a:lnTo>
                    <a:pt x="502" y="9"/>
                  </a:lnTo>
                  <a:lnTo>
                    <a:pt x="490" y="5"/>
                  </a:lnTo>
                  <a:lnTo>
                    <a:pt x="478" y="2"/>
                  </a:lnTo>
                  <a:lnTo>
                    <a:pt x="464" y="0"/>
                  </a:lnTo>
                  <a:lnTo>
                    <a:pt x="450" y="0"/>
                  </a:lnTo>
                  <a:lnTo>
                    <a:pt x="450"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1" name="Freeform 15"/>
            <p:cNvSpPr>
              <a:spLocks/>
            </p:cNvSpPr>
            <p:nvPr userDrawn="1"/>
          </p:nvSpPr>
          <p:spPr bwMode="auto">
            <a:xfrm>
              <a:off x="6203538" y="2547700"/>
              <a:ext cx="211137" cy="327025"/>
            </a:xfrm>
            <a:custGeom>
              <a:avLst/>
              <a:gdLst/>
              <a:ahLst/>
              <a:cxnLst>
                <a:cxn ang="0">
                  <a:pos x="160" y="170"/>
                </a:cxn>
                <a:cxn ang="0">
                  <a:pos x="124" y="156"/>
                </a:cxn>
                <a:cxn ang="0">
                  <a:pos x="105" y="144"/>
                </a:cxn>
                <a:cxn ang="0">
                  <a:pos x="95" y="127"/>
                </a:cxn>
                <a:cxn ang="0">
                  <a:pos x="95" y="117"/>
                </a:cxn>
                <a:cxn ang="0">
                  <a:pos x="99" y="95"/>
                </a:cxn>
                <a:cxn ang="0">
                  <a:pos x="114" y="81"/>
                </a:cxn>
                <a:cxn ang="0">
                  <a:pos x="136" y="75"/>
                </a:cxn>
                <a:cxn ang="0">
                  <a:pos x="157" y="74"/>
                </a:cxn>
                <a:cxn ang="0">
                  <a:pos x="176" y="74"/>
                </a:cxn>
                <a:cxn ang="0">
                  <a:pos x="212" y="80"/>
                </a:cxn>
                <a:cxn ang="0">
                  <a:pos x="235" y="86"/>
                </a:cxn>
                <a:cxn ang="0">
                  <a:pos x="237" y="8"/>
                </a:cxn>
                <a:cxn ang="0">
                  <a:pos x="219" y="5"/>
                </a:cxn>
                <a:cxn ang="0">
                  <a:pos x="180" y="0"/>
                </a:cxn>
                <a:cxn ang="0">
                  <a:pos x="162" y="0"/>
                </a:cxn>
                <a:cxn ang="0">
                  <a:pos x="127" y="2"/>
                </a:cxn>
                <a:cxn ang="0">
                  <a:pos x="95" y="9"/>
                </a:cxn>
                <a:cxn ang="0">
                  <a:pos x="67" y="20"/>
                </a:cxn>
                <a:cxn ang="0">
                  <a:pos x="42" y="34"/>
                </a:cxn>
                <a:cxn ang="0">
                  <a:pos x="24" y="52"/>
                </a:cxn>
                <a:cxn ang="0">
                  <a:pos x="10" y="74"/>
                </a:cxn>
                <a:cxn ang="0">
                  <a:pos x="1" y="98"/>
                </a:cxn>
                <a:cxn ang="0">
                  <a:pos x="0" y="126"/>
                </a:cxn>
                <a:cxn ang="0">
                  <a:pos x="0" y="140"/>
                </a:cxn>
                <a:cxn ang="0">
                  <a:pos x="4" y="164"/>
                </a:cxn>
                <a:cxn ang="0">
                  <a:pos x="13" y="184"/>
                </a:cxn>
                <a:cxn ang="0">
                  <a:pos x="27" y="199"/>
                </a:cxn>
                <a:cxn ang="0">
                  <a:pos x="50" y="216"/>
                </a:cxn>
                <a:cxn ang="0">
                  <a:pos x="85" y="233"/>
                </a:cxn>
                <a:cxn ang="0">
                  <a:pos x="104" y="239"/>
                </a:cxn>
                <a:cxn ang="0">
                  <a:pos x="140" y="251"/>
                </a:cxn>
                <a:cxn ang="0">
                  <a:pos x="157" y="264"/>
                </a:cxn>
                <a:cxn ang="0">
                  <a:pos x="168" y="280"/>
                </a:cxn>
                <a:cxn ang="0">
                  <a:pos x="170" y="291"/>
                </a:cxn>
                <a:cxn ang="0">
                  <a:pos x="165" y="311"/>
                </a:cxn>
                <a:cxn ang="0">
                  <a:pos x="151" y="325"/>
                </a:cxn>
                <a:cxn ang="0">
                  <a:pos x="128" y="334"/>
                </a:cxn>
                <a:cxn ang="0">
                  <a:pos x="99" y="337"/>
                </a:cxn>
                <a:cxn ang="0">
                  <a:pos x="78" y="337"/>
                </a:cxn>
                <a:cxn ang="0">
                  <a:pos x="35" y="329"/>
                </a:cxn>
                <a:cxn ang="0">
                  <a:pos x="10" y="320"/>
                </a:cxn>
                <a:cxn ang="0">
                  <a:pos x="7" y="403"/>
                </a:cxn>
                <a:cxn ang="0">
                  <a:pos x="26" y="407"/>
                </a:cxn>
                <a:cxn ang="0">
                  <a:pos x="72" y="414"/>
                </a:cxn>
                <a:cxn ang="0">
                  <a:pos x="95" y="414"/>
                </a:cxn>
                <a:cxn ang="0">
                  <a:pos x="131" y="411"/>
                </a:cxn>
                <a:cxn ang="0">
                  <a:pos x="165" y="404"/>
                </a:cxn>
                <a:cxn ang="0">
                  <a:pos x="194" y="392"/>
                </a:cxn>
                <a:cxn ang="0">
                  <a:pos x="219" y="377"/>
                </a:cxn>
                <a:cxn ang="0">
                  <a:pos x="239" y="358"/>
                </a:cxn>
                <a:cxn ang="0">
                  <a:pos x="254" y="335"/>
                </a:cxn>
                <a:cxn ang="0">
                  <a:pos x="263" y="311"/>
                </a:cxn>
                <a:cxn ang="0">
                  <a:pos x="266" y="282"/>
                </a:cxn>
                <a:cxn ang="0">
                  <a:pos x="266" y="268"/>
                </a:cxn>
                <a:cxn ang="0">
                  <a:pos x="260" y="245"/>
                </a:cxn>
                <a:cxn ang="0">
                  <a:pos x="251" y="225"/>
                </a:cxn>
                <a:cxn ang="0">
                  <a:pos x="239" y="210"/>
                </a:cxn>
                <a:cxn ang="0">
                  <a:pos x="214" y="192"/>
                </a:cxn>
                <a:cxn ang="0">
                  <a:pos x="179" y="176"/>
                </a:cxn>
                <a:cxn ang="0">
                  <a:pos x="160" y="170"/>
                </a:cxn>
              </a:cxnLst>
              <a:rect l="0" t="0" r="r" b="b"/>
              <a:pathLst>
                <a:path w="266" h="414">
                  <a:moveTo>
                    <a:pt x="160" y="170"/>
                  </a:moveTo>
                  <a:lnTo>
                    <a:pt x="160" y="170"/>
                  </a:lnTo>
                  <a:lnTo>
                    <a:pt x="134" y="161"/>
                  </a:lnTo>
                  <a:lnTo>
                    <a:pt x="124" y="156"/>
                  </a:lnTo>
                  <a:lnTo>
                    <a:pt x="113" y="150"/>
                  </a:lnTo>
                  <a:lnTo>
                    <a:pt x="105" y="144"/>
                  </a:lnTo>
                  <a:lnTo>
                    <a:pt x="99" y="136"/>
                  </a:lnTo>
                  <a:lnTo>
                    <a:pt x="95" y="127"/>
                  </a:lnTo>
                  <a:lnTo>
                    <a:pt x="95" y="117"/>
                  </a:lnTo>
                  <a:lnTo>
                    <a:pt x="95" y="117"/>
                  </a:lnTo>
                  <a:lnTo>
                    <a:pt x="96" y="104"/>
                  </a:lnTo>
                  <a:lnTo>
                    <a:pt x="99" y="95"/>
                  </a:lnTo>
                  <a:lnTo>
                    <a:pt x="107" y="87"/>
                  </a:lnTo>
                  <a:lnTo>
                    <a:pt x="114" y="81"/>
                  </a:lnTo>
                  <a:lnTo>
                    <a:pt x="125" y="78"/>
                  </a:lnTo>
                  <a:lnTo>
                    <a:pt x="136" y="75"/>
                  </a:lnTo>
                  <a:lnTo>
                    <a:pt x="147" y="74"/>
                  </a:lnTo>
                  <a:lnTo>
                    <a:pt x="157" y="74"/>
                  </a:lnTo>
                  <a:lnTo>
                    <a:pt x="157" y="74"/>
                  </a:lnTo>
                  <a:lnTo>
                    <a:pt x="176" y="74"/>
                  </a:lnTo>
                  <a:lnTo>
                    <a:pt x="194" y="75"/>
                  </a:lnTo>
                  <a:lnTo>
                    <a:pt x="212" y="80"/>
                  </a:lnTo>
                  <a:lnTo>
                    <a:pt x="229" y="84"/>
                  </a:lnTo>
                  <a:lnTo>
                    <a:pt x="235" y="86"/>
                  </a:lnTo>
                  <a:lnTo>
                    <a:pt x="240" y="9"/>
                  </a:lnTo>
                  <a:lnTo>
                    <a:pt x="237" y="8"/>
                  </a:lnTo>
                  <a:lnTo>
                    <a:pt x="237" y="8"/>
                  </a:lnTo>
                  <a:lnTo>
                    <a:pt x="219" y="5"/>
                  </a:lnTo>
                  <a:lnTo>
                    <a:pt x="199" y="2"/>
                  </a:lnTo>
                  <a:lnTo>
                    <a:pt x="180" y="0"/>
                  </a:lnTo>
                  <a:lnTo>
                    <a:pt x="162" y="0"/>
                  </a:lnTo>
                  <a:lnTo>
                    <a:pt x="162" y="0"/>
                  </a:lnTo>
                  <a:lnTo>
                    <a:pt x="144" y="0"/>
                  </a:lnTo>
                  <a:lnTo>
                    <a:pt x="127" y="2"/>
                  </a:lnTo>
                  <a:lnTo>
                    <a:pt x="110" y="5"/>
                  </a:lnTo>
                  <a:lnTo>
                    <a:pt x="95" y="9"/>
                  </a:lnTo>
                  <a:lnTo>
                    <a:pt x="79" y="14"/>
                  </a:lnTo>
                  <a:lnTo>
                    <a:pt x="67" y="20"/>
                  </a:lnTo>
                  <a:lnTo>
                    <a:pt x="53" y="26"/>
                  </a:lnTo>
                  <a:lnTo>
                    <a:pt x="42" y="34"/>
                  </a:lnTo>
                  <a:lnTo>
                    <a:pt x="33" y="43"/>
                  </a:lnTo>
                  <a:lnTo>
                    <a:pt x="24" y="52"/>
                  </a:lnTo>
                  <a:lnTo>
                    <a:pt x="16" y="61"/>
                  </a:lnTo>
                  <a:lnTo>
                    <a:pt x="10" y="74"/>
                  </a:lnTo>
                  <a:lnTo>
                    <a:pt x="6" y="84"/>
                  </a:lnTo>
                  <a:lnTo>
                    <a:pt x="1" y="98"/>
                  </a:lnTo>
                  <a:lnTo>
                    <a:pt x="0" y="110"/>
                  </a:lnTo>
                  <a:lnTo>
                    <a:pt x="0" y="126"/>
                  </a:lnTo>
                  <a:lnTo>
                    <a:pt x="0" y="126"/>
                  </a:lnTo>
                  <a:lnTo>
                    <a:pt x="0" y="140"/>
                  </a:lnTo>
                  <a:lnTo>
                    <a:pt x="1" y="152"/>
                  </a:lnTo>
                  <a:lnTo>
                    <a:pt x="4" y="164"/>
                  </a:lnTo>
                  <a:lnTo>
                    <a:pt x="9" y="175"/>
                  </a:lnTo>
                  <a:lnTo>
                    <a:pt x="13" y="184"/>
                  </a:lnTo>
                  <a:lnTo>
                    <a:pt x="20" y="192"/>
                  </a:lnTo>
                  <a:lnTo>
                    <a:pt x="27" y="199"/>
                  </a:lnTo>
                  <a:lnTo>
                    <a:pt x="33" y="205"/>
                  </a:lnTo>
                  <a:lnTo>
                    <a:pt x="50" y="216"/>
                  </a:lnTo>
                  <a:lnTo>
                    <a:pt x="67" y="225"/>
                  </a:lnTo>
                  <a:lnTo>
                    <a:pt x="85" y="233"/>
                  </a:lnTo>
                  <a:lnTo>
                    <a:pt x="104" y="239"/>
                  </a:lnTo>
                  <a:lnTo>
                    <a:pt x="104" y="239"/>
                  </a:lnTo>
                  <a:lnTo>
                    <a:pt x="128" y="247"/>
                  </a:lnTo>
                  <a:lnTo>
                    <a:pt x="140" y="251"/>
                  </a:lnTo>
                  <a:lnTo>
                    <a:pt x="150" y="257"/>
                  </a:lnTo>
                  <a:lnTo>
                    <a:pt x="157" y="264"/>
                  </a:lnTo>
                  <a:lnTo>
                    <a:pt x="165" y="271"/>
                  </a:lnTo>
                  <a:lnTo>
                    <a:pt x="168" y="280"/>
                  </a:lnTo>
                  <a:lnTo>
                    <a:pt x="170" y="291"/>
                  </a:lnTo>
                  <a:lnTo>
                    <a:pt x="170" y="291"/>
                  </a:lnTo>
                  <a:lnTo>
                    <a:pt x="168" y="302"/>
                  </a:lnTo>
                  <a:lnTo>
                    <a:pt x="165" y="311"/>
                  </a:lnTo>
                  <a:lnTo>
                    <a:pt x="159" y="319"/>
                  </a:lnTo>
                  <a:lnTo>
                    <a:pt x="151" y="325"/>
                  </a:lnTo>
                  <a:lnTo>
                    <a:pt x="140" y="331"/>
                  </a:lnTo>
                  <a:lnTo>
                    <a:pt x="128" y="334"/>
                  </a:lnTo>
                  <a:lnTo>
                    <a:pt x="114" y="337"/>
                  </a:lnTo>
                  <a:lnTo>
                    <a:pt x="99" y="337"/>
                  </a:lnTo>
                  <a:lnTo>
                    <a:pt x="99" y="337"/>
                  </a:lnTo>
                  <a:lnTo>
                    <a:pt x="78" y="337"/>
                  </a:lnTo>
                  <a:lnTo>
                    <a:pt x="56" y="334"/>
                  </a:lnTo>
                  <a:lnTo>
                    <a:pt x="35" y="329"/>
                  </a:lnTo>
                  <a:lnTo>
                    <a:pt x="16" y="323"/>
                  </a:lnTo>
                  <a:lnTo>
                    <a:pt x="10" y="320"/>
                  </a:lnTo>
                  <a:lnTo>
                    <a:pt x="3" y="401"/>
                  </a:lnTo>
                  <a:lnTo>
                    <a:pt x="7" y="403"/>
                  </a:lnTo>
                  <a:lnTo>
                    <a:pt x="7" y="403"/>
                  </a:lnTo>
                  <a:lnTo>
                    <a:pt x="26" y="407"/>
                  </a:lnTo>
                  <a:lnTo>
                    <a:pt x="49" y="411"/>
                  </a:lnTo>
                  <a:lnTo>
                    <a:pt x="72" y="414"/>
                  </a:lnTo>
                  <a:lnTo>
                    <a:pt x="95" y="414"/>
                  </a:lnTo>
                  <a:lnTo>
                    <a:pt x="95" y="414"/>
                  </a:lnTo>
                  <a:lnTo>
                    <a:pt x="113" y="414"/>
                  </a:lnTo>
                  <a:lnTo>
                    <a:pt x="131" y="411"/>
                  </a:lnTo>
                  <a:lnTo>
                    <a:pt x="148" y="409"/>
                  </a:lnTo>
                  <a:lnTo>
                    <a:pt x="165" y="404"/>
                  </a:lnTo>
                  <a:lnTo>
                    <a:pt x="180" y="400"/>
                  </a:lnTo>
                  <a:lnTo>
                    <a:pt x="194" y="392"/>
                  </a:lnTo>
                  <a:lnTo>
                    <a:pt x="206" y="386"/>
                  </a:lnTo>
                  <a:lnTo>
                    <a:pt x="219" y="377"/>
                  </a:lnTo>
                  <a:lnTo>
                    <a:pt x="229" y="369"/>
                  </a:lnTo>
                  <a:lnTo>
                    <a:pt x="239" y="358"/>
                  </a:lnTo>
                  <a:lnTo>
                    <a:pt x="246" y="348"/>
                  </a:lnTo>
                  <a:lnTo>
                    <a:pt x="254" y="335"/>
                  </a:lnTo>
                  <a:lnTo>
                    <a:pt x="258" y="323"/>
                  </a:lnTo>
                  <a:lnTo>
                    <a:pt x="263" y="311"/>
                  </a:lnTo>
                  <a:lnTo>
                    <a:pt x="265" y="297"/>
                  </a:lnTo>
                  <a:lnTo>
                    <a:pt x="266" y="282"/>
                  </a:lnTo>
                  <a:lnTo>
                    <a:pt x="266" y="282"/>
                  </a:lnTo>
                  <a:lnTo>
                    <a:pt x="266" y="268"/>
                  </a:lnTo>
                  <a:lnTo>
                    <a:pt x="263" y="256"/>
                  </a:lnTo>
                  <a:lnTo>
                    <a:pt x="260" y="245"/>
                  </a:lnTo>
                  <a:lnTo>
                    <a:pt x="257" y="234"/>
                  </a:lnTo>
                  <a:lnTo>
                    <a:pt x="251" y="225"/>
                  </a:lnTo>
                  <a:lnTo>
                    <a:pt x="245" y="218"/>
                  </a:lnTo>
                  <a:lnTo>
                    <a:pt x="239" y="210"/>
                  </a:lnTo>
                  <a:lnTo>
                    <a:pt x="231" y="204"/>
                  </a:lnTo>
                  <a:lnTo>
                    <a:pt x="214" y="192"/>
                  </a:lnTo>
                  <a:lnTo>
                    <a:pt x="197" y="182"/>
                  </a:lnTo>
                  <a:lnTo>
                    <a:pt x="179" y="176"/>
                  </a:lnTo>
                  <a:lnTo>
                    <a:pt x="160" y="170"/>
                  </a:lnTo>
                  <a:lnTo>
                    <a:pt x="160" y="17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2" name="Freeform 16"/>
            <p:cNvSpPr>
              <a:spLocks/>
            </p:cNvSpPr>
            <p:nvPr userDrawn="1"/>
          </p:nvSpPr>
          <p:spPr bwMode="auto">
            <a:xfrm>
              <a:off x="6454363" y="2781062"/>
              <a:ext cx="95250" cy="93663"/>
            </a:xfrm>
            <a:custGeom>
              <a:avLst/>
              <a:gdLst/>
              <a:ahLst/>
              <a:cxnLst>
                <a:cxn ang="0">
                  <a:pos x="59" y="0"/>
                </a:cxn>
                <a:cxn ang="0">
                  <a:pos x="59" y="0"/>
                </a:cxn>
                <a:cxn ang="0">
                  <a:pos x="47" y="2"/>
                </a:cxn>
                <a:cxn ang="0">
                  <a:pos x="36" y="5"/>
                </a:cxn>
                <a:cxn ang="0">
                  <a:pos x="26" y="9"/>
                </a:cxn>
                <a:cxn ang="0">
                  <a:pos x="16" y="17"/>
                </a:cxn>
                <a:cxn ang="0">
                  <a:pos x="9" y="26"/>
                </a:cxn>
                <a:cxn ang="0">
                  <a:pos x="4" y="37"/>
                </a:cxn>
                <a:cxn ang="0">
                  <a:pos x="0" y="48"/>
                </a:cxn>
                <a:cxn ang="0">
                  <a:pos x="0" y="60"/>
                </a:cxn>
                <a:cxn ang="0">
                  <a:pos x="0" y="60"/>
                </a:cxn>
                <a:cxn ang="0">
                  <a:pos x="0" y="72"/>
                </a:cxn>
                <a:cxn ang="0">
                  <a:pos x="4" y="83"/>
                </a:cxn>
                <a:cxn ang="0">
                  <a:pos x="9" y="94"/>
                </a:cxn>
                <a:cxn ang="0">
                  <a:pos x="16" y="103"/>
                </a:cxn>
                <a:cxn ang="0">
                  <a:pos x="26" y="109"/>
                </a:cxn>
                <a:cxn ang="0">
                  <a:pos x="36" y="115"/>
                </a:cxn>
                <a:cxn ang="0">
                  <a:pos x="47" y="118"/>
                </a:cxn>
                <a:cxn ang="0">
                  <a:pos x="59" y="120"/>
                </a:cxn>
                <a:cxn ang="0">
                  <a:pos x="59" y="120"/>
                </a:cxn>
                <a:cxn ang="0">
                  <a:pos x="72" y="118"/>
                </a:cxn>
                <a:cxn ang="0">
                  <a:pos x="82" y="115"/>
                </a:cxn>
                <a:cxn ang="0">
                  <a:pos x="93" y="109"/>
                </a:cxn>
                <a:cxn ang="0">
                  <a:pos x="101" y="103"/>
                </a:cxn>
                <a:cxn ang="0">
                  <a:pos x="108" y="94"/>
                </a:cxn>
                <a:cxn ang="0">
                  <a:pos x="114" y="83"/>
                </a:cxn>
                <a:cxn ang="0">
                  <a:pos x="118" y="72"/>
                </a:cxn>
                <a:cxn ang="0">
                  <a:pos x="119" y="60"/>
                </a:cxn>
                <a:cxn ang="0">
                  <a:pos x="119" y="60"/>
                </a:cxn>
                <a:cxn ang="0">
                  <a:pos x="118" y="48"/>
                </a:cxn>
                <a:cxn ang="0">
                  <a:pos x="114" y="37"/>
                </a:cxn>
                <a:cxn ang="0">
                  <a:pos x="108" y="26"/>
                </a:cxn>
                <a:cxn ang="0">
                  <a:pos x="101" y="17"/>
                </a:cxn>
                <a:cxn ang="0">
                  <a:pos x="93" y="9"/>
                </a:cxn>
                <a:cxn ang="0">
                  <a:pos x="82" y="5"/>
                </a:cxn>
                <a:cxn ang="0">
                  <a:pos x="72" y="2"/>
                </a:cxn>
                <a:cxn ang="0">
                  <a:pos x="59" y="0"/>
                </a:cxn>
                <a:cxn ang="0">
                  <a:pos x="59" y="0"/>
                </a:cxn>
              </a:cxnLst>
              <a:rect l="0" t="0" r="r" b="b"/>
              <a:pathLst>
                <a:path w="119" h="120">
                  <a:moveTo>
                    <a:pt x="59" y="0"/>
                  </a:moveTo>
                  <a:lnTo>
                    <a:pt x="59" y="0"/>
                  </a:lnTo>
                  <a:lnTo>
                    <a:pt x="47" y="2"/>
                  </a:lnTo>
                  <a:lnTo>
                    <a:pt x="36" y="5"/>
                  </a:lnTo>
                  <a:lnTo>
                    <a:pt x="26" y="9"/>
                  </a:lnTo>
                  <a:lnTo>
                    <a:pt x="16" y="17"/>
                  </a:lnTo>
                  <a:lnTo>
                    <a:pt x="9" y="26"/>
                  </a:lnTo>
                  <a:lnTo>
                    <a:pt x="4" y="37"/>
                  </a:lnTo>
                  <a:lnTo>
                    <a:pt x="0" y="48"/>
                  </a:lnTo>
                  <a:lnTo>
                    <a:pt x="0" y="60"/>
                  </a:lnTo>
                  <a:lnTo>
                    <a:pt x="0" y="60"/>
                  </a:lnTo>
                  <a:lnTo>
                    <a:pt x="0" y="72"/>
                  </a:lnTo>
                  <a:lnTo>
                    <a:pt x="4" y="83"/>
                  </a:lnTo>
                  <a:lnTo>
                    <a:pt x="9" y="94"/>
                  </a:lnTo>
                  <a:lnTo>
                    <a:pt x="16" y="103"/>
                  </a:lnTo>
                  <a:lnTo>
                    <a:pt x="26" y="109"/>
                  </a:lnTo>
                  <a:lnTo>
                    <a:pt x="36" y="115"/>
                  </a:lnTo>
                  <a:lnTo>
                    <a:pt x="47" y="118"/>
                  </a:lnTo>
                  <a:lnTo>
                    <a:pt x="59" y="120"/>
                  </a:lnTo>
                  <a:lnTo>
                    <a:pt x="59" y="120"/>
                  </a:lnTo>
                  <a:lnTo>
                    <a:pt x="72" y="118"/>
                  </a:lnTo>
                  <a:lnTo>
                    <a:pt x="82" y="115"/>
                  </a:lnTo>
                  <a:lnTo>
                    <a:pt x="93" y="109"/>
                  </a:lnTo>
                  <a:lnTo>
                    <a:pt x="101" y="103"/>
                  </a:lnTo>
                  <a:lnTo>
                    <a:pt x="108" y="94"/>
                  </a:lnTo>
                  <a:lnTo>
                    <a:pt x="114" y="83"/>
                  </a:lnTo>
                  <a:lnTo>
                    <a:pt x="118" y="72"/>
                  </a:lnTo>
                  <a:lnTo>
                    <a:pt x="119" y="60"/>
                  </a:lnTo>
                  <a:lnTo>
                    <a:pt x="119" y="60"/>
                  </a:lnTo>
                  <a:lnTo>
                    <a:pt x="118" y="48"/>
                  </a:lnTo>
                  <a:lnTo>
                    <a:pt x="114" y="37"/>
                  </a:lnTo>
                  <a:lnTo>
                    <a:pt x="108" y="26"/>
                  </a:lnTo>
                  <a:lnTo>
                    <a:pt x="101" y="17"/>
                  </a:lnTo>
                  <a:lnTo>
                    <a:pt x="93" y="9"/>
                  </a:lnTo>
                  <a:lnTo>
                    <a:pt x="82" y="5"/>
                  </a:lnTo>
                  <a:lnTo>
                    <a:pt x="72" y="2"/>
                  </a:lnTo>
                  <a:lnTo>
                    <a:pt x="59" y="0"/>
                  </a:lnTo>
                  <a:lnTo>
                    <a:pt x="59"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3" name="Freeform 17"/>
            <p:cNvSpPr>
              <a:spLocks/>
            </p:cNvSpPr>
            <p:nvPr userDrawn="1"/>
          </p:nvSpPr>
          <p:spPr bwMode="auto">
            <a:xfrm>
              <a:off x="2553876" y="3062050"/>
              <a:ext cx="414337" cy="425450"/>
            </a:xfrm>
            <a:custGeom>
              <a:avLst/>
              <a:gdLst/>
              <a:ahLst/>
              <a:cxnLst>
                <a:cxn ang="0">
                  <a:pos x="360" y="0"/>
                </a:cxn>
                <a:cxn ang="0">
                  <a:pos x="358" y="3"/>
                </a:cxn>
                <a:cxn ang="0">
                  <a:pos x="358" y="3"/>
                </a:cxn>
                <a:cxn ang="0">
                  <a:pos x="259" y="400"/>
                </a:cxn>
                <a:cxn ang="0">
                  <a:pos x="159" y="0"/>
                </a:cxn>
                <a:cxn ang="0">
                  <a:pos x="51" y="0"/>
                </a:cxn>
                <a:cxn ang="0">
                  <a:pos x="0" y="536"/>
                </a:cxn>
                <a:cxn ang="0">
                  <a:pos x="96" y="536"/>
                </a:cxn>
                <a:cxn ang="0">
                  <a:pos x="96" y="533"/>
                </a:cxn>
                <a:cxn ang="0">
                  <a:pos x="96" y="533"/>
                </a:cxn>
                <a:cxn ang="0">
                  <a:pos x="103" y="375"/>
                </a:cxn>
                <a:cxn ang="0">
                  <a:pos x="113" y="149"/>
                </a:cxn>
                <a:cxn ang="0">
                  <a:pos x="113" y="149"/>
                </a:cxn>
                <a:cxn ang="0">
                  <a:pos x="167" y="375"/>
                </a:cxn>
                <a:cxn ang="0">
                  <a:pos x="207" y="533"/>
                </a:cxn>
                <a:cxn ang="0">
                  <a:pos x="207" y="536"/>
                </a:cxn>
                <a:cxn ang="0">
                  <a:pos x="303" y="536"/>
                </a:cxn>
                <a:cxn ang="0">
                  <a:pos x="303" y="533"/>
                </a:cxn>
                <a:cxn ang="0">
                  <a:pos x="303" y="533"/>
                </a:cxn>
                <a:cxn ang="0">
                  <a:pos x="397" y="146"/>
                </a:cxn>
                <a:cxn ang="0">
                  <a:pos x="397" y="146"/>
                </a:cxn>
                <a:cxn ang="0">
                  <a:pos x="412" y="371"/>
                </a:cxn>
                <a:cxn ang="0">
                  <a:pos x="423" y="533"/>
                </a:cxn>
                <a:cxn ang="0">
                  <a:pos x="423" y="536"/>
                </a:cxn>
                <a:cxn ang="0">
                  <a:pos x="522" y="536"/>
                </a:cxn>
                <a:cxn ang="0">
                  <a:pos x="470" y="0"/>
                </a:cxn>
                <a:cxn ang="0">
                  <a:pos x="360" y="0"/>
                </a:cxn>
              </a:cxnLst>
              <a:rect l="0" t="0" r="r" b="b"/>
              <a:pathLst>
                <a:path w="522" h="536">
                  <a:moveTo>
                    <a:pt x="360" y="0"/>
                  </a:moveTo>
                  <a:lnTo>
                    <a:pt x="358" y="3"/>
                  </a:lnTo>
                  <a:lnTo>
                    <a:pt x="358" y="3"/>
                  </a:lnTo>
                  <a:lnTo>
                    <a:pt x="259" y="400"/>
                  </a:lnTo>
                  <a:lnTo>
                    <a:pt x="159" y="0"/>
                  </a:lnTo>
                  <a:lnTo>
                    <a:pt x="51" y="0"/>
                  </a:lnTo>
                  <a:lnTo>
                    <a:pt x="0" y="536"/>
                  </a:lnTo>
                  <a:lnTo>
                    <a:pt x="96" y="536"/>
                  </a:lnTo>
                  <a:lnTo>
                    <a:pt x="96" y="533"/>
                  </a:lnTo>
                  <a:lnTo>
                    <a:pt x="96" y="533"/>
                  </a:lnTo>
                  <a:lnTo>
                    <a:pt x="103" y="375"/>
                  </a:lnTo>
                  <a:lnTo>
                    <a:pt x="113" y="149"/>
                  </a:lnTo>
                  <a:lnTo>
                    <a:pt x="113" y="149"/>
                  </a:lnTo>
                  <a:lnTo>
                    <a:pt x="167" y="375"/>
                  </a:lnTo>
                  <a:lnTo>
                    <a:pt x="207" y="533"/>
                  </a:lnTo>
                  <a:lnTo>
                    <a:pt x="207" y="536"/>
                  </a:lnTo>
                  <a:lnTo>
                    <a:pt x="303" y="536"/>
                  </a:lnTo>
                  <a:lnTo>
                    <a:pt x="303" y="533"/>
                  </a:lnTo>
                  <a:lnTo>
                    <a:pt x="303" y="533"/>
                  </a:lnTo>
                  <a:lnTo>
                    <a:pt x="397" y="146"/>
                  </a:lnTo>
                  <a:lnTo>
                    <a:pt x="397" y="146"/>
                  </a:lnTo>
                  <a:lnTo>
                    <a:pt x="412" y="371"/>
                  </a:lnTo>
                  <a:lnTo>
                    <a:pt x="423" y="533"/>
                  </a:lnTo>
                  <a:lnTo>
                    <a:pt x="423" y="536"/>
                  </a:lnTo>
                  <a:lnTo>
                    <a:pt x="522" y="536"/>
                  </a:lnTo>
                  <a:lnTo>
                    <a:pt x="470" y="0"/>
                  </a:lnTo>
                  <a:lnTo>
                    <a:pt x="360"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4" name="Freeform 18"/>
            <p:cNvSpPr>
              <a:spLocks noEditPoints="1"/>
            </p:cNvSpPr>
            <p:nvPr userDrawn="1"/>
          </p:nvSpPr>
          <p:spPr bwMode="auto">
            <a:xfrm>
              <a:off x="2998376" y="3165237"/>
              <a:ext cx="258762" cy="328613"/>
            </a:xfrm>
            <a:custGeom>
              <a:avLst/>
              <a:gdLst/>
              <a:ahLst/>
              <a:cxnLst>
                <a:cxn ang="0">
                  <a:pos x="321" y="135"/>
                </a:cxn>
                <a:cxn ang="0">
                  <a:pos x="317" y="88"/>
                </a:cxn>
                <a:cxn ang="0">
                  <a:pos x="301" y="53"/>
                </a:cxn>
                <a:cxn ang="0">
                  <a:pos x="274" y="25"/>
                </a:cxn>
                <a:cxn ang="0">
                  <a:pos x="235" y="10"/>
                </a:cxn>
                <a:cxn ang="0">
                  <a:pos x="186" y="2"/>
                </a:cxn>
                <a:cxn ang="0">
                  <a:pos x="130" y="4"/>
                </a:cxn>
                <a:cxn ang="0">
                  <a:pos x="23" y="27"/>
                </a:cxn>
                <a:cxn ang="0">
                  <a:pos x="42" y="103"/>
                </a:cxn>
                <a:cxn ang="0">
                  <a:pos x="96" y="82"/>
                </a:cxn>
                <a:cxn ang="0">
                  <a:pos x="153" y="76"/>
                </a:cxn>
                <a:cxn ang="0">
                  <a:pos x="188" y="79"/>
                </a:cxn>
                <a:cxn ang="0">
                  <a:pos x="219" y="100"/>
                </a:cxn>
                <a:cxn ang="0">
                  <a:pos x="229" y="144"/>
                </a:cxn>
                <a:cxn ang="0">
                  <a:pos x="203" y="163"/>
                </a:cxn>
                <a:cxn ang="0">
                  <a:pos x="131" y="172"/>
                </a:cxn>
                <a:cxn ang="0">
                  <a:pos x="75" y="192"/>
                </a:cxn>
                <a:cxn ang="0">
                  <a:pos x="33" y="219"/>
                </a:cxn>
                <a:cxn ang="0">
                  <a:pos x="9" y="256"/>
                </a:cxn>
                <a:cxn ang="0">
                  <a:pos x="0" y="302"/>
                </a:cxn>
                <a:cxn ang="0">
                  <a:pos x="3" y="327"/>
                </a:cxn>
                <a:cxn ang="0">
                  <a:pos x="12" y="359"/>
                </a:cxn>
                <a:cxn ang="0">
                  <a:pos x="32" y="383"/>
                </a:cxn>
                <a:cxn ang="0">
                  <a:pos x="56" y="402"/>
                </a:cxn>
                <a:cxn ang="0">
                  <a:pos x="88" y="412"/>
                </a:cxn>
                <a:cxn ang="0">
                  <a:pos x="113" y="414"/>
                </a:cxn>
                <a:cxn ang="0">
                  <a:pos x="168" y="405"/>
                </a:cxn>
                <a:cxn ang="0">
                  <a:pos x="214" y="377"/>
                </a:cxn>
                <a:cxn ang="0">
                  <a:pos x="237" y="351"/>
                </a:cxn>
                <a:cxn ang="0">
                  <a:pos x="235" y="406"/>
                </a:cxn>
                <a:cxn ang="0">
                  <a:pos x="324" y="402"/>
                </a:cxn>
                <a:cxn ang="0">
                  <a:pos x="321" y="296"/>
                </a:cxn>
                <a:cxn ang="0">
                  <a:pos x="128" y="339"/>
                </a:cxn>
                <a:cxn ang="0">
                  <a:pos x="102" y="327"/>
                </a:cxn>
                <a:cxn ang="0">
                  <a:pos x="90" y="302"/>
                </a:cxn>
                <a:cxn ang="0">
                  <a:pos x="90" y="284"/>
                </a:cxn>
                <a:cxn ang="0">
                  <a:pos x="98" y="264"/>
                </a:cxn>
                <a:cxn ang="0">
                  <a:pos x="116" y="249"/>
                </a:cxn>
                <a:cxn ang="0">
                  <a:pos x="168" y="232"/>
                </a:cxn>
                <a:cxn ang="0">
                  <a:pos x="229" y="235"/>
                </a:cxn>
                <a:cxn ang="0">
                  <a:pos x="223" y="271"/>
                </a:cxn>
                <a:cxn ang="0">
                  <a:pos x="199" y="313"/>
                </a:cxn>
                <a:cxn ang="0">
                  <a:pos x="176" y="331"/>
                </a:cxn>
                <a:cxn ang="0">
                  <a:pos x="148" y="339"/>
                </a:cxn>
              </a:cxnLst>
              <a:rect l="0" t="0" r="r" b="b"/>
              <a:pathLst>
                <a:path w="324" h="414">
                  <a:moveTo>
                    <a:pt x="321" y="296"/>
                  </a:moveTo>
                  <a:lnTo>
                    <a:pt x="321" y="135"/>
                  </a:lnTo>
                  <a:lnTo>
                    <a:pt x="321" y="135"/>
                  </a:lnTo>
                  <a:lnTo>
                    <a:pt x="321" y="118"/>
                  </a:lnTo>
                  <a:lnTo>
                    <a:pt x="320" y="103"/>
                  </a:lnTo>
                  <a:lnTo>
                    <a:pt x="317" y="88"/>
                  </a:lnTo>
                  <a:lnTo>
                    <a:pt x="312" y="76"/>
                  </a:lnTo>
                  <a:lnTo>
                    <a:pt x="307" y="63"/>
                  </a:lnTo>
                  <a:lnTo>
                    <a:pt x="301" y="53"/>
                  </a:lnTo>
                  <a:lnTo>
                    <a:pt x="294" y="42"/>
                  </a:lnTo>
                  <a:lnTo>
                    <a:pt x="284" y="33"/>
                  </a:lnTo>
                  <a:lnTo>
                    <a:pt x="274" y="25"/>
                  </a:lnTo>
                  <a:lnTo>
                    <a:pt x="263" y="19"/>
                  </a:lnTo>
                  <a:lnTo>
                    <a:pt x="251" y="13"/>
                  </a:lnTo>
                  <a:lnTo>
                    <a:pt x="235" y="10"/>
                  </a:lnTo>
                  <a:lnTo>
                    <a:pt x="220" y="5"/>
                  </a:lnTo>
                  <a:lnTo>
                    <a:pt x="203" y="4"/>
                  </a:lnTo>
                  <a:lnTo>
                    <a:pt x="186" y="2"/>
                  </a:lnTo>
                  <a:lnTo>
                    <a:pt x="166" y="0"/>
                  </a:lnTo>
                  <a:lnTo>
                    <a:pt x="166" y="0"/>
                  </a:lnTo>
                  <a:lnTo>
                    <a:pt x="130" y="4"/>
                  </a:lnTo>
                  <a:lnTo>
                    <a:pt x="93" y="8"/>
                  </a:lnTo>
                  <a:lnTo>
                    <a:pt x="56" y="16"/>
                  </a:lnTo>
                  <a:lnTo>
                    <a:pt x="23" y="27"/>
                  </a:lnTo>
                  <a:lnTo>
                    <a:pt x="19" y="28"/>
                  </a:lnTo>
                  <a:lnTo>
                    <a:pt x="38" y="105"/>
                  </a:lnTo>
                  <a:lnTo>
                    <a:pt x="42" y="103"/>
                  </a:lnTo>
                  <a:lnTo>
                    <a:pt x="42" y="103"/>
                  </a:lnTo>
                  <a:lnTo>
                    <a:pt x="68" y="91"/>
                  </a:lnTo>
                  <a:lnTo>
                    <a:pt x="96" y="82"/>
                  </a:lnTo>
                  <a:lnTo>
                    <a:pt x="125" y="77"/>
                  </a:lnTo>
                  <a:lnTo>
                    <a:pt x="139" y="76"/>
                  </a:lnTo>
                  <a:lnTo>
                    <a:pt x="153" y="76"/>
                  </a:lnTo>
                  <a:lnTo>
                    <a:pt x="153" y="76"/>
                  </a:lnTo>
                  <a:lnTo>
                    <a:pt x="171" y="76"/>
                  </a:lnTo>
                  <a:lnTo>
                    <a:pt x="188" y="79"/>
                  </a:lnTo>
                  <a:lnTo>
                    <a:pt x="200" y="83"/>
                  </a:lnTo>
                  <a:lnTo>
                    <a:pt x="211" y="91"/>
                  </a:lnTo>
                  <a:lnTo>
                    <a:pt x="219" y="100"/>
                  </a:lnTo>
                  <a:lnTo>
                    <a:pt x="225" y="112"/>
                  </a:lnTo>
                  <a:lnTo>
                    <a:pt x="228" y="128"/>
                  </a:lnTo>
                  <a:lnTo>
                    <a:pt x="229" y="144"/>
                  </a:lnTo>
                  <a:lnTo>
                    <a:pt x="229" y="163"/>
                  </a:lnTo>
                  <a:lnTo>
                    <a:pt x="229" y="163"/>
                  </a:lnTo>
                  <a:lnTo>
                    <a:pt x="203" y="163"/>
                  </a:lnTo>
                  <a:lnTo>
                    <a:pt x="177" y="164"/>
                  </a:lnTo>
                  <a:lnTo>
                    <a:pt x="154" y="167"/>
                  </a:lnTo>
                  <a:lnTo>
                    <a:pt x="131" y="172"/>
                  </a:lnTo>
                  <a:lnTo>
                    <a:pt x="111" y="178"/>
                  </a:lnTo>
                  <a:lnTo>
                    <a:pt x="93" y="184"/>
                  </a:lnTo>
                  <a:lnTo>
                    <a:pt x="75" y="192"/>
                  </a:lnTo>
                  <a:lnTo>
                    <a:pt x="59" y="200"/>
                  </a:lnTo>
                  <a:lnTo>
                    <a:pt x="45" y="209"/>
                  </a:lnTo>
                  <a:lnTo>
                    <a:pt x="33" y="219"/>
                  </a:lnTo>
                  <a:lnTo>
                    <a:pt x="24" y="232"/>
                  </a:lnTo>
                  <a:lnTo>
                    <a:pt x="15" y="244"/>
                  </a:lnTo>
                  <a:lnTo>
                    <a:pt x="9" y="256"/>
                  </a:lnTo>
                  <a:lnTo>
                    <a:pt x="4" y="271"/>
                  </a:lnTo>
                  <a:lnTo>
                    <a:pt x="1" y="287"/>
                  </a:lnTo>
                  <a:lnTo>
                    <a:pt x="0" y="302"/>
                  </a:lnTo>
                  <a:lnTo>
                    <a:pt x="0" y="302"/>
                  </a:lnTo>
                  <a:lnTo>
                    <a:pt x="0" y="314"/>
                  </a:lnTo>
                  <a:lnTo>
                    <a:pt x="3" y="327"/>
                  </a:lnTo>
                  <a:lnTo>
                    <a:pt x="4" y="337"/>
                  </a:lnTo>
                  <a:lnTo>
                    <a:pt x="7" y="348"/>
                  </a:lnTo>
                  <a:lnTo>
                    <a:pt x="12" y="359"/>
                  </a:lnTo>
                  <a:lnTo>
                    <a:pt x="18" y="368"/>
                  </a:lnTo>
                  <a:lnTo>
                    <a:pt x="24" y="376"/>
                  </a:lnTo>
                  <a:lnTo>
                    <a:pt x="32" y="383"/>
                  </a:lnTo>
                  <a:lnTo>
                    <a:pt x="39" y="391"/>
                  </a:lnTo>
                  <a:lnTo>
                    <a:pt x="47" y="397"/>
                  </a:lnTo>
                  <a:lnTo>
                    <a:pt x="56" y="402"/>
                  </a:lnTo>
                  <a:lnTo>
                    <a:pt x="67" y="406"/>
                  </a:lnTo>
                  <a:lnTo>
                    <a:pt x="78" y="409"/>
                  </a:lnTo>
                  <a:lnTo>
                    <a:pt x="88" y="412"/>
                  </a:lnTo>
                  <a:lnTo>
                    <a:pt x="101" y="414"/>
                  </a:lnTo>
                  <a:lnTo>
                    <a:pt x="113" y="414"/>
                  </a:lnTo>
                  <a:lnTo>
                    <a:pt x="113" y="414"/>
                  </a:lnTo>
                  <a:lnTo>
                    <a:pt x="133" y="414"/>
                  </a:lnTo>
                  <a:lnTo>
                    <a:pt x="151" y="411"/>
                  </a:lnTo>
                  <a:lnTo>
                    <a:pt x="168" y="405"/>
                  </a:lnTo>
                  <a:lnTo>
                    <a:pt x="185" y="397"/>
                  </a:lnTo>
                  <a:lnTo>
                    <a:pt x="200" y="388"/>
                  </a:lnTo>
                  <a:lnTo>
                    <a:pt x="214" y="377"/>
                  </a:lnTo>
                  <a:lnTo>
                    <a:pt x="226" y="365"/>
                  </a:lnTo>
                  <a:lnTo>
                    <a:pt x="237" y="351"/>
                  </a:lnTo>
                  <a:lnTo>
                    <a:pt x="237" y="351"/>
                  </a:lnTo>
                  <a:lnTo>
                    <a:pt x="235" y="374"/>
                  </a:lnTo>
                  <a:lnTo>
                    <a:pt x="235" y="402"/>
                  </a:lnTo>
                  <a:lnTo>
                    <a:pt x="235" y="406"/>
                  </a:lnTo>
                  <a:lnTo>
                    <a:pt x="324" y="406"/>
                  </a:lnTo>
                  <a:lnTo>
                    <a:pt x="324" y="402"/>
                  </a:lnTo>
                  <a:lnTo>
                    <a:pt x="324" y="402"/>
                  </a:lnTo>
                  <a:lnTo>
                    <a:pt x="323" y="351"/>
                  </a:lnTo>
                  <a:lnTo>
                    <a:pt x="321" y="296"/>
                  </a:lnTo>
                  <a:lnTo>
                    <a:pt x="321" y="296"/>
                  </a:lnTo>
                  <a:close/>
                  <a:moveTo>
                    <a:pt x="137" y="340"/>
                  </a:moveTo>
                  <a:lnTo>
                    <a:pt x="137" y="340"/>
                  </a:lnTo>
                  <a:lnTo>
                    <a:pt x="128" y="339"/>
                  </a:lnTo>
                  <a:lnTo>
                    <a:pt x="117" y="337"/>
                  </a:lnTo>
                  <a:lnTo>
                    <a:pt x="110" y="333"/>
                  </a:lnTo>
                  <a:lnTo>
                    <a:pt x="102" y="327"/>
                  </a:lnTo>
                  <a:lnTo>
                    <a:pt x="98" y="320"/>
                  </a:lnTo>
                  <a:lnTo>
                    <a:pt x="93" y="311"/>
                  </a:lnTo>
                  <a:lnTo>
                    <a:pt x="90" y="302"/>
                  </a:lnTo>
                  <a:lnTo>
                    <a:pt x="90" y="291"/>
                  </a:lnTo>
                  <a:lnTo>
                    <a:pt x="90" y="291"/>
                  </a:lnTo>
                  <a:lnTo>
                    <a:pt x="90" y="284"/>
                  </a:lnTo>
                  <a:lnTo>
                    <a:pt x="91" y="278"/>
                  </a:lnTo>
                  <a:lnTo>
                    <a:pt x="94" y="270"/>
                  </a:lnTo>
                  <a:lnTo>
                    <a:pt x="98" y="264"/>
                  </a:lnTo>
                  <a:lnTo>
                    <a:pt x="104" y="259"/>
                  </a:lnTo>
                  <a:lnTo>
                    <a:pt x="108" y="253"/>
                  </a:lnTo>
                  <a:lnTo>
                    <a:pt x="116" y="249"/>
                  </a:lnTo>
                  <a:lnTo>
                    <a:pt x="125" y="244"/>
                  </a:lnTo>
                  <a:lnTo>
                    <a:pt x="143" y="238"/>
                  </a:lnTo>
                  <a:lnTo>
                    <a:pt x="168" y="232"/>
                  </a:lnTo>
                  <a:lnTo>
                    <a:pt x="197" y="229"/>
                  </a:lnTo>
                  <a:lnTo>
                    <a:pt x="229" y="227"/>
                  </a:lnTo>
                  <a:lnTo>
                    <a:pt x="229" y="235"/>
                  </a:lnTo>
                  <a:lnTo>
                    <a:pt x="229" y="235"/>
                  </a:lnTo>
                  <a:lnTo>
                    <a:pt x="228" y="253"/>
                  </a:lnTo>
                  <a:lnTo>
                    <a:pt x="223" y="271"/>
                  </a:lnTo>
                  <a:lnTo>
                    <a:pt x="215" y="290"/>
                  </a:lnTo>
                  <a:lnTo>
                    <a:pt x="205" y="307"/>
                  </a:lnTo>
                  <a:lnTo>
                    <a:pt x="199" y="313"/>
                  </a:lnTo>
                  <a:lnTo>
                    <a:pt x="191" y="320"/>
                  </a:lnTo>
                  <a:lnTo>
                    <a:pt x="185" y="325"/>
                  </a:lnTo>
                  <a:lnTo>
                    <a:pt x="176" y="331"/>
                  </a:lnTo>
                  <a:lnTo>
                    <a:pt x="168" y="334"/>
                  </a:lnTo>
                  <a:lnTo>
                    <a:pt x="159" y="337"/>
                  </a:lnTo>
                  <a:lnTo>
                    <a:pt x="148" y="339"/>
                  </a:lnTo>
                  <a:lnTo>
                    <a:pt x="137" y="340"/>
                  </a:lnTo>
                  <a:lnTo>
                    <a:pt x="137" y="34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5" name="Freeform 19"/>
            <p:cNvSpPr>
              <a:spLocks/>
            </p:cNvSpPr>
            <p:nvPr userDrawn="1"/>
          </p:nvSpPr>
          <p:spPr bwMode="auto">
            <a:xfrm>
              <a:off x="3309526" y="3027125"/>
              <a:ext cx="265112" cy="460375"/>
            </a:xfrm>
            <a:custGeom>
              <a:avLst/>
              <a:gdLst/>
              <a:ahLst/>
              <a:cxnLst>
                <a:cxn ang="0">
                  <a:pos x="326" y="184"/>
                </a:cxn>
                <a:cxn ang="0">
                  <a:pos x="211" y="184"/>
                </a:cxn>
                <a:cxn ang="0">
                  <a:pos x="92" y="341"/>
                </a:cxn>
                <a:cxn ang="0">
                  <a:pos x="92" y="0"/>
                </a:cxn>
                <a:cxn ang="0">
                  <a:pos x="0" y="0"/>
                </a:cxn>
                <a:cxn ang="0">
                  <a:pos x="0" y="580"/>
                </a:cxn>
                <a:cxn ang="0">
                  <a:pos x="92" y="580"/>
                </a:cxn>
                <a:cxn ang="0">
                  <a:pos x="92" y="393"/>
                </a:cxn>
                <a:cxn ang="0">
                  <a:pos x="218" y="579"/>
                </a:cxn>
                <a:cxn ang="0">
                  <a:pos x="219" y="580"/>
                </a:cxn>
                <a:cxn ang="0">
                  <a:pos x="335" y="580"/>
                </a:cxn>
                <a:cxn ang="0">
                  <a:pos x="178" y="366"/>
                </a:cxn>
                <a:cxn ang="0">
                  <a:pos x="326" y="184"/>
                </a:cxn>
              </a:cxnLst>
              <a:rect l="0" t="0" r="r" b="b"/>
              <a:pathLst>
                <a:path w="335" h="580">
                  <a:moveTo>
                    <a:pt x="326" y="184"/>
                  </a:moveTo>
                  <a:lnTo>
                    <a:pt x="211" y="184"/>
                  </a:lnTo>
                  <a:lnTo>
                    <a:pt x="92" y="341"/>
                  </a:lnTo>
                  <a:lnTo>
                    <a:pt x="92" y="0"/>
                  </a:lnTo>
                  <a:lnTo>
                    <a:pt x="0" y="0"/>
                  </a:lnTo>
                  <a:lnTo>
                    <a:pt x="0" y="580"/>
                  </a:lnTo>
                  <a:lnTo>
                    <a:pt x="92" y="580"/>
                  </a:lnTo>
                  <a:lnTo>
                    <a:pt x="92" y="393"/>
                  </a:lnTo>
                  <a:lnTo>
                    <a:pt x="218" y="579"/>
                  </a:lnTo>
                  <a:lnTo>
                    <a:pt x="219" y="580"/>
                  </a:lnTo>
                  <a:lnTo>
                    <a:pt x="335" y="580"/>
                  </a:lnTo>
                  <a:lnTo>
                    <a:pt x="178" y="366"/>
                  </a:lnTo>
                  <a:lnTo>
                    <a:pt x="326" y="184"/>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6" name="Freeform 20"/>
            <p:cNvSpPr>
              <a:spLocks noEditPoints="1"/>
            </p:cNvSpPr>
            <p:nvPr userDrawn="1"/>
          </p:nvSpPr>
          <p:spPr bwMode="auto">
            <a:xfrm>
              <a:off x="3568288" y="3165237"/>
              <a:ext cx="274637" cy="328613"/>
            </a:xfrm>
            <a:custGeom>
              <a:avLst/>
              <a:gdLst/>
              <a:ahLst/>
              <a:cxnLst>
                <a:cxn ang="0">
                  <a:pos x="183" y="0"/>
                </a:cxn>
                <a:cxn ang="0">
                  <a:pos x="143" y="5"/>
                </a:cxn>
                <a:cxn ang="0">
                  <a:pos x="107" y="16"/>
                </a:cxn>
                <a:cxn ang="0">
                  <a:pos x="77" y="34"/>
                </a:cxn>
                <a:cxn ang="0">
                  <a:pos x="49" y="59"/>
                </a:cxn>
                <a:cxn ang="0">
                  <a:pos x="29" y="88"/>
                </a:cxn>
                <a:cxn ang="0">
                  <a:pos x="13" y="125"/>
                </a:cxn>
                <a:cxn ang="0">
                  <a:pos x="3" y="164"/>
                </a:cxn>
                <a:cxn ang="0">
                  <a:pos x="0" y="210"/>
                </a:cxn>
                <a:cxn ang="0">
                  <a:pos x="0" y="235"/>
                </a:cxn>
                <a:cxn ang="0">
                  <a:pos x="6" y="279"/>
                </a:cxn>
                <a:cxn ang="0">
                  <a:pos x="19" y="317"/>
                </a:cxn>
                <a:cxn ang="0">
                  <a:pos x="37" y="350"/>
                </a:cxn>
                <a:cxn ang="0">
                  <a:pos x="62" y="376"/>
                </a:cxn>
                <a:cxn ang="0">
                  <a:pos x="91" y="394"/>
                </a:cxn>
                <a:cxn ang="0">
                  <a:pos x="126" y="408"/>
                </a:cxn>
                <a:cxn ang="0">
                  <a:pos x="167" y="414"/>
                </a:cxn>
                <a:cxn ang="0">
                  <a:pos x="190" y="414"/>
                </a:cxn>
                <a:cxn ang="0">
                  <a:pos x="264" y="408"/>
                </a:cxn>
                <a:cxn ang="0">
                  <a:pos x="331" y="389"/>
                </a:cxn>
                <a:cxn ang="0">
                  <a:pos x="322" y="313"/>
                </a:cxn>
                <a:cxn ang="0">
                  <a:pos x="316" y="316"/>
                </a:cxn>
                <a:cxn ang="0">
                  <a:pos x="262" y="333"/>
                </a:cxn>
                <a:cxn ang="0">
                  <a:pos x="206" y="339"/>
                </a:cxn>
                <a:cxn ang="0">
                  <a:pos x="192" y="337"/>
                </a:cxn>
                <a:cxn ang="0">
                  <a:pos x="169" y="334"/>
                </a:cxn>
                <a:cxn ang="0">
                  <a:pos x="147" y="328"/>
                </a:cxn>
                <a:cxn ang="0">
                  <a:pos x="130" y="317"/>
                </a:cxn>
                <a:cxn ang="0">
                  <a:pos x="123" y="310"/>
                </a:cxn>
                <a:cxn ang="0">
                  <a:pos x="111" y="294"/>
                </a:cxn>
                <a:cxn ang="0">
                  <a:pos x="101" y="273"/>
                </a:cxn>
                <a:cxn ang="0">
                  <a:pos x="97" y="249"/>
                </a:cxn>
                <a:cxn ang="0">
                  <a:pos x="95" y="219"/>
                </a:cxn>
                <a:cxn ang="0">
                  <a:pos x="343" y="215"/>
                </a:cxn>
                <a:cxn ang="0">
                  <a:pos x="345" y="192"/>
                </a:cxn>
                <a:cxn ang="0">
                  <a:pos x="346" y="174"/>
                </a:cxn>
                <a:cxn ang="0">
                  <a:pos x="343" y="135"/>
                </a:cxn>
                <a:cxn ang="0">
                  <a:pos x="334" y="102"/>
                </a:cxn>
                <a:cxn ang="0">
                  <a:pos x="320" y="71"/>
                </a:cxn>
                <a:cxn ang="0">
                  <a:pos x="302" y="46"/>
                </a:cxn>
                <a:cxn ang="0">
                  <a:pos x="279" y="27"/>
                </a:cxn>
                <a:cxn ang="0">
                  <a:pos x="251" y="13"/>
                </a:cxn>
                <a:cxn ang="0">
                  <a:pos x="219" y="4"/>
                </a:cxn>
                <a:cxn ang="0">
                  <a:pos x="183" y="0"/>
                </a:cxn>
                <a:cxn ang="0">
                  <a:pos x="179" y="72"/>
                </a:cxn>
                <a:cxn ang="0">
                  <a:pos x="195" y="72"/>
                </a:cxn>
                <a:cxn ang="0">
                  <a:pos x="222" y="83"/>
                </a:cxn>
                <a:cxn ang="0">
                  <a:pos x="232" y="92"/>
                </a:cxn>
                <a:cxn ang="0">
                  <a:pos x="248" y="118"/>
                </a:cxn>
                <a:cxn ang="0">
                  <a:pos x="253" y="152"/>
                </a:cxn>
                <a:cxn ang="0">
                  <a:pos x="97" y="152"/>
                </a:cxn>
                <a:cxn ang="0">
                  <a:pos x="107" y="118"/>
                </a:cxn>
                <a:cxn ang="0">
                  <a:pos x="126" y="94"/>
                </a:cxn>
                <a:cxn ang="0">
                  <a:pos x="149" y="77"/>
                </a:cxn>
                <a:cxn ang="0">
                  <a:pos x="179" y="72"/>
                </a:cxn>
              </a:cxnLst>
              <a:rect l="0" t="0" r="r" b="b"/>
              <a:pathLst>
                <a:path w="346" h="414">
                  <a:moveTo>
                    <a:pt x="183" y="0"/>
                  </a:moveTo>
                  <a:lnTo>
                    <a:pt x="183" y="0"/>
                  </a:lnTo>
                  <a:lnTo>
                    <a:pt x="163" y="2"/>
                  </a:lnTo>
                  <a:lnTo>
                    <a:pt x="143" y="5"/>
                  </a:lnTo>
                  <a:lnTo>
                    <a:pt x="124" y="10"/>
                  </a:lnTo>
                  <a:lnTo>
                    <a:pt x="107" y="16"/>
                  </a:lnTo>
                  <a:lnTo>
                    <a:pt x="91" y="23"/>
                  </a:lnTo>
                  <a:lnTo>
                    <a:pt x="77" y="34"/>
                  </a:lnTo>
                  <a:lnTo>
                    <a:pt x="63" y="45"/>
                  </a:lnTo>
                  <a:lnTo>
                    <a:pt x="49" y="59"/>
                  </a:lnTo>
                  <a:lnTo>
                    <a:pt x="39" y="72"/>
                  </a:lnTo>
                  <a:lnTo>
                    <a:pt x="29" y="88"/>
                  </a:lnTo>
                  <a:lnTo>
                    <a:pt x="20" y="106"/>
                  </a:lnTo>
                  <a:lnTo>
                    <a:pt x="13" y="125"/>
                  </a:lnTo>
                  <a:lnTo>
                    <a:pt x="8" y="144"/>
                  </a:lnTo>
                  <a:lnTo>
                    <a:pt x="3" y="164"/>
                  </a:lnTo>
                  <a:lnTo>
                    <a:pt x="2" y="187"/>
                  </a:lnTo>
                  <a:lnTo>
                    <a:pt x="0" y="210"/>
                  </a:lnTo>
                  <a:lnTo>
                    <a:pt x="0" y="210"/>
                  </a:lnTo>
                  <a:lnTo>
                    <a:pt x="0" y="235"/>
                  </a:lnTo>
                  <a:lnTo>
                    <a:pt x="3" y="258"/>
                  </a:lnTo>
                  <a:lnTo>
                    <a:pt x="6" y="279"/>
                  </a:lnTo>
                  <a:lnTo>
                    <a:pt x="13" y="299"/>
                  </a:lnTo>
                  <a:lnTo>
                    <a:pt x="19" y="317"/>
                  </a:lnTo>
                  <a:lnTo>
                    <a:pt x="28" y="334"/>
                  </a:lnTo>
                  <a:lnTo>
                    <a:pt x="37" y="350"/>
                  </a:lnTo>
                  <a:lnTo>
                    <a:pt x="48" y="363"/>
                  </a:lnTo>
                  <a:lnTo>
                    <a:pt x="62" y="376"/>
                  </a:lnTo>
                  <a:lnTo>
                    <a:pt x="75" y="386"/>
                  </a:lnTo>
                  <a:lnTo>
                    <a:pt x="91" y="394"/>
                  </a:lnTo>
                  <a:lnTo>
                    <a:pt x="107" y="402"/>
                  </a:lnTo>
                  <a:lnTo>
                    <a:pt x="126" y="408"/>
                  </a:lnTo>
                  <a:lnTo>
                    <a:pt x="146" y="411"/>
                  </a:lnTo>
                  <a:lnTo>
                    <a:pt x="167" y="414"/>
                  </a:lnTo>
                  <a:lnTo>
                    <a:pt x="190" y="414"/>
                  </a:lnTo>
                  <a:lnTo>
                    <a:pt x="190" y="414"/>
                  </a:lnTo>
                  <a:lnTo>
                    <a:pt x="228" y="412"/>
                  </a:lnTo>
                  <a:lnTo>
                    <a:pt x="264" y="408"/>
                  </a:lnTo>
                  <a:lnTo>
                    <a:pt x="299" y="400"/>
                  </a:lnTo>
                  <a:lnTo>
                    <a:pt x="331" y="389"/>
                  </a:lnTo>
                  <a:lnTo>
                    <a:pt x="334" y="388"/>
                  </a:lnTo>
                  <a:lnTo>
                    <a:pt x="322" y="313"/>
                  </a:lnTo>
                  <a:lnTo>
                    <a:pt x="316" y="316"/>
                  </a:lnTo>
                  <a:lnTo>
                    <a:pt x="316" y="316"/>
                  </a:lnTo>
                  <a:lnTo>
                    <a:pt x="290" y="325"/>
                  </a:lnTo>
                  <a:lnTo>
                    <a:pt x="262" y="333"/>
                  </a:lnTo>
                  <a:lnTo>
                    <a:pt x="235" y="337"/>
                  </a:lnTo>
                  <a:lnTo>
                    <a:pt x="206" y="339"/>
                  </a:lnTo>
                  <a:lnTo>
                    <a:pt x="206" y="339"/>
                  </a:lnTo>
                  <a:lnTo>
                    <a:pt x="192" y="337"/>
                  </a:lnTo>
                  <a:lnTo>
                    <a:pt x="179" y="337"/>
                  </a:lnTo>
                  <a:lnTo>
                    <a:pt x="169" y="334"/>
                  </a:lnTo>
                  <a:lnTo>
                    <a:pt x="158" y="331"/>
                  </a:lnTo>
                  <a:lnTo>
                    <a:pt x="147" y="328"/>
                  </a:lnTo>
                  <a:lnTo>
                    <a:pt x="138" y="324"/>
                  </a:lnTo>
                  <a:lnTo>
                    <a:pt x="130" y="317"/>
                  </a:lnTo>
                  <a:lnTo>
                    <a:pt x="123" y="310"/>
                  </a:lnTo>
                  <a:lnTo>
                    <a:pt x="123" y="310"/>
                  </a:lnTo>
                  <a:lnTo>
                    <a:pt x="117" y="302"/>
                  </a:lnTo>
                  <a:lnTo>
                    <a:pt x="111" y="294"/>
                  </a:lnTo>
                  <a:lnTo>
                    <a:pt x="106" y="284"/>
                  </a:lnTo>
                  <a:lnTo>
                    <a:pt x="101" y="273"/>
                  </a:lnTo>
                  <a:lnTo>
                    <a:pt x="98" y="261"/>
                  </a:lnTo>
                  <a:lnTo>
                    <a:pt x="97" y="249"/>
                  </a:lnTo>
                  <a:lnTo>
                    <a:pt x="95" y="233"/>
                  </a:lnTo>
                  <a:lnTo>
                    <a:pt x="95" y="219"/>
                  </a:lnTo>
                  <a:lnTo>
                    <a:pt x="343" y="219"/>
                  </a:lnTo>
                  <a:lnTo>
                    <a:pt x="343" y="215"/>
                  </a:lnTo>
                  <a:lnTo>
                    <a:pt x="343" y="215"/>
                  </a:lnTo>
                  <a:lnTo>
                    <a:pt x="345" y="192"/>
                  </a:lnTo>
                  <a:lnTo>
                    <a:pt x="346" y="174"/>
                  </a:lnTo>
                  <a:lnTo>
                    <a:pt x="346" y="174"/>
                  </a:lnTo>
                  <a:lnTo>
                    <a:pt x="345" y="154"/>
                  </a:lnTo>
                  <a:lnTo>
                    <a:pt x="343" y="135"/>
                  </a:lnTo>
                  <a:lnTo>
                    <a:pt x="339" y="118"/>
                  </a:lnTo>
                  <a:lnTo>
                    <a:pt x="334" y="102"/>
                  </a:lnTo>
                  <a:lnTo>
                    <a:pt x="328" y="86"/>
                  </a:lnTo>
                  <a:lnTo>
                    <a:pt x="320" y="71"/>
                  </a:lnTo>
                  <a:lnTo>
                    <a:pt x="313" y="59"/>
                  </a:lnTo>
                  <a:lnTo>
                    <a:pt x="302" y="46"/>
                  </a:lnTo>
                  <a:lnTo>
                    <a:pt x="291" y="36"/>
                  </a:lnTo>
                  <a:lnTo>
                    <a:pt x="279" y="27"/>
                  </a:lnTo>
                  <a:lnTo>
                    <a:pt x="265" y="19"/>
                  </a:lnTo>
                  <a:lnTo>
                    <a:pt x="251" y="13"/>
                  </a:lnTo>
                  <a:lnTo>
                    <a:pt x="236" y="8"/>
                  </a:lnTo>
                  <a:lnTo>
                    <a:pt x="219" y="4"/>
                  </a:lnTo>
                  <a:lnTo>
                    <a:pt x="201" y="2"/>
                  </a:lnTo>
                  <a:lnTo>
                    <a:pt x="183" y="0"/>
                  </a:lnTo>
                  <a:lnTo>
                    <a:pt x="183" y="0"/>
                  </a:lnTo>
                  <a:close/>
                  <a:moveTo>
                    <a:pt x="179" y="72"/>
                  </a:moveTo>
                  <a:lnTo>
                    <a:pt x="179" y="72"/>
                  </a:lnTo>
                  <a:lnTo>
                    <a:pt x="195" y="72"/>
                  </a:lnTo>
                  <a:lnTo>
                    <a:pt x="209" y="77"/>
                  </a:lnTo>
                  <a:lnTo>
                    <a:pt x="222" y="83"/>
                  </a:lnTo>
                  <a:lnTo>
                    <a:pt x="232" y="92"/>
                  </a:lnTo>
                  <a:lnTo>
                    <a:pt x="232" y="92"/>
                  </a:lnTo>
                  <a:lnTo>
                    <a:pt x="241" y="103"/>
                  </a:lnTo>
                  <a:lnTo>
                    <a:pt x="248" y="118"/>
                  </a:lnTo>
                  <a:lnTo>
                    <a:pt x="251" y="134"/>
                  </a:lnTo>
                  <a:lnTo>
                    <a:pt x="253" y="152"/>
                  </a:lnTo>
                  <a:lnTo>
                    <a:pt x="97" y="152"/>
                  </a:lnTo>
                  <a:lnTo>
                    <a:pt x="97" y="152"/>
                  </a:lnTo>
                  <a:lnTo>
                    <a:pt x="101" y="134"/>
                  </a:lnTo>
                  <a:lnTo>
                    <a:pt x="107" y="118"/>
                  </a:lnTo>
                  <a:lnTo>
                    <a:pt x="115" y="105"/>
                  </a:lnTo>
                  <a:lnTo>
                    <a:pt x="126" y="94"/>
                  </a:lnTo>
                  <a:lnTo>
                    <a:pt x="137" y="85"/>
                  </a:lnTo>
                  <a:lnTo>
                    <a:pt x="149" y="77"/>
                  </a:lnTo>
                  <a:lnTo>
                    <a:pt x="164" y="72"/>
                  </a:lnTo>
                  <a:lnTo>
                    <a:pt x="179" y="72"/>
                  </a:lnTo>
                  <a:lnTo>
                    <a:pt x="179" y="7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7" name="Freeform 21"/>
            <p:cNvSpPr>
              <a:spLocks/>
            </p:cNvSpPr>
            <p:nvPr userDrawn="1"/>
          </p:nvSpPr>
          <p:spPr bwMode="auto">
            <a:xfrm>
              <a:off x="4146138" y="3062050"/>
              <a:ext cx="273050" cy="425450"/>
            </a:xfrm>
            <a:custGeom>
              <a:avLst/>
              <a:gdLst/>
              <a:ahLst/>
              <a:cxnLst>
                <a:cxn ang="0">
                  <a:pos x="0" y="80"/>
                </a:cxn>
                <a:cxn ang="0">
                  <a:pos x="124" y="80"/>
                </a:cxn>
                <a:cxn ang="0">
                  <a:pos x="124" y="536"/>
                </a:cxn>
                <a:cxn ang="0">
                  <a:pos x="219" y="536"/>
                </a:cxn>
                <a:cxn ang="0">
                  <a:pos x="219" y="80"/>
                </a:cxn>
                <a:cxn ang="0">
                  <a:pos x="343" y="80"/>
                </a:cxn>
                <a:cxn ang="0">
                  <a:pos x="343" y="0"/>
                </a:cxn>
                <a:cxn ang="0">
                  <a:pos x="0" y="0"/>
                </a:cxn>
                <a:cxn ang="0">
                  <a:pos x="0" y="80"/>
                </a:cxn>
              </a:cxnLst>
              <a:rect l="0" t="0" r="r" b="b"/>
              <a:pathLst>
                <a:path w="343" h="536">
                  <a:moveTo>
                    <a:pt x="0" y="80"/>
                  </a:moveTo>
                  <a:lnTo>
                    <a:pt x="124" y="80"/>
                  </a:lnTo>
                  <a:lnTo>
                    <a:pt x="124" y="536"/>
                  </a:lnTo>
                  <a:lnTo>
                    <a:pt x="219" y="536"/>
                  </a:lnTo>
                  <a:lnTo>
                    <a:pt x="219" y="80"/>
                  </a:lnTo>
                  <a:lnTo>
                    <a:pt x="343" y="80"/>
                  </a:lnTo>
                  <a:lnTo>
                    <a:pt x="343" y="0"/>
                  </a:lnTo>
                  <a:lnTo>
                    <a:pt x="0" y="0"/>
                  </a:lnTo>
                  <a:lnTo>
                    <a:pt x="0" y="80"/>
                  </a:lnTo>
                  <a:close/>
                </a:path>
              </a:pathLst>
            </a:custGeom>
            <a:solidFill>
              <a:srgbClr val="7E000A"/>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8" name="Freeform 22"/>
            <p:cNvSpPr>
              <a:spLocks noEditPoints="1"/>
            </p:cNvSpPr>
            <p:nvPr userDrawn="1"/>
          </p:nvSpPr>
          <p:spPr bwMode="auto">
            <a:xfrm>
              <a:off x="4543013" y="3058875"/>
              <a:ext cx="296862" cy="428625"/>
            </a:xfrm>
            <a:custGeom>
              <a:avLst/>
              <a:gdLst/>
              <a:ahLst/>
              <a:cxnLst>
                <a:cxn ang="0">
                  <a:pos x="202" y="308"/>
                </a:cxn>
                <a:cxn ang="0">
                  <a:pos x="194" y="300"/>
                </a:cxn>
                <a:cxn ang="0">
                  <a:pos x="225" y="292"/>
                </a:cxn>
                <a:cxn ang="0">
                  <a:pos x="252" y="281"/>
                </a:cxn>
                <a:cxn ang="0">
                  <a:pos x="275" y="266"/>
                </a:cxn>
                <a:cxn ang="0">
                  <a:pos x="295" y="248"/>
                </a:cxn>
                <a:cxn ang="0">
                  <a:pos x="312" y="226"/>
                </a:cxn>
                <a:cxn ang="0">
                  <a:pos x="324" y="203"/>
                </a:cxn>
                <a:cxn ang="0">
                  <a:pos x="332" y="176"/>
                </a:cxn>
                <a:cxn ang="0">
                  <a:pos x="335" y="148"/>
                </a:cxn>
                <a:cxn ang="0">
                  <a:pos x="333" y="130"/>
                </a:cxn>
                <a:cxn ang="0">
                  <a:pos x="327" y="98"/>
                </a:cxn>
                <a:cxn ang="0">
                  <a:pos x="315" y="70"/>
                </a:cxn>
                <a:cxn ang="0">
                  <a:pos x="298" y="47"/>
                </a:cxn>
                <a:cxn ang="0">
                  <a:pos x="274" y="29"/>
                </a:cxn>
                <a:cxn ang="0">
                  <a:pos x="245" y="15"/>
                </a:cxn>
                <a:cxn ang="0">
                  <a:pos x="209" y="6"/>
                </a:cxn>
                <a:cxn ang="0">
                  <a:pos x="168" y="1"/>
                </a:cxn>
                <a:cxn ang="0">
                  <a:pos x="145" y="0"/>
                </a:cxn>
                <a:cxn ang="0">
                  <a:pos x="3" y="4"/>
                </a:cxn>
                <a:cxn ang="0">
                  <a:pos x="0" y="540"/>
                </a:cxn>
                <a:cxn ang="0">
                  <a:pos x="93" y="312"/>
                </a:cxn>
                <a:cxn ang="0">
                  <a:pos x="254" y="539"/>
                </a:cxn>
                <a:cxn ang="0">
                  <a:pos x="373" y="540"/>
                </a:cxn>
                <a:cxn ang="0">
                  <a:pos x="234" y="350"/>
                </a:cxn>
                <a:cxn ang="0">
                  <a:pos x="202" y="308"/>
                </a:cxn>
                <a:cxn ang="0">
                  <a:pos x="93" y="81"/>
                </a:cxn>
                <a:cxn ang="0">
                  <a:pos x="133" y="79"/>
                </a:cxn>
                <a:cxn ang="0">
                  <a:pos x="159" y="79"/>
                </a:cxn>
                <a:cxn ang="0">
                  <a:pos x="197" y="90"/>
                </a:cxn>
                <a:cxn ang="0">
                  <a:pos x="211" y="98"/>
                </a:cxn>
                <a:cxn ang="0">
                  <a:pos x="223" y="108"/>
                </a:cxn>
                <a:cxn ang="0">
                  <a:pos x="231" y="122"/>
                </a:cxn>
                <a:cxn ang="0">
                  <a:pos x="235" y="139"/>
                </a:cxn>
                <a:cxn ang="0">
                  <a:pos x="237" y="157"/>
                </a:cxn>
                <a:cxn ang="0">
                  <a:pos x="234" y="176"/>
                </a:cxn>
                <a:cxn ang="0">
                  <a:pos x="229" y="193"/>
                </a:cxn>
                <a:cxn ang="0">
                  <a:pos x="220" y="206"/>
                </a:cxn>
                <a:cxn ang="0">
                  <a:pos x="208" y="219"/>
                </a:cxn>
                <a:cxn ang="0">
                  <a:pos x="193" y="228"/>
                </a:cxn>
                <a:cxn ang="0">
                  <a:pos x="154" y="239"/>
                </a:cxn>
                <a:cxn ang="0">
                  <a:pos x="130" y="240"/>
                </a:cxn>
                <a:cxn ang="0">
                  <a:pos x="93" y="81"/>
                </a:cxn>
              </a:cxnLst>
              <a:rect l="0" t="0" r="r" b="b"/>
              <a:pathLst>
                <a:path w="373" h="540">
                  <a:moveTo>
                    <a:pt x="202" y="308"/>
                  </a:moveTo>
                  <a:lnTo>
                    <a:pt x="202" y="308"/>
                  </a:lnTo>
                  <a:lnTo>
                    <a:pt x="194" y="300"/>
                  </a:lnTo>
                  <a:lnTo>
                    <a:pt x="194" y="300"/>
                  </a:lnTo>
                  <a:lnTo>
                    <a:pt x="209" y="297"/>
                  </a:lnTo>
                  <a:lnTo>
                    <a:pt x="225" y="292"/>
                  </a:lnTo>
                  <a:lnTo>
                    <a:pt x="238" y="288"/>
                  </a:lnTo>
                  <a:lnTo>
                    <a:pt x="252" y="281"/>
                  </a:lnTo>
                  <a:lnTo>
                    <a:pt x="265" y="274"/>
                  </a:lnTo>
                  <a:lnTo>
                    <a:pt x="275" y="266"/>
                  </a:lnTo>
                  <a:lnTo>
                    <a:pt x="286" y="257"/>
                  </a:lnTo>
                  <a:lnTo>
                    <a:pt x="295" y="248"/>
                  </a:lnTo>
                  <a:lnTo>
                    <a:pt x="304" y="239"/>
                  </a:lnTo>
                  <a:lnTo>
                    <a:pt x="312" y="226"/>
                  </a:lnTo>
                  <a:lnTo>
                    <a:pt x="318" y="216"/>
                  </a:lnTo>
                  <a:lnTo>
                    <a:pt x="324" y="203"/>
                  </a:lnTo>
                  <a:lnTo>
                    <a:pt x="329" y="190"/>
                  </a:lnTo>
                  <a:lnTo>
                    <a:pt x="332" y="176"/>
                  </a:lnTo>
                  <a:lnTo>
                    <a:pt x="333" y="162"/>
                  </a:lnTo>
                  <a:lnTo>
                    <a:pt x="335" y="148"/>
                  </a:lnTo>
                  <a:lnTo>
                    <a:pt x="335" y="148"/>
                  </a:lnTo>
                  <a:lnTo>
                    <a:pt x="333" y="130"/>
                  </a:lnTo>
                  <a:lnTo>
                    <a:pt x="332" y="113"/>
                  </a:lnTo>
                  <a:lnTo>
                    <a:pt x="327" y="98"/>
                  </a:lnTo>
                  <a:lnTo>
                    <a:pt x="323" y="84"/>
                  </a:lnTo>
                  <a:lnTo>
                    <a:pt x="315" y="70"/>
                  </a:lnTo>
                  <a:lnTo>
                    <a:pt x="307" y="58"/>
                  </a:lnTo>
                  <a:lnTo>
                    <a:pt x="298" y="47"/>
                  </a:lnTo>
                  <a:lnTo>
                    <a:pt x="287" y="38"/>
                  </a:lnTo>
                  <a:lnTo>
                    <a:pt x="274" y="29"/>
                  </a:lnTo>
                  <a:lnTo>
                    <a:pt x="260" y="21"/>
                  </a:lnTo>
                  <a:lnTo>
                    <a:pt x="245" y="15"/>
                  </a:lnTo>
                  <a:lnTo>
                    <a:pt x="228" y="10"/>
                  </a:lnTo>
                  <a:lnTo>
                    <a:pt x="209" y="6"/>
                  </a:lnTo>
                  <a:lnTo>
                    <a:pt x="189" y="3"/>
                  </a:lnTo>
                  <a:lnTo>
                    <a:pt x="168" y="1"/>
                  </a:lnTo>
                  <a:lnTo>
                    <a:pt x="145" y="0"/>
                  </a:lnTo>
                  <a:lnTo>
                    <a:pt x="145" y="0"/>
                  </a:lnTo>
                  <a:lnTo>
                    <a:pt x="64" y="1"/>
                  </a:lnTo>
                  <a:lnTo>
                    <a:pt x="3" y="4"/>
                  </a:lnTo>
                  <a:lnTo>
                    <a:pt x="0" y="4"/>
                  </a:lnTo>
                  <a:lnTo>
                    <a:pt x="0" y="540"/>
                  </a:lnTo>
                  <a:lnTo>
                    <a:pt x="93" y="540"/>
                  </a:lnTo>
                  <a:lnTo>
                    <a:pt x="93" y="312"/>
                  </a:lnTo>
                  <a:lnTo>
                    <a:pt x="96" y="312"/>
                  </a:lnTo>
                  <a:lnTo>
                    <a:pt x="254" y="539"/>
                  </a:lnTo>
                  <a:lnTo>
                    <a:pt x="255" y="540"/>
                  </a:lnTo>
                  <a:lnTo>
                    <a:pt x="373" y="540"/>
                  </a:lnTo>
                  <a:lnTo>
                    <a:pt x="234" y="350"/>
                  </a:lnTo>
                  <a:lnTo>
                    <a:pt x="234" y="350"/>
                  </a:lnTo>
                  <a:lnTo>
                    <a:pt x="219" y="329"/>
                  </a:lnTo>
                  <a:lnTo>
                    <a:pt x="202" y="308"/>
                  </a:lnTo>
                  <a:lnTo>
                    <a:pt x="202" y="308"/>
                  </a:lnTo>
                  <a:close/>
                  <a:moveTo>
                    <a:pt x="93" y="81"/>
                  </a:moveTo>
                  <a:lnTo>
                    <a:pt x="93" y="81"/>
                  </a:lnTo>
                  <a:lnTo>
                    <a:pt x="133" y="79"/>
                  </a:lnTo>
                  <a:lnTo>
                    <a:pt x="133" y="79"/>
                  </a:lnTo>
                  <a:lnTo>
                    <a:pt x="159" y="79"/>
                  </a:lnTo>
                  <a:lnTo>
                    <a:pt x="179" y="84"/>
                  </a:lnTo>
                  <a:lnTo>
                    <a:pt x="197" y="90"/>
                  </a:lnTo>
                  <a:lnTo>
                    <a:pt x="205" y="93"/>
                  </a:lnTo>
                  <a:lnTo>
                    <a:pt x="211" y="98"/>
                  </a:lnTo>
                  <a:lnTo>
                    <a:pt x="217" y="102"/>
                  </a:lnTo>
                  <a:lnTo>
                    <a:pt x="223" y="108"/>
                  </a:lnTo>
                  <a:lnTo>
                    <a:pt x="226" y="115"/>
                  </a:lnTo>
                  <a:lnTo>
                    <a:pt x="231" y="122"/>
                  </a:lnTo>
                  <a:lnTo>
                    <a:pt x="232" y="130"/>
                  </a:lnTo>
                  <a:lnTo>
                    <a:pt x="235" y="139"/>
                  </a:lnTo>
                  <a:lnTo>
                    <a:pt x="237" y="157"/>
                  </a:lnTo>
                  <a:lnTo>
                    <a:pt x="237" y="157"/>
                  </a:lnTo>
                  <a:lnTo>
                    <a:pt x="235" y="167"/>
                  </a:lnTo>
                  <a:lnTo>
                    <a:pt x="234" y="176"/>
                  </a:lnTo>
                  <a:lnTo>
                    <a:pt x="232" y="185"/>
                  </a:lnTo>
                  <a:lnTo>
                    <a:pt x="229" y="193"/>
                  </a:lnTo>
                  <a:lnTo>
                    <a:pt x="225" y="200"/>
                  </a:lnTo>
                  <a:lnTo>
                    <a:pt x="220" y="206"/>
                  </a:lnTo>
                  <a:lnTo>
                    <a:pt x="214" y="213"/>
                  </a:lnTo>
                  <a:lnTo>
                    <a:pt x="208" y="219"/>
                  </a:lnTo>
                  <a:lnTo>
                    <a:pt x="200" y="223"/>
                  </a:lnTo>
                  <a:lnTo>
                    <a:pt x="193" y="228"/>
                  </a:lnTo>
                  <a:lnTo>
                    <a:pt x="174" y="236"/>
                  </a:lnTo>
                  <a:lnTo>
                    <a:pt x="154" y="239"/>
                  </a:lnTo>
                  <a:lnTo>
                    <a:pt x="130" y="240"/>
                  </a:lnTo>
                  <a:lnTo>
                    <a:pt x="130" y="240"/>
                  </a:lnTo>
                  <a:lnTo>
                    <a:pt x="93" y="240"/>
                  </a:lnTo>
                  <a:lnTo>
                    <a:pt x="93" y="81"/>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19" name="Freeform 23"/>
            <p:cNvSpPr>
              <a:spLocks noEditPoints="1"/>
            </p:cNvSpPr>
            <p:nvPr userDrawn="1"/>
          </p:nvSpPr>
          <p:spPr bwMode="auto">
            <a:xfrm>
              <a:off x="4833526" y="3165237"/>
              <a:ext cx="274637" cy="328613"/>
            </a:xfrm>
            <a:custGeom>
              <a:avLst/>
              <a:gdLst/>
              <a:ahLst/>
              <a:cxnLst>
                <a:cxn ang="0">
                  <a:pos x="182" y="0"/>
                </a:cxn>
                <a:cxn ang="0">
                  <a:pos x="144" y="5"/>
                </a:cxn>
                <a:cxn ang="0">
                  <a:pos x="107" y="16"/>
                </a:cxn>
                <a:cxn ang="0">
                  <a:pos x="76" y="34"/>
                </a:cxn>
                <a:cxn ang="0">
                  <a:pos x="50" y="59"/>
                </a:cxn>
                <a:cxn ang="0">
                  <a:pos x="29" y="88"/>
                </a:cxn>
                <a:cxn ang="0">
                  <a:pos x="13" y="125"/>
                </a:cxn>
                <a:cxn ang="0">
                  <a:pos x="4" y="164"/>
                </a:cxn>
                <a:cxn ang="0">
                  <a:pos x="0" y="210"/>
                </a:cxn>
                <a:cxn ang="0">
                  <a:pos x="1" y="235"/>
                </a:cxn>
                <a:cxn ang="0">
                  <a:pos x="7" y="279"/>
                </a:cxn>
                <a:cxn ang="0">
                  <a:pos x="19" y="317"/>
                </a:cxn>
                <a:cxn ang="0">
                  <a:pos x="36" y="350"/>
                </a:cxn>
                <a:cxn ang="0">
                  <a:pos x="61" y="376"/>
                </a:cxn>
                <a:cxn ang="0">
                  <a:pos x="90" y="394"/>
                </a:cxn>
                <a:cxn ang="0">
                  <a:pos x="127" y="408"/>
                </a:cxn>
                <a:cxn ang="0">
                  <a:pos x="168" y="414"/>
                </a:cxn>
                <a:cxn ang="0">
                  <a:pos x="191" y="414"/>
                </a:cxn>
                <a:cxn ang="0">
                  <a:pos x="265" y="408"/>
                </a:cxn>
                <a:cxn ang="0">
                  <a:pos x="330" y="389"/>
                </a:cxn>
                <a:cxn ang="0">
                  <a:pos x="321" y="313"/>
                </a:cxn>
                <a:cxn ang="0">
                  <a:pos x="317" y="316"/>
                </a:cxn>
                <a:cxn ang="0">
                  <a:pos x="263" y="333"/>
                </a:cxn>
                <a:cxn ang="0">
                  <a:pos x="206" y="339"/>
                </a:cxn>
                <a:cxn ang="0">
                  <a:pos x="193" y="337"/>
                </a:cxn>
                <a:cxn ang="0">
                  <a:pos x="168" y="334"/>
                </a:cxn>
                <a:cxn ang="0">
                  <a:pos x="148" y="328"/>
                </a:cxn>
                <a:cxn ang="0">
                  <a:pos x="130" y="317"/>
                </a:cxn>
                <a:cxn ang="0">
                  <a:pos x="124" y="310"/>
                </a:cxn>
                <a:cxn ang="0">
                  <a:pos x="111" y="294"/>
                </a:cxn>
                <a:cxn ang="0">
                  <a:pos x="102" y="273"/>
                </a:cxn>
                <a:cxn ang="0">
                  <a:pos x="96" y="249"/>
                </a:cxn>
                <a:cxn ang="0">
                  <a:pos x="95" y="219"/>
                </a:cxn>
                <a:cxn ang="0">
                  <a:pos x="343" y="215"/>
                </a:cxn>
                <a:cxn ang="0">
                  <a:pos x="346" y="192"/>
                </a:cxn>
                <a:cxn ang="0">
                  <a:pos x="346" y="174"/>
                </a:cxn>
                <a:cxn ang="0">
                  <a:pos x="343" y="135"/>
                </a:cxn>
                <a:cxn ang="0">
                  <a:pos x="335" y="102"/>
                </a:cxn>
                <a:cxn ang="0">
                  <a:pos x="321" y="71"/>
                </a:cxn>
                <a:cxn ang="0">
                  <a:pos x="303" y="46"/>
                </a:cxn>
                <a:cxn ang="0">
                  <a:pos x="278" y="27"/>
                </a:cxn>
                <a:cxn ang="0">
                  <a:pos x="251" y="13"/>
                </a:cxn>
                <a:cxn ang="0">
                  <a:pos x="219" y="4"/>
                </a:cxn>
                <a:cxn ang="0">
                  <a:pos x="182" y="0"/>
                </a:cxn>
                <a:cxn ang="0">
                  <a:pos x="179" y="72"/>
                </a:cxn>
                <a:cxn ang="0">
                  <a:pos x="196" y="72"/>
                </a:cxn>
                <a:cxn ang="0">
                  <a:pos x="222" y="83"/>
                </a:cxn>
                <a:cxn ang="0">
                  <a:pos x="232" y="92"/>
                </a:cxn>
                <a:cxn ang="0">
                  <a:pos x="248" y="118"/>
                </a:cxn>
                <a:cxn ang="0">
                  <a:pos x="254" y="152"/>
                </a:cxn>
                <a:cxn ang="0">
                  <a:pos x="98" y="152"/>
                </a:cxn>
                <a:cxn ang="0">
                  <a:pos x="108" y="118"/>
                </a:cxn>
                <a:cxn ang="0">
                  <a:pos x="125" y="94"/>
                </a:cxn>
                <a:cxn ang="0">
                  <a:pos x="150" y="77"/>
                </a:cxn>
                <a:cxn ang="0">
                  <a:pos x="179" y="72"/>
                </a:cxn>
              </a:cxnLst>
              <a:rect l="0" t="0" r="r" b="b"/>
              <a:pathLst>
                <a:path w="346" h="414">
                  <a:moveTo>
                    <a:pt x="182" y="0"/>
                  </a:moveTo>
                  <a:lnTo>
                    <a:pt x="182" y="0"/>
                  </a:lnTo>
                  <a:lnTo>
                    <a:pt x="162" y="2"/>
                  </a:lnTo>
                  <a:lnTo>
                    <a:pt x="144" y="5"/>
                  </a:lnTo>
                  <a:lnTo>
                    <a:pt x="125" y="10"/>
                  </a:lnTo>
                  <a:lnTo>
                    <a:pt x="107" y="16"/>
                  </a:lnTo>
                  <a:lnTo>
                    <a:pt x="91" y="23"/>
                  </a:lnTo>
                  <a:lnTo>
                    <a:pt x="76" y="34"/>
                  </a:lnTo>
                  <a:lnTo>
                    <a:pt x="62" y="45"/>
                  </a:lnTo>
                  <a:lnTo>
                    <a:pt x="50" y="59"/>
                  </a:lnTo>
                  <a:lnTo>
                    <a:pt x="38" y="72"/>
                  </a:lnTo>
                  <a:lnTo>
                    <a:pt x="29" y="88"/>
                  </a:lnTo>
                  <a:lnTo>
                    <a:pt x="19" y="106"/>
                  </a:lnTo>
                  <a:lnTo>
                    <a:pt x="13" y="125"/>
                  </a:lnTo>
                  <a:lnTo>
                    <a:pt x="7" y="144"/>
                  </a:lnTo>
                  <a:lnTo>
                    <a:pt x="4" y="164"/>
                  </a:lnTo>
                  <a:lnTo>
                    <a:pt x="1" y="187"/>
                  </a:lnTo>
                  <a:lnTo>
                    <a:pt x="0" y="210"/>
                  </a:lnTo>
                  <a:lnTo>
                    <a:pt x="0" y="210"/>
                  </a:lnTo>
                  <a:lnTo>
                    <a:pt x="1" y="235"/>
                  </a:lnTo>
                  <a:lnTo>
                    <a:pt x="3" y="258"/>
                  </a:lnTo>
                  <a:lnTo>
                    <a:pt x="7" y="279"/>
                  </a:lnTo>
                  <a:lnTo>
                    <a:pt x="12" y="299"/>
                  </a:lnTo>
                  <a:lnTo>
                    <a:pt x="19" y="317"/>
                  </a:lnTo>
                  <a:lnTo>
                    <a:pt x="27" y="334"/>
                  </a:lnTo>
                  <a:lnTo>
                    <a:pt x="36" y="350"/>
                  </a:lnTo>
                  <a:lnTo>
                    <a:pt x="49" y="363"/>
                  </a:lnTo>
                  <a:lnTo>
                    <a:pt x="61" y="376"/>
                  </a:lnTo>
                  <a:lnTo>
                    <a:pt x="75" y="386"/>
                  </a:lnTo>
                  <a:lnTo>
                    <a:pt x="90" y="394"/>
                  </a:lnTo>
                  <a:lnTo>
                    <a:pt x="108" y="402"/>
                  </a:lnTo>
                  <a:lnTo>
                    <a:pt x="127" y="408"/>
                  </a:lnTo>
                  <a:lnTo>
                    <a:pt x="147" y="411"/>
                  </a:lnTo>
                  <a:lnTo>
                    <a:pt x="168" y="414"/>
                  </a:lnTo>
                  <a:lnTo>
                    <a:pt x="191" y="414"/>
                  </a:lnTo>
                  <a:lnTo>
                    <a:pt x="191" y="414"/>
                  </a:lnTo>
                  <a:lnTo>
                    <a:pt x="228" y="412"/>
                  </a:lnTo>
                  <a:lnTo>
                    <a:pt x="265" y="408"/>
                  </a:lnTo>
                  <a:lnTo>
                    <a:pt x="298" y="400"/>
                  </a:lnTo>
                  <a:lnTo>
                    <a:pt x="330" y="389"/>
                  </a:lnTo>
                  <a:lnTo>
                    <a:pt x="333" y="388"/>
                  </a:lnTo>
                  <a:lnTo>
                    <a:pt x="321" y="313"/>
                  </a:lnTo>
                  <a:lnTo>
                    <a:pt x="317" y="316"/>
                  </a:lnTo>
                  <a:lnTo>
                    <a:pt x="317" y="316"/>
                  </a:lnTo>
                  <a:lnTo>
                    <a:pt x="291" y="325"/>
                  </a:lnTo>
                  <a:lnTo>
                    <a:pt x="263" y="333"/>
                  </a:lnTo>
                  <a:lnTo>
                    <a:pt x="234" y="337"/>
                  </a:lnTo>
                  <a:lnTo>
                    <a:pt x="206" y="339"/>
                  </a:lnTo>
                  <a:lnTo>
                    <a:pt x="206" y="339"/>
                  </a:lnTo>
                  <a:lnTo>
                    <a:pt x="193" y="337"/>
                  </a:lnTo>
                  <a:lnTo>
                    <a:pt x="180" y="337"/>
                  </a:lnTo>
                  <a:lnTo>
                    <a:pt x="168" y="334"/>
                  </a:lnTo>
                  <a:lnTo>
                    <a:pt x="157" y="331"/>
                  </a:lnTo>
                  <a:lnTo>
                    <a:pt x="148" y="328"/>
                  </a:lnTo>
                  <a:lnTo>
                    <a:pt x="139" y="324"/>
                  </a:lnTo>
                  <a:lnTo>
                    <a:pt x="130" y="317"/>
                  </a:lnTo>
                  <a:lnTo>
                    <a:pt x="124" y="310"/>
                  </a:lnTo>
                  <a:lnTo>
                    <a:pt x="124" y="310"/>
                  </a:lnTo>
                  <a:lnTo>
                    <a:pt x="116" y="302"/>
                  </a:lnTo>
                  <a:lnTo>
                    <a:pt x="111" y="294"/>
                  </a:lnTo>
                  <a:lnTo>
                    <a:pt x="105" y="284"/>
                  </a:lnTo>
                  <a:lnTo>
                    <a:pt x="102" y="273"/>
                  </a:lnTo>
                  <a:lnTo>
                    <a:pt x="99" y="261"/>
                  </a:lnTo>
                  <a:lnTo>
                    <a:pt x="96" y="249"/>
                  </a:lnTo>
                  <a:lnTo>
                    <a:pt x="96" y="233"/>
                  </a:lnTo>
                  <a:lnTo>
                    <a:pt x="95" y="219"/>
                  </a:lnTo>
                  <a:lnTo>
                    <a:pt x="343" y="219"/>
                  </a:lnTo>
                  <a:lnTo>
                    <a:pt x="343" y="215"/>
                  </a:lnTo>
                  <a:lnTo>
                    <a:pt x="343" y="215"/>
                  </a:lnTo>
                  <a:lnTo>
                    <a:pt x="346" y="192"/>
                  </a:lnTo>
                  <a:lnTo>
                    <a:pt x="346" y="174"/>
                  </a:lnTo>
                  <a:lnTo>
                    <a:pt x="346" y="174"/>
                  </a:lnTo>
                  <a:lnTo>
                    <a:pt x="346" y="154"/>
                  </a:lnTo>
                  <a:lnTo>
                    <a:pt x="343" y="135"/>
                  </a:lnTo>
                  <a:lnTo>
                    <a:pt x="340" y="118"/>
                  </a:lnTo>
                  <a:lnTo>
                    <a:pt x="335" y="102"/>
                  </a:lnTo>
                  <a:lnTo>
                    <a:pt x="329" y="86"/>
                  </a:lnTo>
                  <a:lnTo>
                    <a:pt x="321" y="71"/>
                  </a:lnTo>
                  <a:lnTo>
                    <a:pt x="312" y="59"/>
                  </a:lnTo>
                  <a:lnTo>
                    <a:pt x="303" y="46"/>
                  </a:lnTo>
                  <a:lnTo>
                    <a:pt x="291" y="36"/>
                  </a:lnTo>
                  <a:lnTo>
                    <a:pt x="278" y="27"/>
                  </a:lnTo>
                  <a:lnTo>
                    <a:pt x="266" y="19"/>
                  </a:lnTo>
                  <a:lnTo>
                    <a:pt x="251" y="13"/>
                  </a:lnTo>
                  <a:lnTo>
                    <a:pt x="235" y="8"/>
                  </a:lnTo>
                  <a:lnTo>
                    <a:pt x="219" y="4"/>
                  </a:lnTo>
                  <a:lnTo>
                    <a:pt x="202" y="2"/>
                  </a:lnTo>
                  <a:lnTo>
                    <a:pt x="182" y="0"/>
                  </a:lnTo>
                  <a:lnTo>
                    <a:pt x="182" y="0"/>
                  </a:lnTo>
                  <a:close/>
                  <a:moveTo>
                    <a:pt x="179" y="72"/>
                  </a:moveTo>
                  <a:lnTo>
                    <a:pt x="179" y="72"/>
                  </a:lnTo>
                  <a:lnTo>
                    <a:pt x="196" y="72"/>
                  </a:lnTo>
                  <a:lnTo>
                    <a:pt x="209" y="77"/>
                  </a:lnTo>
                  <a:lnTo>
                    <a:pt x="222" y="83"/>
                  </a:lnTo>
                  <a:lnTo>
                    <a:pt x="232" y="92"/>
                  </a:lnTo>
                  <a:lnTo>
                    <a:pt x="232" y="92"/>
                  </a:lnTo>
                  <a:lnTo>
                    <a:pt x="242" y="103"/>
                  </a:lnTo>
                  <a:lnTo>
                    <a:pt x="248" y="118"/>
                  </a:lnTo>
                  <a:lnTo>
                    <a:pt x="252" y="134"/>
                  </a:lnTo>
                  <a:lnTo>
                    <a:pt x="254" y="152"/>
                  </a:lnTo>
                  <a:lnTo>
                    <a:pt x="98" y="152"/>
                  </a:lnTo>
                  <a:lnTo>
                    <a:pt x="98" y="152"/>
                  </a:lnTo>
                  <a:lnTo>
                    <a:pt x="102" y="134"/>
                  </a:lnTo>
                  <a:lnTo>
                    <a:pt x="108" y="118"/>
                  </a:lnTo>
                  <a:lnTo>
                    <a:pt x="116" y="105"/>
                  </a:lnTo>
                  <a:lnTo>
                    <a:pt x="125" y="94"/>
                  </a:lnTo>
                  <a:lnTo>
                    <a:pt x="137" y="85"/>
                  </a:lnTo>
                  <a:lnTo>
                    <a:pt x="150" y="77"/>
                  </a:lnTo>
                  <a:lnTo>
                    <a:pt x="163" y="72"/>
                  </a:lnTo>
                  <a:lnTo>
                    <a:pt x="179" y="72"/>
                  </a:lnTo>
                  <a:lnTo>
                    <a:pt x="179" y="72"/>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20" name="Freeform 24"/>
            <p:cNvSpPr>
              <a:spLocks noEditPoints="1"/>
            </p:cNvSpPr>
            <p:nvPr userDrawn="1"/>
          </p:nvSpPr>
          <p:spPr bwMode="auto">
            <a:xfrm>
              <a:off x="5131976" y="3165237"/>
              <a:ext cx="258762" cy="328613"/>
            </a:xfrm>
            <a:custGeom>
              <a:avLst/>
              <a:gdLst/>
              <a:ahLst/>
              <a:cxnLst>
                <a:cxn ang="0">
                  <a:pos x="323" y="135"/>
                </a:cxn>
                <a:cxn ang="0">
                  <a:pos x="317" y="88"/>
                </a:cxn>
                <a:cxn ang="0">
                  <a:pos x="302" y="53"/>
                </a:cxn>
                <a:cxn ang="0">
                  <a:pos x="276" y="25"/>
                </a:cxn>
                <a:cxn ang="0">
                  <a:pos x="238" y="10"/>
                </a:cxn>
                <a:cxn ang="0">
                  <a:pos x="187" y="2"/>
                </a:cxn>
                <a:cxn ang="0">
                  <a:pos x="132" y="4"/>
                </a:cxn>
                <a:cxn ang="0">
                  <a:pos x="25" y="27"/>
                </a:cxn>
                <a:cxn ang="0">
                  <a:pos x="45" y="103"/>
                </a:cxn>
                <a:cxn ang="0">
                  <a:pos x="98" y="82"/>
                </a:cxn>
                <a:cxn ang="0">
                  <a:pos x="153" y="76"/>
                </a:cxn>
                <a:cxn ang="0">
                  <a:pos x="189" y="79"/>
                </a:cxn>
                <a:cxn ang="0">
                  <a:pos x="221" y="100"/>
                </a:cxn>
                <a:cxn ang="0">
                  <a:pos x="230" y="144"/>
                </a:cxn>
                <a:cxn ang="0">
                  <a:pos x="204" y="163"/>
                </a:cxn>
                <a:cxn ang="0">
                  <a:pos x="134" y="172"/>
                </a:cxn>
                <a:cxn ang="0">
                  <a:pos x="77" y="192"/>
                </a:cxn>
                <a:cxn ang="0">
                  <a:pos x="36" y="219"/>
                </a:cxn>
                <a:cxn ang="0">
                  <a:pos x="10" y="256"/>
                </a:cxn>
                <a:cxn ang="0">
                  <a:pos x="0" y="302"/>
                </a:cxn>
                <a:cxn ang="0">
                  <a:pos x="3" y="327"/>
                </a:cxn>
                <a:cxn ang="0">
                  <a:pos x="14" y="359"/>
                </a:cxn>
                <a:cxn ang="0">
                  <a:pos x="32" y="383"/>
                </a:cxn>
                <a:cxn ang="0">
                  <a:pos x="59" y="402"/>
                </a:cxn>
                <a:cxn ang="0">
                  <a:pos x="89" y="412"/>
                </a:cxn>
                <a:cxn ang="0">
                  <a:pos x="114" y="414"/>
                </a:cxn>
                <a:cxn ang="0">
                  <a:pos x="170" y="405"/>
                </a:cxn>
                <a:cxn ang="0">
                  <a:pos x="215" y="377"/>
                </a:cxn>
                <a:cxn ang="0">
                  <a:pos x="238" y="351"/>
                </a:cxn>
                <a:cxn ang="0">
                  <a:pos x="236" y="406"/>
                </a:cxn>
                <a:cxn ang="0">
                  <a:pos x="325" y="402"/>
                </a:cxn>
                <a:cxn ang="0">
                  <a:pos x="323" y="296"/>
                </a:cxn>
                <a:cxn ang="0">
                  <a:pos x="129" y="339"/>
                </a:cxn>
                <a:cxn ang="0">
                  <a:pos x="104" y="327"/>
                </a:cxn>
                <a:cxn ang="0">
                  <a:pos x="91" y="302"/>
                </a:cxn>
                <a:cxn ang="0">
                  <a:pos x="91" y="284"/>
                </a:cxn>
                <a:cxn ang="0">
                  <a:pos x="100" y="264"/>
                </a:cxn>
                <a:cxn ang="0">
                  <a:pos x="117" y="249"/>
                </a:cxn>
                <a:cxn ang="0">
                  <a:pos x="169" y="232"/>
                </a:cxn>
                <a:cxn ang="0">
                  <a:pos x="230" y="235"/>
                </a:cxn>
                <a:cxn ang="0">
                  <a:pos x="224" y="271"/>
                </a:cxn>
                <a:cxn ang="0">
                  <a:pos x="199" y="313"/>
                </a:cxn>
                <a:cxn ang="0">
                  <a:pos x="176" y="331"/>
                </a:cxn>
                <a:cxn ang="0">
                  <a:pos x="149" y="339"/>
                </a:cxn>
              </a:cxnLst>
              <a:rect l="0" t="0" r="r" b="b"/>
              <a:pathLst>
                <a:path w="325" h="414">
                  <a:moveTo>
                    <a:pt x="323" y="296"/>
                  </a:moveTo>
                  <a:lnTo>
                    <a:pt x="323" y="135"/>
                  </a:lnTo>
                  <a:lnTo>
                    <a:pt x="323" y="135"/>
                  </a:lnTo>
                  <a:lnTo>
                    <a:pt x="322" y="118"/>
                  </a:lnTo>
                  <a:lnTo>
                    <a:pt x="320" y="103"/>
                  </a:lnTo>
                  <a:lnTo>
                    <a:pt x="317" y="88"/>
                  </a:lnTo>
                  <a:lnTo>
                    <a:pt x="314" y="76"/>
                  </a:lnTo>
                  <a:lnTo>
                    <a:pt x="308" y="63"/>
                  </a:lnTo>
                  <a:lnTo>
                    <a:pt x="302" y="53"/>
                  </a:lnTo>
                  <a:lnTo>
                    <a:pt x="294" y="42"/>
                  </a:lnTo>
                  <a:lnTo>
                    <a:pt x="285" y="33"/>
                  </a:lnTo>
                  <a:lnTo>
                    <a:pt x="276" y="25"/>
                  </a:lnTo>
                  <a:lnTo>
                    <a:pt x="264" y="19"/>
                  </a:lnTo>
                  <a:lnTo>
                    <a:pt x="252" y="13"/>
                  </a:lnTo>
                  <a:lnTo>
                    <a:pt x="238" y="10"/>
                  </a:lnTo>
                  <a:lnTo>
                    <a:pt x="222" y="5"/>
                  </a:lnTo>
                  <a:lnTo>
                    <a:pt x="206" y="4"/>
                  </a:lnTo>
                  <a:lnTo>
                    <a:pt x="187" y="2"/>
                  </a:lnTo>
                  <a:lnTo>
                    <a:pt x="167" y="0"/>
                  </a:lnTo>
                  <a:lnTo>
                    <a:pt x="167" y="0"/>
                  </a:lnTo>
                  <a:lnTo>
                    <a:pt x="132" y="4"/>
                  </a:lnTo>
                  <a:lnTo>
                    <a:pt x="94" y="8"/>
                  </a:lnTo>
                  <a:lnTo>
                    <a:pt x="59" y="16"/>
                  </a:lnTo>
                  <a:lnTo>
                    <a:pt x="25" y="27"/>
                  </a:lnTo>
                  <a:lnTo>
                    <a:pt x="20" y="28"/>
                  </a:lnTo>
                  <a:lnTo>
                    <a:pt x="39" y="105"/>
                  </a:lnTo>
                  <a:lnTo>
                    <a:pt x="45" y="103"/>
                  </a:lnTo>
                  <a:lnTo>
                    <a:pt x="45" y="103"/>
                  </a:lnTo>
                  <a:lnTo>
                    <a:pt x="69" y="91"/>
                  </a:lnTo>
                  <a:lnTo>
                    <a:pt x="98" y="82"/>
                  </a:lnTo>
                  <a:lnTo>
                    <a:pt x="126" y="77"/>
                  </a:lnTo>
                  <a:lnTo>
                    <a:pt x="140" y="76"/>
                  </a:lnTo>
                  <a:lnTo>
                    <a:pt x="153" y="76"/>
                  </a:lnTo>
                  <a:lnTo>
                    <a:pt x="153" y="76"/>
                  </a:lnTo>
                  <a:lnTo>
                    <a:pt x="172" y="76"/>
                  </a:lnTo>
                  <a:lnTo>
                    <a:pt x="189" y="79"/>
                  </a:lnTo>
                  <a:lnTo>
                    <a:pt x="201" y="83"/>
                  </a:lnTo>
                  <a:lnTo>
                    <a:pt x="212" y="91"/>
                  </a:lnTo>
                  <a:lnTo>
                    <a:pt x="221" y="100"/>
                  </a:lnTo>
                  <a:lnTo>
                    <a:pt x="225" y="112"/>
                  </a:lnTo>
                  <a:lnTo>
                    <a:pt x="229" y="128"/>
                  </a:lnTo>
                  <a:lnTo>
                    <a:pt x="230" y="144"/>
                  </a:lnTo>
                  <a:lnTo>
                    <a:pt x="230" y="163"/>
                  </a:lnTo>
                  <a:lnTo>
                    <a:pt x="230" y="163"/>
                  </a:lnTo>
                  <a:lnTo>
                    <a:pt x="204" y="163"/>
                  </a:lnTo>
                  <a:lnTo>
                    <a:pt x="178" y="164"/>
                  </a:lnTo>
                  <a:lnTo>
                    <a:pt x="155" y="167"/>
                  </a:lnTo>
                  <a:lnTo>
                    <a:pt x="134" y="172"/>
                  </a:lnTo>
                  <a:lnTo>
                    <a:pt x="112" y="178"/>
                  </a:lnTo>
                  <a:lnTo>
                    <a:pt x="94" y="184"/>
                  </a:lnTo>
                  <a:lnTo>
                    <a:pt x="77" y="192"/>
                  </a:lnTo>
                  <a:lnTo>
                    <a:pt x="62" y="200"/>
                  </a:lnTo>
                  <a:lnTo>
                    <a:pt x="48" y="209"/>
                  </a:lnTo>
                  <a:lnTo>
                    <a:pt x="36" y="219"/>
                  </a:lnTo>
                  <a:lnTo>
                    <a:pt x="25" y="232"/>
                  </a:lnTo>
                  <a:lnTo>
                    <a:pt x="16" y="244"/>
                  </a:lnTo>
                  <a:lnTo>
                    <a:pt x="10" y="256"/>
                  </a:lnTo>
                  <a:lnTo>
                    <a:pt x="5" y="271"/>
                  </a:lnTo>
                  <a:lnTo>
                    <a:pt x="2" y="287"/>
                  </a:lnTo>
                  <a:lnTo>
                    <a:pt x="0" y="302"/>
                  </a:lnTo>
                  <a:lnTo>
                    <a:pt x="0" y="302"/>
                  </a:lnTo>
                  <a:lnTo>
                    <a:pt x="2" y="314"/>
                  </a:lnTo>
                  <a:lnTo>
                    <a:pt x="3" y="327"/>
                  </a:lnTo>
                  <a:lnTo>
                    <a:pt x="5" y="337"/>
                  </a:lnTo>
                  <a:lnTo>
                    <a:pt x="10" y="348"/>
                  </a:lnTo>
                  <a:lnTo>
                    <a:pt x="14" y="359"/>
                  </a:lnTo>
                  <a:lnTo>
                    <a:pt x="19" y="368"/>
                  </a:lnTo>
                  <a:lnTo>
                    <a:pt x="25" y="376"/>
                  </a:lnTo>
                  <a:lnTo>
                    <a:pt x="32" y="383"/>
                  </a:lnTo>
                  <a:lnTo>
                    <a:pt x="40" y="391"/>
                  </a:lnTo>
                  <a:lnTo>
                    <a:pt x="48" y="397"/>
                  </a:lnTo>
                  <a:lnTo>
                    <a:pt x="59" y="402"/>
                  </a:lnTo>
                  <a:lnTo>
                    <a:pt x="68" y="406"/>
                  </a:lnTo>
                  <a:lnTo>
                    <a:pt x="78" y="409"/>
                  </a:lnTo>
                  <a:lnTo>
                    <a:pt x="89" y="412"/>
                  </a:lnTo>
                  <a:lnTo>
                    <a:pt x="101" y="414"/>
                  </a:lnTo>
                  <a:lnTo>
                    <a:pt x="114" y="414"/>
                  </a:lnTo>
                  <a:lnTo>
                    <a:pt x="114" y="414"/>
                  </a:lnTo>
                  <a:lnTo>
                    <a:pt x="134" y="414"/>
                  </a:lnTo>
                  <a:lnTo>
                    <a:pt x="152" y="411"/>
                  </a:lnTo>
                  <a:lnTo>
                    <a:pt x="170" y="405"/>
                  </a:lnTo>
                  <a:lnTo>
                    <a:pt x="186" y="397"/>
                  </a:lnTo>
                  <a:lnTo>
                    <a:pt x="201" y="388"/>
                  </a:lnTo>
                  <a:lnTo>
                    <a:pt x="215" y="377"/>
                  </a:lnTo>
                  <a:lnTo>
                    <a:pt x="227" y="365"/>
                  </a:lnTo>
                  <a:lnTo>
                    <a:pt x="238" y="351"/>
                  </a:lnTo>
                  <a:lnTo>
                    <a:pt x="238" y="351"/>
                  </a:lnTo>
                  <a:lnTo>
                    <a:pt x="236" y="374"/>
                  </a:lnTo>
                  <a:lnTo>
                    <a:pt x="236" y="402"/>
                  </a:lnTo>
                  <a:lnTo>
                    <a:pt x="236" y="406"/>
                  </a:lnTo>
                  <a:lnTo>
                    <a:pt x="325" y="406"/>
                  </a:lnTo>
                  <a:lnTo>
                    <a:pt x="325" y="402"/>
                  </a:lnTo>
                  <a:lnTo>
                    <a:pt x="325" y="402"/>
                  </a:lnTo>
                  <a:lnTo>
                    <a:pt x="323" y="351"/>
                  </a:lnTo>
                  <a:lnTo>
                    <a:pt x="323" y="296"/>
                  </a:lnTo>
                  <a:lnTo>
                    <a:pt x="323" y="296"/>
                  </a:lnTo>
                  <a:close/>
                  <a:moveTo>
                    <a:pt x="140" y="340"/>
                  </a:moveTo>
                  <a:lnTo>
                    <a:pt x="140" y="340"/>
                  </a:lnTo>
                  <a:lnTo>
                    <a:pt x="129" y="339"/>
                  </a:lnTo>
                  <a:lnTo>
                    <a:pt x="120" y="337"/>
                  </a:lnTo>
                  <a:lnTo>
                    <a:pt x="111" y="333"/>
                  </a:lnTo>
                  <a:lnTo>
                    <a:pt x="104" y="327"/>
                  </a:lnTo>
                  <a:lnTo>
                    <a:pt x="98" y="320"/>
                  </a:lnTo>
                  <a:lnTo>
                    <a:pt x="94" y="311"/>
                  </a:lnTo>
                  <a:lnTo>
                    <a:pt x="91" y="302"/>
                  </a:lnTo>
                  <a:lnTo>
                    <a:pt x="91" y="291"/>
                  </a:lnTo>
                  <a:lnTo>
                    <a:pt x="91" y="291"/>
                  </a:lnTo>
                  <a:lnTo>
                    <a:pt x="91" y="284"/>
                  </a:lnTo>
                  <a:lnTo>
                    <a:pt x="92" y="278"/>
                  </a:lnTo>
                  <a:lnTo>
                    <a:pt x="95" y="270"/>
                  </a:lnTo>
                  <a:lnTo>
                    <a:pt x="100" y="264"/>
                  </a:lnTo>
                  <a:lnTo>
                    <a:pt x="104" y="259"/>
                  </a:lnTo>
                  <a:lnTo>
                    <a:pt x="111" y="253"/>
                  </a:lnTo>
                  <a:lnTo>
                    <a:pt x="117" y="249"/>
                  </a:lnTo>
                  <a:lnTo>
                    <a:pt x="126" y="244"/>
                  </a:lnTo>
                  <a:lnTo>
                    <a:pt x="146" y="238"/>
                  </a:lnTo>
                  <a:lnTo>
                    <a:pt x="169" y="232"/>
                  </a:lnTo>
                  <a:lnTo>
                    <a:pt x="198" y="229"/>
                  </a:lnTo>
                  <a:lnTo>
                    <a:pt x="230" y="227"/>
                  </a:lnTo>
                  <a:lnTo>
                    <a:pt x="230" y="235"/>
                  </a:lnTo>
                  <a:lnTo>
                    <a:pt x="230" y="235"/>
                  </a:lnTo>
                  <a:lnTo>
                    <a:pt x="229" y="253"/>
                  </a:lnTo>
                  <a:lnTo>
                    <a:pt x="224" y="271"/>
                  </a:lnTo>
                  <a:lnTo>
                    <a:pt x="216" y="290"/>
                  </a:lnTo>
                  <a:lnTo>
                    <a:pt x="206" y="307"/>
                  </a:lnTo>
                  <a:lnTo>
                    <a:pt x="199" y="313"/>
                  </a:lnTo>
                  <a:lnTo>
                    <a:pt x="193" y="320"/>
                  </a:lnTo>
                  <a:lnTo>
                    <a:pt x="186" y="325"/>
                  </a:lnTo>
                  <a:lnTo>
                    <a:pt x="176" y="331"/>
                  </a:lnTo>
                  <a:lnTo>
                    <a:pt x="169" y="334"/>
                  </a:lnTo>
                  <a:lnTo>
                    <a:pt x="160" y="337"/>
                  </a:lnTo>
                  <a:lnTo>
                    <a:pt x="149" y="339"/>
                  </a:lnTo>
                  <a:lnTo>
                    <a:pt x="140" y="340"/>
                  </a:lnTo>
                  <a:lnTo>
                    <a:pt x="140" y="34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21" name="Rectangle 25"/>
            <p:cNvSpPr>
              <a:spLocks noChangeArrowheads="1"/>
            </p:cNvSpPr>
            <p:nvPr userDrawn="1"/>
          </p:nvSpPr>
          <p:spPr bwMode="auto">
            <a:xfrm>
              <a:off x="5446301" y="3027125"/>
              <a:ext cx="73025" cy="460375"/>
            </a:xfrm>
            <a:prstGeom prst="rect">
              <a:avLst/>
            </a:prstGeom>
            <a:solidFill>
              <a:srgbClr val="FD0014"/>
            </a:solidFill>
            <a:ln w="9525">
              <a:no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22" name="Rectangle 26"/>
            <p:cNvSpPr>
              <a:spLocks noChangeArrowheads="1"/>
            </p:cNvSpPr>
            <p:nvPr userDrawn="1"/>
          </p:nvSpPr>
          <p:spPr bwMode="auto">
            <a:xfrm>
              <a:off x="4020726" y="3062050"/>
              <a:ext cx="73025" cy="425450"/>
            </a:xfrm>
            <a:prstGeom prst="rect">
              <a:avLst/>
            </a:prstGeom>
            <a:solidFill>
              <a:srgbClr val="7E000A"/>
            </a:solidFill>
            <a:ln w="9525">
              <a:noFill/>
              <a:miter lim="800000"/>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123" name="Freeform 27"/>
            <p:cNvSpPr>
              <a:spLocks/>
            </p:cNvSpPr>
            <p:nvPr userDrawn="1"/>
          </p:nvSpPr>
          <p:spPr bwMode="auto">
            <a:xfrm>
              <a:off x="5566951" y="3398600"/>
              <a:ext cx="95250" cy="95250"/>
            </a:xfrm>
            <a:custGeom>
              <a:avLst/>
              <a:gdLst/>
              <a:ahLst/>
              <a:cxnLst>
                <a:cxn ang="0">
                  <a:pos x="60" y="0"/>
                </a:cxn>
                <a:cxn ang="0">
                  <a:pos x="60" y="0"/>
                </a:cxn>
                <a:cxn ang="0">
                  <a:pos x="49" y="2"/>
                </a:cxn>
                <a:cxn ang="0">
                  <a:pos x="37" y="5"/>
                </a:cxn>
                <a:cxn ang="0">
                  <a:pos x="28" y="11"/>
                </a:cxn>
                <a:cxn ang="0">
                  <a:pos x="18" y="19"/>
                </a:cxn>
                <a:cxn ang="0">
                  <a:pos x="11" y="26"/>
                </a:cxn>
                <a:cxn ang="0">
                  <a:pos x="5" y="37"/>
                </a:cxn>
                <a:cxn ang="0">
                  <a:pos x="2" y="48"/>
                </a:cxn>
                <a:cxn ang="0">
                  <a:pos x="0" y="60"/>
                </a:cxn>
                <a:cxn ang="0">
                  <a:pos x="0" y="60"/>
                </a:cxn>
                <a:cxn ang="0">
                  <a:pos x="2" y="72"/>
                </a:cxn>
                <a:cxn ang="0">
                  <a:pos x="5" y="85"/>
                </a:cxn>
                <a:cxn ang="0">
                  <a:pos x="11" y="94"/>
                </a:cxn>
                <a:cxn ang="0">
                  <a:pos x="18" y="103"/>
                </a:cxn>
                <a:cxn ang="0">
                  <a:pos x="28" y="111"/>
                </a:cxn>
                <a:cxn ang="0">
                  <a:pos x="37" y="115"/>
                </a:cxn>
                <a:cxn ang="0">
                  <a:pos x="49" y="120"/>
                </a:cxn>
                <a:cxn ang="0">
                  <a:pos x="60" y="120"/>
                </a:cxn>
                <a:cxn ang="0">
                  <a:pos x="60" y="120"/>
                </a:cxn>
                <a:cxn ang="0">
                  <a:pos x="72" y="120"/>
                </a:cxn>
                <a:cxn ang="0">
                  <a:pos x="84" y="115"/>
                </a:cxn>
                <a:cxn ang="0">
                  <a:pos x="94" y="111"/>
                </a:cxn>
                <a:cxn ang="0">
                  <a:pos x="103" y="103"/>
                </a:cxn>
                <a:cxn ang="0">
                  <a:pos x="110" y="94"/>
                </a:cxn>
                <a:cxn ang="0">
                  <a:pos x="116" y="85"/>
                </a:cxn>
                <a:cxn ang="0">
                  <a:pos x="120" y="72"/>
                </a:cxn>
                <a:cxn ang="0">
                  <a:pos x="121" y="60"/>
                </a:cxn>
                <a:cxn ang="0">
                  <a:pos x="121" y="60"/>
                </a:cxn>
                <a:cxn ang="0">
                  <a:pos x="120" y="48"/>
                </a:cxn>
                <a:cxn ang="0">
                  <a:pos x="116" y="37"/>
                </a:cxn>
                <a:cxn ang="0">
                  <a:pos x="110" y="26"/>
                </a:cxn>
                <a:cxn ang="0">
                  <a:pos x="103" y="19"/>
                </a:cxn>
                <a:cxn ang="0">
                  <a:pos x="94" y="11"/>
                </a:cxn>
                <a:cxn ang="0">
                  <a:pos x="84" y="5"/>
                </a:cxn>
                <a:cxn ang="0">
                  <a:pos x="72" y="2"/>
                </a:cxn>
                <a:cxn ang="0">
                  <a:pos x="60" y="0"/>
                </a:cxn>
                <a:cxn ang="0">
                  <a:pos x="60" y="0"/>
                </a:cxn>
              </a:cxnLst>
              <a:rect l="0" t="0" r="r" b="b"/>
              <a:pathLst>
                <a:path w="121" h="120">
                  <a:moveTo>
                    <a:pt x="60" y="0"/>
                  </a:moveTo>
                  <a:lnTo>
                    <a:pt x="60" y="0"/>
                  </a:lnTo>
                  <a:lnTo>
                    <a:pt x="49" y="2"/>
                  </a:lnTo>
                  <a:lnTo>
                    <a:pt x="37" y="5"/>
                  </a:lnTo>
                  <a:lnTo>
                    <a:pt x="28" y="11"/>
                  </a:lnTo>
                  <a:lnTo>
                    <a:pt x="18" y="19"/>
                  </a:lnTo>
                  <a:lnTo>
                    <a:pt x="11" y="26"/>
                  </a:lnTo>
                  <a:lnTo>
                    <a:pt x="5" y="37"/>
                  </a:lnTo>
                  <a:lnTo>
                    <a:pt x="2" y="48"/>
                  </a:lnTo>
                  <a:lnTo>
                    <a:pt x="0" y="60"/>
                  </a:lnTo>
                  <a:lnTo>
                    <a:pt x="0" y="60"/>
                  </a:lnTo>
                  <a:lnTo>
                    <a:pt x="2" y="72"/>
                  </a:lnTo>
                  <a:lnTo>
                    <a:pt x="5" y="85"/>
                  </a:lnTo>
                  <a:lnTo>
                    <a:pt x="11" y="94"/>
                  </a:lnTo>
                  <a:lnTo>
                    <a:pt x="18" y="103"/>
                  </a:lnTo>
                  <a:lnTo>
                    <a:pt x="28" y="111"/>
                  </a:lnTo>
                  <a:lnTo>
                    <a:pt x="37" y="115"/>
                  </a:lnTo>
                  <a:lnTo>
                    <a:pt x="49" y="120"/>
                  </a:lnTo>
                  <a:lnTo>
                    <a:pt x="60" y="120"/>
                  </a:lnTo>
                  <a:lnTo>
                    <a:pt x="60" y="120"/>
                  </a:lnTo>
                  <a:lnTo>
                    <a:pt x="72" y="120"/>
                  </a:lnTo>
                  <a:lnTo>
                    <a:pt x="84" y="115"/>
                  </a:lnTo>
                  <a:lnTo>
                    <a:pt x="94" y="111"/>
                  </a:lnTo>
                  <a:lnTo>
                    <a:pt x="103" y="103"/>
                  </a:lnTo>
                  <a:lnTo>
                    <a:pt x="110" y="94"/>
                  </a:lnTo>
                  <a:lnTo>
                    <a:pt x="116" y="85"/>
                  </a:lnTo>
                  <a:lnTo>
                    <a:pt x="120" y="72"/>
                  </a:lnTo>
                  <a:lnTo>
                    <a:pt x="121" y="60"/>
                  </a:lnTo>
                  <a:lnTo>
                    <a:pt x="121" y="60"/>
                  </a:lnTo>
                  <a:lnTo>
                    <a:pt x="120" y="48"/>
                  </a:lnTo>
                  <a:lnTo>
                    <a:pt x="116" y="37"/>
                  </a:lnTo>
                  <a:lnTo>
                    <a:pt x="110" y="26"/>
                  </a:lnTo>
                  <a:lnTo>
                    <a:pt x="103" y="19"/>
                  </a:lnTo>
                  <a:lnTo>
                    <a:pt x="94" y="11"/>
                  </a:lnTo>
                  <a:lnTo>
                    <a:pt x="84" y="5"/>
                  </a:lnTo>
                  <a:lnTo>
                    <a:pt x="72" y="2"/>
                  </a:lnTo>
                  <a:lnTo>
                    <a:pt x="60" y="0"/>
                  </a:lnTo>
                  <a:lnTo>
                    <a:pt x="60" y="0"/>
                  </a:lnTo>
                  <a:close/>
                </a:path>
              </a:pathLst>
            </a:custGeom>
            <a:solidFill>
              <a:srgbClr val="FD0014"/>
            </a:solidFill>
            <a:ln w="9525">
              <a:noFill/>
              <a:round/>
              <a:headEnd/>
              <a:tailEnd/>
            </a:ln>
          </p:spPr>
          <p:txBody>
            <a:bodyPr vert="horz" wrap="square" lIns="91440" tIns="45720" rIns="91440" bIns="45720" numCol="1" anchor="t" anchorCtr="0" compatLnSpc="1">
              <a:prstTxWarp prst="textNoShape">
                <a:avLst/>
              </a:prstTxWarp>
            </a:bodyPr>
            <a:lstStyle/>
            <a:p>
              <a:endParaRPr lang="ja-JP" altLang="en-US"/>
            </a:p>
          </p:txBody>
        </p:sp>
      </p:grpSp>
    </p:spTree>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pic>
        <p:nvPicPr>
          <p:cNvPr id="2" name="図 1" descr="ea60_010_030_dmac [更新済み].wmf"/>
          <p:cNvPicPr>
            <a:picLocks noChangeAspect="1"/>
          </p:cNvPicPr>
          <p:nvPr/>
        </p:nvPicPr>
        <p:blipFill>
          <a:blip r:embed="rId2" cstate="screen"/>
          <a:stretch>
            <a:fillRect/>
          </a:stretch>
        </p:blipFill>
        <p:spPr bwMode="gray">
          <a:xfrm>
            <a:off x="2786400" y="2916679"/>
            <a:ext cx="3571200" cy="1024642"/>
          </a:xfrm>
          <a:prstGeom prst="rect">
            <a:avLst/>
          </a:prstGeom>
        </p:spPr>
      </p:pic>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白紙">
    <p:spTree>
      <p:nvGrpSpPr>
        <p:cNvPr id="1" name=""/>
        <p:cNvGrpSpPr/>
        <p:nvPr/>
      </p:nvGrpSpPr>
      <p:grpSpPr>
        <a:xfrm>
          <a:off x="0" y="0"/>
          <a:ext cx="0" cy="0"/>
          <a:chOff x="0" y="0"/>
          <a:chExt cx="0" cy="0"/>
        </a:xfrm>
      </p:grpSpPr>
      <p:sp>
        <p:nvSpPr>
          <p:cNvPr id="4" name="Rectangle 3"/>
          <p:cNvSpPr>
            <a:spLocks noGrp="1" noChangeArrowheads="1"/>
          </p:cNvSpPr>
          <p:nvPr>
            <p:ph type="sldNum" sz="quarter" idx="4"/>
          </p:nvPr>
        </p:nvSpPr>
        <p:spPr bwMode="auto">
          <a:xfrm>
            <a:off x="8380428" y="6466788"/>
            <a:ext cx="763571" cy="3912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0">
                <a:latin typeface="+mn-ea"/>
                <a:ea typeface="+mn-ea"/>
              </a:defRPr>
            </a:lvl1pPr>
          </a:lstStyle>
          <a:p>
            <a:fld id="{F22BFB86-D5A3-4E5A-95C1-CF11460A9BC6}" type="slidenum">
              <a:rPr lang="ja-JP" altLang="en-US" smtClean="0"/>
              <a:pPr/>
              <a:t>&lt;#&gt;</a:t>
            </a:fld>
            <a:endParaRPr lang="en-US" altLang="ja-JP"/>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66700"/>
            <a:ext cx="8267700" cy="533400"/>
          </a:xfrm>
          <a:prstGeom prst="rect">
            <a:avLst/>
          </a:prstGeom>
        </p:spPr>
        <p:txBody>
          <a:bodyPr/>
          <a:lstStyle/>
          <a:p>
            <a:r>
              <a:rPr lang="ja-JP" altLang="en-US" smtClean="0"/>
              <a:t>マスタ タイトルの書式設定</a:t>
            </a:r>
            <a:endParaRPr lang="ja-JP" altLang="en-US"/>
          </a:p>
        </p:txBody>
      </p:sp>
      <p:sp>
        <p:nvSpPr>
          <p:cNvPr id="3" name="テキスト プレースホルダ 2"/>
          <p:cNvSpPr>
            <a:spLocks noGrp="1"/>
          </p:cNvSpPr>
          <p:nvPr>
            <p:ph type="body" sz="half" idx="1"/>
          </p:nvPr>
        </p:nvSpPr>
        <p:spPr>
          <a:xfrm>
            <a:off x="457200" y="965200"/>
            <a:ext cx="4064000" cy="5194300"/>
          </a:xfrm>
          <a:prstGeom prst="rect">
            <a:avLst/>
          </a:prstGeo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73600" y="965200"/>
            <a:ext cx="4064000" cy="5194300"/>
          </a:xfrm>
          <a:prstGeom prst="rect">
            <a:avLst/>
          </a:prstGeo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フッター プレースホルダ 4"/>
          <p:cNvSpPr>
            <a:spLocks noGrp="1"/>
          </p:cNvSpPr>
          <p:nvPr>
            <p:ph type="ftr" sz="quarter" idx="10"/>
          </p:nvPr>
        </p:nvSpPr>
        <p:spPr>
          <a:xfrm>
            <a:off x="3124200" y="6248400"/>
            <a:ext cx="2895600" cy="457200"/>
          </a:xfrm>
          <a:prstGeom prst="rect">
            <a:avLst/>
          </a:prstGeom>
        </p:spPr>
        <p:txBody>
          <a:bodyPr/>
          <a:lstStyle>
            <a:lvl1pPr>
              <a:defRPr/>
            </a:lvl1pPr>
          </a:lstStyle>
          <a:p>
            <a:endParaRPr lang="en-US" altLang="ja-JP" dirty="0"/>
          </a:p>
        </p:txBody>
      </p:sp>
      <p:sp>
        <p:nvSpPr>
          <p:cNvPr id="7" name="日付プレースホルダ 6"/>
          <p:cNvSpPr>
            <a:spLocks noGrp="1"/>
          </p:cNvSpPr>
          <p:nvPr>
            <p:ph type="dt" sz="half" idx="12"/>
          </p:nvPr>
        </p:nvSpPr>
        <p:spPr>
          <a:xfrm>
            <a:off x="457200" y="6245225"/>
            <a:ext cx="2133600" cy="476250"/>
          </a:xfrm>
          <a:prstGeom prst="rect">
            <a:avLst/>
          </a:prstGeom>
        </p:spPr>
        <p:txBody>
          <a:bodyPr/>
          <a:lstStyle>
            <a:lvl1pPr>
              <a:defRPr/>
            </a:lvl1pPr>
          </a:lstStyle>
          <a:p>
            <a:endParaRPr lang="en-US" altLang="ja-JP"/>
          </a:p>
        </p:txBody>
      </p:sp>
      <p:sp>
        <p:nvSpPr>
          <p:cNvPr id="9" name="Rectangle 3"/>
          <p:cNvSpPr>
            <a:spLocks noGrp="1" noChangeArrowheads="1"/>
          </p:cNvSpPr>
          <p:nvPr>
            <p:ph type="sldNum" sz="quarter" idx="4"/>
          </p:nvPr>
        </p:nvSpPr>
        <p:spPr bwMode="auto">
          <a:xfrm>
            <a:off x="8380428" y="6466788"/>
            <a:ext cx="763571" cy="3912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0">
                <a:latin typeface="+mn-ea"/>
                <a:ea typeface="+mn-ea"/>
              </a:defRPr>
            </a:lvl1pPr>
          </a:lstStyle>
          <a:p>
            <a:fld id="{F22BFB86-D5A3-4E5A-95C1-CF11460A9BC6}" type="slidenum">
              <a:rPr lang="ja-JP" altLang="en-US" smtClean="0"/>
              <a:pPr/>
              <a:t>&lt;#&gt;</a:t>
            </a:fld>
            <a:endParaRPr lang="en-US" altLang="ja-JP"/>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タイトルのみ">
    <p:spTree>
      <p:nvGrpSpPr>
        <p:cNvPr id="1" name=""/>
        <p:cNvGrpSpPr/>
        <p:nvPr/>
      </p:nvGrpSpPr>
      <p:grpSpPr>
        <a:xfrm>
          <a:off x="0" y="0"/>
          <a:ext cx="0" cy="0"/>
          <a:chOff x="0" y="0"/>
          <a:chExt cx="0" cy="0"/>
        </a:xfrm>
      </p:grpSpPr>
      <p:sp>
        <p:nvSpPr>
          <p:cNvPr id="49"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ED881F7E-4721-4672-B9D1-22F8E31EDEB5}" type="slidenum">
              <a:rPr lang="en-US" altLang="ja-JP">
                <a:solidFill>
                  <a:prstClr val="black"/>
                </a:solidFill>
              </a:rPr>
              <a:pPr>
                <a:defRPr/>
              </a:pPr>
              <a:t>&lt;#&gt;</a:t>
            </a:fld>
            <a:endParaRPr lang="en-US" altLang="ja-JP">
              <a:solidFill>
                <a:prstClr val="black"/>
              </a:solidFill>
            </a:endParaRPr>
          </a:p>
        </p:txBody>
      </p:sp>
      <p:grpSp>
        <p:nvGrpSpPr>
          <p:cNvPr id="94" name="グループ化 93"/>
          <p:cNvGrpSpPr/>
          <p:nvPr userDrawn="1"/>
        </p:nvGrpSpPr>
        <p:grpSpPr bwMode="gray">
          <a:xfrm>
            <a:off x="6844506" y="547566"/>
            <a:ext cx="1982788" cy="569913"/>
            <a:chOff x="6642100" y="547566"/>
            <a:chExt cx="1982788" cy="569913"/>
          </a:xfrm>
        </p:grpSpPr>
        <p:sp>
          <p:nvSpPr>
            <p:cNvPr id="95"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6"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7"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8"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99"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0"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1"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2"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3"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4"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5"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6"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7"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8"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09"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0"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1"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2"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3"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4"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5"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6"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spcBef>
                  <a:spcPts val="0"/>
                </a:spcBef>
                <a:spcAft>
                  <a:spcPts val="0"/>
                </a:spcAft>
                <a:defRPr/>
              </a:pPr>
              <a:endParaRPr kumimoji="0" lang="ja-JP" altLang="en-US" sz="1800" kern="0">
                <a:solidFill>
                  <a:sysClr val="windowText" lastClr="000080"/>
                </a:solidFill>
              </a:endParaRPr>
            </a:p>
          </p:txBody>
        </p:sp>
        <p:sp>
          <p:nvSpPr>
            <p:cNvPr id="117"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a:solidFill>
                  <a:sysClr val="windowText" lastClr="000080"/>
                </a:solidFill>
              </a:endParaRPr>
            </a:p>
          </p:txBody>
        </p:sp>
      </p:grpSp>
      <p:sp>
        <p:nvSpPr>
          <p:cNvPr id="38" name="正方形/長方形 11"/>
          <p:cNvSpPr>
            <a:spLocks noChangeArrowheads="1"/>
          </p:cNvSpPr>
          <p:nvPr userDrawn="1"/>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solidFill>
                <a:prstClr val="white"/>
              </a:solidFill>
            </a:endParaRPr>
          </a:p>
        </p:txBody>
      </p:sp>
      <p:grpSp>
        <p:nvGrpSpPr>
          <p:cNvPr id="39" name="グループ化 38"/>
          <p:cNvGrpSpPr/>
          <p:nvPr userDrawn="1"/>
        </p:nvGrpSpPr>
        <p:grpSpPr bwMode="gray">
          <a:xfrm>
            <a:off x="324643" y="2763058"/>
            <a:ext cx="2178447" cy="109537"/>
            <a:chOff x="312738" y="2747963"/>
            <a:chExt cx="1970087" cy="109537"/>
          </a:xfrm>
        </p:grpSpPr>
        <p:sp>
          <p:nvSpPr>
            <p:cNvPr id="40" name="正方形/長方形 39"/>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sp>
          <p:nvSpPr>
            <p:cNvPr id="41" name="正方形/長方形 40"/>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80"/>
                </a:solidFill>
              </a:endParaRPr>
            </a:p>
          </p:txBody>
        </p:sp>
      </p:grpSp>
      <p:sp>
        <p:nvSpPr>
          <p:cNvPr id="32"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prstClr val="black"/>
                </a:solidFill>
                <a:latin typeface="Arial" charset="0"/>
                <a:ea typeface="ＭＳ Ｐゴシック" pitchFamily="50" charset="-128"/>
              </a:rPr>
              <a:t>© Hitachi, Ltd.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Tree>
    <p:extLst>
      <p:ext uri="{BB962C8B-B14F-4D97-AF65-F5344CB8AC3E}">
        <p14:creationId xmlns="" xmlns:p14="http://schemas.microsoft.com/office/powerpoint/2010/main" val="1650755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28" r:id="rId9"/>
    <p:sldLayoutId id="2147483833" r:id="rId10"/>
  </p:sldLayoutIdLst>
  <p:hf hdr="0" ftr="0" dt="0"/>
  <p:txStyles>
    <p:titleStyle>
      <a:lvl1pPr algn="l" rtl="0" eaLnBrk="1" fontAlgn="base" hangingPunct="1">
        <a:lnSpc>
          <a:spcPct val="90000"/>
        </a:lnSpc>
        <a:spcBef>
          <a:spcPct val="0"/>
        </a:spcBef>
        <a:spcAft>
          <a:spcPct val="0"/>
        </a:spcAft>
        <a:defRPr kumimoji="1" sz="2600">
          <a:solidFill>
            <a:schemeClr val="bg1"/>
          </a:solidFill>
          <a:latin typeface="+mj-lt"/>
          <a:ea typeface="+mj-ea"/>
          <a:cs typeface="+mj-cs"/>
        </a:defRPr>
      </a:lvl1pPr>
      <a:lvl2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2pPr>
      <a:lvl3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3pPr>
      <a:lvl4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4pPr>
      <a:lvl5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4216367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Lst>
  <p:hf hdr="0" ftr="0" dt="0"/>
  <p:txStyles>
    <p:titleStyle>
      <a:lvl1pPr algn="l" rtl="0" eaLnBrk="1" fontAlgn="base" hangingPunct="1">
        <a:lnSpc>
          <a:spcPct val="90000"/>
        </a:lnSpc>
        <a:spcBef>
          <a:spcPct val="0"/>
        </a:spcBef>
        <a:spcAft>
          <a:spcPct val="0"/>
        </a:spcAft>
        <a:defRPr kumimoji="1" sz="2600">
          <a:solidFill>
            <a:schemeClr val="bg1"/>
          </a:solidFill>
          <a:latin typeface="+mj-lt"/>
          <a:ea typeface="+mj-ea"/>
          <a:cs typeface="+mj-cs"/>
        </a:defRPr>
      </a:lvl1pPr>
      <a:lvl2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2pPr>
      <a:lvl3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3pPr>
      <a:lvl4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4pPr>
      <a:lvl5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23.xml"/><Relationship Id="rId7" Type="http://schemas.openxmlformats.org/officeDocument/2006/relationships/slideLayout" Target="../slideLayouts/slideLayout4.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29.xml"/><Relationship Id="rId7"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20.png"/><Relationship Id="rId16"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png"/><Relationship Id="rId15" Type="http://schemas.openxmlformats.org/officeDocument/2006/relationships/image" Target="../media/image27.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20.png"/><Relationship Id="rId16"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png"/><Relationship Id="rId15" Type="http://schemas.openxmlformats.org/officeDocument/2006/relationships/image" Target="../media/image27.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35.xml"/><Relationship Id="rId7"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10.202.248.190/gitlab/reform-trial/preview.git" TargetMode="External"/><Relationship Id="rId2" Type="http://schemas.openxmlformats.org/officeDocument/2006/relationships/hyperlink" Target="http://10.202.248.190/gitlab/reform-trial/document.git"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10" Type="http://schemas.openxmlformats.org/officeDocument/2006/relationships/notesSlide" Target="../notesSlides/notesSlide29.xml"/><Relationship Id="rId4" Type="http://schemas.openxmlformats.org/officeDocument/2006/relationships/tags" Target="../tags/tag42.xml"/><Relationship Id="rId9"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29.png"/><Relationship Id="rId5" Type="http://schemas.openxmlformats.org/officeDocument/2006/relationships/image" Target="../media/image34.png"/><Relationship Id="rId10"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4.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4.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10"/>
          </p:nvPr>
        </p:nvSpPr>
        <p:spPr/>
        <p:txBody>
          <a:bodyPr/>
          <a:lstStyle/>
          <a:p>
            <a:fld id="{F22BFB86-D5A3-4E5A-95C1-CF11460A9BC6}" type="slidenum">
              <a:rPr lang="ja-JP" altLang="en-US" smtClean="0"/>
              <a:pPr/>
              <a:t>0</a:t>
            </a:fld>
            <a:endParaRPr lang="en-US" altLang="ja-JP"/>
          </a:p>
        </p:txBody>
      </p:sp>
      <p:sp>
        <p:nvSpPr>
          <p:cNvPr id="3" name="タイトル 2"/>
          <p:cNvSpPr>
            <a:spLocks noGrp="1"/>
          </p:cNvSpPr>
          <p:nvPr>
            <p:ph type="title"/>
          </p:nvPr>
        </p:nvSpPr>
        <p:spPr>
          <a:xfrm>
            <a:off x="2428491" y="3113705"/>
            <a:ext cx="3785011" cy="538609"/>
          </a:xfrm>
        </p:spPr>
        <p:txBody>
          <a:bodyPr/>
          <a:lstStyle/>
          <a:p>
            <a:r>
              <a:rPr lang="en-US" altLang="ja-JP" dirty="0" err="1" smtClean="0"/>
              <a:t>CoE</a:t>
            </a:r>
            <a:r>
              <a:rPr lang="ja-JP" altLang="en-US" dirty="0" smtClean="0"/>
              <a:t>活動</a:t>
            </a:r>
            <a:r>
              <a:rPr lang="en-US" altLang="ja-JP" dirty="0" smtClean="0"/>
              <a:t>HS21</a:t>
            </a:r>
            <a:r>
              <a:rPr lang="ja-JP" altLang="en-US" dirty="0" smtClean="0"/>
              <a:t>内シェア</a:t>
            </a:r>
            <a:endParaRPr kumimoji="1" lang="ja-JP" altLang="en-US" dirty="0"/>
          </a:p>
        </p:txBody>
      </p:sp>
      <p:sp>
        <p:nvSpPr>
          <p:cNvPr id="8" name="テキスト プレースホルダー 5"/>
          <p:cNvSpPr txBox="1">
            <a:spLocks/>
          </p:cNvSpPr>
          <p:nvPr/>
        </p:nvSpPr>
        <p:spPr>
          <a:xfrm>
            <a:off x="3384737" y="4699000"/>
            <a:ext cx="3317875" cy="1046440"/>
          </a:xfrm>
          <a:prstGeom prst="rect">
            <a:avLst/>
          </a:prstGeom>
        </p:spPr>
        <p:txBody>
          <a:bodyPr>
            <a:spAutoFit/>
          </a:bodyPr>
          <a:lstStyle/>
          <a:p>
            <a:pPr marL="342900" indent="-342900">
              <a:spcBef>
                <a:spcPct val="20000"/>
              </a:spcBef>
              <a:defRPr/>
            </a:pPr>
            <a:r>
              <a:rPr lang="en-US" altLang="ja-JP" sz="2000" kern="0" dirty="0" smtClean="0">
                <a:solidFill>
                  <a:schemeClr val="tx1"/>
                </a:solidFill>
                <a:latin typeface="+mj-ea"/>
                <a:ea typeface="+mj-ea"/>
              </a:rPr>
              <a:t>2016/9/6</a:t>
            </a:r>
          </a:p>
          <a:p>
            <a:pPr marL="342900" indent="-342900">
              <a:spcBef>
                <a:spcPct val="20000"/>
              </a:spcBef>
              <a:defRPr/>
            </a:pPr>
            <a:r>
              <a:rPr lang="ja-JP" altLang="en-US" sz="2000" kern="0" dirty="0" smtClean="0">
                <a:solidFill>
                  <a:schemeClr val="tx1"/>
                </a:solidFill>
                <a:latin typeface="+mj-ea"/>
                <a:ea typeface="+mj-ea"/>
              </a:rPr>
              <a:t>Ａ１事</a:t>
            </a:r>
            <a:endParaRPr lang="en-US" altLang="ja-JP" sz="2000" kern="0" dirty="0" smtClean="0">
              <a:solidFill>
                <a:schemeClr val="tx1"/>
              </a:solidFill>
              <a:latin typeface="+mj-ea"/>
              <a:ea typeface="+mj-ea"/>
            </a:endParaRPr>
          </a:p>
          <a:p>
            <a:pPr marL="342900" indent="-342900">
              <a:spcBef>
                <a:spcPct val="20000"/>
              </a:spcBef>
              <a:defRPr/>
            </a:pPr>
            <a:r>
              <a:rPr lang="ja-JP" altLang="en-US" sz="2000" kern="0" dirty="0" smtClean="0">
                <a:solidFill>
                  <a:schemeClr val="tx1"/>
                </a:solidFill>
                <a:latin typeface="+mj-ea"/>
                <a:ea typeface="+mj-ea"/>
              </a:rPr>
              <a:t>児玉　一宏</a:t>
            </a:r>
            <a:endParaRPr lang="ja-JP" altLang="en-US" sz="2000" kern="0" dirty="0">
              <a:solidFill>
                <a:schemeClr val="tx1"/>
              </a:solidFill>
              <a:latin typeface="+mj-ea"/>
              <a:ea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正方形/長方形 215"/>
          <p:cNvSpPr/>
          <p:nvPr/>
        </p:nvSpPr>
        <p:spPr>
          <a:xfrm>
            <a:off x="161364" y="889488"/>
            <a:ext cx="3950120" cy="424732"/>
          </a:xfrm>
          <a:prstGeom prst="rect">
            <a:avLst/>
          </a:prstGeom>
        </p:spPr>
        <p:txBody>
          <a:bodyPr wrap="none">
            <a:spAutoFit/>
          </a:bodyPr>
          <a:lstStyle/>
          <a:p>
            <a:r>
              <a:rPr lang="ja-JP" altLang="en-US" sz="2400" dirty="0" smtClean="0">
                <a:solidFill>
                  <a:srgbClr val="C00000"/>
                </a:solidFill>
                <a:latin typeface="+mj-ea"/>
                <a:ea typeface="+mj-ea"/>
              </a:rPr>
              <a:t>■　</a:t>
            </a:r>
            <a:r>
              <a:rPr lang="en-US" altLang="ja-JP" sz="2400" dirty="0" err="1" smtClean="0">
                <a:solidFill>
                  <a:schemeClr val="tx1"/>
                </a:solidFill>
                <a:latin typeface="+mj-ea"/>
                <a:ea typeface="+mj-ea"/>
              </a:rPr>
              <a:t>CoE</a:t>
            </a:r>
            <a:r>
              <a:rPr lang="en-US" altLang="ja-JP" sz="2400" dirty="0" smtClean="0">
                <a:solidFill>
                  <a:schemeClr val="tx1"/>
                </a:solidFill>
                <a:latin typeface="+mj-ea"/>
                <a:ea typeface="+mj-ea"/>
              </a:rPr>
              <a:t> PCS</a:t>
            </a:r>
            <a:r>
              <a:rPr lang="ja-JP" altLang="en-US" sz="2400" dirty="0" smtClean="0">
                <a:solidFill>
                  <a:schemeClr val="tx1"/>
                </a:solidFill>
                <a:latin typeface="+mj-ea"/>
                <a:ea typeface="+mj-ea"/>
              </a:rPr>
              <a:t>のマイルストーン</a:t>
            </a:r>
            <a:endParaRPr lang="en-US" altLang="ja-JP" sz="2400" dirty="0" smtClean="0">
              <a:solidFill>
                <a:schemeClr val="tx1"/>
              </a:solidFill>
              <a:latin typeface="+mj-ea"/>
              <a:ea typeface="+mj-ea"/>
            </a:endParaRPr>
          </a:p>
        </p:txBody>
      </p:sp>
      <p:cxnSp>
        <p:nvCxnSpPr>
          <p:cNvPr id="127" name="直線コネクタ 126"/>
          <p:cNvCxnSpPr/>
          <p:nvPr/>
        </p:nvCxnSpPr>
        <p:spPr bwMode="auto">
          <a:xfrm>
            <a:off x="201304" y="1301247"/>
            <a:ext cx="8719930" cy="0"/>
          </a:xfrm>
          <a:prstGeom prst="line">
            <a:avLst/>
          </a:prstGeom>
          <a:noFill/>
          <a:ln w="9525" cap="flat" cmpd="sng" algn="ctr">
            <a:solidFill>
              <a:srgbClr val="C00000"/>
            </a:solidFill>
            <a:prstDash val="solid"/>
            <a:round/>
            <a:headEnd type="none" w="med" len="med"/>
            <a:tailEnd type="none" w="med" len="med"/>
          </a:ln>
          <a:effectLst/>
        </p:spPr>
      </p:cxnSp>
      <p:graphicFrame>
        <p:nvGraphicFramePr>
          <p:cNvPr id="177" name="表 176"/>
          <p:cNvGraphicFramePr>
            <a:graphicFrameLocks noGrp="1"/>
          </p:cNvGraphicFramePr>
          <p:nvPr>
            <p:extLst>
              <p:ext uri="{D42A27DB-BD31-4B8C-83A1-F6EECF244321}">
                <p14:modId xmlns:p14="http://schemas.microsoft.com/office/powerpoint/2010/main" xmlns="" val="1824203023"/>
              </p:ext>
            </p:extLst>
          </p:nvPr>
        </p:nvGraphicFramePr>
        <p:xfrm>
          <a:off x="890131" y="2546178"/>
          <a:ext cx="7596820" cy="3775570"/>
        </p:xfrm>
        <a:graphic>
          <a:graphicData uri="http://schemas.openxmlformats.org/drawingml/2006/table">
            <a:tbl>
              <a:tblPr firstRow="1" bandRow="1" bandCol="1"/>
              <a:tblGrid>
                <a:gridCol w="759682"/>
                <a:gridCol w="759682"/>
                <a:gridCol w="759682"/>
                <a:gridCol w="759682"/>
                <a:gridCol w="759682"/>
                <a:gridCol w="759682"/>
                <a:gridCol w="759682"/>
                <a:gridCol w="759682"/>
                <a:gridCol w="759682"/>
                <a:gridCol w="759682"/>
              </a:tblGrid>
              <a:tr h="314177">
                <a:tc gridSpan="2">
                  <a:txBody>
                    <a:bodyPr/>
                    <a:lstStyle/>
                    <a:p>
                      <a:pPr algn="ctr"/>
                      <a:r>
                        <a:rPr kumimoji="1" lang="en-US" altLang="ja-JP" sz="1800" b="0" dirty="0" smtClean="0">
                          <a:ln>
                            <a:solidFill>
                              <a:schemeClr val="bg1"/>
                            </a:solidFill>
                          </a:ln>
                          <a:solidFill>
                            <a:schemeClr val="bg1"/>
                          </a:solidFill>
                          <a:latin typeface="+mj-ea"/>
                          <a:ea typeface="+mj-ea"/>
                        </a:rPr>
                        <a:t>FY14</a:t>
                      </a:r>
                      <a:endParaRPr kumimoji="1" lang="ja-JP" altLang="en-US" sz="1800" b="0" dirty="0">
                        <a:ln>
                          <a:solidFill>
                            <a:schemeClr val="bg1"/>
                          </a:solidFill>
                        </a:ln>
                        <a:solidFill>
                          <a:schemeClr val="bg1"/>
                        </a:solidFill>
                        <a:latin typeface="+mj-ea"/>
                        <a:ea typeface="+mj-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defPPr>
                        <a:defRPr lang="ja-JP"/>
                      </a:defPPr>
                      <a:lvl1pPr marL="0" algn="l" defTabSz="914400" rtl="0" eaLnBrk="1" latinLnBrk="0" hangingPunct="1">
                        <a:defRPr kumimoji="1" sz="1800" b="1" kern="1200">
                          <a:solidFill>
                            <a:schemeClr val="lt1"/>
                          </a:solidFill>
                          <a:latin typeface="Verdana"/>
                          <a:ea typeface="ＭＳ Ｐゴシック"/>
                        </a:defRPr>
                      </a:lvl1pPr>
                      <a:lvl2pPr marL="457200" algn="l" defTabSz="914400" rtl="0" eaLnBrk="1" latinLnBrk="0" hangingPunct="1">
                        <a:defRPr kumimoji="1" sz="1800" b="1" kern="1200">
                          <a:solidFill>
                            <a:schemeClr val="lt1"/>
                          </a:solidFill>
                          <a:latin typeface="Verdana"/>
                          <a:ea typeface="ＭＳ Ｐゴシック"/>
                        </a:defRPr>
                      </a:lvl2pPr>
                      <a:lvl3pPr marL="914400" algn="l" defTabSz="914400" rtl="0" eaLnBrk="1" latinLnBrk="0" hangingPunct="1">
                        <a:defRPr kumimoji="1" sz="1800" b="1" kern="1200">
                          <a:solidFill>
                            <a:schemeClr val="lt1"/>
                          </a:solidFill>
                          <a:latin typeface="Verdana"/>
                          <a:ea typeface="ＭＳ Ｐゴシック"/>
                        </a:defRPr>
                      </a:lvl3pPr>
                      <a:lvl4pPr marL="1371600" algn="l" defTabSz="914400" rtl="0" eaLnBrk="1" latinLnBrk="0" hangingPunct="1">
                        <a:defRPr kumimoji="1" sz="1800" b="1" kern="1200">
                          <a:solidFill>
                            <a:schemeClr val="lt1"/>
                          </a:solidFill>
                          <a:latin typeface="Verdana"/>
                          <a:ea typeface="ＭＳ Ｐゴシック"/>
                        </a:defRPr>
                      </a:lvl4pPr>
                      <a:lvl5pPr marL="1828800" algn="l" defTabSz="914400" rtl="0" eaLnBrk="1" latinLnBrk="0" hangingPunct="1">
                        <a:defRPr kumimoji="1" sz="1800" b="1" kern="1200">
                          <a:solidFill>
                            <a:schemeClr val="lt1"/>
                          </a:solidFill>
                          <a:latin typeface="Verdana"/>
                          <a:ea typeface="ＭＳ Ｐゴシック"/>
                        </a:defRPr>
                      </a:lvl5pPr>
                      <a:lvl6pPr marL="2286000" algn="l" defTabSz="914400" rtl="0" eaLnBrk="1" latinLnBrk="0" hangingPunct="1">
                        <a:defRPr kumimoji="1" sz="1800" b="1" kern="1200">
                          <a:solidFill>
                            <a:schemeClr val="lt1"/>
                          </a:solidFill>
                          <a:latin typeface="Verdana"/>
                          <a:ea typeface="ＭＳ Ｐゴシック"/>
                        </a:defRPr>
                      </a:lvl6pPr>
                      <a:lvl7pPr marL="2743200" algn="l" defTabSz="914400" rtl="0" eaLnBrk="1" latinLnBrk="0" hangingPunct="1">
                        <a:defRPr kumimoji="1" sz="1800" b="1" kern="1200">
                          <a:solidFill>
                            <a:schemeClr val="lt1"/>
                          </a:solidFill>
                          <a:latin typeface="Verdana"/>
                          <a:ea typeface="ＭＳ Ｐゴシック"/>
                        </a:defRPr>
                      </a:lvl7pPr>
                      <a:lvl8pPr marL="3200400" algn="l" defTabSz="914400" rtl="0" eaLnBrk="1" latinLnBrk="0" hangingPunct="1">
                        <a:defRPr kumimoji="1" sz="1800" b="1" kern="1200">
                          <a:solidFill>
                            <a:schemeClr val="lt1"/>
                          </a:solidFill>
                          <a:latin typeface="Verdana"/>
                          <a:ea typeface="ＭＳ Ｐゴシック"/>
                        </a:defRPr>
                      </a:lvl8pPr>
                      <a:lvl9pPr marL="3657600" algn="l" defTabSz="914400" rtl="0" eaLnBrk="1" latinLnBrk="0" hangingPunct="1">
                        <a:defRPr kumimoji="1" sz="1800" b="1" kern="1200">
                          <a:solidFill>
                            <a:schemeClr val="lt1"/>
                          </a:solidFill>
                          <a:latin typeface="Verdana"/>
                          <a:ea typeface="ＭＳ Ｐゴシック"/>
                        </a:defRPr>
                      </a:lvl9pPr>
                    </a:lstStyle>
                    <a:p>
                      <a:pPr algn="l"/>
                      <a:endParaRPr kumimoji="1" lang="ja-JP" altLang="en-US" sz="1400" b="0" dirty="0">
                        <a:solidFill>
                          <a:schemeClr val="bg1"/>
                        </a:solidFill>
                        <a:latin typeface="+mn-ea"/>
                        <a:ea typeface="+mn-ea"/>
                      </a:endParaRP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2">
                  <a:txBody>
                    <a:bodyPr/>
                    <a:lstStyle>
                      <a:defPPr>
                        <a:defRPr lang="ja-JP"/>
                      </a:defPPr>
                      <a:lvl1pPr marL="0" algn="l" defTabSz="914400" rtl="0" eaLnBrk="1" latinLnBrk="0" hangingPunct="1">
                        <a:defRPr kumimoji="1" sz="1800" b="1" kern="1200">
                          <a:solidFill>
                            <a:schemeClr val="lt1"/>
                          </a:solidFill>
                          <a:latin typeface="Verdana"/>
                          <a:ea typeface="ＭＳ Ｐゴシック"/>
                        </a:defRPr>
                      </a:lvl1pPr>
                      <a:lvl2pPr marL="457200" algn="l" defTabSz="914400" rtl="0" eaLnBrk="1" latinLnBrk="0" hangingPunct="1">
                        <a:defRPr kumimoji="1" sz="1800" b="1" kern="1200">
                          <a:solidFill>
                            <a:schemeClr val="lt1"/>
                          </a:solidFill>
                          <a:latin typeface="Verdana"/>
                          <a:ea typeface="ＭＳ Ｐゴシック"/>
                        </a:defRPr>
                      </a:lvl2pPr>
                      <a:lvl3pPr marL="914400" algn="l" defTabSz="914400" rtl="0" eaLnBrk="1" latinLnBrk="0" hangingPunct="1">
                        <a:defRPr kumimoji="1" sz="1800" b="1" kern="1200">
                          <a:solidFill>
                            <a:schemeClr val="lt1"/>
                          </a:solidFill>
                          <a:latin typeface="Verdana"/>
                          <a:ea typeface="ＭＳ Ｐゴシック"/>
                        </a:defRPr>
                      </a:lvl3pPr>
                      <a:lvl4pPr marL="1371600" algn="l" defTabSz="914400" rtl="0" eaLnBrk="1" latinLnBrk="0" hangingPunct="1">
                        <a:defRPr kumimoji="1" sz="1800" b="1" kern="1200">
                          <a:solidFill>
                            <a:schemeClr val="lt1"/>
                          </a:solidFill>
                          <a:latin typeface="Verdana"/>
                          <a:ea typeface="ＭＳ Ｐゴシック"/>
                        </a:defRPr>
                      </a:lvl4pPr>
                      <a:lvl5pPr marL="1828800" algn="l" defTabSz="914400" rtl="0" eaLnBrk="1" latinLnBrk="0" hangingPunct="1">
                        <a:defRPr kumimoji="1" sz="1800" b="1" kern="1200">
                          <a:solidFill>
                            <a:schemeClr val="lt1"/>
                          </a:solidFill>
                          <a:latin typeface="Verdana"/>
                          <a:ea typeface="ＭＳ Ｐゴシック"/>
                        </a:defRPr>
                      </a:lvl5pPr>
                      <a:lvl6pPr marL="2286000" algn="l" defTabSz="914400" rtl="0" eaLnBrk="1" latinLnBrk="0" hangingPunct="1">
                        <a:defRPr kumimoji="1" sz="1800" b="1" kern="1200">
                          <a:solidFill>
                            <a:schemeClr val="lt1"/>
                          </a:solidFill>
                          <a:latin typeface="Verdana"/>
                          <a:ea typeface="ＭＳ Ｐゴシック"/>
                        </a:defRPr>
                      </a:lvl6pPr>
                      <a:lvl7pPr marL="2743200" algn="l" defTabSz="914400" rtl="0" eaLnBrk="1" latinLnBrk="0" hangingPunct="1">
                        <a:defRPr kumimoji="1" sz="1800" b="1" kern="1200">
                          <a:solidFill>
                            <a:schemeClr val="lt1"/>
                          </a:solidFill>
                          <a:latin typeface="Verdana"/>
                          <a:ea typeface="ＭＳ Ｐゴシック"/>
                        </a:defRPr>
                      </a:lvl7pPr>
                      <a:lvl8pPr marL="3200400" algn="l" defTabSz="914400" rtl="0" eaLnBrk="1" latinLnBrk="0" hangingPunct="1">
                        <a:defRPr kumimoji="1" sz="1800" b="1" kern="1200">
                          <a:solidFill>
                            <a:schemeClr val="lt1"/>
                          </a:solidFill>
                          <a:latin typeface="Verdana"/>
                          <a:ea typeface="ＭＳ Ｐゴシック"/>
                        </a:defRPr>
                      </a:lvl8pPr>
                      <a:lvl9pPr marL="3657600" algn="l" defTabSz="914400" rtl="0" eaLnBrk="1" latinLnBrk="0" hangingPunct="1">
                        <a:defRPr kumimoji="1" sz="1800" b="1" kern="1200">
                          <a:solidFill>
                            <a:schemeClr val="lt1"/>
                          </a:solidFill>
                          <a:latin typeface="Verdana"/>
                          <a:ea typeface="ＭＳ Ｐゴシック"/>
                        </a:defRPr>
                      </a:lvl9pPr>
                    </a:lstStyle>
                    <a:p>
                      <a:pPr algn="ctr"/>
                      <a:r>
                        <a:rPr kumimoji="1" lang="en-US" altLang="ja-JP" sz="1800" b="0" dirty="0" smtClean="0">
                          <a:ln>
                            <a:solidFill>
                              <a:schemeClr val="bg1"/>
                            </a:solidFill>
                          </a:ln>
                          <a:solidFill>
                            <a:schemeClr val="bg1"/>
                          </a:solidFill>
                          <a:latin typeface="+mj-ea"/>
                          <a:ea typeface="+mj-ea"/>
                        </a:rPr>
                        <a:t>FY15</a:t>
                      </a:r>
                      <a:endParaRPr kumimoji="1" lang="ja-JP" altLang="en-US" sz="1800" b="0" dirty="0">
                        <a:ln>
                          <a:solidFill>
                            <a:schemeClr val="bg1"/>
                          </a:solidFill>
                        </a:ln>
                        <a:solidFill>
                          <a:schemeClr val="bg1"/>
                        </a:solidFill>
                        <a:latin typeface="+mj-ea"/>
                        <a:ea typeface="+mj-ea"/>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defPPr>
                        <a:defRPr lang="ja-JP"/>
                      </a:defPPr>
                      <a:lvl1pPr marL="0" algn="l" defTabSz="914400" rtl="0" eaLnBrk="1" latinLnBrk="0" hangingPunct="1">
                        <a:defRPr kumimoji="1" sz="1800" b="1" kern="1200">
                          <a:solidFill>
                            <a:schemeClr val="lt1"/>
                          </a:solidFill>
                          <a:latin typeface="Verdana"/>
                          <a:ea typeface="ＭＳ Ｐゴシック"/>
                        </a:defRPr>
                      </a:lvl1pPr>
                      <a:lvl2pPr marL="457200" algn="l" defTabSz="914400" rtl="0" eaLnBrk="1" latinLnBrk="0" hangingPunct="1">
                        <a:defRPr kumimoji="1" sz="1800" b="1" kern="1200">
                          <a:solidFill>
                            <a:schemeClr val="lt1"/>
                          </a:solidFill>
                          <a:latin typeface="Verdana"/>
                          <a:ea typeface="ＭＳ Ｐゴシック"/>
                        </a:defRPr>
                      </a:lvl2pPr>
                      <a:lvl3pPr marL="914400" algn="l" defTabSz="914400" rtl="0" eaLnBrk="1" latinLnBrk="0" hangingPunct="1">
                        <a:defRPr kumimoji="1" sz="1800" b="1" kern="1200">
                          <a:solidFill>
                            <a:schemeClr val="lt1"/>
                          </a:solidFill>
                          <a:latin typeface="Verdana"/>
                          <a:ea typeface="ＭＳ Ｐゴシック"/>
                        </a:defRPr>
                      </a:lvl3pPr>
                      <a:lvl4pPr marL="1371600" algn="l" defTabSz="914400" rtl="0" eaLnBrk="1" latinLnBrk="0" hangingPunct="1">
                        <a:defRPr kumimoji="1" sz="1800" b="1" kern="1200">
                          <a:solidFill>
                            <a:schemeClr val="lt1"/>
                          </a:solidFill>
                          <a:latin typeface="Verdana"/>
                          <a:ea typeface="ＭＳ Ｐゴシック"/>
                        </a:defRPr>
                      </a:lvl4pPr>
                      <a:lvl5pPr marL="1828800" algn="l" defTabSz="914400" rtl="0" eaLnBrk="1" latinLnBrk="0" hangingPunct="1">
                        <a:defRPr kumimoji="1" sz="1800" b="1" kern="1200">
                          <a:solidFill>
                            <a:schemeClr val="lt1"/>
                          </a:solidFill>
                          <a:latin typeface="Verdana"/>
                          <a:ea typeface="ＭＳ Ｐゴシック"/>
                        </a:defRPr>
                      </a:lvl5pPr>
                      <a:lvl6pPr marL="2286000" algn="l" defTabSz="914400" rtl="0" eaLnBrk="1" latinLnBrk="0" hangingPunct="1">
                        <a:defRPr kumimoji="1" sz="1800" b="1" kern="1200">
                          <a:solidFill>
                            <a:schemeClr val="lt1"/>
                          </a:solidFill>
                          <a:latin typeface="Verdana"/>
                          <a:ea typeface="ＭＳ Ｐゴシック"/>
                        </a:defRPr>
                      </a:lvl6pPr>
                      <a:lvl7pPr marL="2743200" algn="l" defTabSz="914400" rtl="0" eaLnBrk="1" latinLnBrk="0" hangingPunct="1">
                        <a:defRPr kumimoji="1" sz="1800" b="1" kern="1200">
                          <a:solidFill>
                            <a:schemeClr val="lt1"/>
                          </a:solidFill>
                          <a:latin typeface="Verdana"/>
                          <a:ea typeface="ＭＳ Ｐゴシック"/>
                        </a:defRPr>
                      </a:lvl7pPr>
                      <a:lvl8pPr marL="3200400" algn="l" defTabSz="914400" rtl="0" eaLnBrk="1" latinLnBrk="0" hangingPunct="1">
                        <a:defRPr kumimoji="1" sz="1800" b="1" kern="1200">
                          <a:solidFill>
                            <a:schemeClr val="lt1"/>
                          </a:solidFill>
                          <a:latin typeface="Verdana"/>
                          <a:ea typeface="ＭＳ Ｐゴシック"/>
                        </a:defRPr>
                      </a:lvl8pPr>
                      <a:lvl9pPr marL="3657600" algn="l" defTabSz="914400" rtl="0" eaLnBrk="1" latinLnBrk="0" hangingPunct="1">
                        <a:defRPr kumimoji="1" sz="1800" b="1" kern="1200">
                          <a:solidFill>
                            <a:schemeClr val="lt1"/>
                          </a:solidFill>
                          <a:latin typeface="Verdana"/>
                          <a:ea typeface="ＭＳ Ｐゴシック"/>
                        </a:defRPr>
                      </a:lvl9pPr>
                    </a:lstStyle>
                    <a:p>
                      <a:pPr algn="l"/>
                      <a:endParaRPr kumimoji="1" lang="ja-JP" altLang="en-US" sz="1400" b="0" dirty="0">
                        <a:solidFill>
                          <a:schemeClr val="bg1"/>
                        </a:solidFill>
                        <a:latin typeface="+mn-ea"/>
                        <a:ea typeface="+mn-ea"/>
                      </a:endParaRP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2">
                  <a:txBody>
                    <a:bodyPr/>
                    <a:lstStyle/>
                    <a:p>
                      <a:pPr algn="ctr"/>
                      <a:r>
                        <a:rPr kumimoji="1" lang="en-US" altLang="ja-JP" sz="1800" b="0" dirty="0" smtClean="0">
                          <a:ln>
                            <a:solidFill>
                              <a:schemeClr val="bg1"/>
                            </a:solidFill>
                          </a:ln>
                          <a:solidFill>
                            <a:schemeClr val="bg1"/>
                          </a:solidFill>
                          <a:latin typeface="+mj-ea"/>
                          <a:ea typeface="+mj-ea"/>
                        </a:rPr>
                        <a:t>FY16</a:t>
                      </a:r>
                      <a:endParaRPr kumimoji="1" lang="ja-JP" altLang="en-US" sz="1800" b="0" dirty="0">
                        <a:ln>
                          <a:solidFill>
                            <a:schemeClr val="bg1"/>
                          </a:solidFill>
                        </a:ln>
                        <a:solidFill>
                          <a:schemeClr val="bg1"/>
                        </a:solidFill>
                        <a:latin typeface="+mj-ea"/>
                        <a:ea typeface="+mj-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defPPr>
                        <a:defRPr lang="ja-JP"/>
                      </a:defPPr>
                      <a:lvl1pPr marL="0" algn="l" defTabSz="914400" rtl="0" eaLnBrk="1" latinLnBrk="0" hangingPunct="1">
                        <a:defRPr kumimoji="1" sz="1800" b="1" kern="1200">
                          <a:solidFill>
                            <a:schemeClr val="lt1"/>
                          </a:solidFill>
                          <a:latin typeface="Verdana"/>
                          <a:ea typeface="ＭＳ Ｐゴシック"/>
                        </a:defRPr>
                      </a:lvl1pPr>
                      <a:lvl2pPr marL="457200" algn="l" defTabSz="914400" rtl="0" eaLnBrk="1" latinLnBrk="0" hangingPunct="1">
                        <a:defRPr kumimoji="1" sz="1800" b="1" kern="1200">
                          <a:solidFill>
                            <a:schemeClr val="lt1"/>
                          </a:solidFill>
                          <a:latin typeface="Verdana"/>
                          <a:ea typeface="ＭＳ Ｐゴシック"/>
                        </a:defRPr>
                      </a:lvl2pPr>
                      <a:lvl3pPr marL="914400" algn="l" defTabSz="914400" rtl="0" eaLnBrk="1" latinLnBrk="0" hangingPunct="1">
                        <a:defRPr kumimoji="1" sz="1800" b="1" kern="1200">
                          <a:solidFill>
                            <a:schemeClr val="lt1"/>
                          </a:solidFill>
                          <a:latin typeface="Verdana"/>
                          <a:ea typeface="ＭＳ Ｐゴシック"/>
                        </a:defRPr>
                      </a:lvl3pPr>
                      <a:lvl4pPr marL="1371600" algn="l" defTabSz="914400" rtl="0" eaLnBrk="1" latinLnBrk="0" hangingPunct="1">
                        <a:defRPr kumimoji="1" sz="1800" b="1" kern="1200">
                          <a:solidFill>
                            <a:schemeClr val="lt1"/>
                          </a:solidFill>
                          <a:latin typeface="Verdana"/>
                          <a:ea typeface="ＭＳ Ｐゴシック"/>
                        </a:defRPr>
                      </a:lvl4pPr>
                      <a:lvl5pPr marL="1828800" algn="l" defTabSz="914400" rtl="0" eaLnBrk="1" latinLnBrk="0" hangingPunct="1">
                        <a:defRPr kumimoji="1" sz="1800" b="1" kern="1200">
                          <a:solidFill>
                            <a:schemeClr val="lt1"/>
                          </a:solidFill>
                          <a:latin typeface="Verdana"/>
                          <a:ea typeface="ＭＳ Ｐゴシック"/>
                        </a:defRPr>
                      </a:lvl5pPr>
                      <a:lvl6pPr marL="2286000" algn="l" defTabSz="914400" rtl="0" eaLnBrk="1" latinLnBrk="0" hangingPunct="1">
                        <a:defRPr kumimoji="1" sz="1800" b="1" kern="1200">
                          <a:solidFill>
                            <a:schemeClr val="lt1"/>
                          </a:solidFill>
                          <a:latin typeface="Verdana"/>
                          <a:ea typeface="ＭＳ Ｐゴシック"/>
                        </a:defRPr>
                      </a:lvl6pPr>
                      <a:lvl7pPr marL="2743200" algn="l" defTabSz="914400" rtl="0" eaLnBrk="1" latinLnBrk="0" hangingPunct="1">
                        <a:defRPr kumimoji="1" sz="1800" b="1" kern="1200">
                          <a:solidFill>
                            <a:schemeClr val="lt1"/>
                          </a:solidFill>
                          <a:latin typeface="Verdana"/>
                          <a:ea typeface="ＭＳ Ｐゴシック"/>
                        </a:defRPr>
                      </a:lvl7pPr>
                      <a:lvl8pPr marL="3200400" algn="l" defTabSz="914400" rtl="0" eaLnBrk="1" latinLnBrk="0" hangingPunct="1">
                        <a:defRPr kumimoji="1" sz="1800" b="1" kern="1200">
                          <a:solidFill>
                            <a:schemeClr val="lt1"/>
                          </a:solidFill>
                          <a:latin typeface="Verdana"/>
                          <a:ea typeface="ＭＳ Ｐゴシック"/>
                        </a:defRPr>
                      </a:lvl8pPr>
                      <a:lvl9pPr marL="3657600" algn="l" defTabSz="914400" rtl="0" eaLnBrk="1" latinLnBrk="0" hangingPunct="1">
                        <a:defRPr kumimoji="1" sz="1800" b="1" kern="1200">
                          <a:solidFill>
                            <a:schemeClr val="lt1"/>
                          </a:solidFill>
                          <a:latin typeface="Verdana"/>
                          <a:ea typeface="ＭＳ Ｐゴシック"/>
                        </a:defRPr>
                      </a:lvl9pPr>
                    </a:lstStyle>
                    <a:p>
                      <a:pPr algn="l"/>
                      <a:endParaRPr kumimoji="1" lang="ja-JP" altLang="en-US" sz="1400" b="0" dirty="0">
                        <a:solidFill>
                          <a:schemeClr val="bg1"/>
                        </a:solidFill>
                        <a:latin typeface="+mn-ea"/>
                        <a:ea typeface="+mn-ea"/>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2">
                  <a:txBody>
                    <a:bodyPr/>
                    <a:lstStyle/>
                    <a:p>
                      <a:pPr algn="ctr"/>
                      <a:r>
                        <a:rPr kumimoji="1" lang="en-US" altLang="ja-JP" sz="1800" b="0" dirty="0" smtClean="0">
                          <a:ln>
                            <a:solidFill>
                              <a:schemeClr val="bg1"/>
                            </a:solidFill>
                          </a:ln>
                          <a:solidFill>
                            <a:schemeClr val="bg1"/>
                          </a:solidFill>
                          <a:latin typeface="+mj-ea"/>
                          <a:ea typeface="+mj-ea"/>
                        </a:rPr>
                        <a:t>FY17</a:t>
                      </a:r>
                      <a:endParaRPr kumimoji="1" lang="ja-JP" altLang="en-US" sz="1800" b="0" dirty="0">
                        <a:ln>
                          <a:solidFill>
                            <a:schemeClr val="bg1"/>
                          </a:solidFill>
                        </a:ln>
                        <a:solidFill>
                          <a:schemeClr val="bg1"/>
                        </a:solidFill>
                        <a:latin typeface="+mj-ea"/>
                        <a:ea typeface="+mj-ea"/>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p>
                      <a:pPr algn="ctr"/>
                      <a:endParaRPr kumimoji="1" lang="ja-JP" altLang="en-US" sz="1400" b="0" dirty="0">
                        <a:solidFill>
                          <a:schemeClr val="bg1"/>
                        </a:solidFill>
                        <a:latin typeface="+mn-ea"/>
                        <a:ea typeface="+mn-ea"/>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2">
                  <a:txBody>
                    <a:bodyPr/>
                    <a:lstStyle/>
                    <a:p>
                      <a:pPr algn="ctr"/>
                      <a:r>
                        <a:rPr kumimoji="1" lang="en-US" altLang="ja-JP" sz="1800" b="0" dirty="0" smtClean="0">
                          <a:ln>
                            <a:solidFill>
                              <a:schemeClr val="bg1"/>
                            </a:solidFill>
                          </a:ln>
                          <a:solidFill>
                            <a:schemeClr val="bg1"/>
                          </a:solidFill>
                          <a:latin typeface="+mj-ea"/>
                          <a:ea typeface="+mj-ea"/>
                        </a:rPr>
                        <a:t>FY18</a:t>
                      </a:r>
                      <a:r>
                        <a:rPr kumimoji="1" lang="ja-JP" altLang="en-US" sz="1800" b="0" dirty="0" smtClean="0">
                          <a:ln>
                            <a:solidFill>
                              <a:schemeClr val="bg1"/>
                            </a:solidFill>
                          </a:ln>
                          <a:solidFill>
                            <a:schemeClr val="bg1"/>
                          </a:solidFill>
                          <a:latin typeface="+mj-ea"/>
                          <a:ea typeface="+mj-ea"/>
                        </a:rPr>
                        <a:t>～</a:t>
                      </a:r>
                      <a:endParaRPr kumimoji="1" lang="ja-JP" altLang="en-US" sz="1800" b="0" dirty="0">
                        <a:ln>
                          <a:solidFill>
                            <a:schemeClr val="bg1"/>
                          </a:solidFill>
                        </a:ln>
                        <a:solidFill>
                          <a:schemeClr val="bg1"/>
                        </a:solidFill>
                        <a:latin typeface="+mj-ea"/>
                        <a:ea typeface="+mj-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p>
                      <a:pPr algn="ctr"/>
                      <a:endParaRPr kumimoji="1" lang="ja-JP" altLang="en-US" sz="1400" b="0" dirty="0">
                        <a:solidFill>
                          <a:schemeClr val="bg1"/>
                        </a:solidFill>
                        <a:latin typeface="+mn-ea"/>
                        <a:ea typeface="+mn-ea"/>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r>
              <a:tr h="3409810">
                <a:tc>
                  <a:txBody>
                    <a:bodyPr/>
                    <a:lstStyle/>
                    <a:p>
                      <a:endParaRPr kumimoji="1" lang="en-US" altLang="ja-JP" sz="1400" b="0" dirty="0" smtClean="0">
                        <a:latin typeface="+mn-ea"/>
                        <a:ea typeface="+mn-ea"/>
                        <a:cs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c>
                  <a:txBody>
                    <a:bodyPr/>
                    <a:lstStyle>
                      <a:defPPr>
                        <a:defRPr lang="ja-JP"/>
                      </a:defPPr>
                      <a:lvl1pPr marL="0" algn="l" defTabSz="914400" rtl="0" eaLnBrk="1" latinLnBrk="0" hangingPunct="1">
                        <a:defRPr kumimoji="1" sz="1800" kern="1200">
                          <a:solidFill>
                            <a:schemeClr val="dk1"/>
                          </a:solidFill>
                          <a:latin typeface="Verdana"/>
                          <a:ea typeface="ＭＳ Ｐゴシック"/>
                        </a:defRPr>
                      </a:lvl1pPr>
                      <a:lvl2pPr marL="457200" algn="l" defTabSz="914400" rtl="0" eaLnBrk="1" latinLnBrk="0" hangingPunct="1">
                        <a:defRPr kumimoji="1" sz="1800" kern="1200">
                          <a:solidFill>
                            <a:schemeClr val="dk1"/>
                          </a:solidFill>
                          <a:latin typeface="Verdana"/>
                          <a:ea typeface="ＭＳ Ｐゴシック"/>
                        </a:defRPr>
                      </a:lvl2pPr>
                      <a:lvl3pPr marL="914400" algn="l" defTabSz="914400" rtl="0" eaLnBrk="1" latinLnBrk="0" hangingPunct="1">
                        <a:defRPr kumimoji="1" sz="1800" kern="1200">
                          <a:solidFill>
                            <a:schemeClr val="dk1"/>
                          </a:solidFill>
                          <a:latin typeface="Verdana"/>
                          <a:ea typeface="ＭＳ Ｐゴシック"/>
                        </a:defRPr>
                      </a:lvl3pPr>
                      <a:lvl4pPr marL="1371600" algn="l" defTabSz="914400" rtl="0" eaLnBrk="1" latinLnBrk="0" hangingPunct="1">
                        <a:defRPr kumimoji="1" sz="1800" kern="1200">
                          <a:solidFill>
                            <a:schemeClr val="dk1"/>
                          </a:solidFill>
                          <a:latin typeface="Verdana"/>
                          <a:ea typeface="ＭＳ Ｐゴシック"/>
                        </a:defRPr>
                      </a:lvl4pPr>
                      <a:lvl5pPr marL="1828800" algn="l" defTabSz="914400" rtl="0" eaLnBrk="1" latinLnBrk="0" hangingPunct="1">
                        <a:defRPr kumimoji="1" sz="1800" kern="1200">
                          <a:solidFill>
                            <a:schemeClr val="dk1"/>
                          </a:solidFill>
                          <a:latin typeface="Verdana"/>
                          <a:ea typeface="ＭＳ Ｐゴシック"/>
                        </a:defRPr>
                      </a:lvl5pPr>
                      <a:lvl6pPr marL="2286000" algn="l" defTabSz="914400" rtl="0" eaLnBrk="1" latinLnBrk="0" hangingPunct="1">
                        <a:defRPr kumimoji="1" sz="1800" kern="1200">
                          <a:solidFill>
                            <a:schemeClr val="dk1"/>
                          </a:solidFill>
                          <a:latin typeface="Verdana"/>
                          <a:ea typeface="ＭＳ Ｐゴシック"/>
                        </a:defRPr>
                      </a:lvl6pPr>
                      <a:lvl7pPr marL="2743200" algn="l" defTabSz="914400" rtl="0" eaLnBrk="1" latinLnBrk="0" hangingPunct="1">
                        <a:defRPr kumimoji="1" sz="1800" kern="1200">
                          <a:solidFill>
                            <a:schemeClr val="dk1"/>
                          </a:solidFill>
                          <a:latin typeface="Verdana"/>
                          <a:ea typeface="ＭＳ Ｐゴシック"/>
                        </a:defRPr>
                      </a:lvl7pPr>
                      <a:lvl8pPr marL="3200400" algn="l" defTabSz="914400" rtl="0" eaLnBrk="1" latinLnBrk="0" hangingPunct="1">
                        <a:defRPr kumimoji="1" sz="1800" kern="1200">
                          <a:solidFill>
                            <a:schemeClr val="dk1"/>
                          </a:solidFill>
                          <a:latin typeface="Verdana"/>
                          <a:ea typeface="ＭＳ Ｐゴシック"/>
                        </a:defRPr>
                      </a:lvl8pPr>
                      <a:lvl9pPr marL="3657600" algn="l" defTabSz="914400" rtl="0" eaLnBrk="1" latinLnBrk="0" hangingPunct="1">
                        <a:defRPr kumimoji="1" sz="1800" kern="1200">
                          <a:solidFill>
                            <a:schemeClr val="dk1"/>
                          </a:solidFill>
                          <a:latin typeface="Verdana"/>
                          <a:ea typeface="ＭＳ Ｐゴシック"/>
                        </a:defRPr>
                      </a:lvl9pPr>
                    </a:lstStyle>
                    <a:p>
                      <a:endParaRPr kumimoji="1" lang="ja-JP" altLang="en-US" sz="1400" b="0" dirty="0">
                        <a:latin typeface="+mn-ea"/>
                        <a:ea typeface="+mn-ea"/>
                        <a:cs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c>
                  <a:txBody>
                    <a:bodyPr/>
                    <a:lstStyle>
                      <a:defPPr>
                        <a:defRPr lang="ja-JP"/>
                      </a:defPPr>
                      <a:lvl1pPr marL="0" algn="l" defTabSz="914400" rtl="0" eaLnBrk="1" latinLnBrk="0" hangingPunct="1">
                        <a:defRPr kumimoji="1" sz="1800" kern="1200">
                          <a:solidFill>
                            <a:schemeClr val="dk1"/>
                          </a:solidFill>
                          <a:latin typeface="Verdana"/>
                          <a:ea typeface="ＭＳ Ｐゴシック"/>
                        </a:defRPr>
                      </a:lvl1pPr>
                      <a:lvl2pPr marL="457200" algn="l" defTabSz="914400" rtl="0" eaLnBrk="1" latinLnBrk="0" hangingPunct="1">
                        <a:defRPr kumimoji="1" sz="1800" kern="1200">
                          <a:solidFill>
                            <a:schemeClr val="dk1"/>
                          </a:solidFill>
                          <a:latin typeface="Verdana"/>
                          <a:ea typeface="ＭＳ Ｐゴシック"/>
                        </a:defRPr>
                      </a:lvl2pPr>
                      <a:lvl3pPr marL="914400" algn="l" defTabSz="914400" rtl="0" eaLnBrk="1" latinLnBrk="0" hangingPunct="1">
                        <a:defRPr kumimoji="1" sz="1800" kern="1200">
                          <a:solidFill>
                            <a:schemeClr val="dk1"/>
                          </a:solidFill>
                          <a:latin typeface="Verdana"/>
                          <a:ea typeface="ＭＳ Ｐゴシック"/>
                        </a:defRPr>
                      </a:lvl3pPr>
                      <a:lvl4pPr marL="1371600" algn="l" defTabSz="914400" rtl="0" eaLnBrk="1" latinLnBrk="0" hangingPunct="1">
                        <a:defRPr kumimoji="1" sz="1800" kern="1200">
                          <a:solidFill>
                            <a:schemeClr val="dk1"/>
                          </a:solidFill>
                          <a:latin typeface="Verdana"/>
                          <a:ea typeface="ＭＳ Ｐゴシック"/>
                        </a:defRPr>
                      </a:lvl4pPr>
                      <a:lvl5pPr marL="1828800" algn="l" defTabSz="914400" rtl="0" eaLnBrk="1" latinLnBrk="0" hangingPunct="1">
                        <a:defRPr kumimoji="1" sz="1800" kern="1200">
                          <a:solidFill>
                            <a:schemeClr val="dk1"/>
                          </a:solidFill>
                          <a:latin typeface="Verdana"/>
                          <a:ea typeface="ＭＳ Ｐゴシック"/>
                        </a:defRPr>
                      </a:lvl5pPr>
                      <a:lvl6pPr marL="2286000" algn="l" defTabSz="914400" rtl="0" eaLnBrk="1" latinLnBrk="0" hangingPunct="1">
                        <a:defRPr kumimoji="1" sz="1800" kern="1200">
                          <a:solidFill>
                            <a:schemeClr val="dk1"/>
                          </a:solidFill>
                          <a:latin typeface="Verdana"/>
                          <a:ea typeface="ＭＳ Ｐゴシック"/>
                        </a:defRPr>
                      </a:lvl6pPr>
                      <a:lvl7pPr marL="2743200" algn="l" defTabSz="914400" rtl="0" eaLnBrk="1" latinLnBrk="0" hangingPunct="1">
                        <a:defRPr kumimoji="1" sz="1800" kern="1200">
                          <a:solidFill>
                            <a:schemeClr val="dk1"/>
                          </a:solidFill>
                          <a:latin typeface="Verdana"/>
                          <a:ea typeface="ＭＳ Ｐゴシック"/>
                        </a:defRPr>
                      </a:lvl7pPr>
                      <a:lvl8pPr marL="3200400" algn="l" defTabSz="914400" rtl="0" eaLnBrk="1" latinLnBrk="0" hangingPunct="1">
                        <a:defRPr kumimoji="1" sz="1800" kern="1200">
                          <a:solidFill>
                            <a:schemeClr val="dk1"/>
                          </a:solidFill>
                          <a:latin typeface="Verdana"/>
                          <a:ea typeface="ＭＳ Ｐゴシック"/>
                        </a:defRPr>
                      </a:lvl8pPr>
                      <a:lvl9pPr marL="3657600" algn="l" defTabSz="914400" rtl="0" eaLnBrk="1" latinLnBrk="0" hangingPunct="1">
                        <a:defRPr kumimoji="1" sz="1800" kern="1200">
                          <a:solidFill>
                            <a:schemeClr val="dk1"/>
                          </a:solidFill>
                          <a:latin typeface="Verdana"/>
                          <a:ea typeface="ＭＳ Ｐゴシック"/>
                        </a:defRPr>
                      </a:lvl9pPr>
                    </a:lstStyle>
                    <a:p>
                      <a:endParaRPr kumimoji="1" lang="ja-JP" altLang="en-US" sz="1200" b="0" dirty="0">
                        <a:latin typeface="+mn-ea"/>
                        <a:ea typeface="+mn-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c>
                  <a:txBody>
                    <a:bodyPr/>
                    <a:lstStyle>
                      <a:defPPr>
                        <a:defRPr lang="ja-JP"/>
                      </a:defPPr>
                      <a:lvl1pPr marL="0" algn="l" defTabSz="914400" rtl="0" eaLnBrk="1" latinLnBrk="0" hangingPunct="1">
                        <a:defRPr kumimoji="1" sz="1800" kern="1200">
                          <a:solidFill>
                            <a:schemeClr val="dk1"/>
                          </a:solidFill>
                          <a:latin typeface="Verdana"/>
                          <a:ea typeface="ＭＳ Ｐゴシック"/>
                        </a:defRPr>
                      </a:lvl1pPr>
                      <a:lvl2pPr marL="457200" algn="l" defTabSz="914400" rtl="0" eaLnBrk="1" latinLnBrk="0" hangingPunct="1">
                        <a:defRPr kumimoji="1" sz="1800" kern="1200">
                          <a:solidFill>
                            <a:schemeClr val="dk1"/>
                          </a:solidFill>
                          <a:latin typeface="Verdana"/>
                          <a:ea typeface="ＭＳ Ｐゴシック"/>
                        </a:defRPr>
                      </a:lvl2pPr>
                      <a:lvl3pPr marL="914400" algn="l" defTabSz="914400" rtl="0" eaLnBrk="1" latinLnBrk="0" hangingPunct="1">
                        <a:defRPr kumimoji="1" sz="1800" kern="1200">
                          <a:solidFill>
                            <a:schemeClr val="dk1"/>
                          </a:solidFill>
                          <a:latin typeface="Verdana"/>
                          <a:ea typeface="ＭＳ Ｐゴシック"/>
                        </a:defRPr>
                      </a:lvl3pPr>
                      <a:lvl4pPr marL="1371600" algn="l" defTabSz="914400" rtl="0" eaLnBrk="1" latinLnBrk="0" hangingPunct="1">
                        <a:defRPr kumimoji="1" sz="1800" kern="1200">
                          <a:solidFill>
                            <a:schemeClr val="dk1"/>
                          </a:solidFill>
                          <a:latin typeface="Verdana"/>
                          <a:ea typeface="ＭＳ Ｐゴシック"/>
                        </a:defRPr>
                      </a:lvl4pPr>
                      <a:lvl5pPr marL="1828800" algn="l" defTabSz="914400" rtl="0" eaLnBrk="1" latinLnBrk="0" hangingPunct="1">
                        <a:defRPr kumimoji="1" sz="1800" kern="1200">
                          <a:solidFill>
                            <a:schemeClr val="dk1"/>
                          </a:solidFill>
                          <a:latin typeface="Verdana"/>
                          <a:ea typeface="ＭＳ Ｐゴシック"/>
                        </a:defRPr>
                      </a:lvl5pPr>
                      <a:lvl6pPr marL="2286000" algn="l" defTabSz="914400" rtl="0" eaLnBrk="1" latinLnBrk="0" hangingPunct="1">
                        <a:defRPr kumimoji="1" sz="1800" kern="1200">
                          <a:solidFill>
                            <a:schemeClr val="dk1"/>
                          </a:solidFill>
                          <a:latin typeface="Verdana"/>
                          <a:ea typeface="ＭＳ Ｐゴシック"/>
                        </a:defRPr>
                      </a:lvl6pPr>
                      <a:lvl7pPr marL="2743200" algn="l" defTabSz="914400" rtl="0" eaLnBrk="1" latinLnBrk="0" hangingPunct="1">
                        <a:defRPr kumimoji="1" sz="1800" kern="1200">
                          <a:solidFill>
                            <a:schemeClr val="dk1"/>
                          </a:solidFill>
                          <a:latin typeface="Verdana"/>
                          <a:ea typeface="ＭＳ Ｐゴシック"/>
                        </a:defRPr>
                      </a:lvl7pPr>
                      <a:lvl8pPr marL="3200400" algn="l" defTabSz="914400" rtl="0" eaLnBrk="1" latinLnBrk="0" hangingPunct="1">
                        <a:defRPr kumimoji="1" sz="1800" kern="1200">
                          <a:solidFill>
                            <a:schemeClr val="dk1"/>
                          </a:solidFill>
                          <a:latin typeface="Verdana"/>
                          <a:ea typeface="ＭＳ Ｐゴシック"/>
                        </a:defRPr>
                      </a:lvl8pPr>
                      <a:lvl9pPr marL="3657600" algn="l" defTabSz="914400" rtl="0" eaLnBrk="1" latinLnBrk="0" hangingPunct="1">
                        <a:defRPr kumimoji="1" sz="1800" kern="1200">
                          <a:solidFill>
                            <a:schemeClr val="dk1"/>
                          </a:solidFill>
                          <a:latin typeface="Verdana"/>
                          <a:ea typeface="ＭＳ Ｐゴシック"/>
                        </a:defRPr>
                      </a:lvl9pPr>
                    </a:lstStyle>
                    <a:p>
                      <a:endParaRPr kumimoji="1" lang="ja-JP" altLang="en-US" sz="1200" b="0" dirty="0">
                        <a:latin typeface="+mn-ea"/>
                        <a:ea typeface="+mn-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c>
                  <a:txBody>
                    <a:bodyPr/>
                    <a:lstStyle>
                      <a:defPPr>
                        <a:defRPr lang="ja-JP"/>
                      </a:defPPr>
                      <a:lvl1pPr marL="0" algn="l" defTabSz="914400" rtl="0" eaLnBrk="1" latinLnBrk="0" hangingPunct="1">
                        <a:defRPr kumimoji="1" sz="1800" kern="1200">
                          <a:solidFill>
                            <a:schemeClr val="dk1"/>
                          </a:solidFill>
                          <a:latin typeface="Verdana"/>
                          <a:ea typeface="ＭＳ Ｐゴシック"/>
                        </a:defRPr>
                      </a:lvl1pPr>
                      <a:lvl2pPr marL="457200" algn="l" defTabSz="914400" rtl="0" eaLnBrk="1" latinLnBrk="0" hangingPunct="1">
                        <a:defRPr kumimoji="1" sz="1800" kern="1200">
                          <a:solidFill>
                            <a:schemeClr val="dk1"/>
                          </a:solidFill>
                          <a:latin typeface="Verdana"/>
                          <a:ea typeface="ＭＳ Ｐゴシック"/>
                        </a:defRPr>
                      </a:lvl2pPr>
                      <a:lvl3pPr marL="914400" algn="l" defTabSz="914400" rtl="0" eaLnBrk="1" latinLnBrk="0" hangingPunct="1">
                        <a:defRPr kumimoji="1" sz="1800" kern="1200">
                          <a:solidFill>
                            <a:schemeClr val="dk1"/>
                          </a:solidFill>
                          <a:latin typeface="Verdana"/>
                          <a:ea typeface="ＭＳ Ｐゴシック"/>
                        </a:defRPr>
                      </a:lvl3pPr>
                      <a:lvl4pPr marL="1371600" algn="l" defTabSz="914400" rtl="0" eaLnBrk="1" latinLnBrk="0" hangingPunct="1">
                        <a:defRPr kumimoji="1" sz="1800" kern="1200">
                          <a:solidFill>
                            <a:schemeClr val="dk1"/>
                          </a:solidFill>
                          <a:latin typeface="Verdana"/>
                          <a:ea typeface="ＭＳ Ｐゴシック"/>
                        </a:defRPr>
                      </a:lvl4pPr>
                      <a:lvl5pPr marL="1828800" algn="l" defTabSz="914400" rtl="0" eaLnBrk="1" latinLnBrk="0" hangingPunct="1">
                        <a:defRPr kumimoji="1" sz="1800" kern="1200">
                          <a:solidFill>
                            <a:schemeClr val="dk1"/>
                          </a:solidFill>
                          <a:latin typeface="Verdana"/>
                          <a:ea typeface="ＭＳ Ｐゴシック"/>
                        </a:defRPr>
                      </a:lvl5pPr>
                      <a:lvl6pPr marL="2286000" algn="l" defTabSz="914400" rtl="0" eaLnBrk="1" latinLnBrk="0" hangingPunct="1">
                        <a:defRPr kumimoji="1" sz="1800" kern="1200">
                          <a:solidFill>
                            <a:schemeClr val="dk1"/>
                          </a:solidFill>
                          <a:latin typeface="Verdana"/>
                          <a:ea typeface="ＭＳ Ｐゴシック"/>
                        </a:defRPr>
                      </a:lvl6pPr>
                      <a:lvl7pPr marL="2743200" algn="l" defTabSz="914400" rtl="0" eaLnBrk="1" latinLnBrk="0" hangingPunct="1">
                        <a:defRPr kumimoji="1" sz="1800" kern="1200">
                          <a:solidFill>
                            <a:schemeClr val="dk1"/>
                          </a:solidFill>
                          <a:latin typeface="Verdana"/>
                          <a:ea typeface="ＭＳ Ｐゴシック"/>
                        </a:defRPr>
                      </a:lvl7pPr>
                      <a:lvl8pPr marL="3200400" algn="l" defTabSz="914400" rtl="0" eaLnBrk="1" latinLnBrk="0" hangingPunct="1">
                        <a:defRPr kumimoji="1" sz="1800" kern="1200">
                          <a:solidFill>
                            <a:schemeClr val="dk1"/>
                          </a:solidFill>
                          <a:latin typeface="Verdana"/>
                          <a:ea typeface="ＭＳ Ｐゴシック"/>
                        </a:defRPr>
                      </a:lvl8pPr>
                      <a:lvl9pPr marL="3657600" algn="l" defTabSz="914400" rtl="0" eaLnBrk="1" latinLnBrk="0" hangingPunct="1">
                        <a:defRPr kumimoji="1" sz="1800" kern="1200">
                          <a:solidFill>
                            <a:schemeClr val="dk1"/>
                          </a:solidFill>
                          <a:latin typeface="Verdana"/>
                          <a:ea typeface="ＭＳ Ｐゴシック"/>
                        </a:defRPr>
                      </a:lvl9pPr>
                    </a:lstStyle>
                    <a:p>
                      <a:endParaRPr kumimoji="1" lang="ja-JP" altLang="en-US" sz="1200" b="0" dirty="0">
                        <a:latin typeface="+mn-ea"/>
                        <a:ea typeface="+mn-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c>
                  <a:txBody>
                    <a:bodyPr/>
                    <a:lstStyle>
                      <a:defPPr>
                        <a:defRPr lang="ja-JP"/>
                      </a:defPPr>
                      <a:lvl1pPr marL="0" algn="l" defTabSz="914400" rtl="0" eaLnBrk="1" latinLnBrk="0" hangingPunct="1">
                        <a:defRPr kumimoji="1" sz="1800" kern="1200">
                          <a:solidFill>
                            <a:schemeClr val="dk1"/>
                          </a:solidFill>
                          <a:latin typeface="Verdana"/>
                          <a:ea typeface="ＭＳ Ｐゴシック"/>
                        </a:defRPr>
                      </a:lvl1pPr>
                      <a:lvl2pPr marL="457200" algn="l" defTabSz="914400" rtl="0" eaLnBrk="1" latinLnBrk="0" hangingPunct="1">
                        <a:defRPr kumimoji="1" sz="1800" kern="1200">
                          <a:solidFill>
                            <a:schemeClr val="dk1"/>
                          </a:solidFill>
                          <a:latin typeface="Verdana"/>
                          <a:ea typeface="ＭＳ Ｐゴシック"/>
                        </a:defRPr>
                      </a:lvl2pPr>
                      <a:lvl3pPr marL="914400" algn="l" defTabSz="914400" rtl="0" eaLnBrk="1" latinLnBrk="0" hangingPunct="1">
                        <a:defRPr kumimoji="1" sz="1800" kern="1200">
                          <a:solidFill>
                            <a:schemeClr val="dk1"/>
                          </a:solidFill>
                          <a:latin typeface="Verdana"/>
                          <a:ea typeface="ＭＳ Ｐゴシック"/>
                        </a:defRPr>
                      </a:lvl3pPr>
                      <a:lvl4pPr marL="1371600" algn="l" defTabSz="914400" rtl="0" eaLnBrk="1" latinLnBrk="0" hangingPunct="1">
                        <a:defRPr kumimoji="1" sz="1800" kern="1200">
                          <a:solidFill>
                            <a:schemeClr val="dk1"/>
                          </a:solidFill>
                          <a:latin typeface="Verdana"/>
                          <a:ea typeface="ＭＳ Ｐゴシック"/>
                        </a:defRPr>
                      </a:lvl4pPr>
                      <a:lvl5pPr marL="1828800" algn="l" defTabSz="914400" rtl="0" eaLnBrk="1" latinLnBrk="0" hangingPunct="1">
                        <a:defRPr kumimoji="1" sz="1800" kern="1200">
                          <a:solidFill>
                            <a:schemeClr val="dk1"/>
                          </a:solidFill>
                          <a:latin typeface="Verdana"/>
                          <a:ea typeface="ＭＳ Ｐゴシック"/>
                        </a:defRPr>
                      </a:lvl5pPr>
                      <a:lvl6pPr marL="2286000" algn="l" defTabSz="914400" rtl="0" eaLnBrk="1" latinLnBrk="0" hangingPunct="1">
                        <a:defRPr kumimoji="1" sz="1800" kern="1200">
                          <a:solidFill>
                            <a:schemeClr val="dk1"/>
                          </a:solidFill>
                          <a:latin typeface="Verdana"/>
                          <a:ea typeface="ＭＳ Ｐゴシック"/>
                        </a:defRPr>
                      </a:lvl6pPr>
                      <a:lvl7pPr marL="2743200" algn="l" defTabSz="914400" rtl="0" eaLnBrk="1" latinLnBrk="0" hangingPunct="1">
                        <a:defRPr kumimoji="1" sz="1800" kern="1200">
                          <a:solidFill>
                            <a:schemeClr val="dk1"/>
                          </a:solidFill>
                          <a:latin typeface="Verdana"/>
                          <a:ea typeface="ＭＳ Ｐゴシック"/>
                        </a:defRPr>
                      </a:lvl7pPr>
                      <a:lvl8pPr marL="3200400" algn="l" defTabSz="914400" rtl="0" eaLnBrk="1" latinLnBrk="0" hangingPunct="1">
                        <a:defRPr kumimoji="1" sz="1800" kern="1200">
                          <a:solidFill>
                            <a:schemeClr val="dk1"/>
                          </a:solidFill>
                          <a:latin typeface="Verdana"/>
                          <a:ea typeface="ＭＳ Ｐゴシック"/>
                        </a:defRPr>
                      </a:lvl8pPr>
                      <a:lvl9pPr marL="3657600" algn="l" defTabSz="914400" rtl="0" eaLnBrk="1" latinLnBrk="0" hangingPunct="1">
                        <a:defRPr kumimoji="1" sz="1800" kern="1200">
                          <a:solidFill>
                            <a:schemeClr val="dk1"/>
                          </a:solidFill>
                          <a:latin typeface="Verdana"/>
                          <a:ea typeface="ＭＳ Ｐゴシック"/>
                        </a:defRPr>
                      </a:lvl9pPr>
                    </a:lstStyle>
                    <a:p>
                      <a:endParaRPr kumimoji="1" lang="ja-JP" altLang="en-US" sz="1200" b="0" dirty="0">
                        <a:latin typeface="+mn-ea"/>
                        <a:ea typeface="+mn-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c>
                  <a:txBody>
                    <a:bodyPr/>
                    <a:lstStyle/>
                    <a:p>
                      <a:endParaRPr kumimoji="1" lang="ja-JP" altLang="en-US" sz="1200" b="0" dirty="0">
                        <a:latin typeface="+mn-ea"/>
                        <a:ea typeface="+mn-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c>
                  <a:txBody>
                    <a:bodyPr/>
                    <a:lstStyle/>
                    <a:p>
                      <a:endParaRPr kumimoji="1" lang="ja-JP" altLang="en-US" sz="1200" b="0" dirty="0">
                        <a:latin typeface="+mn-ea"/>
                        <a:ea typeface="+mn-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c>
                  <a:txBody>
                    <a:bodyPr/>
                    <a:lstStyle/>
                    <a:p>
                      <a:endParaRPr kumimoji="1" lang="ja-JP" altLang="en-US" sz="1200" b="0" dirty="0">
                        <a:latin typeface="+mn-ea"/>
                        <a:ea typeface="+mn-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c>
                  <a:txBody>
                    <a:bodyPr/>
                    <a:lstStyle/>
                    <a:p>
                      <a:endParaRPr kumimoji="1" lang="ja-JP" altLang="en-US" sz="1200" b="0" dirty="0">
                        <a:latin typeface="+mn-ea"/>
                        <a:ea typeface="+mn-ea"/>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8">
                        <a:tint val="20000"/>
                      </a:srgbClr>
                    </a:solidFill>
                  </a:tcPr>
                </a:tc>
              </a:tr>
            </a:tbl>
          </a:graphicData>
        </a:graphic>
      </p:graphicFrame>
      <p:sp>
        <p:nvSpPr>
          <p:cNvPr id="181" name="AutoShape 40"/>
          <p:cNvSpPr>
            <a:spLocks noChangeArrowheads="1"/>
          </p:cNvSpPr>
          <p:nvPr/>
        </p:nvSpPr>
        <p:spPr bwMode="gray">
          <a:xfrm>
            <a:off x="1011762" y="3481980"/>
            <a:ext cx="1440160" cy="360040"/>
          </a:xfrm>
          <a:prstGeom prst="homePlate">
            <a:avLst>
              <a:gd name="adj" fmla="val 36227"/>
            </a:avLst>
          </a:prstGeom>
          <a:gradFill rotWithShape="0">
            <a:gsLst>
              <a:gs pos="0">
                <a:srgbClr val="D0C8F4"/>
              </a:gs>
              <a:gs pos="100000">
                <a:srgbClr val="9D96D2"/>
              </a:gs>
            </a:gsLst>
            <a:lin ang="2700000" scaled="1"/>
          </a:gradFill>
          <a:ln w="9525">
            <a:noFill/>
            <a:miter lim="800000"/>
            <a:headEnd/>
            <a:tailEnd/>
          </a:ln>
          <a:effectLst>
            <a:prstShdw prst="shdw13" dist="38100" dir="10800000">
              <a:srgbClr val="808080"/>
            </a:prstShdw>
          </a:effectLst>
        </p:spPr>
        <p:txBody>
          <a:bodyPr vert="horz" wrap="none" anchor="ctr"/>
          <a:lstStyle/>
          <a:p>
            <a:pPr algn="ctr">
              <a:lnSpc>
                <a:spcPct val="95000"/>
              </a:lnSpc>
            </a:pPr>
            <a:r>
              <a:rPr kumimoji="0" lang="en-US" altLang="ja-JP" sz="1600" kern="0" dirty="0" smtClean="0">
                <a:ln>
                  <a:solidFill>
                    <a:schemeClr val="accent4">
                      <a:lumMod val="60000"/>
                      <a:lumOff val="40000"/>
                    </a:schemeClr>
                  </a:solidFill>
                </a:ln>
                <a:solidFill>
                  <a:srgbClr val="7030A0"/>
                </a:solidFill>
                <a:latin typeface="+mn-ea"/>
                <a:ea typeface="+mn-ea"/>
              </a:rPr>
              <a:t>Preparation</a:t>
            </a:r>
            <a:endParaRPr kumimoji="0" lang="ja-JP" altLang="en-US" sz="1600" kern="0" dirty="0">
              <a:ln>
                <a:solidFill>
                  <a:schemeClr val="accent4">
                    <a:lumMod val="60000"/>
                    <a:lumOff val="40000"/>
                  </a:schemeClr>
                </a:solidFill>
              </a:ln>
              <a:solidFill>
                <a:srgbClr val="7030A0"/>
              </a:solidFill>
              <a:latin typeface="+mn-ea"/>
              <a:ea typeface="+mn-ea"/>
            </a:endParaRPr>
          </a:p>
        </p:txBody>
      </p:sp>
      <p:sp>
        <p:nvSpPr>
          <p:cNvPr id="182" name="AutoShape 40"/>
          <p:cNvSpPr>
            <a:spLocks noChangeArrowheads="1"/>
          </p:cNvSpPr>
          <p:nvPr/>
        </p:nvSpPr>
        <p:spPr bwMode="gray">
          <a:xfrm>
            <a:off x="2523930" y="4188328"/>
            <a:ext cx="1440160" cy="360040"/>
          </a:xfrm>
          <a:prstGeom prst="homePlate">
            <a:avLst>
              <a:gd name="adj" fmla="val 36227"/>
            </a:avLst>
          </a:prstGeom>
          <a:gradFill rotWithShape="0">
            <a:gsLst>
              <a:gs pos="0">
                <a:srgbClr val="FDD5EB"/>
              </a:gs>
              <a:gs pos="100000">
                <a:srgbClr val="BE96BD"/>
              </a:gs>
            </a:gsLst>
            <a:lin ang="2700000" scaled="1"/>
          </a:gradFill>
          <a:ln w="9525">
            <a:noFill/>
            <a:miter lim="800000"/>
            <a:headEnd/>
            <a:tailEnd/>
          </a:ln>
          <a:effectLst>
            <a:prstShdw prst="shdw13" dist="38100" dir="10800000">
              <a:srgbClr val="808080"/>
            </a:prstShdw>
          </a:effectLst>
        </p:spPr>
        <p:txBody>
          <a:bodyPr vert="horz" wrap="none" anchor="ctr"/>
          <a:lstStyle/>
          <a:p>
            <a:pPr algn="ctr"/>
            <a:r>
              <a:rPr kumimoji="0" lang="en-US" altLang="ja-JP" sz="1600" kern="0" dirty="0" smtClean="0">
                <a:ln>
                  <a:solidFill>
                    <a:schemeClr val="accent2">
                      <a:lumMod val="40000"/>
                      <a:lumOff val="60000"/>
                    </a:schemeClr>
                  </a:solidFill>
                </a:ln>
                <a:solidFill>
                  <a:srgbClr val="8E4A5D"/>
                </a:solidFill>
                <a:latin typeface="+mn-ea"/>
                <a:ea typeface="+mn-ea"/>
              </a:rPr>
              <a:t>Planning</a:t>
            </a:r>
            <a:endParaRPr kumimoji="0" lang="ja-JP" altLang="en-US" sz="1600" kern="0" dirty="0">
              <a:ln>
                <a:solidFill>
                  <a:schemeClr val="accent2">
                    <a:lumMod val="40000"/>
                    <a:lumOff val="60000"/>
                  </a:schemeClr>
                </a:solidFill>
              </a:ln>
              <a:solidFill>
                <a:srgbClr val="8E4A5D"/>
              </a:solidFill>
              <a:latin typeface="+mn-ea"/>
              <a:ea typeface="+mn-ea"/>
            </a:endParaRPr>
          </a:p>
        </p:txBody>
      </p:sp>
      <p:sp>
        <p:nvSpPr>
          <p:cNvPr id="183" name="AutoShape 40"/>
          <p:cNvSpPr>
            <a:spLocks noChangeArrowheads="1"/>
          </p:cNvSpPr>
          <p:nvPr/>
        </p:nvSpPr>
        <p:spPr bwMode="gray">
          <a:xfrm>
            <a:off x="4036098" y="4865648"/>
            <a:ext cx="1440160" cy="360040"/>
          </a:xfrm>
          <a:prstGeom prst="homePlate">
            <a:avLst>
              <a:gd name="adj" fmla="val 36227"/>
            </a:avLst>
          </a:prstGeom>
          <a:gradFill rotWithShape="0">
            <a:gsLst>
              <a:gs pos="0">
                <a:srgbClr val="C8F4E8"/>
              </a:gs>
              <a:gs pos="100000">
                <a:srgbClr val="96D2AD"/>
              </a:gs>
            </a:gsLst>
            <a:lin ang="2700000" scaled="1"/>
          </a:gradFill>
          <a:ln w="9525">
            <a:noFill/>
            <a:miter lim="800000"/>
            <a:headEnd/>
            <a:tailEnd/>
          </a:ln>
          <a:effectLst>
            <a:prstShdw prst="shdw13" dist="38100" dir="10800000">
              <a:srgbClr val="808080"/>
            </a:prstShdw>
          </a:effectLst>
        </p:spPr>
        <p:txBody>
          <a:bodyPr wrap="none" anchor="ctr"/>
          <a:lstStyle/>
          <a:p>
            <a:pPr algn="ctr">
              <a:lnSpc>
                <a:spcPct val="95000"/>
              </a:lnSpc>
            </a:pPr>
            <a:r>
              <a:rPr kumimoji="0" lang="en-US" altLang="ja-JP" sz="1600" kern="0" dirty="0" smtClean="0">
                <a:ln>
                  <a:solidFill>
                    <a:schemeClr val="accent3">
                      <a:lumMod val="40000"/>
                      <a:lumOff val="60000"/>
                    </a:schemeClr>
                  </a:solidFill>
                </a:ln>
                <a:solidFill>
                  <a:srgbClr val="000000"/>
                </a:solidFill>
                <a:latin typeface="+mn-ea"/>
                <a:ea typeface="+mn-ea"/>
              </a:rPr>
              <a:t>Implementation</a:t>
            </a:r>
            <a:endParaRPr kumimoji="0" lang="ja-JP" altLang="en-US" sz="1600" kern="0" dirty="0">
              <a:ln>
                <a:solidFill>
                  <a:schemeClr val="accent3">
                    <a:lumMod val="40000"/>
                    <a:lumOff val="60000"/>
                  </a:schemeClr>
                </a:solidFill>
              </a:ln>
              <a:solidFill>
                <a:srgbClr val="000000"/>
              </a:solidFill>
              <a:latin typeface="+mn-ea"/>
              <a:ea typeface="+mn-ea"/>
            </a:endParaRPr>
          </a:p>
        </p:txBody>
      </p:sp>
      <p:sp>
        <p:nvSpPr>
          <p:cNvPr id="184" name="AutoShape 40"/>
          <p:cNvSpPr>
            <a:spLocks noChangeArrowheads="1"/>
          </p:cNvSpPr>
          <p:nvPr/>
        </p:nvSpPr>
        <p:spPr bwMode="gray">
          <a:xfrm>
            <a:off x="5548266" y="5630052"/>
            <a:ext cx="2952328" cy="360040"/>
          </a:xfrm>
          <a:prstGeom prst="homePlate">
            <a:avLst>
              <a:gd name="adj" fmla="val 36227"/>
            </a:avLst>
          </a:prstGeom>
          <a:gradFill rotWithShape="0">
            <a:gsLst>
              <a:gs pos="0">
                <a:srgbClr val="FFF200"/>
              </a:gs>
              <a:gs pos="45000">
                <a:srgbClr val="FF7A00"/>
              </a:gs>
              <a:gs pos="70000">
                <a:srgbClr val="FF0300"/>
              </a:gs>
              <a:gs pos="100000">
                <a:srgbClr val="4D0808"/>
              </a:gs>
            </a:gsLst>
            <a:lin ang="2700000"/>
          </a:gradFill>
          <a:ln w="9525">
            <a:noFill/>
            <a:miter lim="800000"/>
            <a:headEnd/>
            <a:tailEnd/>
          </a:ln>
          <a:effectLst>
            <a:prstShdw prst="shdw13" dist="38100" dir="10800000">
              <a:srgbClr val="808080"/>
            </a:prstShdw>
          </a:effectLst>
        </p:spPr>
        <p:txBody>
          <a:bodyPr wrap="none" anchor="ctr"/>
          <a:lstStyle/>
          <a:p>
            <a:pPr algn="ctr">
              <a:lnSpc>
                <a:spcPct val="95000"/>
              </a:lnSpc>
            </a:pPr>
            <a:r>
              <a:rPr kumimoji="0" lang="en-US" altLang="ja-JP" sz="1600" kern="0" dirty="0" smtClean="0">
                <a:ln>
                  <a:solidFill>
                    <a:schemeClr val="bg1"/>
                  </a:solidFill>
                </a:ln>
                <a:solidFill>
                  <a:srgbClr val="FFFFFF"/>
                </a:solidFill>
                <a:latin typeface="+mn-ea"/>
                <a:ea typeface="+mn-ea"/>
              </a:rPr>
              <a:t>Deployment</a:t>
            </a:r>
            <a:endParaRPr kumimoji="0" lang="ja-JP" altLang="en-US" sz="1600" kern="0" dirty="0">
              <a:ln>
                <a:solidFill>
                  <a:schemeClr val="bg1"/>
                </a:solidFill>
              </a:ln>
              <a:solidFill>
                <a:srgbClr val="FFFFFF"/>
              </a:solidFill>
              <a:latin typeface="+mn-ea"/>
              <a:ea typeface="+mn-ea"/>
            </a:endParaRPr>
          </a:p>
        </p:txBody>
      </p:sp>
      <p:cxnSp>
        <p:nvCxnSpPr>
          <p:cNvPr id="5" name="直線コネクタ 4"/>
          <p:cNvCxnSpPr/>
          <p:nvPr/>
        </p:nvCxnSpPr>
        <p:spPr bwMode="auto">
          <a:xfrm>
            <a:off x="4575839" y="2915658"/>
            <a:ext cx="0" cy="3420000"/>
          </a:xfrm>
          <a:prstGeom prst="line">
            <a:avLst/>
          </a:prstGeom>
          <a:noFill/>
          <a:ln w="9525" cap="flat" cmpd="sng" algn="ctr">
            <a:solidFill>
              <a:srgbClr val="FF0000"/>
            </a:solidFill>
            <a:prstDash val="solid"/>
            <a:round/>
            <a:headEnd type="none" w="med" len="med"/>
            <a:tailEnd type="none" w="med" len="med"/>
          </a:ln>
          <a:effectLst/>
        </p:spPr>
      </p:cxnSp>
      <p:sp>
        <p:nvSpPr>
          <p:cNvPr id="6" name="線吹き出し 2 5"/>
          <p:cNvSpPr/>
          <p:nvPr/>
        </p:nvSpPr>
        <p:spPr bwMode="auto">
          <a:xfrm>
            <a:off x="2135290" y="2934696"/>
            <a:ext cx="3657600" cy="547284"/>
          </a:xfrm>
          <a:prstGeom prst="callout2">
            <a:avLst>
              <a:gd name="adj1" fmla="val 52909"/>
              <a:gd name="adj2" fmla="val -7924"/>
              <a:gd name="adj3" fmla="val 53068"/>
              <a:gd name="adj4" fmla="val -15210"/>
              <a:gd name="adj5" fmla="val 109848"/>
              <a:gd name="adj6" fmla="val 1349"/>
            </a:avLst>
          </a:prstGeom>
          <a:noFill/>
          <a:ln w="9525">
            <a:solidFill>
              <a:schemeClr val="bg1">
                <a:lumMod val="75000"/>
              </a:schemeClr>
            </a:solidFill>
            <a:miter lim="800000"/>
            <a:headEnd/>
            <a:tailEnd/>
          </a:ln>
          <a:effectLst/>
        </p:spPr>
        <p:txBody>
          <a:bodyPr wrap="none" rtlCol="0" anchor="ctr" anchorCtr="0">
            <a:noAutofit/>
          </a:bodyPr>
          <a:lstStyle/>
          <a:p>
            <a:r>
              <a:rPr kumimoji="1" lang="ja-JP" altLang="en-US" sz="1800" dirty="0" smtClean="0">
                <a:ln>
                  <a:solidFill>
                    <a:schemeClr val="bg1"/>
                  </a:solidFill>
                </a:ln>
                <a:solidFill>
                  <a:schemeClr val="tx1"/>
                </a:solidFill>
              </a:rPr>
              <a:t>プロジェクト準備</a:t>
            </a:r>
            <a:r>
              <a:rPr kumimoji="1" lang="en-US" altLang="ja-JP" sz="1800" dirty="0" smtClean="0">
                <a:ln>
                  <a:solidFill>
                    <a:schemeClr val="bg1"/>
                  </a:solidFill>
                </a:ln>
                <a:solidFill>
                  <a:schemeClr val="tx1"/>
                </a:solidFill>
              </a:rPr>
              <a:t>/</a:t>
            </a:r>
            <a:r>
              <a:rPr kumimoji="1" lang="ja-JP" altLang="en-US" sz="1800" dirty="0" smtClean="0">
                <a:ln>
                  <a:solidFill>
                    <a:schemeClr val="bg1"/>
                  </a:solidFill>
                </a:ln>
                <a:solidFill>
                  <a:schemeClr val="tx1"/>
                </a:solidFill>
              </a:rPr>
              <a:t>組織変更</a:t>
            </a:r>
          </a:p>
        </p:txBody>
      </p:sp>
      <p:sp>
        <p:nvSpPr>
          <p:cNvPr id="185" name="線吹き出し 2 184"/>
          <p:cNvSpPr/>
          <p:nvPr/>
        </p:nvSpPr>
        <p:spPr bwMode="auto">
          <a:xfrm>
            <a:off x="3812732" y="3626434"/>
            <a:ext cx="3657600" cy="547284"/>
          </a:xfrm>
          <a:prstGeom prst="callout2">
            <a:avLst>
              <a:gd name="adj1" fmla="val 25478"/>
              <a:gd name="adj2" fmla="val -1953"/>
              <a:gd name="adj3" fmla="val 47922"/>
              <a:gd name="adj4" fmla="val -6462"/>
              <a:gd name="adj5" fmla="val 112500"/>
              <a:gd name="adj6" fmla="val -5000"/>
            </a:avLst>
          </a:prstGeom>
          <a:noFill/>
          <a:ln w="9525">
            <a:solidFill>
              <a:schemeClr val="bg1">
                <a:lumMod val="75000"/>
              </a:schemeClr>
            </a:solidFill>
            <a:miter lim="800000"/>
            <a:headEnd/>
            <a:tailEnd/>
          </a:ln>
          <a:effectLst/>
        </p:spPr>
        <p:txBody>
          <a:bodyPr wrap="none" rtlCol="0" anchor="ctr" anchorCtr="0">
            <a:noAutofit/>
          </a:bodyPr>
          <a:lstStyle/>
          <a:p>
            <a:r>
              <a:rPr kumimoji="1" lang="ja-JP" altLang="en-US" sz="1800" dirty="0" smtClean="0">
                <a:ln>
                  <a:solidFill>
                    <a:schemeClr val="bg1"/>
                  </a:solidFill>
                </a:ln>
                <a:solidFill>
                  <a:srgbClr val="C00000"/>
                </a:solidFill>
              </a:rPr>
              <a:t>標準ビジネスプロセス設計（</a:t>
            </a:r>
            <a:r>
              <a:rPr kumimoji="1" lang="en-US" altLang="ja-JP" sz="1800" dirty="0" smtClean="0">
                <a:ln>
                  <a:solidFill>
                    <a:schemeClr val="bg1"/>
                  </a:solidFill>
                </a:ln>
                <a:solidFill>
                  <a:srgbClr val="C00000"/>
                </a:solidFill>
              </a:rPr>
              <a:t>BIZ</a:t>
            </a:r>
            <a:r>
              <a:rPr kumimoji="1" lang="ja-JP" altLang="en-US" sz="1800" dirty="0" smtClean="0">
                <a:ln>
                  <a:solidFill>
                    <a:schemeClr val="bg1"/>
                  </a:solidFill>
                </a:ln>
                <a:solidFill>
                  <a:srgbClr val="C00000"/>
                </a:solidFill>
              </a:rPr>
              <a:t>）</a:t>
            </a:r>
            <a:endParaRPr kumimoji="1" lang="en-US" altLang="ja-JP" sz="1800" dirty="0" smtClean="0">
              <a:ln>
                <a:solidFill>
                  <a:schemeClr val="bg1"/>
                </a:solidFill>
              </a:ln>
              <a:solidFill>
                <a:srgbClr val="C00000"/>
              </a:solidFill>
            </a:endParaRPr>
          </a:p>
          <a:p>
            <a:r>
              <a:rPr kumimoji="1" lang="en-US" altLang="ja-JP" sz="1800" dirty="0" smtClean="0">
                <a:ln>
                  <a:solidFill>
                    <a:schemeClr val="bg1"/>
                  </a:solidFill>
                </a:ln>
                <a:solidFill>
                  <a:srgbClr val="C00000"/>
                </a:solidFill>
              </a:rPr>
              <a:t>/</a:t>
            </a:r>
            <a:r>
              <a:rPr kumimoji="1" lang="ja-JP" altLang="en-US" sz="1800" dirty="0" smtClean="0">
                <a:ln>
                  <a:solidFill>
                    <a:schemeClr val="bg1"/>
                  </a:solidFill>
                </a:ln>
                <a:solidFill>
                  <a:srgbClr val="C00000"/>
                </a:solidFill>
              </a:rPr>
              <a:t>システム開発計画</a:t>
            </a:r>
            <a:r>
              <a:rPr kumimoji="1" lang="en-US" altLang="ja-JP" sz="1800" dirty="0" smtClean="0">
                <a:ln>
                  <a:solidFill>
                    <a:schemeClr val="bg1"/>
                  </a:solidFill>
                </a:ln>
                <a:solidFill>
                  <a:srgbClr val="C00000"/>
                </a:solidFill>
              </a:rPr>
              <a:t>/</a:t>
            </a:r>
            <a:r>
              <a:rPr kumimoji="1" lang="en-US" altLang="ja-JP" sz="1800" dirty="0" err="1" smtClean="0">
                <a:ln>
                  <a:solidFill>
                    <a:schemeClr val="bg1"/>
                  </a:solidFill>
                </a:ln>
                <a:solidFill>
                  <a:srgbClr val="C00000"/>
                </a:solidFill>
              </a:rPr>
              <a:t>PoC</a:t>
            </a:r>
            <a:endParaRPr kumimoji="1" lang="ja-JP" altLang="en-US" sz="1800" dirty="0" smtClean="0">
              <a:ln>
                <a:solidFill>
                  <a:schemeClr val="bg1"/>
                </a:solidFill>
              </a:ln>
              <a:solidFill>
                <a:srgbClr val="C00000"/>
              </a:solidFill>
            </a:endParaRPr>
          </a:p>
        </p:txBody>
      </p:sp>
      <p:sp>
        <p:nvSpPr>
          <p:cNvPr id="186" name="線吹き出し 2 185"/>
          <p:cNvSpPr/>
          <p:nvPr/>
        </p:nvSpPr>
        <p:spPr bwMode="auto">
          <a:xfrm>
            <a:off x="4668029" y="4376324"/>
            <a:ext cx="3657600" cy="547284"/>
          </a:xfrm>
          <a:prstGeom prst="callout2">
            <a:avLst>
              <a:gd name="adj1" fmla="val 50574"/>
              <a:gd name="adj2" fmla="val 1"/>
              <a:gd name="adj3" fmla="val 50574"/>
              <a:gd name="adj4" fmla="val -7540"/>
              <a:gd name="adj5" fmla="val 107196"/>
              <a:gd name="adj6" fmla="val 555"/>
            </a:avLst>
          </a:prstGeom>
          <a:noFill/>
          <a:ln w="9525">
            <a:solidFill>
              <a:schemeClr val="bg1">
                <a:lumMod val="75000"/>
              </a:schemeClr>
            </a:solidFill>
            <a:miter lim="800000"/>
            <a:headEnd/>
            <a:tailEnd/>
          </a:ln>
          <a:effectLst/>
        </p:spPr>
        <p:txBody>
          <a:bodyPr wrap="none" rtlCol="0" anchor="ctr" anchorCtr="0">
            <a:noAutofit/>
          </a:bodyPr>
          <a:lstStyle/>
          <a:p>
            <a:r>
              <a:rPr lang="en-US" altLang="ja-JP" sz="1800" dirty="0" smtClean="0">
                <a:ln>
                  <a:solidFill>
                    <a:schemeClr val="bg1"/>
                  </a:solidFill>
                </a:ln>
                <a:solidFill>
                  <a:schemeClr val="tx1"/>
                </a:solidFill>
              </a:rPr>
              <a:t>Dev/Testing</a:t>
            </a:r>
            <a:endParaRPr kumimoji="1" lang="ja-JP" altLang="en-US" sz="1800" dirty="0" smtClean="0">
              <a:ln>
                <a:solidFill>
                  <a:schemeClr val="bg1"/>
                </a:solidFill>
              </a:ln>
              <a:solidFill>
                <a:schemeClr val="tx1"/>
              </a:solidFill>
            </a:endParaRPr>
          </a:p>
        </p:txBody>
      </p:sp>
      <p:sp>
        <p:nvSpPr>
          <p:cNvPr id="187" name="線吹き出し 2 186"/>
          <p:cNvSpPr/>
          <p:nvPr/>
        </p:nvSpPr>
        <p:spPr bwMode="auto">
          <a:xfrm>
            <a:off x="5713062" y="5132752"/>
            <a:ext cx="3657600" cy="547284"/>
          </a:xfrm>
          <a:prstGeom prst="callout2">
            <a:avLst>
              <a:gd name="adj1" fmla="val 50574"/>
              <a:gd name="adj2" fmla="val 1"/>
              <a:gd name="adj3" fmla="val 50574"/>
              <a:gd name="adj4" fmla="val -7143"/>
              <a:gd name="adj5" fmla="val 123108"/>
              <a:gd name="adj6" fmla="val 3333"/>
            </a:avLst>
          </a:prstGeom>
          <a:noFill/>
          <a:ln w="9525">
            <a:solidFill>
              <a:schemeClr val="bg1">
                <a:lumMod val="75000"/>
              </a:schemeClr>
            </a:solidFill>
            <a:miter lim="800000"/>
            <a:headEnd/>
            <a:tailEnd/>
          </a:ln>
          <a:effectLst/>
        </p:spPr>
        <p:txBody>
          <a:bodyPr wrap="none" rtlCol="0" anchor="ctr" anchorCtr="0">
            <a:noAutofit/>
          </a:bodyPr>
          <a:lstStyle/>
          <a:p>
            <a:r>
              <a:rPr kumimoji="1" lang="ja-JP" altLang="en-US" sz="1800" dirty="0" smtClean="0">
                <a:ln>
                  <a:solidFill>
                    <a:schemeClr val="bg1"/>
                  </a:solidFill>
                </a:ln>
                <a:solidFill>
                  <a:schemeClr val="tx1"/>
                </a:solidFill>
              </a:rPr>
              <a:t>各工場へ</a:t>
            </a:r>
            <a:r>
              <a:rPr kumimoji="1" lang="en-US" altLang="ja-JP" sz="1800" dirty="0" smtClean="0">
                <a:ln>
                  <a:solidFill>
                    <a:schemeClr val="bg1"/>
                  </a:solidFill>
                </a:ln>
                <a:solidFill>
                  <a:schemeClr val="tx1"/>
                </a:solidFill>
              </a:rPr>
              <a:t>Deployment</a:t>
            </a:r>
            <a:endParaRPr kumimoji="1" lang="ja-JP" altLang="en-US" sz="1800" dirty="0" smtClean="0">
              <a:ln>
                <a:solidFill>
                  <a:schemeClr val="bg1"/>
                </a:solidFill>
              </a:ln>
              <a:solidFill>
                <a:schemeClr val="tx1"/>
              </a:solidFill>
            </a:endParaRPr>
          </a:p>
        </p:txBody>
      </p:sp>
      <p:sp>
        <p:nvSpPr>
          <p:cNvPr id="188" name="テキスト ボックス 187"/>
          <p:cNvSpPr txBox="1"/>
          <p:nvPr/>
        </p:nvSpPr>
        <p:spPr>
          <a:xfrm>
            <a:off x="676670" y="1358382"/>
            <a:ext cx="8184942" cy="590931"/>
          </a:xfrm>
          <a:prstGeom prst="rect">
            <a:avLst/>
          </a:prstGeom>
          <a:noFill/>
        </p:spPr>
        <p:txBody>
          <a:bodyPr wrap="square" rtlCol="0">
            <a:spAutoFit/>
          </a:bodyPr>
          <a:lstStyle/>
          <a:p>
            <a:pPr marL="285750" indent="-285750">
              <a:buClr>
                <a:srgbClr val="C00000"/>
              </a:buClr>
              <a:buFont typeface="Wingdings" panose="05000000000000000000" pitchFamily="2" charset="2"/>
              <a:buChar char="l"/>
            </a:pPr>
            <a:r>
              <a:rPr lang="en-US" altLang="ja-JP" sz="1800" dirty="0" smtClean="0">
                <a:solidFill>
                  <a:schemeClr val="tx1"/>
                </a:solidFill>
                <a:latin typeface="+mj-ea"/>
                <a:ea typeface="+mj-ea"/>
              </a:rPr>
              <a:t>4</a:t>
            </a:r>
            <a:r>
              <a:rPr lang="ja-JP" altLang="en-US" sz="1800" dirty="0" smtClean="0">
                <a:solidFill>
                  <a:schemeClr val="tx1"/>
                </a:solidFill>
                <a:latin typeface="+mj-ea"/>
                <a:ea typeface="+mj-ea"/>
              </a:rPr>
              <a:t>段階のフェーズでアプローチ</a:t>
            </a:r>
            <a:endParaRPr lang="en-US" altLang="ja-JP" sz="1800" dirty="0" smtClean="0">
              <a:solidFill>
                <a:schemeClr val="tx1"/>
              </a:solidFill>
              <a:latin typeface="+mj-ea"/>
              <a:ea typeface="+mj-ea"/>
            </a:endParaRPr>
          </a:p>
          <a:p>
            <a:pPr marL="285750" indent="-285750">
              <a:buClr>
                <a:srgbClr val="C00000"/>
              </a:buClr>
              <a:buFont typeface="Wingdings" panose="05000000000000000000" pitchFamily="2" charset="2"/>
              <a:buChar char="l"/>
            </a:pPr>
            <a:r>
              <a:rPr lang="ja-JP" altLang="en-US" sz="1800" dirty="0" smtClean="0">
                <a:solidFill>
                  <a:schemeClr val="tx1"/>
                </a:solidFill>
                <a:latin typeface="+mj-ea"/>
                <a:ea typeface="+mj-ea"/>
              </a:rPr>
              <a:t>現フェーズ：</a:t>
            </a:r>
            <a:r>
              <a:rPr lang="en-US" altLang="ja-JP" sz="1800" dirty="0" smtClean="0">
                <a:solidFill>
                  <a:schemeClr val="tx1"/>
                </a:solidFill>
                <a:latin typeface="+mj-ea"/>
                <a:ea typeface="+mj-ea"/>
              </a:rPr>
              <a:t>Implementation</a:t>
            </a:r>
            <a:r>
              <a:rPr lang="ja-JP" altLang="en-US" sz="1800" dirty="0" smtClean="0">
                <a:solidFill>
                  <a:schemeClr val="tx1"/>
                </a:solidFill>
                <a:latin typeface="+mj-ea"/>
                <a:ea typeface="+mj-ea"/>
              </a:rPr>
              <a:t>（</a:t>
            </a:r>
            <a:r>
              <a:rPr lang="en-US" altLang="ja-JP" sz="1800" dirty="0" smtClean="0">
                <a:solidFill>
                  <a:schemeClr val="tx1"/>
                </a:solidFill>
                <a:latin typeface="+mj-ea"/>
                <a:ea typeface="+mj-ea"/>
              </a:rPr>
              <a:t>Trial</a:t>
            </a:r>
            <a:r>
              <a:rPr lang="ja-JP" altLang="en-US" sz="1800" dirty="0" smtClean="0">
                <a:solidFill>
                  <a:schemeClr val="tx1"/>
                </a:solidFill>
                <a:latin typeface="+mj-ea"/>
                <a:ea typeface="+mj-ea"/>
              </a:rPr>
              <a:t>）</a:t>
            </a:r>
            <a:endParaRPr lang="en-US" altLang="ja-JP" sz="1800" dirty="0">
              <a:solidFill>
                <a:schemeClr val="tx1"/>
              </a:solidFill>
              <a:latin typeface="+mj-ea"/>
              <a:ea typeface="+mj-ea"/>
            </a:endParaRPr>
          </a:p>
        </p:txBody>
      </p:sp>
      <p:sp>
        <p:nvSpPr>
          <p:cNvPr id="16" name="タイトル 1"/>
          <p:cNvSpPr txBox="1">
            <a:spLocks/>
          </p:cNvSpPr>
          <p:nvPr/>
        </p:nvSpPr>
        <p:spPr bwMode="gray">
          <a:xfrm>
            <a:off x="113191" y="179482"/>
            <a:ext cx="4774064" cy="424732"/>
          </a:xfrm>
          <a:prstGeom prst="rect">
            <a:avLst/>
          </a:prstGeom>
        </p:spPr>
        <p:txBody>
          <a:bodyPr wrap="none">
            <a:spAutoFit/>
          </a:bodyPr>
          <a:lstStyle/>
          <a:p>
            <a:pPr>
              <a:defRPr/>
            </a:pPr>
            <a:r>
              <a:rPr lang="en-US" altLang="ja-JP" sz="2400" kern="0" dirty="0" smtClean="0">
                <a:solidFill>
                  <a:schemeClr val="tx1"/>
                </a:solidFill>
                <a:latin typeface="+mj-ea"/>
                <a:ea typeface="+mj-ea"/>
              </a:rPr>
              <a:t>SCM/MES</a:t>
            </a:r>
            <a:r>
              <a:rPr lang="ja-JP" altLang="en-US" sz="2400" kern="0" dirty="0" smtClean="0">
                <a:solidFill>
                  <a:schemeClr val="tx1"/>
                </a:solidFill>
                <a:latin typeface="+mj-ea"/>
                <a:ea typeface="+mj-ea"/>
              </a:rPr>
              <a:t>ドメインでの活動カテゴリ</a:t>
            </a:r>
            <a:endParaRPr lang="ja-JP" altLang="en-US" sz="2400" kern="0" dirty="0">
              <a:solidFill>
                <a:schemeClr val="tx1"/>
              </a:solidFill>
              <a:latin typeface="+mj-ea"/>
              <a:ea typeface="+mj-ea"/>
            </a:endParaRPr>
          </a:p>
        </p:txBody>
      </p:sp>
      <p:sp>
        <p:nvSpPr>
          <p:cNvPr id="17" name="正方形/長方形 16"/>
          <p:cNvSpPr/>
          <p:nvPr/>
        </p:nvSpPr>
        <p:spPr bwMode="auto">
          <a:xfrm>
            <a:off x="2589450" y="4049485"/>
            <a:ext cx="1461724" cy="614995"/>
          </a:xfrm>
          <a:prstGeom prst="rect">
            <a:avLst/>
          </a:prstGeom>
          <a:noFill/>
          <a:ln w="12700">
            <a:solidFill>
              <a:srgbClr val="C0000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18" name="四角形吹き出し 17"/>
          <p:cNvSpPr/>
          <p:nvPr/>
        </p:nvSpPr>
        <p:spPr bwMode="auto">
          <a:xfrm>
            <a:off x="1011762" y="5225688"/>
            <a:ext cx="1797923" cy="764404"/>
          </a:xfrm>
          <a:prstGeom prst="wedgeRectCallout">
            <a:avLst>
              <a:gd name="adj1" fmla="val 45363"/>
              <a:gd name="adj2" fmla="val -129686"/>
            </a:avLst>
          </a:prstGeom>
          <a:solidFill>
            <a:srgbClr val="C00000"/>
          </a:solidFill>
          <a:ln w="9525">
            <a:noFill/>
            <a:miter lim="800000"/>
            <a:headEnd/>
            <a:tailEnd/>
          </a:ln>
          <a:effectLst/>
        </p:spPr>
        <p:txBody>
          <a:bodyPr wrap="none" rtlCol="0" anchor="ctr" anchorCtr="0">
            <a:noAutofit/>
          </a:bodyPr>
          <a:lstStyle/>
          <a:p>
            <a:r>
              <a:rPr kumimoji="1" lang="ja-JP" altLang="en-US" sz="1600" dirty="0" smtClean="0">
                <a:ln>
                  <a:solidFill>
                    <a:schemeClr val="bg1"/>
                  </a:solidFill>
                </a:ln>
                <a:solidFill>
                  <a:schemeClr val="bg1"/>
                </a:solidFill>
                <a:latin typeface="+mj-ea"/>
                <a:ea typeface="+mj-ea"/>
              </a:rPr>
              <a:t>日立は</a:t>
            </a:r>
            <a:r>
              <a:rPr lang="en-US" altLang="ja-JP" sz="1600" dirty="0" smtClean="0">
                <a:ln>
                  <a:solidFill>
                    <a:schemeClr val="bg1"/>
                  </a:solidFill>
                </a:ln>
                <a:solidFill>
                  <a:schemeClr val="bg1"/>
                </a:solidFill>
                <a:latin typeface="+mj-ea"/>
                <a:ea typeface="+mj-ea"/>
              </a:rPr>
              <a:t>2015</a:t>
            </a:r>
            <a:r>
              <a:rPr lang="ja-JP" altLang="en-US" sz="1600" dirty="0" smtClean="0">
                <a:ln>
                  <a:solidFill>
                    <a:schemeClr val="bg1"/>
                  </a:solidFill>
                </a:ln>
                <a:solidFill>
                  <a:schemeClr val="bg1"/>
                </a:solidFill>
                <a:latin typeface="+mj-ea"/>
                <a:ea typeface="+mj-ea"/>
              </a:rPr>
              <a:t>年</a:t>
            </a:r>
            <a:r>
              <a:rPr lang="en-US" altLang="ja-JP" sz="1600" dirty="0" smtClean="0">
                <a:ln>
                  <a:solidFill>
                    <a:schemeClr val="bg1"/>
                  </a:solidFill>
                </a:ln>
                <a:solidFill>
                  <a:schemeClr val="bg1"/>
                </a:solidFill>
                <a:latin typeface="+mj-ea"/>
                <a:ea typeface="+mj-ea"/>
              </a:rPr>
              <a:t>6</a:t>
            </a:r>
            <a:r>
              <a:rPr lang="ja-JP" altLang="en-US" sz="1600" dirty="0" smtClean="0">
                <a:ln>
                  <a:solidFill>
                    <a:schemeClr val="bg1"/>
                  </a:solidFill>
                </a:ln>
                <a:solidFill>
                  <a:schemeClr val="bg1"/>
                </a:solidFill>
                <a:latin typeface="+mj-ea"/>
                <a:ea typeface="+mj-ea"/>
              </a:rPr>
              <a:t>月</a:t>
            </a:r>
            <a:endParaRPr lang="en-US" altLang="ja-JP" sz="1600" dirty="0" smtClean="0">
              <a:ln>
                <a:solidFill>
                  <a:schemeClr val="bg1"/>
                </a:solidFill>
              </a:ln>
              <a:solidFill>
                <a:schemeClr val="bg1"/>
              </a:solidFill>
              <a:latin typeface="+mj-ea"/>
              <a:ea typeface="+mj-ea"/>
            </a:endParaRPr>
          </a:p>
          <a:p>
            <a:r>
              <a:rPr lang="ja-JP" altLang="en-US" sz="1600" dirty="0" smtClean="0">
                <a:ln>
                  <a:solidFill>
                    <a:schemeClr val="bg1"/>
                  </a:solidFill>
                </a:ln>
                <a:solidFill>
                  <a:schemeClr val="bg1"/>
                </a:solidFill>
                <a:latin typeface="+mj-ea"/>
                <a:ea typeface="+mj-ea"/>
              </a:rPr>
              <a:t>から本プロジェクト</a:t>
            </a:r>
            <a:endParaRPr lang="en-US" altLang="ja-JP" sz="1600" dirty="0" smtClean="0">
              <a:ln>
                <a:solidFill>
                  <a:schemeClr val="bg1"/>
                </a:solidFill>
              </a:ln>
              <a:solidFill>
                <a:schemeClr val="bg1"/>
              </a:solidFill>
              <a:latin typeface="+mj-ea"/>
              <a:ea typeface="+mj-ea"/>
            </a:endParaRPr>
          </a:p>
          <a:p>
            <a:r>
              <a:rPr lang="ja-JP" altLang="en-US" sz="1600" dirty="0" smtClean="0">
                <a:ln>
                  <a:solidFill>
                    <a:schemeClr val="bg1"/>
                  </a:solidFill>
                </a:ln>
                <a:solidFill>
                  <a:schemeClr val="bg1"/>
                </a:solidFill>
                <a:latin typeface="+mj-ea"/>
                <a:ea typeface="+mj-ea"/>
              </a:rPr>
              <a:t>に参画中</a:t>
            </a:r>
            <a:endParaRPr kumimoji="1" lang="ja-JP" altLang="en-US" sz="1600" dirty="0" smtClean="0">
              <a:ln>
                <a:solidFill>
                  <a:schemeClr val="bg1"/>
                </a:solidFill>
              </a:ln>
              <a:solidFill>
                <a:schemeClr val="bg1"/>
              </a:solidFill>
              <a:latin typeface="+mj-ea"/>
              <a:ea typeface="+mj-ea"/>
            </a:endParaRPr>
          </a:p>
        </p:txBody>
      </p:sp>
      <p:sp>
        <p:nvSpPr>
          <p:cNvPr id="19" name="正方形/長方形 18"/>
          <p:cNvSpPr/>
          <p:nvPr/>
        </p:nvSpPr>
        <p:spPr>
          <a:xfrm>
            <a:off x="6092977" y="198727"/>
            <a:ext cx="2872902" cy="424732"/>
          </a:xfrm>
          <a:prstGeom prst="rect">
            <a:avLst/>
          </a:prstGeom>
          <a:solidFill>
            <a:schemeClr val="tx1">
              <a:lumMod val="90000"/>
              <a:lumOff val="10000"/>
            </a:schemeClr>
          </a:solidFill>
        </p:spPr>
        <p:txBody>
          <a:bodyPr wrap="none">
            <a:spAutoFit/>
          </a:bodyPr>
          <a:lstStyle/>
          <a:p>
            <a:r>
              <a:rPr lang="ja-JP" altLang="en-US" sz="2400" dirty="0" smtClean="0">
                <a:solidFill>
                  <a:schemeClr val="bg1"/>
                </a:solidFill>
              </a:rPr>
              <a:t>日産資料からの引用</a:t>
            </a:r>
            <a:endParaRPr lang="ja-JP" altLang="en-US" sz="2400" dirty="0">
              <a:solidFill>
                <a:schemeClr val="bg1"/>
              </a:solidFill>
            </a:endParaRPr>
          </a:p>
        </p:txBody>
      </p:sp>
    </p:spTree>
    <p:extLst>
      <p:ext uri="{BB962C8B-B14F-4D97-AF65-F5344CB8AC3E}">
        <p14:creationId xmlns:p14="http://schemas.microsoft.com/office/powerpoint/2010/main" xmlns="" val="342443121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1191" y="3157917"/>
            <a:ext cx="2242922" cy="480131"/>
          </a:xfrm>
        </p:spPr>
        <p:txBody>
          <a:bodyPr/>
          <a:lstStyle/>
          <a:p>
            <a:r>
              <a:rPr kumimoji="1" lang="en-US" altLang="ja-JP" sz="2800" dirty="0" err="1" smtClean="0"/>
              <a:t>CoE</a:t>
            </a:r>
            <a:r>
              <a:rPr kumimoji="1" lang="ja-JP" altLang="en-US" sz="2800" dirty="0" smtClean="0"/>
              <a:t>活動概要</a:t>
            </a:r>
            <a:endParaRPr kumimoji="1" lang="ja-JP" altLang="en-US" sz="2800" dirty="0"/>
          </a:p>
        </p:txBody>
      </p:sp>
      <p:sp>
        <p:nvSpPr>
          <p:cNvPr id="3" name="スライド番号プレースホルダ 2"/>
          <p:cNvSpPr>
            <a:spLocks noGrp="1"/>
          </p:cNvSpPr>
          <p:nvPr>
            <p:ph type="sldNum" sz="quarter" idx="10"/>
          </p:nvPr>
        </p:nvSpPr>
        <p:spPr/>
        <p:txBody>
          <a:bodyPr/>
          <a:lstStyle/>
          <a:p>
            <a:pPr>
              <a:defRPr/>
            </a:pPr>
            <a:fld id="{B69A64E9-DEE1-40B5-88E8-A6C3DD001D0B}" type="slidenum">
              <a:rPr lang="en-US" altLang="ja-JP" smtClean="0">
                <a:solidFill>
                  <a:prstClr val="black"/>
                </a:solidFill>
                <a:ea typeface="HGPｺﾞｼｯｸE"/>
              </a:rPr>
              <a:pPr>
                <a:defRPr/>
              </a:pPr>
              <a:t>10</a:t>
            </a:fld>
            <a:endParaRPr lang="en-US" altLang="ja-JP">
              <a:solidFill>
                <a:prstClr val="black"/>
              </a:solidFill>
              <a:ea typeface="HGPｺﾞｼｯｸE"/>
            </a:endParaRPr>
          </a:p>
        </p:txBody>
      </p:sp>
      <p:cxnSp>
        <p:nvCxnSpPr>
          <p:cNvPr id="6" name="直線コネクタ 5"/>
          <p:cNvCxnSpPr/>
          <p:nvPr/>
        </p:nvCxnSpPr>
        <p:spPr bwMode="auto">
          <a:xfrm>
            <a:off x="680276" y="3718823"/>
            <a:ext cx="2232000" cy="0"/>
          </a:xfrm>
          <a:prstGeom prst="line">
            <a:avLst/>
          </a:prstGeom>
          <a:noFill/>
          <a:ln w="9525"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xmlns="" val="13196736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11</a:t>
            </a:fld>
            <a:endParaRPr lang="en-US" altLang="ja-JP"/>
          </a:p>
        </p:txBody>
      </p:sp>
      <p:sp>
        <p:nvSpPr>
          <p:cNvPr id="28" name="円/楕円 27"/>
          <p:cNvSpPr/>
          <p:nvPr/>
        </p:nvSpPr>
        <p:spPr bwMode="gray">
          <a:xfrm>
            <a:off x="3560575" y="3242976"/>
            <a:ext cx="2016000" cy="201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29" name="円/楕円 28"/>
          <p:cNvSpPr/>
          <p:nvPr/>
        </p:nvSpPr>
        <p:spPr bwMode="gray">
          <a:xfrm>
            <a:off x="3668575" y="3355317"/>
            <a:ext cx="1800000" cy="1800000"/>
          </a:xfrm>
          <a:prstGeom prst="ellipse">
            <a:avLst/>
          </a:prstGeom>
          <a:gradFill rotWithShape="0">
            <a:gsLst>
              <a:gs pos="0">
                <a:srgbClr val="BA4E56"/>
              </a:gs>
              <a:gs pos="63000">
                <a:srgbClr val="772335"/>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800" kern="0" dirty="0">
              <a:solidFill>
                <a:srgbClr val="FFFFFF"/>
              </a:solidFill>
            </a:endParaRPr>
          </a:p>
        </p:txBody>
      </p:sp>
      <p:sp>
        <p:nvSpPr>
          <p:cNvPr id="31" name="テキスト ボックス 30"/>
          <p:cNvSpPr txBox="1"/>
          <p:nvPr/>
        </p:nvSpPr>
        <p:spPr bwMode="gray">
          <a:xfrm>
            <a:off x="3958305" y="3797657"/>
            <a:ext cx="1221809" cy="830997"/>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4800" kern="0" dirty="0" err="1" smtClean="0">
                <a:solidFill>
                  <a:srgbClr val="FFFFFF"/>
                </a:solidFill>
                <a:effectLst>
                  <a:outerShdw blurRad="38100" dist="38100" dir="2700000" algn="tl">
                    <a:srgbClr val="000000">
                      <a:alpha val="43137"/>
                    </a:srgbClr>
                  </a:outerShdw>
                </a:effectLst>
                <a:ea typeface="HGPｺﾞｼｯｸE"/>
              </a:rPr>
              <a:t>CoE</a:t>
            </a:r>
            <a:endParaRPr kumimoji="1" lang="ja-JP" altLang="en-US" sz="48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ea typeface="HGPｺﾞｼｯｸE"/>
            </a:endParaRPr>
          </a:p>
        </p:txBody>
      </p:sp>
      <p:sp>
        <p:nvSpPr>
          <p:cNvPr id="36" name="円/楕円 35"/>
          <p:cNvSpPr/>
          <p:nvPr/>
        </p:nvSpPr>
        <p:spPr bwMode="gray">
          <a:xfrm>
            <a:off x="3834631" y="1637880"/>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37" name="円/楕円 36"/>
          <p:cNvSpPr/>
          <p:nvPr/>
        </p:nvSpPr>
        <p:spPr bwMode="gray">
          <a:xfrm>
            <a:off x="3942631" y="1745880"/>
            <a:ext cx="1260000" cy="1260000"/>
          </a:xfrm>
          <a:prstGeom prst="ellipse">
            <a:avLst/>
          </a:prstGeom>
          <a:solidFill>
            <a:schemeClr val="bg1">
              <a:lumMod val="50000"/>
            </a:schemeClr>
          </a:soli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800" kern="0" dirty="0">
              <a:solidFill>
                <a:srgbClr val="FFFFFF"/>
              </a:solidFill>
            </a:endParaRPr>
          </a:p>
        </p:txBody>
      </p:sp>
      <p:sp>
        <p:nvSpPr>
          <p:cNvPr id="38" name="テキスト ボックス 37"/>
          <p:cNvSpPr txBox="1"/>
          <p:nvPr/>
        </p:nvSpPr>
        <p:spPr bwMode="gray">
          <a:xfrm>
            <a:off x="3723178" y="2007496"/>
            <a:ext cx="1806905" cy="707886"/>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kumimoji="1" lang="ja-JP" alt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HGPｺﾞｼｯｸE" pitchFamily="50" charset="-128"/>
                <a:ea typeface="HGPｺﾞｼｯｸE"/>
              </a:rPr>
              <a:t>アライアンス管理</a:t>
            </a:r>
            <a:endParaRPr kumimoji="1" lang="en-US" altLang="ja-JP"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HGPｺﾞｼｯｸE" pitchFamily="50" charset="-128"/>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日産、ルノー、ダイムラー</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業務プロセス標準化</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67" name="円/楕円 66"/>
          <p:cNvSpPr/>
          <p:nvPr/>
        </p:nvSpPr>
        <p:spPr bwMode="gray">
          <a:xfrm>
            <a:off x="5593184" y="2492818"/>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68" name="円/楕円 67"/>
          <p:cNvSpPr/>
          <p:nvPr/>
        </p:nvSpPr>
        <p:spPr bwMode="gray">
          <a:xfrm>
            <a:off x="5701184" y="2600818"/>
            <a:ext cx="1260000" cy="1260000"/>
          </a:xfrm>
          <a:prstGeom prst="ellipse">
            <a:avLst/>
          </a:prstGeom>
          <a:solidFill>
            <a:schemeClr val="bg1">
              <a:lumMod val="50000"/>
            </a:schemeClr>
          </a:soli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800" kern="0" dirty="0">
              <a:solidFill>
                <a:srgbClr val="FFFFFF"/>
              </a:solidFill>
            </a:endParaRPr>
          </a:p>
        </p:txBody>
      </p:sp>
      <p:sp>
        <p:nvSpPr>
          <p:cNvPr id="69" name="テキスト ボックス 68"/>
          <p:cNvSpPr txBox="1"/>
          <p:nvPr/>
        </p:nvSpPr>
        <p:spPr bwMode="gray">
          <a:xfrm>
            <a:off x="5300329" y="2934375"/>
            <a:ext cx="2082621" cy="58477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kumimoji="1" lang="ja-JP" alt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HGPｺﾞｼｯｸE" pitchFamily="50" charset="-128"/>
                <a:ea typeface="HGPｺﾞｼｯｸE"/>
              </a:rPr>
              <a:t>ローカル業務カスタム</a:t>
            </a:r>
            <a:endParaRPr kumimoji="1" lang="en-US" altLang="ja-JP"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HGPｺﾞｼｯｸE" pitchFamily="50" charset="-128"/>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1600" kern="0" dirty="0" smtClean="0">
                <a:solidFill>
                  <a:srgbClr val="FFFFFF"/>
                </a:solidFill>
                <a:effectLst>
                  <a:outerShdw blurRad="38100" dist="38100" dir="2700000" algn="tl">
                    <a:srgbClr val="000000">
                      <a:alpha val="43137"/>
                    </a:srgbClr>
                  </a:outerShdw>
                </a:effectLst>
                <a:ea typeface="HGPｺﾞｼｯｸE"/>
              </a:rPr>
              <a:t>/</a:t>
            </a:r>
            <a:r>
              <a:rPr lang="ja-JP" altLang="en-US" sz="1600" kern="0" dirty="0" smtClean="0">
                <a:solidFill>
                  <a:srgbClr val="FFFFFF"/>
                </a:solidFill>
                <a:effectLst>
                  <a:outerShdw blurRad="38100" dist="38100" dir="2700000" algn="tl">
                    <a:srgbClr val="000000">
                      <a:alpha val="43137"/>
                    </a:srgbClr>
                  </a:outerShdw>
                </a:effectLst>
                <a:ea typeface="HGPｺﾞｼｯｸE"/>
              </a:rPr>
              <a:t>リージョン仕様</a:t>
            </a:r>
            <a:endParaRPr kumimoji="1" lang="en-US" altLang="ja-JP"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HGPｺﾞｼｯｸE" pitchFamily="50" charset="-128"/>
              <a:ea typeface="HGPｺﾞｼｯｸE"/>
            </a:endParaRPr>
          </a:p>
        </p:txBody>
      </p:sp>
      <p:sp>
        <p:nvSpPr>
          <p:cNvPr id="51" name="円/楕円 50"/>
          <p:cNvSpPr/>
          <p:nvPr/>
        </p:nvSpPr>
        <p:spPr bwMode="gray">
          <a:xfrm>
            <a:off x="1911636" y="2492818"/>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52" name="円/楕円 51"/>
          <p:cNvSpPr/>
          <p:nvPr/>
        </p:nvSpPr>
        <p:spPr bwMode="gray">
          <a:xfrm>
            <a:off x="2019636" y="2600818"/>
            <a:ext cx="1260000" cy="1260000"/>
          </a:xfrm>
          <a:prstGeom prst="ellipse">
            <a:avLst/>
          </a:prstGeom>
          <a:solidFill>
            <a:schemeClr val="bg1">
              <a:lumMod val="50000"/>
            </a:schemeClr>
          </a:soli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800" kern="0" dirty="0">
              <a:solidFill>
                <a:srgbClr val="FFFFFF"/>
              </a:solidFill>
            </a:endParaRPr>
          </a:p>
        </p:txBody>
      </p:sp>
      <p:sp>
        <p:nvSpPr>
          <p:cNvPr id="59" name="テキスト ボックス 58"/>
          <p:cNvSpPr txBox="1"/>
          <p:nvPr/>
        </p:nvSpPr>
        <p:spPr bwMode="gray">
          <a:xfrm>
            <a:off x="2089529" y="2853931"/>
            <a:ext cx="1228221" cy="58477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1600" kern="0" dirty="0" smtClean="0">
                <a:solidFill>
                  <a:srgbClr val="FFFFFF"/>
                </a:solidFill>
                <a:effectLst>
                  <a:outerShdw blurRad="38100" dist="38100" dir="2700000" algn="tl">
                    <a:srgbClr val="000000">
                      <a:alpha val="43137"/>
                    </a:srgbClr>
                  </a:outerShdw>
                </a:effectLst>
                <a:ea typeface="HGPｺﾞｼｯｸE"/>
              </a:rPr>
              <a:t>SCM</a:t>
            </a:r>
            <a:r>
              <a:rPr lang="ja-JP" altLang="en-US" sz="1600" kern="0" dirty="0" smtClean="0">
                <a:solidFill>
                  <a:srgbClr val="FFFFFF"/>
                </a:solidFill>
                <a:effectLst>
                  <a:outerShdw blurRad="38100" dist="38100" dir="2700000" algn="tl">
                    <a:srgbClr val="000000">
                      <a:alpha val="43137"/>
                    </a:srgbClr>
                  </a:outerShdw>
                </a:effectLst>
                <a:ea typeface="HGPｺﾞｼｯｸE"/>
              </a:rPr>
              <a:t>ベスト</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プラクティス</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p:txBody>
      </p:sp>
      <p:sp>
        <p:nvSpPr>
          <p:cNvPr id="39" name="円/楕円 38"/>
          <p:cNvSpPr/>
          <p:nvPr/>
        </p:nvSpPr>
        <p:spPr bwMode="gray">
          <a:xfrm>
            <a:off x="1911636" y="4478767"/>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40" name="円/楕円 39"/>
          <p:cNvSpPr/>
          <p:nvPr/>
        </p:nvSpPr>
        <p:spPr bwMode="gray">
          <a:xfrm>
            <a:off x="2019636" y="4586767"/>
            <a:ext cx="1260000" cy="1260000"/>
          </a:xfrm>
          <a:prstGeom prst="ellipse">
            <a:avLst/>
          </a:prstGeom>
          <a:solidFill>
            <a:schemeClr val="bg1">
              <a:lumMod val="50000"/>
            </a:schemeClr>
          </a:soli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800" kern="0" dirty="0">
              <a:solidFill>
                <a:srgbClr val="FFFFFF"/>
              </a:solidFill>
            </a:endParaRPr>
          </a:p>
        </p:txBody>
      </p:sp>
      <p:sp>
        <p:nvSpPr>
          <p:cNvPr id="41" name="テキスト ボックス 40"/>
          <p:cNvSpPr txBox="1"/>
          <p:nvPr/>
        </p:nvSpPr>
        <p:spPr bwMode="gray">
          <a:xfrm>
            <a:off x="2157397" y="4826241"/>
            <a:ext cx="1005403" cy="830997"/>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kumimoji="1" lang="ja-JP" alt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HGPｺﾞｼｯｸE" pitchFamily="50" charset="-128"/>
                <a:ea typeface="HGPｺﾞｼｯｸE"/>
              </a:rPr>
              <a:t>生産技術</a:t>
            </a:r>
            <a:endParaRPr kumimoji="1" lang="en-US" altLang="ja-JP"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HGPｺﾞｼｯｸE" pitchFamily="50" charset="-128"/>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設計技術</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kumimoji="1" lang="en-US" altLang="ja-JP"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HGPｺﾞｼｯｸE"/>
                <a:ea typeface="HGPｺﾞｼｯｸE"/>
              </a:rPr>
              <a:t>SCM</a:t>
            </a:r>
            <a:endParaRPr kumimoji="1" lang="ja-JP" altLang="en-US" sz="16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HGPｺﾞｼｯｸE" pitchFamily="50" charset="-128"/>
              <a:ea typeface="HGPｺﾞｼｯｸE"/>
            </a:endParaRPr>
          </a:p>
        </p:txBody>
      </p:sp>
      <p:sp>
        <p:nvSpPr>
          <p:cNvPr id="47" name="円/楕円 46"/>
          <p:cNvSpPr/>
          <p:nvPr/>
        </p:nvSpPr>
        <p:spPr bwMode="gray">
          <a:xfrm>
            <a:off x="3834631" y="5339375"/>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48" name="円/楕円 47"/>
          <p:cNvSpPr/>
          <p:nvPr/>
        </p:nvSpPr>
        <p:spPr bwMode="gray">
          <a:xfrm>
            <a:off x="3942631" y="5447375"/>
            <a:ext cx="1260000" cy="1260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49" name="テキスト ボックス 48"/>
          <p:cNvSpPr txBox="1"/>
          <p:nvPr/>
        </p:nvSpPr>
        <p:spPr bwMode="gray">
          <a:xfrm>
            <a:off x="3870568" y="5858465"/>
            <a:ext cx="1483098" cy="58477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p:txBody>
      </p:sp>
      <p:sp>
        <p:nvSpPr>
          <p:cNvPr id="57" name="円/楕円 56"/>
          <p:cNvSpPr/>
          <p:nvPr/>
        </p:nvSpPr>
        <p:spPr bwMode="gray">
          <a:xfrm>
            <a:off x="5593184" y="4508466"/>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58" name="円/楕円 57"/>
          <p:cNvSpPr/>
          <p:nvPr/>
        </p:nvSpPr>
        <p:spPr bwMode="gray">
          <a:xfrm>
            <a:off x="5701184" y="4627108"/>
            <a:ext cx="1260000" cy="1260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79" name="テキスト ボックス 78"/>
          <p:cNvSpPr txBox="1"/>
          <p:nvPr/>
        </p:nvSpPr>
        <p:spPr bwMode="gray">
          <a:xfrm>
            <a:off x="5529027" y="4855269"/>
            <a:ext cx="1712328" cy="830997"/>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レガシーシステム</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の知識</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1600" kern="0" dirty="0" smtClean="0">
                <a:solidFill>
                  <a:srgbClr val="FFFFFF"/>
                </a:solidFill>
                <a:effectLst>
                  <a:outerShdw blurRad="38100" dist="38100" dir="2700000" algn="tl">
                    <a:srgbClr val="000000">
                      <a:alpha val="43137"/>
                    </a:srgbClr>
                  </a:outerShdw>
                </a:effectLst>
                <a:ea typeface="HGPｺﾞｼｯｸE"/>
              </a:rPr>
              <a:t>/IF</a:t>
            </a:r>
            <a:r>
              <a:rPr lang="ja-JP" altLang="en-US" sz="1600" kern="0" dirty="0" smtClean="0">
                <a:solidFill>
                  <a:srgbClr val="FFFFFF"/>
                </a:solidFill>
                <a:effectLst>
                  <a:outerShdw blurRad="38100" dist="38100" dir="2700000" algn="tl">
                    <a:srgbClr val="000000">
                      <a:alpha val="43137"/>
                    </a:srgbClr>
                  </a:outerShdw>
                </a:effectLst>
                <a:ea typeface="HGPｺﾞｼｯｸE"/>
              </a:rPr>
              <a:t>システム</a:t>
            </a:r>
          </a:p>
        </p:txBody>
      </p:sp>
      <p:sp>
        <p:nvSpPr>
          <p:cNvPr id="42" name="タイトル 11"/>
          <p:cNvSpPr txBox="1">
            <a:spLocks/>
          </p:cNvSpPr>
          <p:nvPr/>
        </p:nvSpPr>
        <p:spPr bwMode="gray">
          <a:xfrm>
            <a:off x="113191" y="179482"/>
            <a:ext cx="5485797" cy="424732"/>
          </a:xfrm>
          <a:prstGeom prst="rect">
            <a:avLst/>
          </a:prstGeom>
        </p:spPr>
        <p:txBody>
          <a:bodyPr wrap="none">
            <a:spAutoFit/>
          </a:bodyPr>
          <a:lstStyle/>
          <a:p>
            <a:pPr lvl="0"/>
            <a:r>
              <a:rPr kumimoji="1" lang="en-US" altLang="ja-JP" sz="2400" b="0" i="0" u="none" strike="noStrike" kern="0" cap="none" spc="0" normalizeH="0" baseline="0" noProof="0" dirty="0" err="1" smtClean="0">
                <a:ln>
                  <a:noFill/>
                </a:ln>
                <a:solidFill>
                  <a:schemeClr val="tx1"/>
                </a:solidFill>
                <a:effectLst/>
                <a:uLnTx/>
                <a:uFillTx/>
                <a:latin typeface="+mj-ea"/>
                <a:ea typeface="+mj-ea"/>
                <a:cs typeface="+mj-cs"/>
              </a:rPr>
              <a:t>CoE</a:t>
            </a:r>
            <a:r>
              <a:rPr kumimoji="1" lang="ja-JP" altLang="en-US" sz="2400" b="0" i="0" u="none" strike="noStrike" kern="0" cap="none" spc="0" normalizeH="0" baseline="0" noProof="0" dirty="0" smtClean="0">
                <a:ln>
                  <a:noFill/>
                </a:ln>
                <a:solidFill>
                  <a:schemeClr val="tx1"/>
                </a:solidFill>
                <a:effectLst/>
                <a:uLnTx/>
                <a:uFillTx/>
                <a:latin typeface="+mj-ea"/>
                <a:ea typeface="+mj-ea"/>
                <a:cs typeface="+mj-cs"/>
              </a:rPr>
              <a:t>プロジェクトにおける日立のアプローチ</a:t>
            </a:r>
            <a:endParaRPr kumimoji="1" lang="ja-JP" altLang="en-US" sz="2400" b="0" i="0" u="none" strike="noStrike" kern="0" cap="none" spc="0" normalizeH="0" baseline="0" noProof="0" dirty="0">
              <a:ln>
                <a:noFill/>
              </a:ln>
              <a:solidFill>
                <a:schemeClr val="tx1"/>
              </a:solidFill>
              <a:effectLst/>
              <a:uLnTx/>
              <a:uFillTx/>
              <a:latin typeface="+mj-ea"/>
              <a:ea typeface="+mj-ea"/>
              <a:cs typeface="+mj-cs"/>
            </a:endParaRPr>
          </a:p>
        </p:txBody>
      </p:sp>
      <p:grpSp>
        <p:nvGrpSpPr>
          <p:cNvPr id="2" name="グループ化 61"/>
          <p:cNvGrpSpPr/>
          <p:nvPr/>
        </p:nvGrpSpPr>
        <p:grpSpPr>
          <a:xfrm>
            <a:off x="3341593" y="4765651"/>
            <a:ext cx="2421037" cy="526137"/>
            <a:chOff x="3341593" y="4569924"/>
            <a:chExt cx="2421037" cy="526137"/>
          </a:xfrm>
        </p:grpSpPr>
        <p:sp>
          <p:nvSpPr>
            <p:cNvPr id="77" name="上矢印 76"/>
            <p:cNvSpPr>
              <a:spLocks noChangeArrowheads="1"/>
            </p:cNvSpPr>
            <p:nvPr/>
          </p:nvSpPr>
          <p:spPr bwMode="gray">
            <a:xfrm rot="3011756">
              <a:off x="3428431" y="4483086"/>
              <a:ext cx="526137" cy="699814"/>
            </a:xfrm>
            <a:prstGeom prst="upArrow">
              <a:avLst>
                <a:gd name="adj1" fmla="val 42926"/>
                <a:gd name="adj2" fmla="val 50983"/>
              </a:avLst>
            </a:prstGeom>
            <a:gradFill rotWithShape="0">
              <a:gsLst>
                <a:gs pos="0">
                  <a:srgbClr val="F2D43D"/>
                </a:gs>
                <a:gs pos="100000">
                  <a:srgbClr val="E5B82E"/>
                </a:gs>
              </a:gsLst>
              <a:lin ang="27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80"/>
                </a:solidFill>
                <a:effectLst/>
                <a:uLnTx/>
                <a:uFillTx/>
              </a:endParaRPr>
            </a:p>
          </p:txBody>
        </p:sp>
        <p:sp>
          <p:nvSpPr>
            <p:cNvPr id="78" name="上矢印 77"/>
            <p:cNvSpPr>
              <a:spLocks noChangeArrowheads="1"/>
            </p:cNvSpPr>
            <p:nvPr/>
          </p:nvSpPr>
          <p:spPr bwMode="gray">
            <a:xfrm rot="7846000" flipH="1" flipV="1">
              <a:off x="5149654" y="4483086"/>
              <a:ext cx="526137" cy="699814"/>
            </a:xfrm>
            <a:prstGeom prst="upArrow">
              <a:avLst>
                <a:gd name="adj1" fmla="val 42926"/>
                <a:gd name="adj2" fmla="val 50983"/>
              </a:avLst>
            </a:prstGeom>
            <a:gradFill rotWithShape="0">
              <a:gsLst>
                <a:gs pos="0">
                  <a:srgbClr val="F2D43D"/>
                </a:gs>
                <a:gs pos="100000">
                  <a:srgbClr val="E5B82E"/>
                </a:gs>
              </a:gsLst>
              <a:lin ang="27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80"/>
                </a:solidFill>
                <a:effectLst/>
                <a:uLnTx/>
                <a:uFillTx/>
              </a:endParaRPr>
            </a:p>
          </p:txBody>
        </p:sp>
      </p:grpSp>
      <p:sp>
        <p:nvSpPr>
          <p:cNvPr id="76" name="上矢印 75"/>
          <p:cNvSpPr>
            <a:spLocks noChangeArrowheads="1"/>
          </p:cNvSpPr>
          <p:nvPr/>
        </p:nvSpPr>
        <p:spPr bwMode="gray">
          <a:xfrm>
            <a:off x="4315940" y="5142814"/>
            <a:ext cx="526137" cy="699814"/>
          </a:xfrm>
          <a:prstGeom prst="upArrow">
            <a:avLst>
              <a:gd name="adj1" fmla="val 42926"/>
              <a:gd name="adj2" fmla="val 50983"/>
            </a:avLst>
          </a:prstGeom>
          <a:gradFill rotWithShape="0">
            <a:gsLst>
              <a:gs pos="0">
                <a:srgbClr val="F2D43D"/>
              </a:gs>
              <a:gs pos="100000">
                <a:srgbClr val="E5B82E"/>
              </a:gs>
            </a:gsLst>
            <a:lin ang="27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80"/>
              </a:solidFill>
              <a:effectLst/>
              <a:uLnTx/>
              <a:uFillTx/>
            </a:endParaRPr>
          </a:p>
        </p:txBody>
      </p:sp>
      <p:sp>
        <p:nvSpPr>
          <p:cNvPr id="75" name="上矢印 74"/>
          <p:cNvSpPr>
            <a:spLocks noChangeArrowheads="1"/>
          </p:cNvSpPr>
          <p:nvPr/>
        </p:nvSpPr>
        <p:spPr bwMode="gray">
          <a:xfrm rot="10800000">
            <a:off x="4315940" y="2910603"/>
            <a:ext cx="526137" cy="699814"/>
          </a:xfrm>
          <a:prstGeom prst="upArrow">
            <a:avLst>
              <a:gd name="adj1" fmla="val 42926"/>
              <a:gd name="adj2" fmla="val 50983"/>
            </a:avLst>
          </a:prstGeom>
          <a:gradFill rotWithShape="0">
            <a:gsLst>
              <a:gs pos="0">
                <a:srgbClr val="F2D43D"/>
              </a:gs>
              <a:gs pos="100000">
                <a:srgbClr val="E5B82E"/>
              </a:gs>
            </a:gsLst>
            <a:lin ang="27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80"/>
              </a:solidFill>
              <a:effectLst/>
              <a:uLnTx/>
              <a:uFillTx/>
            </a:endParaRPr>
          </a:p>
        </p:txBody>
      </p:sp>
      <p:grpSp>
        <p:nvGrpSpPr>
          <p:cNvPr id="3" name="グループ化 62"/>
          <p:cNvGrpSpPr/>
          <p:nvPr/>
        </p:nvGrpSpPr>
        <p:grpSpPr>
          <a:xfrm flipV="1">
            <a:off x="3341593" y="3259581"/>
            <a:ext cx="2421037" cy="526137"/>
            <a:chOff x="3341593" y="4569924"/>
            <a:chExt cx="2421037" cy="526137"/>
          </a:xfrm>
        </p:grpSpPr>
        <p:sp>
          <p:nvSpPr>
            <p:cNvPr id="64" name="上矢印 63"/>
            <p:cNvSpPr>
              <a:spLocks noChangeArrowheads="1"/>
            </p:cNvSpPr>
            <p:nvPr/>
          </p:nvSpPr>
          <p:spPr bwMode="gray">
            <a:xfrm rot="3011756">
              <a:off x="3428431" y="4483086"/>
              <a:ext cx="526137" cy="699814"/>
            </a:xfrm>
            <a:prstGeom prst="upArrow">
              <a:avLst>
                <a:gd name="adj1" fmla="val 42926"/>
                <a:gd name="adj2" fmla="val 50983"/>
              </a:avLst>
            </a:prstGeom>
            <a:gradFill rotWithShape="0">
              <a:gsLst>
                <a:gs pos="0">
                  <a:srgbClr val="F2D43D"/>
                </a:gs>
                <a:gs pos="100000">
                  <a:srgbClr val="E5B82E"/>
                </a:gs>
              </a:gsLst>
              <a:lin ang="27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80"/>
                </a:solidFill>
                <a:effectLst/>
                <a:uLnTx/>
                <a:uFillTx/>
              </a:endParaRPr>
            </a:p>
          </p:txBody>
        </p:sp>
        <p:sp>
          <p:nvSpPr>
            <p:cNvPr id="65" name="上矢印 64"/>
            <p:cNvSpPr>
              <a:spLocks noChangeArrowheads="1"/>
            </p:cNvSpPr>
            <p:nvPr/>
          </p:nvSpPr>
          <p:spPr bwMode="gray">
            <a:xfrm rot="7846000" flipH="1" flipV="1">
              <a:off x="5149654" y="4483086"/>
              <a:ext cx="526137" cy="699814"/>
            </a:xfrm>
            <a:prstGeom prst="upArrow">
              <a:avLst>
                <a:gd name="adj1" fmla="val 42926"/>
                <a:gd name="adj2" fmla="val 50983"/>
              </a:avLst>
            </a:prstGeom>
            <a:gradFill rotWithShape="0">
              <a:gsLst>
                <a:gs pos="0">
                  <a:srgbClr val="F2D43D"/>
                </a:gs>
                <a:gs pos="100000">
                  <a:srgbClr val="E5B82E"/>
                </a:gs>
              </a:gsLst>
              <a:lin ang="27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80"/>
                </a:solidFill>
                <a:effectLst/>
                <a:uLnTx/>
                <a:uFillTx/>
              </a:endParaRPr>
            </a:p>
          </p:txBody>
        </p:sp>
      </p:grpSp>
      <p:sp>
        <p:nvSpPr>
          <p:cNvPr id="50" name="テキスト ボックス 49"/>
          <p:cNvSpPr txBox="1"/>
          <p:nvPr/>
        </p:nvSpPr>
        <p:spPr>
          <a:xfrm>
            <a:off x="270278" y="835878"/>
            <a:ext cx="8591334" cy="674031"/>
          </a:xfrm>
          <a:prstGeom prst="rect">
            <a:avLst/>
          </a:prstGeom>
          <a:noFill/>
        </p:spPr>
        <p:txBody>
          <a:bodyPr wrap="square" rtlCol="0">
            <a:spAutoFit/>
          </a:bodyPr>
          <a:lstStyle/>
          <a:p>
            <a:pPr marL="363538" indent="-363538">
              <a:buClr>
                <a:srgbClr val="C00000"/>
              </a:buClr>
              <a:buFont typeface="Wingdings" pitchFamily="2" charset="2"/>
              <a:buChar char="n"/>
            </a:pPr>
            <a:r>
              <a:rPr lang="ja-JP" altLang="en-US" sz="2400" dirty="0" smtClean="0">
                <a:solidFill>
                  <a:schemeClr val="tx1"/>
                </a:solidFill>
                <a:latin typeface="+mn-ea"/>
                <a:ea typeface="+mn-ea"/>
              </a:rPr>
              <a:t>日立の対応スコープ</a:t>
            </a:r>
            <a:endParaRPr lang="en-US" altLang="ja-JP" sz="2400" dirty="0" smtClean="0">
              <a:solidFill>
                <a:schemeClr val="tx1"/>
              </a:solidFill>
              <a:latin typeface="+mn-ea"/>
              <a:ea typeface="+mn-ea"/>
            </a:endParaRPr>
          </a:p>
          <a:p>
            <a:pPr marL="800100" lvl="1" indent="-342900">
              <a:buClr>
                <a:srgbClr val="C00000"/>
              </a:buClr>
              <a:buFont typeface="Wingdings" panose="05000000000000000000" pitchFamily="2" charset="2"/>
              <a:buChar char="l"/>
            </a:pPr>
            <a:r>
              <a:rPr lang="en-US" altLang="ja-JP" sz="1800" dirty="0" err="1" smtClean="0">
                <a:solidFill>
                  <a:schemeClr val="tx1"/>
                </a:solidFill>
                <a:latin typeface="+mn-ea"/>
                <a:ea typeface="+mn-ea"/>
              </a:rPr>
              <a:t>CoE</a:t>
            </a:r>
            <a:r>
              <a:rPr lang="ja-JP" altLang="en-US" sz="1800" dirty="0" smtClean="0">
                <a:solidFill>
                  <a:schemeClr val="tx1"/>
                </a:solidFill>
                <a:latin typeface="+mn-ea"/>
                <a:ea typeface="+mn-ea"/>
              </a:rPr>
              <a:t>の目標を達成するためには、多くのタスクを処理する必要がある。</a:t>
            </a:r>
            <a:endParaRPr lang="en-US" altLang="ja-JP" sz="1800" dirty="0">
              <a:solidFill>
                <a:schemeClr val="tx1"/>
              </a:solidFill>
              <a:latin typeface="+mn-ea"/>
              <a:ea typeface="+mn-ea"/>
            </a:endParaRPr>
          </a:p>
        </p:txBody>
      </p:sp>
      <p:sp>
        <p:nvSpPr>
          <p:cNvPr id="34" name="フローチャート : 代替処理 33"/>
          <p:cNvSpPr/>
          <p:nvPr/>
        </p:nvSpPr>
        <p:spPr bwMode="auto">
          <a:xfrm rot="19871791">
            <a:off x="3828319" y="5070831"/>
            <a:ext cx="3321855" cy="1096949"/>
          </a:xfrm>
          <a:prstGeom prst="flowChartAlternateProcess">
            <a:avLst/>
          </a:prstGeom>
          <a:noFill/>
          <a:ln w="25400">
            <a:solidFill>
              <a:srgbClr val="C00000"/>
            </a:solid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293326" y="5279858"/>
            <a:ext cx="1666875" cy="5238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3" name="線吹き出し 2 42"/>
          <p:cNvSpPr/>
          <p:nvPr/>
        </p:nvSpPr>
        <p:spPr bwMode="auto">
          <a:xfrm>
            <a:off x="7181136" y="5906559"/>
            <a:ext cx="1483099" cy="341632"/>
          </a:xfrm>
          <a:prstGeom prst="callout2">
            <a:avLst>
              <a:gd name="adj1" fmla="val 51858"/>
              <a:gd name="adj2" fmla="val 804"/>
              <a:gd name="adj3" fmla="val 133736"/>
              <a:gd name="adj4" fmla="val -36601"/>
              <a:gd name="adj5" fmla="val 18562"/>
              <a:gd name="adj6" fmla="val -72321"/>
            </a:avLst>
          </a:prstGeom>
          <a:noFill/>
          <a:ln w="9525">
            <a:solidFill>
              <a:srgbClr val="C00000"/>
            </a:solidFill>
            <a:miter lim="800000"/>
            <a:headEnd/>
            <a:tailEnd/>
          </a:ln>
          <a:effectLst/>
        </p:spPr>
        <p:txBody>
          <a:bodyPr wrap="none" rtlCol="0" anchor="ctr" anchorCtr="0">
            <a:spAutoFit/>
          </a:bodyPr>
          <a:lstStyle/>
          <a:p>
            <a:pPr algn="ctr"/>
            <a:r>
              <a:rPr kumimoji="1" lang="ja-JP" altLang="en-US" sz="1800" dirty="0" smtClean="0">
                <a:ln>
                  <a:solidFill>
                    <a:schemeClr val="bg1"/>
                  </a:solidFill>
                </a:ln>
                <a:solidFill>
                  <a:srgbClr val="C00000"/>
                </a:solidFill>
                <a:latin typeface="+mn-ea"/>
                <a:ea typeface="+mn-ea"/>
              </a:rPr>
              <a:t>日立スコープ</a:t>
            </a:r>
          </a:p>
        </p:txBody>
      </p:sp>
    </p:spTree>
    <p:extLst>
      <p:ext uri="{BB962C8B-B14F-4D97-AF65-F5344CB8AC3E}">
        <p14:creationId xmlns:p14="http://schemas.microsoft.com/office/powerpoint/2010/main" xmlns="" val="54756418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円/楕円 56"/>
          <p:cNvSpPr/>
          <p:nvPr/>
        </p:nvSpPr>
        <p:spPr bwMode="gray">
          <a:xfrm>
            <a:off x="399805" y="4605824"/>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58" name="円/楕円 57"/>
          <p:cNvSpPr/>
          <p:nvPr/>
        </p:nvSpPr>
        <p:spPr bwMode="gray">
          <a:xfrm>
            <a:off x="435235" y="4637382"/>
            <a:ext cx="1404000" cy="1404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79" name="テキスト ボックス 78"/>
          <p:cNvSpPr txBox="1"/>
          <p:nvPr/>
        </p:nvSpPr>
        <p:spPr bwMode="gray">
          <a:xfrm>
            <a:off x="335642" y="4952627"/>
            <a:ext cx="1712327" cy="830997"/>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レガシーシステム</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の知識</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1600" kern="0" dirty="0" smtClean="0">
                <a:solidFill>
                  <a:srgbClr val="FFFFFF"/>
                </a:solidFill>
                <a:effectLst>
                  <a:outerShdw blurRad="38100" dist="38100" dir="2700000" algn="tl">
                    <a:srgbClr val="000000">
                      <a:alpha val="43137"/>
                    </a:srgbClr>
                  </a:outerShdw>
                </a:effectLst>
                <a:ea typeface="HGPｺﾞｼｯｸE"/>
              </a:rPr>
              <a:t>/IF</a:t>
            </a:r>
            <a:r>
              <a:rPr lang="ja-JP" altLang="en-US" sz="1600" kern="0" dirty="0" smtClean="0">
                <a:solidFill>
                  <a:srgbClr val="FFFFFF"/>
                </a:solidFill>
                <a:effectLst>
                  <a:outerShdw blurRad="38100" dist="38100" dir="2700000" algn="tl">
                    <a:srgbClr val="000000">
                      <a:alpha val="43137"/>
                    </a:srgbClr>
                  </a:outerShdw>
                </a:effectLst>
                <a:ea typeface="HGPｺﾞｼｯｸE"/>
              </a:rPr>
              <a:t>システム</a:t>
            </a:r>
          </a:p>
        </p:txBody>
      </p:sp>
      <p:sp>
        <p:nvSpPr>
          <p:cNvPr id="50" name="テキスト ボックス 49"/>
          <p:cNvSpPr txBox="1"/>
          <p:nvPr/>
        </p:nvSpPr>
        <p:spPr>
          <a:xfrm>
            <a:off x="234597" y="858569"/>
            <a:ext cx="8888506" cy="674031"/>
          </a:xfrm>
          <a:prstGeom prst="rect">
            <a:avLst/>
          </a:prstGeom>
          <a:noFill/>
        </p:spPr>
        <p:txBody>
          <a:bodyPr wrap="square" rtlCol="0">
            <a:spAutoFit/>
          </a:bodyPr>
          <a:lstStyle/>
          <a:p>
            <a:pPr marL="363538" indent="-363538">
              <a:buClr>
                <a:srgbClr val="C00000"/>
              </a:buClr>
              <a:buFont typeface="Wingdings" pitchFamily="2" charset="2"/>
              <a:buChar char="n"/>
            </a:pPr>
            <a:r>
              <a:rPr lang="ja-JP" altLang="en-US" sz="2400" dirty="0" smtClean="0">
                <a:solidFill>
                  <a:schemeClr val="tx1"/>
                </a:solidFill>
                <a:latin typeface="+mn-ea"/>
                <a:ea typeface="+mn-ea"/>
              </a:rPr>
              <a:t>日立の対応スコープ</a:t>
            </a:r>
            <a:endParaRPr lang="en-US" altLang="ja-JP" sz="2400" dirty="0" smtClean="0">
              <a:solidFill>
                <a:schemeClr val="tx1"/>
              </a:solidFill>
              <a:latin typeface="+mn-ea"/>
              <a:ea typeface="+mn-ea"/>
            </a:endParaRPr>
          </a:p>
          <a:p>
            <a:pPr marL="800100" lvl="1" indent="-342900">
              <a:buClr>
                <a:srgbClr val="C00000"/>
              </a:buClr>
              <a:buFont typeface="Wingdings" panose="05000000000000000000" pitchFamily="2" charset="2"/>
              <a:buChar char="l"/>
            </a:pPr>
            <a:r>
              <a:rPr lang="en-US" altLang="ja-JP" sz="1800" dirty="0" smtClean="0">
                <a:solidFill>
                  <a:schemeClr val="tx1"/>
                </a:solidFill>
                <a:latin typeface="+mn-ea"/>
                <a:ea typeface="+mn-ea"/>
              </a:rPr>
              <a:t>FY16</a:t>
            </a:r>
            <a:r>
              <a:rPr lang="ja-JP" altLang="en-US" sz="1800" dirty="0" smtClean="0">
                <a:solidFill>
                  <a:schemeClr val="tx1"/>
                </a:solidFill>
                <a:latin typeface="+mn-ea"/>
                <a:ea typeface="+mn-ea"/>
              </a:rPr>
              <a:t>の</a:t>
            </a:r>
            <a:r>
              <a:rPr lang="en-US" altLang="ja-JP" sz="1800" dirty="0" err="1" smtClean="0">
                <a:solidFill>
                  <a:schemeClr val="tx1"/>
                </a:solidFill>
                <a:latin typeface="+mn-ea"/>
                <a:ea typeface="+mn-ea"/>
              </a:rPr>
              <a:t>PoC</a:t>
            </a:r>
            <a:r>
              <a:rPr lang="ja-JP" altLang="en-US" sz="1800" dirty="0" smtClean="0">
                <a:solidFill>
                  <a:schemeClr val="tx1"/>
                </a:solidFill>
                <a:latin typeface="+mn-ea"/>
                <a:ea typeface="+mn-ea"/>
              </a:rPr>
              <a:t>による対応内容</a:t>
            </a:r>
            <a:endParaRPr lang="en-US" altLang="ja-JP" sz="1800" dirty="0">
              <a:solidFill>
                <a:schemeClr val="tx1"/>
              </a:solidFill>
              <a:latin typeface="+mn-ea"/>
              <a:ea typeface="+mn-ea"/>
            </a:endParaRPr>
          </a:p>
        </p:txBody>
      </p:sp>
      <p:sp>
        <p:nvSpPr>
          <p:cNvPr id="34" name="円/楕円 33"/>
          <p:cNvSpPr/>
          <p:nvPr/>
        </p:nvSpPr>
        <p:spPr bwMode="gray">
          <a:xfrm>
            <a:off x="406207" y="2682673"/>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35" name="円/楕円 34"/>
          <p:cNvSpPr/>
          <p:nvPr/>
        </p:nvSpPr>
        <p:spPr bwMode="gray">
          <a:xfrm>
            <a:off x="441637" y="2714231"/>
            <a:ext cx="1404000" cy="1404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43" name="テキスト ボックス 42"/>
          <p:cNvSpPr txBox="1"/>
          <p:nvPr/>
        </p:nvSpPr>
        <p:spPr bwMode="gray">
          <a:xfrm>
            <a:off x="427634" y="3073018"/>
            <a:ext cx="1483098" cy="58477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p:txBody>
      </p:sp>
      <p:sp>
        <p:nvSpPr>
          <p:cNvPr id="53" name="Rectangle 38"/>
          <p:cNvSpPr>
            <a:spLocks noChangeArrowheads="1"/>
          </p:cNvSpPr>
          <p:nvPr>
            <p:custDataLst>
              <p:tags r:id="rId1"/>
            </p:custDataLst>
          </p:nvPr>
        </p:nvSpPr>
        <p:spPr bwMode="gray">
          <a:xfrm>
            <a:off x="2310806" y="2739344"/>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2400" dirty="0" smtClean="0">
                <a:ln>
                  <a:solidFill>
                    <a:schemeClr val="bg1"/>
                  </a:solidFill>
                </a:ln>
                <a:solidFill>
                  <a:srgbClr val="C00000"/>
                </a:solidFill>
                <a:latin typeface="+mn-ea"/>
                <a:ea typeface="+mn-ea"/>
                <a:cs typeface="Verdana" panose="020B0604030504040204" pitchFamily="34" charset="0"/>
              </a:rPr>
              <a:t>次世代システムアーキテクチャの設計</a:t>
            </a:r>
            <a:endParaRPr lang="en-US" altLang="ja-JP" sz="2400" dirty="0" smtClean="0">
              <a:ln>
                <a:solidFill>
                  <a:schemeClr val="bg1"/>
                </a:solidFill>
              </a:ln>
              <a:solidFill>
                <a:srgbClr val="C00000"/>
              </a:solidFill>
              <a:latin typeface="+mn-ea"/>
              <a:ea typeface="+mn-ea"/>
              <a:cs typeface="Verdana" panose="020B0604030504040204" pitchFamily="34" charset="0"/>
            </a:endParaRPr>
          </a:p>
        </p:txBody>
      </p:sp>
      <p:sp>
        <p:nvSpPr>
          <p:cNvPr id="54" name="ストライプ矢印 53"/>
          <p:cNvSpPr/>
          <p:nvPr/>
        </p:nvSpPr>
        <p:spPr bwMode="auto">
          <a:xfrm>
            <a:off x="1809131" y="3130743"/>
            <a:ext cx="540000" cy="648000"/>
          </a:xfrm>
          <a:prstGeom prst="stripedRightArrow">
            <a:avLst>
              <a:gd name="adj1" fmla="val 61039"/>
              <a:gd name="adj2" fmla="val 41686"/>
            </a:avLst>
          </a:prstGeom>
          <a:gradFill flip="none" rotWithShape="1">
            <a:gsLst>
              <a:gs pos="0">
                <a:srgbClr val="FF9933">
                  <a:alpha val="20000"/>
                </a:srgbClr>
              </a:gs>
              <a:gs pos="100000">
                <a:srgbClr val="E5B82E"/>
              </a:gs>
            </a:gsLst>
            <a:lin ang="180000" scaled="0"/>
            <a:tileRect/>
          </a:gradFill>
          <a:ln w="9525">
            <a:noFill/>
            <a:miter lim="800000"/>
            <a:headEnd/>
            <a:tailEnd/>
          </a:ln>
          <a:effectLst/>
        </p:spPr>
        <p:txBody>
          <a:bodyPr wrap="none" anchor="ctr"/>
          <a:lstStyle/>
          <a:p>
            <a:pPr algn="ctr"/>
            <a:endParaRPr kumimoji="0" lang="ja-JP" altLang="en-US" kern="0">
              <a:solidFill>
                <a:sysClr val="windowText" lastClr="000080"/>
              </a:solidFill>
            </a:endParaRPr>
          </a:p>
        </p:txBody>
      </p:sp>
      <p:sp>
        <p:nvSpPr>
          <p:cNvPr id="55" name="Rectangle 38"/>
          <p:cNvSpPr>
            <a:spLocks noChangeArrowheads="1"/>
          </p:cNvSpPr>
          <p:nvPr>
            <p:custDataLst>
              <p:tags r:id="rId2"/>
            </p:custDataLst>
          </p:nvPr>
        </p:nvSpPr>
        <p:spPr bwMode="gray">
          <a:xfrm>
            <a:off x="2310806" y="4623845"/>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en-US" altLang="ja-JP" sz="2400" dirty="0" smtClean="0">
                <a:ln>
                  <a:solidFill>
                    <a:schemeClr val="bg1"/>
                  </a:solidFill>
                </a:ln>
                <a:solidFill>
                  <a:srgbClr val="C00000"/>
                </a:solidFill>
                <a:latin typeface="+mn-ea"/>
                <a:ea typeface="+mn-ea"/>
                <a:cs typeface="Verdana" panose="020B0604030504040204" pitchFamily="34" charset="0"/>
              </a:rPr>
              <a:t>AMO</a:t>
            </a:r>
            <a:r>
              <a:rPr lang="ja-JP" altLang="en-US" sz="2400" dirty="0" smtClean="0">
                <a:ln>
                  <a:solidFill>
                    <a:schemeClr val="bg1"/>
                  </a:solidFill>
                </a:ln>
                <a:solidFill>
                  <a:srgbClr val="C00000"/>
                </a:solidFill>
                <a:latin typeface="+mn-ea"/>
                <a:ea typeface="+mn-ea"/>
                <a:cs typeface="Verdana" panose="020B0604030504040204" pitchFamily="34" charset="0"/>
              </a:rPr>
              <a:t>の知見と共に現行</a:t>
            </a:r>
            <a:r>
              <a:rPr lang="en-US" altLang="ja-JP" sz="2400" dirty="0" smtClean="0">
                <a:ln>
                  <a:solidFill>
                    <a:schemeClr val="bg1"/>
                  </a:solidFill>
                </a:ln>
                <a:solidFill>
                  <a:srgbClr val="C00000"/>
                </a:solidFill>
                <a:latin typeface="+mn-ea"/>
                <a:ea typeface="+mn-ea"/>
                <a:cs typeface="Verdana" panose="020B0604030504040204" pitchFamily="34" charset="0"/>
              </a:rPr>
              <a:t>PCS/CAT2</a:t>
            </a:r>
            <a:r>
              <a:rPr lang="ja-JP" altLang="en-US" sz="2400" dirty="0" smtClean="0">
                <a:ln>
                  <a:solidFill>
                    <a:schemeClr val="bg1"/>
                  </a:solidFill>
                </a:ln>
                <a:solidFill>
                  <a:srgbClr val="C00000"/>
                </a:solidFill>
                <a:latin typeface="+mn-ea"/>
                <a:ea typeface="+mn-ea"/>
                <a:cs typeface="Verdana" panose="020B0604030504040204" pitchFamily="34" charset="0"/>
              </a:rPr>
              <a:t>の分析</a:t>
            </a:r>
            <a:endParaRPr lang="en-US" altLang="ja-JP" sz="2000" dirty="0">
              <a:ln>
                <a:solidFill>
                  <a:schemeClr val="bg1"/>
                </a:solidFill>
              </a:ln>
              <a:solidFill>
                <a:schemeClr val="tx1"/>
              </a:solidFill>
              <a:latin typeface="+mn-ea"/>
              <a:ea typeface="+mn-ea"/>
              <a:cs typeface="Verdana" panose="020B0604030504040204" pitchFamily="34" charset="0"/>
            </a:endParaRPr>
          </a:p>
        </p:txBody>
      </p:sp>
      <p:sp>
        <p:nvSpPr>
          <p:cNvPr id="60" name="Rectangle 13"/>
          <p:cNvSpPr>
            <a:spLocks noChangeArrowheads="1"/>
          </p:cNvSpPr>
          <p:nvPr>
            <p:custDataLst>
              <p:tags r:id="rId3"/>
            </p:custDataLst>
          </p:nvPr>
        </p:nvSpPr>
        <p:spPr bwMode="gray">
          <a:xfrm>
            <a:off x="2309739" y="2318917"/>
            <a:ext cx="3132000" cy="252000"/>
          </a:xfrm>
          <a:prstGeom prst="rect">
            <a:avLst/>
          </a:prstGeom>
          <a:solidFill>
            <a:schemeClr val="tx1">
              <a:lumMod val="65000"/>
              <a:lumOff val="35000"/>
            </a:schemeClr>
          </a:solidFill>
          <a:ln w="19050" algn="ctr">
            <a:solidFill>
              <a:schemeClr val="tx1">
                <a:lumMod val="50000"/>
                <a:lumOff val="50000"/>
              </a:schemeClr>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algn="ctr" fontAlgn="auto">
              <a:lnSpc>
                <a:spcPct val="100000"/>
              </a:lnSpc>
              <a:spcBef>
                <a:spcPts val="0"/>
              </a:spcBef>
              <a:spcAft>
                <a:spcPts val="0"/>
              </a:spcAft>
            </a:pPr>
            <a:r>
              <a:rPr kumimoji="0" lang="en-US" altLang="ja-JP" sz="1400" kern="0" dirty="0" smtClean="0">
                <a:solidFill>
                  <a:srgbClr val="FFFFFF"/>
                </a:solidFill>
                <a:latin typeface="+mn-ea"/>
                <a:ea typeface="+mn-ea"/>
              </a:rPr>
              <a:t>2016</a:t>
            </a:r>
            <a:r>
              <a:rPr kumimoji="0" lang="ja-JP" altLang="en-US" sz="1400" kern="0" dirty="0" smtClean="0">
                <a:solidFill>
                  <a:srgbClr val="FFFFFF"/>
                </a:solidFill>
                <a:latin typeface="+mn-ea"/>
                <a:ea typeface="+mn-ea"/>
              </a:rPr>
              <a:t>年度支援内容</a:t>
            </a:r>
            <a:endParaRPr kumimoji="0" lang="en-US" altLang="ja-JP" sz="1400" kern="0" dirty="0" smtClean="0">
              <a:solidFill>
                <a:srgbClr val="FFFFFF"/>
              </a:solidFill>
              <a:latin typeface="+mn-ea"/>
              <a:ea typeface="+mn-ea"/>
            </a:endParaRPr>
          </a:p>
        </p:txBody>
      </p:sp>
      <p:sp>
        <p:nvSpPr>
          <p:cNvPr id="61" name="ストライプ矢印 60"/>
          <p:cNvSpPr/>
          <p:nvPr/>
        </p:nvSpPr>
        <p:spPr bwMode="auto">
          <a:xfrm>
            <a:off x="1801759" y="5053894"/>
            <a:ext cx="540000" cy="648000"/>
          </a:xfrm>
          <a:prstGeom prst="stripedRightArrow">
            <a:avLst>
              <a:gd name="adj1" fmla="val 61039"/>
              <a:gd name="adj2" fmla="val 41686"/>
            </a:avLst>
          </a:prstGeom>
          <a:gradFill flip="none" rotWithShape="1">
            <a:gsLst>
              <a:gs pos="0">
                <a:srgbClr val="FF9933">
                  <a:alpha val="20000"/>
                </a:srgbClr>
              </a:gs>
              <a:gs pos="100000">
                <a:srgbClr val="E5B82E"/>
              </a:gs>
            </a:gsLst>
            <a:lin ang="180000" scaled="0"/>
            <a:tileRect/>
          </a:gradFill>
          <a:ln w="9525">
            <a:noFill/>
            <a:miter lim="800000"/>
            <a:headEnd/>
            <a:tailEnd/>
          </a:ln>
          <a:effectLst/>
        </p:spPr>
        <p:txBody>
          <a:bodyPr wrap="none" anchor="ctr"/>
          <a:lstStyle/>
          <a:p>
            <a:pPr algn="ctr"/>
            <a:endParaRPr kumimoji="0" lang="ja-JP" altLang="en-US" kern="0">
              <a:solidFill>
                <a:sysClr val="windowText" lastClr="000080"/>
              </a:solidFill>
            </a:endParaRPr>
          </a:p>
        </p:txBody>
      </p:sp>
      <p:sp>
        <p:nvSpPr>
          <p:cNvPr id="18" name="Rectangle 13"/>
          <p:cNvSpPr>
            <a:spLocks noChangeArrowheads="1"/>
          </p:cNvSpPr>
          <p:nvPr>
            <p:custDataLst>
              <p:tags r:id="rId4"/>
            </p:custDataLst>
          </p:nvPr>
        </p:nvSpPr>
        <p:spPr bwMode="gray">
          <a:xfrm>
            <a:off x="5572765" y="2318917"/>
            <a:ext cx="3132000" cy="252000"/>
          </a:xfrm>
          <a:prstGeom prst="rect">
            <a:avLst/>
          </a:prstGeom>
          <a:solidFill>
            <a:schemeClr val="tx1">
              <a:lumMod val="65000"/>
              <a:lumOff val="35000"/>
            </a:schemeClr>
          </a:solidFill>
          <a:ln w="19050" algn="ctr">
            <a:solidFill>
              <a:schemeClr val="tx1">
                <a:lumMod val="50000"/>
                <a:lumOff val="50000"/>
              </a:schemeClr>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algn="ctr" fontAlgn="auto">
              <a:lnSpc>
                <a:spcPct val="100000"/>
              </a:lnSpc>
              <a:spcBef>
                <a:spcPts val="0"/>
              </a:spcBef>
              <a:spcAft>
                <a:spcPts val="0"/>
              </a:spcAft>
            </a:pPr>
            <a:r>
              <a:rPr kumimoji="0" lang="en-US" altLang="ja-JP" sz="1400" kern="0" dirty="0" smtClean="0">
                <a:solidFill>
                  <a:srgbClr val="FFFFFF"/>
                </a:solidFill>
                <a:latin typeface="+mn-ea"/>
                <a:ea typeface="+mn-ea"/>
              </a:rPr>
              <a:t>2016</a:t>
            </a:r>
            <a:r>
              <a:rPr kumimoji="0" lang="ja-JP" altLang="en-US" sz="1400" kern="0" dirty="0" smtClean="0">
                <a:solidFill>
                  <a:srgbClr val="FFFFFF"/>
                </a:solidFill>
                <a:latin typeface="+mn-ea"/>
                <a:ea typeface="+mn-ea"/>
              </a:rPr>
              <a:t>年度活動内容</a:t>
            </a:r>
            <a:endParaRPr kumimoji="0" lang="en-US" altLang="ja-JP" sz="1400" kern="0" dirty="0" smtClean="0">
              <a:solidFill>
                <a:srgbClr val="FFFFFF"/>
              </a:solidFill>
              <a:latin typeface="+mn-ea"/>
              <a:ea typeface="+mn-ea"/>
            </a:endParaRPr>
          </a:p>
        </p:txBody>
      </p:sp>
      <p:sp>
        <p:nvSpPr>
          <p:cNvPr id="20" name="Rectangle 38"/>
          <p:cNvSpPr>
            <a:spLocks noChangeArrowheads="1"/>
          </p:cNvSpPr>
          <p:nvPr>
            <p:custDataLst>
              <p:tags r:id="rId5"/>
            </p:custDataLst>
          </p:nvPr>
        </p:nvSpPr>
        <p:spPr bwMode="gray">
          <a:xfrm>
            <a:off x="5572765" y="2742745"/>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2400" dirty="0" smtClean="0">
                <a:ln>
                  <a:solidFill>
                    <a:schemeClr val="bg1"/>
                  </a:solidFill>
                </a:ln>
                <a:solidFill>
                  <a:schemeClr val="accent1">
                    <a:lumMod val="50000"/>
                  </a:schemeClr>
                </a:solidFill>
                <a:latin typeface="+mn-ea"/>
                <a:ea typeface="+mn-ea"/>
                <a:cs typeface="Verdana" panose="020B0604030504040204" pitchFamily="34" charset="0"/>
              </a:rPr>
              <a:t>新アーキのコンセプトの証明</a:t>
            </a:r>
            <a:endParaRPr lang="en-US" altLang="ja-JP" sz="2400" dirty="0" smtClean="0">
              <a:ln>
                <a:solidFill>
                  <a:schemeClr val="bg1"/>
                </a:solidFill>
              </a:ln>
              <a:solidFill>
                <a:schemeClr val="accent1">
                  <a:lumMod val="50000"/>
                </a:schemeClr>
              </a:solidFill>
              <a:latin typeface="+mn-ea"/>
              <a:ea typeface="+mn-ea"/>
              <a:cs typeface="Verdana" panose="020B0604030504040204" pitchFamily="34" charset="0"/>
            </a:endParaRPr>
          </a:p>
        </p:txBody>
      </p:sp>
      <p:sp>
        <p:nvSpPr>
          <p:cNvPr id="21" name="Rectangle 38"/>
          <p:cNvSpPr>
            <a:spLocks noChangeArrowheads="1"/>
          </p:cNvSpPr>
          <p:nvPr>
            <p:custDataLst>
              <p:tags r:id="rId6"/>
            </p:custDataLst>
          </p:nvPr>
        </p:nvSpPr>
        <p:spPr bwMode="gray">
          <a:xfrm>
            <a:off x="5572765" y="4623844"/>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2400" dirty="0" smtClean="0">
                <a:ln>
                  <a:solidFill>
                    <a:schemeClr val="bg1"/>
                  </a:solidFill>
                </a:ln>
                <a:solidFill>
                  <a:schemeClr val="accent1">
                    <a:lumMod val="50000"/>
                  </a:schemeClr>
                </a:solidFill>
                <a:latin typeface="+mn-ea"/>
                <a:ea typeface="+mn-ea"/>
                <a:cs typeface="Verdana" panose="020B0604030504040204" pitchFamily="34" charset="0"/>
              </a:rPr>
              <a:t>リバースエンジニアリングと新アーキでの実装</a:t>
            </a:r>
            <a:endParaRPr lang="en-US" altLang="ja-JP" sz="2400" dirty="0" smtClean="0">
              <a:ln>
                <a:solidFill>
                  <a:schemeClr val="bg1"/>
                </a:solidFill>
              </a:ln>
              <a:solidFill>
                <a:schemeClr val="accent1">
                  <a:lumMod val="50000"/>
                </a:schemeClr>
              </a:solidFill>
              <a:latin typeface="+mn-ea"/>
              <a:ea typeface="+mn-ea"/>
              <a:cs typeface="Verdana" panose="020B0604030504040204" pitchFamily="34" charset="0"/>
            </a:endParaRPr>
          </a:p>
        </p:txBody>
      </p:sp>
      <p:sp>
        <p:nvSpPr>
          <p:cNvPr id="22" name="タイトル 11"/>
          <p:cNvSpPr txBox="1">
            <a:spLocks/>
          </p:cNvSpPr>
          <p:nvPr/>
        </p:nvSpPr>
        <p:spPr bwMode="gray">
          <a:xfrm>
            <a:off x="113191" y="179482"/>
            <a:ext cx="5679760" cy="424732"/>
          </a:xfrm>
          <a:prstGeom prst="rect">
            <a:avLst/>
          </a:prstGeom>
        </p:spPr>
        <p:txBody>
          <a:bodyPr wrap="none">
            <a:spAutoFit/>
          </a:bodyPr>
          <a:lstStyle/>
          <a:p>
            <a:pPr lvl="0"/>
            <a:r>
              <a:rPr lang="en-US" altLang="ja-JP" sz="2400" kern="0" dirty="0" err="1" smtClean="0">
                <a:solidFill>
                  <a:schemeClr val="tx1"/>
                </a:solidFill>
                <a:latin typeface="+mj-ea"/>
                <a:ea typeface="+mj-ea"/>
              </a:rPr>
              <a:t>CoE</a:t>
            </a:r>
            <a:r>
              <a:rPr lang="ja-JP" altLang="en-US" sz="2400" kern="0" dirty="0" smtClean="0">
                <a:solidFill>
                  <a:schemeClr val="tx1"/>
                </a:solidFill>
                <a:latin typeface="+mj-ea"/>
                <a:ea typeface="+mj-ea"/>
              </a:rPr>
              <a:t>プロジェクトにおける日立のアプローチ</a:t>
            </a:r>
            <a:endParaRPr lang="ja-JP" altLang="en-US" sz="2400" kern="0" dirty="0">
              <a:solidFill>
                <a:schemeClr val="tx1"/>
              </a:solidFill>
              <a:latin typeface="+mj-ea"/>
              <a:ea typeface="+mj-ea"/>
            </a:endParaRPr>
          </a:p>
        </p:txBody>
      </p:sp>
      <p:sp>
        <p:nvSpPr>
          <p:cNvPr id="19"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12</a:t>
            </a:fld>
            <a:endParaRPr lang="en-US" altLang="ja-JP"/>
          </a:p>
        </p:txBody>
      </p:sp>
    </p:spTree>
    <p:extLst>
      <p:ext uri="{BB962C8B-B14F-4D97-AF65-F5344CB8AC3E}">
        <p14:creationId xmlns:p14="http://schemas.microsoft.com/office/powerpoint/2010/main" xmlns="" val="369969425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円/楕円 56"/>
          <p:cNvSpPr/>
          <p:nvPr/>
        </p:nvSpPr>
        <p:spPr bwMode="gray">
          <a:xfrm>
            <a:off x="399805" y="4605824"/>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58" name="円/楕円 57"/>
          <p:cNvSpPr/>
          <p:nvPr/>
        </p:nvSpPr>
        <p:spPr bwMode="gray">
          <a:xfrm>
            <a:off x="435235" y="4637382"/>
            <a:ext cx="1404000" cy="1404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79" name="テキスト ボックス 78"/>
          <p:cNvSpPr txBox="1"/>
          <p:nvPr/>
        </p:nvSpPr>
        <p:spPr bwMode="gray">
          <a:xfrm>
            <a:off x="335642" y="4952627"/>
            <a:ext cx="1712327" cy="830997"/>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レガシーシステム</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の知識</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1600" kern="0" dirty="0" smtClean="0">
                <a:solidFill>
                  <a:srgbClr val="FFFFFF"/>
                </a:solidFill>
                <a:effectLst>
                  <a:outerShdw blurRad="38100" dist="38100" dir="2700000" algn="tl">
                    <a:srgbClr val="000000">
                      <a:alpha val="43137"/>
                    </a:srgbClr>
                  </a:outerShdw>
                </a:effectLst>
                <a:ea typeface="HGPｺﾞｼｯｸE"/>
              </a:rPr>
              <a:t>/IF</a:t>
            </a:r>
            <a:r>
              <a:rPr lang="ja-JP" altLang="en-US" sz="1600" kern="0" dirty="0" smtClean="0">
                <a:solidFill>
                  <a:srgbClr val="FFFFFF"/>
                </a:solidFill>
                <a:effectLst>
                  <a:outerShdw blurRad="38100" dist="38100" dir="2700000" algn="tl">
                    <a:srgbClr val="000000">
                      <a:alpha val="43137"/>
                    </a:srgbClr>
                  </a:outerShdw>
                </a:effectLst>
                <a:ea typeface="HGPｺﾞｼｯｸE"/>
              </a:rPr>
              <a:t>システム</a:t>
            </a:r>
          </a:p>
        </p:txBody>
      </p:sp>
      <p:sp>
        <p:nvSpPr>
          <p:cNvPr id="50" name="テキスト ボックス 49"/>
          <p:cNvSpPr txBox="1"/>
          <p:nvPr/>
        </p:nvSpPr>
        <p:spPr>
          <a:xfrm>
            <a:off x="234597" y="858569"/>
            <a:ext cx="8888506" cy="674031"/>
          </a:xfrm>
          <a:prstGeom prst="rect">
            <a:avLst/>
          </a:prstGeom>
          <a:noFill/>
        </p:spPr>
        <p:txBody>
          <a:bodyPr wrap="square" rtlCol="0">
            <a:spAutoFit/>
          </a:bodyPr>
          <a:lstStyle/>
          <a:p>
            <a:pPr marL="363538" indent="-363538">
              <a:buClr>
                <a:srgbClr val="C00000"/>
              </a:buClr>
              <a:buFont typeface="Wingdings" pitchFamily="2" charset="2"/>
              <a:buChar char="n"/>
            </a:pPr>
            <a:r>
              <a:rPr lang="ja-JP" altLang="en-US" sz="2400" dirty="0" smtClean="0">
                <a:solidFill>
                  <a:schemeClr val="tx1"/>
                </a:solidFill>
                <a:latin typeface="+mn-ea"/>
                <a:ea typeface="+mn-ea"/>
              </a:rPr>
              <a:t>日立の対応スコープ</a:t>
            </a:r>
            <a:endParaRPr lang="en-US" altLang="ja-JP" sz="2400" dirty="0" smtClean="0">
              <a:solidFill>
                <a:schemeClr val="tx1"/>
              </a:solidFill>
              <a:latin typeface="+mn-ea"/>
              <a:ea typeface="+mn-ea"/>
            </a:endParaRPr>
          </a:p>
          <a:p>
            <a:pPr marL="800100" lvl="1" indent="-342900">
              <a:buClr>
                <a:srgbClr val="C00000"/>
              </a:buClr>
              <a:buFont typeface="Wingdings" panose="05000000000000000000" pitchFamily="2" charset="2"/>
              <a:buChar char="l"/>
            </a:pPr>
            <a:r>
              <a:rPr lang="en-US" altLang="ja-JP" sz="1800" dirty="0" smtClean="0">
                <a:solidFill>
                  <a:schemeClr val="tx1"/>
                </a:solidFill>
                <a:latin typeface="+mn-ea"/>
                <a:ea typeface="+mn-ea"/>
              </a:rPr>
              <a:t>FY16</a:t>
            </a:r>
            <a:r>
              <a:rPr lang="ja-JP" altLang="en-US" sz="1800" dirty="0" smtClean="0">
                <a:solidFill>
                  <a:schemeClr val="tx1"/>
                </a:solidFill>
                <a:latin typeface="+mn-ea"/>
                <a:ea typeface="+mn-ea"/>
              </a:rPr>
              <a:t>の</a:t>
            </a:r>
            <a:r>
              <a:rPr lang="en-US" altLang="ja-JP" sz="1800" dirty="0" err="1" smtClean="0">
                <a:solidFill>
                  <a:schemeClr val="tx1"/>
                </a:solidFill>
                <a:latin typeface="+mn-ea"/>
                <a:ea typeface="+mn-ea"/>
              </a:rPr>
              <a:t>PoC</a:t>
            </a:r>
            <a:r>
              <a:rPr lang="ja-JP" altLang="en-US" sz="1800" dirty="0" smtClean="0">
                <a:solidFill>
                  <a:schemeClr val="tx1"/>
                </a:solidFill>
                <a:latin typeface="+mn-ea"/>
                <a:ea typeface="+mn-ea"/>
              </a:rPr>
              <a:t>による対応内容</a:t>
            </a:r>
            <a:endParaRPr lang="en-US" altLang="ja-JP" sz="1800" dirty="0">
              <a:solidFill>
                <a:schemeClr val="tx1"/>
              </a:solidFill>
              <a:latin typeface="+mn-ea"/>
              <a:ea typeface="+mn-ea"/>
            </a:endParaRPr>
          </a:p>
        </p:txBody>
      </p:sp>
      <p:sp>
        <p:nvSpPr>
          <p:cNvPr id="34" name="円/楕円 33"/>
          <p:cNvSpPr/>
          <p:nvPr/>
        </p:nvSpPr>
        <p:spPr bwMode="gray">
          <a:xfrm>
            <a:off x="406207" y="2682673"/>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35" name="円/楕円 34"/>
          <p:cNvSpPr/>
          <p:nvPr/>
        </p:nvSpPr>
        <p:spPr bwMode="gray">
          <a:xfrm>
            <a:off x="441637" y="2714231"/>
            <a:ext cx="1404000" cy="1404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43" name="テキスト ボックス 42"/>
          <p:cNvSpPr txBox="1"/>
          <p:nvPr/>
        </p:nvSpPr>
        <p:spPr bwMode="gray">
          <a:xfrm>
            <a:off x="427634" y="3073018"/>
            <a:ext cx="1483098" cy="58477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p:txBody>
      </p:sp>
      <p:sp>
        <p:nvSpPr>
          <p:cNvPr id="53" name="Rectangle 38"/>
          <p:cNvSpPr>
            <a:spLocks noChangeArrowheads="1"/>
          </p:cNvSpPr>
          <p:nvPr>
            <p:custDataLst>
              <p:tags r:id="rId1"/>
            </p:custDataLst>
          </p:nvPr>
        </p:nvSpPr>
        <p:spPr bwMode="gray">
          <a:xfrm>
            <a:off x="2310806" y="2739344"/>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2400" dirty="0" smtClean="0">
                <a:ln>
                  <a:solidFill>
                    <a:schemeClr val="bg1"/>
                  </a:solidFill>
                </a:ln>
                <a:solidFill>
                  <a:srgbClr val="C00000"/>
                </a:solidFill>
                <a:latin typeface="+mn-ea"/>
                <a:ea typeface="+mn-ea"/>
                <a:cs typeface="Verdana" panose="020B0604030504040204" pitchFamily="34" charset="0"/>
              </a:rPr>
              <a:t>次世代システムアーキテクチャの設計</a:t>
            </a:r>
            <a:endParaRPr lang="en-US" altLang="ja-JP" sz="2400" dirty="0" smtClean="0">
              <a:ln>
                <a:solidFill>
                  <a:schemeClr val="bg1"/>
                </a:solidFill>
              </a:ln>
              <a:solidFill>
                <a:srgbClr val="C00000"/>
              </a:solidFill>
              <a:latin typeface="+mn-ea"/>
              <a:ea typeface="+mn-ea"/>
              <a:cs typeface="Verdana" panose="020B0604030504040204" pitchFamily="34" charset="0"/>
            </a:endParaRPr>
          </a:p>
        </p:txBody>
      </p:sp>
      <p:sp>
        <p:nvSpPr>
          <p:cNvPr id="54" name="ストライプ矢印 53"/>
          <p:cNvSpPr/>
          <p:nvPr/>
        </p:nvSpPr>
        <p:spPr bwMode="auto">
          <a:xfrm>
            <a:off x="1809131" y="3130743"/>
            <a:ext cx="540000" cy="648000"/>
          </a:xfrm>
          <a:prstGeom prst="stripedRightArrow">
            <a:avLst>
              <a:gd name="adj1" fmla="val 61039"/>
              <a:gd name="adj2" fmla="val 41686"/>
            </a:avLst>
          </a:prstGeom>
          <a:gradFill flip="none" rotWithShape="1">
            <a:gsLst>
              <a:gs pos="0">
                <a:srgbClr val="FF9933">
                  <a:alpha val="20000"/>
                </a:srgbClr>
              </a:gs>
              <a:gs pos="100000">
                <a:srgbClr val="E5B82E"/>
              </a:gs>
            </a:gsLst>
            <a:lin ang="180000" scaled="0"/>
            <a:tileRect/>
          </a:gradFill>
          <a:ln w="9525">
            <a:noFill/>
            <a:miter lim="800000"/>
            <a:headEnd/>
            <a:tailEnd/>
          </a:ln>
          <a:effectLst/>
        </p:spPr>
        <p:txBody>
          <a:bodyPr wrap="none" anchor="ctr"/>
          <a:lstStyle/>
          <a:p>
            <a:pPr algn="ctr"/>
            <a:endParaRPr kumimoji="0" lang="ja-JP" altLang="en-US" kern="0">
              <a:solidFill>
                <a:sysClr val="windowText" lastClr="000080"/>
              </a:solidFill>
            </a:endParaRPr>
          </a:p>
        </p:txBody>
      </p:sp>
      <p:sp>
        <p:nvSpPr>
          <p:cNvPr id="55" name="Rectangle 38"/>
          <p:cNvSpPr>
            <a:spLocks noChangeArrowheads="1"/>
          </p:cNvSpPr>
          <p:nvPr>
            <p:custDataLst>
              <p:tags r:id="rId2"/>
            </p:custDataLst>
          </p:nvPr>
        </p:nvSpPr>
        <p:spPr bwMode="gray">
          <a:xfrm>
            <a:off x="2310806" y="4623845"/>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en-US" altLang="ja-JP" sz="2400" dirty="0" smtClean="0">
                <a:ln>
                  <a:solidFill>
                    <a:schemeClr val="bg1"/>
                  </a:solidFill>
                </a:ln>
                <a:solidFill>
                  <a:srgbClr val="C00000"/>
                </a:solidFill>
                <a:latin typeface="+mn-ea"/>
                <a:ea typeface="+mn-ea"/>
                <a:cs typeface="Verdana" panose="020B0604030504040204" pitchFamily="34" charset="0"/>
              </a:rPr>
              <a:t>AMO</a:t>
            </a:r>
            <a:r>
              <a:rPr lang="ja-JP" altLang="en-US" sz="2400" dirty="0" smtClean="0">
                <a:ln>
                  <a:solidFill>
                    <a:schemeClr val="bg1"/>
                  </a:solidFill>
                </a:ln>
                <a:solidFill>
                  <a:srgbClr val="C00000"/>
                </a:solidFill>
                <a:latin typeface="+mn-ea"/>
                <a:ea typeface="+mn-ea"/>
                <a:cs typeface="Verdana" panose="020B0604030504040204" pitchFamily="34" charset="0"/>
              </a:rPr>
              <a:t>の知見と共に現行</a:t>
            </a:r>
            <a:r>
              <a:rPr lang="en-US" altLang="ja-JP" sz="2400" dirty="0" smtClean="0">
                <a:ln>
                  <a:solidFill>
                    <a:schemeClr val="bg1"/>
                  </a:solidFill>
                </a:ln>
                <a:solidFill>
                  <a:srgbClr val="C00000"/>
                </a:solidFill>
                <a:latin typeface="+mn-ea"/>
                <a:ea typeface="+mn-ea"/>
                <a:cs typeface="Verdana" panose="020B0604030504040204" pitchFamily="34" charset="0"/>
              </a:rPr>
              <a:t>PCS/CAT2</a:t>
            </a:r>
            <a:r>
              <a:rPr lang="ja-JP" altLang="en-US" sz="2400" dirty="0" smtClean="0">
                <a:ln>
                  <a:solidFill>
                    <a:schemeClr val="bg1"/>
                  </a:solidFill>
                </a:ln>
                <a:solidFill>
                  <a:srgbClr val="C00000"/>
                </a:solidFill>
                <a:latin typeface="+mn-ea"/>
                <a:ea typeface="+mn-ea"/>
                <a:cs typeface="Verdana" panose="020B0604030504040204" pitchFamily="34" charset="0"/>
              </a:rPr>
              <a:t>の分析</a:t>
            </a:r>
            <a:endParaRPr lang="en-US" altLang="ja-JP" sz="2000" dirty="0">
              <a:ln>
                <a:solidFill>
                  <a:schemeClr val="bg1"/>
                </a:solidFill>
              </a:ln>
              <a:solidFill>
                <a:schemeClr val="tx1"/>
              </a:solidFill>
              <a:latin typeface="+mn-ea"/>
              <a:ea typeface="+mn-ea"/>
              <a:cs typeface="Verdana" panose="020B0604030504040204" pitchFamily="34" charset="0"/>
            </a:endParaRPr>
          </a:p>
        </p:txBody>
      </p:sp>
      <p:sp>
        <p:nvSpPr>
          <p:cNvPr id="60" name="Rectangle 13"/>
          <p:cNvSpPr>
            <a:spLocks noChangeArrowheads="1"/>
          </p:cNvSpPr>
          <p:nvPr>
            <p:custDataLst>
              <p:tags r:id="rId3"/>
            </p:custDataLst>
          </p:nvPr>
        </p:nvSpPr>
        <p:spPr bwMode="gray">
          <a:xfrm>
            <a:off x="2309739" y="2318917"/>
            <a:ext cx="3132000" cy="252000"/>
          </a:xfrm>
          <a:prstGeom prst="rect">
            <a:avLst/>
          </a:prstGeom>
          <a:solidFill>
            <a:schemeClr val="tx1">
              <a:lumMod val="65000"/>
              <a:lumOff val="35000"/>
            </a:schemeClr>
          </a:solidFill>
          <a:ln w="19050" algn="ctr">
            <a:solidFill>
              <a:schemeClr val="tx1">
                <a:lumMod val="50000"/>
                <a:lumOff val="50000"/>
              </a:schemeClr>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algn="ctr" fontAlgn="auto">
              <a:lnSpc>
                <a:spcPct val="100000"/>
              </a:lnSpc>
              <a:spcBef>
                <a:spcPts val="0"/>
              </a:spcBef>
              <a:spcAft>
                <a:spcPts val="0"/>
              </a:spcAft>
            </a:pPr>
            <a:r>
              <a:rPr kumimoji="0" lang="en-US" altLang="ja-JP" sz="1400" kern="0" dirty="0" smtClean="0">
                <a:solidFill>
                  <a:srgbClr val="FFFFFF"/>
                </a:solidFill>
                <a:latin typeface="+mn-ea"/>
                <a:ea typeface="+mn-ea"/>
              </a:rPr>
              <a:t>2016</a:t>
            </a:r>
            <a:r>
              <a:rPr kumimoji="0" lang="ja-JP" altLang="en-US" sz="1400" kern="0" dirty="0" smtClean="0">
                <a:solidFill>
                  <a:srgbClr val="FFFFFF"/>
                </a:solidFill>
                <a:latin typeface="+mn-ea"/>
                <a:ea typeface="+mn-ea"/>
              </a:rPr>
              <a:t>年度支援内容</a:t>
            </a:r>
            <a:endParaRPr kumimoji="0" lang="en-US" altLang="ja-JP" sz="1400" kern="0" dirty="0" smtClean="0">
              <a:solidFill>
                <a:srgbClr val="FFFFFF"/>
              </a:solidFill>
              <a:latin typeface="+mn-ea"/>
              <a:ea typeface="+mn-ea"/>
            </a:endParaRPr>
          </a:p>
        </p:txBody>
      </p:sp>
      <p:sp>
        <p:nvSpPr>
          <p:cNvPr id="61" name="ストライプ矢印 60"/>
          <p:cNvSpPr/>
          <p:nvPr/>
        </p:nvSpPr>
        <p:spPr bwMode="auto">
          <a:xfrm>
            <a:off x="1801759" y="5053894"/>
            <a:ext cx="540000" cy="648000"/>
          </a:xfrm>
          <a:prstGeom prst="stripedRightArrow">
            <a:avLst>
              <a:gd name="adj1" fmla="val 61039"/>
              <a:gd name="adj2" fmla="val 41686"/>
            </a:avLst>
          </a:prstGeom>
          <a:gradFill flip="none" rotWithShape="1">
            <a:gsLst>
              <a:gs pos="0">
                <a:srgbClr val="FF9933">
                  <a:alpha val="20000"/>
                </a:srgbClr>
              </a:gs>
              <a:gs pos="100000">
                <a:srgbClr val="E5B82E"/>
              </a:gs>
            </a:gsLst>
            <a:lin ang="180000" scaled="0"/>
            <a:tileRect/>
          </a:gradFill>
          <a:ln w="9525">
            <a:noFill/>
            <a:miter lim="800000"/>
            <a:headEnd/>
            <a:tailEnd/>
          </a:ln>
          <a:effectLst/>
        </p:spPr>
        <p:txBody>
          <a:bodyPr wrap="none" anchor="ctr"/>
          <a:lstStyle/>
          <a:p>
            <a:pPr algn="ctr"/>
            <a:endParaRPr kumimoji="0" lang="ja-JP" altLang="en-US" kern="0">
              <a:solidFill>
                <a:sysClr val="windowText" lastClr="000080"/>
              </a:solidFill>
            </a:endParaRPr>
          </a:p>
        </p:txBody>
      </p:sp>
      <p:sp>
        <p:nvSpPr>
          <p:cNvPr id="18" name="Rectangle 13"/>
          <p:cNvSpPr>
            <a:spLocks noChangeArrowheads="1"/>
          </p:cNvSpPr>
          <p:nvPr>
            <p:custDataLst>
              <p:tags r:id="rId4"/>
            </p:custDataLst>
          </p:nvPr>
        </p:nvSpPr>
        <p:spPr bwMode="gray">
          <a:xfrm>
            <a:off x="5572765" y="2318917"/>
            <a:ext cx="3132000" cy="252000"/>
          </a:xfrm>
          <a:prstGeom prst="rect">
            <a:avLst/>
          </a:prstGeom>
          <a:solidFill>
            <a:schemeClr val="tx1">
              <a:lumMod val="65000"/>
              <a:lumOff val="35000"/>
            </a:schemeClr>
          </a:solidFill>
          <a:ln w="19050" algn="ctr">
            <a:solidFill>
              <a:schemeClr val="tx1">
                <a:lumMod val="50000"/>
                <a:lumOff val="50000"/>
              </a:schemeClr>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algn="ctr" fontAlgn="auto">
              <a:lnSpc>
                <a:spcPct val="100000"/>
              </a:lnSpc>
              <a:spcBef>
                <a:spcPts val="0"/>
              </a:spcBef>
              <a:spcAft>
                <a:spcPts val="0"/>
              </a:spcAft>
            </a:pPr>
            <a:r>
              <a:rPr kumimoji="0" lang="en-US" altLang="ja-JP" sz="1400" kern="0" dirty="0" smtClean="0">
                <a:solidFill>
                  <a:srgbClr val="FFFFFF"/>
                </a:solidFill>
                <a:latin typeface="+mn-ea"/>
                <a:ea typeface="+mn-ea"/>
              </a:rPr>
              <a:t>2016</a:t>
            </a:r>
            <a:r>
              <a:rPr kumimoji="0" lang="ja-JP" altLang="en-US" sz="1400" kern="0" dirty="0" smtClean="0">
                <a:solidFill>
                  <a:srgbClr val="FFFFFF"/>
                </a:solidFill>
                <a:latin typeface="+mn-ea"/>
                <a:ea typeface="+mn-ea"/>
              </a:rPr>
              <a:t>年度活動内容</a:t>
            </a:r>
            <a:endParaRPr kumimoji="0" lang="en-US" altLang="ja-JP" sz="1400" kern="0" dirty="0" smtClean="0">
              <a:solidFill>
                <a:srgbClr val="FFFFFF"/>
              </a:solidFill>
              <a:latin typeface="+mn-ea"/>
              <a:ea typeface="+mn-ea"/>
            </a:endParaRPr>
          </a:p>
        </p:txBody>
      </p:sp>
      <p:sp>
        <p:nvSpPr>
          <p:cNvPr id="20" name="Rectangle 38"/>
          <p:cNvSpPr>
            <a:spLocks noChangeArrowheads="1"/>
          </p:cNvSpPr>
          <p:nvPr>
            <p:custDataLst>
              <p:tags r:id="rId5"/>
            </p:custDataLst>
          </p:nvPr>
        </p:nvSpPr>
        <p:spPr bwMode="gray">
          <a:xfrm>
            <a:off x="5572765" y="2742745"/>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2400" dirty="0" smtClean="0">
                <a:ln>
                  <a:solidFill>
                    <a:schemeClr val="bg1"/>
                  </a:solidFill>
                </a:ln>
                <a:solidFill>
                  <a:schemeClr val="accent1">
                    <a:lumMod val="50000"/>
                  </a:schemeClr>
                </a:solidFill>
                <a:latin typeface="+mn-ea"/>
                <a:ea typeface="+mn-ea"/>
                <a:cs typeface="Verdana" panose="020B0604030504040204" pitchFamily="34" charset="0"/>
              </a:rPr>
              <a:t>新アーキのコンセプトの証明</a:t>
            </a:r>
            <a:endParaRPr lang="en-US" altLang="ja-JP" sz="2400" dirty="0" smtClean="0">
              <a:ln>
                <a:solidFill>
                  <a:schemeClr val="bg1"/>
                </a:solidFill>
              </a:ln>
              <a:solidFill>
                <a:schemeClr val="accent1">
                  <a:lumMod val="50000"/>
                </a:schemeClr>
              </a:solidFill>
              <a:latin typeface="+mn-ea"/>
              <a:ea typeface="+mn-ea"/>
              <a:cs typeface="Verdana" panose="020B0604030504040204" pitchFamily="34" charset="0"/>
            </a:endParaRPr>
          </a:p>
        </p:txBody>
      </p:sp>
      <p:sp>
        <p:nvSpPr>
          <p:cNvPr id="21" name="Rectangle 38"/>
          <p:cNvSpPr>
            <a:spLocks noChangeArrowheads="1"/>
          </p:cNvSpPr>
          <p:nvPr>
            <p:custDataLst>
              <p:tags r:id="rId6"/>
            </p:custDataLst>
          </p:nvPr>
        </p:nvSpPr>
        <p:spPr bwMode="gray">
          <a:xfrm>
            <a:off x="5572765" y="4623844"/>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2400" dirty="0" smtClean="0">
                <a:ln>
                  <a:solidFill>
                    <a:schemeClr val="bg1"/>
                  </a:solidFill>
                </a:ln>
                <a:solidFill>
                  <a:schemeClr val="accent1">
                    <a:lumMod val="50000"/>
                  </a:schemeClr>
                </a:solidFill>
                <a:latin typeface="+mn-ea"/>
                <a:ea typeface="+mn-ea"/>
                <a:cs typeface="Verdana" panose="020B0604030504040204" pitchFamily="34" charset="0"/>
              </a:rPr>
              <a:t>リバースエンジニアリングと新アーキでの実装</a:t>
            </a:r>
            <a:endParaRPr lang="en-US" altLang="ja-JP" sz="2400" dirty="0" smtClean="0">
              <a:ln>
                <a:solidFill>
                  <a:schemeClr val="bg1"/>
                </a:solidFill>
              </a:ln>
              <a:solidFill>
                <a:schemeClr val="accent1">
                  <a:lumMod val="50000"/>
                </a:schemeClr>
              </a:solidFill>
              <a:latin typeface="+mn-ea"/>
              <a:ea typeface="+mn-ea"/>
              <a:cs typeface="Verdana" panose="020B0604030504040204" pitchFamily="34" charset="0"/>
            </a:endParaRPr>
          </a:p>
        </p:txBody>
      </p:sp>
      <p:sp>
        <p:nvSpPr>
          <p:cNvPr id="22" name="タイトル 11"/>
          <p:cNvSpPr txBox="1">
            <a:spLocks/>
          </p:cNvSpPr>
          <p:nvPr/>
        </p:nvSpPr>
        <p:spPr bwMode="gray">
          <a:xfrm>
            <a:off x="113191" y="179482"/>
            <a:ext cx="5679760" cy="424732"/>
          </a:xfrm>
          <a:prstGeom prst="rect">
            <a:avLst/>
          </a:prstGeom>
        </p:spPr>
        <p:txBody>
          <a:bodyPr wrap="none">
            <a:spAutoFit/>
          </a:bodyPr>
          <a:lstStyle/>
          <a:p>
            <a:pPr lvl="0"/>
            <a:r>
              <a:rPr lang="en-US" altLang="ja-JP" sz="2400" kern="0" dirty="0" err="1" smtClean="0">
                <a:solidFill>
                  <a:schemeClr val="tx1"/>
                </a:solidFill>
                <a:latin typeface="+mj-ea"/>
                <a:ea typeface="+mj-ea"/>
              </a:rPr>
              <a:t>CoE</a:t>
            </a:r>
            <a:r>
              <a:rPr lang="ja-JP" altLang="en-US" sz="2400" kern="0" dirty="0" smtClean="0">
                <a:solidFill>
                  <a:schemeClr val="tx1"/>
                </a:solidFill>
                <a:latin typeface="+mj-ea"/>
                <a:ea typeface="+mj-ea"/>
              </a:rPr>
              <a:t>プロジェクトにおける日立のアプローチ</a:t>
            </a:r>
            <a:endParaRPr lang="ja-JP" altLang="en-US" sz="2400" kern="0" dirty="0">
              <a:solidFill>
                <a:schemeClr val="tx1"/>
              </a:solidFill>
              <a:latin typeface="+mj-ea"/>
              <a:ea typeface="+mj-ea"/>
            </a:endParaRPr>
          </a:p>
        </p:txBody>
      </p:sp>
      <p:sp>
        <p:nvSpPr>
          <p:cNvPr id="23" name="フローチャート : 代替処理 22"/>
          <p:cNvSpPr/>
          <p:nvPr/>
        </p:nvSpPr>
        <p:spPr bwMode="auto">
          <a:xfrm>
            <a:off x="237954" y="2542782"/>
            <a:ext cx="8650551" cy="1764000"/>
          </a:xfrm>
          <a:prstGeom prst="flowChartAlternateProcess">
            <a:avLst/>
          </a:prstGeom>
          <a:noFill/>
          <a:ln w="38100">
            <a:solidFill>
              <a:srgbClr val="FF0000"/>
            </a:solidFill>
            <a:miter lim="800000"/>
            <a:headEnd/>
            <a:tailEnd/>
          </a:ln>
          <a:effectLst>
            <a:glow rad="63500">
              <a:schemeClr val="accent2">
                <a:satMod val="175000"/>
                <a:alpha val="40000"/>
              </a:schemeClr>
            </a:glow>
          </a:effectLst>
        </p:spPr>
        <p:txBody>
          <a:bodyPr wrap="none" rtlCol="0" anchor="ctr" anchorCtr="0">
            <a:noAutofit/>
          </a:bodyPr>
          <a:lstStyle/>
          <a:p>
            <a:pPr algn="ctr"/>
            <a:endParaRPr kumimoji="1" lang="ja-JP" altLang="en-US" sz="1800" smtClean="0">
              <a:solidFill>
                <a:schemeClr val="tx1"/>
              </a:solidFill>
            </a:endParaRPr>
          </a:p>
        </p:txBody>
      </p:sp>
      <p:sp>
        <p:nvSpPr>
          <p:cNvPr id="19"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13</a:t>
            </a:fld>
            <a:endParaRPr lang="en-US" altLang="ja-JP"/>
          </a:p>
        </p:txBody>
      </p:sp>
    </p:spTree>
    <p:extLst>
      <p:ext uri="{BB962C8B-B14F-4D97-AF65-F5344CB8AC3E}">
        <p14:creationId xmlns:p14="http://schemas.microsoft.com/office/powerpoint/2010/main" xmlns="" val="369969425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255494" y="879543"/>
            <a:ext cx="8888506" cy="424732"/>
          </a:xfrm>
          <a:prstGeom prst="rect">
            <a:avLst/>
          </a:prstGeom>
          <a:noFill/>
        </p:spPr>
        <p:txBody>
          <a:bodyPr wrap="square" rtlCol="0">
            <a:spAutoFit/>
          </a:bodyPr>
          <a:lstStyle/>
          <a:p>
            <a:pPr marL="360363" indent="-360363">
              <a:buClr>
                <a:srgbClr val="C00000"/>
              </a:buClr>
              <a:buFont typeface="Wingdings" pitchFamily="2" charset="2"/>
              <a:buChar char="n"/>
            </a:pPr>
            <a:r>
              <a:rPr lang="ja-JP" altLang="en-US" sz="2400" dirty="0" smtClean="0">
                <a:solidFill>
                  <a:schemeClr val="tx1"/>
                </a:solidFill>
                <a:latin typeface="+mn-ea"/>
                <a:ea typeface="+mn-ea"/>
              </a:rPr>
              <a:t>新アーキテクチャへの要件</a:t>
            </a:r>
            <a:endParaRPr lang="en-US" altLang="ja-JP" sz="2400" dirty="0">
              <a:solidFill>
                <a:schemeClr val="tx1"/>
              </a:solidFill>
              <a:latin typeface="+mn-ea"/>
              <a:ea typeface="+mn-ea"/>
            </a:endParaRPr>
          </a:p>
        </p:txBody>
      </p:sp>
      <p:sp>
        <p:nvSpPr>
          <p:cNvPr id="2" name="円/楕円 1"/>
          <p:cNvSpPr/>
          <p:nvPr/>
        </p:nvSpPr>
        <p:spPr bwMode="auto">
          <a:xfrm>
            <a:off x="2859317" y="1770938"/>
            <a:ext cx="2510972" cy="2438205"/>
          </a:xfrm>
          <a:prstGeom prst="ellipse">
            <a:avLst/>
          </a:prstGeom>
          <a:noFill/>
          <a:ln w="25400">
            <a:solidFill>
              <a:srgbClr val="FFC000"/>
            </a:solidFill>
            <a:miter lim="800000"/>
            <a:headEnd/>
            <a:tailEnd/>
          </a:ln>
          <a:effectLst/>
        </p:spPr>
        <p:txBody>
          <a:bodyPr wrap="none" rtlCol="0" anchor="ctr" anchorCtr="0">
            <a:noAutofit/>
          </a:bodyPr>
          <a:lstStyle/>
          <a:p>
            <a:pPr algn="ctr"/>
            <a:r>
              <a:rPr kumimoji="1" lang="en-US" altLang="ja-JP" sz="3600" dirty="0" smtClean="0">
                <a:solidFill>
                  <a:schemeClr val="tx1"/>
                </a:solidFill>
                <a:latin typeface="+mj-ea"/>
                <a:ea typeface="+mj-ea"/>
              </a:rPr>
              <a:t>Simple</a:t>
            </a:r>
            <a:endParaRPr kumimoji="1" lang="ja-JP" altLang="en-US" sz="3600" dirty="0" smtClean="0">
              <a:solidFill>
                <a:schemeClr val="tx1"/>
              </a:solidFill>
              <a:latin typeface="+mj-ea"/>
              <a:ea typeface="+mj-ea"/>
            </a:endParaRPr>
          </a:p>
        </p:txBody>
      </p:sp>
      <p:sp>
        <p:nvSpPr>
          <p:cNvPr id="12" name="円/楕円 11"/>
          <p:cNvSpPr/>
          <p:nvPr/>
        </p:nvSpPr>
        <p:spPr bwMode="auto">
          <a:xfrm>
            <a:off x="1763491" y="3519908"/>
            <a:ext cx="2510972" cy="2438205"/>
          </a:xfrm>
          <a:prstGeom prst="ellipse">
            <a:avLst/>
          </a:prstGeom>
          <a:noFill/>
          <a:ln w="25400">
            <a:solidFill>
              <a:schemeClr val="accent5">
                <a:lumMod val="50000"/>
              </a:schemeClr>
            </a:solidFill>
            <a:miter lim="800000"/>
            <a:headEnd/>
            <a:tailEnd/>
          </a:ln>
          <a:effectLst/>
        </p:spPr>
        <p:txBody>
          <a:bodyPr wrap="none" rtlCol="0" anchor="ctr" anchorCtr="0">
            <a:noAutofit/>
          </a:bodyPr>
          <a:lstStyle/>
          <a:p>
            <a:pPr algn="ctr"/>
            <a:r>
              <a:rPr kumimoji="1" lang="en-US" altLang="ja-JP" sz="3600" dirty="0" smtClean="0">
                <a:solidFill>
                  <a:schemeClr val="tx1"/>
                </a:solidFill>
                <a:latin typeface="+mj-ea"/>
                <a:ea typeface="+mj-ea"/>
              </a:rPr>
              <a:t>Stable</a:t>
            </a:r>
            <a:endParaRPr kumimoji="1" lang="ja-JP" altLang="en-US" sz="3600" dirty="0" smtClean="0">
              <a:solidFill>
                <a:schemeClr val="tx1"/>
              </a:solidFill>
              <a:latin typeface="+mj-ea"/>
              <a:ea typeface="+mj-ea"/>
            </a:endParaRPr>
          </a:p>
        </p:txBody>
      </p:sp>
      <p:sp>
        <p:nvSpPr>
          <p:cNvPr id="13" name="円/楕円 12"/>
          <p:cNvSpPr/>
          <p:nvPr/>
        </p:nvSpPr>
        <p:spPr bwMode="auto">
          <a:xfrm>
            <a:off x="3875315" y="3505394"/>
            <a:ext cx="2510972" cy="2438205"/>
          </a:xfrm>
          <a:prstGeom prst="ellipse">
            <a:avLst/>
          </a:prstGeom>
          <a:noFill/>
          <a:ln w="25400">
            <a:solidFill>
              <a:srgbClr val="C00000"/>
            </a:solidFill>
            <a:miter lim="800000"/>
            <a:headEnd/>
            <a:tailEnd/>
          </a:ln>
          <a:effectLst/>
        </p:spPr>
        <p:txBody>
          <a:bodyPr wrap="none" rtlCol="0" anchor="ctr" anchorCtr="0">
            <a:noAutofit/>
          </a:bodyPr>
          <a:lstStyle/>
          <a:p>
            <a:pPr algn="ctr"/>
            <a:r>
              <a:rPr kumimoji="1" lang="en-US" altLang="ja-JP" sz="3600" dirty="0" smtClean="0">
                <a:solidFill>
                  <a:schemeClr val="tx1"/>
                </a:solidFill>
                <a:latin typeface="+mj-ea"/>
                <a:ea typeface="+mj-ea"/>
              </a:rPr>
              <a:t>Flexible</a:t>
            </a:r>
            <a:endParaRPr kumimoji="1" lang="ja-JP" altLang="en-US" sz="3600" dirty="0" smtClean="0">
              <a:solidFill>
                <a:schemeClr val="tx1"/>
              </a:solidFill>
              <a:latin typeface="+mj-ea"/>
              <a:ea typeface="+mj-ea"/>
            </a:endParaRPr>
          </a:p>
        </p:txBody>
      </p:sp>
      <p:sp>
        <p:nvSpPr>
          <p:cNvPr id="15" name="円/楕円 14"/>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16" name="円/楕円 15"/>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17" name="テキスト ボックス 16"/>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14" name="テキスト ボックス 13"/>
          <p:cNvSpPr txBox="1"/>
          <p:nvPr/>
        </p:nvSpPr>
        <p:spPr>
          <a:xfrm>
            <a:off x="131700" y="5433345"/>
            <a:ext cx="2389827" cy="812530"/>
          </a:xfrm>
          <a:prstGeom prst="rect">
            <a:avLst/>
          </a:prstGeom>
          <a:noFill/>
        </p:spPr>
        <p:txBody>
          <a:bodyPr wrap="square" rtlCol="0">
            <a:spAutoFit/>
          </a:bodyPr>
          <a:lstStyle/>
          <a:p>
            <a:pPr marL="285750" lvl="1" indent="-285750">
              <a:buFont typeface="Wingdings" panose="05000000000000000000" pitchFamily="2" charset="2"/>
              <a:buChar char="n"/>
            </a:pPr>
            <a:r>
              <a:rPr lang="en-US" altLang="ja-JP" sz="2400" dirty="0" smtClean="0">
                <a:ln>
                  <a:solidFill>
                    <a:schemeClr val="accent5">
                      <a:lumMod val="50000"/>
                    </a:schemeClr>
                  </a:solidFill>
                </a:ln>
                <a:solidFill>
                  <a:schemeClr val="accent5">
                    <a:lumMod val="50000"/>
                  </a:schemeClr>
                </a:solidFill>
                <a:latin typeface="+mj-ea"/>
                <a:ea typeface="+mj-ea"/>
              </a:rPr>
              <a:t>Stable</a:t>
            </a:r>
          </a:p>
          <a:p>
            <a:pPr marL="715963" lvl="2" indent="-285750">
              <a:buFont typeface="Wingdings" panose="05000000000000000000" pitchFamily="2" charset="2"/>
              <a:buChar char="ü"/>
            </a:pPr>
            <a:r>
              <a:rPr lang="ja-JP" altLang="en-US" sz="1400" dirty="0" smtClean="0">
                <a:latin typeface="+mn-ea"/>
                <a:ea typeface="+mn-ea"/>
              </a:rPr>
              <a:t>サービスの停止を最低限に抑える</a:t>
            </a:r>
            <a:endParaRPr lang="en-US" altLang="ja-JP" sz="1400" dirty="0" smtClean="0">
              <a:latin typeface="+mn-ea"/>
              <a:ea typeface="+mn-ea"/>
            </a:endParaRPr>
          </a:p>
        </p:txBody>
      </p:sp>
      <p:sp>
        <p:nvSpPr>
          <p:cNvPr id="18" name="テキスト ボックス 17"/>
          <p:cNvSpPr txBox="1"/>
          <p:nvPr/>
        </p:nvSpPr>
        <p:spPr>
          <a:xfrm>
            <a:off x="4815010" y="1523169"/>
            <a:ext cx="3913362" cy="1200329"/>
          </a:xfrm>
          <a:prstGeom prst="rect">
            <a:avLst/>
          </a:prstGeom>
          <a:noFill/>
        </p:spPr>
        <p:txBody>
          <a:bodyPr wrap="square" rtlCol="0">
            <a:spAutoFit/>
          </a:bodyPr>
          <a:lstStyle/>
          <a:p>
            <a:pPr marL="342900" lvl="1" indent="-342900">
              <a:buFont typeface="Wingdings" panose="05000000000000000000" pitchFamily="2" charset="2"/>
              <a:buChar char="n"/>
            </a:pPr>
            <a:r>
              <a:rPr lang="en-US" altLang="ja-JP" sz="2400" dirty="0" smtClean="0">
                <a:ln>
                  <a:solidFill>
                    <a:srgbClr val="FFC000"/>
                  </a:solidFill>
                </a:ln>
                <a:solidFill>
                  <a:srgbClr val="FFC000"/>
                </a:solidFill>
                <a:latin typeface="+mj-ea"/>
                <a:ea typeface="+mj-ea"/>
              </a:rPr>
              <a:t>Simple</a:t>
            </a:r>
            <a:endParaRPr lang="en-US" altLang="ja-JP" sz="2000" dirty="0" smtClean="0">
              <a:ln>
                <a:solidFill>
                  <a:srgbClr val="FFC000"/>
                </a:solidFill>
              </a:ln>
              <a:solidFill>
                <a:srgbClr val="FFC000"/>
              </a:solidFill>
              <a:latin typeface="+mj-ea"/>
              <a:ea typeface="+mj-ea"/>
            </a:endParaRPr>
          </a:p>
          <a:p>
            <a:pPr marL="715963" lvl="2" indent="-285750">
              <a:buFont typeface="Wingdings" panose="05000000000000000000" pitchFamily="2" charset="2"/>
              <a:buChar char="ü"/>
            </a:pPr>
            <a:r>
              <a:rPr lang="ja-JP" altLang="en-US" sz="1400" dirty="0" smtClean="0">
                <a:solidFill>
                  <a:schemeClr val="tx1">
                    <a:lumMod val="75000"/>
                    <a:lumOff val="25000"/>
                  </a:schemeClr>
                </a:solidFill>
                <a:latin typeface="+mn-ea"/>
                <a:ea typeface="+mn-ea"/>
              </a:rPr>
              <a:t>ユーザにとってシンプルに使える</a:t>
            </a:r>
            <a:endParaRPr lang="en-US" altLang="ja-JP" sz="1400" dirty="0" smtClean="0">
              <a:solidFill>
                <a:schemeClr val="tx1">
                  <a:lumMod val="75000"/>
                  <a:lumOff val="25000"/>
                </a:schemeClr>
              </a:solidFill>
              <a:latin typeface="+mn-ea"/>
              <a:ea typeface="+mn-ea"/>
            </a:endParaRPr>
          </a:p>
          <a:p>
            <a:pPr marL="715963" lvl="2" indent="-285750">
              <a:buFont typeface="Wingdings" panose="05000000000000000000" pitchFamily="2" charset="2"/>
              <a:buChar char="ü"/>
            </a:pPr>
            <a:r>
              <a:rPr lang="en-US" altLang="ja-JP" sz="1400" dirty="0" err="1" smtClean="0">
                <a:solidFill>
                  <a:schemeClr val="tx1">
                    <a:lumMod val="75000"/>
                    <a:lumOff val="25000"/>
                  </a:schemeClr>
                </a:solidFill>
                <a:latin typeface="+mn-ea"/>
                <a:ea typeface="+mn-ea"/>
              </a:rPr>
              <a:t>SIer</a:t>
            </a:r>
            <a:r>
              <a:rPr lang="ja-JP" altLang="en-US" sz="1400" dirty="0" smtClean="0">
                <a:solidFill>
                  <a:schemeClr val="tx1">
                    <a:lumMod val="75000"/>
                    <a:lumOff val="25000"/>
                  </a:schemeClr>
                </a:solidFill>
                <a:latin typeface="+mn-ea"/>
                <a:ea typeface="+mn-ea"/>
              </a:rPr>
              <a:t>にとってシンプルに保守出来る</a:t>
            </a:r>
            <a:endParaRPr lang="en-US" altLang="ja-JP" sz="1400" dirty="0" smtClean="0">
              <a:solidFill>
                <a:schemeClr val="tx1">
                  <a:lumMod val="75000"/>
                  <a:lumOff val="25000"/>
                </a:schemeClr>
              </a:solidFill>
              <a:latin typeface="+mn-ea"/>
              <a:ea typeface="+mn-ea"/>
            </a:endParaRPr>
          </a:p>
          <a:p>
            <a:pPr marL="715963" lvl="2" indent="-285750">
              <a:buFont typeface="Wingdings" panose="05000000000000000000" pitchFamily="2" charset="2"/>
              <a:buChar char="ü"/>
            </a:pPr>
            <a:r>
              <a:rPr lang="ja-JP" altLang="en-US" sz="1400" dirty="0" smtClean="0">
                <a:solidFill>
                  <a:schemeClr val="tx1">
                    <a:lumMod val="75000"/>
                    <a:lumOff val="25000"/>
                  </a:schemeClr>
                </a:solidFill>
                <a:latin typeface="+mn-ea"/>
                <a:ea typeface="+mn-ea"/>
              </a:rPr>
              <a:t>ユニバーサル技術で構成され、何処からでも利用出来る</a:t>
            </a:r>
            <a:endParaRPr lang="en-US" altLang="ja-JP" sz="1400" dirty="0" smtClean="0">
              <a:solidFill>
                <a:schemeClr val="tx1">
                  <a:lumMod val="75000"/>
                  <a:lumOff val="25000"/>
                </a:schemeClr>
              </a:solidFill>
              <a:latin typeface="+mn-ea"/>
              <a:ea typeface="+mn-ea"/>
            </a:endParaRPr>
          </a:p>
        </p:txBody>
      </p:sp>
      <p:sp>
        <p:nvSpPr>
          <p:cNvPr id="19" name="テキスト ボックス 18"/>
          <p:cNvSpPr txBox="1"/>
          <p:nvPr/>
        </p:nvSpPr>
        <p:spPr>
          <a:xfrm>
            <a:off x="6031361" y="5415366"/>
            <a:ext cx="2849404" cy="812530"/>
          </a:xfrm>
          <a:prstGeom prst="rect">
            <a:avLst/>
          </a:prstGeom>
          <a:noFill/>
        </p:spPr>
        <p:txBody>
          <a:bodyPr wrap="square" rtlCol="0">
            <a:spAutoFit/>
          </a:bodyPr>
          <a:lstStyle/>
          <a:p>
            <a:pPr marL="342900" lvl="1" indent="-342900">
              <a:buFont typeface="Wingdings" panose="05000000000000000000" pitchFamily="2" charset="2"/>
              <a:buChar char="n"/>
            </a:pPr>
            <a:r>
              <a:rPr lang="en-US" altLang="ja-JP" sz="2400" dirty="0" smtClean="0">
                <a:ln>
                  <a:solidFill>
                    <a:srgbClr val="C00000"/>
                  </a:solidFill>
                </a:ln>
                <a:solidFill>
                  <a:srgbClr val="C00000"/>
                </a:solidFill>
                <a:latin typeface="+mj-ea"/>
                <a:ea typeface="+mj-ea"/>
              </a:rPr>
              <a:t>Flexible</a:t>
            </a:r>
            <a:endParaRPr lang="en-US" altLang="ja-JP" sz="2400" dirty="0">
              <a:ln>
                <a:solidFill>
                  <a:srgbClr val="C00000"/>
                </a:solidFill>
              </a:ln>
              <a:solidFill>
                <a:srgbClr val="C00000"/>
              </a:solidFill>
              <a:latin typeface="+mj-ea"/>
              <a:ea typeface="+mj-ea"/>
            </a:endParaRPr>
          </a:p>
          <a:p>
            <a:pPr marL="715963" lvl="2" indent="-285750">
              <a:buFont typeface="Wingdings" panose="05000000000000000000" pitchFamily="2" charset="2"/>
              <a:buChar char="ü"/>
            </a:pPr>
            <a:r>
              <a:rPr lang="ja-JP" altLang="en-US" sz="1400" dirty="0" smtClean="0">
                <a:solidFill>
                  <a:schemeClr val="tx1">
                    <a:lumMod val="75000"/>
                    <a:lumOff val="25000"/>
                  </a:schemeClr>
                </a:solidFill>
                <a:latin typeface="+mn-ea"/>
                <a:ea typeface="+mn-ea"/>
              </a:rPr>
              <a:t>柔軟に要件変更に対応出来る</a:t>
            </a:r>
            <a:endParaRPr lang="en-US" altLang="ja-JP" sz="1400" dirty="0">
              <a:solidFill>
                <a:schemeClr val="tx1">
                  <a:lumMod val="75000"/>
                  <a:lumOff val="25000"/>
                </a:schemeClr>
              </a:solidFill>
              <a:latin typeface="+mn-ea"/>
              <a:ea typeface="+mn-ea"/>
            </a:endParaRPr>
          </a:p>
        </p:txBody>
      </p:sp>
      <p:sp>
        <p:nvSpPr>
          <p:cNvPr id="23" name="タイトル 11"/>
          <p:cNvSpPr txBox="1">
            <a:spLocks/>
          </p:cNvSpPr>
          <p:nvPr/>
        </p:nvSpPr>
        <p:spPr bwMode="gray">
          <a:xfrm>
            <a:off x="113191" y="179482"/>
            <a:ext cx="5679760" cy="424732"/>
          </a:xfrm>
          <a:prstGeom prst="rect">
            <a:avLst/>
          </a:prstGeom>
        </p:spPr>
        <p:txBody>
          <a:bodyPr wrap="none">
            <a:spAutoFit/>
          </a:bodyPr>
          <a:lstStyle/>
          <a:p>
            <a:pPr lvl="0"/>
            <a:r>
              <a:rPr lang="en-US" altLang="ja-JP" sz="2400" kern="0" dirty="0" err="1" smtClean="0">
                <a:solidFill>
                  <a:schemeClr val="tx1"/>
                </a:solidFill>
                <a:latin typeface="+mj-ea"/>
                <a:ea typeface="+mj-ea"/>
              </a:rPr>
              <a:t>CoE</a:t>
            </a:r>
            <a:r>
              <a:rPr lang="ja-JP" altLang="en-US" sz="2400" kern="0" dirty="0" smtClean="0">
                <a:solidFill>
                  <a:schemeClr val="tx1"/>
                </a:solidFill>
                <a:latin typeface="+mj-ea"/>
                <a:ea typeface="+mj-ea"/>
              </a:rPr>
              <a:t>プロジェクトにおける日立のアプローチ</a:t>
            </a:r>
            <a:endParaRPr lang="ja-JP" altLang="en-US" sz="2400" kern="0" dirty="0">
              <a:solidFill>
                <a:schemeClr val="tx1"/>
              </a:solidFill>
              <a:latin typeface="+mj-ea"/>
              <a:ea typeface="+mj-ea"/>
            </a:endParaRPr>
          </a:p>
        </p:txBody>
      </p:sp>
      <p:sp>
        <p:nvSpPr>
          <p:cNvPr id="24"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14</a:t>
            </a:fld>
            <a:endParaRPr lang="en-US" altLang="ja-JP"/>
          </a:p>
        </p:txBody>
      </p:sp>
    </p:spTree>
    <p:extLst>
      <p:ext uri="{BB962C8B-B14F-4D97-AF65-F5344CB8AC3E}">
        <p14:creationId xmlns:p14="http://schemas.microsoft.com/office/powerpoint/2010/main" xmlns="" val="165512241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テキスト ボックス 82"/>
          <p:cNvSpPr txBox="1"/>
          <p:nvPr/>
        </p:nvSpPr>
        <p:spPr>
          <a:xfrm>
            <a:off x="3352553" y="921658"/>
            <a:ext cx="2943434" cy="369332"/>
          </a:xfrm>
          <a:prstGeom prst="rect">
            <a:avLst/>
          </a:prstGeom>
          <a:noFill/>
        </p:spPr>
        <p:txBody>
          <a:bodyPr wrap="none" rtlCol="0">
            <a:spAutoFit/>
          </a:bodyPr>
          <a:lstStyle/>
          <a:p>
            <a:r>
              <a:rPr kumimoji="1" lang="en-US" altLang="ja-JP" sz="2000" b="1" u="sng" dirty="0" smtClean="0">
                <a:solidFill>
                  <a:schemeClr val="accent3">
                    <a:lumMod val="75000"/>
                  </a:schemeClr>
                </a:solidFill>
                <a:latin typeface="+mj-ea"/>
                <a:ea typeface="+mj-ea"/>
              </a:rPr>
              <a:t>As-I</a:t>
            </a:r>
            <a:r>
              <a:rPr kumimoji="1" lang="ja-JP" altLang="en-US" sz="2000" b="1" u="sng" dirty="0" smtClean="0">
                <a:solidFill>
                  <a:schemeClr val="accent3">
                    <a:lumMod val="75000"/>
                  </a:schemeClr>
                </a:solidFill>
                <a:latin typeface="+mj-ea"/>
                <a:ea typeface="+mj-ea"/>
              </a:rPr>
              <a:t>ｓ </a:t>
            </a:r>
            <a:r>
              <a:rPr kumimoji="1" lang="en-US" altLang="ja-JP" sz="2000" b="1" u="sng" dirty="0" smtClean="0">
                <a:solidFill>
                  <a:schemeClr val="accent3">
                    <a:lumMod val="75000"/>
                  </a:schemeClr>
                </a:solidFill>
                <a:latin typeface="+mj-ea"/>
                <a:ea typeface="+mj-ea"/>
              </a:rPr>
              <a:t>System(monolith)</a:t>
            </a:r>
            <a:endParaRPr kumimoji="1" lang="ja-JP" altLang="en-US" sz="2000" b="1" u="sng" dirty="0" smtClean="0">
              <a:solidFill>
                <a:schemeClr val="accent3">
                  <a:lumMod val="75000"/>
                </a:schemeClr>
              </a:solidFill>
              <a:latin typeface="+mj-ea"/>
              <a:ea typeface="+mj-ea"/>
            </a:endParaRPr>
          </a:p>
        </p:txBody>
      </p:sp>
      <p:sp>
        <p:nvSpPr>
          <p:cNvPr id="6" name="角丸四角形 5"/>
          <p:cNvSpPr/>
          <p:nvPr/>
        </p:nvSpPr>
        <p:spPr bwMode="auto">
          <a:xfrm>
            <a:off x="72000" y="1319140"/>
            <a:ext cx="1476000" cy="1728000"/>
          </a:xfrm>
          <a:prstGeom prst="roundRect">
            <a:avLst/>
          </a:prstGeom>
          <a:noFill/>
          <a:ln w="25400">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200" dirty="0">
                <a:solidFill>
                  <a:schemeClr val="tx1"/>
                </a:solidFill>
                <a:latin typeface="+mj-ea"/>
                <a:ea typeface="+mj-ea"/>
              </a:rPr>
              <a:t>Flexible</a:t>
            </a:r>
            <a:endParaRPr lang="ja-JP" altLang="en-US" sz="3200" dirty="0">
              <a:solidFill>
                <a:schemeClr val="tx1"/>
              </a:solidFill>
              <a:latin typeface="+mj-ea"/>
              <a:ea typeface="+mj-ea"/>
            </a:endParaRPr>
          </a:p>
        </p:txBody>
      </p:sp>
      <p:sp>
        <p:nvSpPr>
          <p:cNvPr id="7" name="角丸四角形 6"/>
          <p:cNvSpPr/>
          <p:nvPr/>
        </p:nvSpPr>
        <p:spPr bwMode="auto">
          <a:xfrm>
            <a:off x="72000" y="3170590"/>
            <a:ext cx="1476000" cy="1728000"/>
          </a:xfrm>
          <a:prstGeom prst="roundRect">
            <a:avLst/>
          </a:prstGeom>
          <a:noFill/>
          <a:ln w="25400">
            <a:solidFill>
              <a:schemeClr val="accent5">
                <a:lumMod val="50000"/>
              </a:schemeClr>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200" dirty="0">
                <a:solidFill>
                  <a:schemeClr val="tx1"/>
                </a:solidFill>
                <a:latin typeface="+mj-ea"/>
                <a:ea typeface="+mj-ea"/>
              </a:rPr>
              <a:t>Stable</a:t>
            </a:r>
            <a:endParaRPr lang="ja-JP" altLang="en-US" sz="3200" dirty="0">
              <a:solidFill>
                <a:schemeClr val="tx1"/>
              </a:solidFill>
              <a:latin typeface="+mj-ea"/>
              <a:ea typeface="+mj-ea"/>
            </a:endParaRPr>
          </a:p>
        </p:txBody>
      </p:sp>
      <p:sp>
        <p:nvSpPr>
          <p:cNvPr id="9" name="正方形/長方形 8"/>
          <p:cNvSpPr/>
          <p:nvPr/>
        </p:nvSpPr>
        <p:spPr bwMode="auto">
          <a:xfrm>
            <a:off x="1586817" y="3170590"/>
            <a:ext cx="1548000" cy="1728000"/>
          </a:xfrm>
          <a:prstGeom prst="rect">
            <a:avLst/>
          </a:prstGeom>
          <a:solidFill>
            <a:schemeClr val="tx2">
              <a:lumMod val="40000"/>
              <a:lumOff val="60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サービスの停止を最小限に抑える</a:t>
            </a: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シームレスなデプロイを可能とする</a:t>
            </a:r>
            <a:endParaRPr kumimoji="1" lang="ja-JP" altLang="en-US" sz="1600" dirty="0" smtClean="0">
              <a:ln>
                <a:solidFill>
                  <a:schemeClr val="bg1">
                    <a:lumMod val="65000"/>
                  </a:schemeClr>
                </a:solidFill>
              </a:ln>
              <a:solidFill>
                <a:schemeClr val="tx1">
                  <a:lumMod val="85000"/>
                  <a:lumOff val="15000"/>
                </a:schemeClr>
              </a:solidFill>
              <a:latin typeface="+mn-ea"/>
              <a:ea typeface="+mn-ea"/>
            </a:endParaRPr>
          </a:p>
        </p:txBody>
      </p:sp>
      <p:sp>
        <p:nvSpPr>
          <p:cNvPr id="10" name="正方形/長方形 9"/>
          <p:cNvSpPr/>
          <p:nvPr/>
        </p:nvSpPr>
        <p:spPr bwMode="auto">
          <a:xfrm>
            <a:off x="1586817" y="1319140"/>
            <a:ext cx="1548000" cy="1728000"/>
          </a:xfrm>
          <a:prstGeom prst="rect">
            <a:avLst/>
          </a:prstGeom>
          <a:solidFill>
            <a:schemeClr val="accent2">
              <a:lumMod val="40000"/>
              <a:lumOff val="60000"/>
            </a:schemeClr>
          </a:solidFill>
          <a:ln w="9525">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機能やデータを柔軟に変更</a:t>
            </a: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業務プロセスフローを容易に変更</a:t>
            </a:r>
            <a:endParaRPr lang="ja-JP" altLang="en-US" sz="1600" dirty="0">
              <a:ln>
                <a:solidFill>
                  <a:schemeClr val="bg1">
                    <a:lumMod val="65000"/>
                  </a:schemeClr>
                </a:solidFill>
              </a:ln>
              <a:solidFill>
                <a:schemeClr val="tx1">
                  <a:lumMod val="85000"/>
                  <a:lumOff val="15000"/>
                </a:schemeClr>
              </a:solidFill>
              <a:latin typeface="+mn-ea"/>
              <a:ea typeface="+mn-ea"/>
            </a:endParaRPr>
          </a:p>
        </p:txBody>
      </p:sp>
      <p:sp>
        <p:nvSpPr>
          <p:cNvPr id="87" name="正方形/長方形 86"/>
          <p:cNvSpPr/>
          <p:nvPr/>
        </p:nvSpPr>
        <p:spPr bwMode="auto">
          <a:xfrm>
            <a:off x="3538186" y="1319140"/>
            <a:ext cx="2340000" cy="1728000"/>
          </a:xfrm>
          <a:prstGeom prst="rect">
            <a:avLst/>
          </a:prstGeom>
          <a:solidFill>
            <a:schemeClr val="accent3">
              <a:lumMod val="40000"/>
              <a:lumOff val="60000"/>
            </a:schemeClr>
          </a:solidFill>
          <a:ln w="9525">
            <a:noFill/>
            <a:miter lim="800000"/>
            <a:headEnd/>
            <a:tailEnd/>
          </a:ln>
          <a:effectLst/>
        </p:spPr>
        <p:txBody>
          <a:bodyPr wrap="square" lIns="72000" rIns="36000" rtlCol="0" anchor="t" anchorCtr="0">
            <a:noAutofit/>
          </a:bodyPr>
          <a:lstStyle/>
          <a:p>
            <a:pPr marL="72000" indent="-72000">
              <a:buFont typeface="Wingdings" panose="05000000000000000000" pitchFamily="2" charset="2"/>
              <a:buChar char="Ø"/>
            </a:pPr>
            <a:r>
              <a:rPr lang="ja-JP" altLang="en-US" sz="1600" dirty="0" smtClean="0">
                <a:solidFill>
                  <a:schemeClr val="tx1"/>
                </a:solidFill>
                <a:latin typeface="+mn-ea"/>
                <a:ea typeface="+mn-ea"/>
              </a:rPr>
              <a:t>密結合システム</a:t>
            </a:r>
            <a:endParaRPr lang="ja-JP" altLang="en-US" sz="1600" dirty="0">
              <a:solidFill>
                <a:schemeClr val="tx1"/>
              </a:solidFill>
              <a:latin typeface="+mn-ea"/>
              <a:ea typeface="+mn-ea"/>
            </a:endParaRPr>
          </a:p>
        </p:txBody>
      </p:sp>
      <p:sp>
        <p:nvSpPr>
          <p:cNvPr id="89" name="正方形/長方形 88"/>
          <p:cNvSpPr/>
          <p:nvPr/>
        </p:nvSpPr>
        <p:spPr bwMode="auto">
          <a:xfrm>
            <a:off x="3538186" y="3170590"/>
            <a:ext cx="2340000" cy="1728000"/>
          </a:xfrm>
          <a:prstGeom prst="rect">
            <a:avLst/>
          </a:prstGeom>
          <a:solidFill>
            <a:schemeClr val="accent3">
              <a:lumMod val="40000"/>
              <a:lumOff val="60000"/>
            </a:schemeClr>
          </a:solidFill>
          <a:ln w="9525">
            <a:noFill/>
            <a:miter lim="800000"/>
            <a:headEnd/>
            <a:tailEnd/>
          </a:ln>
          <a:effectLst/>
        </p:spPr>
        <p:txBody>
          <a:bodyPr wrap="square" lIns="72000" rIns="36000" rtlCol="0" anchor="t" anchorCtr="0">
            <a:noAutofit/>
          </a:bodyPr>
          <a:lstStyle/>
          <a:p>
            <a:pPr marL="72000" indent="-72000">
              <a:buFont typeface="Wingdings" panose="05000000000000000000" pitchFamily="2" charset="2"/>
              <a:buChar char="Ø"/>
            </a:pPr>
            <a:r>
              <a:rPr lang="ja-JP" altLang="en-US" sz="1600" dirty="0" smtClean="0">
                <a:solidFill>
                  <a:schemeClr val="tx1"/>
                </a:solidFill>
                <a:latin typeface="+mn-ea"/>
                <a:ea typeface="+mn-ea"/>
              </a:rPr>
              <a:t>密結合システムであるため、システム障害の真の影響が識別困難</a:t>
            </a:r>
            <a:endParaRPr lang="en-US" altLang="ja-JP" sz="1600" dirty="0" smtClean="0">
              <a:solidFill>
                <a:schemeClr val="tx1"/>
              </a:solidFill>
              <a:latin typeface="+mn-ea"/>
              <a:ea typeface="+mn-ea"/>
            </a:endParaRPr>
          </a:p>
          <a:p>
            <a:pPr marL="72000" indent="-72000">
              <a:buFont typeface="Wingdings" panose="05000000000000000000" pitchFamily="2" charset="2"/>
              <a:buChar char="Ø"/>
            </a:pPr>
            <a:endParaRPr lang="en-US" altLang="ja-JP" sz="1600" dirty="0" smtClean="0">
              <a:solidFill>
                <a:schemeClr val="tx1"/>
              </a:solidFill>
              <a:latin typeface="+mn-ea"/>
              <a:ea typeface="+mn-ea"/>
            </a:endParaRPr>
          </a:p>
          <a:p>
            <a:pPr marL="72000" indent="-72000">
              <a:buFont typeface="Wingdings" panose="05000000000000000000" pitchFamily="2" charset="2"/>
              <a:buChar char="Ø"/>
            </a:pPr>
            <a:r>
              <a:rPr lang="ja-JP" altLang="en-US" sz="1600" dirty="0" smtClean="0">
                <a:solidFill>
                  <a:schemeClr val="tx1"/>
                </a:solidFill>
                <a:latin typeface="+mn-ea"/>
                <a:ea typeface="+mn-ea"/>
              </a:rPr>
              <a:t>デプロイのためにサービスの停止が必要</a:t>
            </a:r>
            <a:endParaRPr lang="ja-JP" altLang="en-US" sz="1600" dirty="0">
              <a:solidFill>
                <a:schemeClr val="tx1"/>
              </a:solidFill>
              <a:latin typeface="+mn-ea"/>
              <a:ea typeface="+mn-ea"/>
            </a:endParaRPr>
          </a:p>
        </p:txBody>
      </p:sp>
      <p:sp>
        <p:nvSpPr>
          <p:cNvPr id="92" name="二等辺三角形 91"/>
          <p:cNvSpPr/>
          <p:nvPr/>
        </p:nvSpPr>
        <p:spPr bwMode="auto">
          <a:xfrm rot="5400000">
            <a:off x="2551291" y="2093140"/>
            <a:ext cx="1764000" cy="216000"/>
          </a:xfrm>
          <a:prstGeom prst="triangle">
            <a:avLst/>
          </a:prstGeom>
          <a:solidFill>
            <a:schemeClr val="bg1">
              <a:lumMod val="6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93" name="二等辺三角形 92"/>
          <p:cNvSpPr/>
          <p:nvPr/>
        </p:nvSpPr>
        <p:spPr bwMode="auto">
          <a:xfrm rot="5400000">
            <a:off x="2551291" y="3944590"/>
            <a:ext cx="1764000" cy="216000"/>
          </a:xfrm>
          <a:prstGeom prst="triangle">
            <a:avLst/>
          </a:prstGeom>
          <a:solidFill>
            <a:schemeClr val="bg1">
              <a:lumMod val="6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grpSp>
        <p:nvGrpSpPr>
          <p:cNvPr id="2" name="グループ化 158"/>
          <p:cNvGrpSpPr/>
          <p:nvPr/>
        </p:nvGrpSpPr>
        <p:grpSpPr>
          <a:xfrm>
            <a:off x="3955898" y="1657519"/>
            <a:ext cx="1368000" cy="1296000"/>
            <a:chOff x="-2510919" y="3290963"/>
            <a:chExt cx="1440000" cy="2952000"/>
          </a:xfrm>
        </p:grpSpPr>
        <p:sp>
          <p:nvSpPr>
            <p:cNvPr id="131" name="正方形/長方形 130"/>
            <p:cNvSpPr/>
            <p:nvPr/>
          </p:nvSpPr>
          <p:spPr bwMode="auto">
            <a:xfrm>
              <a:off x="-2510919" y="3290963"/>
              <a:ext cx="1440000" cy="2952000"/>
            </a:xfrm>
            <a:prstGeom prst="rect">
              <a:avLst/>
            </a:prstGeom>
            <a:solidFill>
              <a:schemeClr val="bg1">
                <a:lumMod val="95000"/>
              </a:schemeClr>
            </a:solidFill>
            <a:ln w="38100">
              <a:solidFill>
                <a:schemeClr val="tx2"/>
              </a:solidFill>
              <a:miter lim="800000"/>
              <a:headEnd/>
              <a:tailEnd/>
            </a:ln>
            <a:effectLst/>
          </p:spPr>
          <p:txBody>
            <a:bodyPr wrap="none" rtlCol="0" anchor="ctr" anchorCtr="0">
              <a:noAutofit/>
            </a:bodyPr>
            <a:lstStyle/>
            <a:p>
              <a:pPr algn="ctr"/>
              <a:endParaRPr kumimoji="1" lang="ja-JP" altLang="en-US" sz="1600" smtClean="0">
                <a:solidFill>
                  <a:schemeClr val="tx1"/>
                </a:solidFill>
                <a:latin typeface="+mn-ea"/>
                <a:ea typeface="+mn-ea"/>
              </a:endParaRPr>
            </a:p>
          </p:txBody>
        </p:sp>
        <p:pic>
          <p:nvPicPr>
            <p:cNvPr id="142" name="図 14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195919" y="3503084"/>
              <a:ext cx="810001" cy="619703"/>
            </a:xfrm>
            <a:prstGeom prst="rect">
              <a:avLst/>
            </a:prstGeom>
            <a:noFill/>
            <a:ln w="25400">
              <a:solidFill>
                <a:srgbClr val="FFC000"/>
              </a:solidFill>
              <a:miter lim="800000"/>
              <a:headEnd/>
              <a:tailEnd/>
            </a:ln>
            <a:effectLst/>
          </p:spPr>
        </p:pic>
        <p:sp>
          <p:nvSpPr>
            <p:cNvPr id="143" name="円柱 142"/>
            <p:cNvSpPr>
              <a:spLocks noChangeAspect="1"/>
            </p:cNvSpPr>
            <p:nvPr/>
          </p:nvSpPr>
          <p:spPr bwMode="auto">
            <a:xfrm>
              <a:off x="-2212119" y="5520404"/>
              <a:ext cx="842401" cy="453600"/>
            </a:xfrm>
            <a:prstGeom prst="can">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en-US" altLang="ja-JP" sz="1600" dirty="0" smtClean="0">
                  <a:solidFill>
                    <a:schemeClr val="tx1"/>
                  </a:solidFill>
                  <a:latin typeface="+mn-ea"/>
                </a:rPr>
                <a:t>Data</a:t>
              </a:r>
              <a:endParaRPr kumimoji="1" lang="ja-JP" altLang="en-US" sz="1600" dirty="0" smtClean="0">
                <a:solidFill>
                  <a:schemeClr val="tx1"/>
                </a:solidFill>
                <a:latin typeface="+mn-ea"/>
              </a:endParaRPr>
            </a:p>
          </p:txBody>
        </p:sp>
        <p:sp>
          <p:nvSpPr>
            <p:cNvPr id="144" name="フローチャート : 定義済み処理 143"/>
            <p:cNvSpPr>
              <a:spLocks noChangeAspect="1"/>
            </p:cNvSpPr>
            <p:nvPr/>
          </p:nvSpPr>
          <p:spPr bwMode="auto">
            <a:xfrm>
              <a:off x="-2202399" y="4496773"/>
              <a:ext cx="822961" cy="551383"/>
            </a:xfrm>
            <a:prstGeom prst="flowChartPredefinedProcess">
              <a:avLst/>
            </a:prstGeom>
            <a:solidFill>
              <a:schemeClr val="bg1"/>
            </a:solidFill>
            <a:ln w="12700">
              <a:solidFill>
                <a:schemeClr val="tx1"/>
              </a:solidFill>
              <a:miter lim="800000"/>
              <a:headEnd/>
              <a:tailEnd/>
            </a:ln>
            <a:effectLst/>
          </p:spPr>
          <p:txBody>
            <a:bodyPr wrap="none" rtlCol="0" anchor="ctr" anchorCtr="0">
              <a:noAutofit/>
            </a:bodyPr>
            <a:lstStyle/>
            <a:p>
              <a:pPr algn="ctr"/>
              <a:r>
                <a:rPr kumimoji="1" lang="en-US" altLang="ja-JP" sz="1600" dirty="0" smtClean="0">
                  <a:solidFill>
                    <a:schemeClr val="tx1"/>
                  </a:solidFill>
                  <a:latin typeface="+mn-ea"/>
                  <a:ea typeface="+mn-ea"/>
                </a:rPr>
                <a:t>Process</a:t>
              </a:r>
              <a:endParaRPr kumimoji="1" lang="ja-JP" altLang="en-US" sz="1600" dirty="0" smtClean="0">
                <a:solidFill>
                  <a:schemeClr val="tx1"/>
                </a:solidFill>
                <a:latin typeface="+mn-ea"/>
                <a:ea typeface="+mn-ea"/>
              </a:endParaRPr>
            </a:p>
          </p:txBody>
        </p:sp>
        <p:cxnSp>
          <p:nvCxnSpPr>
            <p:cNvPr id="146" name="直線コネクタ 145"/>
            <p:cNvCxnSpPr>
              <a:stCxn id="153" idx="2"/>
              <a:endCxn id="152" idx="0"/>
            </p:cNvCxnSpPr>
            <p:nvPr/>
          </p:nvCxnSpPr>
          <p:spPr bwMode="auto">
            <a:xfrm>
              <a:off x="-1790919" y="4208935"/>
              <a:ext cx="0" cy="175136"/>
            </a:xfrm>
            <a:prstGeom prst="line">
              <a:avLst/>
            </a:prstGeom>
            <a:noFill/>
            <a:ln w="19050" cap="flat" cmpd="sng" algn="ctr">
              <a:solidFill>
                <a:schemeClr val="accent1"/>
              </a:solidFill>
              <a:prstDash val="solid"/>
              <a:round/>
              <a:headEnd type="none" w="med" len="med"/>
              <a:tailEnd type="none" w="med" len="med"/>
            </a:ln>
            <a:effectLst/>
          </p:spPr>
        </p:cxnSp>
        <p:cxnSp>
          <p:nvCxnSpPr>
            <p:cNvPr id="147" name="直線コネクタ 146"/>
            <p:cNvCxnSpPr>
              <a:stCxn id="152" idx="2"/>
              <a:endCxn id="154" idx="0"/>
            </p:cNvCxnSpPr>
            <p:nvPr/>
          </p:nvCxnSpPr>
          <p:spPr bwMode="auto">
            <a:xfrm>
              <a:off x="-1790919" y="5176070"/>
              <a:ext cx="0" cy="175134"/>
            </a:xfrm>
            <a:prstGeom prst="line">
              <a:avLst/>
            </a:prstGeom>
            <a:noFill/>
            <a:ln w="19050" cap="flat" cmpd="sng" algn="ctr">
              <a:solidFill>
                <a:schemeClr val="accent1"/>
              </a:solidFill>
              <a:prstDash val="solid"/>
              <a:round/>
              <a:headEnd type="none" w="med" len="med"/>
              <a:tailEnd type="none" w="med" len="med"/>
            </a:ln>
            <a:effectLst/>
          </p:spPr>
        </p:cxnSp>
        <p:sp>
          <p:nvSpPr>
            <p:cNvPr id="152" name="角丸四角形 151"/>
            <p:cNvSpPr/>
            <p:nvPr/>
          </p:nvSpPr>
          <p:spPr bwMode="auto">
            <a:xfrm>
              <a:off x="-2294919" y="4384071"/>
              <a:ext cx="1008000" cy="791999"/>
            </a:xfrm>
            <a:prstGeom prst="roundRect">
              <a:avLst/>
            </a:prstGeom>
            <a:solidFill>
              <a:schemeClr val="bg1">
                <a:lumMod val="75000"/>
                <a:alpha val="40000"/>
              </a:schemeClr>
            </a:solidFill>
            <a:ln w="19050">
              <a:prstDash val="sysDash"/>
              <a:headEnd/>
              <a:tailEnd/>
            </a:ln>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600">
                <a:solidFill>
                  <a:schemeClr val="tx1"/>
                </a:solidFill>
                <a:latin typeface="+mn-ea"/>
              </a:endParaRPr>
            </a:p>
          </p:txBody>
        </p:sp>
        <p:sp>
          <p:nvSpPr>
            <p:cNvPr id="153" name="角丸四角形 152"/>
            <p:cNvSpPr/>
            <p:nvPr/>
          </p:nvSpPr>
          <p:spPr bwMode="auto">
            <a:xfrm>
              <a:off x="-2294919" y="3416935"/>
              <a:ext cx="1008000" cy="791999"/>
            </a:xfrm>
            <a:prstGeom prst="roundRect">
              <a:avLst/>
            </a:prstGeom>
            <a:solidFill>
              <a:schemeClr val="bg1">
                <a:lumMod val="75000"/>
                <a:alpha val="40000"/>
              </a:schemeClr>
            </a:solidFill>
            <a:ln w="19050">
              <a:prstDash val="sysDash"/>
              <a:headEnd/>
              <a:tailEnd/>
            </a:ln>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600">
                <a:solidFill>
                  <a:schemeClr val="tx1"/>
                </a:solidFill>
                <a:latin typeface="+mn-ea"/>
              </a:endParaRPr>
            </a:p>
          </p:txBody>
        </p:sp>
        <p:sp>
          <p:nvSpPr>
            <p:cNvPr id="154" name="角丸四角形 153"/>
            <p:cNvSpPr/>
            <p:nvPr/>
          </p:nvSpPr>
          <p:spPr bwMode="auto">
            <a:xfrm>
              <a:off x="-2294919" y="5351204"/>
              <a:ext cx="1008000" cy="792000"/>
            </a:xfrm>
            <a:prstGeom prst="roundRect">
              <a:avLst/>
            </a:prstGeom>
            <a:solidFill>
              <a:schemeClr val="bg1">
                <a:lumMod val="75000"/>
                <a:alpha val="40000"/>
              </a:schemeClr>
            </a:solidFill>
            <a:ln w="19050">
              <a:prstDash val="sysDash"/>
              <a:headEnd/>
              <a:tailEnd/>
            </a:ln>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600">
                <a:solidFill>
                  <a:schemeClr val="tx1"/>
                </a:solidFill>
                <a:latin typeface="+mn-ea"/>
              </a:endParaRPr>
            </a:p>
          </p:txBody>
        </p:sp>
        <p:sp>
          <p:nvSpPr>
            <p:cNvPr id="155" name="テキスト ボックス 154"/>
            <p:cNvSpPr txBox="1"/>
            <p:nvPr/>
          </p:nvSpPr>
          <p:spPr>
            <a:xfrm>
              <a:off x="-2349334" y="3550539"/>
              <a:ext cx="374935" cy="715067"/>
            </a:xfrm>
            <a:prstGeom prst="rect">
              <a:avLst/>
            </a:prstGeom>
            <a:noFill/>
          </p:spPr>
          <p:txBody>
            <a:bodyPr wrap="none" rtlCol="0">
              <a:spAutoFit/>
            </a:bodyPr>
            <a:lstStyle/>
            <a:p>
              <a:r>
                <a:rPr kumimoji="1" lang="en-US" altLang="ja-JP" sz="1600" dirty="0" smtClean="0">
                  <a:solidFill>
                    <a:schemeClr val="tx1"/>
                  </a:solidFill>
                  <a:latin typeface="+mn-ea"/>
                  <a:ea typeface="+mn-ea"/>
                </a:rPr>
                <a:t>UI</a:t>
              </a:r>
              <a:endParaRPr kumimoji="1" lang="ja-JP" altLang="en-US" sz="1600" dirty="0" smtClean="0">
                <a:solidFill>
                  <a:schemeClr val="tx1"/>
                </a:solidFill>
                <a:latin typeface="+mn-ea"/>
                <a:ea typeface="+mn-ea"/>
              </a:endParaRPr>
            </a:p>
          </p:txBody>
        </p:sp>
      </p:grpSp>
      <p:sp>
        <p:nvSpPr>
          <p:cNvPr id="5" name="角丸四角形 4"/>
          <p:cNvSpPr/>
          <p:nvPr/>
        </p:nvSpPr>
        <p:spPr bwMode="auto">
          <a:xfrm>
            <a:off x="72000" y="5014740"/>
            <a:ext cx="1476000" cy="1728000"/>
          </a:xfrm>
          <a:prstGeom prst="roundRect">
            <a:avLst/>
          </a:prstGeom>
          <a:noFill/>
          <a:ln w="25400">
            <a:solidFill>
              <a:srgbClr val="FFC000"/>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200" dirty="0">
                <a:solidFill>
                  <a:schemeClr val="tx1"/>
                </a:solidFill>
                <a:latin typeface="+mj-ea"/>
                <a:ea typeface="+mj-ea"/>
              </a:rPr>
              <a:t>Simple</a:t>
            </a:r>
            <a:endParaRPr lang="ja-JP" altLang="en-US" sz="3200" dirty="0">
              <a:solidFill>
                <a:schemeClr val="tx1"/>
              </a:solidFill>
              <a:latin typeface="+mj-ea"/>
              <a:ea typeface="+mj-ea"/>
            </a:endParaRPr>
          </a:p>
        </p:txBody>
      </p:sp>
      <p:sp>
        <p:nvSpPr>
          <p:cNvPr id="8" name="正方形/長方形 7"/>
          <p:cNvSpPr/>
          <p:nvPr/>
        </p:nvSpPr>
        <p:spPr bwMode="auto">
          <a:xfrm>
            <a:off x="1586817" y="5014740"/>
            <a:ext cx="1548000" cy="1728000"/>
          </a:xfrm>
          <a:prstGeom prst="rect">
            <a:avLst/>
          </a:prstGeom>
          <a:solidFill>
            <a:srgbClr val="FFCC00"/>
          </a:solidFill>
          <a:ln w="9525">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高いユーザビリティ</a:t>
            </a:r>
            <a:endParaRPr lang="en-US" altLang="ja-JP" sz="1600" dirty="0" smtClean="0">
              <a:ln>
                <a:solidFill>
                  <a:schemeClr val="bg1">
                    <a:lumMod val="65000"/>
                  </a:schemeClr>
                </a:solidFill>
              </a:ln>
              <a:solidFill>
                <a:schemeClr val="tx1">
                  <a:lumMod val="85000"/>
                  <a:lumOff val="15000"/>
                </a:schemeClr>
              </a:solidFill>
              <a:latin typeface="+mn-ea"/>
              <a:ea typeface="+mn-ea"/>
            </a:endParaRPr>
          </a:p>
          <a:p>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ユニバーサル技術により何処からでも利用可能</a:t>
            </a:r>
            <a:endParaRPr lang="en-US" altLang="ja-JP" sz="1600" dirty="0" smtClean="0">
              <a:ln>
                <a:solidFill>
                  <a:schemeClr val="bg1">
                    <a:lumMod val="65000"/>
                  </a:schemeClr>
                </a:solidFill>
              </a:ln>
              <a:solidFill>
                <a:schemeClr val="tx1">
                  <a:lumMod val="85000"/>
                  <a:lumOff val="15000"/>
                </a:schemeClr>
              </a:solidFill>
              <a:latin typeface="+mn-ea"/>
              <a:ea typeface="+mn-ea"/>
            </a:endParaRPr>
          </a:p>
        </p:txBody>
      </p:sp>
      <p:sp>
        <p:nvSpPr>
          <p:cNvPr id="85" name="正方形/長方形 84"/>
          <p:cNvSpPr/>
          <p:nvPr/>
        </p:nvSpPr>
        <p:spPr bwMode="auto">
          <a:xfrm>
            <a:off x="3538186" y="5014740"/>
            <a:ext cx="2340000" cy="1728000"/>
          </a:xfrm>
          <a:prstGeom prst="rect">
            <a:avLst/>
          </a:prstGeom>
          <a:solidFill>
            <a:schemeClr val="accent3">
              <a:lumMod val="40000"/>
              <a:lumOff val="60000"/>
            </a:schemeClr>
          </a:solidFill>
          <a:ln w="9525">
            <a:noFill/>
            <a:miter lim="800000"/>
            <a:headEnd/>
            <a:tailEnd/>
          </a:ln>
          <a:effectLst/>
        </p:spPr>
        <p:txBody>
          <a:bodyPr wrap="square" lIns="36000" rIns="36000" rtlCol="0" anchor="t" anchorCtr="0">
            <a:noAutofit/>
          </a:bodyPr>
          <a:lstStyle/>
          <a:p>
            <a:pPr marL="72000" indent="-72000">
              <a:buFont typeface="Wingdings" panose="05000000000000000000" pitchFamily="2" charset="2"/>
              <a:buChar char="Ø"/>
            </a:pPr>
            <a:endParaRPr lang="en-US" altLang="ja-JP" sz="1600" dirty="0" smtClean="0">
              <a:solidFill>
                <a:schemeClr val="tx1"/>
              </a:solidFill>
              <a:latin typeface="+mn-ea"/>
              <a:ea typeface="+mn-ea"/>
            </a:endParaRPr>
          </a:p>
          <a:p>
            <a:pPr marL="72000" indent="-72000">
              <a:buFont typeface="Wingdings" panose="05000000000000000000" pitchFamily="2" charset="2"/>
              <a:buChar char="Ø"/>
            </a:pPr>
            <a:r>
              <a:rPr lang="en-US" altLang="ja-JP" sz="1600" dirty="0" smtClean="0">
                <a:solidFill>
                  <a:schemeClr val="tx1"/>
                </a:solidFill>
                <a:latin typeface="+mn-ea"/>
                <a:ea typeface="+mn-ea"/>
              </a:rPr>
              <a:t> </a:t>
            </a:r>
            <a:r>
              <a:rPr lang="ja-JP" altLang="en-US" sz="1600" dirty="0" smtClean="0">
                <a:solidFill>
                  <a:schemeClr val="tx1"/>
                </a:solidFill>
                <a:latin typeface="+mn-ea"/>
                <a:ea typeface="+mn-ea"/>
              </a:rPr>
              <a:t>低いユーザビリティ</a:t>
            </a:r>
            <a:endParaRPr lang="en-US" altLang="ja-JP" sz="1600" dirty="0" smtClean="0">
              <a:solidFill>
                <a:schemeClr val="tx1"/>
              </a:solidFill>
              <a:latin typeface="+mn-ea"/>
              <a:ea typeface="+mn-ea"/>
            </a:endParaRPr>
          </a:p>
          <a:p>
            <a:pPr marL="72000" indent="-72000">
              <a:buFont typeface="Wingdings" panose="05000000000000000000" pitchFamily="2" charset="2"/>
              <a:buChar char="Ø"/>
            </a:pPr>
            <a:endParaRPr lang="en-US" altLang="ja-JP" sz="1600" dirty="0">
              <a:solidFill>
                <a:schemeClr val="tx1"/>
              </a:solidFill>
              <a:latin typeface="+mn-ea"/>
              <a:ea typeface="+mn-ea"/>
            </a:endParaRPr>
          </a:p>
          <a:p>
            <a:pPr marL="72000" indent="-72000">
              <a:buFont typeface="Wingdings" panose="05000000000000000000" pitchFamily="2" charset="2"/>
              <a:buChar char="Ø"/>
            </a:pPr>
            <a:r>
              <a:rPr kumimoji="1" lang="ja-JP" altLang="en-US" sz="1600" dirty="0" smtClean="0">
                <a:solidFill>
                  <a:schemeClr val="tx1"/>
                </a:solidFill>
                <a:latin typeface="+mn-ea"/>
                <a:ea typeface="+mn-ea"/>
              </a:rPr>
              <a:t>ベンダー依存の技術</a:t>
            </a:r>
          </a:p>
        </p:txBody>
      </p:sp>
      <p:sp>
        <p:nvSpPr>
          <p:cNvPr id="91" name="二等辺三角形 90"/>
          <p:cNvSpPr/>
          <p:nvPr/>
        </p:nvSpPr>
        <p:spPr bwMode="auto">
          <a:xfrm rot="5400000">
            <a:off x="2551291" y="5788740"/>
            <a:ext cx="1764000" cy="216000"/>
          </a:xfrm>
          <a:prstGeom prst="triangle">
            <a:avLst/>
          </a:prstGeom>
          <a:solidFill>
            <a:schemeClr val="bg1">
              <a:lumMod val="6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48" name="テキスト ボックス 147"/>
          <p:cNvSpPr txBox="1"/>
          <p:nvPr/>
        </p:nvSpPr>
        <p:spPr>
          <a:xfrm>
            <a:off x="724077" y="921658"/>
            <a:ext cx="1579278" cy="369332"/>
          </a:xfrm>
          <a:prstGeom prst="rect">
            <a:avLst/>
          </a:prstGeom>
          <a:noFill/>
        </p:spPr>
        <p:txBody>
          <a:bodyPr wrap="none" rtlCol="0">
            <a:spAutoFit/>
          </a:bodyPr>
          <a:lstStyle/>
          <a:p>
            <a:r>
              <a:rPr kumimoji="1" lang="en-US" altLang="ja-JP" sz="2000" b="1" u="sng" dirty="0" smtClean="0">
                <a:solidFill>
                  <a:schemeClr val="tx2">
                    <a:lumMod val="50000"/>
                  </a:schemeClr>
                </a:solidFill>
                <a:latin typeface="+mj-ea"/>
                <a:ea typeface="+mj-ea"/>
              </a:rPr>
              <a:t>Requirement</a:t>
            </a:r>
            <a:endParaRPr kumimoji="1" lang="ja-JP" altLang="en-US" sz="2000" b="1" u="sng" dirty="0" smtClean="0">
              <a:solidFill>
                <a:schemeClr val="tx2">
                  <a:lumMod val="50000"/>
                </a:schemeClr>
              </a:solidFill>
              <a:latin typeface="+mj-ea"/>
              <a:ea typeface="+mj-ea"/>
            </a:endParaRPr>
          </a:p>
        </p:txBody>
      </p:sp>
      <p:sp>
        <p:nvSpPr>
          <p:cNvPr id="175" name="円/楕円 174"/>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176" name="円/楕円 175"/>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177" name="テキスト ボックス 176"/>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31" name="テキスト ボックス 30"/>
          <p:cNvSpPr txBox="1"/>
          <p:nvPr/>
        </p:nvSpPr>
        <p:spPr>
          <a:xfrm>
            <a:off x="6894230" y="921658"/>
            <a:ext cx="1818126" cy="369332"/>
          </a:xfrm>
          <a:prstGeom prst="rect">
            <a:avLst/>
          </a:prstGeom>
          <a:noFill/>
        </p:spPr>
        <p:txBody>
          <a:bodyPr wrap="none" rtlCol="0">
            <a:spAutoFit/>
          </a:bodyPr>
          <a:lstStyle/>
          <a:p>
            <a:r>
              <a:rPr kumimoji="1" lang="en-US" altLang="ja-JP" sz="2000" b="1" u="sng" dirty="0" smtClean="0">
                <a:solidFill>
                  <a:schemeClr val="accent2"/>
                </a:solidFill>
                <a:latin typeface="+mj-ea"/>
                <a:ea typeface="+mj-ea"/>
              </a:rPr>
              <a:t>To-Be</a:t>
            </a:r>
            <a:r>
              <a:rPr kumimoji="1" lang="ja-JP" altLang="en-US" sz="2000" b="1" u="sng" dirty="0" smtClean="0">
                <a:solidFill>
                  <a:schemeClr val="accent2"/>
                </a:solidFill>
                <a:latin typeface="+mj-ea"/>
                <a:ea typeface="+mj-ea"/>
              </a:rPr>
              <a:t> </a:t>
            </a:r>
            <a:r>
              <a:rPr kumimoji="1" lang="en-US" altLang="ja-JP" sz="2000" b="1" u="sng" dirty="0" smtClean="0">
                <a:solidFill>
                  <a:schemeClr val="accent2"/>
                </a:solidFill>
                <a:latin typeface="+mj-ea"/>
                <a:ea typeface="+mj-ea"/>
              </a:rPr>
              <a:t>System</a:t>
            </a:r>
            <a:endParaRPr kumimoji="1" lang="ja-JP" altLang="en-US" sz="2000" b="1" u="sng" dirty="0" smtClean="0">
              <a:solidFill>
                <a:schemeClr val="accent2"/>
              </a:solidFill>
              <a:latin typeface="+mj-ea"/>
              <a:ea typeface="+mj-ea"/>
            </a:endParaRPr>
          </a:p>
        </p:txBody>
      </p:sp>
      <p:sp>
        <p:nvSpPr>
          <p:cNvPr id="33" name="正方形/長方形 32"/>
          <p:cNvSpPr/>
          <p:nvPr/>
        </p:nvSpPr>
        <p:spPr bwMode="auto">
          <a:xfrm>
            <a:off x="6078061" y="1331837"/>
            <a:ext cx="2185253" cy="4060434"/>
          </a:xfrm>
          <a:prstGeom prst="rect">
            <a:avLst/>
          </a:prstGeom>
          <a:solidFill>
            <a:schemeClr val="accent2">
              <a:lumMod val="40000"/>
              <a:lumOff val="60000"/>
            </a:schemeClr>
          </a:solidFill>
          <a:ln w="38100">
            <a:solidFill>
              <a:schemeClr val="accent2">
                <a:lumMod val="60000"/>
                <a:lumOff val="40000"/>
              </a:schemeClr>
            </a:solidFill>
            <a:miter lim="800000"/>
            <a:headEnd/>
            <a:tailEnd/>
          </a:ln>
          <a:effectLst/>
        </p:spPr>
        <p:txBody>
          <a:bodyPr wrap="square" lIns="72000" rIns="0" rtlCol="0" anchor="t" anchorCtr="0">
            <a:noAutofit/>
          </a:bodyPr>
          <a:lstStyle/>
          <a:p>
            <a:r>
              <a:rPr kumimoji="1" lang="en-US" altLang="ja-JP" sz="2400" dirty="0" smtClean="0">
                <a:ln>
                  <a:solidFill>
                    <a:schemeClr val="bg1"/>
                  </a:solidFill>
                </a:ln>
                <a:solidFill>
                  <a:srgbClr val="C00000"/>
                </a:solidFill>
                <a:latin typeface="+mn-ea"/>
                <a:ea typeface="+mn-ea"/>
              </a:rPr>
              <a:t>A: </a:t>
            </a:r>
            <a:r>
              <a:rPr kumimoji="1" lang="ja-JP" altLang="en-US" sz="2400" dirty="0" smtClean="0">
                <a:ln>
                  <a:solidFill>
                    <a:schemeClr val="bg1"/>
                  </a:solidFill>
                </a:ln>
                <a:solidFill>
                  <a:srgbClr val="C00000"/>
                </a:solidFill>
                <a:latin typeface="+mn-ea"/>
                <a:ea typeface="+mn-ea"/>
              </a:rPr>
              <a:t>疎結合化</a:t>
            </a:r>
            <a:endParaRPr kumimoji="1" lang="en-US" altLang="ja-JP" sz="2400" dirty="0" smtClean="0">
              <a:ln>
                <a:solidFill>
                  <a:schemeClr val="bg1"/>
                </a:solidFill>
              </a:ln>
              <a:solidFill>
                <a:srgbClr val="C00000"/>
              </a:solidFill>
              <a:latin typeface="+mn-ea"/>
              <a:ea typeface="+mn-ea"/>
            </a:endParaRPr>
          </a:p>
          <a:p>
            <a:r>
              <a:rPr kumimoji="1" lang="ja-JP" altLang="en-US" sz="1600" dirty="0" smtClean="0">
                <a:solidFill>
                  <a:schemeClr val="tx1"/>
                </a:solidFill>
                <a:latin typeface="+mn-ea"/>
                <a:ea typeface="+mn-ea"/>
              </a:rPr>
              <a:t>システムの要素を分離、</a:t>
            </a:r>
            <a:endParaRPr kumimoji="1" lang="en-US" altLang="ja-JP" sz="1600" dirty="0" smtClean="0">
              <a:solidFill>
                <a:schemeClr val="tx1"/>
              </a:solidFill>
              <a:latin typeface="+mn-ea"/>
              <a:ea typeface="+mn-ea"/>
            </a:endParaRPr>
          </a:p>
          <a:p>
            <a:r>
              <a:rPr lang="ja-JP" altLang="en-US" sz="1600" dirty="0" smtClean="0">
                <a:solidFill>
                  <a:schemeClr val="tx1"/>
                </a:solidFill>
                <a:latin typeface="+mn-ea"/>
                <a:ea typeface="+mn-ea"/>
              </a:rPr>
              <a:t>疎結合化する</a:t>
            </a:r>
            <a:endParaRPr kumimoji="1" lang="ja-JP" altLang="en-US" sz="1600" dirty="0" smtClean="0">
              <a:solidFill>
                <a:schemeClr val="tx1"/>
              </a:solidFill>
              <a:latin typeface="+mn-ea"/>
              <a:ea typeface="+mn-ea"/>
            </a:endParaRPr>
          </a:p>
        </p:txBody>
      </p:sp>
      <p:sp>
        <p:nvSpPr>
          <p:cNvPr id="34" name="角丸四角形 33"/>
          <p:cNvSpPr/>
          <p:nvPr/>
        </p:nvSpPr>
        <p:spPr bwMode="auto">
          <a:xfrm>
            <a:off x="6114603" y="4374297"/>
            <a:ext cx="1036317" cy="788035"/>
          </a:xfrm>
          <a:prstGeom prst="roundRect">
            <a:avLst/>
          </a:prstGeom>
          <a:ln w="381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kumimoji="1" lang="ja-JP" altLang="en-US" sz="1800" smtClean="0">
              <a:solidFill>
                <a:schemeClr val="tx1"/>
              </a:solidFill>
              <a:latin typeface="+mn-ea"/>
            </a:endParaRPr>
          </a:p>
        </p:txBody>
      </p:sp>
      <p:sp>
        <p:nvSpPr>
          <p:cNvPr id="35" name="角丸四角形 34"/>
          <p:cNvSpPr/>
          <p:nvPr/>
        </p:nvSpPr>
        <p:spPr bwMode="auto">
          <a:xfrm>
            <a:off x="6339315" y="2362185"/>
            <a:ext cx="1036317" cy="788035"/>
          </a:xfrm>
          <a:prstGeom prst="roundRect">
            <a:avLst/>
          </a:prstGeom>
          <a:ln w="381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800">
              <a:solidFill>
                <a:schemeClr val="tx1"/>
              </a:solidFill>
              <a:latin typeface="+mn-ea"/>
            </a:endParaRPr>
          </a:p>
        </p:txBody>
      </p:sp>
      <p:pic>
        <p:nvPicPr>
          <p:cNvPr id="36" name="図 3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76857" y="2463900"/>
            <a:ext cx="764998" cy="585275"/>
          </a:xfrm>
          <a:prstGeom prst="rect">
            <a:avLst/>
          </a:prstGeom>
          <a:noFill/>
          <a:ln w="25400">
            <a:solidFill>
              <a:srgbClr val="FFC000"/>
            </a:solidFill>
            <a:miter lim="800000"/>
            <a:headEnd/>
            <a:tailEnd/>
          </a:ln>
          <a:effectLst/>
        </p:spPr>
      </p:pic>
      <p:sp>
        <p:nvSpPr>
          <p:cNvPr id="37" name="円柱 36"/>
          <p:cNvSpPr/>
          <p:nvPr/>
        </p:nvSpPr>
        <p:spPr bwMode="auto">
          <a:xfrm>
            <a:off x="6236200" y="4581008"/>
            <a:ext cx="795598" cy="428400"/>
          </a:xfrm>
          <a:prstGeom prst="can">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en-US" altLang="ja-JP" sz="1800" dirty="0" smtClean="0">
                <a:solidFill>
                  <a:schemeClr val="tx1"/>
                </a:solidFill>
                <a:latin typeface="+mn-ea"/>
              </a:rPr>
              <a:t>Data</a:t>
            </a:r>
            <a:endParaRPr kumimoji="1" lang="ja-JP" altLang="en-US" sz="1800" dirty="0" smtClean="0">
              <a:solidFill>
                <a:schemeClr val="tx1"/>
              </a:solidFill>
              <a:latin typeface="+mn-ea"/>
            </a:endParaRPr>
          </a:p>
        </p:txBody>
      </p:sp>
      <p:sp>
        <p:nvSpPr>
          <p:cNvPr id="38" name="角丸四角形 37"/>
          <p:cNvSpPr/>
          <p:nvPr/>
        </p:nvSpPr>
        <p:spPr bwMode="auto">
          <a:xfrm>
            <a:off x="7150920" y="3390848"/>
            <a:ext cx="1036319" cy="788035"/>
          </a:xfrm>
          <a:prstGeom prst="roundRect">
            <a:avLst/>
          </a:prstGeom>
          <a:ln w="381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800">
              <a:solidFill>
                <a:schemeClr val="tx1"/>
              </a:solidFill>
              <a:latin typeface="+mn-ea"/>
            </a:endParaRPr>
          </a:p>
        </p:txBody>
      </p:sp>
      <p:cxnSp>
        <p:nvCxnSpPr>
          <p:cNvPr id="39" name="直線矢印コネクタ 38"/>
          <p:cNvCxnSpPr>
            <a:stCxn id="35" idx="2"/>
            <a:endCxn id="34" idx="0"/>
          </p:cNvCxnSpPr>
          <p:nvPr/>
        </p:nvCxnSpPr>
        <p:spPr bwMode="auto">
          <a:xfrm flipH="1">
            <a:off x="6632762" y="3150220"/>
            <a:ext cx="224712" cy="1224077"/>
          </a:xfrm>
          <a:prstGeom prst="straightConnector1">
            <a:avLst/>
          </a:prstGeom>
          <a:noFill/>
          <a:ln w="38100" cap="flat" cmpd="sng" algn="ctr">
            <a:solidFill>
              <a:schemeClr val="tx2">
                <a:lumMod val="60000"/>
                <a:lumOff val="40000"/>
              </a:schemeClr>
            </a:solidFill>
            <a:prstDash val="solid"/>
            <a:round/>
            <a:headEnd type="arrow" w="med" len="med"/>
            <a:tailEnd type="arrow" w="med" len="med"/>
          </a:ln>
          <a:effectLst/>
        </p:spPr>
      </p:cxnSp>
      <p:cxnSp>
        <p:nvCxnSpPr>
          <p:cNvPr id="40" name="直線矢印コネクタ 39"/>
          <p:cNvCxnSpPr>
            <a:stCxn id="35" idx="2"/>
            <a:endCxn id="38" idx="1"/>
          </p:cNvCxnSpPr>
          <p:nvPr/>
        </p:nvCxnSpPr>
        <p:spPr bwMode="auto">
          <a:xfrm>
            <a:off x="6857474" y="3150220"/>
            <a:ext cx="293446" cy="634646"/>
          </a:xfrm>
          <a:prstGeom prst="straightConnector1">
            <a:avLst/>
          </a:prstGeom>
          <a:noFill/>
          <a:ln w="38100" cap="flat" cmpd="sng" algn="ctr">
            <a:solidFill>
              <a:schemeClr val="tx2">
                <a:lumMod val="60000"/>
                <a:lumOff val="40000"/>
              </a:schemeClr>
            </a:solidFill>
            <a:prstDash val="solid"/>
            <a:round/>
            <a:headEnd type="arrow" w="med" len="med"/>
            <a:tailEnd type="arrow" w="med" len="med"/>
          </a:ln>
          <a:effectLst/>
        </p:spPr>
      </p:cxnSp>
      <p:cxnSp>
        <p:nvCxnSpPr>
          <p:cNvPr id="41" name="直線矢印コネクタ 40"/>
          <p:cNvCxnSpPr>
            <a:stCxn id="38" idx="1"/>
            <a:endCxn id="34" idx="0"/>
          </p:cNvCxnSpPr>
          <p:nvPr/>
        </p:nvCxnSpPr>
        <p:spPr bwMode="auto">
          <a:xfrm flipH="1">
            <a:off x="6632762" y="3784866"/>
            <a:ext cx="518158" cy="589431"/>
          </a:xfrm>
          <a:prstGeom prst="straightConnector1">
            <a:avLst/>
          </a:prstGeom>
          <a:noFill/>
          <a:ln w="38100" cap="flat" cmpd="sng" algn="ctr">
            <a:solidFill>
              <a:schemeClr val="tx2">
                <a:lumMod val="60000"/>
                <a:lumOff val="40000"/>
              </a:schemeClr>
            </a:solidFill>
            <a:prstDash val="solid"/>
            <a:round/>
            <a:headEnd type="arrow" w="med" len="med"/>
            <a:tailEnd type="arrow" w="med" len="med"/>
          </a:ln>
          <a:effectLst/>
        </p:spPr>
      </p:cxnSp>
      <p:sp>
        <p:nvSpPr>
          <p:cNvPr id="42" name="フローチャート : 定義済み処理 41"/>
          <p:cNvSpPr/>
          <p:nvPr/>
        </p:nvSpPr>
        <p:spPr bwMode="auto">
          <a:xfrm>
            <a:off x="7294975" y="3545168"/>
            <a:ext cx="777240" cy="520751"/>
          </a:xfrm>
          <a:prstGeom prst="flowChartPredefinedProcess">
            <a:avLst/>
          </a:prstGeom>
          <a:solidFill>
            <a:schemeClr val="bg1"/>
          </a:solidFill>
          <a:ln w="12700">
            <a:solidFill>
              <a:schemeClr val="tx1"/>
            </a:solidFill>
            <a:miter lim="800000"/>
            <a:headEnd/>
            <a:tailEnd/>
          </a:ln>
          <a:effectLst/>
        </p:spPr>
        <p:txBody>
          <a:bodyPr wrap="none" rtlCol="0" anchor="ctr" anchorCtr="0">
            <a:noAutofit/>
          </a:bodyPr>
          <a:lstStyle/>
          <a:p>
            <a:pPr algn="ctr"/>
            <a:r>
              <a:rPr kumimoji="1" lang="en-US" altLang="ja-JP" sz="1800" dirty="0" smtClean="0">
                <a:solidFill>
                  <a:schemeClr val="tx1"/>
                </a:solidFill>
                <a:latin typeface="+mn-ea"/>
                <a:ea typeface="+mn-ea"/>
              </a:rPr>
              <a:t>Service</a:t>
            </a:r>
            <a:endParaRPr kumimoji="1" lang="ja-JP" altLang="en-US" sz="1800" dirty="0" smtClean="0">
              <a:solidFill>
                <a:schemeClr val="tx1"/>
              </a:solidFill>
              <a:latin typeface="+mn-ea"/>
              <a:ea typeface="+mn-ea"/>
            </a:endParaRPr>
          </a:p>
        </p:txBody>
      </p:sp>
      <p:sp>
        <p:nvSpPr>
          <p:cNvPr id="43" name="テキスト ボックス 42"/>
          <p:cNvSpPr txBox="1"/>
          <p:nvPr/>
        </p:nvSpPr>
        <p:spPr>
          <a:xfrm>
            <a:off x="6274263" y="2611344"/>
            <a:ext cx="378630" cy="341632"/>
          </a:xfrm>
          <a:prstGeom prst="rect">
            <a:avLst/>
          </a:prstGeom>
          <a:noFill/>
        </p:spPr>
        <p:txBody>
          <a:bodyPr wrap="none" rtlCol="0">
            <a:spAutoFit/>
          </a:bodyPr>
          <a:lstStyle/>
          <a:p>
            <a:r>
              <a:rPr kumimoji="1" lang="en-US" altLang="ja-JP" sz="1800" dirty="0" smtClean="0">
                <a:solidFill>
                  <a:schemeClr val="tx1"/>
                </a:solidFill>
                <a:latin typeface="+mn-ea"/>
                <a:ea typeface="+mn-ea"/>
              </a:rPr>
              <a:t>UI</a:t>
            </a:r>
            <a:endParaRPr kumimoji="1" lang="ja-JP" altLang="en-US" sz="1800" dirty="0" smtClean="0">
              <a:solidFill>
                <a:schemeClr val="tx1"/>
              </a:solidFill>
              <a:latin typeface="+mn-ea"/>
              <a:ea typeface="+mn-ea"/>
            </a:endParaRPr>
          </a:p>
        </p:txBody>
      </p:sp>
      <p:sp>
        <p:nvSpPr>
          <p:cNvPr id="44" name="正方形/長方形 43"/>
          <p:cNvSpPr/>
          <p:nvPr/>
        </p:nvSpPr>
        <p:spPr bwMode="auto">
          <a:xfrm>
            <a:off x="8403572" y="1333654"/>
            <a:ext cx="656311" cy="5364000"/>
          </a:xfrm>
          <a:prstGeom prst="rect">
            <a:avLst/>
          </a:prstGeom>
          <a:solidFill>
            <a:schemeClr val="accent2">
              <a:lumMod val="40000"/>
              <a:lumOff val="60000"/>
            </a:schemeClr>
          </a:solidFill>
          <a:ln w="38100">
            <a:solidFill>
              <a:schemeClr val="accent2">
                <a:lumMod val="60000"/>
                <a:lumOff val="40000"/>
              </a:schemeClr>
            </a:solidFill>
            <a:miter lim="800000"/>
            <a:headEnd/>
            <a:tailEnd/>
          </a:ln>
          <a:effectLst/>
        </p:spPr>
        <p:txBody>
          <a:bodyPr wrap="square" lIns="72000" rIns="0" rtlCol="0" anchor="ctr" anchorCtr="0">
            <a:noAutofit/>
          </a:bodyPr>
          <a:lstStyle/>
          <a:p>
            <a:endParaRPr kumimoji="1" lang="ja-JP" altLang="en-US" sz="1600" dirty="0" smtClean="0">
              <a:solidFill>
                <a:schemeClr val="tx1"/>
              </a:solidFill>
              <a:latin typeface="+mn-ea"/>
              <a:ea typeface="+mn-ea"/>
            </a:endParaRPr>
          </a:p>
        </p:txBody>
      </p:sp>
      <p:sp>
        <p:nvSpPr>
          <p:cNvPr id="45" name="正方形/長方形 44"/>
          <p:cNvSpPr/>
          <p:nvPr/>
        </p:nvSpPr>
        <p:spPr bwMode="auto">
          <a:xfrm>
            <a:off x="6078098" y="5489427"/>
            <a:ext cx="2988000" cy="1224000"/>
          </a:xfrm>
          <a:prstGeom prst="rect">
            <a:avLst/>
          </a:prstGeom>
          <a:solidFill>
            <a:schemeClr val="accent2">
              <a:lumMod val="40000"/>
              <a:lumOff val="60000"/>
            </a:schemeClr>
          </a:solidFill>
          <a:ln w="38100">
            <a:solidFill>
              <a:schemeClr val="accent2">
                <a:lumMod val="60000"/>
                <a:lumOff val="40000"/>
              </a:schemeClr>
            </a:solidFill>
            <a:miter lim="800000"/>
            <a:headEnd/>
            <a:tailEnd/>
          </a:ln>
          <a:effectLst/>
        </p:spPr>
        <p:txBody>
          <a:bodyPr wrap="square" lIns="72000" rIns="0" rtlCol="0" anchor="t" anchorCtr="0">
            <a:noAutofit/>
          </a:bodyPr>
          <a:lstStyle/>
          <a:p>
            <a:r>
              <a:rPr kumimoji="1" lang="en-US" altLang="ja-JP" sz="2400" dirty="0" smtClean="0">
                <a:ln>
                  <a:solidFill>
                    <a:schemeClr val="bg1"/>
                  </a:solidFill>
                </a:ln>
                <a:solidFill>
                  <a:srgbClr val="C00000"/>
                </a:solidFill>
                <a:latin typeface="+mn-ea"/>
                <a:ea typeface="+mn-ea"/>
              </a:rPr>
              <a:t>B</a:t>
            </a:r>
            <a:r>
              <a:rPr lang="en-US" altLang="ja-JP" sz="2400" dirty="0" smtClean="0">
                <a:ln>
                  <a:solidFill>
                    <a:schemeClr val="bg1"/>
                  </a:solidFill>
                </a:ln>
                <a:solidFill>
                  <a:srgbClr val="C00000"/>
                </a:solidFill>
                <a:latin typeface="+mn-ea"/>
                <a:ea typeface="+mn-ea"/>
              </a:rPr>
              <a:t>: CI</a:t>
            </a:r>
            <a:r>
              <a:rPr kumimoji="1" lang="ja-JP" altLang="en-US" sz="2400" dirty="0" smtClean="0">
                <a:ln>
                  <a:solidFill>
                    <a:schemeClr val="bg1"/>
                  </a:solidFill>
                </a:ln>
                <a:solidFill>
                  <a:srgbClr val="C00000"/>
                </a:solidFill>
                <a:latin typeface="+mn-ea"/>
                <a:ea typeface="+mn-ea"/>
              </a:rPr>
              <a:t>適用</a:t>
            </a:r>
            <a:endParaRPr kumimoji="1" lang="en-US" altLang="ja-JP" sz="2400" dirty="0" smtClean="0">
              <a:ln>
                <a:solidFill>
                  <a:schemeClr val="bg1"/>
                </a:solidFill>
              </a:ln>
              <a:solidFill>
                <a:srgbClr val="C00000"/>
              </a:solidFill>
              <a:latin typeface="+mn-ea"/>
              <a:ea typeface="+mn-ea"/>
            </a:endParaRPr>
          </a:p>
          <a:p>
            <a:r>
              <a:rPr lang="ja-JP" altLang="en-US" sz="1600" dirty="0" smtClean="0">
                <a:solidFill>
                  <a:schemeClr val="tx1"/>
                </a:solidFill>
                <a:latin typeface="+mn-ea"/>
              </a:rPr>
              <a:t>ワークフローの見直し、ビルド</a:t>
            </a:r>
            <a:r>
              <a:rPr lang="en-US" altLang="ja-JP" sz="1600" dirty="0" smtClean="0">
                <a:solidFill>
                  <a:schemeClr val="tx1"/>
                </a:solidFill>
                <a:latin typeface="+mn-ea"/>
              </a:rPr>
              <a:t>/</a:t>
            </a:r>
            <a:r>
              <a:rPr lang="ja-JP" altLang="en-US" sz="1600" dirty="0" smtClean="0">
                <a:solidFill>
                  <a:schemeClr val="tx1"/>
                </a:solidFill>
                <a:latin typeface="+mn-ea"/>
              </a:rPr>
              <a:t>テスト自動化、リソース管理効率化、プロジェクト管理見える化、など</a:t>
            </a:r>
          </a:p>
        </p:txBody>
      </p:sp>
      <p:sp>
        <p:nvSpPr>
          <p:cNvPr id="46" name="正方形/長方形 45"/>
          <p:cNvSpPr/>
          <p:nvPr/>
        </p:nvSpPr>
        <p:spPr bwMode="auto">
          <a:xfrm>
            <a:off x="8438294" y="5365378"/>
            <a:ext cx="612000" cy="217544"/>
          </a:xfrm>
          <a:prstGeom prst="rect">
            <a:avLst/>
          </a:prstGeom>
          <a:solidFill>
            <a:schemeClr val="accent2">
              <a:lumMod val="40000"/>
              <a:lumOff val="60000"/>
            </a:schemeClr>
          </a:solidFill>
          <a:ln w="38100">
            <a:noFill/>
            <a:miter lim="800000"/>
            <a:headEnd/>
            <a:tailEnd/>
          </a:ln>
          <a:effectLst/>
        </p:spPr>
        <p:txBody>
          <a:bodyPr wrap="square" lIns="72000" rIns="0" rtlCol="0" anchor="ctr" anchorCtr="0">
            <a:noAutofit/>
          </a:bodyPr>
          <a:lstStyle/>
          <a:p>
            <a:endParaRPr kumimoji="1" lang="ja-JP" altLang="en-US" sz="1600" dirty="0" smtClean="0">
              <a:solidFill>
                <a:schemeClr val="tx1"/>
              </a:solidFill>
              <a:latin typeface="+mn-ea"/>
              <a:ea typeface="+mn-ea"/>
            </a:endParaRPr>
          </a:p>
        </p:txBody>
      </p:sp>
      <p:sp>
        <p:nvSpPr>
          <p:cNvPr id="47" name="テキスト ボックス 46"/>
          <p:cNvSpPr txBox="1"/>
          <p:nvPr/>
        </p:nvSpPr>
        <p:spPr>
          <a:xfrm>
            <a:off x="6075641" y="3572304"/>
            <a:ext cx="1007007" cy="313932"/>
          </a:xfrm>
          <a:prstGeom prst="rect">
            <a:avLst/>
          </a:prstGeom>
          <a:noFill/>
          <a:ln>
            <a:noFill/>
          </a:ln>
        </p:spPr>
        <p:txBody>
          <a:bodyPr wrap="none" rtlCol="0">
            <a:spAutoFit/>
          </a:bodyPr>
          <a:lstStyle/>
          <a:p>
            <a:r>
              <a:rPr kumimoji="1" lang="en-US" altLang="ja-JP" sz="1600" b="1" dirty="0" smtClean="0">
                <a:ln>
                  <a:solidFill>
                    <a:schemeClr val="bg1"/>
                  </a:solidFill>
                </a:ln>
                <a:solidFill>
                  <a:srgbClr val="FF0000"/>
                </a:solidFill>
                <a:latin typeface="+mn-ea"/>
                <a:ea typeface="+mn-ea"/>
              </a:rPr>
              <a:t>REST I/F</a:t>
            </a:r>
            <a:endParaRPr kumimoji="1" lang="ja-JP" altLang="en-US" sz="1600" b="1" dirty="0" smtClean="0">
              <a:ln>
                <a:solidFill>
                  <a:schemeClr val="bg1"/>
                </a:solidFill>
              </a:ln>
              <a:solidFill>
                <a:srgbClr val="FF0000"/>
              </a:solidFill>
              <a:latin typeface="+mn-ea"/>
              <a:ea typeface="+mn-ea"/>
            </a:endParaRPr>
          </a:p>
        </p:txBody>
      </p:sp>
      <p:sp>
        <p:nvSpPr>
          <p:cNvPr id="48" name="テキスト ボックス 47"/>
          <p:cNvSpPr txBox="1"/>
          <p:nvPr/>
        </p:nvSpPr>
        <p:spPr>
          <a:xfrm>
            <a:off x="7125074" y="2261340"/>
            <a:ext cx="1625766" cy="480131"/>
          </a:xfrm>
          <a:prstGeom prst="rect">
            <a:avLst/>
          </a:prstGeom>
          <a:noFill/>
          <a:ln>
            <a:noFill/>
          </a:ln>
        </p:spPr>
        <p:txBody>
          <a:bodyPr wrap="none" rtlCol="0">
            <a:spAutoFit/>
          </a:bodyPr>
          <a:lstStyle/>
          <a:p>
            <a:r>
              <a:rPr kumimoji="1" lang="ja-JP" altLang="en-US" sz="1400" b="1" dirty="0" smtClean="0">
                <a:ln>
                  <a:solidFill>
                    <a:schemeClr val="bg1"/>
                  </a:solidFill>
                </a:ln>
                <a:solidFill>
                  <a:schemeClr val="accent2">
                    <a:lumMod val="50000"/>
                  </a:schemeClr>
                </a:solidFill>
                <a:latin typeface="+mn-ea"/>
                <a:ea typeface="+mn-ea"/>
              </a:rPr>
              <a:t>高いユーザビリティ</a:t>
            </a:r>
            <a:endParaRPr kumimoji="1" lang="en-US" altLang="ja-JP" sz="1400" b="1" dirty="0" smtClean="0">
              <a:ln>
                <a:solidFill>
                  <a:schemeClr val="bg1"/>
                </a:solidFill>
              </a:ln>
              <a:solidFill>
                <a:schemeClr val="accent2">
                  <a:lumMod val="50000"/>
                </a:schemeClr>
              </a:solidFill>
              <a:latin typeface="+mn-ea"/>
              <a:ea typeface="+mn-ea"/>
            </a:endParaRPr>
          </a:p>
          <a:p>
            <a:r>
              <a:rPr lang="en-US" altLang="ja-JP" sz="1400" b="1" dirty="0" smtClean="0">
                <a:ln>
                  <a:solidFill>
                    <a:schemeClr val="bg1"/>
                  </a:solidFill>
                </a:ln>
                <a:solidFill>
                  <a:schemeClr val="accent2">
                    <a:lumMod val="50000"/>
                  </a:schemeClr>
                </a:solidFill>
                <a:latin typeface="+mn-ea"/>
                <a:ea typeface="+mn-ea"/>
              </a:rPr>
              <a:t>(JS)</a:t>
            </a:r>
            <a:endParaRPr kumimoji="1" lang="ja-JP" altLang="en-US" sz="1400" b="1" dirty="0" smtClean="0">
              <a:ln>
                <a:solidFill>
                  <a:schemeClr val="bg1"/>
                </a:solidFill>
              </a:ln>
              <a:solidFill>
                <a:schemeClr val="accent2">
                  <a:lumMod val="50000"/>
                </a:schemeClr>
              </a:solidFill>
              <a:latin typeface="+mn-ea"/>
              <a:ea typeface="+mn-ea"/>
            </a:endParaRPr>
          </a:p>
        </p:txBody>
      </p:sp>
      <p:sp>
        <p:nvSpPr>
          <p:cNvPr id="50" name="タイトル 11"/>
          <p:cNvSpPr txBox="1">
            <a:spLocks/>
          </p:cNvSpPr>
          <p:nvPr/>
        </p:nvSpPr>
        <p:spPr bwMode="gray">
          <a:xfrm>
            <a:off x="113191" y="179482"/>
            <a:ext cx="5679760" cy="424732"/>
          </a:xfrm>
          <a:prstGeom prst="rect">
            <a:avLst/>
          </a:prstGeom>
        </p:spPr>
        <p:txBody>
          <a:bodyPr wrap="none">
            <a:spAutoFit/>
          </a:bodyPr>
          <a:lstStyle/>
          <a:p>
            <a:pPr lvl="0"/>
            <a:r>
              <a:rPr lang="en-US" altLang="ja-JP" sz="2400" kern="0" dirty="0" err="1" smtClean="0">
                <a:solidFill>
                  <a:schemeClr val="tx1"/>
                </a:solidFill>
                <a:latin typeface="+mj-ea"/>
                <a:ea typeface="+mj-ea"/>
              </a:rPr>
              <a:t>CoE</a:t>
            </a:r>
            <a:r>
              <a:rPr lang="ja-JP" altLang="en-US" sz="2400" kern="0" dirty="0" smtClean="0">
                <a:solidFill>
                  <a:schemeClr val="tx1"/>
                </a:solidFill>
                <a:latin typeface="+mj-ea"/>
                <a:ea typeface="+mj-ea"/>
              </a:rPr>
              <a:t>プロジェクトにおける日立のアプローチ</a:t>
            </a:r>
            <a:endParaRPr lang="ja-JP" altLang="en-US" sz="2400" kern="0" dirty="0">
              <a:solidFill>
                <a:schemeClr val="tx1"/>
              </a:solidFill>
              <a:latin typeface="+mj-ea"/>
              <a:ea typeface="+mj-ea"/>
            </a:endParaRPr>
          </a:p>
        </p:txBody>
      </p:sp>
      <p:sp>
        <p:nvSpPr>
          <p:cNvPr id="51"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15</a:t>
            </a:fld>
            <a:endParaRPr lang="en-US" altLang="ja-JP"/>
          </a:p>
        </p:txBody>
      </p:sp>
    </p:spTree>
    <p:extLst>
      <p:ext uri="{BB962C8B-B14F-4D97-AF65-F5344CB8AC3E}">
        <p14:creationId xmlns:p14="http://schemas.microsoft.com/office/powerpoint/2010/main" xmlns="" val="1415351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テキスト ボックス 82"/>
          <p:cNvSpPr txBox="1"/>
          <p:nvPr/>
        </p:nvSpPr>
        <p:spPr>
          <a:xfrm>
            <a:off x="3352553" y="921658"/>
            <a:ext cx="2943434" cy="369332"/>
          </a:xfrm>
          <a:prstGeom prst="rect">
            <a:avLst/>
          </a:prstGeom>
          <a:noFill/>
        </p:spPr>
        <p:txBody>
          <a:bodyPr wrap="none" rtlCol="0">
            <a:spAutoFit/>
          </a:bodyPr>
          <a:lstStyle/>
          <a:p>
            <a:r>
              <a:rPr kumimoji="1" lang="en-US" altLang="ja-JP" sz="2000" b="1" u="sng" dirty="0" smtClean="0">
                <a:solidFill>
                  <a:schemeClr val="accent3">
                    <a:lumMod val="75000"/>
                  </a:schemeClr>
                </a:solidFill>
                <a:latin typeface="+mj-ea"/>
                <a:ea typeface="+mj-ea"/>
              </a:rPr>
              <a:t>As-I</a:t>
            </a:r>
            <a:r>
              <a:rPr kumimoji="1" lang="ja-JP" altLang="en-US" sz="2000" b="1" u="sng" dirty="0" smtClean="0">
                <a:solidFill>
                  <a:schemeClr val="accent3">
                    <a:lumMod val="75000"/>
                  </a:schemeClr>
                </a:solidFill>
                <a:latin typeface="+mj-ea"/>
                <a:ea typeface="+mj-ea"/>
              </a:rPr>
              <a:t>ｓ </a:t>
            </a:r>
            <a:r>
              <a:rPr kumimoji="1" lang="en-US" altLang="ja-JP" sz="2000" b="1" u="sng" dirty="0" smtClean="0">
                <a:solidFill>
                  <a:schemeClr val="accent3">
                    <a:lumMod val="75000"/>
                  </a:schemeClr>
                </a:solidFill>
                <a:latin typeface="+mj-ea"/>
                <a:ea typeface="+mj-ea"/>
              </a:rPr>
              <a:t>System(monolith)</a:t>
            </a:r>
            <a:endParaRPr kumimoji="1" lang="ja-JP" altLang="en-US" sz="2000" b="1" u="sng" dirty="0" smtClean="0">
              <a:solidFill>
                <a:schemeClr val="accent3">
                  <a:lumMod val="75000"/>
                </a:schemeClr>
              </a:solidFill>
              <a:latin typeface="+mj-ea"/>
              <a:ea typeface="+mj-ea"/>
            </a:endParaRPr>
          </a:p>
        </p:txBody>
      </p:sp>
      <p:sp>
        <p:nvSpPr>
          <p:cNvPr id="6" name="角丸四角形 5"/>
          <p:cNvSpPr/>
          <p:nvPr/>
        </p:nvSpPr>
        <p:spPr bwMode="auto">
          <a:xfrm>
            <a:off x="72000" y="1319140"/>
            <a:ext cx="1476000" cy="1728000"/>
          </a:xfrm>
          <a:prstGeom prst="roundRect">
            <a:avLst/>
          </a:prstGeom>
          <a:noFill/>
          <a:ln w="25400">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200" dirty="0">
                <a:solidFill>
                  <a:schemeClr val="tx1"/>
                </a:solidFill>
                <a:latin typeface="+mj-ea"/>
                <a:ea typeface="+mj-ea"/>
              </a:rPr>
              <a:t>Flexible</a:t>
            </a:r>
            <a:endParaRPr lang="ja-JP" altLang="en-US" sz="3200" dirty="0">
              <a:solidFill>
                <a:schemeClr val="tx1"/>
              </a:solidFill>
              <a:latin typeface="+mj-ea"/>
              <a:ea typeface="+mj-ea"/>
            </a:endParaRPr>
          </a:p>
        </p:txBody>
      </p:sp>
      <p:sp>
        <p:nvSpPr>
          <p:cNvPr id="7" name="角丸四角形 6"/>
          <p:cNvSpPr/>
          <p:nvPr/>
        </p:nvSpPr>
        <p:spPr bwMode="auto">
          <a:xfrm>
            <a:off x="72000" y="3170590"/>
            <a:ext cx="1476000" cy="1728000"/>
          </a:xfrm>
          <a:prstGeom prst="roundRect">
            <a:avLst/>
          </a:prstGeom>
          <a:noFill/>
          <a:ln w="25400">
            <a:solidFill>
              <a:schemeClr val="accent5">
                <a:lumMod val="50000"/>
              </a:schemeClr>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200" dirty="0">
                <a:solidFill>
                  <a:schemeClr val="tx1"/>
                </a:solidFill>
                <a:latin typeface="+mj-ea"/>
                <a:ea typeface="+mj-ea"/>
              </a:rPr>
              <a:t>Stable</a:t>
            </a:r>
            <a:endParaRPr lang="ja-JP" altLang="en-US" sz="3200" dirty="0">
              <a:solidFill>
                <a:schemeClr val="tx1"/>
              </a:solidFill>
              <a:latin typeface="+mj-ea"/>
              <a:ea typeface="+mj-ea"/>
            </a:endParaRPr>
          </a:p>
        </p:txBody>
      </p:sp>
      <p:sp>
        <p:nvSpPr>
          <p:cNvPr id="9" name="正方形/長方形 8"/>
          <p:cNvSpPr/>
          <p:nvPr/>
        </p:nvSpPr>
        <p:spPr bwMode="auto">
          <a:xfrm>
            <a:off x="1586817" y="3170590"/>
            <a:ext cx="1548000" cy="1728000"/>
          </a:xfrm>
          <a:prstGeom prst="rect">
            <a:avLst/>
          </a:prstGeom>
          <a:solidFill>
            <a:schemeClr val="tx2">
              <a:lumMod val="40000"/>
              <a:lumOff val="60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サービスの停止を最小限に抑える</a:t>
            </a: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シームレスなデプロイを可能とする</a:t>
            </a:r>
            <a:endParaRPr kumimoji="1" lang="ja-JP" altLang="en-US" sz="1600" dirty="0" smtClean="0">
              <a:ln>
                <a:solidFill>
                  <a:schemeClr val="bg1">
                    <a:lumMod val="65000"/>
                  </a:schemeClr>
                </a:solidFill>
              </a:ln>
              <a:solidFill>
                <a:schemeClr val="tx1">
                  <a:lumMod val="85000"/>
                  <a:lumOff val="15000"/>
                </a:schemeClr>
              </a:solidFill>
              <a:latin typeface="+mn-ea"/>
              <a:ea typeface="+mn-ea"/>
            </a:endParaRPr>
          </a:p>
        </p:txBody>
      </p:sp>
      <p:sp>
        <p:nvSpPr>
          <p:cNvPr id="10" name="正方形/長方形 9"/>
          <p:cNvSpPr/>
          <p:nvPr/>
        </p:nvSpPr>
        <p:spPr bwMode="auto">
          <a:xfrm>
            <a:off x="1586817" y="1319140"/>
            <a:ext cx="1548000" cy="1728000"/>
          </a:xfrm>
          <a:prstGeom prst="rect">
            <a:avLst/>
          </a:prstGeom>
          <a:solidFill>
            <a:schemeClr val="accent2">
              <a:lumMod val="40000"/>
              <a:lumOff val="60000"/>
            </a:schemeClr>
          </a:solidFill>
          <a:ln w="9525">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機能やデータを柔軟に変更</a:t>
            </a: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業務プロセスフローを容易に変更</a:t>
            </a:r>
            <a:endParaRPr lang="ja-JP" altLang="en-US" sz="1600" dirty="0">
              <a:ln>
                <a:solidFill>
                  <a:schemeClr val="bg1">
                    <a:lumMod val="65000"/>
                  </a:schemeClr>
                </a:solidFill>
              </a:ln>
              <a:solidFill>
                <a:schemeClr val="tx1">
                  <a:lumMod val="85000"/>
                  <a:lumOff val="15000"/>
                </a:schemeClr>
              </a:solidFill>
              <a:latin typeface="+mn-ea"/>
              <a:ea typeface="+mn-ea"/>
            </a:endParaRPr>
          </a:p>
        </p:txBody>
      </p:sp>
      <p:sp>
        <p:nvSpPr>
          <p:cNvPr id="87" name="正方形/長方形 86"/>
          <p:cNvSpPr/>
          <p:nvPr/>
        </p:nvSpPr>
        <p:spPr bwMode="auto">
          <a:xfrm>
            <a:off x="3538186" y="1319140"/>
            <a:ext cx="2340000" cy="1728000"/>
          </a:xfrm>
          <a:prstGeom prst="rect">
            <a:avLst/>
          </a:prstGeom>
          <a:solidFill>
            <a:schemeClr val="accent3">
              <a:lumMod val="40000"/>
              <a:lumOff val="60000"/>
            </a:schemeClr>
          </a:solidFill>
          <a:ln w="9525">
            <a:noFill/>
            <a:miter lim="800000"/>
            <a:headEnd/>
            <a:tailEnd/>
          </a:ln>
          <a:effectLst/>
        </p:spPr>
        <p:txBody>
          <a:bodyPr wrap="square" lIns="72000" rIns="36000" rtlCol="0" anchor="t" anchorCtr="0">
            <a:noAutofit/>
          </a:bodyPr>
          <a:lstStyle/>
          <a:p>
            <a:pPr marL="72000" indent="-72000">
              <a:buFont typeface="Wingdings" panose="05000000000000000000" pitchFamily="2" charset="2"/>
              <a:buChar char="Ø"/>
            </a:pPr>
            <a:r>
              <a:rPr lang="ja-JP" altLang="en-US" sz="1600" dirty="0" smtClean="0">
                <a:solidFill>
                  <a:schemeClr val="tx1"/>
                </a:solidFill>
                <a:latin typeface="+mn-ea"/>
                <a:ea typeface="+mn-ea"/>
              </a:rPr>
              <a:t>密結合システム</a:t>
            </a:r>
            <a:endParaRPr lang="ja-JP" altLang="en-US" sz="1600" dirty="0">
              <a:solidFill>
                <a:schemeClr val="tx1"/>
              </a:solidFill>
              <a:latin typeface="+mn-ea"/>
              <a:ea typeface="+mn-ea"/>
            </a:endParaRPr>
          </a:p>
        </p:txBody>
      </p:sp>
      <p:sp>
        <p:nvSpPr>
          <p:cNvPr id="89" name="正方形/長方形 88"/>
          <p:cNvSpPr/>
          <p:nvPr/>
        </p:nvSpPr>
        <p:spPr bwMode="auto">
          <a:xfrm>
            <a:off x="3538186" y="3170590"/>
            <a:ext cx="2340000" cy="1728000"/>
          </a:xfrm>
          <a:prstGeom prst="rect">
            <a:avLst/>
          </a:prstGeom>
          <a:solidFill>
            <a:schemeClr val="accent3">
              <a:lumMod val="40000"/>
              <a:lumOff val="60000"/>
            </a:schemeClr>
          </a:solidFill>
          <a:ln w="9525">
            <a:noFill/>
            <a:miter lim="800000"/>
            <a:headEnd/>
            <a:tailEnd/>
          </a:ln>
          <a:effectLst/>
        </p:spPr>
        <p:txBody>
          <a:bodyPr wrap="square" lIns="72000" rIns="36000" rtlCol="0" anchor="t" anchorCtr="0">
            <a:noAutofit/>
          </a:bodyPr>
          <a:lstStyle/>
          <a:p>
            <a:pPr marL="72000" indent="-72000">
              <a:buFont typeface="Wingdings" panose="05000000000000000000" pitchFamily="2" charset="2"/>
              <a:buChar char="Ø"/>
            </a:pPr>
            <a:r>
              <a:rPr lang="ja-JP" altLang="en-US" sz="1600" dirty="0" smtClean="0">
                <a:solidFill>
                  <a:schemeClr val="tx1"/>
                </a:solidFill>
                <a:latin typeface="+mn-ea"/>
                <a:ea typeface="+mn-ea"/>
              </a:rPr>
              <a:t>密結合システムであるため、システム障害の真の影響が識別困難</a:t>
            </a:r>
            <a:endParaRPr lang="en-US" altLang="ja-JP" sz="1600" dirty="0" smtClean="0">
              <a:solidFill>
                <a:schemeClr val="tx1"/>
              </a:solidFill>
              <a:latin typeface="+mn-ea"/>
              <a:ea typeface="+mn-ea"/>
            </a:endParaRPr>
          </a:p>
          <a:p>
            <a:pPr marL="72000" indent="-72000">
              <a:buFont typeface="Wingdings" panose="05000000000000000000" pitchFamily="2" charset="2"/>
              <a:buChar char="Ø"/>
            </a:pPr>
            <a:endParaRPr lang="en-US" altLang="ja-JP" sz="1600" dirty="0" smtClean="0">
              <a:solidFill>
                <a:schemeClr val="tx1"/>
              </a:solidFill>
              <a:latin typeface="+mn-ea"/>
              <a:ea typeface="+mn-ea"/>
            </a:endParaRPr>
          </a:p>
          <a:p>
            <a:pPr marL="72000" indent="-72000">
              <a:buFont typeface="Wingdings" panose="05000000000000000000" pitchFamily="2" charset="2"/>
              <a:buChar char="Ø"/>
            </a:pPr>
            <a:r>
              <a:rPr lang="ja-JP" altLang="en-US" sz="1600" dirty="0" smtClean="0">
                <a:solidFill>
                  <a:schemeClr val="tx1"/>
                </a:solidFill>
                <a:latin typeface="+mn-ea"/>
                <a:ea typeface="+mn-ea"/>
              </a:rPr>
              <a:t>デプロイのためにサービスの停止が必要</a:t>
            </a:r>
            <a:endParaRPr lang="ja-JP" altLang="en-US" sz="1600" dirty="0">
              <a:solidFill>
                <a:schemeClr val="tx1"/>
              </a:solidFill>
              <a:latin typeface="+mn-ea"/>
              <a:ea typeface="+mn-ea"/>
            </a:endParaRPr>
          </a:p>
        </p:txBody>
      </p:sp>
      <p:sp>
        <p:nvSpPr>
          <p:cNvPr id="92" name="二等辺三角形 91"/>
          <p:cNvSpPr/>
          <p:nvPr/>
        </p:nvSpPr>
        <p:spPr bwMode="auto">
          <a:xfrm rot="5400000">
            <a:off x="2551291" y="2093140"/>
            <a:ext cx="1764000" cy="216000"/>
          </a:xfrm>
          <a:prstGeom prst="triangle">
            <a:avLst/>
          </a:prstGeom>
          <a:solidFill>
            <a:schemeClr val="bg1">
              <a:lumMod val="6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93" name="二等辺三角形 92"/>
          <p:cNvSpPr/>
          <p:nvPr/>
        </p:nvSpPr>
        <p:spPr bwMode="auto">
          <a:xfrm rot="5400000">
            <a:off x="2551291" y="3944590"/>
            <a:ext cx="1764000" cy="216000"/>
          </a:xfrm>
          <a:prstGeom prst="triangle">
            <a:avLst/>
          </a:prstGeom>
          <a:solidFill>
            <a:schemeClr val="bg1">
              <a:lumMod val="6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grpSp>
        <p:nvGrpSpPr>
          <p:cNvPr id="2" name="グループ化 158"/>
          <p:cNvGrpSpPr/>
          <p:nvPr/>
        </p:nvGrpSpPr>
        <p:grpSpPr>
          <a:xfrm>
            <a:off x="3955898" y="1657519"/>
            <a:ext cx="1368000" cy="1296000"/>
            <a:chOff x="-2510919" y="3290963"/>
            <a:chExt cx="1440000" cy="2952000"/>
          </a:xfrm>
        </p:grpSpPr>
        <p:sp>
          <p:nvSpPr>
            <p:cNvPr id="131" name="正方形/長方形 130"/>
            <p:cNvSpPr/>
            <p:nvPr/>
          </p:nvSpPr>
          <p:spPr bwMode="auto">
            <a:xfrm>
              <a:off x="-2510919" y="3290963"/>
              <a:ext cx="1440000" cy="2952000"/>
            </a:xfrm>
            <a:prstGeom prst="rect">
              <a:avLst/>
            </a:prstGeom>
            <a:solidFill>
              <a:schemeClr val="bg1">
                <a:lumMod val="95000"/>
              </a:schemeClr>
            </a:solidFill>
            <a:ln w="38100">
              <a:solidFill>
                <a:schemeClr val="tx2"/>
              </a:solidFill>
              <a:miter lim="800000"/>
              <a:headEnd/>
              <a:tailEnd/>
            </a:ln>
            <a:effectLst/>
          </p:spPr>
          <p:txBody>
            <a:bodyPr wrap="none" rtlCol="0" anchor="ctr" anchorCtr="0">
              <a:noAutofit/>
            </a:bodyPr>
            <a:lstStyle/>
            <a:p>
              <a:pPr algn="ctr"/>
              <a:endParaRPr kumimoji="1" lang="ja-JP" altLang="en-US" sz="1600" smtClean="0">
                <a:solidFill>
                  <a:schemeClr val="tx1"/>
                </a:solidFill>
                <a:latin typeface="+mn-ea"/>
                <a:ea typeface="+mn-ea"/>
              </a:endParaRPr>
            </a:p>
          </p:txBody>
        </p:sp>
        <p:pic>
          <p:nvPicPr>
            <p:cNvPr id="142" name="図 14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195919" y="3503084"/>
              <a:ext cx="810001" cy="619703"/>
            </a:xfrm>
            <a:prstGeom prst="rect">
              <a:avLst/>
            </a:prstGeom>
            <a:noFill/>
            <a:ln w="25400">
              <a:solidFill>
                <a:srgbClr val="FFC000"/>
              </a:solidFill>
              <a:miter lim="800000"/>
              <a:headEnd/>
              <a:tailEnd/>
            </a:ln>
            <a:effectLst/>
          </p:spPr>
        </p:pic>
        <p:sp>
          <p:nvSpPr>
            <p:cNvPr id="143" name="円柱 142"/>
            <p:cNvSpPr>
              <a:spLocks noChangeAspect="1"/>
            </p:cNvSpPr>
            <p:nvPr/>
          </p:nvSpPr>
          <p:spPr bwMode="auto">
            <a:xfrm>
              <a:off x="-2212119" y="5520404"/>
              <a:ext cx="842401" cy="453600"/>
            </a:xfrm>
            <a:prstGeom prst="can">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en-US" altLang="ja-JP" sz="1600" dirty="0" smtClean="0">
                  <a:solidFill>
                    <a:schemeClr val="tx1"/>
                  </a:solidFill>
                  <a:latin typeface="+mn-ea"/>
                </a:rPr>
                <a:t>Data</a:t>
              </a:r>
              <a:endParaRPr kumimoji="1" lang="ja-JP" altLang="en-US" sz="1600" dirty="0" smtClean="0">
                <a:solidFill>
                  <a:schemeClr val="tx1"/>
                </a:solidFill>
                <a:latin typeface="+mn-ea"/>
              </a:endParaRPr>
            </a:p>
          </p:txBody>
        </p:sp>
        <p:sp>
          <p:nvSpPr>
            <p:cNvPr id="144" name="フローチャート : 定義済み処理 143"/>
            <p:cNvSpPr>
              <a:spLocks noChangeAspect="1"/>
            </p:cNvSpPr>
            <p:nvPr/>
          </p:nvSpPr>
          <p:spPr bwMode="auto">
            <a:xfrm>
              <a:off x="-2202399" y="4496773"/>
              <a:ext cx="822961" cy="551383"/>
            </a:xfrm>
            <a:prstGeom prst="flowChartPredefinedProcess">
              <a:avLst/>
            </a:prstGeom>
            <a:solidFill>
              <a:schemeClr val="bg1"/>
            </a:solidFill>
            <a:ln w="12700">
              <a:solidFill>
                <a:schemeClr val="tx1"/>
              </a:solidFill>
              <a:miter lim="800000"/>
              <a:headEnd/>
              <a:tailEnd/>
            </a:ln>
            <a:effectLst/>
          </p:spPr>
          <p:txBody>
            <a:bodyPr wrap="none" rtlCol="0" anchor="ctr" anchorCtr="0">
              <a:noAutofit/>
            </a:bodyPr>
            <a:lstStyle/>
            <a:p>
              <a:pPr algn="ctr"/>
              <a:r>
                <a:rPr kumimoji="1" lang="en-US" altLang="ja-JP" sz="1600" dirty="0" smtClean="0">
                  <a:solidFill>
                    <a:schemeClr val="tx1"/>
                  </a:solidFill>
                  <a:latin typeface="+mn-ea"/>
                  <a:ea typeface="+mn-ea"/>
                </a:rPr>
                <a:t>Process</a:t>
              </a:r>
              <a:endParaRPr kumimoji="1" lang="ja-JP" altLang="en-US" sz="1600" dirty="0" smtClean="0">
                <a:solidFill>
                  <a:schemeClr val="tx1"/>
                </a:solidFill>
                <a:latin typeface="+mn-ea"/>
                <a:ea typeface="+mn-ea"/>
              </a:endParaRPr>
            </a:p>
          </p:txBody>
        </p:sp>
        <p:cxnSp>
          <p:nvCxnSpPr>
            <p:cNvPr id="146" name="直線コネクタ 145"/>
            <p:cNvCxnSpPr>
              <a:stCxn id="153" idx="2"/>
              <a:endCxn id="152" idx="0"/>
            </p:cNvCxnSpPr>
            <p:nvPr/>
          </p:nvCxnSpPr>
          <p:spPr bwMode="auto">
            <a:xfrm>
              <a:off x="-1790919" y="4208935"/>
              <a:ext cx="0" cy="175136"/>
            </a:xfrm>
            <a:prstGeom prst="line">
              <a:avLst/>
            </a:prstGeom>
            <a:noFill/>
            <a:ln w="19050" cap="flat" cmpd="sng" algn="ctr">
              <a:solidFill>
                <a:schemeClr val="accent1"/>
              </a:solidFill>
              <a:prstDash val="solid"/>
              <a:round/>
              <a:headEnd type="none" w="med" len="med"/>
              <a:tailEnd type="none" w="med" len="med"/>
            </a:ln>
            <a:effectLst/>
          </p:spPr>
        </p:cxnSp>
        <p:cxnSp>
          <p:nvCxnSpPr>
            <p:cNvPr id="147" name="直線コネクタ 146"/>
            <p:cNvCxnSpPr>
              <a:stCxn id="152" idx="2"/>
              <a:endCxn id="154" idx="0"/>
            </p:cNvCxnSpPr>
            <p:nvPr/>
          </p:nvCxnSpPr>
          <p:spPr bwMode="auto">
            <a:xfrm>
              <a:off x="-1790919" y="5176070"/>
              <a:ext cx="0" cy="175134"/>
            </a:xfrm>
            <a:prstGeom prst="line">
              <a:avLst/>
            </a:prstGeom>
            <a:noFill/>
            <a:ln w="19050" cap="flat" cmpd="sng" algn="ctr">
              <a:solidFill>
                <a:schemeClr val="accent1"/>
              </a:solidFill>
              <a:prstDash val="solid"/>
              <a:round/>
              <a:headEnd type="none" w="med" len="med"/>
              <a:tailEnd type="none" w="med" len="med"/>
            </a:ln>
            <a:effectLst/>
          </p:spPr>
        </p:cxnSp>
        <p:sp>
          <p:nvSpPr>
            <p:cNvPr id="152" name="角丸四角形 151"/>
            <p:cNvSpPr/>
            <p:nvPr/>
          </p:nvSpPr>
          <p:spPr bwMode="auto">
            <a:xfrm>
              <a:off x="-2294919" y="4384071"/>
              <a:ext cx="1008000" cy="791999"/>
            </a:xfrm>
            <a:prstGeom prst="roundRect">
              <a:avLst/>
            </a:prstGeom>
            <a:solidFill>
              <a:schemeClr val="bg1">
                <a:lumMod val="75000"/>
                <a:alpha val="40000"/>
              </a:schemeClr>
            </a:solidFill>
            <a:ln w="19050">
              <a:prstDash val="sysDash"/>
              <a:headEnd/>
              <a:tailEnd/>
            </a:ln>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600">
                <a:solidFill>
                  <a:schemeClr val="tx1"/>
                </a:solidFill>
                <a:latin typeface="+mn-ea"/>
              </a:endParaRPr>
            </a:p>
          </p:txBody>
        </p:sp>
        <p:sp>
          <p:nvSpPr>
            <p:cNvPr id="153" name="角丸四角形 152"/>
            <p:cNvSpPr/>
            <p:nvPr/>
          </p:nvSpPr>
          <p:spPr bwMode="auto">
            <a:xfrm>
              <a:off x="-2294919" y="3416935"/>
              <a:ext cx="1008000" cy="791999"/>
            </a:xfrm>
            <a:prstGeom prst="roundRect">
              <a:avLst/>
            </a:prstGeom>
            <a:solidFill>
              <a:schemeClr val="bg1">
                <a:lumMod val="75000"/>
                <a:alpha val="40000"/>
              </a:schemeClr>
            </a:solidFill>
            <a:ln w="19050">
              <a:prstDash val="sysDash"/>
              <a:headEnd/>
              <a:tailEnd/>
            </a:ln>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600">
                <a:solidFill>
                  <a:schemeClr val="tx1"/>
                </a:solidFill>
                <a:latin typeface="+mn-ea"/>
              </a:endParaRPr>
            </a:p>
          </p:txBody>
        </p:sp>
        <p:sp>
          <p:nvSpPr>
            <p:cNvPr id="154" name="角丸四角形 153"/>
            <p:cNvSpPr/>
            <p:nvPr/>
          </p:nvSpPr>
          <p:spPr bwMode="auto">
            <a:xfrm>
              <a:off x="-2294919" y="5351204"/>
              <a:ext cx="1008000" cy="792000"/>
            </a:xfrm>
            <a:prstGeom prst="roundRect">
              <a:avLst/>
            </a:prstGeom>
            <a:solidFill>
              <a:schemeClr val="bg1">
                <a:lumMod val="75000"/>
                <a:alpha val="40000"/>
              </a:schemeClr>
            </a:solidFill>
            <a:ln w="19050">
              <a:prstDash val="sysDash"/>
              <a:headEnd/>
              <a:tailEnd/>
            </a:ln>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600">
                <a:solidFill>
                  <a:schemeClr val="tx1"/>
                </a:solidFill>
                <a:latin typeface="+mn-ea"/>
              </a:endParaRPr>
            </a:p>
          </p:txBody>
        </p:sp>
        <p:sp>
          <p:nvSpPr>
            <p:cNvPr id="155" name="テキスト ボックス 154"/>
            <p:cNvSpPr txBox="1"/>
            <p:nvPr/>
          </p:nvSpPr>
          <p:spPr>
            <a:xfrm>
              <a:off x="-2349334" y="3550539"/>
              <a:ext cx="374935" cy="715067"/>
            </a:xfrm>
            <a:prstGeom prst="rect">
              <a:avLst/>
            </a:prstGeom>
            <a:noFill/>
          </p:spPr>
          <p:txBody>
            <a:bodyPr wrap="none" rtlCol="0">
              <a:spAutoFit/>
            </a:bodyPr>
            <a:lstStyle/>
            <a:p>
              <a:r>
                <a:rPr kumimoji="1" lang="en-US" altLang="ja-JP" sz="1600" dirty="0" smtClean="0">
                  <a:solidFill>
                    <a:schemeClr val="tx1"/>
                  </a:solidFill>
                  <a:latin typeface="+mn-ea"/>
                  <a:ea typeface="+mn-ea"/>
                </a:rPr>
                <a:t>UI</a:t>
              </a:r>
              <a:endParaRPr kumimoji="1" lang="ja-JP" altLang="en-US" sz="1600" dirty="0" smtClean="0">
                <a:solidFill>
                  <a:schemeClr val="tx1"/>
                </a:solidFill>
                <a:latin typeface="+mn-ea"/>
                <a:ea typeface="+mn-ea"/>
              </a:endParaRPr>
            </a:p>
          </p:txBody>
        </p:sp>
      </p:grpSp>
      <p:sp>
        <p:nvSpPr>
          <p:cNvPr id="5" name="角丸四角形 4"/>
          <p:cNvSpPr/>
          <p:nvPr/>
        </p:nvSpPr>
        <p:spPr bwMode="auto">
          <a:xfrm>
            <a:off x="72000" y="5014740"/>
            <a:ext cx="1476000" cy="1728000"/>
          </a:xfrm>
          <a:prstGeom prst="roundRect">
            <a:avLst/>
          </a:prstGeom>
          <a:noFill/>
          <a:ln w="25400">
            <a:solidFill>
              <a:srgbClr val="FFC000"/>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200" dirty="0">
                <a:solidFill>
                  <a:schemeClr val="tx1"/>
                </a:solidFill>
                <a:latin typeface="+mj-ea"/>
                <a:ea typeface="+mj-ea"/>
              </a:rPr>
              <a:t>Simple</a:t>
            </a:r>
            <a:endParaRPr lang="ja-JP" altLang="en-US" sz="3200" dirty="0">
              <a:solidFill>
                <a:schemeClr val="tx1"/>
              </a:solidFill>
              <a:latin typeface="+mj-ea"/>
              <a:ea typeface="+mj-ea"/>
            </a:endParaRPr>
          </a:p>
        </p:txBody>
      </p:sp>
      <p:sp>
        <p:nvSpPr>
          <p:cNvPr id="8" name="正方形/長方形 7"/>
          <p:cNvSpPr/>
          <p:nvPr/>
        </p:nvSpPr>
        <p:spPr bwMode="auto">
          <a:xfrm>
            <a:off x="1586817" y="5014740"/>
            <a:ext cx="1548000" cy="1728000"/>
          </a:xfrm>
          <a:prstGeom prst="rect">
            <a:avLst/>
          </a:prstGeom>
          <a:solidFill>
            <a:srgbClr val="FFCC00"/>
          </a:solidFill>
          <a:ln w="9525">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高いユーザビリティ</a:t>
            </a:r>
            <a:endParaRPr lang="en-US" altLang="ja-JP" sz="1600" dirty="0" smtClean="0">
              <a:ln>
                <a:solidFill>
                  <a:schemeClr val="bg1">
                    <a:lumMod val="65000"/>
                  </a:schemeClr>
                </a:solidFill>
              </a:ln>
              <a:solidFill>
                <a:schemeClr val="tx1">
                  <a:lumMod val="85000"/>
                  <a:lumOff val="15000"/>
                </a:schemeClr>
              </a:solidFill>
              <a:latin typeface="+mn-ea"/>
              <a:ea typeface="+mn-ea"/>
            </a:endParaRPr>
          </a:p>
          <a:p>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ユニバーサル技術により何処からでも利用可能</a:t>
            </a:r>
            <a:endParaRPr lang="en-US" altLang="ja-JP" sz="1600" dirty="0" smtClean="0">
              <a:ln>
                <a:solidFill>
                  <a:schemeClr val="bg1">
                    <a:lumMod val="65000"/>
                  </a:schemeClr>
                </a:solidFill>
              </a:ln>
              <a:solidFill>
                <a:schemeClr val="tx1">
                  <a:lumMod val="85000"/>
                  <a:lumOff val="15000"/>
                </a:schemeClr>
              </a:solidFill>
              <a:latin typeface="+mn-ea"/>
              <a:ea typeface="+mn-ea"/>
            </a:endParaRPr>
          </a:p>
        </p:txBody>
      </p:sp>
      <p:sp>
        <p:nvSpPr>
          <p:cNvPr id="85" name="正方形/長方形 84"/>
          <p:cNvSpPr/>
          <p:nvPr/>
        </p:nvSpPr>
        <p:spPr bwMode="auto">
          <a:xfrm>
            <a:off x="3538186" y="5014740"/>
            <a:ext cx="2340000" cy="1728000"/>
          </a:xfrm>
          <a:prstGeom prst="rect">
            <a:avLst/>
          </a:prstGeom>
          <a:solidFill>
            <a:schemeClr val="accent3">
              <a:lumMod val="40000"/>
              <a:lumOff val="60000"/>
            </a:schemeClr>
          </a:solidFill>
          <a:ln w="9525">
            <a:noFill/>
            <a:miter lim="800000"/>
            <a:headEnd/>
            <a:tailEnd/>
          </a:ln>
          <a:effectLst/>
        </p:spPr>
        <p:txBody>
          <a:bodyPr wrap="square" lIns="36000" rIns="36000" rtlCol="0" anchor="t" anchorCtr="0">
            <a:noAutofit/>
          </a:bodyPr>
          <a:lstStyle/>
          <a:p>
            <a:pPr marL="72000" indent="-72000">
              <a:buFont typeface="Wingdings" panose="05000000000000000000" pitchFamily="2" charset="2"/>
              <a:buChar char="Ø"/>
            </a:pPr>
            <a:endParaRPr lang="en-US" altLang="ja-JP" sz="1600" dirty="0" smtClean="0">
              <a:solidFill>
                <a:schemeClr val="tx1"/>
              </a:solidFill>
              <a:latin typeface="+mn-ea"/>
              <a:ea typeface="+mn-ea"/>
            </a:endParaRPr>
          </a:p>
          <a:p>
            <a:pPr marL="72000" indent="-72000">
              <a:buFont typeface="Wingdings" panose="05000000000000000000" pitchFamily="2" charset="2"/>
              <a:buChar char="Ø"/>
            </a:pPr>
            <a:r>
              <a:rPr lang="en-US" altLang="ja-JP" sz="1600" dirty="0" smtClean="0">
                <a:solidFill>
                  <a:schemeClr val="tx1"/>
                </a:solidFill>
                <a:latin typeface="+mn-ea"/>
                <a:ea typeface="+mn-ea"/>
              </a:rPr>
              <a:t> </a:t>
            </a:r>
            <a:r>
              <a:rPr lang="ja-JP" altLang="en-US" sz="1600" dirty="0" smtClean="0">
                <a:solidFill>
                  <a:schemeClr val="tx1"/>
                </a:solidFill>
                <a:latin typeface="+mn-ea"/>
                <a:ea typeface="+mn-ea"/>
              </a:rPr>
              <a:t>低いユーザビリティ</a:t>
            </a:r>
            <a:endParaRPr lang="en-US" altLang="ja-JP" sz="1600" dirty="0" smtClean="0">
              <a:solidFill>
                <a:schemeClr val="tx1"/>
              </a:solidFill>
              <a:latin typeface="+mn-ea"/>
              <a:ea typeface="+mn-ea"/>
            </a:endParaRPr>
          </a:p>
          <a:p>
            <a:pPr marL="72000" indent="-72000">
              <a:buFont typeface="Wingdings" panose="05000000000000000000" pitchFamily="2" charset="2"/>
              <a:buChar char="Ø"/>
            </a:pPr>
            <a:endParaRPr lang="en-US" altLang="ja-JP" sz="1600" dirty="0">
              <a:solidFill>
                <a:schemeClr val="tx1"/>
              </a:solidFill>
              <a:latin typeface="+mn-ea"/>
              <a:ea typeface="+mn-ea"/>
            </a:endParaRPr>
          </a:p>
          <a:p>
            <a:pPr marL="72000" indent="-72000">
              <a:buFont typeface="Wingdings" panose="05000000000000000000" pitchFamily="2" charset="2"/>
              <a:buChar char="Ø"/>
            </a:pPr>
            <a:r>
              <a:rPr kumimoji="1" lang="ja-JP" altLang="en-US" sz="1600" dirty="0" smtClean="0">
                <a:solidFill>
                  <a:schemeClr val="tx1"/>
                </a:solidFill>
                <a:latin typeface="+mn-ea"/>
                <a:ea typeface="+mn-ea"/>
              </a:rPr>
              <a:t>ベンダー依存の技術</a:t>
            </a:r>
          </a:p>
        </p:txBody>
      </p:sp>
      <p:sp>
        <p:nvSpPr>
          <p:cNvPr id="91" name="二等辺三角形 90"/>
          <p:cNvSpPr/>
          <p:nvPr/>
        </p:nvSpPr>
        <p:spPr bwMode="auto">
          <a:xfrm rot="5400000">
            <a:off x="2551291" y="5788740"/>
            <a:ext cx="1764000" cy="216000"/>
          </a:xfrm>
          <a:prstGeom prst="triangle">
            <a:avLst/>
          </a:prstGeom>
          <a:solidFill>
            <a:schemeClr val="bg1">
              <a:lumMod val="6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48" name="テキスト ボックス 147"/>
          <p:cNvSpPr txBox="1"/>
          <p:nvPr/>
        </p:nvSpPr>
        <p:spPr>
          <a:xfrm>
            <a:off x="724077" y="921658"/>
            <a:ext cx="1579278" cy="369332"/>
          </a:xfrm>
          <a:prstGeom prst="rect">
            <a:avLst/>
          </a:prstGeom>
          <a:noFill/>
        </p:spPr>
        <p:txBody>
          <a:bodyPr wrap="none" rtlCol="0">
            <a:spAutoFit/>
          </a:bodyPr>
          <a:lstStyle/>
          <a:p>
            <a:r>
              <a:rPr kumimoji="1" lang="en-US" altLang="ja-JP" sz="2000" b="1" u="sng" dirty="0" smtClean="0">
                <a:solidFill>
                  <a:schemeClr val="tx2">
                    <a:lumMod val="50000"/>
                  </a:schemeClr>
                </a:solidFill>
                <a:latin typeface="+mj-ea"/>
                <a:ea typeface="+mj-ea"/>
              </a:rPr>
              <a:t>Requirement</a:t>
            </a:r>
            <a:endParaRPr kumimoji="1" lang="ja-JP" altLang="en-US" sz="2000" b="1" u="sng" dirty="0" smtClean="0">
              <a:solidFill>
                <a:schemeClr val="tx2">
                  <a:lumMod val="50000"/>
                </a:schemeClr>
              </a:solidFill>
              <a:latin typeface="+mj-ea"/>
              <a:ea typeface="+mj-ea"/>
            </a:endParaRPr>
          </a:p>
        </p:txBody>
      </p:sp>
      <p:sp>
        <p:nvSpPr>
          <p:cNvPr id="175" name="円/楕円 174"/>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176" name="円/楕円 175"/>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177" name="テキスト ボックス 176"/>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31" name="テキスト ボックス 30"/>
          <p:cNvSpPr txBox="1"/>
          <p:nvPr/>
        </p:nvSpPr>
        <p:spPr>
          <a:xfrm>
            <a:off x="6894230" y="921658"/>
            <a:ext cx="1818126" cy="369332"/>
          </a:xfrm>
          <a:prstGeom prst="rect">
            <a:avLst/>
          </a:prstGeom>
          <a:noFill/>
        </p:spPr>
        <p:txBody>
          <a:bodyPr wrap="none" rtlCol="0">
            <a:spAutoFit/>
          </a:bodyPr>
          <a:lstStyle/>
          <a:p>
            <a:r>
              <a:rPr kumimoji="1" lang="en-US" altLang="ja-JP" sz="2000" b="1" u="sng" dirty="0" smtClean="0">
                <a:solidFill>
                  <a:schemeClr val="accent2"/>
                </a:solidFill>
                <a:latin typeface="+mj-ea"/>
                <a:ea typeface="+mj-ea"/>
              </a:rPr>
              <a:t>To-Be</a:t>
            </a:r>
            <a:r>
              <a:rPr kumimoji="1" lang="ja-JP" altLang="en-US" sz="2000" b="1" u="sng" dirty="0" smtClean="0">
                <a:solidFill>
                  <a:schemeClr val="accent2"/>
                </a:solidFill>
                <a:latin typeface="+mj-ea"/>
                <a:ea typeface="+mj-ea"/>
              </a:rPr>
              <a:t> </a:t>
            </a:r>
            <a:r>
              <a:rPr kumimoji="1" lang="en-US" altLang="ja-JP" sz="2000" b="1" u="sng" dirty="0" smtClean="0">
                <a:solidFill>
                  <a:schemeClr val="accent2"/>
                </a:solidFill>
                <a:latin typeface="+mj-ea"/>
                <a:ea typeface="+mj-ea"/>
              </a:rPr>
              <a:t>System</a:t>
            </a:r>
            <a:endParaRPr kumimoji="1" lang="ja-JP" altLang="en-US" sz="2000" b="1" u="sng" dirty="0" smtClean="0">
              <a:solidFill>
                <a:schemeClr val="accent2"/>
              </a:solidFill>
              <a:latin typeface="+mj-ea"/>
              <a:ea typeface="+mj-ea"/>
            </a:endParaRPr>
          </a:p>
        </p:txBody>
      </p:sp>
      <p:sp>
        <p:nvSpPr>
          <p:cNvPr id="33" name="正方形/長方形 32"/>
          <p:cNvSpPr/>
          <p:nvPr/>
        </p:nvSpPr>
        <p:spPr bwMode="auto">
          <a:xfrm>
            <a:off x="6078061" y="1331837"/>
            <a:ext cx="2185253" cy="4060434"/>
          </a:xfrm>
          <a:prstGeom prst="rect">
            <a:avLst/>
          </a:prstGeom>
          <a:solidFill>
            <a:schemeClr val="accent2">
              <a:lumMod val="40000"/>
              <a:lumOff val="60000"/>
            </a:schemeClr>
          </a:solidFill>
          <a:ln w="38100">
            <a:solidFill>
              <a:srgbClr val="FF0000"/>
            </a:solidFill>
            <a:miter lim="800000"/>
            <a:headEnd/>
            <a:tailEnd/>
          </a:ln>
          <a:effectLst>
            <a:glow rad="63500">
              <a:schemeClr val="accent2">
                <a:satMod val="175000"/>
                <a:alpha val="40000"/>
              </a:schemeClr>
            </a:glow>
          </a:effectLst>
        </p:spPr>
        <p:txBody>
          <a:bodyPr wrap="square" lIns="72000" rIns="0" rtlCol="0" anchor="t" anchorCtr="0">
            <a:noAutofit/>
          </a:bodyPr>
          <a:lstStyle/>
          <a:p>
            <a:r>
              <a:rPr kumimoji="1" lang="en-US" altLang="ja-JP" sz="2400" dirty="0" smtClean="0">
                <a:ln>
                  <a:solidFill>
                    <a:schemeClr val="bg1"/>
                  </a:solidFill>
                </a:ln>
                <a:solidFill>
                  <a:srgbClr val="C00000"/>
                </a:solidFill>
                <a:latin typeface="+mn-ea"/>
                <a:ea typeface="+mn-ea"/>
              </a:rPr>
              <a:t>A: </a:t>
            </a:r>
            <a:r>
              <a:rPr kumimoji="1" lang="ja-JP" altLang="en-US" sz="2400" dirty="0" smtClean="0">
                <a:ln>
                  <a:solidFill>
                    <a:schemeClr val="bg1"/>
                  </a:solidFill>
                </a:ln>
                <a:solidFill>
                  <a:srgbClr val="C00000"/>
                </a:solidFill>
                <a:latin typeface="+mn-ea"/>
                <a:ea typeface="+mn-ea"/>
              </a:rPr>
              <a:t>疎結合化</a:t>
            </a:r>
            <a:endParaRPr kumimoji="1" lang="en-US" altLang="ja-JP" sz="2400" dirty="0" smtClean="0">
              <a:ln>
                <a:solidFill>
                  <a:schemeClr val="bg1"/>
                </a:solidFill>
              </a:ln>
              <a:solidFill>
                <a:srgbClr val="C00000"/>
              </a:solidFill>
              <a:latin typeface="+mn-ea"/>
              <a:ea typeface="+mn-ea"/>
            </a:endParaRPr>
          </a:p>
          <a:p>
            <a:r>
              <a:rPr kumimoji="1" lang="ja-JP" altLang="en-US" sz="1600" dirty="0" smtClean="0">
                <a:solidFill>
                  <a:schemeClr val="tx1"/>
                </a:solidFill>
                <a:latin typeface="+mn-ea"/>
                <a:ea typeface="+mn-ea"/>
              </a:rPr>
              <a:t>システムの要素を分離、</a:t>
            </a:r>
            <a:endParaRPr kumimoji="1" lang="en-US" altLang="ja-JP" sz="1600" dirty="0" smtClean="0">
              <a:solidFill>
                <a:schemeClr val="tx1"/>
              </a:solidFill>
              <a:latin typeface="+mn-ea"/>
              <a:ea typeface="+mn-ea"/>
            </a:endParaRPr>
          </a:p>
          <a:p>
            <a:r>
              <a:rPr lang="ja-JP" altLang="en-US" sz="1600" dirty="0" smtClean="0">
                <a:solidFill>
                  <a:schemeClr val="tx1"/>
                </a:solidFill>
                <a:latin typeface="+mn-ea"/>
                <a:ea typeface="+mn-ea"/>
              </a:rPr>
              <a:t>疎結合化する</a:t>
            </a:r>
            <a:endParaRPr kumimoji="1" lang="ja-JP" altLang="en-US" sz="1600" dirty="0" smtClean="0">
              <a:solidFill>
                <a:schemeClr val="tx1"/>
              </a:solidFill>
              <a:latin typeface="+mn-ea"/>
              <a:ea typeface="+mn-ea"/>
            </a:endParaRPr>
          </a:p>
        </p:txBody>
      </p:sp>
      <p:sp>
        <p:nvSpPr>
          <p:cNvPr id="34" name="角丸四角形 33"/>
          <p:cNvSpPr/>
          <p:nvPr/>
        </p:nvSpPr>
        <p:spPr bwMode="auto">
          <a:xfrm>
            <a:off x="6114603" y="4374297"/>
            <a:ext cx="1036317" cy="788035"/>
          </a:xfrm>
          <a:prstGeom prst="roundRect">
            <a:avLst/>
          </a:prstGeom>
          <a:ln w="381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kumimoji="1" lang="ja-JP" altLang="en-US" sz="1800" smtClean="0">
              <a:solidFill>
                <a:schemeClr val="tx1"/>
              </a:solidFill>
              <a:latin typeface="+mn-ea"/>
            </a:endParaRPr>
          </a:p>
        </p:txBody>
      </p:sp>
      <p:sp>
        <p:nvSpPr>
          <p:cNvPr id="35" name="角丸四角形 34"/>
          <p:cNvSpPr/>
          <p:nvPr/>
        </p:nvSpPr>
        <p:spPr bwMode="auto">
          <a:xfrm>
            <a:off x="6339315" y="2362185"/>
            <a:ext cx="1036317" cy="788035"/>
          </a:xfrm>
          <a:prstGeom prst="roundRect">
            <a:avLst/>
          </a:prstGeom>
          <a:ln w="381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800">
              <a:solidFill>
                <a:schemeClr val="tx1"/>
              </a:solidFill>
              <a:latin typeface="+mn-ea"/>
            </a:endParaRPr>
          </a:p>
        </p:txBody>
      </p:sp>
      <p:pic>
        <p:nvPicPr>
          <p:cNvPr id="36" name="図 3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76857" y="2463900"/>
            <a:ext cx="764998" cy="585275"/>
          </a:xfrm>
          <a:prstGeom prst="rect">
            <a:avLst/>
          </a:prstGeom>
          <a:noFill/>
          <a:ln w="25400">
            <a:solidFill>
              <a:srgbClr val="FFC000"/>
            </a:solidFill>
            <a:miter lim="800000"/>
            <a:headEnd/>
            <a:tailEnd/>
          </a:ln>
          <a:effectLst/>
        </p:spPr>
      </p:pic>
      <p:sp>
        <p:nvSpPr>
          <p:cNvPr id="37" name="円柱 36"/>
          <p:cNvSpPr/>
          <p:nvPr/>
        </p:nvSpPr>
        <p:spPr bwMode="auto">
          <a:xfrm>
            <a:off x="6236200" y="4581008"/>
            <a:ext cx="795598" cy="428400"/>
          </a:xfrm>
          <a:prstGeom prst="can">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en-US" altLang="ja-JP" sz="1800" dirty="0" smtClean="0">
                <a:solidFill>
                  <a:schemeClr val="tx1"/>
                </a:solidFill>
                <a:latin typeface="+mn-ea"/>
              </a:rPr>
              <a:t>Data</a:t>
            </a:r>
            <a:endParaRPr kumimoji="1" lang="ja-JP" altLang="en-US" sz="1800" dirty="0" smtClean="0">
              <a:solidFill>
                <a:schemeClr val="tx1"/>
              </a:solidFill>
              <a:latin typeface="+mn-ea"/>
            </a:endParaRPr>
          </a:p>
        </p:txBody>
      </p:sp>
      <p:sp>
        <p:nvSpPr>
          <p:cNvPr id="38" name="角丸四角形 37"/>
          <p:cNvSpPr/>
          <p:nvPr/>
        </p:nvSpPr>
        <p:spPr bwMode="auto">
          <a:xfrm>
            <a:off x="7150920" y="3390848"/>
            <a:ext cx="1036319" cy="788035"/>
          </a:xfrm>
          <a:prstGeom prst="roundRect">
            <a:avLst/>
          </a:prstGeom>
          <a:ln w="381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800">
              <a:solidFill>
                <a:schemeClr val="tx1"/>
              </a:solidFill>
              <a:latin typeface="+mn-ea"/>
            </a:endParaRPr>
          </a:p>
        </p:txBody>
      </p:sp>
      <p:cxnSp>
        <p:nvCxnSpPr>
          <p:cNvPr id="39" name="直線矢印コネクタ 38"/>
          <p:cNvCxnSpPr>
            <a:stCxn id="35" idx="2"/>
            <a:endCxn id="34" idx="0"/>
          </p:cNvCxnSpPr>
          <p:nvPr/>
        </p:nvCxnSpPr>
        <p:spPr bwMode="auto">
          <a:xfrm flipH="1">
            <a:off x="6632762" y="3150220"/>
            <a:ext cx="224712" cy="1224077"/>
          </a:xfrm>
          <a:prstGeom prst="straightConnector1">
            <a:avLst/>
          </a:prstGeom>
          <a:noFill/>
          <a:ln w="38100" cap="flat" cmpd="sng" algn="ctr">
            <a:solidFill>
              <a:schemeClr val="tx2">
                <a:lumMod val="60000"/>
                <a:lumOff val="40000"/>
              </a:schemeClr>
            </a:solidFill>
            <a:prstDash val="solid"/>
            <a:round/>
            <a:headEnd type="arrow" w="med" len="med"/>
            <a:tailEnd type="arrow" w="med" len="med"/>
          </a:ln>
          <a:effectLst/>
        </p:spPr>
      </p:cxnSp>
      <p:cxnSp>
        <p:nvCxnSpPr>
          <p:cNvPr id="40" name="直線矢印コネクタ 39"/>
          <p:cNvCxnSpPr>
            <a:stCxn id="35" idx="2"/>
            <a:endCxn id="38" idx="1"/>
          </p:cNvCxnSpPr>
          <p:nvPr/>
        </p:nvCxnSpPr>
        <p:spPr bwMode="auto">
          <a:xfrm>
            <a:off x="6857474" y="3150220"/>
            <a:ext cx="293446" cy="634646"/>
          </a:xfrm>
          <a:prstGeom prst="straightConnector1">
            <a:avLst/>
          </a:prstGeom>
          <a:noFill/>
          <a:ln w="38100" cap="flat" cmpd="sng" algn="ctr">
            <a:solidFill>
              <a:schemeClr val="tx2">
                <a:lumMod val="60000"/>
                <a:lumOff val="40000"/>
              </a:schemeClr>
            </a:solidFill>
            <a:prstDash val="solid"/>
            <a:round/>
            <a:headEnd type="arrow" w="med" len="med"/>
            <a:tailEnd type="arrow" w="med" len="med"/>
          </a:ln>
          <a:effectLst/>
        </p:spPr>
      </p:cxnSp>
      <p:cxnSp>
        <p:nvCxnSpPr>
          <p:cNvPr id="41" name="直線矢印コネクタ 40"/>
          <p:cNvCxnSpPr>
            <a:stCxn id="38" idx="1"/>
            <a:endCxn id="34" idx="0"/>
          </p:cNvCxnSpPr>
          <p:nvPr/>
        </p:nvCxnSpPr>
        <p:spPr bwMode="auto">
          <a:xfrm flipH="1">
            <a:off x="6632762" y="3784866"/>
            <a:ext cx="518158" cy="589431"/>
          </a:xfrm>
          <a:prstGeom prst="straightConnector1">
            <a:avLst/>
          </a:prstGeom>
          <a:noFill/>
          <a:ln w="38100" cap="flat" cmpd="sng" algn="ctr">
            <a:solidFill>
              <a:schemeClr val="tx2">
                <a:lumMod val="60000"/>
                <a:lumOff val="40000"/>
              </a:schemeClr>
            </a:solidFill>
            <a:prstDash val="solid"/>
            <a:round/>
            <a:headEnd type="arrow" w="med" len="med"/>
            <a:tailEnd type="arrow" w="med" len="med"/>
          </a:ln>
          <a:effectLst/>
        </p:spPr>
      </p:cxnSp>
      <p:sp>
        <p:nvSpPr>
          <p:cNvPr id="42" name="フローチャート : 定義済み処理 41"/>
          <p:cNvSpPr/>
          <p:nvPr/>
        </p:nvSpPr>
        <p:spPr bwMode="auto">
          <a:xfrm>
            <a:off x="7294975" y="3545168"/>
            <a:ext cx="777240" cy="520751"/>
          </a:xfrm>
          <a:prstGeom prst="flowChartPredefinedProcess">
            <a:avLst/>
          </a:prstGeom>
          <a:solidFill>
            <a:schemeClr val="bg1"/>
          </a:solidFill>
          <a:ln w="12700">
            <a:solidFill>
              <a:schemeClr val="tx1"/>
            </a:solidFill>
            <a:miter lim="800000"/>
            <a:headEnd/>
            <a:tailEnd/>
          </a:ln>
          <a:effectLst/>
        </p:spPr>
        <p:txBody>
          <a:bodyPr wrap="none" rtlCol="0" anchor="ctr" anchorCtr="0">
            <a:noAutofit/>
          </a:bodyPr>
          <a:lstStyle/>
          <a:p>
            <a:pPr algn="ctr"/>
            <a:r>
              <a:rPr kumimoji="1" lang="en-US" altLang="ja-JP" sz="1800" dirty="0" smtClean="0">
                <a:solidFill>
                  <a:schemeClr val="tx1"/>
                </a:solidFill>
                <a:latin typeface="+mn-ea"/>
                <a:ea typeface="+mn-ea"/>
              </a:rPr>
              <a:t>Service</a:t>
            </a:r>
            <a:endParaRPr kumimoji="1" lang="ja-JP" altLang="en-US" sz="1800" dirty="0" smtClean="0">
              <a:solidFill>
                <a:schemeClr val="tx1"/>
              </a:solidFill>
              <a:latin typeface="+mn-ea"/>
              <a:ea typeface="+mn-ea"/>
            </a:endParaRPr>
          </a:p>
        </p:txBody>
      </p:sp>
      <p:sp>
        <p:nvSpPr>
          <p:cNvPr id="43" name="テキスト ボックス 42"/>
          <p:cNvSpPr txBox="1"/>
          <p:nvPr/>
        </p:nvSpPr>
        <p:spPr>
          <a:xfrm>
            <a:off x="6274263" y="2611344"/>
            <a:ext cx="378630" cy="341632"/>
          </a:xfrm>
          <a:prstGeom prst="rect">
            <a:avLst/>
          </a:prstGeom>
          <a:noFill/>
        </p:spPr>
        <p:txBody>
          <a:bodyPr wrap="none" rtlCol="0">
            <a:spAutoFit/>
          </a:bodyPr>
          <a:lstStyle/>
          <a:p>
            <a:r>
              <a:rPr kumimoji="1" lang="en-US" altLang="ja-JP" sz="1800" dirty="0" smtClean="0">
                <a:solidFill>
                  <a:schemeClr val="tx1"/>
                </a:solidFill>
                <a:latin typeface="+mn-ea"/>
                <a:ea typeface="+mn-ea"/>
              </a:rPr>
              <a:t>UI</a:t>
            </a:r>
            <a:endParaRPr kumimoji="1" lang="ja-JP" altLang="en-US" sz="1800" dirty="0" smtClean="0">
              <a:solidFill>
                <a:schemeClr val="tx1"/>
              </a:solidFill>
              <a:latin typeface="+mn-ea"/>
              <a:ea typeface="+mn-ea"/>
            </a:endParaRPr>
          </a:p>
        </p:txBody>
      </p:sp>
      <p:sp>
        <p:nvSpPr>
          <p:cNvPr id="44" name="正方形/長方形 43"/>
          <p:cNvSpPr/>
          <p:nvPr/>
        </p:nvSpPr>
        <p:spPr bwMode="auto">
          <a:xfrm>
            <a:off x="8403572" y="1333654"/>
            <a:ext cx="656311" cy="5364000"/>
          </a:xfrm>
          <a:prstGeom prst="rect">
            <a:avLst/>
          </a:prstGeom>
          <a:solidFill>
            <a:schemeClr val="accent2">
              <a:lumMod val="40000"/>
              <a:lumOff val="60000"/>
            </a:schemeClr>
          </a:solidFill>
          <a:ln w="38100">
            <a:solidFill>
              <a:schemeClr val="accent2">
                <a:lumMod val="60000"/>
                <a:lumOff val="40000"/>
              </a:schemeClr>
            </a:solidFill>
            <a:miter lim="800000"/>
            <a:headEnd/>
            <a:tailEnd/>
          </a:ln>
          <a:effectLst/>
        </p:spPr>
        <p:txBody>
          <a:bodyPr wrap="square" lIns="72000" rIns="0" rtlCol="0" anchor="ctr" anchorCtr="0">
            <a:noAutofit/>
          </a:bodyPr>
          <a:lstStyle/>
          <a:p>
            <a:endParaRPr kumimoji="1" lang="ja-JP" altLang="en-US" sz="1600" dirty="0" smtClean="0">
              <a:solidFill>
                <a:schemeClr val="tx1"/>
              </a:solidFill>
              <a:latin typeface="+mn-ea"/>
              <a:ea typeface="+mn-ea"/>
            </a:endParaRPr>
          </a:p>
        </p:txBody>
      </p:sp>
      <p:sp>
        <p:nvSpPr>
          <p:cNvPr id="45" name="正方形/長方形 44"/>
          <p:cNvSpPr/>
          <p:nvPr/>
        </p:nvSpPr>
        <p:spPr bwMode="auto">
          <a:xfrm>
            <a:off x="6078098" y="5489427"/>
            <a:ext cx="2988000" cy="1224000"/>
          </a:xfrm>
          <a:prstGeom prst="rect">
            <a:avLst/>
          </a:prstGeom>
          <a:solidFill>
            <a:schemeClr val="accent2">
              <a:lumMod val="40000"/>
              <a:lumOff val="60000"/>
            </a:schemeClr>
          </a:solidFill>
          <a:ln w="38100">
            <a:solidFill>
              <a:schemeClr val="accent2">
                <a:lumMod val="60000"/>
                <a:lumOff val="40000"/>
              </a:schemeClr>
            </a:solidFill>
            <a:miter lim="800000"/>
            <a:headEnd/>
            <a:tailEnd/>
          </a:ln>
          <a:effectLst/>
        </p:spPr>
        <p:txBody>
          <a:bodyPr wrap="square" lIns="72000" rIns="0" rtlCol="0" anchor="t" anchorCtr="0">
            <a:noAutofit/>
          </a:bodyPr>
          <a:lstStyle/>
          <a:p>
            <a:r>
              <a:rPr kumimoji="1" lang="en-US" altLang="ja-JP" sz="2400" dirty="0" smtClean="0">
                <a:ln>
                  <a:solidFill>
                    <a:schemeClr val="bg1"/>
                  </a:solidFill>
                </a:ln>
                <a:solidFill>
                  <a:srgbClr val="C00000"/>
                </a:solidFill>
                <a:latin typeface="+mn-ea"/>
                <a:ea typeface="+mn-ea"/>
              </a:rPr>
              <a:t>B</a:t>
            </a:r>
            <a:r>
              <a:rPr lang="en-US" altLang="ja-JP" sz="2400" dirty="0" smtClean="0">
                <a:ln>
                  <a:solidFill>
                    <a:schemeClr val="bg1"/>
                  </a:solidFill>
                </a:ln>
                <a:solidFill>
                  <a:srgbClr val="C00000"/>
                </a:solidFill>
                <a:latin typeface="+mn-ea"/>
                <a:ea typeface="+mn-ea"/>
              </a:rPr>
              <a:t>: CI</a:t>
            </a:r>
            <a:r>
              <a:rPr kumimoji="1" lang="ja-JP" altLang="en-US" sz="2400" dirty="0" smtClean="0">
                <a:ln>
                  <a:solidFill>
                    <a:schemeClr val="bg1"/>
                  </a:solidFill>
                </a:ln>
                <a:solidFill>
                  <a:srgbClr val="C00000"/>
                </a:solidFill>
                <a:latin typeface="+mn-ea"/>
                <a:ea typeface="+mn-ea"/>
              </a:rPr>
              <a:t>適用</a:t>
            </a:r>
            <a:endParaRPr kumimoji="1" lang="en-US" altLang="ja-JP" sz="2400" dirty="0" smtClean="0">
              <a:ln>
                <a:solidFill>
                  <a:schemeClr val="bg1"/>
                </a:solidFill>
              </a:ln>
              <a:solidFill>
                <a:srgbClr val="C00000"/>
              </a:solidFill>
              <a:latin typeface="+mn-ea"/>
              <a:ea typeface="+mn-ea"/>
            </a:endParaRPr>
          </a:p>
          <a:p>
            <a:r>
              <a:rPr lang="ja-JP" altLang="en-US" sz="1600" dirty="0" smtClean="0">
                <a:solidFill>
                  <a:schemeClr val="tx1"/>
                </a:solidFill>
                <a:latin typeface="+mn-ea"/>
              </a:rPr>
              <a:t>ワークフローの見直し、ビルド</a:t>
            </a:r>
            <a:r>
              <a:rPr lang="en-US" altLang="ja-JP" sz="1600" dirty="0" smtClean="0">
                <a:solidFill>
                  <a:schemeClr val="tx1"/>
                </a:solidFill>
                <a:latin typeface="+mn-ea"/>
              </a:rPr>
              <a:t>/</a:t>
            </a:r>
            <a:r>
              <a:rPr lang="ja-JP" altLang="en-US" sz="1600" dirty="0" smtClean="0">
                <a:solidFill>
                  <a:schemeClr val="tx1"/>
                </a:solidFill>
                <a:latin typeface="+mn-ea"/>
              </a:rPr>
              <a:t>テスト自動化、リソース管理効率化、プロジェクト管理見える化、など</a:t>
            </a:r>
          </a:p>
        </p:txBody>
      </p:sp>
      <p:sp>
        <p:nvSpPr>
          <p:cNvPr id="46" name="正方形/長方形 45"/>
          <p:cNvSpPr/>
          <p:nvPr/>
        </p:nvSpPr>
        <p:spPr bwMode="auto">
          <a:xfrm>
            <a:off x="8438294" y="5365378"/>
            <a:ext cx="612000" cy="217544"/>
          </a:xfrm>
          <a:prstGeom prst="rect">
            <a:avLst/>
          </a:prstGeom>
          <a:solidFill>
            <a:schemeClr val="accent2">
              <a:lumMod val="40000"/>
              <a:lumOff val="60000"/>
            </a:schemeClr>
          </a:solidFill>
          <a:ln w="38100">
            <a:noFill/>
            <a:miter lim="800000"/>
            <a:headEnd/>
            <a:tailEnd/>
          </a:ln>
          <a:effectLst/>
        </p:spPr>
        <p:txBody>
          <a:bodyPr wrap="square" lIns="72000" rIns="0" rtlCol="0" anchor="ctr" anchorCtr="0">
            <a:noAutofit/>
          </a:bodyPr>
          <a:lstStyle/>
          <a:p>
            <a:endParaRPr kumimoji="1" lang="ja-JP" altLang="en-US" sz="1600" dirty="0" smtClean="0">
              <a:solidFill>
                <a:schemeClr val="tx1"/>
              </a:solidFill>
              <a:latin typeface="+mn-ea"/>
              <a:ea typeface="+mn-ea"/>
            </a:endParaRPr>
          </a:p>
        </p:txBody>
      </p:sp>
      <p:sp>
        <p:nvSpPr>
          <p:cNvPr id="47" name="テキスト ボックス 46"/>
          <p:cNvSpPr txBox="1"/>
          <p:nvPr/>
        </p:nvSpPr>
        <p:spPr>
          <a:xfrm>
            <a:off x="6075641" y="3572304"/>
            <a:ext cx="1007007" cy="313932"/>
          </a:xfrm>
          <a:prstGeom prst="rect">
            <a:avLst/>
          </a:prstGeom>
          <a:noFill/>
          <a:ln>
            <a:noFill/>
          </a:ln>
        </p:spPr>
        <p:txBody>
          <a:bodyPr wrap="none" rtlCol="0">
            <a:spAutoFit/>
          </a:bodyPr>
          <a:lstStyle/>
          <a:p>
            <a:r>
              <a:rPr kumimoji="1" lang="en-US" altLang="ja-JP" sz="1600" b="1" dirty="0" smtClean="0">
                <a:ln>
                  <a:solidFill>
                    <a:schemeClr val="bg1"/>
                  </a:solidFill>
                </a:ln>
                <a:solidFill>
                  <a:srgbClr val="FF0000"/>
                </a:solidFill>
                <a:latin typeface="+mn-ea"/>
                <a:ea typeface="+mn-ea"/>
              </a:rPr>
              <a:t>REST I/F</a:t>
            </a:r>
            <a:endParaRPr kumimoji="1" lang="ja-JP" altLang="en-US" sz="1600" b="1" dirty="0" smtClean="0">
              <a:ln>
                <a:solidFill>
                  <a:schemeClr val="bg1"/>
                </a:solidFill>
              </a:ln>
              <a:solidFill>
                <a:srgbClr val="FF0000"/>
              </a:solidFill>
              <a:latin typeface="+mn-ea"/>
              <a:ea typeface="+mn-ea"/>
            </a:endParaRPr>
          </a:p>
        </p:txBody>
      </p:sp>
      <p:sp>
        <p:nvSpPr>
          <p:cNvPr id="48" name="テキスト ボックス 47"/>
          <p:cNvSpPr txBox="1"/>
          <p:nvPr/>
        </p:nvSpPr>
        <p:spPr>
          <a:xfrm>
            <a:off x="7125074" y="2261340"/>
            <a:ext cx="1625766" cy="480131"/>
          </a:xfrm>
          <a:prstGeom prst="rect">
            <a:avLst/>
          </a:prstGeom>
          <a:noFill/>
          <a:ln>
            <a:noFill/>
          </a:ln>
        </p:spPr>
        <p:txBody>
          <a:bodyPr wrap="none" rtlCol="0">
            <a:spAutoFit/>
          </a:bodyPr>
          <a:lstStyle/>
          <a:p>
            <a:r>
              <a:rPr kumimoji="1" lang="ja-JP" altLang="en-US" sz="1400" b="1" dirty="0" smtClean="0">
                <a:ln>
                  <a:solidFill>
                    <a:schemeClr val="bg1"/>
                  </a:solidFill>
                </a:ln>
                <a:solidFill>
                  <a:schemeClr val="accent2">
                    <a:lumMod val="50000"/>
                  </a:schemeClr>
                </a:solidFill>
                <a:latin typeface="+mn-ea"/>
                <a:ea typeface="+mn-ea"/>
              </a:rPr>
              <a:t>高いユーザビリティ</a:t>
            </a:r>
            <a:endParaRPr kumimoji="1" lang="en-US" altLang="ja-JP" sz="1400" b="1" dirty="0" smtClean="0">
              <a:ln>
                <a:solidFill>
                  <a:schemeClr val="bg1"/>
                </a:solidFill>
              </a:ln>
              <a:solidFill>
                <a:schemeClr val="accent2">
                  <a:lumMod val="50000"/>
                </a:schemeClr>
              </a:solidFill>
              <a:latin typeface="+mn-ea"/>
              <a:ea typeface="+mn-ea"/>
            </a:endParaRPr>
          </a:p>
          <a:p>
            <a:r>
              <a:rPr lang="en-US" altLang="ja-JP" sz="1400" b="1" dirty="0" smtClean="0">
                <a:ln>
                  <a:solidFill>
                    <a:schemeClr val="bg1"/>
                  </a:solidFill>
                </a:ln>
                <a:solidFill>
                  <a:schemeClr val="accent2">
                    <a:lumMod val="50000"/>
                  </a:schemeClr>
                </a:solidFill>
                <a:latin typeface="+mn-ea"/>
                <a:ea typeface="+mn-ea"/>
              </a:rPr>
              <a:t>(JS)</a:t>
            </a:r>
            <a:endParaRPr kumimoji="1" lang="ja-JP" altLang="en-US" sz="1400" b="1" dirty="0" smtClean="0">
              <a:ln>
                <a:solidFill>
                  <a:schemeClr val="bg1"/>
                </a:solidFill>
              </a:ln>
              <a:solidFill>
                <a:schemeClr val="accent2">
                  <a:lumMod val="50000"/>
                </a:schemeClr>
              </a:solidFill>
              <a:latin typeface="+mn-ea"/>
              <a:ea typeface="+mn-ea"/>
            </a:endParaRPr>
          </a:p>
        </p:txBody>
      </p:sp>
      <p:sp>
        <p:nvSpPr>
          <p:cNvPr id="50" name="タイトル 11"/>
          <p:cNvSpPr txBox="1">
            <a:spLocks/>
          </p:cNvSpPr>
          <p:nvPr/>
        </p:nvSpPr>
        <p:spPr bwMode="gray">
          <a:xfrm>
            <a:off x="113191" y="179482"/>
            <a:ext cx="5679760" cy="424732"/>
          </a:xfrm>
          <a:prstGeom prst="rect">
            <a:avLst/>
          </a:prstGeom>
        </p:spPr>
        <p:txBody>
          <a:bodyPr wrap="none">
            <a:spAutoFit/>
          </a:bodyPr>
          <a:lstStyle/>
          <a:p>
            <a:pPr lvl="0"/>
            <a:r>
              <a:rPr lang="en-US" altLang="ja-JP" sz="2400" kern="0" dirty="0" err="1" smtClean="0">
                <a:solidFill>
                  <a:schemeClr val="tx1"/>
                </a:solidFill>
                <a:latin typeface="+mj-ea"/>
                <a:ea typeface="+mj-ea"/>
              </a:rPr>
              <a:t>CoE</a:t>
            </a:r>
            <a:r>
              <a:rPr lang="ja-JP" altLang="en-US" sz="2400" kern="0" dirty="0" smtClean="0">
                <a:solidFill>
                  <a:schemeClr val="tx1"/>
                </a:solidFill>
                <a:latin typeface="+mj-ea"/>
                <a:ea typeface="+mj-ea"/>
              </a:rPr>
              <a:t>プロジェクトにおける日立のアプローチ</a:t>
            </a:r>
            <a:endParaRPr lang="ja-JP" altLang="en-US" sz="2400" kern="0" dirty="0">
              <a:solidFill>
                <a:schemeClr val="tx1"/>
              </a:solidFill>
              <a:latin typeface="+mj-ea"/>
              <a:ea typeface="+mj-ea"/>
            </a:endParaRPr>
          </a:p>
        </p:txBody>
      </p:sp>
      <p:sp>
        <p:nvSpPr>
          <p:cNvPr id="49"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16</a:t>
            </a:fld>
            <a:endParaRPr lang="en-US" altLang="ja-JP"/>
          </a:p>
        </p:txBody>
      </p:sp>
    </p:spTree>
    <p:extLst>
      <p:ext uri="{BB962C8B-B14F-4D97-AF65-F5344CB8AC3E}">
        <p14:creationId xmlns:p14="http://schemas.microsoft.com/office/powerpoint/2010/main" xmlns="" val="1415351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正方形/長方形 101"/>
          <p:cNvSpPr/>
          <p:nvPr/>
        </p:nvSpPr>
        <p:spPr bwMode="auto">
          <a:xfrm>
            <a:off x="1285457" y="1361992"/>
            <a:ext cx="4845049" cy="5148000"/>
          </a:xfrm>
          <a:prstGeom prst="rect">
            <a:avLst/>
          </a:prstGeom>
          <a:solidFill>
            <a:schemeClr val="bg1"/>
          </a:solidFill>
          <a:ln w="31750" cmpd="dbl">
            <a:solidFill>
              <a:schemeClr val="bg1">
                <a:lumMod val="65000"/>
              </a:schemeClr>
            </a:solidFill>
            <a:miter lim="800000"/>
            <a:headEnd/>
            <a:tailEnd/>
          </a:ln>
          <a:effectLst/>
        </p:spPr>
        <p:txBody>
          <a:bodyPr wrap="none" rtlCol="0" anchor="ctr" anchorCtr="0">
            <a:noAutofit/>
          </a:bodyPr>
          <a:lstStyle/>
          <a:p>
            <a:pPr algn="ctr"/>
            <a:endParaRPr kumimoji="1" lang="ja-JP" altLang="en-US" sz="1800" smtClean="0">
              <a:solidFill>
                <a:schemeClr val="tx1"/>
              </a:solidFill>
              <a:latin typeface="+mj-ea"/>
              <a:ea typeface="+mj-ea"/>
            </a:endParaRPr>
          </a:p>
        </p:txBody>
      </p:sp>
      <p:sp>
        <p:nvSpPr>
          <p:cNvPr id="192" name="正方形/長方形 191"/>
          <p:cNvSpPr/>
          <p:nvPr/>
        </p:nvSpPr>
        <p:spPr bwMode="auto">
          <a:xfrm>
            <a:off x="2123084" y="5481145"/>
            <a:ext cx="3312000" cy="966642"/>
          </a:xfrm>
          <a:prstGeom prst="rect">
            <a:avLst/>
          </a:prstGeom>
          <a:solidFill>
            <a:schemeClr val="accent2">
              <a:lumMod val="60000"/>
              <a:lumOff val="40000"/>
            </a:schemeClr>
          </a:solidFill>
          <a:ln w="9525">
            <a:noFill/>
            <a:miter lim="800000"/>
            <a:headEnd/>
            <a:tailEnd/>
          </a:ln>
          <a:effectLst/>
        </p:spPr>
        <p:txBody>
          <a:bodyPr wrap="none" rtlCol="0" anchor="t" anchorCtr="0">
            <a:noAutofit/>
          </a:bodyPr>
          <a:lstStyle/>
          <a:p>
            <a:pPr algn="ctr"/>
            <a:endParaRPr lang="en-US" altLang="ja-JP" sz="1400" dirty="0" smtClean="0">
              <a:latin typeface="+mj-ea"/>
              <a:ea typeface="+mj-ea"/>
            </a:endParaRPr>
          </a:p>
        </p:txBody>
      </p:sp>
      <p:sp>
        <p:nvSpPr>
          <p:cNvPr id="2" name="タイトル 1"/>
          <p:cNvSpPr>
            <a:spLocks noGrp="1"/>
          </p:cNvSpPr>
          <p:nvPr>
            <p:ph type="title"/>
          </p:nvPr>
        </p:nvSpPr>
        <p:spPr>
          <a:xfrm>
            <a:off x="113191" y="188800"/>
            <a:ext cx="2906565" cy="424732"/>
          </a:xfrm>
        </p:spPr>
        <p:txBody>
          <a:bodyPr/>
          <a:lstStyle/>
          <a:p>
            <a:r>
              <a:rPr kumimoji="1" lang="ja-JP" altLang="en-US" dirty="0" smtClean="0"/>
              <a:t>概念アーキテクチャ図</a:t>
            </a:r>
            <a:endParaRPr kumimoji="1" lang="ja-JP" altLang="en-US" dirty="0"/>
          </a:p>
        </p:txBody>
      </p:sp>
      <p:sp>
        <p:nvSpPr>
          <p:cNvPr id="41" name="スライド番号プレースホルダ 2"/>
          <p:cNvSpPr>
            <a:spLocks noGrp="1"/>
          </p:cNvSpPr>
          <p:nvPr>
            <p:ph type="sldNum" sz="quarter" idx="10"/>
          </p:nvPr>
        </p:nvSpPr>
        <p:spPr>
          <a:xfrm>
            <a:off x="8532044" y="6489034"/>
            <a:ext cx="540006" cy="360004"/>
          </a:xfrm>
        </p:spPr>
        <p:txBody>
          <a:bodyPr/>
          <a:lstStyle/>
          <a:p>
            <a:pPr>
              <a:defRPr/>
            </a:pPr>
            <a:fld id="{790173A9-6621-4FFE-BC07-AC198BDD4C9A}" type="slidenum">
              <a:rPr lang="en-US" altLang="ja-JP" smtClean="0"/>
              <a:pPr>
                <a:defRPr/>
              </a:pPr>
              <a:t>17</a:t>
            </a:fld>
            <a:endParaRPr lang="en-US" altLang="ja-JP"/>
          </a:p>
        </p:txBody>
      </p:sp>
      <p:sp>
        <p:nvSpPr>
          <p:cNvPr id="123" name="角丸四角形 122"/>
          <p:cNvSpPr/>
          <p:nvPr/>
        </p:nvSpPr>
        <p:spPr bwMode="auto">
          <a:xfrm>
            <a:off x="2151968" y="2562858"/>
            <a:ext cx="3348000" cy="288000"/>
          </a:xfrm>
          <a:prstGeom prst="roundRect">
            <a:avLst>
              <a:gd name="adj" fmla="val 50000"/>
            </a:avLst>
          </a:prstGeom>
          <a:solidFill>
            <a:srgbClr val="002060">
              <a:alpha val="33000"/>
            </a:srgbClr>
          </a:solidFill>
          <a:ln w="9525">
            <a:noFill/>
            <a:miter lim="800000"/>
            <a:headEnd/>
            <a:tailEnd/>
          </a:ln>
          <a:effectLst/>
        </p:spPr>
        <p:txBody>
          <a:bodyPr wrap="none" rtlCol="0" anchor="ctr" anchorCtr="0">
            <a:noAutofit/>
          </a:bodyPr>
          <a:lstStyle/>
          <a:p>
            <a:pPr algn="r"/>
            <a:r>
              <a:rPr lang="en-US" altLang="ja-JP" sz="1200" dirty="0" smtClean="0"/>
              <a:t>HTTP + JSON</a:t>
            </a:r>
            <a:endParaRPr lang="ja-JP" altLang="en-US" sz="1200" dirty="0"/>
          </a:p>
        </p:txBody>
      </p:sp>
      <p:sp>
        <p:nvSpPr>
          <p:cNvPr id="129" name="角丸四角形 128"/>
          <p:cNvSpPr/>
          <p:nvPr/>
        </p:nvSpPr>
        <p:spPr bwMode="auto">
          <a:xfrm>
            <a:off x="2549611" y="1775929"/>
            <a:ext cx="756000" cy="432000"/>
          </a:xfrm>
          <a:prstGeom prst="roundRect">
            <a:avLst/>
          </a:prstGeom>
          <a:solidFill>
            <a:schemeClr val="accent3">
              <a:lumMod val="40000"/>
              <a:lumOff val="60000"/>
            </a:schemeClr>
          </a:solidFill>
          <a:ln w="9525">
            <a:solidFill>
              <a:schemeClr val="accent1"/>
            </a:solidFill>
            <a:miter lim="800000"/>
            <a:headEnd/>
            <a:tailEnd/>
          </a:ln>
          <a:effectLst/>
        </p:spPr>
        <p:txBody>
          <a:bodyPr wrap="none" rtlCol="0" anchor="ctr" anchorCtr="0">
            <a:noAutofit/>
          </a:bodyPr>
          <a:lstStyle/>
          <a:p>
            <a:pPr algn="ctr"/>
            <a:r>
              <a:rPr kumimoji="1" lang="en-US" altLang="ja-JP" sz="1400" dirty="0" smtClean="0">
                <a:solidFill>
                  <a:schemeClr val="tx1"/>
                </a:solidFill>
                <a:latin typeface="+mj-ea"/>
                <a:ea typeface="+mj-ea"/>
              </a:rPr>
              <a:t>Screen</a:t>
            </a:r>
            <a:endParaRPr kumimoji="1" lang="ja-JP" altLang="en-US" sz="1400" dirty="0" smtClean="0">
              <a:solidFill>
                <a:schemeClr val="tx1"/>
              </a:solidFill>
              <a:latin typeface="+mj-ea"/>
              <a:ea typeface="+mj-ea"/>
            </a:endParaRPr>
          </a:p>
        </p:txBody>
      </p:sp>
      <p:sp>
        <p:nvSpPr>
          <p:cNvPr id="134" name="角丸四角形 133"/>
          <p:cNvSpPr/>
          <p:nvPr/>
        </p:nvSpPr>
        <p:spPr bwMode="auto">
          <a:xfrm>
            <a:off x="4418806" y="1764052"/>
            <a:ext cx="756000" cy="432000"/>
          </a:xfrm>
          <a:prstGeom prst="roundRect">
            <a:avLst/>
          </a:prstGeom>
          <a:solidFill>
            <a:schemeClr val="accent3">
              <a:lumMod val="40000"/>
              <a:lumOff val="60000"/>
            </a:schemeClr>
          </a:solidFill>
          <a:ln w="9525">
            <a:solidFill>
              <a:schemeClr val="accent1"/>
            </a:solidFill>
            <a:miter lim="800000"/>
            <a:headEnd/>
            <a:tailEnd/>
          </a:ln>
          <a:effectLst/>
        </p:spPr>
        <p:txBody>
          <a:bodyPr wrap="none" rtlCol="0" anchor="ctr" anchorCtr="0">
            <a:noAutofit/>
          </a:bodyPr>
          <a:lstStyle/>
          <a:p>
            <a:pPr algn="ctr"/>
            <a:r>
              <a:rPr lang="en-US" altLang="ja-JP" sz="1400" dirty="0" smtClean="0">
                <a:solidFill>
                  <a:schemeClr val="tx1"/>
                </a:solidFill>
                <a:latin typeface="+mj-ea"/>
                <a:ea typeface="+mj-ea"/>
              </a:rPr>
              <a:t>Other</a:t>
            </a:r>
            <a:endParaRPr lang="en-US" altLang="ja-JP" sz="1400" dirty="0">
              <a:solidFill>
                <a:schemeClr val="tx1"/>
              </a:solidFill>
              <a:latin typeface="+mj-ea"/>
              <a:ea typeface="+mj-ea"/>
            </a:endParaRPr>
          </a:p>
          <a:p>
            <a:pPr algn="ctr"/>
            <a:r>
              <a:rPr lang="en-US" altLang="ja-JP" sz="1400" dirty="0" smtClean="0">
                <a:solidFill>
                  <a:schemeClr val="tx1"/>
                </a:solidFill>
                <a:latin typeface="+mj-ea"/>
                <a:ea typeface="+mj-ea"/>
              </a:rPr>
              <a:t>Service</a:t>
            </a:r>
            <a:endParaRPr lang="ja-JP" altLang="en-US" sz="1400" dirty="0">
              <a:solidFill>
                <a:schemeClr val="tx1"/>
              </a:solidFill>
              <a:latin typeface="+mj-ea"/>
              <a:ea typeface="+mj-ea"/>
            </a:endParaRPr>
          </a:p>
        </p:txBody>
      </p:sp>
      <p:sp>
        <p:nvSpPr>
          <p:cNvPr id="189" name="円柱 188"/>
          <p:cNvSpPr/>
          <p:nvPr/>
        </p:nvSpPr>
        <p:spPr bwMode="auto">
          <a:xfrm>
            <a:off x="2674392" y="5749337"/>
            <a:ext cx="1872000" cy="612000"/>
          </a:xfrm>
          <a:prstGeom prst="can">
            <a:avLst>
              <a:gd name="adj" fmla="val 10992"/>
            </a:avLst>
          </a:prstGeom>
          <a:solidFill>
            <a:schemeClr val="bg1"/>
          </a:solidFill>
          <a:ln w="9525">
            <a:headEnd/>
            <a:tailEnd/>
          </a:ln>
        </p:spPr>
        <p:style>
          <a:lnRef idx="2">
            <a:schemeClr val="dk1"/>
          </a:lnRef>
          <a:fillRef idx="1">
            <a:schemeClr val="lt1"/>
          </a:fillRef>
          <a:effectRef idx="0">
            <a:schemeClr val="dk1"/>
          </a:effectRef>
          <a:fontRef idx="minor">
            <a:schemeClr val="dk1"/>
          </a:fontRef>
        </p:style>
        <p:txBody>
          <a:bodyPr wrap="none" bIns="0" rtlCol="0" anchor="b" anchorCtr="0">
            <a:noAutofit/>
          </a:bodyPr>
          <a:lstStyle/>
          <a:p>
            <a:pPr algn="ctr"/>
            <a:endParaRPr lang="en-US" altLang="ja-JP" sz="1400" dirty="0" smtClean="0">
              <a:solidFill>
                <a:prstClr val="black"/>
              </a:solidFill>
              <a:latin typeface="+mj-ea"/>
              <a:ea typeface="+mj-ea"/>
            </a:endParaRPr>
          </a:p>
        </p:txBody>
      </p:sp>
      <p:sp>
        <p:nvSpPr>
          <p:cNvPr id="190" name="メモ 189"/>
          <p:cNvSpPr/>
          <p:nvPr/>
        </p:nvSpPr>
        <p:spPr bwMode="auto">
          <a:xfrm>
            <a:off x="4729384" y="5749337"/>
            <a:ext cx="555971" cy="612000"/>
          </a:xfrm>
          <a:prstGeom prst="foldedCorner">
            <a:avLst>
              <a:gd name="adj" fmla="val 23256"/>
            </a:avLst>
          </a:prstGeom>
          <a:solidFill>
            <a:schemeClr val="bg1"/>
          </a:solidFill>
          <a:ln w="9525">
            <a:solidFill>
              <a:schemeClr val="tx1"/>
            </a:solidFill>
            <a:miter lim="800000"/>
            <a:headEnd/>
            <a:tailEnd/>
          </a:ln>
          <a:effectLst/>
        </p:spPr>
        <p:txBody>
          <a:bodyPr wrap="none" bIns="0" rtlCol="0" anchor="b" anchorCtr="0">
            <a:noAutofit/>
          </a:bodyPr>
          <a:lstStyle/>
          <a:p>
            <a:pPr algn="ctr"/>
            <a:endParaRPr lang="en-US" altLang="ja-JP" sz="1400" dirty="0" smtClean="0">
              <a:solidFill>
                <a:prstClr val="black"/>
              </a:solidFill>
              <a:latin typeface="+mj-ea"/>
              <a:ea typeface="+mj-ea"/>
            </a:endParaRPr>
          </a:p>
          <a:p>
            <a:pPr algn="ctr"/>
            <a:endParaRPr lang="en-US" altLang="ja-JP" sz="1400" dirty="0">
              <a:solidFill>
                <a:prstClr val="black"/>
              </a:solidFill>
              <a:latin typeface="+mj-ea"/>
              <a:ea typeface="+mj-ea"/>
            </a:endParaRPr>
          </a:p>
          <a:p>
            <a:pPr algn="ctr"/>
            <a:endParaRPr lang="en-US" altLang="ja-JP" sz="1400" dirty="0" smtClean="0">
              <a:solidFill>
                <a:prstClr val="black"/>
              </a:solidFill>
              <a:latin typeface="+mj-ea"/>
              <a:ea typeface="+mj-ea"/>
            </a:endParaRPr>
          </a:p>
          <a:p>
            <a:pPr algn="ctr"/>
            <a:endParaRPr lang="en-US" altLang="ja-JP" sz="1400" dirty="0">
              <a:solidFill>
                <a:prstClr val="black"/>
              </a:solidFill>
              <a:latin typeface="+mj-ea"/>
              <a:ea typeface="+mj-ea"/>
            </a:endParaRPr>
          </a:p>
          <a:p>
            <a:pPr algn="ctr"/>
            <a:endParaRPr lang="en-US" altLang="ja-JP" sz="1400" dirty="0" smtClean="0">
              <a:solidFill>
                <a:prstClr val="black"/>
              </a:solidFill>
              <a:latin typeface="+mj-ea"/>
              <a:ea typeface="+mj-ea"/>
            </a:endParaRPr>
          </a:p>
          <a:p>
            <a:pPr algn="ctr"/>
            <a:endParaRPr lang="en-US" altLang="ja-JP" sz="1400" dirty="0">
              <a:solidFill>
                <a:prstClr val="black"/>
              </a:solidFill>
              <a:latin typeface="+mj-ea"/>
              <a:ea typeface="+mj-ea"/>
            </a:endParaRPr>
          </a:p>
          <a:p>
            <a:pPr algn="ctr"/>
            <a:endParaRPr lang="en-US" altLang="ja-JP" sz="1400" dirty="0" smtClean="0">
              <a:solidFill>
                <a:prstClr val="black"/>
              </a:solidFill>
              <a:latin typeface="+mj-ea"/>
              <a:ea typeface="+mj-ea"/>
            </a:endParaRPr>
          </a:p>
          <a:p>
            <a:pPr algn="ctr"/>
            <a:endParaRPr lang="en-US" altLang="ja-JP" sz="1400" dirty="0">
              <a:solidFill>
                <a:prstClr val="black"/>
              </a:solidFill>
              <a:latin typeface="+mj-ea"/>
              <a:ea typeface="+mj-ea"/>
            </a:endParaRPr>
          </a:p>
          <a:p>
            <a:pPr algn="ctr"/>
            <a:endParaRPr lang="en-US" altLang="ja-JP" sz="1400" dirty="0" smtClean="0">
              <a:solidFill>
                <a:prstClr val="black"/>
              </a:solidFill>
              <a:latin typeface="+mj-ea"/>
              <a:ea typeface="+mj-ea"/>
            </a:endParaRPr>
          </a:p>
          <a:p>
            <a:pPr algn="ctr"/>
            <a:endParaRPr lang="en-US" altLang="ja-JP" sz="1400" dirty="0">
              <a:solidFill>
                <a:prstClr val="black"/>
              </a:solidFill>
              <a:latin typeface="+mj-ea"/>
              <a:ea typeface="+mj-ea"/>
            </a:endParaRPr>
          </a:p>
          <a:p>
            <a:pPr algn="ctr"/>
            <a:endParaRPr lang="en-US" altLang="ja-JP" sz="1400" dirty="0" smtClean="0">
              <a:solidFill>
                <a:prstClr val="black"/>
              </a:solidFill>
              <a:latin typeface="+mj-ea"/>
              <a:ea typeface="+mj-ea"/>
            </a:endParaRPr>
          </a:p>
          <a:p>
            <a:pPr algn="ctr"/>
            <a:endParaRPr lang="en-US" altLang="ja-JP" sz="1400" dirty="0">
              <a:solidFill>
                <a:prstClr val="black"/>
              </a:solidFill>
              <a:latin typeface="+mj-ea"/>
              <a:ea typeface="+mj-ea"/>
            </a:endParaRPr>
          </a:p>
          <a:p>
            <a:pPr algn="ctr"/>
            <a:endParaRPr lang="en-US" altLang="ja-JP" sz="1400" dirty="0" smtClean="0">
              <a:solidFill>
                <a:prstClr val="black"/>
              </a:solidFill>
              <a:latin typeface="+mj-ea"/>
              <a:ea typeface="+mj-ea"/>
            </a:endParaRPr>
          </a:p>
          <a:p>
            <a:pPr algn="ctr"/>
            <a:endParaRPr lang="en-US" altLang="ja-JP" sz="1400" dirty="0">
              <a:solidFill>
                <a:prstClr val="black"/>
              </a:solidFill>
              <a:latin typeface="+mj-ea"/>
              <a:ea typeface="+mj-ea"/>
            </a:endParaRPr>
          </a:p>
          <a:p>
            <a:pPr algn="ctr">
              <a:spcBef>
                <a:spcPts val="1800"/>
              </a:spcBef>
            </a:pPr>
            <a:endParaRPr lang="en-US" altLang="ja-JP" sz="1400" dirty="0" smtClean="0">
              <a:solidFill>
                <a:prstClr val="black"/>
              </a:solidFill>
              <a:latin typeface="+mj-ea"/>
              <a:ea typeface="+mj-ea"/>
            </a:endParaRPr>
          </a:p>
        </p:txBody>
      </p:sp>
      <p:sp>
        <p:nvSpPr>
          <p:cNvPr id="191" name="角丸四角形 190"/>
          <p:cNvSpPr/>
          <p:nvPr/>
        </p:nvSpPr>
        <p:spPr bwMode="auto">
          <a:xfrm>
            <a:off x="2151968" y="4918044"/>
            <a:ext cx="3348000" cy="288000"/>
          </a:xfrm>
          <a:prstGeom prst="roundRect">
            <a:avLst>
              <a:gd name="adj" fmla="val 50000"/>
            </a:avLst>
          </a:prstGeom>
          <a:solidFill>
            <a:srgbClr val="002060">
              <a:alpha val="33000"/>
            </a:srgbClr>
          </a:solidFill>
          <a:ln w="9525">
            <a:noFill/>
            <a:miter lim="800000"/>
            <a:headEnd/>
            <a:tailEnd/>
          </a:ln>
          <a:effectLst/>
        </p:spPr>
        <p:txBody>
          <a:bodyPr wrap="none" rtlCol="0" anchor="ctr" anchorCtr="0">
            <a:noAutofit/>
          </a:bodyPr>
          <a:lstStyle/>
          <a:p>
            <a:pPr algn="r"/>
            <a:r>
              <a:rPr lang="en-US" altLang="ja-JP" sz="1200" dirty="0" smtClean="0"/>
              <a:t>HTTP</a:t>
            </a:r>
            <a:r>
              <a:rPr lang="ja-JP" altLang="en-US" sz="1200" dirty="0"/>
              <a:t> </a:t>
            </a:r>
            <a:r>
              <a:rPr lang="en-US" altLang="ja-JP" sz="1200" dirty="0" smtClean="0"/>
              <a:t>+ JSON or JPA</a:t>
            </a:r>
            <a:endParaRPr lang="en-US" altLang="ja-JP" sz="1200" dirty="0"/>
          </a:p>
        </p:txBody>
      </p:sp>
      <p:sp>
        <p:nvSpPr>
          <p:cNvPr id="194" name="テキスト ボックス 193"/>
          <p:cNvSpPr txBox="1"/>
          <p:nvPr/>
        </p:nvSpPr>
        <p:spPr>
          <a:xfrm>
            <a:off x="4781441" y="5915796"/>
            <a:ext cx="458780" cy="286232"/>
          </a:xfrm>
          <a:prstGeom prst="rect">
            <a:avLst/>
          </a:prstGeom>
          <a:noFill/>
        </p:spPr>
        <p:txBody>
          <a:bodyPr wrap="none" rtlCol="0">
            <a:spAutoFit/>
          </a:bodyPr>
          <a:lstStyle/>
          <a:p>
            <a:r>
              <a:rPr lang="en-US" altLang="ja-JP" sz="1400" dirty="0" smtClean="0">
                <a:solidFill>
                  <a:schemeClr val="tx1"/>
                </a:solidFill>
                <a:latin typeface="+mj-ea"/>
                <a:ea typeface="+mj-ea"/>
              </a:rPr>
              <a:t>File</a:t>
            </a:r>
            <a:endParaRPr kumimoji="1" lang="ja-JP" altLang="en-US" sz="1400" dirty="0" smtClean="0">
              <a:solidFill>
                <a:schemeClr val="tx1"/>
              </a:solidFill>
              <a:latin typeface="+mj-ea"/>
              <a:ea typeface="+mj-ea"/>
            </a:endParaRPr>
          </a:p>
        </p:txBody>
      </p:sp>
      <p:cxnSp>
        <p:nvCxnSpPr>
          <p:cNvPr id="199" name="直線矢印コネクタ 198"/>
          <p:cNvCxnSpPr/>
          <p:nvPr/>
        </p:nvCxnSpPr>
        <p:spPr bwMode="auto">
          <a:xfrm flipV="1">
            <a:off x="4171674" y="5184499"/>
            <a:ext cx="0" cy="288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200" name="直線矢印コネクタ 199"/>
          <p:cNvCxnSpPr/>
          <p:nvPr/>
        </p:nvCxnSpPr>
        <p:spPr bwMode="auto">
          <a:xfrm>
            <a:off x="4356050" y="5184499"/>
            <a:ext cx="0" cy="288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201" name="直線矢印コネクタ 200"/>
          <p:cNvCxnSpPr/>
          <p:nvPr/>
        </p:nvCxnSpPr>
        <p:spPr bwMode="auto">
          <a:xfrm flipV="1">
            <a:off x="2948054" y="5171247"/>
            <a:ext cx="0" cy="360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202" name="直線矢印コネクタ 201"/>
          <p:cNvCxnSpPr/>
          <p:nvPr/>
        </p:nvCxnSpPr>
        <p:spPr bwMode="auto">
          <a:xfrm>
            <a:off x="3092674" y="5171247"/>
            <a:ext cx="0" cy="360000"/>
          </a:xfrm>
          <a:prstGeom prst="straightConnector1">
            <a:avLst/>
          </a:prstGeom>
          <a:noFill/>
          <a:ln w="31750" cap="flat" cmpd="sng" algn="ctr">
            <a:solidFill>
              <a:schemeClr val="tx2"/>
            </a:solidFill>
            <a:prstDash val="solid"/>
            <a:round/>
            <a:headEnd type="none" w="med" len="med"/>
            <a:tailEnd type="triangle" w="med" len="med"/>
          </a:ln>
          <a:effectLst/>
        </p:spPr>
      </p:cxnSp>
      <p:sp>
        <p:nvSpPr>
          <p:cNvPr id="205" name="テキスト ボックス 204"/>
          <p:cNvSpPr txBox="1"/>
          <p:nvPr/>
        </p:nvSpPr>
        <p:spPr>
          <a:xfrm rot="16200000">
            <a:off x="899283" y="5605896"/>
            <a:ext cx="1368000" cy="360000"/>
          </a:xfrm>
          <a:prstGeom prst="rect">
            <a:avLst/>
          </a:prstGeom>
          <a:solidFill>
            <a:schemeClr val="bg1">
              <a:lumMod val="50000"/>
            </a:schemeClr>
          </a:solidFill>
        </p:spPr>
        <p:txBody>
          <a:bodyPr wrap="square" rtlCol="0">
            <a:spAutoFit/>
          </a:bodyPr>
          <a:lstStyle/>
          <a:p>
            <a:pPr algn="ctr"/>
            <a:r>
              <a:rPr kumimoji="1" lang="en-US" altLang="ja-JP" sz="1800" dirty="0" smtClean="0">
                <a:solidFill>
                  <a:schemeClr val="bg1"/>
                </a:solidFill>
                <a:latin typeface="+mj-ea"/>
                <a:ea typeface="+mj-ea"/>
              </a:rPr>
              <a:t>Data</a:t>
            </a:r>
            <a:endParaRPr kumimoji="1" lang="ja-JP" altLang="en-US" sz="1800" dirty="0" smtClean="0">
              <a:solidFill>
                <a:schemeClr val="bg1"/>
              </a:solidFill>
              <a:latin typeface="+mj-ea"/>
              <a:ea typeface="+mj-ea"/>
            </a:endParaRPr>
          </a:p>
        </p:txBody>
      </p:sp>
      <p:sp>
        <p:nvSpPr>
          <p:cNvPr id="217" name="正方形/長方形 216"/>
          <p:cNvSpPr/>
          <p:nvPr/>
        </p:nvSpPr>
        <p:spPr bwMode="auto">
          <a:xfrm>
            <a:off x="2123084" y="3474205"/>
            <a:ext cx="3312000" cy="1260000"/>
          </a:xfrm>
          <a:prstGeom prst="rect">
            <a:avLst/>
          </a:prstGeom>
          <a:solidFill>
            <a:schemeClr val="accent2">
              <a:lumMod val="60000"/>
              <a:lumOff val="40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j-ea"/>
              <a:ea typeface="+mj-ea"/>
            </a:endParaRPr>
          </a:p>
        </p:txBody>
      </p:sp>
      <p:grpSp>
        <p:nvGrpSpPr>
          <p:cNvPr id="3" name="グループ化 9"/>
          <p:cNvGrpSpPr/>
          <p:nvPr/>
        </p:nvGrpSpPr>
        <p:grpSpPr>
          <a:xfrm>
            <a:off x="2934656" y="4585661"/>
            <a:ext cx="171456" cy="360000"/>
            <a:chOff x="3838043" y="5124478"/>
            <a:chExt cx="171456" cy="504000"/>
          </a:xfrm>
        </p:grpSpPr>
        <p:cxnSp>
          <p:nvCxnSpPr>
            <p:cNvPr id="195" name="直線矢印コネクタ 194"/>
            <p:cNvCxnSpPr/>
            <p:nvPr/>
          </p:nvCxnSpPr>
          <p:spPr bwMode="auto">
            <a:xfrm flipV="1">
              <a:off x="3838043" y="5124478"/>
              <a:ext cx="0" cy="504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196" name="直線矢印コネクタ 195"/>
            <p:cNvCxnSpPr/>
            <p:nvPr/>
          </p:nvCxnSpPr>
          <p:spPr bwMode="auto">
            <a:xfrm>
              <a:off x="4009499" y="5124478"/>
              <a:ext cx="0" cy="504000"/>
            </a:xfrm>
            <a:prstGeom prst="straightConnector1">
              <a:avLst/>
            </a:prstGeom>
            <a:noFill/>
            <a:ln w="31750" cap="flat" cmpd="sng" algn="ctr">
              <a:solidFill>
                <a:schemeClr val="tx2"/>
              </a:solidFill>
              <a:prstDash val="solid"/>
              <a:round/>
              <a:headEnd type="none" w="med" len="med"/>
              <a:tailEnd type="triangle" w="med" len="med"/>
            </a:ln>
            <a:effectLst/>
          </p:spPr>
        </p:cxnSp>
      </p:grpSp>
      <p:grpSp>
        <p:nvGrpSpPr>
          <p:cNvPr id="4" name="グループ化 10"/>
          <p:cNvGrpSpPr/>
          <p:nvPr/>
        </p:nvGrpSpPr>
        <p:grpSpPr>
          <a:xfrm>
            <a:off x="4178464" y="4585661"/>
            <a:ext cx="183052" cy="324000"/>
            <a:chOff x="5020228" y="5124478"/>
            <a:chExt cx="183052" cy="504000"/>
          </a:xfrm>
        </p:grpSpPr>
        <p:cxnSp>
          <p:nvCxnSpPr>
            <p:cNvPr id="197" name="直線矢印コネクタ 196"/>
            <p:cNvCxnSpPr/>
            <p:nvPr/>
          </p:nvCxnSpPr>
          <p:spPr bwMode="auto">
            <a:xfrm flipV="1">
              <a:off x="5020228" y="5124478"/>
              <a:ext cx="0" cy="504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198" name="直線矢印コネクタ 197"/>
            <p:cNvCxnSpPr/>
            <p:nvPr/>
          </p:nvCxnSpPr>
          <p:spPr bwMode="auto">
            <a:xfrm>
              <a:off x="5203280" y="5124478"/>
              <a:ext cx="0" cy="504000"/>
            </a:xfrm>
            <a:prstGeom prst="straightConnector1">
              <a:avLst/>
            </a:prstGeom>
            <a:noFill/>
            <a:ln w="31750" cap="flat" cmpd="sng" algn="ctr">
              <a:solidFill>
                <a:schemeClr val="tx2"/>
              </a:solidFill>
              <a:prstDash val="solid"/>
              <a:round/>
              <a:headEnd type="none" w="med" len="med"/>
              <a:tailEnd type="triangle" w="med" len="med"/>
            </a:ln>
            <a:effectLst/>
          </p:spPr>
        </p:cxnSp>
      </p:grpSp>
      <p:sp>
        <p:nvSpPr>
          <p:cNvPr id="162" name="正方形/長方形 161"/>
          <p:cNvSpPr/>
          <p:nvPr/>
        </p:nvSpPr>
        <p:spPr bwMode="auto">
          <a:xfrm>
            <a:off x="2534384" y="3534608"/>
            <a:ext cx="972000" cy="1044000"/>
          </a:xfrm>
          <a:prstGeom prst="rect">
            <a:avLst/>
          </a:prstGeom>
          <a:solidFill>
            <a:schemeClr val="bg1">
              <a:lumMod val="75000"/>
            </a:schemeClr>
          </a:solidFill>
          <a:ln w="19050">
            <a:solidFill>
              <a:schemeClr val="tx1">
                <a:lumMod val="65000"/>
                <a:lumOff val="35000"/>
              </a:schemeClr>
            </a:solidFill>
            <a:prstDash val="sysDash"/>
            <a:miter lim="800000"/>
            <a:headEnd/>
            <a:tailEnd/>
          </a:ln>
          <a:effectLst/>
        </p:spPr>
        <p:txBody>
          <a:bodyPr wrap="none" bIns="72000" rtlCol="0" anchor="b" anchorCtr="0">
            <a:noAutofit/>
          </a:bodyPr>
          <a:lstStyle/>
          <a:p>
            <a:pPr algn="ctr"/>
            <a:endParaRPr lang="en-US" altLang="ja-JP" sz="1600" dirty="0" smtClean="0">
              <a:solidFill>
                <a:schemeClr val="tx1"/>
              </a:solidFill>
              <a:latin typeface="+mj-ea"/>
              <a:ea typeface="+mj-ea"/>
            </a:endParaRPr>
          </a:p>
        </p:txBody>
      </p:sp>
      <p:sp>
        <p:nvSpPr>
          <p:cNvPr id="165" name="テキスト ボックス 164"/>
          <p:cNvSpPr txBox="1"/>
          <p:nvPr/>
        </p:nvSpPr>
        <p:spPr>
          <a:xfrm>
            <a:off x="2606384" y="3616289"/>
            <a:ext cx="828000" cy="504000"/>
          </a:xfrm>
          <a:prstGeom prst="rect">
            <a:avLst/>
          </a:prstGeom>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noAutofit/>
          </a:bodyPr>
          <a:lstStyle/>
          <a:p>
            <a:pPr algn="ctr"/>
            <a:r>
              <a:rPr lang="en-US" altLang="ja-JP" sz="1400" dirty="0" smtClean="0">
                <a:latin typeface="+mj-ea"/>
                <a:ea typeface="+mj-ea"/>
              </a:rPr>
              <a:t>Task</a:t>
            </a:r>
          </a:p>
        </p:txBody>
      </p:sp>
      <p:sp>
        <p:nvSpPr>
          <p:cNvPr id="178" name="正方形/長方形 177"/>
          <p:cNvSpPr/>
          <p:nvPr/>
        </p:nvSpPr>
        <p:spPr bwMode="auto">
          <a:xfrm>
            <a:off x="3797242" y="3534607"/>
            <a:ext cx="972000" cy="1044000"/>
          </a:xfrm>
          <a:prstGeom prst="rect">
            <a:avLst/>
          </a:prstGeom>
          <a:solidFill>
            <a:schemeClr val="bg1">
              <a:lumMod val="75000"/>
            </a:schemeClr>
          </a:solidFill>
          <a:ln w="19050">
            <a:solidFill>
              <a:schemeClr val="tx1">
                <a:lumMod val="65000"/>
                <a:lumOff val="35000"/>
              </a:schemeClr>
            </a:solidFill>
            <a:prstDash val="sysDash"/>
            <a:miter lim="800000"/>
            <a:headEnd/>
            <a:tailEnd/>
          </a:ln>
          <a:effectLst/>
        </p:spPr>
        <p:txBody>
          <a:bodyPr wrap="none" bIns="72000" rtlCol="0" anchor="b" anchorCtr="0">
            <a:noAutofit/>
          </a:bodyPr>
          <a:lstStyle/>
          <a:p>
            <a:pPr algn="ctr"/>
            <a:endParaRPr lang="en-US" altLang="ja-JP" sz="1600" dirty="0" smtClean="0">
              <a:solidFill>
                <a:schemeClr val="tx1"/>
              </a:solidFill>
              <a:latin typeface="+mj-ea"/>
              <a:ea typeface="+mj-ea"/>
            </a:endParaRPr>
          </a:p>
        </p:txBody>
      </p:sp>
      <p:sp>
        <p:nvSpPr>
          <p:cNvPr id="179" name="テキスト ボックス 178"/>
          <p:cNvSpPr txBox="1"/>
          <p:nvPr/>
        </p:nvSpPr>
        <p:spPr>
          <a:xfrm>
            <a:off x="3869242" y="3616289"/>
            <a:ext cx="828000" cy="504000"/>
          </a:xfrm>
          <a:prstGeom prst="rect">
            <a:avLst/>
          </a:prstGeom>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noAutofit/>
          </a:bodyPr>
          <a:lstStyle/>
          <a:p>
            <a:pPr algn="ctr"/>
            <a:r>
              <a:rPr lang="en-US" altLang="ja-JP" sz="1400" dirty="0" smtClean="0">
                <a:latin typeface="+mj-ea"/>
                <a:ea typeface="+mj-ea"/>
              </a:rPr>
              <a:t>Task</a:t>
            </a:r>
            <a:endParaRPr lang="en-US" altLang="ja-JP" sz="1400" dirty="0">
              <a:latin typeface="+mj-ea"/>
              <a:ea typeface="+mj-ea"/>
            </a:endParaRPr>
          </a:p>
        </p:txBody>
      </p:sp>
      <p:sp>
        <p:nvSpPr>
          <p:cNvPr id="188" name="正方形/長方形 187"/>
          <p:cNvSpPr/>
          <p:nvPr/>
        </p:nvSpPr>
        <p:spPr bwMode="auto">
          <a:xfrm>
            <a:off x="4897887" y="3797982"/>
            <a:ext cx="360048" cy="502226"/>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en-US" altLang="ja-JP" sz="2800" dirty="0" smtClean="0">
                <a:solidFill>
                  <a:prstClr val="black"/>
                </a:solidFill>
                <a:latin typeface="+mj-ea"/>
                <a:ea typeface="+mj-ea"/>
              </a:rPr>
              <a:t>…</a:t>
            </a:r>
            <a:endParaRPr lang="ja-JP" altLang="en-US" sz="2800" dirty="0" smtClean="0">
              <a:solidFill>
                <a:prstClr val="black"/>
              </a:solidFill>
              <a:latin typeface="+mj-ea"/>
              <a:ea typeface="+mj-ea"/>
            </a:endParaRPr>
          </a:p>
        </p:txBody>
      </p:sp>
      <p:sp>
        <p:nvSpPr>
          <p:cNvPr id="212" name="正方形/長方形 211"/>
          <p:cNvSpPr/>
          <p:nvPr/>
        </p:nvSpPr>
        <p:spPr bwMode="auto">
          <a:xfrm>
            <a:off x="2606384" y="4257829"/>
            <a:ext cx="828000" cy="175623"/>
          </a:xfrm>
          <a:prstGeom prst="rect">
            <a:avLst/>
          </a:prstGeom>
          <a:solidFill>
            <a:schemeClr val="accent2">
              <a:lumMod val="60000"/>
              <a:lumOff val="40000"/>
            </a:schemeClr>
          </a:solidFill>
          <a:ln w="9525">
            <a:noFill/>
            <a:miter lim="800000"/>
            <a:headEnd/>
            <a:tailEnd/>
          </a:ln>
          <a:effectLst/>
        </p:spPr>
        <p:txBody>
          <a:bodyPr wrap="none" rtlCol="0" anchor="ctr" anchorCtr="0">
            <a:noAutofit/>
          </a:bodyPr>
          <a:lstStyle/>
          <a:p>
            <a:pPr algn="ctr"/>
            <a:r>
              <a:rPr lang="en-US" altLang="ja-JP" sz="1400" dirty="0" smtClean="0">
                <a:latin typeface="+mj-ea"/>
                <a:ea typeface="+mj-ea"/>
              </a:rPr>
              <a:t>Java</a:t>
            </a:r>
          </a:p>
        </p:txBody>
      </p:sp>
      <p:sp>
        <p:nvSpPr>
          <p:cNvPr id="213" name="正方形/長方形 212"/>
          <p:cNvSpPr/>
          <p:nvPr/>
        </p:nvSpPr>
        <p:spPr bwMode="auto">
          <a:xfrm>
            <a:off x="3869726" y="4272774"/>
            <a:ext cx="828000" cy="175623"/>
          </a:xfrm>
          <a:prstGeom prst="rect">
            <a:avLst/>
          </a:prstGeom>
          <a:solidFill>
            <a:schemeClr val="accent2">
              <a:lumMod val="60000"/>
              <a:lumOff val="40000"/>
            </a:schemeClr>
          </a:solidFill>
          <a:ln w="9525">
            <a:noFill/>
            <a:miter lim="800000"/>
            <a:headEnd/>
            <a:tailEnd/>
          </a:ln>
          <a:effectLst/>
        </p:spPr>
        <p:txBody>
          <a:bodyPr wrap="none" rtlCol="0" anchor="ctr" anchorCtr="0">
            <a:noAutofit/>
          </a:bodyPr>
          <a:lstStyle/>
          <a:p>
            <a:pPr algn="ctr"/>
            <a:r>
              <a:rPr lang="en-US" altLang="ja-JP" sz="1400" dirty="0" smtClean="0">
                <a:latin typeface="+mj-ea"/>
                <a:ea typeface="+mj-ea"/>
              </a:rPr>
              <a:t>Java</a:t>
            </a:r>
          </a:p>
        </p:txBody>
      </p:sp>
      <p:cxnSp>
        <p:nvCxnSpPr>
          <p:cNvPr id="214" name="直線矢印コネクタ 213"/>
          <p:cNvCxnSpPr>
            <a:stCxn id="162" idx="3"/>
            <a:endCxn id="178" idx="1"/>
          </p:cNvCxnSpPr>
          <p:nvPr/>
        </p:nvCxnSpPr>
        <p:spPr bwMode="auto">
          <a:xfrm flipV="1">
            <a:off x="3506384" y="4056607"/>
            <a:ext cx="290858" cy="1"/>
          </a:xfrm>
          <a:prstGeom prst="straightConnector1">
            <a:avLst/>
          </a:prstGeom>
          <a:noFill/>
          <a:ln w="19050" cap="flat" cmpd="sng" algn="ctr">
            <a:solidFill>
              <a:schemeClr val="tx2"/>
            </a:solidFill>
            <a:prstDash val="solid"/>
            <a:round/>
            <a:headEnd type="none" w="med" len="med"/>
            <a:tailEnd type="arrow" w="med" len="med"/>
          </a:ln>
          <a:effectLst/>
        </p:spPr>
      </p:cxnSp>
      <p:sp>
        <p:nvSpPr>
          <p:cNvPr id="79" name="正方形/長方形 78"/>
          <p:cNvSpPr/>
          <p:nvPr/>
        </p:nvSpPr>
        <p:spPr>
          <a:xfrm rot="16200000">
            <a:off x="1709420" y="3836718"/>
            <a:ext cx="1154482" cy="466281"/>
          </a:xfrm>
          <a:prstGeom prst="rect">
            <a:avLst/>
          </a:prstGeom>
        </p:spPr>
        <p:txBody>
          <a:bodyPr wrap="none" anchor="ctr" anchorCtr="0">
            <a:spAutoFit/>
          </a:bodyPr>
          <a:lstStyle/>
          <a:p>
            <a:pPr lvl="0" algn="ctr"/>
            <a:r>
              <a:rPr lang="en-US" altLang="ja-JP" sz="1600" dirty="0" smtClean="0">
                <a:latin typeface="+mj-ea"/>
                <a:ea typeface="+mj-ea"/>
              </a:rPr>
              <a:t>Framework</a:t>
            </a:r>
          </a:p>
          <a:p>
            <a:pPr lvl="0" algn="ctr"/>
            <a:r>
              <a:rPr lang="en-US" altLang="ja-JP" sz="1050" dirty="0" smtClean="0">
                <a:latin typeface="+mj-ea"/>
                <a:ea typeface="+mj-ea"/>
              </a:rPr>
              <a:t>(Spring Batch)</a:t>
            </a:r>
            <a:endParaRPr lang="ja-JP" altLang="en-US" sz="1600" dirty="0">
              <a:latin typeface="+mj-ea"/>
              <a:ea typeface="+mj-ea"/>
            </a:endParaRPr>
          </a:p>
        </p:txBody>
      </p:sp>
      <p:sp>
        <p:nvSpPr>
          <p:cNvPr id="84" name="角丸四角形 83"/>
          <p:cNvSpPr/>
          <p:nvPr/>
        </p:nvSpPr>
        <p:spPr bwMode="auto">
          <a:xfrm>
            <a:off x="3484209" y="1775929"/>
            <a:ext cx="756000" cy="432000"/>
          </a:xfrm>
          <a:prstGeom prst="roundRect">
            <a:avLst/>
          </a:prstGeom>
          <a:solidFill>
            <a:schemeClr val="accent3">
              <a:lumMod val="40000"/>
              <a:lumOff val="60000"/>
            </a:schemeClr>
          </a:solidFill>
          <a:ln w="9525">
            <a:solidFill>
              <a:schemeClr val="accent1"/>
            </a:solidFill>
            <a:miter lim="800000"/>
            <a:headEnd/>
            <a:tailEnd/>
          </a:ln>
          <a:effectLst/>
        </p:spPr>
        <p:txBody>
          <a:bodyPr wrap="none" rtlCol="0" anchor="ctr" anchorCtr="0">
            <a:noAutofit/>
          </a:bodyPr>
          <a:lstStyle/>
          <a:p>
            <a:pPr algn="ctr"/>
            <a:r>
              <a:rPr lang="en-US" altLang="ja-JP" sz="1400" dirty="0" smtClean="0">
                <a:solidFill>
                  <a:schemeClr val="tx1"/>
                </a:solidFill>
                <a:latin typeface="+mj-ea"/>
                <a:ea typeface="+mj-ea"/>
              </a:rPr>
              <a:t>Other</a:t>
            </a:r>
          </a:p>
          <a:p>
            <a:pPr algn="ctr"/>
            <a:r>
              <a:rPr lang="en-US" altLang="ja-JP" sz="1400" dirty="0" smtClean="0">
                <a:solidFill>
                  <a:schemeClr val="tx1"/>
                </a:solidFill>
                <a:latin typeface="+mj-ea"/>
                <a:ea typeface="+mj-ea"/>
              </a:rPr>
              <a:t>System</a:t>
            </a:r>
            <a:endParaRPr lang="ja-JP" altLang="en-US" sz="1400" dirty="0">
              <a:solidFill>
                <a:schemeClr val="tx1"/>
              </a:solidFill>
              <a:latin typeface="+mj-ea"/>
              <a:ea typeface="+mj-ea"/>
            </a:endParaRPr>
          </a:p>
        </p:txBody>
      </p:sp>
      <p:sp>
        <p:nvSpPr>
          <p:cNvPr id="85" name="正方形/長方形 84"/>
          <p:cNvSpPr/>
          <p:nvPr/>
        </p:nvSpPr>
        <p:spPr bwMode="auto">
          <a:xfrm>
            <a:off x="5174833" y="1779268"/>
            <a:ext cx="360048" cy="42866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en-US" altLang="ja-JP" sz="2000" dirty="0" smtClean="0">
                <a:solidFill>
                  <a:prstClr val="black"/>
                </a:solidFill>
                <a:latin typeface="+mj-ea"/>
                <a:ea typeface="+mj-ea"/>
              </a:rPr>
              <a:t>…</a:t>
            </a:r>
            <a:endParaRPr lang="ja-JP" altLang="en-US" sz="2000" dirty="0" smtClean="0">
              <a:solidFill>
                <a:prstClr val="black"/>
              </a:solidFill>
              <a:latin typeface="+mj-ea"/>
              <a:ea typeface="+mj-ea"/>
            </a:endParaRPr>
          </a:p>
        </p:txBody>
      </p:sp>
      <p:cxnSp>
        <p:nvCxnSpPr>
          <p:cNvPr id="87" name="直線矢印コネクタ 86"/>
          <p:cNvCxnSpPr/>
          <p:nvPr/>
        </p:nvCxnSpPr>
        <p:spPr bwMode="auto">
          <a:xfrm flipV="1">
            <a:off x="2841883" y="2207929"/>
            <a:ext cx="0" cy="360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88" name="直線矢印コネクタ 87"/>
          <p:cNvCxnSpPr/>
          <p:nvPr/>
        </p:nvCxnSpPr>
        <p:spPr bwMode="auto">
          <a:xfrm>
            <a:off x="3013339" y="2207929"/>
            <a:ext cx="0" cy="360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91" name="直線矢印コネクタ 90"/>
          <p:cNvCxnSpPr/>
          <p:nvPr/>
        </p:nvCxnSpPr>
        <p:spPr bwMode="auto">
          <a:xfrm flipV="1">
            <a:off x="3776481" y="2207929"/>
            <a:ext cx="0" cy="360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92" name="直線矢印コネクタ 91"/>
          <p:cNvCxnSpPr/>
          <p:nvPr/>
        </p:nvCxnSpPr>
        <p:spPr bwMode="auto">
          <a:xfrm>
            <a:off x="3947937" y="2207929"/>
            <a:ext cx="0" cy="360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94" name="直線矢印コネクタ 93"/>
          <p:cNvCxnSpPr/>
          <p:nvPr/>
        </p:nvCxnSpPr>
        <p:spPr bwMode="auto">
          <a:xfrm flipV="1">
            <a:off x="4711078" y="2207929"/>
            <a:ext cx="0" cy="360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95" name="直線矢印コネクタ 94"/>
          <p:cNvCxnSpPr/>
          <p:nvPr/>
        </p:nvCxnSpPr>
        <p:spPr bwMode="auto">
          <a:xfrm>
            <a:off x="4882534" y="2207929"/>
            <a:ext cx="0" cy="360000"/>
          </a:xfrm>
          <a:prstGeom prst="straightConnector1">
            <a:avLst/>
          </a:prstGeom>
          <a:noFill/>
          <a:ln w="31750" cap="flat" cmpd="sng" algn="ctr">
            <a:solidFill>
              <a:schemeClr val="tx2"/>
            </a:solidFill>
            <a:prstDash val="solid"/>
            <a:round/>
            <a:headEnd type="none" w="med" len="med"/>
            <a:tailEnd type="triangle" w="med" len="med"/>
          </a:ln>
          <a:effectLst/>
        </p:spPr>
      </p:cxnSp>
      <p:sp>
        <p:nvSpPr>
          <p:cNvPr id="6" name="正方形/長方形 5"/>
          <p:cNvSpPr/>
          <p:nvPr/>
        </p:nvSpPr>
        <p:spPr bwMode="auto">
          <a:xfrm>
            <a:off x="2222076" y="1647192"/>
            <a:ext cx="3240000" cy="684000"/>
          </a:xfrm>
          <a:prstGeom prst="rect">
            <a:avLst/>
          </a:prstGeom>
          <a:noFill/>
          <a:ln w="9525">
            <a:solidFill>
              <a:schemeClr val="tx1">
                <a:lumMod val="50000"/>
                <a:lumOff val="50000"/>
              </a:schemeClr>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latin typeface="+mj-ea"/>
              <a:ea typeface="+mj-ea"/>
            </a:endParaRPr>
          </a:p>
        </p:txBody>
      </p:sp>
      <p:cxnSp>
        <p:nvCxnSpPr>
          <p:cNvPr id="100" name="直線矢印コネクタ 99"/>
          <p:cNvCxnSpPr/>
          <p:nvPr/>
        </p:nvCxnSpPr>
        <p:spPr bwMode="auto">
          <a:xfrm flipV="1">
            <a:off x="3698988" y="2848013"/>
            <a:ext cx="0" cy="720000"/>
          </a:xfrm>
          <a:prstGeom prst="straightConnector1">
            <a:avLst/>
          </a:prstGeom>
          <a:noFill/>
          <a:ln w="31750" cap="flat" cmpd="sng" algn="ctr">
            <a:solidFill>
              <a:schemeClr val="tx2"/>
            </a:solidFill>
            <a:prstDash val="solid"/>
            <a:round/>
            <a:headEnd type="none" w="med" len="med"/>
            <a:tailEnd type="triangle" w="med" len="med"/>
          </a:ln>
          <a:effectLst/>
        </p:spPr>
      </p:cxnSp>
      <p:cxnSp>
        <p:nvCxnSpPr>
          <p:cNvPr id="101" name="直線矢印コネクタ 100"/>
          <p:cNvCxnSpPr/>
          <p:nvPr/>
        </p:nvCxnSpPr>
        <p:spPr bwMode="auto">
          <a:xfrm>
            <a:off x="3870444" y="2888354"/>
            <a:ext cx="0" cy="684000"/>
          </a:xfrm>
          <a:prstGeom prst="straightConnector1">
            <a:avLst/>
          </a:prstGeom>
          <a:noFill/>
          <a:ln w="31750" cap="flat" cmpd="sng" algn="ctr">
            <a:solidFill>
              <a:schemeClr val="tx2"/>
            </a:solidFill>
            <a:prstDash val="solid"/>
            <a:round/>
            <a:headEnd type="none" w="med" len="med"/>
            <a:tailEnd type="triangle" w="med" len="med"/>
          </a:ln>
          <a:effectLst/>
        </p:spPr>
      </p:cxnSp>
      <p:sp>
        <p:nvSpPr>
          <p:cNvPr id="107" name="テキスト ボックス 106"/>
          <p:cNvSpPr txBox="1"/>
          <p:nvPr/>
        </p:nvSpPr>
        <p:spPr>
          <a:xfrm>
            <a:off x="255494" y="835878"/>
            <a:ext cx="8431306" cy="424732"/>
          </a:xfrm>
          <a:prstGeom prst="rect">
            <a:avLst/>
          </a:prstGeom>
          <a:noFill/>
        </p:spPr>
        <p:txBody>
          <a:bodyPr wrap="square" rtlCol="0">
            <a:spAutoFit/>
          </a:bodyPr>
          <a:lstStyle/>
          <a:p>
            <a:pPr marL="363538" indent="-363538">
              <a:buClr>
                <a:srgbClr val="C00000"/>
              </a:buClr>
              <a:buFont typeface="Wingdings" pitchFamily="2" charset="2"/>
              <a:buChar char="n"/>
            </a:pPr>
            <a:r>
              <a:rPr lang="ja-JP" altLang="en-US" sz="2400" dirty="0" smtClean="0">
                <a:solidFill>
                  <a:schemeClr val="tx1"/>
                </a:solidFill>
                <a:latin typeface="+mn-ea"/>
                <a:ea typeface="+mn-ea"/>
              </a:rPr>
              <a:t>疎結合アーキテクチャイメージ</a:t>
            </a:r>
            <a:endParaRPr lang="en-US" altLang="ja-JP" sz="2400" dirty="0" smtClean="0">
              <a:solidFill>
                <a:schemeClr val="tx1"/>
              </a:solidFill>
              <a:latin typeface="+mn-ea"/>
              <a:ea typeface="+mn-ea"/>
            </a:endParaRPr>
          </a:p>
        </p:txBody>
      </p:sp>
      <p:cxnSp>
        <p:nvCxnSpPr>
          <p:cNvPr id="7" name="直線コネクタ 6"/>
          <p:cNvCxnSpPr/>
          <p:nvPr/>
        </p:nvCxnSpPr>
        <p:spPr bwMode="auto">
          <a:xfrm>
            <a:off x="2828761" y="2549606"/>
            <a:ext cx="870227" cy="280975"/>
          </a:xfrm>
          <a:prstGeom prst="line">
            <a:avLst/>
          </a:prstGeom>
          <a:noFill/>
          <a:ln w="3175" cap="flat" cmpd="sng" algn="ctr">
            <a:solidFill>
              <a:schemeClr val="tx1"/>
            </a:solidFill>
            <a:prstDash val="sysDash"/>
            <a:round/>
            <a:headEnd type="none" w="med" len="med"/>
            <a:tailEnd type="none" w="med" len="med"/>
          </a:ln>
          <a:effectLst/>
        </p:spPr>
      </p:cxnSp>
      <p:cxnSp>
        <p:nvCxnSpPr>
          <p:cNvPr id="104" name="直線コネクタ 103"/>
          <p:cNvCxnSpPr/>
          <p:nvPr/>
        </p:nvCxnSpPr>
        <p:spPr bwMode="auto">
          <a:xfrm>
            <a:off x="3013339" y="2567929"/>
            <a:ext cx="848870" cy="254282"/>
          </a:xfrm>
          <a:prstGeom prst="line">
            <a:avLst/>
          </a:prstGeom>
          <a:noFill/>
          <a:ln w="3175" cap="flat" cmpd="sng" algn="ctr">
            <a:solidFill>
              <a:schemeClr val="tx1"/>
            </a:solidFill>
            <a:prstDash val="sysDash"/>
            <a:round/>
            <a:headEnd type="none" w="med" len="med"/>
            <a:tailEnd type="none" w="med" len="med"/>
          </a:ln>
          <a:effectLst/>
        </p:spPr>
      </p:cxnSp>
      <p:cxnSp>
        <p:nvCxnSpPr>
          <p:cNvPr id="108" name="直線コネクタ 107"/>
          <p:cNvCxnSpPr/>
          <p:nvPr/>
        </p:nvCxnSpPr>
        <p:spPr bwMode="auto">
          <a:xfrm flipH="1">
            <a:off x="3698988" y="2567929"/>
            <a:ext cx="77493" cy="254282"/>
          </a:xfrm>
          <a:prstGeom prst="line">
            <a:avLst/>
          </a:prstGeom>
          <a:noFill/>
          <a:ln w="3175" cap="flat" cmpd="sng" algn="ctr">
            <a:solidFill>
              <a:schemeClr val="tx1"/>
            </a:solidFill>
            <a:prstDash val="sysDash"/>
            <a:round/>
            <a:headEnd type="none" w="med" len="med"/>
            <a:tailEnd type="none" w="med" len="med"/>
          </a:ln>
          <a:effectLst/>
        </p:spPr>
      </p:cxnSp>
      <p:cxnSp>
        <p:nvCxnSpPr>
          <p:cNvPr id="111" name="直線コネクタ 110"/>
          <p:cNvCxnSpPr/>
          <p:nvPr/>
        </p:nvCxnSpPr>
        <p:spPr bwMode="auto">
          <a:xfrm flipH="1">
            <a:off x="3851388" y="2589703"/>
            <a:ext cx="77493" cy="254282"/>
          </a:xfrm>
          <a:prstGeom prst="line">
            <a:avLst/>
          </a:prstGeom>
          <a:noFill/>
          <a:ln w="3175" cap="flat" cmpd="sng" algn="ctr">
            <a:solidFill>
              <a:schemeClr val="tx1"/>
            </a:solidFill>
            <a:prstDash val="sysDash"/>
            <a:round/>
            <a:headEnd type="none" w="med" len="med"/>
            <a:tailEnd type="none" w="med" len="med"/>
          </a:ln>
          <a:effectLst/>
        </p:spPr>
      </p:cxnSp>
      <p:cxnSp>
        <p:nvCxnSpPr>
          <p:cNvPr id="112" name="直線コネクタ 111"/>
          <p:cNvCxnSpPr/>
          <p:nvPr/>
        </p:nvCxnSpPr>
        <p:spPr bwMode="auto">
          <a:xfrm flipH="1">
            <a:off x="3698988" y="2567929"/>
            <a:ext cx="1012091" cy="276056"/>
          </a:xfrm>
          <a:prstGeom prst="line">
            <a:avLst/>
          </a:prstGeom>
          <a:noFill/>
          <a:ln w="3175" cap="flat" cmpd="sng" algn="ctr">
            <a:solidFill>
              <a:schemeClr val="tx1"/>
            </a:solidFill>
            <a:prstDash val="sysDash"/>
            <a:round/>
            <a:headEnd type="none" w="med" len="med"/>
            <a:tailEnd type="none" w="med" len="med"/>
          </a:ln>
          <a:effectLst/>
        </p:spPr>
      </p:cxnSp>
      <p:cxnSp>
        <p:nvCxnSpPr>
          <p:cNvPr id="115" name="直線コネクタ 114"/>
          <p:cNvCxnSpPr/>
          <p:nvPr/>
        </p:nvCxnSpPr>
        <p:spPr bwMode="auto">
          <a:xfrm flipH="1">
            <a:off x="3851388" y="2575189"/>
            <a:ext cx="1012091" cy="276056"/>
          </a:xfrm>
          <a:prstGeom prst="line">
            <a:avLst/>
          </a:prstGeom>
          <a:noFill/>
          <a:ln w="3175" cap="flat" cmpd="sng" algn="ctr">
            <a:solidFill>
              <a:schemeClr val="tx1"/>
            </a:solidFill>
            <a:prstDash val="sysDash"/>
            <a:round/>
            <a:headEnd type="none" w="med" len="med"/>
            <a:tailEnd type="none" w="med" len="med"/>
          </a:ln>
          <a:effectLst/>
        </p:spPr>
      </p:cxnSp>
      <p:sp>
        <p:nvSpPr>
          <p:cNvPr id="20" name="線吹き出し 2 19"/>
          <p:cNvSpPr/>
          <p:nvPr/>
        </p:nvSpPr>
        <p:spPr bwMode="auto">
          <a:xfrm>
            <a:off x="6436768" y="1488168"/>
            <a:ext cx="2304000" cy="659363"/>
          </a:xfrm>
          <a:prstGeom prst="callout2">
            <a:avLst>
              <a:gd name="adj1" fmla="val 57798"/>
              <a:gd name="adj2" fmla="val -5846"/>
              <a:gd name="adj3" fmla="val 106513"/>
              <a:gd name="adj4" fmla="val -15393"/>
              <a:gd name="adj5" fmla="val 104461"/>
              <a:gd name="adj6" fmla="val -25727"/>
            </a:avLst>
          </a:prstGeom>
          <a:solidFill>
            <a:schemeClr val="bg1">
              <a:lumMod val="75000"/>
            </a:schemeClr>
          </a:solidFill>
          <a:ln w="9525">
            <a:solidFill>
              <a:srgbClr val="C00000"/>
            </a:solidFill>
            <a:miter lim="800000"/>
            <a:headEnd/>
            <a:tailEnd/>
          </a:ln>
          <a:effectLst/>
        </p:spPr>
        <p:txBody>
          <a:bodyPr wrap="none" rtlCol="0" anchor="ctr" anchorCtr="0">
            <a:noAutofit/>
          </a:bodyPr>
          <a:lstStyle/>
          <a:p>
            <a:pPr algn="ctr"/>
            <a:r>
              <a:rPr lang="en-US" altLang="ja-JP" sz="1400" dirty="0" smtClean="0">
                <a:solidFill>
                  <a:schemeClr val="tx1"/>
                </a:solidFill>
                <a:latin typeface="+mj-ea"/>
              </a:rPr>
              <a:t>Connected with </a:t>
            </a:r>
          </a:p>
          <a:p>
            <a:pPr algn="ctr"/>
            <a:r>
              <a:rPr lang="en-US" altLang="ja-JP" sz="1400" dirty="0" smtClean="0">
                <a:solidFill>
                  <a:schemeClr val="tx1"/>
                </a:solidFill>
                <a:latin typeface="+mj-ea"/>
              </a:rPr>
              <a:t>REST I/F(</a:t>
            </a:r>
            <a:r>
              <a:rPr kumimoji="1" lang="en-US" altLang="ja-JP" sz="1400" dirty="0" smtClean="0">
                <a:solidFill>
                  <a:schemeClr val="tx1"/>
                </a:solidFill>
                <a:latin typeface="+mj-ea"/>
                <a:ea typeface="+mj-ea"/>
              </a:rPr>
              <a:t>HTTP+JSON)</a:t>
            </a:r>
            <a:endParaRPr kumimoji="1" lang="ja-JP" altLang="en-US" sz="1400" dirty="0" smtClean="0">
              <a:solidFill>
                <a:schemeClr val="tx1"/>
              </a:solidFill>
              <a:latin typeface="+mj-ea"/>
              <a:ea typeface="+mj-ea"/>
            </a:endParaRPr>
          </a:p>
        </p:txBody>
      </p:sp>
      <p:sp>
        <p:nvSpPr>
          <p:cNvPr id="117" name="線吹き出し 2 116"/>
          <p:cNvSpPr/>
          <p:nvPr/>
        </p:nvSpPr>
        <p:spPr bwMode="auto">
          <a:xfrm>
            <a:off x="6436768" y="3639993"/>
            <a:ext cx="2304000" cy="659363"/>
          </a:xfrm>
          <a:prstGeom prst="callout2">
            <a:avLst>
              <a:gd name="adj1" fmla="val 50908"/>
              <a:gd name="adj2" fmla="val -856"/>
              <a:gd name="adj3" fmla="val 20185"/>
              <a:gd name="adj4" fmla="val -10564"/>
              <a:gd name="adj5" fmla="val 63978"/>
              <a:gd name="adj6" fmla="val -24267"/>
            </a:avLst>
          </a:prstGeom>
          <a:solidFill>
            <a:schemeClr val="bg1">
              <a:lumMod val="75000"/>
            </a:schemeClr>
          </a:solidFill>
          <a:ln w="9525">
            <a:solidFill>
              <a:srgbClr val="C00000"/>
            </a:solidFill>
            <a:miter lim="800000"/>
            <a:headEnd/>
            <a:tailEnd/>
          </a:ln>
          <a:effectLst/>
        </p:spPr>
        <p:txBody>
          <a:bodyPr wrap="none" rtlCol="0" anchor="ctr" anchorCtr="0">
            <a:noAutofit/>
          </a:bodyPr>
          <a:lstStyle/>
          <a:p>
            <a:pPr algn="ctr"/>
            <a:r>
              <a:rPr kumimoji="1" lang="en-US" altLang="ja-JP" sz="1400" dirty="0" smtClean="0">
                <a:solidFill>
                  <a:schemeClr val="tx1"/>
                </a:solidFill>
                <a:latin typeface="+mj-ea"/>
                <a:ea typeface="+mj-ea"/>
              </a:rPr>
              <a:t>Dependency is Managed </a:t>
            </a:r>
          </a:p>
          <a:p>
            <a:pPr algn="ctr"/>
            <a:r>
              <a:rPr lang="en-US" altLang="ja-JP" sz="1400" dirty="0" smtClean="0">
                <a:solidFill>
                  <a:schemeClr val="tx1"/>
                </a:solidFill>
                <a:latin typeface="+mj-ea"/>
                <a:ea typeface="+mj-ea"/>
              </a:rPr>
              <a:t>By </a:t>
            </a:r>
            <a:r>
              <a:rPr kumimoji="1" lang="en-US" altLang="ja-JP" sz="1400" dirty="0" smtClean="0">
                <a:solidFill>
                  <a:schemeClr val="tx1"/>
                </a:solidFill>
                <a:latin typeface="+mj-ea"/>
                <a:ea typeface="+mj-ea"/>
              </a:rPr>
              <a:t>Batch Framework</a:t>
            </a:r>
          </a:p>
        </p:txBody>
      </p:sp>
      <p:cxnSp>
        <p:nvCxnSpPr>
          <p:cNvPr id="22" name="直線矢印コネクタ 21"/>
          <p:cNvCxnSpPr/>
          <p:nvPr/>
        </p:nvCxnSpPr>
        <p:spPr bwMode="auto">
          <a:xfrm>
            <a:off x="5869104" y="1457877"/>
            <a:ext cx="0" cy="1656000"/>
          </a:xfrm>
          <a:prstGeom prst="straightConnector1">
            <a:avLst/>
          </a:prstGeom>
          <a:noFill/>
          <a:ln w="28575" cap="flat" cmpd="sng" algn="ctr">
            <a:solidFill>
              <a:schemeClr val="tx1">
                <a:lumMod val="50000"/>
                <a:lumOff val="50000"/>
              </a:schemeClr>
            </a:solidFill>
            <a:prstDash val="solid"/>
            <a:round/>
            <a:headEnd type="arrow"/>
            <a:tailEnd type="arrow"/>
          </a:ln>
          <a:effectLst/>
        </p:spPr>
      </p:cxnSp>
      <p:cxnSp>
        <p:nvCxnSpPr>
          <p:cNvPr id="120" name="直線矢印コネクタ 119"/>
          <p:cNvCxnSpPr/>
          <p:nvPr/>
        </p:nvCxnSpPr>
        <p:spPr bwMode="auto">
          <a:xfrm>
            <a:off x="5869104" y="3470537"/>
            <a:ext cx="0" cy="1584000"/>
          </a:xfrm>
          <a:prstGeom prst="straightConnector1">
            <a:avLst/>
          </a:prstGeom>
          <a:noFill/>
          <a:ln w="28575" cap="flat" cmpd="sng" algn="ctr">
            <a:solidFill>
              <a:schemeClr val="tx1">
                <a:lumMod val="50000"/>
                <a:lumOff val="50000"/>
              </a:schemeClr>
            </a:solidFill>
            <a:prstDash val="solid"/>
            <a:round/>
            <a:headEnd type="arrow"/>
            <a:tailEnd type="arrow"/>
          </a:ln>
          <a:effectLst/>
        </p:spPr>
      </p:cxnSp>
      <p:cxnSp>
        <p:nvCxnSpPr>
          <p:cNvPr id="121" name="直線矢印コネクタ 120"/>
          <p:cNvCxnSpPr/>
          <p:nvPr/>
        </p:nvCxnSpPr>
        <p:spPr bwMode="auto">
          <a:xfrm>
            <a:off x="5869104" y="5057251"/>
            <a:ext cx="0" cy="1440000"/>
          </a:xfrm>
          <a:prstGeom prst="straightConnector1">
            <a:avLst/>
          </a:prstGeom>
          <a:noFill/>
          <a:ln w="28575" cap="flat" cmpd="sng" algn="ctr">
            <a:solidFill>
              <a:schemeClr val="tx1">
                <a:lumMod val="50000"/>
                <a:lumOff val="50000"/>
              </a:schemeClr>
            </a:solidFill>
            <a:prstDash val="solid"/>
            <a:round/>
            <a:headEnd type="arrow"/>
            <a:tailEnd type="arrow"/>
          </a:ln>
          <a:effectLst/>
        </p:spPr>
      </p:cxnSp>
      <p:sp>
        <p:nvSpPr>
          <p:cNvPr id="122" name="線吹き出し 2 121"/>
          <p:cNvSpPr/>
          <p:nvPr/>
        </p:nvSpPr>
        <p:spPr bwMode="auto">
          <a:xfrm>
            <a:off x="6436768" y="5324673"/>
            <a:ext cx="2304000" cy="659363"/>
          </a:xfrm>
          <a:prstGeom prst="callout2">
            <a:avLst>
              <a:gd name="adj1" fmla="val 50908"/>
              <a:gd name="adj2" fmla="val 870"/>
              <a:gd name="adj3" fmla="val 20185"/>
              <a:gd name="adj4" fmla="val -9414"/>
              <a:gd name="adj5" fmla="val 57947"/>
              <a:gd name="adj6" fmla="val -22639"/>
            </a:avLst>
          </a:prstGeom>
          <a:solidFill>
            <a:schemeClr val="bg1">
              <a:lumMod val="75000"/>
            </a:schemeClr>
          </a:solidFill>
          <a:ln w="9525">
            <a:solidFill>
              <a:srgbClr val="C00000"/>
            </a:solidFill>
            <a:miter lim="800000"/>
            <a:headEnd/>
            <a:tailEnd/>
          </a:ln>
          <a:effectLst/>
        </p:spPr>
        <p:txBody>
          <a:bodyPr wrap="none" rtlCol="0" anchor="ctr" anchorCtr="0">
            <a:noAutofit/>
          </a:bodyPr>
          <a:lstStyle/>
          <a:p>
            <a:pPr algn="ctr"/>
            <a:r>
              <a:rPr lang="en-US" altLang="ja-JP" sz="1400" dirty="0" smtClean="0">
                <a:solidFill>
                  <a:schemeClr val="tx1"/>
                </a:solidFill>
                <a:latin typeface="+mj-ea"/>
              </a:rPr>
              <a:t>Data access with </a:t>
            </a:r>
            <a:endParaRPr lang="en-US" altLang="ja-JP" sz="1400" dirty="0">
              <a:solidFill>
                <a:schemeClr val="tx1"/>
              </a:solidFill>
              <a:latin typeface="+mj-ea"/>
            </a:endParaRPr>
          </a:p>
          <a:p>
            <a:pPr algn="ctr"/>
            <a:r>
              <a:rPr lang="en-US" altLang="ja-JP" sz="1400" dirty="0" smtClean="0">
                <a:solidFill>
                  <a:schemeClr val="tx1"/>
                </a:solidFill>
                <a:latin typeface="+mj-ea"/>
              </a:rPr>
              <a:t>JPA or REST </a:t>
            </a:r>
            <a:r>
              <a:rPr lang="en-US" altLang="ja-JP" sz="1400" dirty="0">
                <a:solidFill>
                  <a:schemeClr val="tx1"/>
                </a:solidFill>
                <a:latin typeface="+mj-ea"/>
              </a:rPr>
              <a:t>I/F(HTTP+JSON</a:t>
            </a:r>
            <a:r>
              <a:rPr lang="en-US" altLang="ja-JP" sz="1400" dirty="0" smtClean="0">
                <a:solidFill>
                  <a:schemeClr val="tx1"/>
                </a:solidFill>
                <a:latin typeface="+mj-ea"/>
              </a:rPr>
              <a:t>)</a:t>
            </a:r>
          </a:p>
        </p:txBody>
      </p:sp>
      <p:sp>
        <p:nvSpPr>
          <p:cNvPr id="124" name="線吹き出し 2 123"/>
          <p:cNvSpPr/>
          <p:nvPr/>
        </p:nvSpPr>
        <p:spPr bwMode="auto">
          <a:xfrm>
            <a:off x="6436768" y="2526756"/>
            <a:ext cx="2304000" cy="313042"/>
          </a:xfrm>
          <a:prstGeom prst="callout2">
            <a:avLst>
              <a:gd name="adj1" fmla="val 65399"/>
              <a:gd name="adj2" fmla="val -2164"/>
              <a:gd name="adj3" fmla="val 185003"/>
              <a:gd name="adj4" fmla="val -24867"/>
              <a:gd name="adj5" fmla="val 183336"/>
              <a:gd name="adj6" fmla="val -106531"/>
            </a:avLst>
          </a:prstGeom>
          <a:solidFill>
            <a:schemeClr val="bg1">
              <a:lumMod val="75000"/>
            </a:schemeClr>
          </a:solidFill>
          <a:ln w="9525">
            <a:solidFill>
              <a:srgbClr val="C00000"/>
            </a:solidFill>
            <a:miter lim="800000"/>
            <a:headEnd/>
            <a:tailEnd/>
          </a:ln>
          <a:effectLst/>
        </p:spPr>
        <p:txBody>
          <a:bodyPr wrap="none" rtlCol="0" anchor="ctr" anchorCtr="0">
            <a:noAutofit/>
          </a:bodyPr>
          <a:lstStyle/>
          <a:p>
            <a:pPr algn="ctr"/>
            <a:r>
              <a:rPr kumimoji="1" lang="en-US" altLang="ja-JP" sz="1400" dirty="0" smtClean="0">
                <a:solidFill>
                  <a:schemeClr val="tx1"/>
                </a:solidFill>
                <a:latin typeface="+mj-ea"/>
                <a:ea typeface="+mj-ea"/>
              </a:rPr>
              <a:t>Micro Service</a:t>
            </a:r>
            <a:endParaRPr lang="en-US" altLang="ja-JP" sz="1400" dirty="0" smtClean="0">
              <a:solidFill>
                <a:schemeClr val="tx1"/>
              </a:solidFill>
              <a:latin typeface="+mj-ea"/>
              <a:ea typeface="+mj-ea"/>
            </a:endParaRPr>
          </a:p>
        </p:txBody>
      </p:sp>
      <p:sp>
        <p:nvSpPr>
          <p:cNvPr id="125" name="円/楕円 124"/>
          <p:cNvSpPr/>
          <p:nvPr/>
        </p:nvSpPr>
        <p:spPr bwMode="auto">
          <a:xfrm>
            <a:off x="3571460" y="3044604"/>
            <a:ext cx="432000" cy="108000"/>
          </a:xfrm>
          <a:prstGeom prst="ellipse">
            <a:avLst/>
          </a:prstGeom>
          <a:solidFill>
            <a:srgbClr val="C00000">
              <a:alpha val="50000"/>
            </a:srgb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210" name="正方形/長方形 209"/>
          <p:cNvSpPr/>
          <p:nvPr/>
        </p:nvSpPr>
        <p:spPr bwMode="auto">
          <a:xfrm>
            <a:off x="2736359" y="5931028"/>
            <a:ext cx="864000" cy="324000"/>
          </a:xfrm>
          <a:prstGeom prst="rect">
            <a:avLst/>
          </a:prstGeom>
          <a:solidFill>
            <a:schemeClr val="accent3">
              <a:lumMod val="60000"/>
              <a:lumOff val="40000"/>
            </a:schemeClr>
          </a:solidFill>
          <a:ln w="9525">
            <a:noFill/>
            <a:miter lim="800000"/>
            <a:headEnd/>
            <a:tailEnd/>
          </a:ln>
          <a:effectLst/>
        </p:spPr>
        <p:txBody>
          <a:bodyPr wrap="none" rtlCol="0" anchor="ctr" anchorCtr="0">
            <a:noAutofit/>
          </a:bodyPr>
          <a:lstStyle/>
          <a:p>
            <a:pPr algn="ctr"/>
            <a:r>
              <a:rPr lang="en-US" altLang="ja-JP" sz="1600" dirty="0">
                <a:latin typeface="+mj-ea"/>
                <a:ea typeface="+mj-ea"/>
              </a:rPr>
              <a:t>RDB</a:t>
            </a:r>
            <a:endParaRPr lang="en-US" altLang="ja-JP" sz="1600" dirty="0" smtClean="0">
              <a:latin typeface="+mj-ea"/>
              <a:ea typeface="+mj-ea"/>
            </a:endParaRPr>
          </a:p>
        </p:txBody>
      </p:sp>
      <p:sp>
        <p:nvSpPr>
          <p:cNvPr id="68" name="正方形/長方形 67"/>
          <p:cNvSpPr/>
          <p:nvPr/>
        </p:nvSpPr>
        <p:spPr bwMode="auto">
          <a:xfrm>
            <a:off x="3644123" y="5931028"/>
            <a:ext cx="864000" cy="324000"/>
          </a:xfrm>
          <a:prstGeom prst="rect">
            <a:avLst/>
          </a:prstGeom>
          <a:solidFill>
            <a:schemeClr val="accent3">
              <a:lumMod val="60000"/>
              <a:lumOff val="40000"/>
            </a:schemeClr>
          </a:solidFill>
          <a:ln w="9525">
            <a:noFill/>
            <a:miter lim="800000"/>
            <a:headEnd/>
            <a:tailEnd/>
          </a:ln>
          <a:effectLst/>
        </p:spPr>
        <p:txBody>
          <a:bodyPr wrap="none" rtlCol="0" anchor="ctr" anchorCtr="0">
            <a:noAutofit/>
          </a:bodyPr>
          <a:lstStyle/>
          <a:p>
            <a:pPr algn="ctr"/>
            <a:r>
              <a:rPr lang="en-US" altLang="ja-JP" sz="1600" dirty="0">
                <a:latin typeface="+mj-ea"/>
                <a:ea typeface="+mj-ea"/>
              </a:rPr>
              <a:t>No SQL</a:t>
            </a:r>
          </a:p>
        </p:txBody>
      </p:sp>
      <p:sp>
        <p:nvSpPr>
          <p:cNvPr id="70" name="正方形/長方形 69"/>
          <p:cNvSpPr/>
          <p:nvPr/>
        </p:nvSpPr>
        <p:spPr>
          <a:xfrm>
            <a:off x="1842105" y="2394772"/>
            <a:ext cx="657551" cy="244682"/>
          </a:xfrm>
          <a:prstGeom prst="rect">
            <a:avLst/>
          </a:prstGeom>
        </p:spPr>
        <p:txBody>
          <a:bodyPr wrap="none">
            <a:spAutoFit/>
          </a:bodyPr>
          <a:lstStyle/>
          <a:p>
            <a:pPr lvl="0" algn="r"/>
            <a:r>
              <a:rPr lang="en-US" altLang="ja-JP" sz="1050" dirty="0" smtClean="0">
                <a:latin typeface="+mj-ea"/>
                <a:ea typeface="+mj-ea"/>
              </a:rPr>
              <a:t>REST IF</a:t>
            </a:r>
            <a:endParaRPr lang="ja-JP" altLang="en-US" sz="1050" dirty="0">
              <a:latin typeface="+mj-ea"/>
              <a:ea typeface="+mj-ea"/>
            </a:endParaRPr>
          </a:p>
        </p:txBody>
      </p:sp>
      <p:sp>
        <p:nvSpPr>
          <p:cNvPr id="67" name="テキスト ボックス 66"/>
          <p:cNvSpPr txBox="1"/>
          <p:nvPr/>
        </p:nvSpPr>
        <p:spPr>
          <a:xfrm rot="16200000">
            <a:off x="517225" y="3746100"/>
            <a:ext cx="2132115" cy="341632"/>
          </a:xfrm>
          <a:prstGeom prst="rect">
            <a:avLst/>
          </a:prstGeom>
          <a:solidFill>
            <a:schemeClr val="bg1">
              <a:lumMod val="50000"/>
            </a:schemeClr>
          </a:solidFill>
        </p:spPr>
        <p:txBody>
          <a:bodyPr wrap="square" rtlCol="0">
            <a:spAutoFit/>
          </a:bodyPr>
          <a:lstStyle/>
          <a:p>
            <a:pPr algn="ctr"/>
            <a:r>
              <a:rPr kumimoji="1" lang="en-US" altLang="ja-JP" sz="1800" dirty="0" smtClean="0">
                <a:solidFill>
                  <a:schemeClr val="bg1"/>
                </a:solidFill>
                <a:latin typeface="+mj-ea"/>
                <a:ea typeface="+mj-ea"/>
              </a:rPr>
              <a:t>Logic</a:t>
            </a:r>
            <a:endParaRPr kumimoji="1" lang="ja-JP" altLang="en-US" sz="1800" dirty="0" smtClean="0">
              <a:solidFill>
                <a:schemeClr val="bg1"/>
              </a:solidFill>
              <a:latin typeface="+mj-ea"/>
              <a:ea typeface="+mj-ea"/>
            </a:endParaRPr>
          </a:p>
        </p:txBody>
      </p:sp>
      <p:sp>
        <p:nvSpPr>
          <p:cNvPr id="69" name="テキスト ボックス 68"/>
          <p:cNvSpPr txBox="1"/>
          <p:nvPr/>
        </p:nvSpPr>
        <p:spPr>
          <a:xfrm rot="16200000">
            <a:off x="917283" y="1908684"/>
            <a:ext cx="1332000" cy="360000"/>
          </a:xfrm>
          <a:prstGeom prst="rect">
            <a:avLst/>
          </a:prstGeom>
          <a:solidFill>
            <a:schemeClr val="bg1">
              <a:lumMod val="50000"/>
            </a:schemeClr>
          </a:solidFill>
        </p:spPr>
        <p:txBody>
          <a:bodyPr wrap="none" rtlCol="0">
            <a:spAutoFit/>
          </a:bodyPr>
          <a:lstStyle/>
          <a:p>
            <a:pPr algn="ctr"/>
            <a:r>
              <a:rPr kumimoji="1" lang="en-US" altLang="ja-JP" sz="1800" dirty="0" smtClean="0">
                <a:solidFill>
                  <a:schemeClr val="bg1"/>
                </a:solidFill>
                <a:latin typeface="+mj-ea"/>
                <a:ea typeface="+mj-ea"/>
              </a:rPr>
              <a:t>Presentation</a:t>
            </a:r>
            <a:endParaRPr kumimoji="1" lang="ja-JP" altLang="en-US" sz="1800" dirty="0" smtClean="0">
              <a:solidFill>
                <a:schemeClr val="bg1"/>
              </a:solidFill>
              <a:latin typeface="+mj-ea"/>
              <a:ea typeface="+mj-ea"/>
            </a:endParaRPr>
          </a:p>
        </p:txBody>
      </p:sp>
      <p:sp>
        <p:nvSpPr>
          <p:cNvPr id="71" name="正方形/長方形 70"/>
          <p:cNvSpPr/>
          <p:nvPr/>
        </p:nvSpPr>
        <p:spPr>
          <a:xfrm>
            <a:off x="1875237" y="4736482"/>
            <a:ext cx="657551" cy="244682"/>
          </a:xfrm>
          <a:prstGeom prst="rect">
            <a:avLst/>
          </a:prstGeom>
        </p:spPr>
        <p:txBody>
          <a:bodyPr wrap="none">
            <a:spAutoFit/>
          </a:bodyPr>
          <a:lstStyle/>
          <a:p>
            <a:pPr lvl="0" algn="r"/>
            <a:r>
              <a:rPr lang="en-US" altLang="ja-JP" sz="1050" dirty="0" smtClean="0">
                <a:latin typeface="+mj-ea"/>
                <a:ea typeface="+mj-ea"/>
              </a:rPr>
              <a:t>REST IF</a:t>
            </a:r>
            <a:endParaRPr lang="ja-JP" altLang="en-US" sz="1050" dirty="0">
              <a:latin typeface="+mj-ea"/>
              <a:ea typeface="+mj-ea"/>
            </a:endParaRPr>
          </a:p>
        </p:txBody>
      </p:sp>
      <p:sp>
        <p:nvSpPr>
          <p:cNvPr id="72" name="正方形/長方形 71"/>
          <p:cNvSpPr/>
          <p:nvPr/>
        </p:nvSpPr>
        <p:spPr>
          <a:xfrm rot="16200000">
            <a:off x="1745865" y="5767053"/>
            <a:ext cx="1154482" cy="466281"/>
          </a:xfrm>
          <a:prstGeom prst="rect">
            <a:avLst/>
          </a:prstGeom>
        </p:spPr>
        <p:txBody>
          <a:bodyPr wrap="none" anchor="ctr" anchorCtr="0">
            <a:spAutoFit/>
          </a:bodyPr>
          <a:lstStyle/>
          <a:p>
            <a:pPr lvl="0" algn="ctr"/>
            <a:r>
              <a:rPr lang="en-US" altLang="ja-JP" sz="1600" dirty="0" smtClean="0">
                <a:latin typeface="+mj-ea"/>
                <a:ea typeface="+mj-ea"/>
              </a:rPr>
              <a:t>Framework</a:t>
            </a:r>
          </a:p>
          <a:p>
            <a:pPr lvl="0" algn="ctr"/>
            <a:r>
              <a:rPr lang="en-US" altLang="ja-JP" sz="1050" dirty="0" smtClean="0">
                <a:latin typeface="+mj-ea"/>
                <a:ea typeface="+mj-ea"/>
              </a:rPr>
              <a:t>(Spring </a:t>
            </a:r>
            <a:r>
              <a:rPr lang="en-US" altLang="ja-JP" sz="1050" dirty="0">
                <a:latin typeface="+mj-ea"/>
                <a:ea typeface="+mj-ea"/>
              </a:rPr>
              <a:t>Data</a:t>
            </a:r>
            <a:r>
              <a:rPr lang="en-US" altLang="ja-JP" sz="1050" dirty="0" smtClean="0">
                <a:latin typeface="+mj-ea"/>
                <a:ea typeface="+mj-ea"/>
              </a:rPr>
              <a:t>)</a:t>
            </a:r>
            <a:endParaRPr lang="ja-JP" altLang="en-US" sz="1600" dirty="0">
              <a:latin typeface="+mj-ea"/>
              <a:ea typeface="+mj-ea"/>
            </a:endParaRPr>
          </a:p>
        </p:txBody>
      </p:sp>
      <p:sp>
        <p:nvSpPr>
          <p:cNvPr id="73" name="正方形/長方形 72"/>
          <p:cNvSpPr/>
          <p:nvPr/>
        </p:nvSpPr>
        <p:spPr bwMode="auto">
          <a:xfrm>
            <a:off x="2136629" y="3205726"/>
            <a:ext cx="3312000" cy="180000"/>
          </a:xfrm>
          <a:prstGeom prst="rect">
            <a:avLst/>
          </a:prstGeom>
          <a:solidFill>
            <a:schemeClr val="accent2">
              <a:lumMod val="60000"/>
              <a:lumOff val="40000"/>
              <a:alpha val="93000"/>
            </a:schemeClr>
          </a:solidFill>
          <a:ln w="9525">
            <a:noFill/>
            <a:miter lim="800000"/>
            <a:headEnd/>
            <a:tailEnd/>
          </a:ln>
          <a:effectLst/>
        </p:spPr>
        <p:txBody>
          <a:bodyPr wrap="none" rtlCol="0" anchor="ctr" anchorCtr="0">
            <a:noAutofit/>
          </a:bodyPr>
          <a:lstStyle/>
          <a:p>
            <a:pPr algn="ctr"/>
            <a:r>
              <a:rPr lang="en-US" altLang="ja-JP" sz="1400" dirty="0" smtClean="0">
                <a:latin typeface="+mj-ea"/>
                <a:ea typeface="+mj-ea"/>
              </a:rPr>
              <a:t>Security Framework</a:t>
            </a:r>
            <a:endParaRPr lang="ja-JP" altLang="en-US" sz="1400" dirty="0">
              <a:latin typeface="+mj-ea"/>
              <a:ea typeface="+mj-ea"/>
            </a:endParaRPr>
          </a:p>
        </p:txBody>
      </p:sp>
      <p:cxnSp>
        <p:nvCxnSpPr>
          <p:cNvPr id="74" name="直線矢印コネクタ 73"/>
          <p:cNvCxnSpPr/>
          <p:nvPr/>
        </p:nvCxnSpPr>
        <p:spPr bwMode="auto">
          <a:xfrm>
            <a:off x="5866326" y="3116953"/>
            <a:ext cx="0" cy="360000"/>
          </a:xfrm>
          <a:prstGeom prst="straightConnector1">
            <a:avLst/>
          </a:prstGeom>
          <a:noFill/>
          <a:ln w="28575" cap="flat" cmpd="sng" algn="ctr">
            <a:solidFill>
              <a:schemeClr val="tx1">
                <a:lumMod val="50000"/>
                <a:lumOff val="50000"/>
              </a:schemeClr>
            </a:solidFill>
            <a:prstDash val="solid"/>
            <a:round/>
            <a:headEnd type="arrow"/>
            <a:tailEnd type="arrow"/>
          </a:ln>
          <a:effectLst/>
        </p:spPr>
      </p:cxnSp>
      <p:sp>
        <p:nvSpPr>
          <p:cNvPr id="75" name="線吹き出し 2 74"/>
          <p:cNvSpPr/>
          <p:nvPr/>
        </p:nvSpPr>
        <p:spPr bwMode="auto">
          <a:xfrm>
            <a:off x="6436768" y="3150797"/>
            <a:ext cx="2304000" cy="313042"/>
          </a:xfrm>
          <a:prstGeom prst="callout2">
            <a:avLst>
              <a:gd name="adj1" fmla="val 65399"/>
              <a:gd name="adj2" fmla="val -2164"/>
              <a:gd name="adj3" fmla="val 13178"/>
              <a:gd name="adj4" fmla="val -16697"/>
              <a:gd name="adj5" fmla="val 41581"/>
              <a:gd name="adj6" fmla="val -24821"/>
            </a:avLst>
          </a:prstGeom>
          <a:solidFill>
            <a:schemeClr val="bg1">
              <a:lumMod val="75000"/>
            </a:schemeClr>
          </a:solidFill>
          <a:ln w="9525">
            <a:solidFill>
              <a:srgbClr val="C00000"/>
            </a:solidFill>
            <a:miter lim="800000"/>
            <a:headEnd/>
            <a:tailEnd/>
          </a:ln>
          <a:effectLst/>
        </p:spPr>
        <p:txBody>
          <a:bodyPr wrap="none" rtlCol="0" anchor="ctr" anchorCtr="0">
            <a:noAutofit/>
          </a:bodyPr>
          <a:lstStyle/>
          <a:p>
            <a:pPr algn="ctr"/>
            <a:r>
              <a:rPr lang="en-US" altLang="ja-JP" sz="1400" dirty="0" smtClean="0">
                <a:solidFill>
                  <a:schemeClr val="tx1"/>
                </a:solidFill>
                <a:latin typeface="+mj-ea"/>
                <a:ea typeface="+mj-ea"/>
              </a:rPr>
              <a:t>Access Control</a:t>
            </a:r>
          </a:p>
        </p:txBody>
      </p:sp>
      <p:sp>
        <p:nvSpPr>
          <p:cNvPr id="80" name="円/楕円 79"/>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81" name="円/楕円 80"/>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82" name="テキスト ボックス 81"/>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Tree>
    <p:extLst>
      <p:ext uri="{BB962C8B-B14F-4D97-AF65-F5344CB8AC3E}">
        <p14:creationId xmlns:p14="http://schemas.microsoft.com/office/powerpoint/2010/main" xmlns="" val="465056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812799"/>
            <a:ext cx="9144000" cy="1993901"/>
          </a:xfrm>
          <a:prstGeom prst="rect">
            <a:avLst/>
          </a:prstGeom>
          <a:solidFill>
            <a:schemeClr val="bg1">
              <a:lumMod val="8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4" name="角丸四角形 3"/>
          <p:cNvSpPr/>
          <p:nvPr/>
        </p:nvSpPr>
        <p:spPr bwMode="auto">
          <a:xfrm>
            <a:off x="406400" y="3006725"/>
            <a:ext cx="2298700" cy="523875"/>
          </a:xfrm>
          <a:prstGeom prst="roundRect">
            <a:avLst/>
          </a:prstGeom>
          <a:solidFill>
            <a:srgbClr val="C00000"/>
          </a:solidFill>
          <a:ln w="9525">
            <a:noFill/>
            <a:miter lim="800000"/>
            <a:headEnd/>
            <a:tailEnd/>
          </a:ln>
          <a:effectLst/>
        </p:spPr>
        <p:txBody>
          <a:bodyPr wrap="square" rtlCol="0" anchor="ctr" anchorCtr="0">
            <a:noAutofit/>
          </a:bodyPr>
          <a:lstStyle/>
          <a:p>
            <a:pPr algn="ctr"/>
            <a:r>
              <a:rPr lang="en-US" altLang="ja-JP" sz="2400" dirty="0" smtClean="0">
                <a:ln>
                  <a:solidFill>
                    <a:schemeClr val="bg1">
                      <a:lumMod val="85000"/>
                    </a:schemeClr>
                  </a:solidFill>
                </a:ln>
                <a:solidFill>
                  <a:schemeClr val="bg1"/>
                </a:solidFill>
                <a:latin typeface="+mj-ea"/>
                <a:ea typeface="+mj-ea"/>
              </a:rPr>
              <a:t>Reform</a:t>
            </a:r>
            <a:r>
              <a:rPr lang="ja-JP" altLang="en-US" sz="2400" dirty="0" smtClean="0">
                <a:ln>
                  <a:solidFill>
                    <a:schemeClr val="bg1">
                      <a:lumMod val="85000"/>
                    </a:schemeClr>
                  </a:solidFill>
                </a:ln>
                <a:solidFill>
                  <a:schemeClr val="bg1"/>
                </a:solidFill>
                <a:latin typeface="+mj-ea"/>
                <a:ea typeface="+mj-ea"/>
              </a:rPr>
              <a:t>　</a:t>
            </a:r>
            <a:endParaRPr lang="ja-JP" altLang="en-US" sz="2400" dirty="0">
              <a:ln>
                <a:solidFill>
                  <a:schemeClr val="bg1">
                    <a:lumMod val="85000"/>
                  </a:schemeClr>
                </a:solidFill>
              </a:ln>
              <a:solidFill>
                <a:schemeClr val="bg1"/>
              </a:solidFill>
              <a:latin typeface="+mj-ea"/>
              <a:ea typeface="+mj-ea"/>
            </a:endParaRPr>
          </a:p>
        </p:txBody>
      </p:sp>
      <p:sp>
        <p:nvSpPr>
          <p:cNvPr id="79" name="角丸四角形 78"/>
          <p:cNvSpPr/>
          <p:nvPr/>
        </p:nvSpPr>
        <p:spPr bwMode="auto">
          <a:xfrm>
            <a:off x="0" y="1066800"/>
            <a:ext cx="9144000" cy="622300"/>
          </a:xfrm>
          <a:prstGeom prst="roundRect">
            <a:avLst/>
          </a:prstGeom>
          <a:noFill/>
          <a:ln w="9525">
            <a:noFill/>
            <a:miter lim="800000"/>
            <a:headEnd/>
            <a:tailEnd/>
          </a:ln>
          <a:effectLst/>
        </p:spPr>
        <p:txBody>
          <a:bodyPr wrap="square" rtlCol="0" anchor="ctr" anchorCtr="0">
            <a:noAutofit/>
          </a:bodyPr>
          <a:lstStyle/>
          <a:p>
            <a:pPr algn="ctr"/>
            <a:r>
              <a:rPr lang="ja-JP" altLang="en-US" sz="2800" dirty="0" smtClean="0">
                <a:ln w="18415" cmpd="sng">
                  <a:solidFill>
                    <a:srgbClr val="FFFFFF"/>
                  </a:solidFill>
                  <a:prstDash val="solid"/>
                </a:ln>
                <a:solidFill>
                  <a:srgbClr val="FFFFFF"/>
                </a:solidFill>
                <a:effectLst>
                  <a:glow rad="139700">
                    <a:schemeClr val="tx1">
                      <a:lumMod val="65000"/>
                      <a:lumOff val="35000"/>
                      <a:alpha val="40000"/>
                    </a:schemeClr>
                  </a:glow>
                  <a:outerShdw blurRad="50800" dist="38100" dir="2700000" algn="tl" rotWithShape="0">
                    <a:prstClr val="black">
                      <a:alpha val="40000"/>
                    </a:prstClr>
                  </a:outerShdw>
                </a:effectLst>
                <a:latin typeface="+mj-ea"/>
                <a:ea typeface="+mj-ea"/>
              </a:rPr>
              <a:t>リノベーションプロセス</a:t>
            </a:r>
            <a:endParaRPr kumimoji="1" lang="ja-JP" altLang="en-US" sz="2800" dirty="0" smtClean="0">
              <a:ln w="18415" cmpd="sng">
                <a:solidFill>
                  <a:srgbClr val="FFFFFF"/>
                </a:solidFill>
                <a:prstDash val="solid"/>
              </a:ln>
              <a:solidFill>
                <a:srgbClr val="FFFFFF"/>
              </a:solidFill>
              <a:effectLst>
                <a:glow rad="139700">
                  <a:schemeClr val="tx1">
                    <a:lumMod val="65000"/>
                    <a:lumOff val="35000"/>
                    <a:alpha val="40000"/>
                  </a:schemeClr>
                </a:glow>
                <a:outerShdw blurRad="50800" dist="38100" dir="2700000" algn="tl" rotWithShape="0">
                  <a:prstClr val="black">
                    <a:alpha val="40000"/>
                  </a:prstClr>
                </a:outerShdw>
              </a:effectLst>
              <a:latin typeface="+mj-ea"/>
              <a:ea typeface="+mj-ea"/>
            </a:endParaRPr>
          </a:p>
        </p:txBody>
      </p:sp>
      <p:sp>
        <p:nvSpPr>
          <p:cNvPr id="6" name="正方形/長方形 5"/>
          <p:cNvSpPr/>
          <p:nvPr/>
        </p:nvSpPr>
        <p:spPr bwMode="auto">
          <a:xfrm>
            <a:off x="2247900" y="1638300"/>
            <a:ext cx="5016500" cy="1327150"/>
          </a:xfrm>
          <a:prstGeom prst="rect">
            <a:avLst/>
          </a:prstGeom>
          <a:noFill/>
          <a:ln w="9525">
            <a:noFill/>
            <a:miter lim="800000"/>
            <a:headEnd/>
            <a:tailEnd/>
          </a:ln>
          <a:effectLst/>
        </p:spPr>
        <p:txBody>
          <a:bodyPr wrap="none" rtlCol="0" anchor="ctr" anchorCtr="0">
            <a:noAutofit/>
          </a:bodyPr>
          <a:lstStyle/>
          <a:p>
            <a:pPr algn="ctr"/>
            <a:r>
              <a:rPr lang="en-US" altLang="ja-JP" sz="2000" dirty="0">
                <a:ln>
                  <a:solidFill>
                    <a:schemeClr val="bg1">
                      <a:lumMod val="75000"/>
                    </a:schemeClr>
                  </a:solidFill>
                </a:ln>
                <a:solidFill>
                  <a:schemeClr val="tx1"/>
                </a:solidFill>
                <a:latin typeface="+mj-ea"/>
                <a:ea typeface="+mj-ea"/>
              </a:rPr>
              <a:t>Reform</a:t>
            </a:r>
            <a:r>
              <a:rPr lang="ja-JP" altLang="en-US" sz="2000" dirty="0">
                <a:ln>
                  <a:solidFill>
                    <a:schemeClr val="bg1">
                      <a:lumMod val="75000"/>
                    </a:schemeClr>
                  </a:solidFill>
                </a:ln>
                <a:solidFill>
                  <a:schemeClr val="tx1"/>
                </a:solidFill>
                <a:latin typeface="+mj-ea"/>
                <a:ea typeface="+mj-ea"/>
              </a:rPr>
              <a:t>　</a:t>
            </a:r>
            <a:r>
              <a:rPr lang="en-US" altLang="ja-JP" sz="2000" dirty="0">
                <a:ln>
                  <a:solidFill>
                    <a:schemeClr val="bg1">
                      <a:lumMod val="75000"/>
                    </a:schemeClr>
                  </a:solidFill>
                </a:ln>
                <a:solidFill>
                  <a:schemeClr val="tx1"/>
                </a:solidFill>
                <a:latin typeface="+mj-ea"/>
                <a:ea typeface="+mj-ea"/>
              </a:rPr>
              <a:t>/</a:t>
            </a:r>
            <a:r>
              <a:rPr lang="ja-JP" altLang="en-US" sz="2000" dirty="0">
                <a:ln>
                  <a:solidFill>
                    <a:schemeClr val="bg1">
                      <a:lumMod val="75000"/>
                    </a:schemeClr>
                  </a:solidFill>
                </a:ln>
                <a:solidFill>
                  <a:schemeClr val="tx1"/>
                </a:solidFill>
                <a:latin typeface="+mj-ea"/>
                <a:ea typeface="+mj-ea"/>
              </a:rPr>
              <a:t>　</a:t>
            </a:r>
            <a:r>
              <a:rPr lang="en-US" altLang="ja-JP" sz="2000" dirty="0">
                <a:ln>
                  <a:solidFill>
                    <a:schemeClr val="bg1">
                      <a:lumMod val="75000"/>
                    </a:schemeClr>
                  </a:solidFill>
                </a:ln>
                <a:solidFill>
                  <a:schemeClr val="tx1"/>
                </a:solidFill>
                <a:latin typeface="+mj-ea"/>
                <a:ea typeface="+mj-ea"/>
              </a:rPr>
              <a:t>Refine</a:t>
            </a:r>
            <a:r>
              <a:rPr lang="ja-JP" altLang="en-US" sz="2000" dirty="0">
                <a:ln>
                  <a:solidFill>
                    <a:schemeClr val="bg1">
                      <a:lumMod val="75000"/>
                    </a:schemeClr>
                  </a:solidFill>
                </a:ln>
                <a:solidFill>
                  <a:schemeClr val="tx1"/>
                </a:solidFill>
                <a:latin typeface="+mj-ea"/>
                <a:ea typeface="+mj-ea"/>
              </a:rPr>
              <a:t>　</a:t>
            </a:r>
            <a:r>
              <a:rPr lang="en-US" altLang="ja-JP" sz="2000" dirty="0">
                <a:ln>
                  <a:solidFill>
                    <a:schemeClr val="bg1">
                      <a:lumMod val="75000"/>
                    </a:schemeClr>
                  </a:solidFill>
                </a:ln>
                <a:solidFill>
                  <a:schemeClr val="tx1"/>
                </a:solidFill>
                <a:latin typeface="+mj-ea"/>
                <a:ea typeface="+mj-ea"/>
              </a:rPr>
              <a:t>/</a:t>
            </a:r>
            <a:r>
              <a:rPr lang="ja-JP" altLang="en-US" sz="2000" dirty="0">
                <a:ln>
                  <a:solidFill>
                    <a:schemeClr val="bg1">
                      <a:lumMod val="75000"/>
                    </a:schemeClr>
                  </a:solidFill>
                </a:ln>
                <a:solidFill>
                  <a:schemeClr val="tx1"/>
                </a:solidFill>
                <a:latin typeface="+mj-ea"/>
                <a:ea typeface="+mj-ea"/>
              </a:rPr>
              <a:t>　</a:t>
            </a:r>
            <a:r>
              <a:rPr lang="en-US" altLang="ja-JP" sz="2000" dirty="0" smtClean="0">
                <a:ln>
                  <a:solidFill>
                    <a:schemeClr val="bg1">
                      <a:lumMod val="75000"/>
                    </a:schemeClr>
                  </a:solidFill>
                </a:ln>
                <a:solidFill>
                  <a:schemeClr val="tx1"/>
                </a:solidFill>
                <a:latin typeface="+mj-ea"/>
                <a:ea typeface="+mj-ea"/>
              </a:rPr>
              <a:t>Renovation</a:t>
            </a:r>
            <a:r>
              <a:rPr lang="ja-JP" altLang="en-US" sz="2000" dirty="0" smtClean="0">
                <a:ln>
                  <a:solidFill>
                    <a:schemeClr val="bg1">
                      <a:lumMod val="75000"/>
                    </a:schemeClr>
                  </a:solidFill>
                </a:ln>
                <a:solidFill>
                  <a:schemeClr val="tx1"/>
                </a:solidFill>
                <a:latin typeface="+mj-ea"/>
                <a:ea typeface="+mj-ea"/>
              </a:rPr>
              <a:t>　の</a:t>
            </a:r>
            <a:r>
              <a:rPr lang="en-US" altLang="ja-JP" sz="2000" dirty="0">
                <a:ln>
                  <a:solidFill>
                    <a:schemeClr val="bg1">
                      <a:lumMod val="75000"/>
                    </a:schemeClr>
                  </a:solidFill>
                </a:ln>
                <a:solidFill>
                  <a:schemeClr val="tx1"/>
                </a:solidFill>
                <a:latin typeface="+mj-ea"/>
                <a:ea typeface="+mj-ea"/>
              </a:rPr>
              <a:t>3</a:t>
            </a:r>
            <a:r>
              <a:rPr lang="ja-JP" altLang="en-US" sz="2000" dirty="0">
                <a:ln>
                  <a:solidFill>
                    <a:schemeClr val="bg1">
                      <a:lumMod val="75000"/>
                    </a:schemeClr>
                  </a:solidFill>
                </a:ln>
                <a:solidFill>
                  <a:schemeClr val="tx1"/>
                </a:solidFill>
                <a:latin typeface="+mj-ea"/>
                <a:ea typeface="+mj-ea"/>
              </a:rPr>
              <a:t>プロセスを通じて</a:t>
            </a:r>
          </a:p>
          <a:p>
            <a:pPr algn="ctr"/>
            <a:r>
              <a:rPr lang="ja-JP" altLang="en-US" sz="2000" dirty="0">
                <a:ln>
                  <a:solidFill>
                    <a:schemeClr val="bg1">
                      <a:lumMod val="75000"/>
                    </a:schemeClr>
                  </a:solidFill>
                </a:ln>
                <a:solidFill>
                  <a:schemeClr val="tx1"/>
                </a:solidFill>
                <a:latin typeface="+mj-ea"/>
                <a:ea typeface="+mj-ea"/>
              </a:rPr>
              <a:t>より柔軟性の高い仕組みに向けて、システムの再生を推進するプロセス</a:t>
            </a:r>
          </a:p>
        </p:txBody>
      </p:sp>
      <p:sp>
        <p:nvSpPr>
          <p:cNvPr id="7" name="角丸四角形 6"/>
          <p:cNvSpPr/>
          <p:nvPr/>
        </p:nvSpPr>
        <p:spPr bwMode="auto">
          <a:xfrm>
            <a:off x="3425825" y="3006725"/>
            <a:ext cx="2298700" cy="523875"/>
          </a:xfrm>
          <a:prstGeom prst="roundRect">
            <a:avLst/>
          </a:prstGeom>
          <a:solidFill>
            <a:srgbClr val="C00000"/>
          </a:solidFill>
          <a:ln w="9525">
            <a:noFill/>
            <a:miter lim="800000"/>
            <a:headEnd/>
            <a:tailEnd/>
          </a:ln>
          <a:effectLst/>
        </p:spPr>
        <p:txBody>
          <a:bodyPr wrap="square" rtlCol="0" anchor="ctr" anchorCtr="0">
            <a:noAutofit/>
          </a:bodyPr>
          <a:lstStyle/>
          <a:p>
            <a:pPr algn="ctr"/>
            <a:r>
              <a:rPr lang="en-US" altLang="ja-JP" sz="2400" dirty="0" smtClean="0">
                <a:ln>
                  <a:solidFill>
                    <a:schemeClr val="bg1">
                      <a:lumMod val="85000"/>
                    </a:schemeClr>
                  </a:solidFill>
                </a:ln>
                <a:solidFill>
                  <a:schemeClr val="bg1"/>
                </a:solidFill>
                <a:latin typeface="+mj-ea"/>
                <a:ea typeface="+mj-ea"/>
              </a:rPr>
              <a:t>Refine</a:t>
            </a:r>
            <a:r>
              <a:rPr lang="ja-JP" altLang="en-US" sz="2400" dirty="0" smtClean="0">
                <a:ln>
                  <a:solidFill>
                    <a:schemeClr val="bg1">
                      <a:lumMod val="85000"/>
                    </a:schemeClr>
                  </a:solidFill>
                </a:ln>
                <a:solidFill>
                  <a:schemeClr val="bg1"/>
                </a:solidFill>
                <a:latin typeface="+mj-ea"/>
                <a:ea typeface="+mj-ea"/>
              </a:rPr>
              <a:t>　</a:t>
            </a:r>
            <a:endParaRPr lang="ja-JP" altLang="en-US" sz="2400" dirty="0">
              <a:ln>
                <a:solidFill>
                  <a:schemeClr val="bg1">
                    <a:lumMod val="85000"/>
                  </a:schemeClr>
                </a:solidFill>
              </a:ln>
              <a:solidFill>
                <a:schemeClr val="bg1"/>
              </a:solidFill>
              <a:latin typeface="+mj-ea"/>
              <a:ea typeface="+mj-ea"/>
            </a:endParaRPr>
          </a:p>
        </p:txBody>
      </p:sp>
      <p:sp>
        <p:nvSpPr>
          <p:cNvPr id="8" name="角丸四角形 7"/>
          <p:cNvSpPr/>
          <p:nvPr/>
        </p:nvSpPr>
        <p:spPr bwMode="auto">
          <a:xfrm>
            <a:off x="6584950" y="3006725"/>
            <a:ext cx="2298700" cy="523875"/>
          </a:xfrm>
          <a:prstGeom prst="roundRect">
            <a:avLst/>
          </a:prstGeom>
          <a:solidFill>
            <a:srgbClr val="C00000"/>
          </a:solidFill>
          <a:ln w="9525">
            <a:noFill/>
            <a:miter lim="800000"/>
            <a:headEnd/>
            <a:tailEnd/>
          </a:ln>
          <a:effectLst/>
        </p:spPr>
        <p:txBody>
          <a:bodyPr wrap="square" rtlCol="0" anchor="ctr" anchorCtr="0">
            <a:noAutofit/>
          </a:bodyPr>
          <a:lstStyle/>
          <a:p>
            <a:pPr algn="ctr"/>
            <a:r>
              <a:rPr lang="en-US" altLang="ja-JP" sz="2400" dirty="0" smtClean="0">
                <a:ln>
                  <a:solidFill>
                    <a:schemeClr val="bg1">
                      <a:lumMod val="85000"/>
                    </a:schemeClr>
                  </a:solidFill>
                </a:ln>
                <a:solidFill>
                  <a:schemeClr val="bg1"/>
                </a:solidFill>
                <a:latin typeface="+mj-ea"/>
                <a:ea typeface="+mj-ea"/>
              </a:rPr>
              <a:t>Renovation</a:t>
            </a:r>
            <a:endParaRPr lang="ja-JP" altLang="en-US" sz="2400" dirty="0">
              <a:ln>
                <a:solidFill>
                  <a:schemeClr val="bg1">
                    <a:lumMod val="85000"/>
                  </a:schemeClr>
                </a:solidFill>
              </a:ln>
              <a:solidFill>
                <a:schemeClr val="bg1"/>
              </a:solidFill>
              <a:latin typeface="+mj-ea"/>
              <a:ea typeface="+mj-ea"/>
            </a:endParaRPr>
          </a:p>
        </p:txBody>
      </p:sp>
      <p:cxnSp>
        <p:nvCxnSpPr>
          <p:cNvPr id="5" name="直線矢印コネクタ 4"/>
          <p:cNvCxnSpPr/>
          <p:nvPr/>
        </p:nvCxnSpPr>
        <p:spPr bwMode="auto">
          <a:xfrm>
            <a:off x="2705100" y="3332163"/>
            <a:ext cx="720725" cy="0"/>
          </a:xfrm>
          <a:prstGeom prst="straightConnector1">
            <a:avLst/>
          </a:prstGeom>
          <a:noFill/>
          <a:ln w="50800" cap="flat" cmpd="sng" algn="ctr">
            <a:solidFill>
              <a:schemeClr val="bg1">
                <a:lumMod val="75000"/>
              </a:schemeClr>
            </a:solidFill>
            <a:prstDash val="solid"/>
            <a:round/>
            <a:headEnd type="none" w="med" len="med"/>
            <a:tailEnd type="arrow"/>
          </a:ln>
          <a:effectLst/>
        </p:spPr>
      </p:cxnSp>
      <p:cxnSp>
        <p:nvCxnSpPr>
          <p:cNvPr id="12" name="直線矢印コネクタ 11"/>
          <p:cNvCxnSpPr/>
          <p:nvPr/>
        </p:nvCxnSpPr>
        <p:spPr bwMode="auto">
          <a:xfrm>
            <a:off x="5724525" y="3332163"/>
            <a:ext cx="720725" cy="0"/>
          </a:xfrm>
          <a:prstGeom prst="straightConnector1">
            <a:avLst/>
          </a:prstGeom>
          <a:noFill/>
          <a:ln w="50800" cap="flat" cmpd="sng" algn="ctr">
            <a:solidFill>
              <a:schemeClr val="bg1">
                <a:lumMod val="75000"/>
              </a:schemeClr>
            </a:solidFill>
            <a:prstDash val="solid"/>
            <a:round/>
            <a:headEnd type="none" w="med" len="med"/>
            <a:tailEnd type="arrow"/>
          </a:ln>
          <a:effectLst/>
        </p:spPr>
      </p:cxnSp>
      <p:sp>
        <p:nvSpPr>
          <p:cNvPr id="15" name="正方形/長方形 14"/>
          <p:cNvSpPr/>
          <p:nvPr/>
        </p:nvSpPr>
        <p:spPr bwMode="auto">
          <a:xfrm>
            <a:off x="419100" y="3556000"/>
            <a:ext cx="2298700" cy="1327150"/>
          </a:xfrm>
          <a:prstGeom prst="rect">
            <a:avLst/>
          </a:prstGeom>
          <a:noFill/>
          <a:ln w="9525">
            <a:noFill/>
            <a:miter lim="800000"/>
            <a:headEnd/>
            <a:tailEnd/>
          </a:ln>
          <a:effectLst/>
        </p:spPr>
        <p:txBody>
          <a:bodyPr wrap="none" rtlCol="0" anchor="t" anchorCtr="0">
            <a:noAutofit/>
          </a:bodyPr>
          <a:lstStyle/>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既存システムの分析</a:t>
            </a:r>
            <a:endParaRPr lang="en-US" altLang="ja-JP" sz="1600" dirty="0" smtClean="0">
              <a:ln>
                <a:solidFill>
                  <a:schemeClr val="bg1">
                    <a:lumMod val="85000"/>
                  </a:schemeClr>
                </a:solidFill>
              </a:ln>
              <a:solidFill>
                <a:schemeClr val="tx1"/>
              </a:solidFill>
              <a:latin typeface="+mj-ea"/>
              <a:ea typeface="+mj-ea"/>
            </a:endParaRPr>
          </a:p>
          <a:p>
            <a:endParaRPr lang="en-US" altLang="ja-JP" sz="900" dirty="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計測手段の獲得</a:t>
            </a:r>
            <a:endParaRPr lang="ja-JP" altLang="en-US" sz="1600" dirty="0">
              <a:ln>
                <a:solidFill>
                  <a:schemeClr val="bg1">
                    <a:lumMod val="85000"/>
                  </a:schemeClr>
                </a:solidFill>
              </a:ln>
              <a:solidFill>
                <a:schemeClr val="tx1"/>
              </a:solidFill>
              <a:latin typeface="+mj-ea"/>
              <a:ea typeface="+mj-ea"/>
            </a:endParaRPr>
          </a:p>
        </p:txBody>
      </p:sp>
      <p:cxnSp>
        <p:nvCxnSpPr>
          <p:cNvPr id="14" name="直線コネクタ 13"/>
          <p:cNvCxnSpPr/>
          <p:nvPr/>
        </p:nvCxnSpPr>
        <p:spPr bwMode="auto">
          <a:xfrm>
            <a:off x="1676400" y="1701800"/>
            <a:ext cx="5791200" cy="0"/>
          </a:xfrm>
          <a:prstGeom prst="line">
            <a:avLst/>
          </a:prstGeom>
          <a:noFill/>
          <a:ln w="9525" cap="flat" cmpd="sng" algn="ctr">
            <a:solidFill>
              <a:schemeClr val="tx1">
                <a:lumMod val="95000"/>
                <a:lumOff val="5000"/>
              </a:schemeClr>
            </a:solidFill>
            <a:prstDash val="solid"/>
            <a:round/>
            <a:headEnd type="none" w="med" len="med"/>
            <a:tailEnd type="none" w="med" len="med"/>
          </a:ln>
          <a:effectLst/>
        </p:spPr>
      </p:cxnSp>
      <p:sp>
        <p:nvSpPr>
          <p:cNvPr id="18" name="正方形/長方形 17"/>
          <p:cNvSpPr/>
          <p:nvPr/>
        </p:nvSpPr>
        <p:spPr bwMode="auto">
          <a:xfrm>
            <a:off x="3438525" y="3556000"/>
            <a:ext cx="2298700" cy="1327150"/>
          </a:xfrm>
          <a:prstGeom prst="rect">
            <a:avLst/>
          </a:prstGeom>
          <a:noFill/>
          <a:ln w="9525">
            <a:noFill/>
            <a:miter lim="800000"/>
            <a:headEnd/>
            <a:tailEnd/>
          </a:ln>
          <a:effectLst/>
        </p:spPr>
        <p:txBody>
          <a:bodyPr wrap="none" rtlCol="0" anchor="t" anchorCtr="0">
            <a:noAutofit/>
          </a:bodyPr>
          <a:lstStyle/>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リファクタリング</a:t>
            </a:r>
            <a:endParaRPr lang="en-US" altLang="ja-JP" sz="1600" dirty="0" smtClean="0">
              <a:ln>
                <a:solidFill>
                  <a:schemeClr val="bg1">
                    <a:lumMod val="85000"/>
                  </a:schemeClr>
                </a:solidFill>
              </a:ln>
              <a:solidFill>
                <a:schemeClr val="tx1"/>
              </a:solidFill>
              <a:latin typeface="+mj-ea"/>
              <a:ea typeface="+mj-ea"/>
            </a:endParaRPr>
          </a:p>
          <a:p>
            <a:endParaRPr lang="en-US" altLang="ja-JP" sz="1000" dirty="0" smtClean="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継続的改善</a:t>
            </a:r>
            <a:endParaRPr lang="en-US" altLang="ja-JP" sz="1600" dirty="0" smtClean="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endParaRPr lang="ja-JP" altLang="en-US" sz="1600" dirty="0">
              <a:ln>
                <a:solidFill>
                  <a:schemeClr val="bg1">
                    <a:lumMod val="85000"/>
                  </a:schemeClr>
                </a:solidFill>
              </a:ln>
              <a:solidFill>
                <a:schemeClr val="tx1"/>
              </a:solidFill>
              <a:latin typeface="+mj-ea"/>
              <a:ea typeface="+mj-ea"/>
            </a:endParaRPr>
          </a:p>
        </p:txBody>
      </p:sp>
      <p:sp>
        <p:nvSpPr>
          <p:cNvPr id="19" name="正方形/長方形 18"/>
          <p:cNvSpPr/>
          <p:nvPr/>
        </p:nvSpPr>
        <p:spPr bwMode="auto">
          <a:xfrm>
            <a:off x="6623050" y="3556000"/>
            <a:ext cx="2298700" cy="1327150"/>
          </a:xfrm>
          <a:prstGeom prst="rect">
            <a:avLst/>
          </a:prstGeom>
          <a:noFill/>
          <a:ln w="9525">
            <a:noFill/>
            <a:miter lim="800000"/>
            <a:headEnd/>
            <a:tailEnd/>
          </a:ln>
          <a:effectLst/>
        </p:spPr>
        <p:txBody>
          <a:bodyPr wrap="none" rtlCol="0" anchor="t" anchorCtr="0">
            <a:noAutofit/>
          </a:bodyPr>
          <a:lstStyle/>
          <a:p>
            <a:pPr marL="285750" indent="-285750">
              <a:buFont typeface="Wingdings" panose="05000000000000000000" pitchFamily="2" charset="2"/>
              <a:buChar char="l"/>
            </a:pPr>
            <a:r>
              <a:rPr lang="ja-JP" altLang="en-US" sz="1600" dirty="0">
                <a:ln>
                  <a:solidFill>
                    <a:schemeClr val="bg1">
                      <a:lumMod val="85000"/>
                    </a:schemeClr>
                  </a:solidFill>
                </a:ln>
                <a:solidFill>
                  <a:schemeClr val="tx1"/>
                </a:solidFill>
                <a:latin typeface="+mj-ea"/>
                <a:ea typeface="+mj-ea"/>
              </a:rPr>
              <a:t>ある</a:t>
            </a:r>
            <a:r>
              <a:rPr lang="ja-JP" altLang="en-US" sz="1600" dirty="0" smtClean="0">
                <a:ln>
                  <a:solidFill>
                    <a:schemeClr val="bg1">
                      <a:lumMod val="85000"/>
                    </a:schemeClr>
                  </a:solidFill>
                </a:ln>
                <a:solidFill>
                  <a:schemeClr val="tx1"/>
                </a:solidFill>
                <a:latin typeface="+mj-ea"/>
                <a:ea typeface="+mj-ea"/>
              </a:rPr>
              <a:t>べき姿への変革</a:t>
            </a:r>
            <a:endParaRPr lang="en-US" altLang="ja-JP" sz="1600" dirty="0" smtClean="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endParaRPr lang="en-US" altLang="ja-JP" sz="900" dirty="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サービスリデザイン</a:t>
            </a:r>
            <a:endParaRPr lang="ja-JP" altLang="en-US" sz="1600" dirty="0">
              <a:ln>
                <a:solidFill>
                  <a:schemeClr val="bg1">
                    <a:lumMod val="85000"/>
                  </a:schemeClr>
                </a:solidFill>
              </a:ln>
              <a:solidFill>
                <a:schemeClr val="tx1"/>
              </a:solidFill>
              <a:latin typeface="+mj-ea"/>
              <a:ea typeface="+mj-ea"/>
            </a:endParaRPr>
          </a:p>
        </p:txBody>
      </p:sp>
      <p:pic>
        <p:nvPicPr>
          <p:cNvPr id="205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7001" y="4902995"/>
            <a:ext cx="1193800" cy="11619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638433" y="4886771"/>
            <a:ext cx="1253942" cy="11934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135986" y="4852195"/>
            <a:ext cx="1240328" cy="12127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132908" y="4849772"/>
            <a:ext cx="1253584" cy="11845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9" name="直線矢印コネクタ 8"/>
          <p:cNvCxnSpPr/>
          <p:nvPr/>
        </p:nvCxnSpPr>
        <p:spPr bwMode="auto">
          <a:xfrm>
            <a:off x="1066800" y="4979195"/>
            <a:ext cx="647700" cy="0"/>
          </a:xfrm>
          <a:prstGeom prst="straightConnector1">
            <a:avLst/>
          </a:prstGeom>
          <a:noFill/>
          <a:ln w="9525" cap="flat" cmpd="sng" algn="ctr">
            <a:solidFill>
              <a:schemeClr val="tx1">
                <a:lumMod val="50000"/>
                <a:lumOff val="50000"/>
              </a:schemeClr>
            </a:solidFill>
            <a:prstDash val="dash"/>
            <a:round/>
            <a:headEnd type="none" w="med" len="med"/>
            <a:tailEnd type="none"/>
          </a:ln>
          <a:effectLst/>
        </p:spPr>
      </p:cxnSp>
      <p:cxnSp>
        <p:nvCxnSpPr>
          <p:cNvPr id="75" name="直線矢印コネクタ 74"/>
          <p:cNvCxnSpPr/>
          <p:nvPr/>
        </p:nvCxnSpPr>
        <p:spPr bwMode="auto">
          <a:xfrm>
            <a:off x="1066800" y="5817395"/>
            <a:ext cx="647700" cy="0"/>
          </a:xfrm>
          <a:prstGeom prst="straightConnector1">
            <a:avLst/>
          </a:prstGeom>
          <a:noFill/>
          <a:ln w="9525" cap="flat" cmpd="sng" algn="ctr">
            <a:solidFill>
              <a:schemeClr val="tx1">
                <a:lumMod val="50000"/>
                <a:lumOff val="50000"/>
              </a:schemeClr>
            </a:solidFill>
            <a:prstDash val="dash"/>
            <a:round/>
            <a:headEnd type="none" w="med" len="med"/>
            <a:tailEnd type="none"/>
          </a:ln>
          <a:effectLst/>
        </p:spPr>
      </p:cxnSp>
      <p:sp>
        <p:nvSpPr>
          <p:cNvPr id="10" name="線吹き出し 2 9"/>
          <p:cNvSpPr/>
          <p:nvPr/>
        </p:nvSpPr>
        <p:spPr bwMode="auto">
          <a:xfrm>
            <a:off x="431800" y="6248400"/>
            <a:ext cx="958850" cy="317500"/>
          </a:xfrm>
          <a:prstGeom prst="callout2">
            <a:avLst>
              <a:gd name="adj1" fmla="val 30750"/>
              <a:gd name="adj2" fmla="val -4360"/>
              <a:gd name="adj3" fmla="val -13250"/>
              <a:gd name="adj4" fmla="val -31236"/>
              <a:gd name="adj5" fmla="val -167500"/>
              <a:gd name="adj6" fmla="val -8256"/>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a:ln>
                  <a:solidFill>
                    <a:schemeClr val="bg1">
                      <a:lumMod val="85000"/>
                    </a:schemeClr>
                  </a:solidFill>
                </a:ln>
                <a:solidFill>
                  <a:schemeClr val="tx1"/>
                </a:solidFill>
                <a:latin typeface="+mj-ea"/>
                <a:ea typeface="+mj-ea"/>
              </a:rPr>
              <a:t>既存システムの分析</a:t>
            </a:r>
          </a:p>
        </p:txBody>
      </p:sp>
      <p:sp>
        <p:nvSpPr>
          <p:cNvPr id="77" name="線吹き出し 2 76"/>
          <p:cNvSpPr/>
          <p:nvPr/>
        </p:nvSpPr>
        <p:spPr bwMode="auto">
          <a:xfrm>
            <a:off x="2106612" y="6191250"/>
            <a:ext cx="958850" cy="317500"/>
          </a:xfrm>
          <a:prstGeom prst="callout2">
            <a:avLst>
              <a:gd name="adj1" fmla="val 30750"/>
              <a:gd name="adj2" fmla="val -4360"/>
              <a:gd name="adj3" fmla="val -13250"/>
              <a:gd name="adj4" fmla="val -31236"/>
              <a:gd name="adj5" fmla="val -79500"/>
              <a:gd name="adj6" fmla="val 1015"/>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柔軟なインフラストラクチャ</a:t>
            </a:r>
            <a:endParaRPr lang="en-US" altLang="ja-JP" sz="1200" dirty="0" smtClean="0">
              <a:ln>
                <a:solidFill>
                  <a:schemeClr val="bg1">
                    <a:lumMod val="85000"/>
                  </a:schemeClr>
                </a:solidFill>
              </a:ln>
              <a:solidFill>
                <a:schemeClr val="tx1"/>
              </a:solidFill>
              <a:latin typeface="+mj-ea"/>
              <a:ea typeface="+mj-ea"/>
            </a:endParaRPr>
          </a:p>
          <a:p>
            <a:r>
              <a:rPr lang="ja-JP" altLang="en-US" sz="1200" dirty="0" smtClean="0">
                <a:ln>
                  <a:solidFill>
                    <a:schemeClr val="bg1">
                      <a:lumMod val="85000"/>
                    </a:schemeClr>
                  </a:solidFill>
                </a:ln>
                <a:solidFill>
                  <a:schemeClr val="tx1"/>
                </a:solidFill>
                <a:latin typeface="+mj-ea"/>
                <a:ea typeface="+mj-ea"/>
              </a:rPr>
              <a:t>の導入と継続手段の獲得</a:t>
            </a:r>
            <a:endParaRPr lang="en-US" altLang="ja-JP" sz="1200" dirty="0" smtClean="0">
              <a:ln>
                <a:solidFill>
                  <a:schemeClr val="bg1">
                    <a:lumMod val="85000"/>
                  </a:schemeClr>
                </a:solidFill>
              </a:ln>
              <a:solidFill>
                <a:schemeClr val="tx1"/>
              </a:solidFill>
              <a:latin typeface="+mj-ea"/>
              <a:ea typeface="+mj-ea"/>
            </a:endParaRPr>
          </a:p>
          <a:p>
            <a:r>
              <a:rPr lang="en-US" altLang="ja-JP" sz="1200" dirty="0" smtClean="0">
                <a:ln>
                  <a:solidFill>
                    <a:schemeClr val="bg1">
                      <a:lumMod val="85000"/>
                    </a:schemeClr>
                  </a:solidFill>
                </a:ln>
                <a:solidFill>
                  <a:schemeClr val="tx1"/>
                </a:solidFill>
                <a:latin typeface="+mj-ea"/>
                <a:ea typeface="+mj-ea"/>
              </a:rPr>
              <a:t>(</a:t>
            </a:r>
            <a:r>
              <a:rPr lang="ja-JP" altLang="en-US" sz="1200" dirty="0" smtClean="0">
                <a:ln>
                  <a:solidFill>
                    <a:schemeClr val="bg1">
                      <a:lumMod val="85000"/>
                    </a:schemeClr>
                  </a:solidFill>
                </a:ln>
                <a:solidFill>
                  <a:schemeClr val="tx1"/>
                </a:solidFill>
                <a:latin typeface="+mj-ea"/>
                <a:ea typeface="+mj-ea"/>
              </a:rPr>
              <a:t>自動テスト</a:t>
            </a:r>
            <a:r>
              <a:rPr lang="en-US" altLang="ja-JP" sz="1200" dirty="0" smtClean="0">
                <a:ln>
                  <a:solidFill>
                    <a:schemeClr val="bg1">
                      <a:lumMod val="85000"/>
                    </a:schemeClr>
                  </a:solidFill>
                </a:ln>
                <a:solidFill>
                  <a:schemeClr val="tx1"/>
                </a:solidFill>
                <a:latin typeface="+mj-ea"/>
                <a:ea typeface="+mj-ea"/>
              </a:rPr>
              <a:t>/</a:t>
            </a:r>
            <a:r>
              <a:rPr lang="ja-JP" altLang="en-US" sz="1200" dirty="0" smtClean="0">
                <a:ln>
                  <a:solidFill>
                    <a:schemeClr val="bg1">
                      <a:lumMod val="85000"/>
                    </a:schemeClr>
                  </a:solidFill>
                </a:ln>
                <a:solidFill>
                  <a:schemeClr val="tx1"/>
                </a:solidFill>
                <a:latin typeface="+mj-ea"/>
                <a:ea typeface="+mj-ea"/>
              </a:rPr>
              <a:t>静的解析</a:t>
            </a:r>
            <a:r>
              <a:rPr lang="en-US" altLang="ja-JP" sz="1200" dirty="0" smtClean="0">
                <a:ln>
                  <a:solidFill>
                    <a:schemeClr val="bg1">
                      <a:lumMod val="85000"/>
                    </a:schemeClr>
                  </a:solidFill>
                </a:ln>
                <a:solidFill>
                  <a:schemeClr val="tx1"/>
                </a:solidFill>
                <a:latin typeface="+mj-ea"/>
                <a:ea typeface="+mj-ea"/>
              </a:rPr>
              <a:t>)</a:t>
            </a:r>
            <a:endParaRPr lang="ja-JP" altLang="en-US" sz="1200" dirty="0">
              <a:ln>
                <a:solidFill>
                  <a:schemeClr val="bg1">
                    <a:lumMod val="85000"/>
                  </a:schemeClr>
                </a:solidFill>
              </a:ln>
              <a:solidFill>
                <a:schemeClr val="tx1"/>
              </a:solidFill>
              <a:latin typeface="+mj-ea"/>
              <a:ea typeface="+mj-ea"/>
            </a:endParaRPr>
          </a:p>
        </p:txBody>
      </p:sp>
      <p:sp>
        <p:nvSpPr>
          <p:cNvPr id="78" name="線吹き出し 2 77"/>
          <p:cNvSpPr/>
          <p:nvPr/>
        </p:nvSpPr>
        <p:spPr bwMode="auto">
          <a:xfrm>
            <a:off x="1924050" y="4668045"/>
            <a:ext cx="958850" cy="317500"/>
          </a:xfrm>
          <a:prstGeom prst="callout2">
            <a:avLst>
              <a:gd name="adj1" fmla="val 30750"/>
              <a:gd name="adj2" fmla="val -4360"/>
              <a:gd name="adj3" fmla="val 30750"/>
              <a:gd name="adj4" fmla="val -21964"/>
              <a:gd name="adj5" fmla="val 136500"/>
              <a:gd name="adj6" fmla="val -14879"/>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機能のマイクロサービス化</a:t>
            </a:r>
            <a:endParaRPr lang="ja-JP" altLang="en-US" sz="1200" dirty="0">
              <a:ln>
                <a:solidFill>
                  <a:schemeClr val="bg1">
                    <a:lumMod val="85000"/>
                  </a:schemeClr>
                </a:solidFill>
              </a:ln>
              <a:solidFill>
                <a:schemeClr val="tx1"/>
              </a:solidFill>
              <a:latin typeface="+mj-ea"/>
              <a:ea typeface="+mj-ea"/>
            </a:endParaRPr>
          </a:p>
        </p:txBody>
      </p:sp>
      <p:sp>
        <p:nvSpPr>
          <p:cNvPr id="80" name="線吹き出し 2 79"/>
          <p:cNvSpPr/>
          <p:nvPr/>
        </p:nvSpPr>
        <p:spPr bwMode="auto">
          <a:xfrm>
            <a:off x="4572000" y="6191250"/>
            <a:ext cx="958850" cy="317500"/>
          </a:xfrm>
          <a:prstGeom prst="callout2">
            <a:avLst>
              <a:gd name="adj1" fmla="val 30750"/>
              <a:gd name="adj2" fmla="val -4360"/>
              <a:gd name="adj3" fmla="val -13250"/>
              <a:gd name="adj4" fmla="val -31236"/>
              <a:gd name="adj5" fmla="val -139500"/>
              <a:gd name="adj6" fmla="val -26800"/>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マイクロサービス化による</a:t>
            </a:r>
            <a:endParaRPr lang="en-US" altLang="ja-JP" sz="1200" dirty="0" smtClean="0">
              <a:ln>
                <a:solidFill>
                  <a:schemeClr val="bg1">
                    <a:lumMod val="85000"/>
                  </a:schemeClr>
                </a:solidFill>
              </a:ln>
              <a:solidFill>
                <a:schemeClr val="tx1"/>
              </a:solidFill>
              <a:latin typeface="+mj-ea"/>
              <a:ea typeface="+mj-ea"/>
            </a:endParaRPr>
          </a:p>
          <a:p>
            <a:r>
              <a:rPr lang="ja-JP" altLang="en-US" sz="1200" dirty="0" smtClean="0">
                <a:ln>
                  <a:solidFill>
                    <a:schemeClr val="bg1">
                      <a:lumMod val="85000"/>
                    </a:schemeClr>
                  </a:solidFill>
                </a:ln>
                <a:solidFill>
                  <a:schemeClr val="tx1"/>
                </a:solidFill>
                <a:latin typeface="+mj-ea"/>
                <a:ea typeface="+mj-ea"/>
              </a:rPr>
              <a:t>他サービスへの影響度の</a:t>
            </a:r>
            <a:endParaRPr lang="en-US" altLang="ja-JP" sz="1200" dirty="0" smtClean="0">
              <a:ln>
                <a:solidFill>
                  <a:schemeClr val="bg1">
                    <a:lumMod val="85000"/>
                  </a:schemeClr>
                </a:solidFill>
              </a:ln>
              <a:solidFill>
                <a:schemeClr val="tx1"/>
              </a:solidFill>
              <a:latin typeface="+mj-ea"/>
              <a:ea typeface="+mj-ea"/>
            </a:endParaRPr>
          </a:p>
          <a:p>
            <a:r>
              <a:rPr lang="ja-JP" altLang="en-US" sz="1200" dirty="0">
                <a:ln>
                  <a:solidFill>
                    <a:schemeClr val="bg1">
                      <a:lumMod val="85000"/>
                    </a:schemeClr>
                  </a:solidFill>
                </a:ln>
                <a:solidFill>
                  <a:schemeClr val="tx1"/>
                </a:solidFill>
                <a:latin typeface="+mj-ea"/>
                <a:ea typeface="+mj-ea"/>
              </a:rPr>
              <a:t>極小化</a:t>
            </a:r>
            <a:r>
              <a:rPr lang="en-US" altLang="ja-JP" sz="1200" dirty="0" smtClean="0">
                <a:ln>
                  <a:solidFill>
                    <a:schemeClr val="bg1">
                      <a:lumMod val="85000"/>
                    </a:schemeClr>
                  </a:solidFill>
                </a:ln>
                <a:solidFill>
                  <a:schemeClr val="tx1"/>
                </a:solidFill>
                <a:latin typeface="+mj-ea"/>
                <a:ea typeface="+mj-ea"/>
              </a:rPr>
              <a:t>)</a:t>
            </a:r>
            <a:endParaRPr lang="ja-JP" altLang="en-US" sz="1200" dirty="0">
              <a:ln>
                <a:solidFill>
                  <a:schemeClr val="bg1">
                    <a:lumMod val="85000"/>
                  </a:schemeClr>
                </a:solidFill>
              </a:ln>
              <a:solidFill>
                <a:schemeClr val="tx1"/>
              </a:solidFill>
              <a:latin typeface="+mj-ea"/>
              <a:ea typeface="+mj-ea"/>
            </a:endParaRPr>
          </a:p>
        </p:txBody>
      </p:sp>
      <p:sp>
        <p:nvSpPr>
          <p:cNvPr id="81" name="線吹き出し 2 80"/>
          <p:cNvSpPr/>
          <p:nvPr/>
        </p:nvSpPr>
        <p:spPr bwMode="auto">
          <a:xfrm>
            <a:off x="5051425" y="4534695"/>
            <a:ext cx="958850" cy="317500"/>
          </a:xfrm>
          <a:prstGeom prst="callout2">
            <a:avLst>
              <a:gd name="adj1" fmla="val 30750"/>
              <a:gd name="adj2" fmla="val -4360"/>
              <a:gd name="adj3" fmla="val 14750"/>
              <a:gd name="adj4" fmla="val -29911"/>
              <a:gd name="adj5" fmla="val 132500"/>
              <a:gd name="adj6" fmla="val -75807"/>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自動テストによる</a:t>
            </a:r>
            <a:endParaRPr lang="en-US" altLang="ja-JP" sz="1200" dirty="0" smtClean="0">
              <a:ln>
                <a:solidFill>
                  <a:schemeClr val="bg1">
                    <a:lumMod val="85000"/>
                  </a:schemeClr>
                </a:solidFill>
              </a:ln>
              <a:solidFill>
                <a:schemeClr val="tx1"/>
              </a:solidFill>
              <a:latin typeface="+mj-ea"/>
              <a:ea typeface="+mj-ea"/>
            </a:endParaRPr>
          </a:p>
          <a:p>
            <a:r>
              <a:rPr lang="ja-JP" altLang="en-US" sz="1200" dirty="0">
                <a:ln>
                  <a:solidFill>
                    <a:schemeClr val="bg1">
                      <a:lumMod val="85000"/>
                    </a:schemeClr>
                  </a:solidFill>
                </a:ln>
                <a:solidFill>
                  <a:schemeClr val="tx1"/>
                </a:solidFill>
                <a:latin typeface="+mj-ea"/>
                <a:ea typeface="+mj-ea"/>
              </a:rPr>
              <a:t>改修</a:t>
            </a:r>
            <a:r>
              <a:rPr lang="ja-JP" altLang="en-US" sz="1200" dirty="0" smtClean="0">
                <a:ln>
                  <a:solidFill>
                    <a:schemeClr val="bg1">
                      <a:lumMod val="85000"/>
                    </a:schemeClr>
                  </a:solidFill>
                </a:ln>
                <a:solidFill>
                  <a:schemeClr val="tx1"/>
                </a:solidFill>
                <a:latin typeface="+mj-ea"/>
                <a:ea typeface="+mj-ea"/>
              </a:rPr>
              <a:t>の迅速化</a:t>
            </a:r>
            <a:endParaRPr lang="ja-JP" altLang="en-US" sz="1200" dirty="0">
              <a:ln>
                <a:solidFill>
                  <a:schemeClr val="bg1">
                    <a:lumMod val="85000"/>
                  </a:schemeClr>
                </a:solidFill>
              </a:ln>
              <a:solidFill>
                <a:schemeClr val="tx1"/>
              </a:solidFill>
              <a:latin typeface="+mj-ea"/>
              <a:ea typeface="+mj-ea"/>
            </a:endParaRPr>
          </a:p>
        </p:txBody>
      </p:sp>
      <p:sp>
        <p:nvSpPr>
          <p:cNvPr id="82" name="線吹き出し 2 81"/>
          <p:cNvSpPr/>
          <p:nvPr/>
        </p:nvSpPr>
        <p:spPr bwMode="auto">
          <a:xfrm>
            <a:off x="7264400" y="6049261"/>
            <a:ext cx="958850" cy="317500"/>
          </a:xfrm>
          <a:prstGeom prst="callout2">
            <a:avLst>
              <a:gd name="adj1" fmla="val 30750"/>
              <a:gd name="adj2" fmla="val -4360"/>
              <a:gd name="adj3" fmla="val 14750"/>
              <a:gd name="adj4" fmla="val -29911"/>
              <a:gd name="adj5" fmla="val -167500"/>
              <a:gd name="adj6" fmla="val 12935"/>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影響範囲を見定めた上で、</a:t>
            </a:r>
            <a:endParaRPr lang="en-US" altLang="ja-JP" sz="1200" dirty="0" smtClean="0">
              <a:ln>
                <a:solidFill>
                  <a:schemeClr val="bg1">
                    <a:lumMod val="85000"/>
                  </a:schemeClr>
                </a:solidFill>
              </a:ln>
              <a:solidFill>
                <a:schemeClr val="tx1"/>
              </a:solidFill>
              <a:latin typeface="+mj-ea"/>
              <a:ea typeface="+mj-ea"/>
            </a:endParaRPr>
          </a:p>
          <a:p>
            <a:r>
              <a:rPr lang="ja-JP" altLang="en-US" sz="1200" dirty="0" smtClean="0">
                <a:ln>
                  <a:solidFill>
                    <a:schemeClr val="bg1">
                      <a:lumMod val="85000"/>
                    </a:schemeClr>
                  </a:solidFill>
                </a:ln>
                <a:solidFill>
                  <a:schemeClr val="tx1"/>
                </a:solidFill>
                <a:latin typeface="+mj-ea"/>
                <a:ea typeface="+mj-ea"/>
              </a:rPr>
              <a:t>あるべきサービスを構築</a:t>
            </a:r>
            <a:endParaRPr lang="en-US" altLang="ja-JP" sz="1200" dirty="0" smtClean="0">
              <a:ln>
                <a:solidFill>
                  <a:schemeClr val="bg1">
                    <a:lumMod val="85000"/>
                  </a:schemeClr>
                </a:solidFill>
              </a:ln>
              <a:solidFill>
                <a:schemeClr val="tx1"/>
              </a:solidFill>
              <a:latin typeface="+mj-ea"/>
              <a:ea typeface="+mj-ea"/>
            </a:endParaRPr>
          </a:p>
        </p:txBody>
      </p:sp>
      <p:sp>
        <p:nvSpPr>
          <p:cNvPr id="30" name="タイトル 1"/>
          <p:cNvSpPr txBox="1">
            <a:spLocks/>
          </p:cNvSpPr>
          <p:nvPr/>
        </p:nvSpPr>
        <p:spPr bwMode="gray">
          <a:xfrm>
            <a:off x="113191" y="232794"/>
            <a:ext cx="6227987"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ja-JP" altLang="en-US" kern="0" dirty="0" smtClean="0">
                <a:solidFill>
                  <a:prstClr val="black"/>
                </a:solidFill>
              </a:rPr>
              <a:t>柔軟性を重視した疎結合化へのアプローチ方法</a:t>
            </a:r>
            <a:endParaRPr lang="ja-JP" altLang="en-US" kern="0" dirty="0">
              <a:solidFill>
                <a:prstClr val="black"/>
              </a:solidFill>
            </a:endParaRPr>
          </a:p>
        </p:txBody>
      </p:sp>
      <p:sp>
        <p:nvSpPr>
          <p:cNvPr id="27" name="円/楕円 26"/>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28" name="円/楕円 27"/>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29" name="テキスト ボックス 28"/>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31"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18</a:t>
            </a:fld>
            <a:endParaRPr lang="en-US" altLang="ja-JP"/>
          </a:p>
        </p:txBody>
      </p:sp>
    </p:spTree>
    <p:extLst>
      <p:ext uri="{BB962C8B-B14F-4D97-AF65-F5344CB8AC3E}">
        <p14:creationId xmlns="" xmlns:p14="http://schemas.microsoft.com/office/powerpoint/2010/main" val="4198976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1191" y="3157917"/>
            <a:ext cx="1651414" cy="480131"/>
          </a:xfrm>
        </p:spPr>
        <p:txBody>
          <a:bodyPr/>
          <a:lstStyle/>
          <a:p>
            <a:r>
              <a:rPr kumimoji="1" lang="en-US" altLang="ja-JP" sz="2800" dirty="0" err="1" smtClean="0"/>
              <a:t>CoE</a:t>
            </a:r>
            <a:r>
              <a:rPr kumimoji="1" lang="ja-JP" altLang="en-US" sz="2800" dirty="0" smtClean="0"/>
              <a:t>とは</a:t>
            </a:r>
            <a:r>
              <a:rPr kumimoji="1" lang="en-US" altLang="ja-JP" sz="2800" dirty="0" smtClean="0"/>
              <a:t>?</a:t>
            </a:r>
            <a:endParaRPr kumimoji="1" lang="ja-JP" altLang="en-US" sz="2800" dirty="0"/>
          </a:p>
        </p:txBody>
      </p:sp>
      <p:sp>
        <p:nvSpPr>
          <p:cNvPr id="3" name="スライド番号プレースホルダ 2"/>
          <p:cNvSpPr>
            <a:spLocks noGrp="1"/>
          </p:cNvSpPr>
          <p:nvPr>
            <p:ph type="sldNum" sz="quarter" idx="10"/>
          </p:nvPr>
        </p:nvSpPr>
        <p:spPr/>
        <p:txBody>
          <a:bodyPr/>
          <a:lstStyle/>
          <a:p>
            <a:pPr>
              <a:defRPr/>
            </a:pPr>
            <a:fld id="{B69A64E9-DEE1-40B5-88E8-A6C3DD001D0B}" type="slidenum">
              <a:rPr lang="en-US" altLang="ja-JP" smtClean="0">
                <a:solidFill>
                  <a:prstClr val="black"/>
                </a:solidFill>
                <a:ea typeface="HGPｺﾞｼｯｸE"/>
              </a:rPr>
              <a:pPr>
                <a:defRPr/>
              </a:pPr>
              <a:t>1</a:t>
            </a:fld>
            <a:endParaRPr lang="en-US" altLang="ja-JP">
              <a:solidFill>
                <a:prstClr val="black"/>
              </a:solidFill>
              <a:ea typeface="HGPｺﾞｼｯｸE"/>
            </a:endParaRPr>
          </a:p>
        </p:txBody>
      </p:sp>
      <p:cxnSp>
        <p:nvCxnSpPr>
          <p:cNvPr id="6" name="直線コネクタ 5"/>
          <p:cNvCxnSpPr/>
          <p:nvPr/>
        </p:nvCxnSpPr>
        <p:spPr bwMode="auto">
          <a:xfrm>
            <a:off x="680276" y="3718823"/>
            <a:ext cx="1728000" cy="0"/>
          </a:xfrm>
          <a:prstGeom prst="line">
            <a:avLst/>
          </a:prstGeom>
          <a:noFill/>
          <a:ln w="9525"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xmlns="" val="1319673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直方体 10"/>
          <p:cNvSpPr/>
          <p:nvPr/>
        </p:nvSpPr>
        <p:spPr bwMode="auto">
          <a:xfrm flipV="1">
            <a:off x="384663" y="2077870"/>
            <a:ext cx="1620000" cy="1584000"/>
          </a:xfrm>
          <a:prstGeom prst="cube">
            <a:avLst>
              <a:gd name="adj" fmla="val 10866"/>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 name="正方形/長方形 1"/>
          <p:cNvSpPr/>
          <p:nvPr/>
        </p:nvSpPr>
        <p:spPr bwMode="auto">
          <a:xfrm>
            <a:off x="-52296" y="6202798"/>
            <a:ext cx="9136364" cy="616796"/>
          </a:xfrm>
          <a:prstGeom prst="rect">
            <a:avLst/>
          </a:prstGeom>
          <a:solidFill>
            <a:schemeClr val="bg1"/>
          </a:solidFill>
          <a:ln w="9525">
            <a:noFill/>
            <a:miter lim="800000"/>
            <a:headEnd/>
            <a:tailEnd/>
          </a:ln>
          <a:effectLst/>
        </p:spPr>
        <p:txBody>
          <a:bodyPr wrap="none" rtlCol="0" anchor="ctr" anchorCtr="0">
            <a:noAutofit/>
          </a:bodyPr>
          <a:lstStyle/>
          <a:p>
            <a:pPr algn="ctr"/>
            <a:endParaRPr kumimoji="1" lang="ja-JP" altLang="en-US" sz="1800" dirty="0" smtClean="0">
              <a:solidFill>
                <a:schemeClr val="tx1"/>
              </a:solidFill>
              <a:latin typeface="+mn-ea"/>
              <a:ea typeface="+mn-ea"/>
            </a:endParaRPr>
          </a:p>
        </p:txBody>
      </p:sp>
      <p:sp>
        <p:nvSpPr>
          <p:cNvPr id="83" name="正方形/長方形 82"/>
          <p:cNvSpPr/>
          <p:nvPr/>
        </p:nvSpPr>
        <p:spPr bwMode="auto">
          <a:xfrm>
            <a:off x="227495" y="1963466"/>
            <a:ext cx="1458430" cy="1442254"/>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r>
              <a:rPr lang="en-US" altLang="ja-JP" sz="2000" dirty="0">
                <a:ln>
                  <a:solidFill>
                    <a:schemeClr val="bg1">
                      <a:lumMod val="75000"/>
                    </a:schemeClr>
                  </a:solidFill>
                </a:ln>
                <a:solidFill>
                  <a:schemeClr val="bg1"/>
                </a:solidFill>
                <a:latin typeface="+mn-ea"/>
                <a:ea typeface="+mn-ea"/>
              </a:rPr>
              <a:t>PCS</a:t>
            </a:r>
            <a:endParaRPr lang="en-US" altLang="ja-JP" sz="2000" dirty="0" smtClean="0">
              <a:ln>
                <a:solidFill>
                  <a:schemeClr val="bg1">
                    <a:lumMod val="75000"/>
                  </a:schemeClr>
                </a:solidFill>
              </a:ln>
              <a:solidFill>
                <a:schemeClr val="bg1"/>
              </a:solidFill>
              <a:latin typeface="+mn-ea"/>
              <a:ea typeface="+mn-ea"/>
            </a:endParaRPr>
          </a:p>
        </p:txBody>
      </p:sp>
      <p:cxnSp>
        <p:nvCxnSpPr>
          <p:cNvPr id="57" name="直線コネクタ 56"/>
          <p:cNvCxnSpPr/>
          <p:nvPr/>
        </p:nvCxnSpPr>
        <p:spPr bwMode="auto">
          <a:xfrm>
            <a:off x="2266951" y="895350"/>
            <a:ext cx="0" cy="5832000"/>
          </a:xfrm>
          <a:prstGeom prst="line">
            <a:avLst/>
          </a:prstGeom>
          <a:noFill/>
          <a:ln w="38100" cap="flat" cmpd="sng" algn="ctr">
            <a:solidFill>
              <a:schemeClr val="tx1"/>
            </a:solidFill>
            <a:prstDash val="solid"/>
            <a:round/>
            <a:headEnd type="none" w="med" len="med"/>
            <a:tailEnd type="none" w="med" len="med"/>
          </a:ln>
          <a:effectLst/>
        </p:spPr>
      </p:cxnSp>
      <p:sp>
        <p:nvSpPr>
          <p:cNvPr id="65" name="正方形/長方形 64"/>
          <p:cNvSpPr/>
          <p:nvPr/>
        </p:nvSpPr>
        <p:spPr bwMode="auto">
          <a:xfrm>
            <a:off x="384663" y="1083252"/>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smtClean="0">
                <a:ln>
                  <a:solidFill>
                    <a:schemeClr val="bg1">
                      <a:lumMod val="75000"/>
                    </a:schemeClr>
                  </a:solidFill>
                </a:ln>
                <a:solidFill>
                  <a:schemeClr val="bg1">
                    <a:lumMod val="50000"/>
                  </a:schemeClr>
                </a:solidFill>
                <a:latin typeface="+mj-ea"/>
                <a:ea typeface="+mj-ea"/>
              </a:rPr>
              <a:t>Current</a:t>
            </a:r>
          </a:p>
        </p:txBody>
      </p:sp>
      <p:sp>
        <p:nvSpPr>
          <p:cNvPr id="66" name="正方形/長方形 65"/>
          <p:cNvSpPr/>
          <p:nvPr/>
        </p:nvSpPr>
        <p:spPr bwMode="auto">
          <a:xfrm>
            <a:off x="4980475" y="877777"/>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err="1">
                <a:ln>
                  <a:solidFill>
                    <a:srgbClr val="C00000"/>
                  </a:solidFill>
                </a:ln>
                <a:solidFill>
                  <a:srgbClr val="C00000"/>
                </a:solidFill>
                <a:latin typeface="+mj-ea"/>
                <a:ea typeface="+mj-ea"/>
              </a:rPr>
              <a:t>CoE</a:t>
            </a:r>
            <a:endParaRPr lang="en-US" altLang="ja-JP" sz="2800" dirty="0" smtClean="0">
              <a:ln>
                <a:solidFill>
                  <a:srgbClr val="C00000"/>
                </a:solidFill>
              </a:ln>
              <a:solidFill>
                <a:srgbClr val="C00000"/>
              </a:solidFill>
              <a:latin typeface="+mj-ea"/>
              <a:ea typeface="+mj-ea"/>
            </a:endParaRPr>
          </a:p>
        </p:txBody>
      </p:sp>
      <p:sp>
        <p:nvSpPr>
          <p:cNvPr id="70" name="テキスト ボックス 69"/>
          <p:cNvSpPr txBox="1"/>
          <p:nvPr/>
        </p:nvSpPr>
        <p:spPr>
          <a:xfrm>
            <a:off x="13134" y="4436297"/>
            <a:ext cx="1822935" cy="1338828"/>
          </a:xfrm>
          <a:prstGeom prst="rect">
            <a:avLst/>
          </a:prstGeom>
          <a:noFill/>
        </p:spPr>
        <p:txBody>
          <a:bodyPr wrap="none" rtlCol="0">
            <a:spAutoFit/>
          </a:bodyPr>
          <a:lstStyle/>
          <a:p>
            <a:pPr marL="174625" indent="-174625">
              <a:buClr>
                <a:schemeClr val="accent5">
                  <a:lumMod val="50000"/>
                </a:schemeClr>
              </a:buClr>
              <a:buFont typeface="Wingdings" panose="05000000000000000000" pitchFamily="2" charset="2"/>
              <a:buChar char="l"/>
            </a:pPr>
            <a:r>
              <a:rPr lang="ja-JP" altLang="en-US" sz="1800" dirty="0" smtClean="0">
                <a:solidFill>
                  <a:schemeClr val="tx1"/>
                </a:solidFill>
                <a:latin typeface="+mn-ea"/>
                <a:ea typeface="+mn-ea"/>
              </a:rPr>
              <a:t>単一のインフラ</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ja-JP" altLang="en-US" sz="1800" dirty="0">
                <a:solidFill>
                  <a:schemeClr val="tx1"/>
                </a:solidFill>
                <a:latin typeface="+mn-ea"/>
                <a:ea typeface="+mn-ea"/>
              </a:rPr>
              <a:t>単一</a:t>
            </a:r>
            <a:r>
              <a:rPr lang="ja-JP" altLang="en-US" sz="1800" dirty="0" smtClean="0">
                <a:solidFill>
                  <a:schemeClr val="tx1"/>
                </a:solidFill>
                <a:latin typeface="+mn-ea"/>
                <a:ea typeface="+mn-ea"/>
              </a:rPr>
              <a:t>のアプリ</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Monolithic</a:t>
            </a:r>
            <a:endParaRPr lang="en-US" altLang="ja-JP" sz="1800" dirty="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Flexibility</a:t>
            </a: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Scaling</a:t>
            </a:r>
            <a:endParaRPr lang="en-US" altLang="ja-JP" sz="1800" dirty="0">
              <a:solidFill>
                <a:schemeClr val="tx1"/>
              </a:solidFill>
              <a:latin typeface="+mn-ea"/>
              <a:ea typeface="+mn-ea"/>
            </a:endParaRPr>
          </a:p>
        </p:txBody>
      </p:sp>
      <p:cxnSp>
        <p:nvCxnSpPr>
          <p:cNvPr id="72" name="直線コネクタ 71"/>
          <p:cNvCxnSpPr/>
          <p:nvPr/>
        </p:nvCxnSpPr>
        <p:spPr bwMode="auto">
          <a:xfrm>
            <a:off x="4630187" y="12954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3" name="直線コネクタ 72"/>
          <p:cNvCxnSpPr/>
          <p:nvPr/>
        </p:nvCxnSpPr>
        <p:spPr bwMode="auto">
          <a:xfrm>
            <a:off x="6820937" y="12738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8" name="直線コネクタ 7"/>
          <p:cNvCxnSpPr/>
          <p:nvPr/>
        </p:nvCxnSpPr>
        <p:spPr bwMode="auto">
          <a:xfrm>
            <a:off x="13134" y="1785257"/>
            <a:ext cx="9070934" cy="14514"/>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6" name="直線コネクタ 75"/>
          <p:cNvCxnSpPr/>
          <p:nvPr/>
        </p:nvCxnSpPr>
        <p:spPr bwMode="auto">
          <a:xfrm>
            <a:off x="2280084" y="1273800"/>
            <a:ext cx="6803984" cy="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15" name="直線コネクタ 14"/>
          <p:cNvCxnSpPr/>
          <p:nvPr/>
        </p:nvCxnSpPr>
        <p:spPr bwMode="auto">
          <a:xfrm>
            <a:off x="227495" y="4049400"/>
            <a:ext cx="8856573" cy="0"/>
          </a:xfrm>
          <a:prstGeom prst="line">
            <a:avLst/>
          </a:prstGeom>
          <a:noFill/>
          <a:ln w="9525" cap="flat" cmpd="sng" algn="ctr">
            <a:solidFill>
              <a:schemeClr val="bg1">
                <a:lumMod val="85000"/>
              </a:schemeClr>
            </a:solidFill>
            <a:prstDash val="solid"/>
            <a:round/>
            <a:headEnd type="none" w="med" len="med"/>
            <a:tailEnd type="none" w="med" len="med"/>
          </a:ln>
          <a:effectLst/>
        </p:spPr>
      </p:cxnSp>
      <p:sp>
        <p:nvSpPr>
          <p:cNvPr id="16" name="タイトル 1"/>
          <p:cNvSpPr txBox="1">
            <a:spLocks/>
          </p:cNvSpPr>
          <p:nvPr/>
        </p:nvSpPr>
        <p:spPr bwMode="gray">
          <a:xfrm>
            <a:off x="113191" y="232794"/>
            <a:ext cx="6227987"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ja-JP" altLang="en-US" kern="0" dirty="0" smtClean="0">
                <a:solidFill>
                  <a:prstClr val="black"/>
                </a:solidFill>
              </a:rPr>
              <a:t>柔軟性を重視した疎結合化へのアプローチ方法</a:t>
            </a:r>
            <a:endParaRPr lang="ja-JP" altLang="en-US" kern="0" dirty="0">
              <a:solidFill>
                <a:prstClr val="black"/>
              </a:solidFill>
            </a:endParaRPr>
          </a:p>
        </p:txBody>
      </p:sp>
      <p:sp>
        <p:nvSpPr>
          <p:cNvPr id="17" name="円/楕円 16"/>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18" name="円/楕円 17"/>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19" name="テキスト ボックス 18"/>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20"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19</a:t>
            </a:fld>
            <a:endParaRPr lang="en-US" altLang="ja-JP"/>
          </a:p>
        </p:txBody>
      </p:sp>
    </p:spTree>
    <p:extLst>
      <p:ext uri="{BB962C8B-B14F-4D97-AF65-F5344CB8AC3E}">
        <p14:creationId xmlns="" xmlns:p14="http://schemas.microsoft.com/office/powerpoint/2010/main" val="24114574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直方体 210"/>
          <p:cNvSpPr/>
          <p:nvPr/>
        </p:nvSpPr>
        <p:spPr bwMode="auto">
          <a:xfrm flipV="1">
            <a:off x="2718367" y="2087390"/>
            <a:ext cx="1620000" cy="1584000"/>
          </a:xfrm>
          <a:prstGeom prst="cube">
            <a:avLst>
              <a:gd name="adj" fmla="val 10866"/>
            </a:avLst>
          </a:prstGeom>
          <a:solidFill>
            <a:srgbClr val="95B3D7"/>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1" name="直方体 10"/>
          <p:cNvSpPr/>
          <p:nvPr/>
        </p:nvSpPr>
        <p:spPr bwMode="auto">
          <a:xfrm flipV="1">
            <a:off x="384663" y="2077870"/>
            <a:ext cx="1620000" cy="1584000"/>
          </a:xfrm>
          <a:prstGeom prst="cube">
            <a:avLst>
              <a:gd name="adj" fmla="val 10866"/>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 name="正方形/長方形 1"/>
          <p:cNvSpPr/>
          <p:nvPr/>
        </p:nvSpPr>
        <p:spPr bwMode="auto">
          <a:xfrm>
            <a:off x="-52296" y="6202798"/>
            <a:ext cx="9136364" cy="616796"/>
          </a:xfrm>
          <a:prstGeom prst="rect">
            <a:avLst/>
          </a:prstGeom>
          <a:solidFill>
            <a:schemeClr val="bg1"/>
          </a:solidFill>
          <a:ln w="9525">
            <a:noFill/>
            <a:miter lim="800000"/>
            <a:headEnd/>
            <a:tailEnd/>
          </a:ln>
          <a:effectLst/>
        </p:spPr>
        <p:txBody>
          <a:bodyPr wrap="none" rtlCol="0" anchor="ctr" anchorCtr="0">
            <a:noAutofit/>
          </a:bodyPr>
          <a:lstStyle/>
          <a:p>
            <a:pPr algn="ctr"/>
            <a:endParaRPr kumimoji="1" lang="ja-JP" altLang="en-US" sz="1800" dirty="0" smtClean="0">
              <a:solidFill>
                <a:schemeClr val="tx1"/>
              </a:solidFill>
              <a:latin typeface="+mn-ea"/>
              <a:ea typeface="+mn-ea"/>
            </a:endParaRPr>
          </a:p>
        </p:txBody>
      </p:sp>
      <p:sp>
        <p:nvSpPr>
          <p:cNvPr id="83" name="正方形/長方形 82"/>
          <p:cNvSpPr/>
          <p:nvPr/>
        </p:nvSpPr>
        <p:spPr bwMode="auto">
          <a:xfrm>
            <a:off x="227495" y="1963466"/>
            <a:ext cx="1458430" cy="1442254"/>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r>
              <a:rPr lang="en-US" altLang="ja-JP" sz="2000" dirty="0">
                <a:ln>
                  <a:solidFill>
                    <a:schemeClr val="bg1">
                      <a:lumMod val="75000"/>
                    </a:schemeClr>
                  </a:solidFill>
                </a:ln>
                <a:solidFill>
                  <a:schemeClr val="bg1"/>
                </a:solidFill>
                <a:latin typeface="+mn-ea"/>
                <a:ea typeface="+mn-ea"/>
              </a:rPr>
              <a:t>PCS</a:t>
            </a:r>
            <a:endParaRPr lang="en-US" altLang="ja-JP" sz="2000" dirty="0" smtClean="0">
              <a:ln>
                <a:solidFill>
                  <a:schemeClr val="bg1">
                    <a:lumMod val="75000"/>
                  </a:schemeClr>
                </a:solidFill>
              </a:ln>
              <a:solidFill>
                <a:schemeClr val="bg1"/>
              </a:solidFill>
              <a:latin typeface="+mn-ea"/>
              <a:ea typeface="+mn-ea"/>
            </a:endParaRPr>
          </a:p>
        </p:txBody>
      </p:sp>
      <p:cxnSp>
        <p:nvCxnSpPr>
          <p:cNvPr id="57" name="直線コネクタ 56"/>
          <p:cNvCxnSpPr/>
          <p:nvPr/>
        </p:nvCxnSpPr>
        <p:spPr bwMode="auto">
          <a:xfrm>
            <a:off x="2266951" y="895350"/>
            <a:ext cx="0" cy="5832000"/>
          </a:xfrm>
          <a:prstGeom prst="line">
            <a:avLst/>
          </a:prstGeom>
          <a:noFill/>
          <a:ln w="38100" cap="flat" cmpd="sng" algn="ctr">
            <a:solidFill>
              <a:schemeClr val="tx1"/>
            </a:solidFill>
            <a:prstDash val="solid"/>
            <a:round/>
            <a:headEnd type="none" w="med" len="med"/>
            <a:tailEnd type="none" w="med" len="med"/>
          </a:ln>
          <a:effectLst/>
        </p:spPr>
      </p:cxnSp>
      <p:sp>
        <p:nvSpPr>
          <p:cNvPr id="65" name="正方形/長方形 64"/>
          <p:cNvSpPr/>
          <p:nvPr/>
        </p:nvSpPr>
        <p:spPr bwMode="auto">
          <a:xfrm>
            <a:off x="384663" y="1083252"/>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smtClean="0">
                <a:ln>
                  <a:solidFill>
                    <a:schemeClr val="bg1">
                      <a:lumMod val="75000"/>
                    </a:schemeClr>
                  </a:solidFill>
                </a:ln>
                <a:solidFill>
                  <a:schemeClr val="bg1">
                    <a:lumMod val="50000"/>
                  </a:schemeClr>
                </a:solidFill>
                <a:latin typeface="+mj-ea"/>
                <a:ea typeface="+mj-ea"/>
              </a:rPr>
              <a:t>Current</a:t>
            </a:r>
          </a:p>
        </p:txBody>
      </p:sp>
      <p:sp>
        <p:nvSpPr>
          <p:cNvPr id="66" name="正方形/長方形 65"/>
          <p:cNvSpPr/>
          <p:nvPr/>
        </p:nvSpPr>
        <p:spPr bwMode="auto">
          <a:xfrm>
            <a:off x="4980475" y="877777"/>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err="1">
                <a:ln>
                  <a:solidFill>
                    <a:srgbClr val="C00000"/>
                  </a:solidFill>
                </a:ln>
                <a:solidFill>
                  <a:srgbClr val="C00000"/>
                </a:solidFill>
                <a:latin typeface="+mj-ea"/>
                <a:ea typeface="+mj-ea"/>
              </a:rPr>
              <a:t>CoE</a:t>
            </a:r>
            <a:endParaRPr lang="en-US" altLang="ja-JP" sz="2800" dirty="0" smtClean="0">
              <a:ln>
                <a:solidFill>
                  <a:srgbClr val="C00000"/>
                </a:solidFill>
              </a:ln>
              <a:solidFill>
                <a:srgbClr val="C00000"/>
              </a:solidFill>
              <a:latin typeface="+mj-ea"/>
              <a:ea typeface="+mj-ea"/>
            </a:endParaRPr>
          </a:p>
        </p:txBody>
      </p:sp>
      <p:sp>
        <p:nvSpPr>
          <p:cNvPr id="67" name="正方形/長方形 66"/>
          <p:cNvSpPr/>
          <p:nvPr/>
        </p:nvSpPr>
        <p:spPr bwMode="auto">
          <a:xfrm>
            <a:off x="2685541" y="1368986"/>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000" dirty="0" smtClean="0">
                <a:ln>
                  <a:solidFill>
                    <a:srgbClr val="C00000"/>
                  </a:solidFill>
                </a:ln>
                <a:solidFill>
                  <a:srgbClr val="C00000"/>
                </a:solidFill>
                <a:latin typeface="+mj-ea"/>
                <a:ea typeface="+mj-ea"/>
              </a:rPr>
              <a:t>1.</a:t>
            </a:r>
            <a:r>
              <a:rPr lang="ja-JP" altLang="en-US" sz="2000" dirty="0">
                <a:ln>
                  <a:solidFill>
                    <a:srgbClr val="C00000"/>
                  </a:solidFill>
                </a:ln>
                <a:solidFill>
                  <a:srgbClr val="C00000"/>
                </a:solidFill>
                <a:latin typeface="+mj-ea"/>
                <a:ea typeface="+mj-ea"/>
              </a:rPr>
              <a:t> </a:t>
            </a:r>
            <a:r>
              <a:rPr lang="en-US" altLang="ja-JP" sz="2000" dirty="0" smtClean="0">
                <a:ln>
                  <a:solidFill>
                    <a:srgbClr val="C00000"/>
                  </a:solidFill>
                </a:ln>
                <a:solidFill>
                  <a:srgbClr val="C00000"/>
                </a:solidFill>
                <a:latin typeface="+mj-ea"/>
                <a:ea typeface="+mj-ea"/>
              </a:rPr>
              <a:t>Reform</a:t>
            </a:r>
          </a:p>
        </p:txBody>
      </p:sp>
      <p:sp>
        <p:nvSpPr>
          <p:cNvPr id="70" name="テキスト ボックス 69"/>
          <p:cNvSpPr txBox="1"/>
          <p:nvPr/>
        </p:nvSpPr>
        <p:spPr>
          <a:xfrm>
            <a:off x="13134" y="4436297"/>
            <a:ext cx="1822935" cy="1338828"/>
          </a:xfrm>
          <a:prstGeom prst="rect">
            <a:avLst/>
          </a:prstGeom>
          <a:noFill/>
        </p:spPr>
        <p:txBody>
          <a:bodyPr wrap="none" rtlCol="0">
            <a:spAutoFit/>
          </a:bodyPr>
          <a:lstStyle/>
          <a:p>
            <a:pPr marL="174625" indent="-174625">
              <a:buClr>
                <a:schemeClr val="accent5">
                  <a:lumMod val="50000"/>
                </a:schemeClr>
              </a:buClr>
              <a:buFont typeface="Wingdings" panose="05000000000000000000" pitchFamily="2" charset="2"/>
              <a:buChar char="l"/>
            </a:pPr>
            <a:r>
              <a:rPr lang="ja-JP" altLang="en-US" sz="1800" dirty="0" smtClean="0">
                <a:solidFill>
                  <a:schemeClr val="tx1"/>
                </a:solidFill>
                <a:latin typeface="+mn-ea"/>
                <a:ea typeface="+mn-ea"/>
              </a:rPr>
              <a:t>単一のインフラ</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ja-JP" altLang="en-US" sz="1800" dirty="0">
                <a:solidFill>
                  <a:schemeClr val="tx1"/>
                </a:solidFill>
                <a:latin typeface="+mn-ea"/>
                <a:ea typeface="+mn-ea"/>
              </a:rPr>
              <a:t>単一</a:t>
            </a:r>
            <a:r>
              <a:rPr lang="ja-JP" altLang="en-US" sz="1800" dirty="0" smtClean="0">
                <a:solidFill>
                  <a:schemeClr val="tx1"/>
                </a:solidFill>
                <a:latin typeface="+mn-ea"/>
                <a:ea typeface="+mn-ea"/>
              </a:rPr>
              <a:t>のアプリ</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Monolithic</a:t>
            </a:r>
            <a:endParaRPr lang="en-US" altLang="ja-JP" sz="1800" dirty="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Flexibility</a:t>
            </a: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Scaling</a:t>
            </a:r>
            <a:endParaRPr lang="en-US" altLang="ja-JP" sz="1800" dirty="0">
              <a:solidFill>
                <a:schemeClr val="tx1"/>
              </a:solidFill>
              <a:latin typeface="+mn-ea"/>
              <a:ea typeface="+mn-ea"/>
            </a:endParaRPr>
          </a:p>
        </p:txBody>
      </p:sp>
      <p:sp>
        <p:nvSpPr>
          <p:cNvPr id="71" name="テキスト ボックス 70"/>
          <p:cNvSpPr txBox="1"/>
          <p:nvPr/>
        </p:nvSpPr>
        <p:spPr>
          <a:xfrm>
            <a:off x="2280084" y="4436297"/>
            <a:ext cx="1970411" cy="2128275"/>
          </a:xfrm>
          <a:prstGeom prst="rect">
            <a:avLst/>
          </a:prstGeom>
          <a:noFill/>
        </p:spPr>
        <p:txBody>
          <a:bodyPr wrap="none" rtlCol="0">
            <a:spAutoFit/>
          </a:bodyPr>
          <a:lstStyle/>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ポータビリティ</a:t>
            </a:r>
            <a:endParaRPr lang="en-US" altLang="ja-JP" sz="1800" dirty="0" smtClean="0">
              <a:solidFill>
                <a:schemeClr val="tx1"/>
              </a:solidFill>
              <a:latin typeface="+mn-ea"/>
              <a:ea typeface="+mn-ea"/>
            </a:endParaRPr>
          </a:p>
          <a:p>
            <a:pPr marL="174625" indent="-174625">
              <a:buClr>
                <a:srgbClr val="C00000"/>
              </a:buClr>
            </a:pPr>
            <a:endParaRPr lang="en-US" altLang="ja-JP" sz="105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High Flexibility</a:t>
            </a: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Scaling Up/Out</a:t>
            </a:r>
            <a:endParaRPr lang="en-US" altLang="ja-JP" sz="1800" dirty="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CI/CD</a:t>
            </a:r>
          </a:p>
          <a:p>
            <a:pPr marL="174625" indent="-174625">
              <a:buClr>
                <a:srgbClr val="C00000"/>
              </a:buClr>
            </a:pPr>
            <a:endParaRPr lang="en-US" altLang="ja-JP" sz="1050" dirty="0" smtClean="0">
              <a:solidFill>
                <a:schemeClr val="tx1"/>
              </a:solidFill>
              <a:latin typeface="+mn-ea"/>
            </a:endParaRPr>
          </a:p>
          <a:p>
            <a:pPr marL="174625" indent="-174625">
              <a:buClr>
                <a:srgbClr val="C00000"/>
              </a:buClr>
              <a:buFont typeface="Wingdings" panose="05000000000000000000" pitchFamily="2" charset="2"/>
              <a:buChar char="l"/>
            </a:pPr>
            <a:r>
              <a:rPr lang="ja-JP" altLang="en-US" sz="1800" dirty="0" smtClean="0">
                <a:solidFill>
                  <a:schemeClr val="tx1"/>
                </a:solidFill>
                <a:latin typeface="+mn-ea"/>
              </a:rPr>
              <a:t>計測手段の獲得</a:t>
            </a:r>
            <a:endParaRPr lang="en-US" altLang="ja-JP" sz="1800" dirty="0" smtClean="0">
              <a:solidFill>
                <a:schemeClr val="tx1"/>
              </a:solidFill>
              <a:latin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rPr>
              <a:t>Loosely Coupled</a:t>
            </a:r>
          </a:p>
          <a:p>
            <a:pPr marL="174625" indent="-174625">
              <a:buClr>
                <a:srgbClr val="C00000"/>
              </a:buClr>
              <a:buFont typeface="Wingdings" panose="05000000000000000000" pitchFamily="2" charset="2"/>
              <a:buChar char="l"/>
            </a:pPr>
            <a:r>
              <a:rPr lang="en-US" altLang="ja-JP" sz="1800" dirty="0" smtClean="0">
                <a:solidFill>
                  <a:schemeClr val="tx1"/>
                </a:solidFill>
                <a:latin typeface="+mn-ea"/>
              </a:rPr>
              <a:t>Service Oriented</a:t>
            </a:r>
          </a:p>
        </p:txBody>
      </p:sp>
      <p:cxnSp>
        <p:nvCxnSpPr>
          <p:cNvPr id="72" name="直線コネクタ 71"/>
          <p:cNvCxnSpPr/>
          <p:nvPr/>
        </p:nvCxnSpPr>
        <p:spPr bwMode="auto">
          <a:xfrm>
            <a:off x="4630187" y="12954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3" name="直線コネクタ 72"/>
          <p:cNvCxnSpPr/>
          <p:nvPr/>
        </p:nvCxnSpPr>
        <p:spPr bwMode="auto">
          <a:xfrm>
            <a:off x="6820937" y="12738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8" name="直線コネクタ 7"/>
          <p:cNvCxnSpPr/>
          <p:nvPr/>
        </p:nvCxnSpPr>
        <p:spPr bwMode="auto">
          <a:xfrm>
            <a:off x="13134" y="1785257"/>
            <a:ext cx="9070934" cy="14514"/>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6" name="直線コネクタ 75"/>
          <p:cNvCxnSpPr/>
          <p:nvPr/>
        </p:nvCxnSpPr>
        <p:spPr bwMode="auto">
          <a:xfrm>
            <a:off x="2280084" y="1273800"/>
            <a:ext cx="6803984" cy="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15" name="直線コネクタ 14"/>
          <p:cNvCxnSpPr/>
          <p:nvPr/>
        </p:nvCxnSpPr>
        <p:spPr bwMode="auto">
          <a:xfrm>
            <a:off x="227495" y="4049400"/>
            <a:ext cx="8856573" cy="0"/>
          </a:xfrm>
          <a:prstGeom prst="line">
            <a:avLst/>
          </a:prstGeom>
          <a:noFill/>
          <a:ln w="9525" cap="flat" cmpd="sng" algn="ctr">
            <a:solidFill>
              <a:schemeClr val="bg1">
                <a:lumMod val="85000"/>
              </a:schemeClr>
            </a:solidFill>
            <a:prstDash val="solid"/>
            <a:round/>
            <a:headEnd type="none" w="med" len="med"/>
            <a:tailEnd type="none" w="med" len="med"/>
          </a:ln>
          <a:effectLst/>
        </p:spPr>
      </p:cxnSp>
      <p:sp>
        <p:nvSpPr>
          <p:cNvPr id="3" name="四角形吹き出し 2"/>
          <p:cNvSpPr/>
          <p:nvPr/>
        </p:nvSpPr>
        <p:spPr bwMode="auto">
          <a:xfrm>
            <a:off x="4667252" y="1295401"/>
            <a:ext cx="4416816" cy="5431950"/>
          </a:xfrm>
          <a:prstGeom prst="wedgeRectCallout">
            <a:avLst>
              <a:gd name="adj1" fmla="val -58624"/>
              <a:gd name="adj2" fmla="val -27074"/>
            </a:avLst>
          </a:prstGeom>
          <a:solidFill>
            <a:schemeClr val="bg1">
              <a:lumMod val="95000"/>
            </a:schemeClr>
          </a:solidFill>
          <a:ln w="38100">
            <a:solidFill>
              <a:schemeClr val="bg1">
                <a:lumMod val="50000"/>
              </a:schemeClr>
            </a:solid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9" name="正方形/長方形 18"/>
          <p:cNvSpPr/>
          <p:nvPr/>
        </p:nvSpPr>
        <p:spPr bwMode="auto">
          <a:xfrm>
            <a:off x="5161715" y="2198826"/>
            <a:ext cx="3528000" cy="1044000"/>
          </a:xfrm>
          <a:prstGeom prst="rect">
            <a:avLst/>
          </a:prstGeom>
          <a:solidFill>
            <a:srgbClr val="FFC000">
              <a:alpha val="10000"/>
            </a:srgbClr>
          </a:solidFill>
          <a:ln w="9525">
            <a:solidFill>
              <a:srgbClr val="FFC00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0" name="正方形/長方形 19"/>
          <p:cNvSpPr/>
          <p:nvPr/>
        </p:nvSpPr>
        <p:spPr bwMode="auto">
          <a:xfrm>
            <a:off x="5188972" y="6042173"/>
            <a:ext cx="1080000" cy="360000"/>
          </a:xfrm>
          <a:prstGeom prst="rect">
            <a:avLst/>
          </a:prstGeom>
          <a:solidFill>
            <a:schemeClr val="bg1">
              <a:lumMod val="50000"/>
            </a:schemeClr>
          </a:solidFill>
          <a:ln w="9525">
            <a:noFill/>
            <a:miter lim="800000"/>
            <a:headEnd/>
            <a:tailEnd/>
          </a:ln>
          <a:effectLst/>
        </p:spPr>
        <p:txBody>
          <a:bodyPr wrap="none" rtlCol="0" anchor="ctr" anchorCtr="0">
            <a:noAutofit/>
          </a:bodyPr>
          <a:lstStyle/>
          <a:p>
            <a:pPr algn="ctr"/>
            <a:r>
              <a:rPr kumimoji="1" lang="en-US" altLang="ja-JP" sz="1800" dirty="0" smtClean="0">
                <a:ln>
                  <a:solidFill>
                    <a:schemeClr val="bg1"/>
                  </a:solidFill>
                </a:ln>
                <a:solidFill>
                  <a:schemeClr val="tx1"/>
                </a:solidFill>
                <a:latin typeface="+mn-ea"/>
                <a:ea typeface="+mn-ea"/>
              </a:rPr>
              <a:t>HW</a:t>
            </a:r>
            <a:endParaRPr kumimoji="1" lang="ja-JP" altLang="en-US" sz="1800" dirty="0" smtClean="0">
              <a:ln>
                <a:solidFill>
                  <a:schemeClr val="bg1"/>
                </a:solidFill>
              </a:ln>
              <a:solidFill>
                <a:schemeClr val="tx1"/>
              </a:solidFill>
              <a:latin typeface="+mn-ea"/>
              <a:ea typeface="+mn-ea"/>
            </a:endParaRPr>
          </a:p>
        </p:txBody>
      </p:sp>
      <p:sp>
        <p:nvSpPr>
          <p:cNvPr id="21" name="正方形/長方形 20"/>
          <p:cNvSpPr/>
          <p:nvPr/>
        </p:nvSpPr>
        <p:spPr bwMode="auto">
          <a:xfrm>
            <a:off x="5188972" y="5584973"/>
            <a:ext cx="3456000" cy="360000"/>
          </a:xfrm>
          <a:prstGeom prst="rect">
            <a:avLst/>
          </a:prstGeom>
          <a:solidFill>
            <a:schemeClr val="accent6">
              <a:lumMod val="50000"/>
            </a:schemeClr>
          </a:solidFill>
          <a:ln w="9525">
            <a:noFill/>
            <a:miter lim="800000"/>
            <a:headEnd/>
            <a:tailEnd/>
          </a:ln>
          <a:effectLst/>
        </p:spPr>
        <p:txBody>
          <a:bodyPr wrap="none" rtlCol="0" anchor="ctr" anchorCtr="0">
            <a:noAutofit/>
          </a:bodyPr>
          <a:lstStyle/>
          <a:p>
            <a:pPr algn="ctr"/>
            <a:r>
              <a:rPr lang="en-US" altLang="ja-JP" sz="1800" dirty="0">
                <a:ln>
                  <a:solidFill>
                    <a:schemeClr val="bg1"/>
                  </a:solidFill>
                </a:ln>
                <a:solidFill>
                  <a:schemeClr val="tx1"/>
                </a:solidFill>
                <a:latin typeface="+mn-ea"/>
                <a:ea typeface="+mn-ea"/>
              </a:rPr>
              <a:t>Cloud</a:t>
            </a:r>
            <a:r>
              <a:rPr lang="ja-JP" altLang="en-US" sz="1800" dirty="0">
                <a:ln>
                  <a:solidFill>
                    <a:schemeClr val="bg1"/>
                  </a:solidFill>
                </a:ln>
                <a:solidFill>
                  <a:schemeClr val="tx1"/>
                </a:solidFill>
                <a:latin typeface="+mn-ea"/>
                <a:ea typeface="+mn-ea"/>
              </a:rPr>
              <a:t> </a:t>
            </a:r>
            <a:r>
              <a:rPr lang="en-US" altLang="ja-JP" sz="1800" dirty="0">
                <a:ln>
                  <a:solidFill>
                    <a:schemeClr val="bg1"/>
                  </a:solidFill>
                </a:ln>
                <a:solidFill>
                  <a:schemeClr val="tx1"/>
                </a:solidFill>
                <a:latin typeface="+mn-ea"/>
                <a:ea typeface="+mn-ea"/>
              </a:rPr>
              <a:t>(Open Stack/AWS </a:t>
            </a:r>
            <a:r>
              <a:rPr lang="en-US" altLang="ja-JP" sz="1800" dirty="0" err="1">
                <a:ln>
                  <a:solidFill>
                    <a:schemeClr val="bg1"/>
                  </a:solidFill>
                </a:ln>
                <a:solidFill>
                  <a:schemeClr val="tx1"/>
                </a:solidFill>
                <a:latin typeface="+mn-ea"/>
                <a:ea typeface="+mn-ea"/>
              </a:rPr>
              <a:t>etc</a:t>
            </a:r>
            <a:r>
              <a:rPr lang="en-US" altLang="ja-JP" sz="1800" dirty="0">
                <a:ln>
                  <a:solidFill>
                    <a:schemeClr val="bg1"/>
                  </a:solidFill>
                </a:ln>
                <a:solidFill>
                  <a:schemeClr val="tx1"/>
                </a:solidFill>
                <a:latin typeface="+mn-ea"/>
                <a:ea typeface="+mn-ea"/>
              </a:rPr>
              <a:t>)</a:t>
            </a:r>
            <a:endParaRPr lang="ja-JP" altLang="en-US" sz="1800" dirty="0">
              <a:ln>
                <a:solidFill>
                  <a:schemeClr val="bg1"/>
                </a:solidFill>
              </a:ln>
              <a:solidFill>
                <a:schemeClr val="tx1"/>
              </a:solidFill>
              <a:latin typeface="+mn-ea"/>
              <a:ea typeface="+mn-ea"/>
            </a:endParaRPr>
          </a:p>
        </p:txBody>
      </p:sp>
      <p:sp>
        <p:nvSpPr>
          <p:cNvPr id="22" name="正方形/長方形 21"/>
          <p:cNvSpPr/>
          <p:nvPr/>
        </p:nvSpPr>
        <p:spPr bwMode="auto">
          <a:xfrm>
            <a:off x="6351022" y="6042173"/>
            <a:ext cx="1080000" cy="360000"/>
          </a:xfrm>
          <a:prstGeom prst="rect">
            <a:avLst/>
          </a:prstGeom>
          <a:solidFill>
            <a:schemeClr val="bg1">
              <a:lumMod val="50000"/>
            </a:schemeClr>
          </a:solidFill>
          <a:ln w="9525">
            <a:noFill/>
            <a:miter lim="800000"/>
            <a:headEnd/>
            <a:tailEnd/>
          </a:ln>
          <a:effectLst/>
        </p:spPr>
        <p:txBody>
          <a:bodyPr wrap="none" rtlCol="0" anchor="ctr" anchorCtr="0">
            <a:noAutofit/>
          </a:bodyPr>
          <a:lstStyle/>
          <a:p>
            <a:pPr algn="ctr"/>
            <a:r>
              <a:rPr kumimoji="1" lang="en-US" altLang="ja-JP" sz="1800" dirty="0" smtClean="0">
                <a:ln>
                  <a:solidFill>
                    <a:schemeClr val="bg1"/>
                  </a:solidFill>
                </a:ln>
                <a:solidFill>
                  <a:schemeClr val="tx1"/>
                </a:solidFill>
                <a:latin typeface="+mn-ea"/>
                <a:ea typeface="+mn-ea"/>
              </a:rPr>
              <a:t>HW</a:t>
            </a:r>
            <a:endParaRPr kumimoji="1" lang="ja-JP" altLang="en-US" sz="1800" dirty="0" smtClean="0">
              <a:ln>
                <a:solidFill>
                  <a:schemeClr val="bg1"/>
                </a:solidFill>
              </a:ln>
              <a:solidFill>
                <a:schemeClr val="tx1"/>
              </a:solidFill>
              <a:latin typeface="+mn-ea"/>
              <a:ea typeface="+mn-ea"/>
            </a:endParaRPr>
          </a:p>
        </p:txBody>
      </p:sp>
      <p:sp>
        <p:nvSpPr>
          <p:cNvPr id="23" name="正方形/長方形 22"/>
          <p:cNvSpPr/>
          <p:nvPr/>
        </p:nvSpPr>
        <p:spPr bwMode="auto">
          <a:xfrm>
            <a:off x="7564972" y="6042173"/>
            <a:ext cx="1080000" cy="360000"/>
          </a:xfrm>
          <a:prstGeom prst="rect">
            <a:avLst/>
          </a:prstGeom>
          <a:solidFill>
            <a:schemeClr val="bg1">
              <a:lumMod val="50000"/>
            </a:schemeClr>
          </a:solidFill>
          <a:ln w="9525">
            <a:noFill/>
            <a:miter lim="800000"/>
            <a:headEnd/>
            <a:tailEnd/>
          </a:ln>
          <a:effectLst/>
        </p:spPr>
        <p:txBody>
          <a:bodyPr wrap="none" rtlCol="0" anchor="ctr" anchorCtr="0">
            <a:noAutofit/>
          </a:bodyPr>
          <a:lstStyle/>
          <a:p>
            <a:pPr algn="ctr"/>
            <a:r>
              <a:rPr kumimoji="1" lang="en-US" altLang="ja-JP" sz="1800" dirty="0" smtClean="0">
                <a:ln>
                  <a:solidFill>
                    <a:schemeClr val="bg1"/>
                  </a:solidFill>
                </a:ln>
                <a:solidFill>
                  <a:schemeClr val="tx1"/>
                </a:solidFill>
                <a:latin typeface="+mn-ea"/>
                <a:ea typeface="+mn-ea"/>
              </a:rPr>
              <a:t>HW</a:t>
            </a:r>
            <a:endParaRPr kumimoji="1" lang="ja-JP" altLang="en-US" sz="1800" dirty="0" smtClean="0">
              <a:ln>
                <a:solidFill>
                  <a:schemeClr val="bg1"/>
                </a:solidFill>
              </a:ln>
              <a:solidFill>
                <a:schemeClr val="tx1"/>
              </a:solidFill>
              <a:latin typeface="+mn-ea"/>
              <a:ea typeface="+mn-ea"/>
            </a:endParaRPr>
          </a:p>
        </p:txBody>
      </p:sp>
      <p:sp>
        <p:nvSpPr>
          <p:cNvPr id="24" name="正方形/長方形 23"/>
          <p:cNvSpPr/>
          <p:nvPr/>
        </p:nvSpPr>
        <p:spPr bwMode="auto">
          <a:xfrm>
            <a:off x="5188972" y="5019823"/>
            <a:ext cx="1620000" cy="432000"/>
          </a:xfrm>
          <a:prstGeom prst="rect">
            <a:avLst/>
          </a:prstGeom>
          <a:solidFill>
            <a:schemeClr val="bg1">
              <a:lumMod val="50000"/>
            </a:schemeClr>
          </a:solidFill>
          <a:ln w="9525">
            <a:noFill/>
            <a:miter lim="800000"/>
            <a:headEnd/>
            <a:tailEnd/>
          </a:ln>
          <a:effectLst/>
        </p:spPr>
        <p:txBody>
          <a:bodyPr wrap="none" rtlCol="0" anchor="ctr" anchorCtr="0">
            <a:noAutofit/>
          </a:bodyPr>
          <a:lstStyle/>
          <a:p>
            <a:pPr algn="ctr"/>
            <a:r>
              <a:rPr lang="en-US" altLang="ja-JP" sz="1800" dirty="0">
                <a:ln>
                  <a:solidFill>
                    <a:schemeClr val="bg1"/>
                  </a:solidFill>
                </a:ln>
                <a:solidFill>
                  <a:schemeClr val="tx1"/>
                </a:solidFill>
                <a:latin typeface="+mn-ea"/>
                <a:ea typeface="+mn-ea"/>
              </a:rPr>
              <a:t>VM</a:t>
            </a:r>
            <a:endParaRPr lang="ja-JP" altLang="en-US" sz="1800" dirty="0">
              <a:ln>
                <a:solidFill>
                  <a:schemeClr val="bg1"/>
                </a:solidFill>
              </a:ln>
              <a:solidFill>
                <a:schemeClr val="tx1"/>
              </a:solidFill>
              <a:latin typeface="+mn-ea"/>
              <a:ea typeface="+mn-ea"/>
            </a:endParaRPr>
          </a:p>
        </p:txBody>
      </p:sp>
      <p:sp>
        <p:nvSpPr>
          <p:cNvPr id="25" name="正方形/長方形 24"/>
          <p:cNvSpPr/>
          <p:nvPr/>
        </p:nvSpPr>
        <p:spPr bwMode="auto">
          <a:xfrm>
            <a:off x="6998722" y="5019823"/>
            <a:ext cx="1620000" cy="432000"/>
          </a:xfrm>
          <a:prstGeom prst="rect">
            <a:avLst/>
          </a:prstGeom>
          <a:solidFill>
            <a:schemeClr val="bg1">
              <a:lumMod val="50000"/>
            </a:schemeClr>
          </a:solidFill>
          <a:ln w="9525">
            <a:noFill/>
            <a:miter lim="800000"/>
            <a:headEnd/>
            <a:tailEnd/>
          </a:ln>
          <a:effectLst/>
        </p:spPr>
        <p:txBody>
          <a:bodyPr wrap="none" rtlCol="0" anchor="ctr" anchorCtr="0">
            <a:noAutofit/>
          </a:bodyPr>
          <a:lstStyle/>
          <a:p>
            <a:pPr algn="ctr"/>
            <a:r>
              <a:rPr lang="en-US" altLang="ja-JP" sz="1800" dirty="0">
                <a:ln>
                  <a:solidFill>
                    <a:schemeClr val="bg1"/>
                  </a:solidFill>
                </a:ln>
                <a:solidFill>
                  <a:schemeClr val="tx1"/>
                </a:solidFill>
                <a:latin typeface="+mn-ea"/>
                <a:ea typeface="+mn-ea"/>
              </a:rPr>
              <a:t>VM</a:t>
            </a:r>
            <a:endParaRPr lang="ja-JP" altLang="en-US" sz="1800" dirty="0">
              <a:ln>
                <a:solidFill>
                  <a:schemeClr val="bg1"/>
                </a:solidFill>
              </a:ln>
              <a:solidFill>
                <a:schemeClr val="tx1"/>
              </a:solidFill>
              <a:latin typeface="+mn-ea"/>
              <a:ea typeface="+mn-ea"/>
            </a:endParaRPr>
          </a:p>
        </p:txBody>
      </p:sp>
      <p:sp>
        <p:nvSpPr>
          <p:cNvPr id="26" name="正方形/長方形 25"/>
          <p:cNvSpPr/>
          <p:nvPr/>
        </p:nvSpPr>
        <p:spPr bwMode="auto">
          <a:xfrm>
            <a:off x="5288988" y="3445023"/>
            <a:ext cx="720000" cy="349250"/>
          </a:xfrm>
          <a:prstGeom prst="rect">
            <a:avLst/>
          </a:prstGeom>
          <a:solidFill>
            <a:schemeClr val="accent1">
              <a:lumMod val="75000"/>
            </a:schemeClr>
          </a:solidFill>
          <a:ln w="9525">
            <a:noFill/>
            <a:miter lim="800000"/>
            <a:headEnd/>
            <a:tailEnd/>
          </a:ln>
          <a:effectLst/>
        </p:spPr>
        <p:txBody>
          <a:bodyPr wrap="none" rtlCol="0" anchor="ctr" anchorCtr="0">
            <a:noAutofit/>
          </a:bodyPr>
          <a:lstStyle/>
          <a:p>
            <a:pPr algn="ctr"/>
            <a:r>
              <a:rPr lang="en-US" altLang="ja-JP" sz="1400" dirty="0" smtClean="0">
                <a:ln>
                  <a:solidFill>
                    <a:schemeClr val="bg1"/>
                  </a:solidFill>
                </a:ln>
                <a:solidFill>
                  <a:schemeClr val="tx1"/>
                </a:solidFill>
                <a:latin typeface="+mn-ea"/>
                <a:ea typeface="+mn-ea"/>
              </a:rPr>
              <a:t>Container</a:t>
            </a:r>
            <a:endParaRPr kumimoji="1" lang="ja-JP" altLang="en-US" sz="1400" dirty="0" smtClean="0">
              <a:ln>
                <a:solidFill>
                  <a:schemeClr val="bg1"/>
                </a:solidFill>
              </a:ln>
              <a:solidFill>
                <a:schemeClr val="tx1"/>
              </a:solidFill>
              <a:latin typeface="+mn-ea"/>
              <a:ea typeface="+mn-ea"/>
            </a:endParaRPr>
          </a:p>
        </p:txBody>
      </p:sp>
      <p:sp>
        <p:nvSpPr>
          <p:cNvPr id="27" name="正方形/長方形 26"/>
          <p:cNvSpPr/>
          <p:nvPr/>
        </p:nvSpPr>
        <p:spPr bwMode="auto">
          <a:xfrm>
            <a:off x="5288988" y="2476645"/>
            <a:ext cx="720000" cy="698500"/>
          </a:xfrm>
          <a:prstGeom prst="rect">
            <a:avLst/>
          </a:prstGeom>
          <a:solidFill>
            <a:srgbClr val="FFC000"/>
          </a:solidFill>
          <a:ln w="9525">
            <a:noFill/>
            <a:miter lim="800000"/>
            <a:headEnd/>
            <a:tailEnd/>
          </a:ln>
          <a:effectLst/>
        </p:spPr>
        <p:txBody>
          <a:bodyPr wrap="none" rtlCol="0" anchor="ctr" anchorCtr="0">
            <a:noAutofit/>
          </a:bodyPr>
          <a:lstStyle/>
          <a:p>
            <a:pPr algn="ctr"/>
            <a:r>
              <a:rPr lang="en-US" altLang="ja-JP" sz="1800" dirty="0">
                <a:ln>
                  <a:solidFill>
                    <a:schemeClr val="bg1"/>
                  </a:solidFill>
                </a:ln>
                <a:solidFill>
                  <a:schemeClr val="tx1"/>
                </a:solidFill>
                <a:latin typeface="+mn-ea"/>
                <a:ea typeface="+mn-ea"/>
              </a:rPr>
              <a:t>Service</a:t>
            </a:r>
            <a:endParaRPr lang="ja-JP" altLang="en-US" sz="1800" dirty="0">
              <a:ln>
                <a:solidFill>
                  <a:schemeClr val="bg1"/>
                </a:solidFill>
              </a:ln>
              <a:solidFill>
                <a:schemeClr val="tx1"/>
              </a:solidFill>
              <a:latin typeface="+mn-ea"/>
              <a:ea typeface="+mn-ea"/>
            </a:endParaRPr>
          </a:p>
        </p:txBody>
      </p:sp>
      <p:sp>
        <p:nvSpPr>
          <p:cNvPr id="28" name="正方形/長方形 27"/>
          <p:cNvSpPr/>
          <p:nvPr/>
        </p:nvSpPr>
        <p:spPr bwMode="auto">
          <a:xfrm>
            <a:off x="5189072" y="4343548"/>
            <a:ext cx="1620000" cy="360000"/>
          </a:xfrm>
          <a:prstGeom prst="rect">
            <a:avLst/>
          </a:prstGeom>
          <a:solidFill>
            <a:schemeClr val="accent3">
              <a:lumMod val="50000"/>
            </a:schemeClr>
          </a:solidFill>
          <a:ln w="9525">
            <a:noFill/>
            <a:miter lim="800000"/>
            <a:headEnd/>
            <a:tailEnd/>
          </a:ln>
          <a:effectLst/>
        </p:spPr>
        <p:txBody>
          <a:bodyPr wrap="none" rtlCol="0" anchor="ctr" anchorCtr="0">
            <a:noAutofit/>
          </a:bodyPr>
          <a:lstStyle/>
          <a:p>
            <a:pPr algn="ctr"/>
            <a:r>
              <a:rPr lang="en-US" altLang="ja-JP" sz="1800" dirty="0" err="1" smtClean="0">
                <a:ln>
                  <a:solidFill>
                    <a:schemeClr val="bg1"/>
                  </a:solidFill>
                </a:ln>
                <a:solidFill>
                  <a:schemeClr val="tx1"/>
                </a:solidFill>
                <a:latin typeface="+mn-ea"/>
                <a:ea typeface="+mn-ea"/>
              </a:rPr>
              <a:t>Docker</a:t>
            </a:r>
            <a:r>
              <a:rPr lang="en-US" altLang="ja-JP" sz="1800" dirty="0" smtClean="0">
                <a:ln>
                  <a:solidFill>
                    <a:schemeClr val="bg1"/>
                  </a:solidFill>
                </a:ln>
                <a:solidFill>
                  <a:schemeClr val="tx1"/>
                </a:solidFill>
                <a:latin typeface="+mn-ea"/>
                <a:ea typeface="+mn-ea"/>
              </a:rPr>
              <a:t> Engine</a:t>
            </a:r>
            <a:endParaRPr kumimoji="1" lang="ja-JP" altLang="en-US" sz="1800" dirty="0" smtClean="0">
              <a:ln>
                <a:solidFill>
                  <a:schemeClr val="bg1"/>
                </a:solidFill>
              </a:ln>
              <a:solidFill>
                <a:schemeClr val="tx1"/>
              </a:solidFill>
              <a:latin typeface="+mn-ea"/>
              <a:ea typeface="+mn-ea"/>
            </a:endParaRPr>
          </a:p>
        </p:txBody>
      </p:sp>
      <p:sp>
        <p:nvSpPr>
          <p:cNvPr id="29" name="正方形/長方形 28"/>
          <p:cNvSpPr/>
          <p:nvPr/>
        </p:nvSpPr>
        <p:spPr bwMode="auto">
          <a:xfrm>
            <a:off x="6979672" y="4343548"/>
            <a:ext cx="1620000" cy="360000"/>
          </a:xfrm>
          <a:prstGeom prst="rect">
            <a:avLst/>
          </a:prstGeom>
          <a:solidFill>
            <a:schemeClr val="accent3">
              <a:lumMod val="50000"/>
            </a:schemeClr>
          </a:solidFill>
          <a:ln w="9525">
            <a:noFill/>
            <a:miter lim="800000"/>
            <a:headEnd/>
            <a:tailEnd/>
          </a:ln>
          <a:effectLst/>
        </p:spPr>
        <p:txBody>
          <a:bodyPr wrap="none" rtlCol="0" anchor="ctr" anchorCtr="0">
            <a:noAutofit/>
          </a:bodyPr>
          <a:lstStyle/>
          <a:p>
            <a:pPr algn="ctr"/>
            <a:r>
              <a:rPr lang="en-US" altLang="ja-JP" sz="1800" dirty="0" err="1">
                <a:ln>
                  <a:solidFill>
                    <a:schemeClr val="bg1"/>
                  </a:solidFill>
                </a:ln>
                <a:solidFill>
                  <a:schemeClr val="tx1"/>
                </a:solidFill>
                <a:latin typeface="+mn-ea"/>
                <a:ea typeface="+mn-ea"/>
              </a:rPr>
              <a:t>Docker</a:t>
            </a:r>
            <a:r>
              <a:rPr lang="en-US" altLang="ja-JP" sz="1800" dirty="0">
                <a:ln>
                  <a:solidFill>
                    <a:schemeClr val="bg1"/>
                  </a:solidFill>
                </a:ln>
                <a:solidFill>
                  <a:schemeClr val="tx1"/>
                </a:solidFill>
                <a:latin typeface="+mn-ea"/>
                <a:ea typeface="+mn-ea"/>
              </a:rPr>
              <a:t> Engine</a:t>
            </a:r>
            <a:endParaRPr lang="ja-JP" altLang="en-US" sz="1800" dirty="0">
              <a:ln>
                <a:solidFill>
                  <a:schemeClr val="bg1"/>
                </a:solidFill>
              </a:ln>
              <a:solidFill>
                <a:schemeClr val="tx1"/>
              </a:solidFill>
              <a:latin typeface="+mn-ea"/>
              <a:ea typeface="+mn-ea"/>
            </a:endParaRPr>
          </a:p>
        </p:txBody>
      </p:sp>
      <p:sp>
        <p:nvSpPr>
          <p:cNvPr id="30" name="正方形/長方形 29"/>
          <p:cNvSpPr/>
          <p:nvPr/>
        </p:nvSpPr>
        <p:spPr bwMode="auto">
          <a:xfrm>
            <a:off x="5210442" y="3902223"/>
            <a:ext cx="3384000" cy="349250"/>
          </a:xfrm>
          <a:prstGeom prst="rect">
            <a:avLst/>
          </a:prstGeom>
          <a:solidFill>
            <a:schemeClr val="accent2">
              <a:lumMod val="75000"/>
            </a:schemeClr>
          </a:solidFill>
          <a:ln w="9525">
            <a:noFill/>
            <a:miter lim="800000"/>
            <a:headEnd/>
            <a:tailEnd/>
          </a:ln>
          <a:effectLst/>
        </p:spPr>
        <p:txBody>
          <a:bodyPr wrap="none" rtlCol="0" anchor="ctr" anchorCtr="0">
            <a:noAutofit/>
          </a:bodyPr>
          <a:lstStyle/>
          <a:p>
            <a:pPr algn="ctr"/>
            <a:r>
              <a:rPr lang="en-US" altLang="ja-JP" sz="1800" dirty="0" err="1" smtClean="0">
                <a:ln>
                  <a:solidFill>
                    <a:schemeClr val="bg1"/>
                  </a:solidFill>
                </a:ln>
                <a:solidFill>
                  <a:schemeClr val="tx1"/>
                </a:solidFill>
                <a:latin typeface="+mn-ea"/>
                <a:ea typeface="+mn-ea"/>
              </a:rPr>
              <a:t>Docker</a:t>
            </a:r>
            <a:r>
              <a:rPr lang="en-US" altLang="ja-JP" sz="1800" dirty="0" smtClean="0">
                <a:ln>
                  <a:solidFill>
                    <a:schemeClr val="bg1"/>
                  </a:solidFill>
                </a:ln>
                <a:solidFill>
                  <a:schemeClr val="tx1"/>
                </a:solidFill>
                <a:latin typeface="+mn-ea"/>
                <a:ea typeface="+mn-ea"/>
              </a:rPr>
              <a:t> Swarm</a:t>
            </a:r>
            <a:endParaRPr kumimoji="1" lang="ja-JP" altLang="en-US" sz="1800" dirty="0" smtClean="0">
              <a:ln>
                <a:solidFill>
                  <a:schemeClr val="bg1"/>
                </a:solidFill>
              </a:ln>
              <a:solidFill>
                <a:schemeClr val="tx1"/>
              </a:solidFill>
              <a:latin typeface="+mn-ea"/>
              <a:ea typeface="+mn-ea"/>
            </a:endParaRPr>
          </a:p>
        </p:txBody>
      </p:sp>
      <p:sp>
        <p:nvSpPr>
          <p:cNvPr id="31" name="正方形/長方形 30"/>
          <p:cNvSpPr/>
          <p:nvPr/>
        </p:nvSpPr>
        <p:spPr bwMode="auto">
          <a:xfrm>
            <a:off x="6082738" y="3445023"/>
            <a:ext cx="720000" cy="349250"/>
          </a:xfrm>
          <a:prstGeom prst="rect">
            <a:avLst/>
          </a:prstGeom>
          <a:solidFill>
            <a:schemeClr val="accent1">
              <a:lumMod val="75000"/>
            </a:schemeClr>
          </a:solidFill>
          <a:ln w="9525">
            <a:noFill/>
            <a:miter lim="800000"/>
            <a:headEnd/>
            <a:tailEnd/>
          </a:ln>
          <a:effectLst/>
        </p:spPr>
        <p:txBody>
          <a:bodyPr wrap="none" rtlCol="0" anchor="ctr" anchorCtr="0">
            <a:noAutofit/>
          </a:bodyPr>
          <a:lstStyle/>
          <a:p>
            <a:pPr algn="ctr"/>
            <a:r>
              <a:rPr lang="en-US" altLang="ja-JP" sz="1400" dirty="0" smtClean="0">
                <a:ln>
                  <a:solidFill>
                    <a:schemeClr val="bg1"/>
                  </a:solidFill>
                </a:ln>
                <a:solidFill>
                  <a:schemeClr val="tx1"/>
                </a:solidFill>
                <a:latin typeface="+mn-ea"/>
                <a:ea typeface="+mn-ea"/>
              </a:rPr>
              <a:t>Container</a:t>
            </a:r>
            <a:endParaRPr kumimoji="1" lang="ja-JP" altLang="en-US" sz="1400" dirty="0" smtClean="0">
              <a:ln>
                <a:solidFill>
                  <a:schemeClr val="bg1"/>
                </a:solidFill>
              </a:ln>
              <a:solidFill>
                <a:schemeClr val="tx1"/>
              </a:solidFill>
              <a:latin typeface="+mn-ea"/>
              <a:ea typeface="+mn-ea"/>
            </a:endParaRPr>
          </a:p>
        </p:txBody>
      </p:sp>
      <p:sp>
        <p:nvSpPr>
          <p:cNvPr id="32" name="正方形/長方形 31"/>
          <p:cNvSpPr/>
          <p:nvPr/>
        </p:nvSpPr>
        <p:spPr bwMode="auto">
          <a:xfrm>
            <a:off x="6082738" y="2476645"/>
            <a:ext cx="720000" cy="698500"/>
          </a:xfrm>
          <a:prstGeom prst="rect">
            <a:avLst/>
          </a:prstGeom>
          <a:solidFill>
            <a:srgbClr val="FFC000"/>
          </a:solidFill>
          <a:ln w="9525">
            <a:noFill/>
            <a:miter lim="800000"/>
            <a:headEnd/>
            <a:tailEnd/>
          </a:ln>
          <a:effectLst/>
        </p:spPr>
        <p:txBody>
          <a:bodyPr wrap="none" rtlCol="0" anchor="ctr" anchorCtr="0">
            <a:noAutofit/>
          </a:bodyPr>
          <a:lstStyle/>
          <a:p>
            <a:pPr algn="ctr"/>
            <a:r>
              <a:rPr lang="en-US" altLang="ja-JP" sz="1800" dirty="0">
                <a:ln>
                  <a:solidFill>
                    <a:schemeClr val="bg1"/>
                  </a:solidFill>
                </a:ln>
                <a:solidFill>
                  <a:schemeClr val="tx1"/>
                </a:solidFill>
                <a:latin typeface="+mn-ea"/>
                <a:ea typeface="+mn-ea"/>
              </a:rPr>
              <a:t>Service</a:t>
            </a:r>
            <a:endParaRPr lang="ja-JP" altLang="en-US" sz="1800" dirty="0">
              <a:ln>
                <a:solidFill>
                  <a:schemeClr val="bg1"/>
                </a:solidFill>
              </a:ln>
              <a:solidFill>
                <a:schemeClr val="tx1"/>
              </a:solidFill>
              <a:latin typeface="+mn-ea"/>
              <a:ea typeface="+mn-ea"/>
            </a:endParaRPr>
          </a:p>
        </p:txBody>
      </p:sp>
      <p:sp>
        <p:nvSpPr>
          <p:cNvPr id="33" name="正方形/長方形 32"/>
          <p:cNvSpPr/>
          <p:nvPr/>
        </p:nvSpPr>
        <p:spPr bwMode="auto">
          <a:xfrm>
            <a:off x="6979672" y="3445023"/>
            <a:ext cx="720000" cy="349250"/>
          </a:xfrm>
          <a:prstGeom prst="rect">
            <a:avLst/>
          </a:prstGeom>
          <a:solidFill>
            <a:schemeClr val="accent1">
              <a:lumMod val="75000"/>
            </a:schemeClr>
          </a:solidFill>
          <a:ln w="9525">
            <a:noFill/>
            <a:miter lim="800000"/>
            <a:headEnd/>
            <a:tailEnd/>
          </a:ln>
          <a:effectLst/>
        </p:spPr>
        <p:txBody>
          <a:bodyPr wrap="none" rtlCol="0" anchor="ctr" anchorCtr="0">
            <a:noAutofit/>
          </a:bodyPr>
          <a:lstStyle/>
          <a:p>
            <a:pPr algn="ctr"/>
            <a:r>
              <a:rPr lang="en-US" altLang="ja-JP" sz="1400" dirty="0" smtClean="0">
                <a:ln>
                  <a:solidFill>
                    <a:schemeClr val="bg1"/>
                  </a:solidFill>
                </a:ln>
                <a:solidFill>
                  <a:schemeClr val="tx1"/>
                </a:solidFill>
                <a:latin typeface="+mn-ea"/>
                <a:ea typeface="+mn-ea"/>
              </a:rPr>
              <a:t>Container</a:t>
            </a:r>
            <a:endParaRPr kumimoji="1" lang="ja-JP" altLang="en-US" sz="1400" dirty="0" smtClean="0">
              <a:ln>
                <a:solidFill>
                  <a:schemeClr val="bg1"/>
                </a:solidFill>
              </a:ln>
              <a:solidFill>
                <a:schemeClr val="tx1"/>
              </a:solidFill>
              <a:latin typeface="+mn-ea"/>
              <a:ea typeface="+mn-ea"/>
            </a:endParaRPr>
          </a:p>
        </p:txBody>
      </p:sp>
      <p:sp>
        <p:nvSpPr>
          <p:cNvPr id="34" name="正方形/長方形 33"/>
          <p:cNvSpPr/>
          <p:nvPr/>
        </p:nvSpPr>
        <p:spPr bwMode="auto">
          <a:xfrm>
            <a:off x="6979672" y="2476645"/>
            <a:ext cx="720000" cy="698500"/>
          </a:xfrm>
          <a:prstGeom prst="rect">
            <a:avLst/>
          </a:prstGeom>
          <a:solidFill>
            <a:srgbClr val="FFC000"/>
          </a:solidFill>
          <a:ln w="9525">
            <a:noFill/>
            <a:miter lim="800000"/>
            <a:headEnd/>
            <a:tailEnd/>
          </a:ln>
          <a:effectLst/>
        </p:spPr>
        <p:txBody>
          <a:bodyPr wrap="none" rtlCol="0" anchor="ctr" anchorCtr="0">
            <a:noAutofit/>
          </a:bodyPr>
          <a:lstStyle/>
          <a:p>
            <a:pPr algn="ctr"/>
            <a:r>
              <a:rPr lang="en-US" altLang="ja-JP" sz="1800" dirty="0">
                <a:ln>
                  <a:solidFill>
                    <a:schemeClr val="bg1"/>
                  </a:solidFill>
                </a:ln>
                <a:solidFill>
                  <a:schemeClr val="tx1"/>
                </a:solidFill>
                <a:latin typeface="+mn-ea"/>
                <a:ea typeface="+mn-ea"/>
              </a:rPr>
              <a:t>Service</a:t>
            </a:r>
            <a:endParaRPr lang="ja-JP" altLang="en-US" sz="1800" dirty="0">
              <a:ln>
                <a:solidFill>
                  <a:schemeClr val="bg1"/>
                </a:solidFill>
              </a:ln>
              <a:solidFill>
                <a:schemeClr val="tx1"/>
              </a:solidFill>
              <a:latin typeface="+mn-ea"/>
              <a:ea typeface="+mn-ea"/>
            </a:endParaRPr>
          </a:p>
        </p:txBody>
      </p:sp>
      <p:sp>
        <p:nvSpPr>
          <p:cNvPr id="35" name="正方形/長方形 34"/>
          <p:cNvSpPr/>
          <p:nvPr/>
        </p:nvSpPr>
        <p:spPr bwMode="auto">
          <a:xfrm>
            <a:off x="7881372" y="3445023"/>
            <a:ext cx="720000" cy="349250"/>
          </a:xfrm>
          <a:prstGeom prst="rect">
            <a:avLst/>
          </a:prstGeom>
          <a:solidFill>
            <a:schemeClr val="accent1">
              <a:lumMod val="75000"/>
            </a:schemeClr>
          </a:solidFill>
          <a:ln w="9525">
            <a:noFill/>
            <a:miter lim="800000"/>
            <a:headEnd/>
            <a:tailEnd/>
          </a:ln>
          <a:effectLst/>
        </p:spPr>
        <p:txBody>
          <a:bodyPr wrap="none" rtlCol="0" anchor="ctr" anchorCtr="0">
            <a:noAutofit/>
          </a:bodyPr>
          <a:lstStyle/>
          <a:p>
            <a:pPr algn="ctr"/>
            <a:r>
              <a:rPr lang="en-US" altLang="ja-JP" sz="1400" dirty="0" smtClean="0">
                <a:ln>
                  <a:solidFill>
                    <a:schemeClr val="bg1"/>
                  </a:solidFill>
                </a:ln>
                <a:solidFill>
                  <a:schemeClr val="tx1"/>
                </a:solidFill>
                <a:latin typeface="+mn-ea"/>
                <a:ea typeface="+mn-ea"/>
              </a:rPr>
              <a:t>Container</a:t>
            </a:r>
            <a:endParaRPr kumimoji="1" lang="ja-JP" altLang="en-US" sz="1400" dirty="0" smtClean="0">
              <a:ln>
                <a:solidFill>
                  <a:schemeClr val="bg1"/>
                </a:solidFill>
              </a:ln>
              <a:solidFill>
                <a:schemeClr val="tx1"/>
              </a:solidFill>
              <a:latin typeface="+mn-ea"/>
              <a:ea typeface="+mn-ea"/>
            </a:endParaRPr>
          </a:p>
        </p:txBody>
      </p:sp>
      <p:sp>
        <p:nvSpPr>
          <p:cNvPr id="36" name="正方形/長方形 35"/>
          <p:cNvSpPr/>
          <p:nvPr/>
        </p:nvSpPr>
        <p:spPr bwMode="auto">
          <a:xfrm>
            <a:off x="7881372" y="2476645"/>
            <a:ext cx="720000" cy="698500"/>
          </a:xfrm>
          <a:prstGeom prst="rect">
            <a:avLst/>
          </a:prstGeom>
          <a:solidFill>
            <a:srgbClr val="FFC000"/>
          </a:solidFill>
          <a:ln w="9525">
            <a:noFill/>
            <a:miter lim="800000"/>
            <a:headEnd/>
            <a:tailEnd/>
          </a:ln>
          <a:effectLst/>
        </p:spPr>
        <p:txBody>
          <a:bodyPr wrap="none" rtlCol="0" anchor="ctr" anchorCtr="0">
            <a:noAutofit/>
          </a:bodyPr>
          <a:lstStyle/>
          <a:p>
            <a:pPr algn="ctr"/>
            <a:r>
              <a:rPr lang="en-US" altLang="ja-JP" sz="1800" dirty="0">
                <a:ln>
                  <a:solidFill>
                    <a:schemeClr val="bg1"/>
                  </a:solidFill>
                </a:ln>
                <a:solidFill>
                  <a:schemeClr val="tx1"/>
                </a:solidFill>
                <a:latin typeface="+mn-ea"/>
                <a:ea typeface="+mn-ea"/>
              </a:rPr>
              <a:t>Service</a:t>
            </a:r>
            <a:endParaRPr lang="ja-JP" altLang="en-US" sz="1800" dirty="0">
              <a:ln>
                <a:solidFill>
                  <a:schemeClr val="bg1"/>
                </a:solidFill>
              </a:ln>
              <a:solidFill>
                <a:schemeClr val="tx1"/>
              </a:solidFill>
              <a:latin typeface="+mn-ea"/>
              <a:ea typeface="+mn-ea"/>
            </a:endParaRPr>
          </a:p>
        </p:txBody>
      </p:sp>
      <p:sp>
        <p:nvSpPr>
          <p:cNvPr id="37" name="正方形/長方形 36"/>
          <p:cNvSpPr/>
          <p:nvPr/>
        </p:nvSpPr>
        <p:spPr bwMode="auto">
          <a:xfrm>
            <a:off x="5201593" y="1659075"/>
            <a:ext cx="3384000" cy="349250"/>
          </a:xfrm>
          <a:prstGeom prst="rect">
            <a:avLst/>
          </a:prstGeom>
          <a:solidFill>
            <a:schemeClr val="bg2">
              <a:lumMod val="50000"/>
            </a:schemeClr>
          </a:solidFill>
          <a:ln w="9525">
            <a:noFill/>
            <a:miter lim="800000"/>
            <a:headEnd/>
            <a:tailEnd/>
          </a:ln>
          <a:effectLst/>
        </p:spPr>
        <p:txBody>
          <a:bodyPr wrap="none" rtlCol="0" anchor="ctr" anchorCtr="0">
            <a:noAutofit/>
          </a:bodyPr>
          <a:lstStyle/>
          <a:p>
            <a:pPr algn="ctr"/>
            <a:r>
              <a:rPr kumimoji="1" lang="en-US" altLang="ja-JP" sz="1800" dirty="0" smtClean="0">
                <a:ln>
                  <a:solidFill>
                    <a:schemeClr val="bg1"/>
                  </a:solidFill>
                </a:ln>
                <a:solidFill>
                  <a:schemeClr val="tx1"/>
                </a:solidFill>
                <a:latin typeface="+mn-ea"/>
                <a:ea typeface="+mn-ea"/>
              </a:rPr>
              <a:t>Service </a:t>
            </a:r>
            <a:r>
              <a:rPr kumimoji="1" lang="en-US" altLang="ja-JP" sz="1800" dirty="0" err="1" smtClean="0">
                <a:ln>
                  <a:solidFill>
                    <a:schemeClr val="bg1"/>
                  </a:solidFill>
                </a:ln>
                <a:solidFill>
                  <a:schemeClr val="tx1"/>
                </a:solidFill>
                <a:latin typeface="+mn-ea"/>
                <a:ea typeface="+mn-ea"/>
              </a:rPr>
              <a:t>Mgt</a:t>
            </a:r>
            <a:endParaRPr kumimoji="1" lang="ja-JP" altLang="en-US" sz="1800" dirty="0" smtClean="0">
              <a:ln>
                <a:solidFill>
                  <a:schemeClr val="bg1"/>
                </a:solidFill>
              </a:ln>
              <a:solidFill>
                <a:schemeClr val="tx1"/>
              </a:solidFill>
              <a:latin typeface="+mn-ea"/>
              <a:ea typeface="+mn-ea"/>
            </a:endParaRPr>
          </a:p>
        </p:txBody>
      </p:sp>
      <p:sp>
        <p:nvSpPr>
          <p:cNvPr id="38" name="正方形/長方形 37"/>
          <p:cNvSpPr/>
          <p:nvPr/>
        </p:nvSpPr>
        <p:spPr bwMode="auto">
          <a:xfrm>
            <a:off x="5150603" y="3318023"/>
            <a:ext cx="3528000" cy="1440000"/>
          </a:xfrm>
          <a:prstGeom prst="rect">
            <a:avLst/>
          </a:prstGeom>
          <a:noFill/>
          <a:ln w="6350">
            <a:solidFill>
              <a:srgbClr val="0070C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cxnSp>
        <p:nvCxnSpPr>
          <p:cNvPr id="39" name="直線矢印コネクタ 38"/>
          <p:cNvCxnSpPr>
            <a:stCxn id="37" idx="2"/>
            <a:endCxn id="32" idx="0"/>
          </p:cNvCxnSpPr>
          <p:nvPr/>
        </p:nvCxnSpPr>
        <p:spPr bwMode="auto">
          <a:xfrm flipH="1">
            <a:off x="6442738" y="2008325"/>
            <a:ext cx="450855" cy="468320"/>
          </a:xfrm>
          <a:prstGeom prst="straightConnector1">
            <a:avLst/>
          </a:prstGeom>
          <a:noFill/>
          <a:ln w="9525" cap="flat" cmpd="sng" algn="ctr">
            <a:solidFill>
              <a:schemeClr val="tx1"/>
            </a:solidFill>
            <a:prstDash val="solid"/>
            <a:round/>
            <a:headEnd type="none" w="med" len="med"/>
            <a:tailEnd type="arrow"/>
          </a:ln>
          <a:effectLst/>
        </p:spPr>
      </p:cxnSp>
      <p:cxnSp>
        <p:nvCxnSpPr>
          <p:cNvPr id="40" name="直線矢印コネクタ 39"/>
          <p:cNvCxnSpPr>
            <a:stCxn id="37" idx="2"/>
            <a:endCxn id="34" idx="0"/>
          </p:cNvCxnSpPr>
          <p:nvPr/>
        </p:nvCxnSpPr>
        <p:spPr bwMode="auto">
          <a:xfrm>
            <a:off x="6893593" y="2008325"/>
            <a:ext cx="446079" cy="468320"/>
          </a:xfrm>
          <a:prstGeom prst="straightConnector1">
            <a:avLst/>
          </a:prstGeom>
          <a:noFill/>
          <a:ln w="9525" cap="flat" cmpd="sng" algn="ctr">
            <a:solidFill>
              <a:schemeClr val="tx1"/>
            </a:solidFill>
            <a:prstDash val="solid"/>
            <a:round/>
            <a:headEnd type="none" w="med" len="med"/>
            <a:tailEnd type="arrow"/>
          </a:ln>
          <a:effectLst/>
        </p:spPr>
      </p:cxnSp>
      <p:cxnSp>
        <p:nvCxnSpPr>
          <p:cNvPr id="41" name="直線矢印コネクタ 40"/>
          <p:cNvCxnSpPr>
            <a:stCxn id="37" idx="2"/>
            <a:endCxn id="36" idx="0"/>
          </p:cNvCxnSpPr>
          <p:nvPr/>
        </p:nvCxnSpPr>
        <p:spPr bwMode="auto">
          <a:xfrm>
            <a:off x="6893593" y="2008325"/>
            <a:ext cx="1347779" cy="468320"/>
          </a:xfrm>
          <a:prstGeom prst="straightConnector1">
            <a:avLst/>
          </a:prstGeom>
          <a:noFill/>
          <a:ln w="9525" cap="flat" cmpd="sng" algn="ctr">
            <a:solidFill>
              <a:schemeClr val="tx1"/>
            </a:solidFill>
            <a:prstDash val="solid"/>
            <a:round/>
            <a:headEnd type="none" w="med" len="med"/>
            <a:tailEnd type="arrow"/>
          </a:ln>
          <a:effectLst/>
        </p:spPr>
      </p:cxnSp>
      <p:cxnSp>
        <p:nvCxnSpPr>
          <p:cNvPr id="43" name="直線矢印コネクタ 42"/>
          <p:cNvCxnSpPr>
            <a:stCxn id="37" idx="2"/>
            <a:endCxn id="27" idx="0"/>
          </p:cNvCxnSpPr>
          <p:nvPr/>
        </p:nvCxnSpPr>
        <p:spPr bwMode="auto">
          <a:xfrm flipH="1">
            <a:off x="5648988" y="2008325"/>
            <a:ext cx="1244605" cy="468320"/>
          </a:xfrm>
          <a:prstGeom prst="straightConnector1">
            <a:avLst/>
          </a:prstGeom>
          <a:noFill/>
          <a:ln w="9525" cap="flat" cmpd="sng" algn="ctr">
            <a:solidFill>
              <a:schemeClr val="tx1"/>
            </a:solidFill>
            <a:prstDash val="dash"/>
            <a:round/>
            <a:headEnd type="none" w="med" len="med"/>
            <a:tailEnd type="arrow"/>
          </a:ln>
          <a:effectLst/>
        </p:spPr>
      </p:cxnSp>
      <p:sp>
        <p:nvSpPr>
          <p:cNvPr id="44" name="角丸四角形 43"/>
          <p:cNvSpPr/>
          <p:nvPr/>
        </p:nvSpPr>
        <p:spPr bwMode="auto">
          <a:xfrm>
            <a:off x="5096435" y="1559859"/>
            <a:ext cx="1116106" cy="3240742"/>
          </a:xfrm>
          <a:prstGeom prst="roundRect">
            <a:avLst/>
          </a:prstGeom>
          <a:noFill/>
          <a:ln w="38100">
            <a:solidFill>
              <a:srgbClr val="00B0F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46" name="タイトル 1"/>
          <p:cNvSpPr txBox="1">
            <a:spLocks/>
          </p:cNvSpPr>
          <p:nvPr/>
        </p:nvSpPr>
        <p:spPr bwMode="gray">
          <a:xfrm>
            <a:off x="113191" y="232794"/>
            <a:ext cx="6227987"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ja-JP" altLang="en-US" kern="0" dirty="0" smtClean="0">
                <a:solidFill>
                  <a:prstClr val="black"/>
                </a:solidFill>
              </a:rPr>
              <a:t>柔軟性を重視した疎結合化へのアプローチ方法</a:t>
            </a:r>
            <a:endParaRPr lang="ja-JP" altLang="en-US" kern="0" dirty="0">
              <a:solidFill>
                <a:prstClr val="black"/>
              </a:solidFill>
            </a:endParaRPr>
          </a:p>
        </p:txBody>
      </p:sp>
      <p:sp>
        <p:nvSpPr>
          <p:cNvPr id="47" name="円/楕円 46"/>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48" name="円/楕円 47"/>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49" name="テキスト ボックス 48"/>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45" name="線吹き出し 1 (枠付き) 44"/>
          <p:cNvSpPr/>
          <p:nvPr/>
        </p:nvSpPr>
        <p:spPr bwMode="auto">
          <a:xfrm>
            <a:off x="6405399" y="621630"/>
            <a:ext cx="2199641" cy="867930"/>
          </a:xfrm>
          <a:prstGeom prst="borderCallout1">
            <a:avLst>
              <a:gd name="adj1" fmla="val 32844"/>
              <a:gd name="adj2" fmla="val -2134"/>
              <a:gd name="adj3" fmla="val 133642"/>
              <a:gd name="adj4" fmla="val -15700"/>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nchorCtr="0">
            <a:spAutoFit/>
          </a:bodyPr>
          <a:lstStyle/>
          <a:p>
            <a:r>
              <a:rPr kumimoji="1" lang="ja-JP" altLang="en-US" sz="1400" dirty="0" smtClean="0">
                <a:solidFill>
                  <a:schemeClr val="tx1"/>
                </a:solidFill>
                <a:latin typeface="+mn-ea"/>
              </a:rPr>
              <a:t>コンテナ技術を利用し、</a:t>
            </a:r>
            <a:endParaRPr kumimoji="1" lang="en-US" altLang="ja-JP" sz="1400" dirty="0" smtClean="0">
              <a:solidFill>
                <a:schemeClr val="tx1"/>
              </a:solidFill>
              <a:latin typeface="+mn-ea"/>
            </a:endParaRPr>
          </a:p>
          <a:p>
            <a:r>
              <a:rPr kumimoji="1" lang="ja-JP" altLang="en-US" sz="1400" dirty="0" smtClean="0">
                <a:solidFill>
                  <a:schemeClr val="tx1"/>
                </a:solidFill>
                <a:latin typeface="+mn-ea"/>
              </a:rPr>
              <a:t>サービスをコンテナ化。</a:t>
            </a:r>
            <a:endParaRPr kumimoji="1" lang="en-US" altLang="ja-JP" sz="1400" dirty="0" smtClean="0">
              <a:solidFill>
                <a:schemeClr val="tx1"/>
              </a:solidFill>
              <a:latin typeface="+mn-ea"/>
            </a:endParaRPr>
          </a:p>
          <a:p>
            <a:r>
              <a:rPr lang="ja-JP" altLang="en-US" sz="1400" dirty="0" smtClean="0">
                <a:solidFill>
                  <a:schemeClr val="tx1"/>
                </a:solidFill>
                <a:latin typeface="+mn-ea"/>
              </a:rPr>
              <a:t>これが実現出来なければ</a:t>
            </a:r>
            <a:endParaRPr lang="en-US" altLang="ja-JP" sz="1400" dirty="0" smtClean="0">
              <a:solidFill>
                <a:schemeClr val="tx1"/>
              </a:solidFill>
              <a:latin typeface="+mn-ea"/>
            </a:endParaRPr>
          </a:p>
          <a:p>
            <a:r>
              <a:rPr kumimoji="1" lang="en-US" altLang="ja-JP" sz="1400" dirty="0" smtClean="0">
                <a:solidFill>
                  <a:schemeClr val="tx1"/>
                </a:solidFill>
                <a:latin typeface="+mn-ea"/>
              </a:rPr>
              <a:t>High Flexibility</a:t>
            </a:r>
            <a:r>
              <a:rPr kumimoji="1" lang="ja-JP" altLang="en-US" sz="1400" dirty="0" smtClean="0">
                <a:solidFill>
                  <a:schemeClr val="tx1"/>
                </a:solidFill>
                <a:latin typeface="+mn-ea"/>
              </a:rPr>
              <a:t>は実現不可</a:t>
            </a:r>
            <a:endParaRPr kumimoji="1" lang="en-US" altLang="ja-JP" sz="1400" dirty="0" smtClean="0">
              <a:solidFill>
                <a:schemeClr val="tx1"/>
              </a:solidFill>
              <a:latin typeface="+mn-ea"/>
            </a:endParaRPr>
          </a:p>
        </p:txBody>
      </p:sp>
      <p:sp>
        <p:nvSpPr>
          <p:cNvPr id="50"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20</a:t>
            </a:fld>
            <a:endParaRPr lang="en-US" altLang="ja-JP"/>
          </a:p>
        </p:txBody>
      </p:sp>
    </p:spTree>
    <p:extLst>
      <p:ext uri="{BB962C8B-B14F-4D97-AF65-F5344CB8AC3E}">
        <p14:creationId xmlns="" xmlns:p14="http://schemas.microsoft.com/office/powerpoint/2010/main" val="27934995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直方体 210"/>
          <p:cNvSpPr/>
          <p:nvPr/>
        </p:nvSpPr>
        <p:spPr bwMode="auto">
          <a:xfrm flipV="1">
            <a:off x="2718367" y="2087390"/>
            <a:ext cx="1620000" cy="1584000"/>
          </a:xfrm>
          <a:prstGeom prst="cube">
            <a:avLst>
              <a:gd name="adj" fmla="val 10866"/>
            </a:avLst>
          </a:prstGeom>
          <a:solidFill>
            <a:srgbClr val="95B3D7"/>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1" name="直方体 10"/>
          <p:cNvSpPr/>
          <p:nvPr/>
        </p:nvSpPr>
        <p:spPr bwMode="auto">
          <a:xfrm flipV="1">
            <a:off x="384663" y="2077870"/>
            <a:ext cx="1620000" cy="1584000"/>
          </a:xfrm>
          <a:prstGeom prst="cube">
            <a:avLst>
              <a:gd name="adj" fmla="val 10866"/>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 name="正方形/長方形 1"/>
          <p:cNvSpPr/>
          <p:nvPr/>
        </p:nvSpPr>
        <p:spPr bwMode="auto">
          <a:xfrm>
            <a:off x="-52296" y="6202798"/>
            <a:ext cx="9136364" cy="616796"/>
          </a:xfrm>
          <a:prstGeom prst="rect">
            <a:avLst/>
          </a:prstGeom>
          <a:solidFill>
            <a:schemeClr val="bg1"/>
          </a:solidFill>
          <a:ln w="9525">
            <a:noFill/>
            <a:miter lim="800000"/>
            <a:headEnd/>
            <a:tailEnd/>
          </a:ln>
          <a:effectLst/>
        </p:spPr>
        <p:txBody>
          <a:bodyPr wrap="none" rtlCol="0" anchor="ctr" anchorCtr="0">
            <a:noAutofit/>
          </a:bodyPr>
          <a:lstStyle/>
          <a:p>
            <a:pPr algn="ctr"/>
            <a:endParaRPr kumimoji="1" lang="ja-JP" altLang="en-US" sz="1800" dirty="0" smtClean="0">
              <a:solidFill>
                <a:schemeClr val="tx1"/>
              </a:solidFill>
              <a:latin typeface="+mn-ea"/>
              <a:ea typeface="+mn-ea"/>
            </a:endParaRPr>
          </a:p>
        </p:txBody>
      </p:sp>
      <p:sp>
        <p:nvSpPr>
          <p:cNvPr id="83" name="正方形/長方形 82"/>
          <p:cNvSpPr/>
          <p:nvPr/>
        </p:nvSpPr>
        <p:spPr bwMode="auto">
          <a:xfrm>
            <a:off x="227495" y="1963466"/>
            <a:ext cx="1458430" cy="1442254"/>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r>
              <a:rPr lang="en-US" altLang="ja-JP" sz="2000" dirty="0">
                <a:ln>
                  <a:solidFill>
                    <a:schemeClr val="bg1">
                      <a:lumMod val="75000"/>
                    </a:schemeClr>
                  </a:solidFill>
                </a:ln>
                <a:solidFill>
                  <a:schemeClr val="bg1"/>
                </a:solidFill>
                <a:latin typeface="+mn-ea"/>
                <a:ea typeface="+mn-ea"/>
              </a:rPr>
              <a:t>PCS</a:t>
            </a:r>
            <a:endParaRPr lang="en-US" altLang="ja-JP" sz="2000" dirty="0" smtClean="0">
              <a:ln>
                <a:solidFill>
                  <a:schemeClr val="bg1">
                    <a:lumMod val="75000"/>
                  </a:schemeClr>
                </a:solidFill>
              </a:ln>
              <a:solidFill>
                <a:schemeClr val="bg1"/>
              </a:solidFill>
              <a:latin typeface="+mn-ea"/>
              <a:ea typeface="+mn-ea"/>
            </a:endParaRPr>
          </a:p>
        </p:txBody>
      </p:sp>
      <p:sp>
        <p:nvSpPr>
          <p:cNvPr id="84" name="正方形/長方形 83"/>
          <p:cNvSpPr/>
          <p:nvPr/>
        </p:nvSpPr>
        <p:spPr bwMode="auto">
          <a:xfrm>
            <a:off x="2603838"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48" name="正方形/長方形 47"/>
          <p:cNvSpPr/>
          <p:nvPr/>
        </p:nvSpPr>
        <p:spPr bwMode="auto">
          <a:xfrm>
            <a:off x="2986753"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50" name="正方形/長方形 49"/>
          <p:cNvSpPr/>
          <p:nvPr/>
        </p:nvSpPr>
        <p:spPr bwMode="auto">
          <a:xfrm>
            <a:off x="3369668"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51" name="正方形/長方形 50"/>
          <p:cNvSpPr/>
          <p:nvPr/>
        </p:nvSpPr>
        <p:spPr bwMode="auto">
          <a:xfrm>
            <a:off x="3752583"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8" name="正方形/長方形 97"/>
          <p:cNvSpPr/>
          <p:nvPr/>
        </p:nvSpPr>
        <p:spPr bwMode="auto">
          <a:xfrm>
            <a:off x="2603838"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9" name="正方形/長方形 98"/>
          <p:cNvSpPr/>
          <p:nvPr/>
        </p:nvSpPr>
        <p:spPr bwMode="auto">
          <a:xfrm>
            <a:off x="2986753"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0" name="正方形/長方形 99"/>
          <p:cNvSpPr/>
          <p:nvPr/>
        </p:nvSpPr>
        <p:spPr bwMode="auto">
          <a:xfrm>
            <a:off x="3369668"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1" name="正方形/長方形 100"/>
          <p:cNvSpPr/>
          <p:nvPr/>
        </p:nvSpPr>
        <p:spPr bwMode="auto">
          <a:xfrm>
            <a:off x="3752583"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5" name="正方形/長方形 104"/>
          <p:cNvSpPr/>
          <p:nvPr/>
        </p:nvSpPr>
        <p:spPr bwMode="auto">
          <a:xfrm>
            <a:off x="2603838"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6" name="正方形/長方形 105"/>
          <p:cNvSpPr/>
          <p:nvPr/>
        </p:nvSpPr>
        <p:spPr bwMode="auto">
          <a:xfrm>
            <a:off x="2986753"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7" name="正方形/長方形 106"/>
          <p:cNvSpPr/>
          <p:nvPr/>
        </p:nvSpPr>
        <p:spPr bwMode="auto">
          <a:xfrm>
            <a:off x="3369668"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8" name="正方形/長方形 107"/>
          <p:cNvSpPr/>
          <p:nvPr/>
        </p:nvSpPr>
        <p:spPr bwMode="auto">
          <a:xfrm>
            <a:off x="3752583"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2" name="正方形/長方形 111"/>
          <p:cNvSpPr/>
          <p:nvPr/>
        </p:nvSpPr>
        <p:spPr bwMode="auto">
          <a:xfrm>
            <a:off x="2603838"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3" name="正方形/長方形 112"/>
          <p:cNvSpPr/>
          <p:nvPr/>
        </p:nvSpPr>
        <p:spPr bwMode="auto">
          <a:xfrm>
            <a:off x="2986753"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5" name="正方形/長方形 114"/>
          <p:cNvSpPr/>
          <p:nvPr/>
        </p:nvSpPr>
        <p:spPr bwMode="auto">
          <a:xfrm>
            <a:off x="3369668"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6" name="正方形/長方形 115"/>
          <p:cNvSpPr/>
          <p:nvPr/>
        </p:nvSpPr>
        <p:spPr bwMode="auto">
          <a:xfrm>
            <a:off x="3752583"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cxnSp>
        <p:nvCxnSpPr>
          <p:cNvPr id="57" name="直線コネクタ 56"/>
          <p:cNvCxnSpPr/>
          <p:nvPr/>
        </p:nvCxnSpPr>
        <p:spPr bwMode="auto">
          <a:xfrm>
            <a:off x="2266951" y="895350"/>
            <a:ext cx="0" cy="5832000"/>
          </a:xfrm>
          <a:prstGeom prst="line">
            <a:avLst/>
          </a:prstGeom>
          <a:noFill/>
          <a:ln w="38100" cap="flat" cmpd="sng" algn="ctr">
            <a:solidFill>
              <a:schemeClr val="tx1"/>
            </a:solidFill>
            <a:prstDash val="solid"/>
            <a:round/>
            <a:headEnd type="none" w="med" len="med"/>
            <a:tailEnd type="none" w="med" len="med"/>
          </a:ln>
          <a:effectLst/>
        </p:spPr>
      </p:cxnSp>
      <p:sp>
        <p:nvSpPr>
          <p:cNvPr id="65" name="正方形/長方形 64"/>
          <p:cNvSpPr/>
          <p:nvPr/>
        </p:nvSpPr>
        <p:spPr bwMode="auto">
          <a:xfrm>
            <a:off x="384663" y="1083252"/>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smtClean="0">
                <a:ln>
                  <a:solidFill>
                    <a:schemeClr val="bg1">
                      <a:lumMod val="75000"/>
                    </a:schemeClr>
                  </a:solidFill>
                </a:ln>
                <a:solidFill>
                  <a:schemeClr val="bg1">
                    <a:lumMod val="50000"/>
                  </a:schemeClr>
                </a:solidFill>
                <a:latin typeface="+mj-ea"/>
                <a:ea typeface="+mj-ea"/>
              </a:rPr>
              <a:t>Current</a:t>
            </a:r>
          </a:p>
        </p:txBody>
      </p:sp>
      <p:sp>
        <p:nvSpPr>
          <p:cNvPr id="66" name="正方形/長方形 65"/>
          <p:cNvSpPr/>
          <p:nvPr/>
        </p:nvSpPr>
        <p:spPr bwMode="auto">
          <a:xfrm>
            <a:off x="4980475" y="877777"/>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err="1">
                <a:ln>
                  <a:solidFill>
                    <a:srgbClr val="C00000"/>
                  </a:solidFill>
                </a:ln>
                <a:solidFill>
                  <a:srgbClr val="C00000"/>
                </a:solidFill>
                <a:latin typeface="+mj-ea"/>
                <a:ea typeface="+mj-ea"/>
              </a:rPr>
              <a:t>CoE</a:t>
            </a:r>
            <a:endParaRPr lang="en-US" altLang="ja-JP" sz="2800" dirty="0" smtClean="0">
              <a:ln>
                <a:solidFill>
                  <a:srgbClr val="C00000"/>
                </a:solidFill>
              </a:ln>
              <a:solidFill>
                <a:srgbClr val="C00000"/>
              </a:solidFill>
              <a:latin typeface="+mj-ea"/>
              <a:ea typeface="+mj-ea"/>
            </a:endParaRPr>
          </a:p>
        </p:txBody>
      </p:sp>
      <p:sp>
        <p:nvSpPr>
          <p:cNvPr id="67" name="正方形/長方形 66"/>
          <p:cNvSpPr/>
          <p:nvPr/>
        </p:nvSpPr>
        <p:spPr bwMode="auto">
          <a:xfrm>
            <a:off x="2685541" y="1368986"/>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000" dirty="0" smtClean="0">
                <a:ln>
                  <a:solidFill>
                    <a:srgbClr val="C00000"/>
                  </a:solidFill>
                </a:ln>
                <a:solidFill>
                  <a:srgbClr val="C00000"/>
                </a:solidFill>
                <a:latin typeface="+mj-ea"/>
                <a:ea typeface="+mj-ea"/>
              </a:rPr>
              <a:t>1.</a:t>
            </a:r>
            <a:r>
              <a:rPr lang="ja-JP" altLang="en-US" sz="2000" dirty="0">
                <a:ln>
                  <a:solidFill>
                    <a:srgbClr val="C00000"/>
                  </a:solidFill>
                </a:ln>
                <a:solidFill>
                  <a:srgbClr val="C00000"/>
                </a:solidFill>
                <a:latin typeface="+mj-ea"/>
                <a:ea typeface="+mj-ea"/>
              </a:rPr>
              <a:t> </a:t>
            </a:r>
            <a:r>
              <a:rPr lang="en-US" altLang="ja-JP" sz="2000" dirty="0" smtClean="0">
                <a:ln>
                  <a:solidFill>
                    <a:srgbClr val="C00000"/>
                  </a:solidFill>
                </a:ln>
                <a:solidFill>
                  <a:srgbClr val="C00000"/>
                </a:solidFill>
                <a:latin typeface="+mj-ea"/>
                <a:ea typeface="+mj-ea"/>
              </a:rPr>
              <a:t>Reform</a:t>
            </a:r>
          </a:p>
        </p:txBody>
      </p:sp>
      <p:sp>
        <p:nvSpPr>
          <p:cNvPr id="70" name="テキスト ボックス 69"/>
          <p:cNvSpPr txBox="1"/>
          <p:nvPr/>
        </p:nvSpPr>
        <p:spPr>
          <a:xfrm>
            <a:off x="13134" y="4436297"/>
            <a:ext cx="1822935" cy="1338828"/>
          </a:xfrm>
          <a:prstGeom prst="rect">
            <a:avLst/>
          </a:prstGeom>
          <a:noFill/>
        </p:spPr>
        <p:txBody>
          <a:bodyPr wrap="none" rtlCol="0">
            <a:spAutoFit/>
          </a:bodyPr>
          <a:lstStyle/>
          <a:p>
            <a:pPr marL="174625" indent="-174625">
              <a:buClr>
                <a:schemeClr val="accent5">
                  <a:lumMod val="50000"/>
                </a:schemeClr>
              </a:buClr>
              <a:buFont typeface="Wingdings" panose="05000000000000000000" pitchFamily="2" charset="2"/>
              <a:buChar char="l"/>
            </a:pPr>
            <a:r>
              <a:rPr lang="ja-JP" altLang="en-US" sz="1800" dirty="0" smtClean="0">
                <a:solidFill>
                  <a:schemeClr val="tx1"/>
                </a:solidFill>
                <a:latin typeface="+mn-ea"/>
                <a:ea typeface="+mn-ea"/>
              </a:rPr>
              <a:t>単一のインフラ</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ja-JP" altLang="en-US" sz="1800" dirty="0">
                <a:solidFill>
                  <a:schemeClr val="tx1"/>
                </a:solidFill>
                <a:latin typeface="+mn-ea"/>
                <a:ea typeface="+mn-ea"/>
              </a:rPr>
              <a:t>単一</a:t>
            </a:r>
            <a:r>
              <a:rPr lang="ja-JP" altLang="en-US" sz="1800" dirty="0" smtClean="0">
                <a:solidFill>
                  <a:schemeClr val="tx1"/>
                </a:solidFill>
                <a:latin typeface="+mn-ea"/>
                <a:ea typeface="+mn-ea"/>
              </a:rPr>
              <a:t>のアプリ</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Monolithic</a:t>
            </a:r>
            <a:endParaRPr lang="en-US" altLang="ja-JP" sz="1800" dirty="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Flexibility</a:t>
            </a: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Scaling</a:t>
            </a:r>
            <a:endParaRPr lang="en-US" altLang="ja-JP" sz="1800" dirty="0">
              <a:solidFill>
                <a:schemeClr val="tx1"/>
              </a:solidFill>
              <a:latin typeface="+mn-ea"/>
              <a:ea typeface="+mn-ea"/>
            </a:endParaRPr>
          </a:p>
        </p:txBody>
      </p:sp>
      <p:sp>
        <p:nvSpPr>
          <p:cNvPr id="71" name="テキスト ボックス 70"/>
          <p:cNvSpPr txBox="1"/>
          <p:nvPr/>
        </p:nvSpPr>
        <p:spPr>
          <a:xfrm>
            <a:off x="2280084" y="4436297"/>
            <a:ext cx="1970411" cy="2128275"/>
          </a:xfrm>
          <a:prstGeom prst="rect">
            <a:avLst/>
          </a:prstGeom>
          <a:noFill/>
        </p:spPr>
        <p:txBody>
          <a:bodyPr wrap="none" rtlCol="0">
            <a:spAutoFit/>
          </a:bodyPr>
          <a:lstStyle/>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ポータビリティ</a:t>
            </a:r>
            <a:endParaRPr lang="en-US" altLang="ja-JP" sz="1800" dirty="0" smtClean="0">
              <a:solidFill>
                <a:schemeClr val="tx1"/>
              </a:solidFill>
              <a:latin typeface="+mn-ea"/>
              <a:ea typeface="+mn-ea"/>
            </a:endParaRPr>
          </a:p>
          <a:p>
            <a:pPr marL="174625" indent="-174625">
              <a:buClr>
                <a:srgbClr val="C00000"/>
              </a:buClr>
            </a:pPr>
            <a:endParaRPr lang="en-US" altLang="ja-JP" sz="105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High Flexibility</a:t>
            </a: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Scaling Up/Out</a:t>
            </a:r>
            <a:endParaRPr lang="en-US" altLang="ja-JP" sz="1800" dirty="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CI/CD</a:t>
            </a:r>
          </a:p>
          <a:p>
            <a:pPr marL="174625" indent="-174625">
              <a:buClr>
                <a:srgbClr val="C00000"/>
              </a:buClr>
            </a:pPr>
            <a:endParaRPr lang="en-US" altLang="ja-JP" sz="105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計測手段の獲得</a:t>
            </a:r>
            <a:endParaRPr lang="en-US" altLang="ja-JP" sz="180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Loosely Coupled</a:t>
            </a: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Service Oriented</a:t>
            </a:r>
          </a:p>
        </p:txBody>
      </p:sp>
      <p:cxnSp>
        <p:nvCxnSpPr>
          <p:cNvPr id="72" name="直線コネクタ 71"/>
          <p:cNvCxnSpPr/>
          <p:nvPr/>
        </p:nvCxnSpPr>
        <p:spPr bwMode="auto">
          <a:xfrm>
            <a:off x="4630187" y="12954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3" name="直線コネクタ 72"/>
          <p:cNvCxnSpPr/>
          <p:nvPr/>
        </p:nvCxnSpPr>
        <p:spPr bwMode="auto">
          <a:xfrm>
            <a:off x="6820937" y="12738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8" name="直線コネクタ 7"/>
          <p:cNvCxnSpPr/>
          <p:nvPr/>
        </p:nvCxnSpPr>
        <p:spPr bwMode="auto">
          <a:xfrm>
            <a:off x="13134" y="1785257"/>
            <a:ext cx="9070934" cy="14514"/>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6" name="直線コネクタ 75"/>
          <p:cNvCxnSpPr/>
          <p:nvPr/>
        </p:nvCxnSpPr>
        <p:spPr bwMode="auto">
          <a:xfrm>
            <a:off x="2280084" y="1273800"/>
            <a:ext cx="6803984" cy="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15" name="直線コネクタ 14"/>
          <p:cNvCxnSpPr/>
          <p:nvPr/>
        </p:nvCxnSpPr>
        <p:spPr bwMode="auto">
          <a:xfrm>
            <a:off x="227495" y="4049400"/>
            <a:ext cx="8856573" cy="0"/>
          </a:xfrm>
          <a:prstGeom prst="line">
            <a:avLst/>
          </a:prstGeom>
          <a:noFill/>
          <a:ln w="9525" cap="flat" cmpd="sng" algn="ctr">
            <a:solidFill>
              <a:schemeClr val="bg1">
                <a:lumMod val="85000"/>
              </a:schemeClr>
            </a:solidFill>
            <a:prstDash val="solid"/>
            <a:round/>
            <a:headEnd type="none" w="med" len="med"/>
            <a:tailEnd type="none" w="med" len="med"/>
          </a:ln>
          <a:effectLst/>
        </p:spPr>
      </p:cxnSp>
      <p:sp>
        <p:nvSpPr>
          <p:cNvPr id="34" name="角丸四角形 33"/>
          <p:cNvSpPr/>
          <p:nvPr/>
        </p:nvSpPr>
        <p:spPr bwMode="auto">
          <a:xfrm>
            <a:off x="2259107" y="4800601"/>
            <a:ext cx="2366682" cy="349623"/>
          </a:xfrm>
          <a:prstGeom prst="roundRect">
            <a:avLst/>
          </a:prstGeom>
          <a:noFill/>
          <a:ln w="38100">
            <a:solidFill>
              <a:srgbClr val="00B0F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35" name="線吹き出し 1 (枠付き) 34"/>
          <p:cNvSpPr/>
          <p:nvPr/>
        </p:nvSpPr>
        <p:spPr bwMode="auto">
          <a:xfrm>
            <a:off x="4693021" y="4053449"/>
            <a:ext cx="2132315" cy="674031"/>
          </a:xfrm>
          <a:prstGeom prst="borderCallout1">
            <a:avLst>
              <a:gd name="adj1" fmla="val 32844"/>
              <a:gd name="adj2" fmla="val -2134"/>
              <a:gd name="adj3" fmla="val 133642"/>
              <a:gd name="adj4" fmla="val -15700"/>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nchorCtr="0">
            <a:spAutoFit/>
          </a:bodyPr>
          <a:lstStyle/>
          <a:p>
            <a:r>
              <a:rPr kumimoji="1" lang="en-US" altLang="ja-JP" sz="1400" dirty="0" smtClean="0">
                <a:solidFill>
                  <a:schemeClr val="tx1"/>
                </a:solidFill>
                <a:latin typeface="+mn-ea"/>
              </a:rPr>
              <a:t>Reform</a:t>
            </a:r>
            <a:r>
              <a:rPr lang="ja-JP" altLang="en-US" sz="1400" dirty="0" smtClean="0">
                <a:solidFill>
                  <a:schemeClr val="tx1"/>
                </a:solidFill>
                <a:latin typeface="+mn-ea"/>
              </a:rPr>
              <a:t>の真の目的は</a:t>
            </a:r>
            <a:endParaRPr lang="en-US" altLang="ja-JP" sz="1400" dirty="0" smtClean="0">
              <a:solidFill>
                <a:schemeClr val="tx1"/>
              </a:solidFill>
              <a:latin typeface="+mn-ea"/>
            </a:endParaRPr>
          </a:p>
          <a:p>
            <a:r>
              <a:rPr kumimoji="1" lang="ja-JP" altLang="en-US" sz="1400" dirty="0" smtClean="0">
                <a:solidFill>
                  <a:schemeClr val="tx1"/>
                </a:solidFill>
                <a:latin typeface="+mn-ea"/>
              </a:rPr>
              <a:t>ココにある（</a:t>
            </a:r>
            <a:r>
              <a:rPr kumimoji="1" lang="en-US" altLang="ja-JP" sz="1400" dirty="0" smtClean="0">
                <a:solidFill>
                  <a:schemeClr val="tx1"/>
                </a:solidFill>
                <a:latin typeface="+mn-ea"/>
              </a:rPr>
              <a:t>COBOL</a:t>
            </a:r>
            <a:r>
              <a:rPr kumimoji="1" lang="ja-JP" altLang="en-US" sz="1400" dirty="0" smtClean="0">
                <a:solidFill>
                  <a:schemeClr val="tx1"/>
                </a:solidFill>
                <a:latin typeface="+mn-ea"/>
              </a:rPr>
              <a:t>廃止や</a:t>
            </a:r>
            <a:endParaRPr kumimoji="1" lang="en-US" altLang="ja-JP" sz="1400" dirty="0" smtClean="0">
              <a:solidFill>
                <a:schemeClr val="tx1"/>
              </a:solidFill>
              <a:latin typeface="+mn-ea"/>
            </a:endParaRPr>
          </a:p>
          <a:p>
            <a:r>
              <a:rPr kumimoji="1" lang="en-US" altLang="ja-JP" sz="1400" dirty="0" smtClean="0">
                <a:solidFill>
                  <a:schemeClr val="tx1"/>
                </a:solidFill>
                <a:latin typeface="+mn-ea"/>
              </a:rPr>
              <a:t>Java</a:t>
            </a:r>
            <a:r>
              <a:rPr kumimoji="1" lang="ja-JP" altLang="en-US" sz="1400" dirty="0" smtClean="0">
                <a:solidFill>
                  <a:schemeClr val="tx1"/>
                </a:solidFill>
                <a:latin typeface="+mn-ea"/>
              </a:rPr>
              <a:t>化が</a:t>
            </a:r>
            <a:r>
              <a:rPr lang="ja-JP" altLang="en-US" sz="1400" dirty="0" smtClean="0">
                <a:solidFill>
                  <a:schemeClr val="tx1"/>
                </a:solidFill>
                <a:latin typeface="+mn-ea"/>
              </a:rPr>
              <a:t>目的ではない）</a:t>
            </a:r>
            <a:endParaRPr lang="en-US" altLang="ja-JP" sz="1400" dirty="0" smtClean="0">
              <a:solidFill>
                <a:schemeClr val="tx1"/>
              </a:solidFill>
              <a:latin typeface="+mn-ea"/>
            </a:endParaRPr>
          </a:p>
        </p:txBody>
      </p:sp>
      <p:sp>
        <p:nvSpPr>
          <p:cNvPr id="36" name="タイトル 1"/>
          <p:cNvSpPr txBox="1">
            <a:spLocks/>
          </p:cNvSpPr>
          <p:nvPr/>
        </p:nvSpPr>
        <p:spPr bwMode="gray">
          <a:xfrm>
            <a:off x="113191" y="232794"/>
            <a:ext cx="6227987"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ja-JP" altLang="en-US" kern="0" dirty="0" smtClean="0">
                <a:solidFill>
                  <a:prstClr val="black"/>
                </a:solidFill>
              </a:rPr>
              <a:t>柔軟性を重視した疎結合化へのアプローチ方法</a:t>
            </a:r>
            <a:endParaRPr lang="ja-JP" altLang="en-US" kern="0" dirty="0">
              <a:solidFill>
                <a:prstClr val="black"/>
              </a:solidFill>
            </a:endParaRPr>
          </a:p>
        </p:txBody>
      </p:sp>
      <p:sp>
        <p:nvSpPr>
          <p:cNvPr id="37" name="円/楕円 36"/>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38" name="円/楕円 37"/>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39" name="テキスト ボックス 38"/>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40"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21</a:t>
            </a:fld>
            <a:endParaRPr lang="en-US" altLang="ja-JP"/>
          </a:p>
        </p:txBody>
      </p:sp>
    </p:spTree>
    <p:extLst>
      <p:ext uri="{BB962C8B-B14F-4D97-AF65-F5344CB8AC3E}">
        <p14:creationId xmlns="" xmlns:p14="http://schemas.microsoft.com/office/powerpoint/2010/main" val="7341930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直方体 211"/>
          <p:cNvSpPr/>
          <p:nvPr/>
        </p:nvSpPr>
        <p:spPr bwMode="auto">
          <a:xfrm flipV="1">
            <a:off x="5075879" y="2111198"/>
            <a:ext cx="1620000" cy="1584000"/>
          </a:xfrm>
          <a:prstGeom prst="cube">
            <a:avLst>
              <a:gd name="adj" fmla="val 10866"/>
            </a:avLst>
          </a:prstGeom>
          <a:solidFill>
            <a:srgbClr val="95B3D7"/>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11" name="直方体 210"/>
          <p:cNvSpPr/>
          <p:nvPr/>
        </p:nvSpPr>
        <p:spPr bwMode="auto">
          <a:xfrm flipV="1">
            <a:off x="2718367" y="2087390"/>
            <a:ext cx="1620000" cy="1584000"/>
          </a:xfrm>
          <a:prstGeom prst="cube">
            <a:avLst>
              <a:gd name="adj" fmla="val 10866"/>
            </a:avLst>
          </a:prstGeom>
          <a:solidFill>
            <a:srgbClr val="95B3D7"/>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1" name="直方体 10"/>
          <p:cNvSpPr/>
          <p:nvPr/>
        </p:nvSpPr>
        <p:spPr bwMode="auto">
          <a:xfrm flipV="1">
            <a:off x="384663" y="2077870"/>
            <a:ext cx="1620000" cy="1584000"/>
          </a:xfrm>
          <a:prstGeom prst="cube">
            <a:avLst>
              <a:gd name="adj" fmla="val 10866"/>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 name="正方形/長方形 1"/>
          <p:cNvSpPr/>
          <p:nvPr/>
        </p:nvSpPr>
        <p:spPr bwMode="auto">
          <a:xfrm>
            <a:off x="-52296" y="6202798"/>
            <a:ext cx="9136364" cy="616796"/>
          </a:xfrm>
          <a:prstGeom prst="rect">
            <a:avLst/>
          </a:prstGeom>
          <a:solidFill>
            <a:schemeClr val="bg1"/>
          </a:solidFill>
          <a:ln w="9525">
            <a:noFill/>
            <a:miter lim="800000"/>
            <a:headEnd/>
            <a:tailEnd/>
          </a:ln>
          <a:effectLst/>
        </p:spPr>
        <p:txBody>
          <a:bodyPr wrap="none" rtlCol="0" anchor="ctr" anchorCtr="0">
            <a:noAutofit/>
          </a:bodyPr>
          <a:lstStyle/>
          <a:p>
            <a:pPr algn="ctr"/>
            <a:endParaRPr kumimoji="1" lang="ja-JP" altLang="en-US" sz="1800" dirty="0" smtClean="0">
              <a:solidFill>
                <a:schemeClr val="tx1"/>
              </a:solidFill>
              <a:latin typeface="+mn-ea"/>
              <a:ea typeface="+mn-ea"/>
            </a:endParaRPr>
          </a:p>
        </p:txBody>
      </p:sp>
      <p:sp>
        <p:nvSpPr>
          <p:cNvPr id="83" name="正方形/長方形 82"/>
          <p:cNvSpPr/>
          <p:nvPr/>
        </p:nvSpPr>
        <p:spPr bwMode="auto">
          <a:xfrm>
            <a:off x="227495" y="1963466"/>
            <a:ext cx="1458430" cy="1442254"/>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r>
              <a:rPr lang="en-US" altLang="ja-JP" sz="2000" dirty="0">
                <a:ln>
                  <a:solidFill>
                    <a:schemeClr val="bg1">
                      <a:lumMod val="75000"/>
                    </a:schemeClr>
                  </a:solidFill>
                </a:ln>
                <a:solidFill>
                  <a:schemeClr val="bg1"/>
                </a:solidFill>
                <a:latin typeface="+mn-ea"/>
                <a:ea typeface="+mn-ea"/>
              </a:rPr>
              <a:t>PCS</a:t>
            </a:r>
            <a:endParaRPr lang="en-US" altLang="ja-JP" sz="2000" dirty="0" smtClean="0">
              <a:ln>
                <a:solidFill>
                  <a:schemeClr val="bg1">
                    <a:lumMod val="75000"/>
                  </a:schemeClr>
                </a:solidFill>
              </a:ln>
              <a:solidFill>
                <a:schemeClr val="bg1"/>
              </a:solidFill>
              <a:latin typeface="+mn-ea"/>
              <a:ea typeface="+mn-ea"/>
            </a:endParaRPr>
          </a:p>
        </p:txBody>
      </p:sp>
      <p:sp>
        <p:nvSpPr>
          <p:cNvPr id="84" name="正方形/長方形 83"/>
          <p:cNvSpPr/>
          <p:nvPr/>
        </p:nvSpPr>
        <p:spPr bwMode="auto">
          <a:xfrm>
            <a:off x="2603838"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48" name="正方形/長方形 47"/>
          <p:cNvSpPr/>
          <p:nvPr/>
        </p:nvSpPr>
        <p:spPr bwMode="auto">
          <a:xfrm>
            <a:off x="2986753"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50" name="正方形/長方形 49"/>
          <p:cNvSpPr/>
          <p:nvPr/>
        </p:nvSpPr>
        <p:spPr bwMode="auto">
          <a:xfrm>
            <a:off x="3369668"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51" name="正方形/長方形 50"/>
          <p:cNvSpPr/>
          <p:nvPr/>
        </p:nvSpPr>
        <p:spPr bwMode="auto">
          <a:xfrm>
            <a:off x="3752583"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8" name="正方形/長方形 97"/>
          <p:cNvSpPr/>
          <p:nvPr/>
        </p:nvSpPr>
        <p:spPr bwMode="auto">
          <a:xfrm>
            <a:off x="2603838"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9" name="正方形/長方形 98"/>
          <p:cNvSpPr/>
          <p:nvPr/>
        </p:nvSpPr>
        <p:spPr bwMode="auto">
          <a:xfrm>
            <a:off x="2986753"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0" name="正方形/長方形 99"/>
          <p:cNvSpPr/>
          <p:nvPr/>
        </p:nvSpPr>
        <p:spPr bwMode="auto">
          <a:xfrm>
            <a:off x="3369668"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1" name="正方形/長方形 100"/>
          <p:cNvSpPr/>
          <p:nvPr/>
        </p:nvSpPr>
        <p:spPr bwMode="auto">
          <a:xfrm>
            <a:off x="3752583"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5" name="正方形/長方形 104"/>
          <p:cNvSpPr/>
          <p:nvPr/>
        </p:nvSpPr>
        <p:spPr bwMode="auto">
          <a:xfrm>
            <a:off x="2603838"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6" name="正方形/長方形 105"/>
          <p:cNvSpPr/>
          <p:nvPr/>
        </p:nvSpPr>
        <p:spPr bwMode="auto">
          <a:xfrm>
            <a:off x="2986753"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7" name="正方形/長方形 106"/>
          <p:cNvSpPr/>
          <p:nvPr/>
        </p:nvSpPr>
        <p:spPr bwMode="auto">
          <a:xfrm>
            <a:off x="3369668"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8" name="正方形/長方形 107"/>
          <p:cNvSpPr/>
          <p:nvPr/>
        </p:nvSpPr>
        <p:spPr bwMode="auto">
          <a:xfrm>
            <a:off x="3752583"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2" name="正方形/長方形 111"/>
          <p:cNvSpPr/>
          <p:nvPr/>
        </p:nvSpPr>
        <p:spPr bwMode="auto">
          <a:xfrm>
            <a:off x="2603838"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3" name="正方形/長方形 112"/>
          <p:cNvSpPr/>
          <p:nvPr/>
        </p:nvSpPr>
        <p:spPr bwMode="auto">
          <a:xfrm>
            <a:off x="2986753"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5" name="正方形/長方形 114"/>
          <p:cNvSpPr/>
          <p:nvPr/>
        </p:nvSpPr>
        <p:spPr bwMode="auto">
          <a:xfrm>
            <a:off x="3369668"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6" name="正方形/長方形 115"/>
          <p:cNvSpPr/>
          <p:nvPr/>
        </p:nvSpPr>
        <p:spPr bwMode="auto">
          <a:xfrm>
            <a:off x="3752583"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76" name="正方形/長方形 175"/>
          <p:cNvSpPr/>
          <p:nvPr/>
        </p:nvSpPr>
        <p:spPr bwMode="auto">
          <a:xfrm>
            <a:off x="4965359" y="1970932"/>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77" name="正方形/長方形 176"/>
          <p:cNvSpPr/>
          <p:nvPr/>
        </p:nvSpPr>
        <p:spPr bwMode="auto">
          <a:xfrm>
            <a:off x="5348274" y="197093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78" name="正方形/長方形 177"/>
          <p:cNvSpPr/>
          <p:nvPr/>
        </p:nvSpPr>
        <p:spPr bwMode="auto">
          <a:xfrm>
            <a:off x="5731189" y="197093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79" name="正方形/長方形 178"/>
          <p:cNvSpPr/>
          <p:nvPr/>
        </p:nvSpPr>
        <p:spPr bwMode="auto">
          <a:xfrm>
            <a:off x="6114104" y="197093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0" name="正方形/長方形 179"/>
          <p:cNvSpPr/>
          <p:nvPr/>
        </p:nvSpPr>
        <p:spPr bwMode="auto">
          <a:xfrm>
            <a:off x="4965359" y="2340510"/>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1" name="正方形/長方形 180"/>
          <p:cNvSpPr/>
          <p:nvPr/>
        </p:nvSpPr>
        <p:spPr bwMode="auto">
          <a:xfrm>
            <a:off x="5348274" y="2340510"/>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3" name="正方形/長方形 182"/>
          <p:cNvSpPr/>
          <p:nvPr/>
        </p:nvSpPr>
        <p:spPr bwMode="auto">
          <a:xfrm>
            <a:off x="6114104" y="2340510"/>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4" name="正方形/長方形 183"/>
          <p:cNvSpPr/>
          <p:nvPr/>
        </p:nvSpPr>
        <p:spPr bwMode="auto">
          <a:xfrm>
            <a:off x="4965359" y="271008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5" name="正方形/長方形 184"/>
          <p:cNvSpPr/>
          <p:nvPr/>
        </p:nvSpPr>
        <p:spPr bwMode="auto">
          <a:xfrm>
            <a:off x="5348274" y="271008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6" name="正方形/長方形 185"/>
          <p:cNvSpPr/>
          <p:nvPr/>
        </p:nvSpPr>
        <p:spPr bwMode="auto">
          <a:xfrm>
            <a:off x="5731189" y="271008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7" name="正方形/長方形 186"/>
          <p:cNvSpPr/>
          <p:nvPr/>
        </p:nvSpPr>
        <p:spPr bwMode="auto">
          <a:xfrm>
            <a:off x="6114104" y="2710088"/>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8" name="正方形/長方形 187"/>
          <p:cNvSpPr/>
          <p:nvPr/>
        </p:nvSpPr>
        <p:spPr bwMode="auto">
          <a:xfrm>
            <a:off x="4965359" y="3093954"/>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9" name="正方形/長方形 188"/>
          <p:cNvSpPr/>
          <p:nvPr/>
        </p:nvSpPr>
        <p:spPr bwMode="auto">
          <a:xfrm>
            <a:off x="5348274" y="309395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90" name="正方形/長方形 189"/>
          <p:cNvSpPr/>
          <p:nvPr/>
        </p:nvSpPr>
        <p:spPr bwMode="auto">
          <a:xfrm>
            <a:off x="5731189" y="309395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91" name="正方形/長方形 190"/>
          <p:cNvSpPr/>
          <p:nvPr/>
        </p:nvSpPr>
        <p:spPr bwMode="auto">
          <a:xfrm>
            <a:off x="6114104" y="309395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cxnSp>
        <p:nvCxnSpPr>
          <p:cNvPr id="57" name="直線コネクタ 56"/>
          <p:cNvCxnSpPr/>
          <p:nvPr/>
        </p:nvCxnSpPr>
        <p:spPr bwMode="auto">
          <a:xfrm>
            <a:off x="2266951" y="895350"/>
            <a:ext cx="0" cy="5832000"/>
          </a:xfrm>
          <a:prstGeom prst="line">
            <a:avLst/>
          </a:prstGeom>
          <a:noFill/>
          <a:ln w="38100" cap="flat" cmpd="sng" algn="ctr">
            <a:solidFill>
              <a:schemeClr val="tx1"/>
            </a:solidFill>
            <a:prstDash val="solid"/>
            <a:round/>
            <a:headEnd type="none" w="med" len="med"/>
            <a:tailEnd type="none" w="med" len="med"/>
          </a:ln>
          <a:effectLst/>
        </p:spPr>
      </p:cxnSp>
      <p:sp>
        <p:nvSpPr>
          <p:cNvPr id="65" name="正方形/長方形 64"/>
          <p:cNvSpPr/>
          <p:nvPr/>
        </p:nvSpPr>
        <p:spPr bwMode="auto">
          <a:xfrm>
            <a:off x="384663" y="1083252"/>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smtClean="0">
                <a:ln>
                  <a:solidFill>
                    <a:schemeClr val="bg1">
                      <a:lumMod val="75000"/>
                    </a:schemeClr>
                  </a:solidFill>
                </a:ln>
                <a:solidFill>
                  <a:schemeClr val="bg1">
                    <a:lumMod val="50000"/>
                  </a:schemeClr>
                </a:solidFill>
                <a:latin typeface="+mj-ea"/>
                <a:ea typeface="+mj-ea"/>
              </a:rPr>
              <a:t>Current</a:t>
            </a:r>
          </a:p>
        </p:txBody>
      </p:sp>
      <p:sp>
        <p:nvSpPr>
          <p:cNvPr id="66" name="正方形/長方形 65"/>
          <p:cNvSpPr/>
          <p:nvPr/>
        </p:nvSpPr>
        <p:spPr bwMode="auto">
          <a:xfrm>
            <a:off x="4980475" y="877777"/>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err="1">
                <a:ln>
                  <a:solidFill>
                    <a:srgbClr val="C00000"/>
                  </a:solidFill>
                </a:ln>
                <a:solidFill>
                  <a:srgbClr val="C00000"/>
                </a:solidFill>
                <a:latin typeface="+mj-ea"/>
                <a:ea typeface="+mj-ea"/>
              </a:rPr>
              <a:t>CoE</a:t>
            </a:r>
            <a:endParaRPr lang="en-US" altLang="ja-JP" sz="2800" dirty="0" smtClean="0">
              <a:ln>
                <a:solidFill>
                  <a:srgbClr val="C00000"/>
                </a:solidFill>
              </a:ln>
              <a:solidFill>
                <a:srgbClr val="C00000"/>
              </a:solidFill>
              <a:latin typeface="+mj-ea"/>
              <a:ea typeface="+mj-ea"/>
            </a:endParaRPr>
          </a:p>
        </p:txBody>
      </p:sp>
      <p:sp>
        <p:nvSpPr>
          <p:cNvPr id="67" name="正方形/長方形 66"/>
          <p:cNvSpPr/>
          <p:nvPr/>
        </p:nvSpPr>
        <p:spPr bwMode="auto">
          <a:xfrm>
            <a:off x="2685541" y="1368986"/>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000" dirty="0" smtClean="0">
                <a:ln>
                  <a:solidFill>
                    <a:srgbClr val="C00000"/>
                  </a:solidFill>
                </a:ln>
                <a:solidFill>
                  <a:srgbClr val="C00000"/>
                </a:solidFill>
                <a:latin typeface="+mj-ea"/>
                <a:ea typeface="+mj-ea"/>
              </a:rPr>
              <a:t>1.</a:t>
            </a:r>
            <a:r>
              <a:rPr lang="ja-JP" altLang="en-US" sz="2000" dirty="0">
                <a:ln>
                  <a:solidFill>
                    <a:srgbClr val="C00000"/>
                  </a:solidFill>
                </a:ln>
                <a:solidFill>
                  <a:srgbClr val="C00000"/>
                </a:solidFill>
                <a:latin typeface="+mj-ea"/>
                <a:ea typeface="+mj-ea"/>
              </a:rPr>
              <a:t> </a:t>
            </a:r>
            <a:r>
              <a:rPr lang="en-US" altLang="ja-JP" sz="2000" dirty="0" smtClean="0">
                <a:ln>
                  <a:solidFill>
                    <a:srgbClr val="C00000"/>
                  </a:solidFill>
                </a:ln>
                <a:solidFill>
                  <a:srgbClr val="C00000"/>
                </a:solidFill>
                <a:latin typeface="+mj-ea"/>
                <a:ea typeface="+mj-ea"/>
              </a:rPr>
              <a:t>Reform</a:t>
            </a:r>
          </a:p>
        </p:txBody>
      </p:sp>
      <p:sp>
        <p:nvSpPr>
          <p:cNvPr id="68" name="正方形/長方形 67"/>
          <p:cNvSpPr/>
          <p:nvPr/>
        </p:nvSpPr>
        <p:spPr bwMode="auto">
          <a:xfrm>
            <a:off x="4984839" y="1368986"/>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000" dirty="0" smtClean="0">
                <a:ln>
                  <a:solidFill>
                    <a:srgbClr val="C00000"/>
                  </a:solidFill>
                </a:ln>
                <a:solidFill>
                  <a:srgbClr val="C00000"/>
                </a:solidFill>
                <a:latin typeface="+mj-ea"/>
                <a:ea typeface="+mj-ea"/>
              </a:rPr>
              <a:t>2. Refine</a:t>
            </a:r>
          </a:p>
        </p:txBody>
      </p:sp>
      <p:sp>
        <p:nvSpPr>
          <p:cNvPr id="70" name="テキスト ボックス 69"/>
          <p:cNvSpPr txBox="1"/>
          <p:nvPr/>
        </p:nvSpPr>
        <p:spPr>
          <a:xfrm>
            <a:off x="13134" y="4436297"/>
            <a:ext cx="1822935" cy="1338828"/>
          </a:xfrm>
          <a:prstGeom prst="rect">
            <a:avLst/>
          </a:prstGeom>
          <a:noFill/>
        </p:spPr>
        <p:txBody>
          <a:bodyPr wrap="none" rtlCol="0">
            <a:spAutoFit/>
          </a:bodyPr>
          <a:lstStyle/>
          <a:p>
            <a:pPr marL="174625" indent="-174625">
              <a:buClr>
                <a:schemeClr val="accent5">
                  <a:lumMod val="50000"/>
                </a:schemeClr>
              </a:buClr>
              <a:buFont typeface="Wingdings" panose="05000000000000000000" pitchFamily="2" charset="2"/>
              <a:buChar char="l"/>
            </a:pPr>
            <a:r>
              <a:rPr lang="ja-JP" altLang="en-US" sz="1800" dirty="0" smtClean="0">
                <a:solidFill>
                  <a:schemeClr val="tx1"/>
                </a:solidFill>
                <a:latin typeface="+mn-ea"/>
                <a:ea typeface="+mn-ea"/>
              </a:rPr>
              <a:t>単一のインフラ</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ja-JP" altLang="en-US" sz="1800" dirty="0">
                <a:solidFill>
                  <a:schemeClr val="tx1"/>
                </a:solidFill>
                <a:latin typeface="+mn-ea"/>
                <a:ea typeface="+mn-ea"/>
              </a:rPr>
              <a:t>単一</a:t>
            </a:r>
            <a:r>
              <a:rPr lang="ja-JP" altLang="en-US" sz="1800" dirty="0" smtClean="0">
                <a:solidFill>
                  <a:schemeClr val="tx1"/>
                </a:solidFill>
                <a:latin typeface="+mn-ea"/>
                <a:ea typeface="+mn-ea"/>
              </a:rPr>
              <a:t>のアプリ</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Monolithic</a:t>
            </a:r>
            <a:endParaRPr lang="en-US" altLang="ja-JP" sz="1800" dirty="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Flexibility</a:t>
            </a: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Scaling</a:t>
            </a:r>
            <a:endParaRPr lang="en-US" altLang="ja-JP" sz="1800" dirty="0">
              <a:solidFill>
                <a:schemeClr val="tx1"/>
              </a:solidFill>
              <a:latin typeface="+mn-ea"/>
              <a:ea typeface="+mn-ea"/>
            </a:endParaRPr>
          </a:p>
        </p:txBody>
      </p:sp>
      <p:sp>
        <p:nvSpPr>
          <p:cNvPr id="71" name="テキスト ボックス 70"/>
          <p:cNvSpPr txBox="1"/>
          <p:nvPr/>
        </p:nvSpPr>
        <p:spPr>
          <a:xfrm>
            <a:off x="2280084" y="4436297"/>
            <a:ext cx="1970411" cy="2128275"/>
          </a:xfrm>
          <a:prstGeom prst="rect">
            <a:avLst/>
          </a:prstGeom>
          <a:noFill/>
        </p:spPr>
        <p:txBody>
          <a:bodyPr wrap="none" rtlCol="0">
            <a:spAutoFit/>
          </a:bodyPr>
          <a:lstStyle/>
          <a:p>
            <a:pPr marL="174625" indent="-174625">
              <a:buClr>
                <a:srgbClr val="C00000"/>
              </a:buClr>
              <a:buFont typeface="Wingdings" panose="05000000000000000000" pitchFamily="2" charset="2"/>
              <a:buChar char="l"/>
            </a:pPr>
            <a:r>
              <a:rPr lang="ja-JP" altLang="en-US" sz="1800" dirty="0">
                <a:solidFill>
                  <a:schemeClr val="tx1"/>
                </a:solidFill>
                <a:latin typeface="+mn-ea"/>
                <a:ea typeface="+mn-ea"/>
              </a:rPr>
              <a:t>ポータビリティ</a:t>
            </a:r>
            <a:endParaRPr lang="en-US" altLang="ja-JP" sz="1800" dirty="0" smtClean="0">
              <a:solidFill>
                <a:schemeClr val="tx1"/>
              </a:solidFill>
              <a:latin typeface="+mn-ea"/>
              <a:ea typeface="+mn-ea"/>
            </a:endParaRPr>
          </a:p>
          <a:p>
            <a:pPr marL="174625" indent="-174625">
              <a:buClr>
                <a:srgbClr val="C00000"/>
              </a:buClr>
            </a:pPr>
            <a:endParaRPr lang="en-US" altLang="ja-JP" sz="105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High Flexibility</a:t>
            </a: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Scaling Up/Out</a:t>
            </a:r>
            <a:endParaRPr lang="en-US" altLang="ja-JP" sz="1800" dirty="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CI/CD</a:t>
            </a:r>
          </a:p>
          <a:p>
            <a:pPr marL="174625" indent="-174625">
              <a:buClr>
                <a:srgbClr val="C00000"/>
              </a:buClr>
              <a:buFont typeface="Wingdings" panose="05000000000000000000" pitchFamily="2" charset="2"/>
              <a:buChar char="l"/>
            </a:pPr>
            <a:endParaRPr lang="en-US" altLang="ja-JP" sz="1050" dirty="0" smtClean="0">
              <a:solidFill>
                <a:schemeClr val="tx1"/>
              </a:solidFill>
              <a:latin typeface="+mn-ea"/>
            </a:endParaRPr>
          </a:p>
          <a:p>
            <a:pPr marL="174625" indent="-174625">
              <a:buClr>
                <a:srgbClr val="C00000"/>
              </a:buClr>
              <a:buFont typeface="Wingdings" panose="05000000000000000000" pitchFamily="2" charset="2"/>
              <a:buChar char="l"/>
            </a:pPr>
            <a:r>
              <a:rPr lang="ja-JP" altLang="en-US" sz="1800" dirty="0" smtClean="0">
                <a:solidFill>
                  <a:schemeClr val="tx1"/>
                </a:solidFill>
                <a:latin typeface="+mn-ea"/>
              </a:rPr>
              <a:t>計測手段の獲得</a:t>
            </a:r>
            <a:endParaRPr lang="en-US" altLang="ja-JP" sz="1800" dirty="0" smtClean="0">
              <a:solidFill>
                <a:schemeClr val="tx1"/>
              </a:solidFill>
              <a:latin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rPr>
              <a:t>Loosely Coupled</a:t>
            </a:r>
          </a:p>
          <a:p>
            <a:pPr marL="174625" indent="-174625">
              <a:buClr>
                <a:srgbClr val="C00000"/>
              </a:buClr>
              <a:buFont typeface="Wingdings" panose="05000000000000000000" pitchFamily="2" charset="2"/>
              <a:buChar char="l"/>
            </a:pPr>
            <a:r>
              <a:rPr lang="en-US" altLang="ja-JP" sz="1800" dirty="0" smtClean="0">
                <a:solidFill>
                  <a:schemeClr val="tx1"/>
                </a:solidFill>
                <a:latin typeface="+mn-ea"/>
              </a:rPr>
              <a:t>Service Oriented</a:t>
            </a:r>
          </a:p>
        </p:txBody>
      </p:sp>
      <p:cxnSp>
        <p:nvCxnSpPr>
          <p:cNvPr id="72" name="直線コネクタ 71"/>
          <p:cNvCxnSpPr/>
          <p:nvPr/>
        </p:nvCxnSpPr>
        <p:spPr bwMode="auto">
          <a:xfrm>
            <a:off x="4630187" y="12954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3" name="直線コネクタ 72"/>
          <p:cNvCxnSpPr/>
          <p:nvPr/>
        </p:nvCxnSpPr>
        <p:spPr bwMode="auto">
          <a:xfrm>
            <a:off x="6820937" y="12738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sp>
        <p:nvSpPr>
          <p:cNvPr id="74" name="テキスト ボックス 73"/>
          <p:cNvSpPr txBox="1"/>
          <p:nvPr/>
        </p:nvSpPr>
        <p:spPr>
          <a:xfrm>
            <a:off x="4661334" y="4436297"/>
            <a:ext cx="2281394" cy="1338828"/>
          </a:xfrm>
          <a:prstGeom prst="rect">
            <a:avLst/>
          </a:prstGeom>
          <a:noFill/>
        </p:spPr>
        <p:txBody>
          <a:bodyPr wrap="none" rtlCol="0">
            <a:spAutoFit/>
          </a:bodyPr>
          <a:lstStyle/>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リファクタリング</a:t>
            </a:r>
            <a:endParaRPr lang="en-US" altLang="ja-JP" sz="1800" dirty="0">
              <a:solidFill>
                <a:schemeClr val="tx1"/>
              </a:solidFill>
              <a:latin typeface="+mn-ea"/>
              <a:ea typeface="+mn-ea"/>
            </a:endParaRPr>
          </a:p>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質的変化</a:t>
            </a:r>
            <a:endParaRPr lang="en-US" altLang="ja-JP" sz="1800" dirty="0" smtClean="0">
              <a:solidFill>
                <a:schemeClr val="tx1"/>
              </a:solidFill>
              <a:latin typeface="+mn-ea"/>
              <a:ea typeface="+mn-ea"/>
            </a:endParaRPr>
          </a:p>
          <a:p>
            <a:pPr marL="174625" indent="-174625">
              <a:buClr>
                <a:srgbClr val="C00000"/>
              </a:buClr>
              <a:buFont typeface="Wingdings" panose="05000000000000000000" pitchFamily="2" charset="2"/>
              <a:buChar char="l"/>
            </a:pPr>
            <a:endParaRPr lang="en-US" altLang="ja-JP" sz="180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継続的改善</a:t>
            </a:r>
            <a:endParaRPr lang="en-US" altLang="ja-JP" sz="180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High Maintainability</a:t>
            </a:r>
          </a:p>
        </p:txBody>
      </p:sp>
      <p:cxnSp>
        <p:nvCxnSpPr>
          <p:cNvPr id="8" name="直線コネクタ 7"/>
          <p:cNvCxnSpPr/>
          <p:nvPr/>
        </p:nvCxnSpPr>
        <p:spPr bwMode="auto">
          <a:xfrm>
            <a:off x="13134" y="1785257"/>
            <a:ext cx="9070934" cy="14514"/>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6" name="直線コネクタ 75"/>
          <p:cNvCxnSpPr/>
          <p:nvPr/>
        </p:nvCxnSpPr>
        <p:spPr bwMode="auto">
          <a:xfrm>
            <a:off x="2280084" y="1273800"/>
            <a:ext cx="6803984" cy="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15" name="直線コネクタ 14"/>
          <p:cNvCxnSpPr/>
          <p:nvPr/>
        </p:nvCxnSpPr>
        <p:spPr bwMode="auto">
          <a:xfrm>
            <a:off x="227495" y="4049400"/>
            <a:ext cx="8856573" cy="0"/>
          </a:xfrm>
          <a:prstGeom prst="line">
            <a:avLst/>
          </a:prstGeom>
          <a:noFill/>
          <a:ln w="9525" cap="flat" cmpd="sng" algn="ctr">
            <a:solidFill>
              <a:schemeClr val="bg1">
                <a:lumMod val="85000"/>
              </a:schemeClr>
            </a:solidFill>
            <a:prstDash val="solid"/>
            <a:round/>
            <a:headEnd type="none" w="med" len="med"/>
            <a:tailEnd type="none" w="med" len="med"/>
          </a:ln>
          <a:effectLst/>
        </p:spPr>
      </p:cxnSp>
      <p:sp>
        <p:nvSpPr>
          <p:cNvPr id="80" name="円/楕円 79"/>
          <p:cNvSpPr/>
          <p:nvPr/>
        </p:nvSpPr>
        <p:spPr bwMode="auto">
          <a:xfrm>
            <a:off x="4873839" y="2979654"/>
            <a:ext cx="540000" cy="540000"/>
          </a:xfrm>
          <a:prstGeom prst="ellipse">
            <a:avLst/>
          </a:prstGeom>
          <a:noFill/>
          <a:ln w="9525">
            <a:solidFill>
              <a:srgbClr val="C0000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81" name="円/楕円 80"/>
          <p:cNvSpPr/>
          <p:nvPr/>
        </p:nvSpPr>
        <p:spPr bwMode="auto">
          <a:xfrm>
            <a:off x="4851059" y="1824832"/>
            <a:ext cx="540000" cy="540000"/>
          </a:xfrm>
          <a:prstGeom prst="ellipse">
            <a:avLst/>
          </a:prstGeom>
          <a:noFill/>
          <a:ln w="9525">
            <a:solidFill>
              <a:srgbClr val="C0000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82" name="円/楕円 81"/>
          <p:cNvSpPr/>
          <p:nvPr/>
        </p:nvSpPr>
        <p:spPr bwMode="auto">
          <a:xfrm>
            <a:off x="5641193" y="2225114"/>
            <a:ext cx="540000" cy="540000"/>
          </a:xfrm>
          <a:prstGeom prst="ellipse">
            <a:avLst/>
          </a:prstGeom>
          <a:noFill/>
          <a:ln w="9525">
            <a:solidFill>
              <a:srgbClr val="C0000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85" name="円/楕円 84"/>
          <p:cNvSpPr/>
          <p:nvPr/>
        </p:nvSpPr>
        <p:spPr bwMode="auto">
          <a:xfrm>
            <a:off x="6022193" y="2606114"/>
            <a:ext cx="540000" cy="540000"/>
          </a:xfrm>
          <a:prstGeom prst="ellipse">
            <a:avLst/>
          </a:prstGeom>
          <a:noFill/>
          <a:ln w="9525">
            <a:solidFill>
              <a:srgbClr val="C0000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58" name="角丸四角形 57"/>
          <p:cNvSpPr/>
          <p:nvPr/>
        </p:nvSpPr>
        <p:spPr bwMode="auto">
          <a:xfrm>
            <a:off x="4719920" y="1721223"/>
            <a:ext cx="2191868" cy="2151530"/>
          </a:xfrm>
          <a:prstGeom prst="roundRect">
            <a:avLst/>
          </a:prstGeom>
          <a:noFill/>
          <a:ln w="38100">
            <a:solidFill>
              <a:srgbClr val="00B0F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59" name="線吹き出し 1 (枠付き) 58"/>
          <p:cNvSpPr/>
          <p:nvPr/>
        </p:nvSpPr>
        <p:spPr bwMode="auto">
          <a:xfrm>
            <a:off x="6721996" y="4077524"/>
            <a:ext cx="2334293" cy="867930"/>
          </a:xfrm>
          <a:prstGeom prst="borderCallout1">
            <a:avLst>
              <a:gd name="adj1" fmla="val 32844"/>
              <a:gd name="adj2" fmla="val -2134"/>
              <a:gd name="adj3" fmla="val -34216"/>
              <a:gd name="adj4" fmla="val -16309"/>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nchorCtr="0">
            <a:spAutoFit/>
          </a:bodyPr>
          <a:lstStyle/>
          <a:p>
            <a:r>
              <a:rPr lang="ja-JP" altLang="en-US" sz="1400" dirty="0" smtClean="0">
                <a:solidFill>
                  <a:schemeClr val="tx1"/>
                </a:solidFill>
                <a:latin typeface="+mn-ea"/>
              </a:rPr>
              <a:t>基本的にサービスの粒度を</a:t>
            </a:r>
            <a:endParaRPr lang="en-US" altLang="ja-JP" sz="1400" dirty="0" smtClean="0">
              <a:solidFill>
                <a:schemeClr val="tx1"/>
              </a:solidFill>
              <a:latin typeface="+mn-ea"/>
            </a:endParaRPr>
          </a:p>
          <a:p>
            <a:r>
              <a:rPr lang="ja-JP" altLang="en-US" sz="1400" dirty="0" smtClean="0">
                <a:solidFill>
                  <a:schemeClr val="tx1"/>
                </a:solidFill>
                <a:latin typeface="+mn-ea"/>
              </a:rPr>
              <a:t>変えない</a:t>
            </a:r>
            <a:r>
              <a:rPr kumimoji="1" lang="ja-JP" altLang="en-US" sz="1400" dirty="0" smtClean="0">
                <a:solidFill>
                  <a:schemeClr val="tx1"/>
                </a:solidFill>
                <a:latin typeface="+mn-ea"/>
              </a:rPr>
              <a:t>範囲とする。</a:t>
            </a:r>
            <a:endParaRPr kumimoji="1" lang="en-US" altLang="ja-JP" sz="1400" dirty="0" smtClean="0">
              <a:solidFill>
                <a:schemeClr val="tx1"/>
              </a:solidFill>
              <a:latin typeface="+mn-ea"/>
            </a:endParaRPr>
          </a:p>
          <a:p>
            <a:r>
              <a:rPr kumimoji="1" lang="ja-JP" altLang="en-US" sz="1400" dirty="0" smtClean="0">
                <a:solidFill>
                  <a:schemeClr val="tx1"/>
                </a:solidFill>
                <a:latin typeface="+mn-ea"/>
              </a:rPr>
              <a:t>但し、</a:t>
            </a:r>
            <a:r>
              <a:rPr lang="en-US" altLang="ja-JP" sz="1400" dirty="0" smtClean="0">
                <a:solidFill>
                  <a:schemeClr val="tx1"/>
                </a:solidFill>
                <a:latin typeface="+mn-ea"/>
              </a:rPr>
              <a:t>In/Out</a:t>
            </a:r>
            <a:r>
              <a:rPr lang="ja-JP" altLang="en-US" sz="1400" dirty="0" smtClean="0">
                <a:solidFill>
                  <a:schemeClr val="tx1"/>
                </a:solidFill>
                <a:latin typeface="+mn-ea"/>
              </a:rPr>
              <a:t>に変更が発生</a:t>
            </a:r>
            <a:endParaRPr lang="en-US" altLang="ja-JP" sz="1400" dirty="0" smtClean="0">
              <a:solidFill>
                <a:schemeClr val="tx1"/>
              </a:solidFill>
              <a:latin typeface="+mn-ea"/>
            </a:endParaRPr>
          </a:p>
          <a:p>
            <a:r>
              <a:rPr lang="ja-JP" altLang="en-US" sz="1400" dirty="0" smtClean="0">
                <a:solidFill>
                  <a:schemeClr val="tx1"/>
                </a:solidFill>
                <a:latin typeface="+mn-ea"/>
              </a:rPr>
              <a:t>しない分割はこの範疇</a:t>
            </a:r>
            <a:endParaRPr kumimoji="1" lang="en-US" altLang="ja-JP" sz="1400" dirty="0" smtClean="0">
              <a:solidFill>
                <a:schemeClr val="tx1"/>
              </a:solidFill>
              <a:latin typeface="+mn-ea"/>
            </a:endParaRPr>
          </a:p>
        </p:txBody>
      </p:sp>
      <p:grpSp>
        <p:nvGrpSpPr>
          <p:cNvPr id="3" name="グループ化 59"/>
          <p:cNvGrpSpPr/>
          <p:nvPr/>
        </p:nvGrpSpPr>
        <p:grpSpPr>
          <a:xfrm>
            <a:off x="5732753" y="2341411"/>
            <a:ext cx="319644" cy="324135"/>
            <a:chOff x="7526793" y="4506452"/>
            <a:chExt cx="319644" cy="324135"/>
          </a:xfrm>
        </p:grpSpPr>
        <p:sp>
          <p:nvSpPr>
            <p:cNvPr id="61" name="正方形/長方形 60"/>
            <p:cNvSpPr/>
            <p:nvPr/>
          </p:nvSpPr>
          <p:spPr bwMode="auto">
            <a:xfrm>
              <a:off x="7526793" y="4506452"/>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62" name="正方形/長方形 61"/>
            <p:cNvSpPr/>
            <p:nvPr/>
          </p:nvSpPr>
          <p:spPr bwMode="auto">
            <a:xfrm>
              <a:off x="7702437" y="4511294"/>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63" name="正方形/長方形 62"/>
            <p:cNvSpPr/>
            <p:nvPr/>
          </p:nvSpPr>
          <p:spPr bwMode="auto">
            <a:xfrm>
              <a:off x="7526793" y="4686587"/>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69" name="正方形/長方形 68"/>
            <p:cNvSpPr/>
            <p:nvPr/>
          </p:nvSpPr>
          <p:spPr bwMode="auto">
            <a:xfrm>
              <a:off x="7702437" y="4686587"/>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grpSp>
      <p:sp>
        <p:nvSpPr>
          <p:cNvPr id="75" name="タイトル 1"/>
          <p:cNvSpPr txBox="1">
            <a:spLocks/>
          </p:cNvSpPr>
          <p:nvPr/>
        </p:nvSpPr>
        <p:spPr bwMode="gray">
          <a:xfrm>
            <a:off x="113191" y="232794"/>
            <a:ext cx="6227987"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ja-JP" altLang="en-US" kern="0" dirty="0" smtClean="0">
                <a:solidFill>
                  <a:prstClr val="black"/>
                </a:solidFill>
              </a:rPr>
              <a:t>柔軟性を重視した疎結合化へのアプローチ方法</a:t>
            </a:r>
            <a:endParaRPr lang="ja-JP" altLang="en-US" kern="0" dirty="0">
              <a:solidFill>
                <a:prstClr val="black"/>
              </a:solidFill>
            </a:endParaRPr>
          </a:p>
        </p:txBody>
      </p:sp>
      <p:sp>
        <p:nvSpPr>
          <p:cNvPr id="77" name="円/楕円 76"/>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78" name="円/楕円 77"/>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79" name="テキスト ボックス 78"/>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86"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22</a:t>
            </a:fld>
            <a:endParaRPr lang="en-US" altLang="ja-JP"/>
          </a:p>
        </p:txBody>
      </p:sp>
    </p:spTree>
    <p:extLst>
      <p:ext uri="{BB962C8B-B14F-4D97-AF65-F5344CB8AC3E}">
        <p14:creationId xmlns="" xmlns:p14="http://schemas.microsoft.com/office/powerpoint/2010/main" val="1075058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直方体 212"/>
          <p:cNvSpPr/>
          <p:nvPr/>
        </p:nvSpPr>
        <p:spPr bwMode="auto">
          <a:xfrm flipV="1">
            <a:off x="7266707" y="2135006"/>
            <a:ext cx="1620000" cy="1584000"/>
          </a:xfrm>
          <a:prstGeom prst="cube">
            <a:avLst>
              <a:gd name="adj" fmla="val 10866"/>
            </a:avLst>
          </a:prstGeom>
          <a:solidFill>
            <a:srgbClr val="95B3D7"/>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12" name="直方体 211"/>
          <p:cNvSpPr/>
          <p:nvPr/>
        </p:nvSpPr>
        <p:spPr bwMode="auto">
          <a:xfrm flipV="1">
            <a:off x="5075879" y="2111198"/>
            <a:ext cx="1620000" cy="1584000"/>
          </a:xfrm>
          <a:prstGeom prst="cube">
            <a:avLst>
              <a:gd name="adj" fmla="val 10866"/>
            </a:avLst>
          </a:prstGeom>
          <a:solidFill>
            <a:srgbClr val="95B3D7"/>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11" name="直方体 210"/>
          <p:cNvSpPr/>
          <p:nvPr/>
        </p:nvSpPr>
        <p:spPr bwMode="auto">
          <a:xfrm flipV="1">
            <a:off x="2718367" y="2087390"/>
            <a:ext cx="1620000" cy="1584000"/>
          </a:xfrm>
          <a:prstGeom prst="cube">
            <a:avLst>
              <a:gd name="adj" fmla="val 10866"/>
            </a:avLst>
          </a:prstGeom>
          <a:solidFill>
            <a:srgbClr val="95B3D7"/>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1" name="直方体 10"/>
          <p:cNvSpPr/>
          <p:nvPr/>
        </p:nvSpPr>
        <p:spPr bwMode="auto">
          <a:xfrm flipV="1">
            <a:off x="384663" y="2077870"/>
            <a:ext cx="1620000" cy="1584000"/>
          </a:xfrm>
          <a:prstGeom prst="cube">
            <a:avLst>
              <a:gd name="adj" fmla="val 10866"/>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 name="正方形/長方形 1"/>
          <p:cNvSpPr/>
          <p:nvPr/>
        </p:nvSpPr>
        <p:spPr bwMode="auto">
          <a:xfrm>
            <a:off x="-52296" y="6202798"/>
            <a:ext cx="9136364" cy="616796"/>
          </a:xfrm>
          <a:prstGeom prst="rect">
            <a:avLst/>
          </a:prstGeom>
          <a:solidFill>
            <a:schemeClr val="bg1"/>
          </a:solidFill>
          <a:ln w="9525">
            <a:noFill/>
            <a:miter lim="800000"/>
            <a:headEnd/>
            <a:tailEnd/>
          </a:ln>
          <a:effectLst/>
        </p:spPr>
        <p:txBody>
          <a:bodyPr wrap="none" rtlCol="0" anchor="ctr" anchorCtr="0">
            <a:noAutofit/>
          </a:bodyPr>
          <a:lstStyle/>
          <a:p>
            <a:pPr algn="ctr"/>
            <a:endParaRPr kumimoji="1" lang="ja-JP" altLang="en-US" sz="1800" dirty="0" smtClean="0">
              <a:solidFill>
                <a:schemeClr val="tx1"/>
              </a:solidFill>
              <a:latin typeface="+mn-ea"/>
              <a:ea typeface="+mn-ea"/>
            </a:endParaRPr>
          </a:p>
        </p:txBody>
      </p:sp>
      <p:sp>
        <p:nvSpPr>
          <p:cNvPr id="83" name="正方形/長方形 82"/>
          <p:cNvSpPr/>
          <p:nvPr/>
        </p:nvSpPr>
        <p:spPr bwMode="auto">
          <a:xfrm>
            <a:off x="227495" y="1963466"/>
            <a:ext cx="1458430" cy="1442254"/>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r>
              <a:rPr lang="en-US" altLang="ja-JP" sz="2000" dirty="0">
                <a:ln>
                  <a:solidFill>
                    <a:schemeClr val="bg1">
                      <a:lumMod val="75000"/>
                    </a:schemeClr>
                  </a:solidFill>
                </a:ln>
                <a:solidFill>
                  <a:schemeClr val="bg1"/>
                </a:solidFill>
                <a:latin typeface="+mn-ea"/>
                <a:ea typeface="+mn-ea"/>
              </a:rPr>
              <a:t>PCS</a:t>
            </a:r>
            <a:endParaRPr lang="en-US" altLang="ja-JP" sz="2000" dirty="0" smtClean="0">
              <a:ln>
                <a:solidFill>
                  <a:schemeClr val="bg1">
                    <a:lumMod val="75000"/>
                  </a:schemeClr>
                </a:solidFill>
              </a:ln>
              <a:solidFill>
                <a:schemeClr val="bg1"/>
              </a:solidFill>
              <a:latin typeface="+mn-ea"/>
              <a:ea typeface="+mn-ea"/>
            </a:endParaRPr>
          </a:p>
        </p:txBody>
      </p:sp>
      <p:sp>
        <p:nvSpPr>
          <p:cNvPr id="84" name="正方形/長方形 83"/>
          <p:cNvSpPr/>
          <p:nvPr/>
        </p:nvSpPr>
        <p:spPr bwMode="auto">
          <a:xfrm>
            <a:off x="2603838"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48" name="正方形/長方形 47"/>
          <p:cNvSpPr/>
          <p:nvPr/>
        </p:nvSpPr>
        <p:spPr bwMode="auto">
          <a:xfrm>
            <a:off x="2986753"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50" name="正方形/長方形 49"/>
          <p:cNvSpPr/>
          <p:nvPr/>
        </p:nvSpPr>
        <p:spPr bwMode="auto">
          <a:xfrm>
            <a:off x="3369668"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51" name="正方形/長方形 50"/>
          <p:cNvSpPr/>
          <p:nvPr/>
        </p:nvSpPr>
        <p:spPr bwMode="auto">
          <a:xfrm>
            <a:off x="3752583" y="1972986"/>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8" name="正方形/長方形 97"/>
          <p:cNvSpPr/>
          <p:nvPr/>
        </p:nvSpPr>
        <p:spPr bwMode="auto">
          <a:xfrm>
            <a:off x="2603838"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9" name="正方形/長方形 98"/>
          <p:cNvSpPr/>
          <p:nvPr/>
        </p:nvSpPr>
        <p:spPr bwMode="auto">
          <a:xfrm>
            <a:off x="2986753"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0" name="正方形/長方形 99"/>
          <p:cNvSpPr/>
          <p:nvPr/>
        </p:nvSpPr>
        <p:spPr bwMode="auto">
          <a:xfrm>
            <a:off x="3369668"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1" name="正方形/長方形 100"/>
          <p:cNvSpPr/>
          <p:nvPr/>
        </p:nvSpPr>
        <p:spPr bwMode="auto">
          <a:xfrm>
            <a:off x="3752583" y="234256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5" name="正方形/長方形 104"/>
          <p:cNvSpPr/>
          <p:nvPr/>
        </p:nvSpPr>
        <p:spPr bwMode="auto">
          <a:xfrm>
            <a:off x="2603838"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6" name="正方形/長方形 105"/>
          <p:cNvSpPr/>
          <p:nvPr/>
        </p:nvSpPr>
        <p:spPr bwMode="auto">
          <a:xfrm>
            <a:off x="2986753"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7" name="正方形/長方形 106"/>
          <p:cNvSpPr/>
          <p:nvPr/>
        </p:nvSpPr>
        <p:spPr bwMode="auto">
          <a:xfrm>
            <a:off x="3369668"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8" name="正方形/長方形 107"/>
          <p:cNvSpPr/>
          <p:nvPr/>
        </p:nvSpPr>
        <p:spPr bwMode="auto">
          <a:xfrm>
            <a:off x="3752583" y="271214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2" name="正方形/長方形 111"/>
          <p:cNvSpPr/>
          <p:nvPr/>
        </p:nvSpPr>
        <p:spPr bwMode="auto">
          <a:xfrm>
            <a:off x="2603838"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3" name="正方形/長方形 112"/>
          <p:cNvSpPr/>
          <p:nvPr/>
        </p:nvSpPr>
        <p:spPr bwMode="auto">
          <a:xfrm>
            <a:off x="2986753"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5" name="正方形/長方形 114"/>
          <p:cNvSpPr/>
          <p:nvPr/>
        </p:nvSpPr>
        <p:spPr bwMode="auto">
          <a:xfrm>
            <a:off x="3369668"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16" name="正方形/長方形 115"/>
          <p:cNvSpPr/>
          <p:nvPr/>
        </p:nvSpPr>
        <p:spPr bwMode="auto">
          <a:xfrm>
            <a:off x="3752583" y="309600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76" name="正方形/長方形 175"/>
          <p:cNvSpPr/>
          <p:nvPr/>
        </p:nvSpPr>
        <p:spPr bwMode="auto">
          <a:xfrm>
            <a:off x="4965359" y="1970932"/>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77" name="正方形/長方形 176"/>
          <p:cNvSpPr/>
          <p:nvPr/>
        </p:nvSpPr>
        <p:spPr bwMode="auto">
          <a:xfrm>
            <a:off x="5348274" y="197093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78" name="正方形/長方形 177"/>
          <p:cNvSpPr/>
          <p:nvPr/>
        </p:nvSpPr>
        <p:spPr bwMode="auto">
          <a:xfrm>
            <a:off x="5731189" y="197093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79" name="正方形/長方形 178"/>
          <p:cNvSpPr/>
          <p:nvPr/>
        </p:nvSpPr>
        <p:spPr bwMode="auto">
          <a:xfrm>
            <a:off x="6114104" y="1970932"/>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0" name="正方形/長方形 179"/>
          <p:cNvSpPr/>
          <p:nvPr/>
        </p:nvSpPr>
        <p:spPr bwMode="auto">
          <a:xfrm>
            <a:off x="4965359" y="2340510"/>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1" name="正方形/長方形 180"/>
          <p:cNvSpPr/>
          <p:nvPr/>
        </p:nvSpPr>
        <p:spPr bwMode="auto">
          <a:xfrm>
            <a:off x="5348274" y="2340510"/>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3" name="正方形/長方形 182"/>
          <p:cNvSpPr/>
          <p:nvPr/>
        </p:nvSpPr>
        <p:spPr bwMode="auto">
          <a:xfrm>
            <a:off x="6114104" y="2340510"/>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4" name="正方形/長方形 183"/>
          <p:cNvSpPr/>
          <p:nvPr/>
        </p:nvSpPr>
        <p:spPr bwMode="auto">
          <a:xfrm>
            <a:off x="4965359" y="271008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5" name="正方形/長方形 184"/>
          <p:cNvSpPr/>
          <p:nvPr/>
        </p:nvSpPr>
        <p:spPr bwMode="auto">
          <a:xfrm>
            <a:off x="5348274" y="271008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6" name="正方形/長方形 185"/>
          <p:cNvSpPr/>
          <p:nvPr/>
        </p:nvSpPr>
        <p:spPr bwMode="auto">
          <a:xfrm>
            <a:off x="5731189" y="2710088"/>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7" name="正方形/長方形 186"/>
          <p:cNvSpPr/>
          <p:nvPr/>
        </p:nvSpPr>
        <p:spPr bwMode="auto">
          <a:xfrm>
            <a:off x="6114104" y="2710088"/>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8" name="正方形/長方形 187"/>
          <p:cNvSpPr/>
          <p:nvPr/>
        </p:nvSpPr>
        <p:spPr bwMode="auto">
          <a:xfrm>
            <a:off x="4965359" y="3093954"/>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89" name="正方形/長方形 188"/>
          <p:cNvSpPr/>
          <p:nvPr/>
        </p:nvSpPr>
        <p:spPr bwMode="auto">
          <a:xfrm>
            <a:off x="5348274" y="309395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90" name="正方形/長方形 189"/>
          <p:cNvSpPr/>
          <p:nvPr/>
        </p:nvSpPr>
        <p:spPr bwMode="auto">
          <a:xfrm>
            <a:off x="5731189" y="309395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91" name="正方形/長方形 190"/>
          <p:cNvSpPr/>
          <p:nvPr/>
        </p:nvSpPr>
        <p:spPr bwMode="auto">
          <a:xfrm>
            <a:off x="6114104" y="3093954"/>
            <a:ext cx="324000" cy="324000"/>
          </a:xfrm>
          <a:prstGeom prst="rect">
            <a:avLst/>
          </a:prstGeom>
          <a:solidFill>
            <a:schemeClr val="accent3">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92" name="正方形/長方形 191"/>
          <p:cNvSpPr/>
          <p:nvPr/>
        </p:nvSpPr>
        <p:spPr bwMode="auto">
          <a:xfrm>
            <a:off x="7170475" y="1951876"/>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94" name="正方形/長方形 193"/>
          <p:cNvSpPr/>
          <p:nvPr/>
        </p:nvSpPr>
        <p:spPr bwMode="auto">
          <a:xfrm>
            <a:off x="7936305" y="1951876"/>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97" name="正方形/長方形 196"/>
          <p:cNvSpPr/>
          <p:nvPr/>
        </p:nvSpPr>
        <p:spPr bwMode="auto">
          <a:xfrm>
            <a:off x="7553390" y="2321454"/>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200" name="正方形/長方形 199"/>
          <p:cNvSpPr/>
          <p:nvPr/>
        </p:nvSpPr>
        <p:spPr bwMode="auto">
          <a:xfrm>
            <a:off x="7170475" y="2691032"/>
            <a:ext cx="756000" cy="720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207" name="正方形/長方形 206"/>
          <p:cNvSpPr/>
          <p:nvPr/>
        </p:nvSpPr>
        <p:spPr bwMode="auto">
          <a:xfrm>
            <a:off x="8319220" y="3074898"/>
            <a:ext cx="324000" cy="32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7" name="円/楕円 6"/>
          <p:cNvSpPr/>
          <p:nvPr/>
        </p:nvSpPr>
        <p:spPr bwMode="auto">
          <a:xfrm>
            <a:off x="7169661" y="2308565"/>
            <a:ext cx="324000" cy="324000"/>
          </a:xfrm>
          <a:prstGeom prst="ellipse">
            <a:avLst/>
          </a:prstGeom>
          <a:solidFill>
            <a:srgbClr val="FFC000"/>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9" name="星 5 8"/>
          <p:cNvSpPr/>
          <p:nvPr/>
        </p:nvSpPr>
        <p:spPr bwMode="auto">
          <a:xfrm>
            <a:off x="7952516" y="3060764"/>
            <a:ext cx="324000" cy="324000"/>
          </a:xfrm>
          <a:prstGeom prst="star5">
            <a:avLst/>
          </a:prstGeom>
          <a:solidFill>
            <a:srgbClr val="FFCCCC"/>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08" name="円/楕円 207"/>
          <p:cNvSpPr/>
          <p:nvPr/>
        </p:nvSpPr>
        <p:spPr bwMode="auto">
          <a:xfrm>
            <a:off x="8321528" y="1958698"/>
            <a:ext cx="324000" cy="324000"/>
          </a:xfrm>
          <a:prstGeom prst="ellipse">
            <a:avLst/>
          </a:prstGeom>
          <a:solidFill>
            <a:srgbClr val="FFC000"/>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09" name="星 5 208"/>
          <p:cNvSpPr/>
          <p:nvPr/>
        </p:nvSpPr>
        <p:spPr bwMode="auto">
          <a:xfrm>
            <a:off x="7551581" y="1927304"/>
            <a:ext cx="324000" cy="324000"/>
          </a:xfrm>
          <a:prstGeom prst="star5">
            <a:avLst/>
          </a:prstGeom>
          <a:solidFill>
            <a:srgbClr val="FFCCCC"/>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210" name="二等辺三角形 209"/>
          <p:cNvSpPr/>
          <p:nvPr/>
        </p:nvSpPr>
        <p:spPr bwMode="auto">
          <a:xfrm>
            <a:off x="8324333" y="2317784"/>
            <a:ext cx="324000" cy="324000"/>
          </a:xfrm>
          <a:prstGeom prst="triangle">
            <a:avLst/>
          </a:prstGeom>
          <a:solidFill>
            <a:schemeClr val="accent5">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0" name="直角三角形 9"/>
          <p:cNvSpPr/>
          <p:nvPr/>
        </p:nvSpPr>
        <p:spPr bwMode="auto">
          <a:xfrm>
            <a:off x="7964881" y="2313988"/>
            <a:ext cx="324000" cy="324000"/>
          </a:xfrm>
          <a:prstGeom prst="rtTriangle">
            <a:avLst/>
          </a:prstGeom>
          <a:solidFill>
            <a:schemeClr val="accent6">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cxnSp>
        <p:nvCxnSpPr>
          <p:cNvPr id="57" name="直線コネクタ 56"/>
          <p:cNvCxnSpPr/>
          <p:nvPr/>
        </p:nvCxnSpPr>
        <p:spPr bwMode="auto">
          <a:xfrm>
            <a:off x="2266951" y="895350"/>
            <a:ext cx="0" cy="5832000"/>
          </a:xfrm>
          <a:prstGeom prst="line">
            <a:avLst/>
          </a:prstGeom>
          <a:noFill/>
          <a:ln w="38100" cap="flat" cmpd="sng" algn="ctr">
            <a:solidFill>
              <a:schemeClr val="tx1"/>
            </a:solidFill>
            <a:prstDash val="solid"/>
            <a:round/>
            <a:headEnd type="none" w="med" len="med"/>
            <a:tailEnd type="none" w="med" len="med"/>
          </a:ln>
          <a:effectLst/>
        </p:spPr>
      </p:cxnSp>
      <p:sp>
        <p:nvSpPr>
          <p:cNvPr id="65" name="正方形/長方形 64"/>
          <p:cNvSpPr/>
          <p:nvPr/>
        </p:nvSpPr>
        <p:spPr bwMode="auto">
          <a:xfrm>
            <a:off x="384663" y="1083252"/>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smtClean="0">
                <a:ln>
                  <a:solidFill>
                    <a:schemeClr val="bg1">
                      <a:lumMod val="75000"/>
                    </a:schemeClr>
                  </a:solidFill>
                </a:ln>
                <a:solidFill>
                  <a:schemeClr val="bg1">
                    <a:lumMod val="50000"/>
                  </a:schemeClr>
                </a:solidFill>
                <a:latin typeface="+mj-ea"/>
                <a:ea typeface="+mj-ea"/>
              </a:rPr>
              <a:t>Current</a:t>
            </a:r>
          </a:p>
        </p:txBody>
      </p:sp>
      <p:sp>
        <p:nvSpPr>
          <p:cNvPr id="66" name="正方形/長方形 65"/>
          <p:cNvSpPr/>
          <p:nvPr/>
        </p:nvSpPr>
        <p:spPr bwMode="auto">
          <a:xfrm>
            <a:off x="4980475" y="877777"/>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800" dirty="0" err="1">
                <a:ln>
                  <a:solidFill>
                    <a:srgbClr val="C00000"/>
                  </a:solidFill>
                </a:ln>
                <a:solidFill>
                  <a:srgbClr val="C00000"/>
                </a:solidFill>
                <a:latin typeface="+mj-ea"/>
                <a:ea typeface="+mj-ea"/>
              </a:rPr>
              <a:t>CoE</a:t>
            </a:r>
            <a:endParaRPr lang="en-US" altLang="ja-JP" sz="2800" dirty="0" smtClean="0">
              <a:ln>
                <a:solidFill>
                  <a:srgbClr val="C00000"/>
                </a:solidFill>
              </a:ln>
              <a:solidFill>
                <a:srgbClr val="C00000"/>
              </a:solidFill>
              <a:latin typeface="+mj-ea"/>
              <a:ea typeface="+mj-ea"/>
            </a:endParaRPr>
          </a:p>
        </p:txBody>
      </p:sp>
      <p:sp>
        <p:nvSpPr>
          <p:cNvPr id="67" name="正方形/長方形 66"/>
          <p:cNvSpPr/>
          <p:nvPr/>
        </p:nvSpPr>
        <p:spPr bwMode="auto">
          <a:xfrm>
            <a:off x="2685541" y="1368986"/>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000" dirty="0" smtClean="0">
                <a:ln>
                  <a:solidFill>
                    <a:srgbClr val="C00000"/>
                  </a:solidFill>
                </a:ln>
                <a:solidFill>
                  <a:srgbClr val="C00000"/>
                </a:solidFill>
                <a:latin typeface="+mj-ea"/>
                <a:ea typeface="+mj-ea"/>
              </a:rPr>
              <a:t>1.</a:t>
            </a:r>
            <a:r>
              <a:rPr lang="ja-JP" altLang="en-US" sz="2000" dirty="0">
                <a:ln>
                  <a:solidFill>
                    <a:srgbClr val="C00000"/>
                  </a:solidFill>
                </a:ln>
                <a:solidFill>
                  <a:srgbClr val="C00000"/>
                </a:solidFill>
                <a:latin typeface="+mj-ea"/>
                <a:ea typeface="+mj-ea"/>
              </a:rPr>
              <a:t> </a:t>
            </a:r>
            <a:r>
              <a:rPr lang="en-US" altLang="ja-JP" sz="2000" dirty="0" smtClean="0">
                <a:ln>
                  <a:solidFill>
                    <a:srgbClr val="C00000"/>
                  </a:solidFill>
                </a:ln>
                <a:solidFill>
                  <a:srgbClr val="C00000"/>
                </a:solidFill>
                <a:latin typeface="+mj-ea"/>
                <a:ea typeface="+mj-ea"/>
              </a:rPr>
              <a:t>Reform</a:t>
            </a:r>
          </a:p>
        </p:txBody>
      </p:sp>
      <p:sp>
        <p:nvSpPr>
          <p:cNvPr id="68" name="正方形/長方形 67"/>
          <p:cNvSpPr/>
          <p:nvPr/>
        </p:nvSpPr>
        <p:spPr bwMode="auto">
          <a:xfrm>
            <a:off x="4984839" y="1368986"/>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000" dirty="0" smtClean="0">
                <a:ln>
                  <a:solidFill>
                    <a:srgbClr val="C00000"/>
                  </a:solidFill>
                </a:ln>
                <a:solidFill>
                  <a:srgbClr val="C00000"/>
                </a:solidFill>
                <a:latin typeface="+mj-ea"/>
                <a:ea typeface="+mj-ea"/>
              </a:rPr>
              <a:t>2. Refine</a:t>
            </a:r>
          </a:p>
        </p:txBody>
      </p:sp>
      <p:sp>
        <p:nvSpPr>
          <p:cNvPr id="69" name="正方形/長方形 68"/>
          <p:cNvSpPr/>
          <p:nvPr/>
        </p:nvSpPr>
        <p:spPr bwMode="auto">
          <a:xfrm>
            <a:off x="7250600" y="1368986"/>
            <a:ext cx="1458430" cy="298895"/>
          </a:xfrm>
          <a:prstGeom prst="rect">
            <a:avLst/>
          </a:prstGeom>
          <a:noFill/>
          <a:ln w="9525">
            <a:solidFill>
              <a:schemeClr val="bg1"/>
            </a:solidFill>
            <a:miter lim="800000"/>
            <a:headEnd/>
            <a:tailEnd/>
          </a:ln>
          <a:effectLst/>
        </p:spPr>
        <p:txBody>
          <a:bodyPr wrap="none" rtlCol="0" anchor="ctr" anchorCtr="0">
            <a:noAutofit/>
          </a:bodyPr>
          <a:lstStyle/>
          <a:p>
            <a:pPr algn="ctr"/>
            <a:r>
              <a:rPr lang="en-US" altLang="ja-JP" sz="2000" dirty="0" smtClean="0">
                <a:ln>
                  <a:solidFill>
                    <a:srgbClr val="C00000"/>
                  </a:solidFill>
                </a:ln>
                <a:solidFill>
                  <a:srgbClr val="C00000"/>
                </a:solidFill>
                <a:latin typeface="+mj-ea"/>
                <a:ea typeface="+mj-ea"/>
              </a:rPr>
              <a:t>3. Renovation</a:t>
            </a:r>
          </a:p>
        </p:txBody>
      </p:sp>
      <p:sp>
        <p:nvSpPr>
          <p:cNvPr id="70" name="テキスト ボックス 69"/>
          <p:cNvSpPr txBox="1"/>
          <p:nvPr/>
        </p:nvSpPr>
        <p:spPr>
          <a:xfrm>
            <a:off x="13134" y="4436297"/>
            <a:ext cx="1822935" cy="1338828"/>
          </a:xfrm>
          <a:prstGeom prst="rect">
            <a:avLst/>
          </a:prstGeom>
          <a:noFill/>
        </p:spPr>
        <p:txBody>
          <a:bodyPr wrap="none" rtlCol="0">
            <a:spAutoFit/>
          </a:bodyPr>
          <a:lstStyle/>
          <a:p>
            <a:pPr marL="174625" indent="-174625">
              <a:buClr>
                <a:schemeClr val="accent5">
                  <a:lumMod val="50000"/>
                </a:schemeClr>
              </a:buClr>
              <a:buFont typeface="Wingdings" panose="05000000000000000000" pitchFamily="2" charset="2"/>
              <a:buChar char="l"/>
            </a:pPr>
            <a:r>
              <a:rPr lang="ja-JP" altLang="en-US" sz="1800" dirty="0" smtClean="0">
                <a:solidFill>
                  <a:schemeClr val="tx1"/>
                </a:solidFill>
                <a:latin typeface="+mn-ea"/>
                <a:ea typeface="+mn-ea"/>
              </a:rPr>
              <a:t>単一のインフラ</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ja-JP" altLang="en-US" sz="1800" dirty="0">
                <a:solidFill>
                  <a:schemeClr val="tx1"/>
                </a:solidFill>
                <a:latin typeface="+mn-ea"/>
                <a:ea typeface="+mn-ea"/>
              </a:rPr>
              <a:t>単一</a:t>
            </a:r>
            <a:r>
              <a:rPr lang="ja-JP" altLang="en-US" sz="1800" dirty="0" smtClean="0">
                <a:solidFill>
                  <a:schemeClr val="tx1"/>
                </a:solidFill>
                <a:latin typeface="+mn-ea"/>
                <a:ea typeface="+mn-ea"/>
              </a:rPr>
              <a:t>のアプリ</a:t>
            </a:r>
            <a:endParaRPr lang="en-US" altLang="ja-JP" sz="1800" dirty="0" smtClean="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Monolithic</a:t>
            </a:r>
            <a:endParaRPr lang="en-US" altLang="ja-JP" sz="1800" dirty="0">
              <a:solidFill>
                <a:schemeClr val="tx1"/>
              </a:solidFill>
              <a:latin typeface="+mn-ea"/>
              <a:ea typeface="+mn-ea"/>
            </a:endParaRP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Flexibility</a:t>
            </a:r>
          </a:p>
          <a:p>
            <a:pPr marL="174625" indent="-174625">
              <a:buClr>
                <a:schemeClr val="accent5">
                  <a:lumMod val="50000"/>
                </a:schemeClr>
              </a:buClr>
              <a:buFont typeface="Wingdings" panose="05000000000000000000" pitchFamily="2" charset="2"/>
              <a:buChar char="l"/>
            </a:pPr>
            <a:r>
              <a:rPr lang="en-US" altLang="ja-JP" sz="1800" dirty="0" smtClean="0">
                <a:solidFill>
                  <a:schemeClr val="tx1"/>
                </a:solidFill>
                <a:latin typeface="+mn-ea"/>
                <a:ea typeface="+mn-ea"/>
              </a:rPr>
              <a:t>No Scaling</a:t>
            </a:r>
            <a:endParaRPr lang="en-US" altLang="ja-JP" sz="1800" dirty="0">
              <a:solidFill>
                <a:schemeClr val="tx1"/>
              </a:solidFill>
              <a:latin typeface="+mn-ea"/>
              <a:ea typeface="+mn-ea"/>
            </a:endParaRPr>
          </a:p>
        </p:txBody>
      </p:sp>
      <p:sp>
        <p:nvSpPr>
          <p:cNvPr id="71" name="テキスト ボックス 70"/>
          <p:cNvSpPr txBox="1"/>
          <p:nvPr/>
        </p:nvSpPr>
        <p:spPr>
          <a:xfrm>
            <a:off x="2280084" y="4436297"/>
            <a:ext cx="1970411" cy="2128275"/>
          </a:xfrm>
          <a:prstGeom prst="rect">
            <a:avLst/>
          </a:prstGeom>
          <a:noFill/>
        </p:spPr>
        <p:txBody>
          <a:bodyPr wrap="none" rtlCol="0">
            <a:spAutoFit/>
          </a:bodyPr>
          <a:lstStyle/>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ポータビリティ</a:t>
            </a:r>
            <a:endParaRPr lang="en-US" altLang="ja-JP" sz="1800" dirty="0" smtClean="0">
              <a:solidFill>
                <a:schemeClr val="tx1"/>
              </a:solidFill>
              <a:latin typeface="+mn-ea"/>
              <a:ea typeface="+mn-ea"/>
            </a:endParaRPr>
          </a:p>
          <a:p>
            <a:pPr marL="174625" indent="-174625">
              <a:buClr>
                <a:srgbClr val="C00000"/>
              </a:buClr>
            </a:pPr>
            <a:endParaRPr lang="en-US" altLang="ja-JP" sz="105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High Flexibility</a:t>
            </a: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Scaling Up/Out</a:t>
            </a:r>
            <a:endParaRPr lang="en-US" altLang="ja-JP" sz="1800" dirty="0">
              <a:solidFill>
                <a:schemeClr val="tx1"/>
              </a:solidFill>
              <a:latin typeface="+mn-ea"/>
              <a:ea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ea typeface="+mn-ea"/>
              </a:rPr>
              <a:t>CI/CD</a:t>
            </a:r>
          </a:p>
          <a:p>
            <a:pPr marL="174625" indent="-174625">
              <a:buClr>
                <a:srgbClr val="C00000"/>
              </a:buClr>
            </a:pPr>
            <a:endParaRPr lang="en-US" altLang="ja-JP" sz="1050" dirty="0" smtClean="0">
              <a:solidFill>
                <a:schemeClr val="tx1"/>
              </a:solidFill>
              <a:latin typeface="+mn-ea"/>
            </a:endParaRPr>
          </a:p>
          <a:p>
            <a:pPr marL="174625" indent="-174625">
              <a:buClr>
                <a:srgbClr val="C00000"/>
              </a:buClr>
              <a:buFont typeface="Wingdings" panose="05000000000000000000" pitchFamily="2" charset="2"/>
              <a:buChar char="l"/>
            </a:pPr>
            <a:r>
              <a:rPr lang="ja-JP" altLang="en-US" sz="1800" dirty="0" smtClean="0">
                <a:solidFill>
                  <a:schemeClr val="tx1"/>
                </a:solidFill>
                <a:latin typeface="+mn-ea"/>
              </a:rPr>
              <a:t>計測手段の獲得</a:t>
            </a:r>
            <a:endParaRPr lang="en-US" altLang="ja-JP" sz="1800" dirty="0" smtClean="0">
              <a:solidFill>
                <a:schemeClr val="tx1"/>
              </a:solidFill>
              <a:latin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rPr>
              <a:t>Loosely Coupled</a:t>
            </a:r>
          </a:p>
          <a:p>
            <a:pPr marL="174625" indent="-174625">
              <a:buClr>
                <a:srgbClr val="C00000"/>
              </a:buClr>
              <a:buFont typeface="Wingdings" panose="05000000000000000000" pitchFamily="2" charset="2"/>
              <a:buChar char="l"/>
            </a:pPr>
            <a:r>
              <a:rPr lang="en-US" altLang="ja-JP" sz="1800" dirty="0" smtClean="0">
                <a:solidFill>
                  <a:schemeClr val="tx1"/>
                </a:solidFill>
                <a:latin typeface="+mn-ea"/>
              </a:rPr>
              <a:t>Service Oriented</a:t>
            </a:r>
          </a:p>
        </p:txBody>
      </p:sp>
      <p:cxnSp>
        <p:nvCxnSpPr>
          <p:cNvPr id="72" name="直線コネクタ 71"/>
          <p:cNvCxnSpPr/>
          <p:nvPr/>
        </p:nvCxnSpPr>
        <p:spPr bwMode="auto">
          <a:xfrm>
            <a:off x="4630187" y="12954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3" name="直線コネクタ 72"/>
          <p:cNvCxnSpPr/>
          <p:nvPr/>
        </p:nvCxnSpPr>
        <p:spPr bwMode="auto">
          <a:xfrm>
            <a:off x="6820937" y="1273800"/>
            <a:ext cx="0" cy="5508000"/>
          </a:xfrm>
          <a:prstGeom prst="line">
            <a:avLst/>
          </a:prstGeom>
          <a:noFill/>
          <a:ln w="9525" cap="flat" cmpd="sng" algn="ctr">
            <a:solidFill>
              <a:schemeClr val="bg1">
                <a:lumMod val="85000"/>
              </a:schemeClr>
            </a:solidFill>
            <a:prstDash val="solid"/>
            <a:round/>
            <a:headEnd type="none" w="med" len="med"/>
            <a:tailEnd type="none" w="med" len="med"/>
          </a:ln>
          <a:effectLst/>
        </p:spPr>
      </p:cxnSp>
      <p:sp>
        <p:nvSpPr>
          <p:cNvPr id="74" name="テキスト ボックス 73"/>
          <p:cNvSpPr txBox="1"/>
          <p:nvPr/>
        </p:nvSpPr>
        <p:spPr>
          <a:xfrm>
            <a:off x="4661334" y="4436297"/>
            <a:ext cx="2281394" cy="1338828"/>
          </a:xfrm>
          <a:prstGeom prst="rect">
            <a:avLst/>
          </a:prstGeom>
          <a:noFill/>
        </p:spPr>
        <p:txBody>
          <a:bodyPr wrap="none" rtlCol="0">
            <a:spAutoFit/>
          </a:bodyPr>
          <a:lstStyle/>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リファクタリング</a:t>
            </a:r>
            <a:endParaRPr lang="en-US" altLang="ja-JP" sz="1800" dirty="0">
              <a:solidFill>
                <a:schemeClr val="tx1"/>
              </a:solidFill>
              <a:latin typeface="+mn-ea"/>
              <a:ea typeface="+mn-ea"/>
            </a:endParaRPr>
          </a:p>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質的変化</a:t>
            </a:r>
            <a:endParaRPr lang="en-US" altLang="ja-JP" sz="1800" dirty="0" smtClean="0">
              <a:solidFill>
                <a:schemeClr val="tx1"/>
              </a:solidFill>
              <a:latin typeface="+mn-ea"/>
              <a:ea typeface="+mn-ea"/>
            </a:endParaRPr>
          </a:p>
          <a:p>
            <a:pPr marL="174625" indent="-174625">
              <a:buClr>
                <a:srgbClr val="C00000"/>
              </a:buClr>
              <a:buFont typeface="Wingdings" panose="05000000000000000000" pitchFamily="2" charset="2"/>
              <a:buChar char="l"/>
            </a:pPr>
            <a:endParaRPr lang="en-US" altLang="ja-JP" sz="180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ja-JP" altLang="en-US" sz="1800" dirty="0" smtClean="0">
                <a:solidFill>
                  <a:schemeClr val="tx1"/>
                </a:solidFill>
                <a:latin typeface="+mn-ea"/>
              </a:rPr>
              <a:t>継続的改善</a:t>
            </a:r>
            <a:endParaRPr lang="en-US" altLang="ja-JP" sz="1800" dirty="0" smtClean="0">
              <a:solidFill>
                <a:schemeClr val="tx1"/>
              </a:solidFill>
              <a:latin typeface="+mn-ea"/>
            </a:endParaRPr>
          </a:p>
          <a:p>
            <a:pPr marL="174625" indent="-174625">
              <a:buClr>
                <a:srgbClr val="C00000"/>
              </a:buClr>
              <a:buFont typeface="Wingdings" panose="05000000000000000000" pitchFamily="2" charset="2"/>
              <a:buChar char="l"/>
            </a:pPr>
            <a:r>
              <a:rPr lang="en-US" altLang="ja-JP" sz="1800" dirty="0" smtClean="0">
                <a:solidFill>
                  <a:schemeClr val="tx1"/>
                </a:solidFill>
                <a:latin typeface="+mn-ea"/>
              </a:rPr>
              <a:t>High Maintainability</a:t>
            </a:r>
          </a:p>
        </p:txBody>
      </p:sp>
      <p:sp>
        <p:nvSpPr>
          <p:cNvPr id="75" name="テキスト ボックス 74"/>
          <p:cNvSpPr txBox="1"/>
          <p:nvPr/>
        </p:nvSpPr>
        <p:spPr>
          <a:xfrm>
            <a:off x="6794934" y="4436297"/>
            <a:ext cx="2236510" cy="590931"/>
          </a:xfrm>
          <a:prstGeom prst="rect">
            <a:avLst/>
          </a:prstGeom>
          <a:noFill/>
        </p:spPr>
        <p:txBody>
          <a:bodyPr wrap="none" rtlCol="0">
            <a:spAutoFit/>
          </a:bodyPr>
          <a:lstStyle/>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サービスリデザイン</a:t>
            </a:r>
            <a:endParaRPr lang="en-US" altLang="ja-JP" sz="1800" dirty="0" smtClean="0">
              <a:solidFill>
                <a:schemeClr val="tx1"/>
              </a:solidFill>
              <a:latin typeface="+mn-ea"/>
              <a:ea typeface="+mn-ea"/>
            </a:endParaRPr>
          </a:p>
          <a:p>
            <a:pPr marL="174625" indent="-174625">
              <a:buClr>
                <a:srgbClr val="C00000"/>
              </a:buClr>
              <a:buFont typeface="Wingdings" panose="05000000000000000000" pitchFamily="2" charset="2"/>
              <a:buChar char="l"/>
            </a:pPr>
            <a:r>
              <a:rPr lang="ja-JP" altLang="en-US" sz="1800" dirty="0" smtClean="0">
                <a:solidFill>
                  <a:schemeClr val="tx1"/>
                </a:solidFill>
                <a:latin typeface="+mn-ea"/>
                <a:ea typeface="+mn-ea"/>
              </a:rPr>
              <a:t>最適技術適用</a:t>
            </a:r>
            <a:endParaRPr lang="en-US" altLang="ja-JP" sz="1800" dirty="0" smtClean="0">
              <a:solidFill>
                <a:schemeClr val="tx1"/>
              </a:solidFill>
              <a:latin typeface="+mn-ea"/>
              <a:ea typeface="+mn-ea"/>
            </a:endParaRPr>
          </a:p>
        </p:txBody>
      </p:sp>
      <p:cxnSp>
        <p:nvCxnSpPr>
          <p:cNvPr id="8" name="直線コネクタ 7"/>
          <p:cNvCxnSpPr/>
          <p:nvPr/>
        </p:nvCxnSpPr>
        <p:spPr bwMode="auto">
          <a:xfrm>
            <a:off x="13134" y="1785257"/>
            <a:ext cx="9070934" cy="14514"/>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76" name="直線コネクタ 75"/>
          <p:cNvCxnSpPr/>
          <p:nvPr/>
        </p:nvCxnSpPr>
        <p:spPr bwMode="auto">
          <a:xfrm>
            <a:off x="2280084" y="1273800"/>
            <a:ext cx="6803984" cy="0"/>
          </a:xfrm>
          <a:prstGeom prst="line">
            <a:avLst/>
          </a:prstGeom>
          <a:noFill/>
          <a:ln w="9525" cap="flat" cmpd="sng" algn="ctr">
            <a:solidFill>
              <a:schemeClr val="bg1">
                <a:lumMod val="85000"/>
              </a:schemeClr>
            </a:solidFill>
            <a:prstDash val="solid"/>
            <a:round/>
            <a:headEnd type="none" w="med" len="med"/>
            <a:tailEnd type="none" w="med" len="med"/>
          </a:ln>
          <a:effectLst/>
        </p:spPr>
      </p:cxnSp>
      <p:cxnSp>
        <p:nvCxnSpPr>
          <p:cNvPr id="15" name="直線コネクタ 14"/>
          <p:cNvCxnSpPr/>
          <p:nvPr/>
        </p:nvCxnSpPr>
        <p:spPr bwMode="auto">
          <a:xfrm>
            <a:off x="227495" y="4049400"/>
            <a:ext cx="8856573" cy="0"/>
          </a:xfrm>
          <a:prstGeom prst="line">
            <a:avLst/>
          </a:prstGeom>
          <a:noFill/>
          <a:ln w="9525" cap="flat" cmpd="sng" algn="ctr">
            <a:solidFill>
              <a:schemeClr val="bg1">
                <a:lumMod val="85000"/>
              </a:schemeClr>
            </a:solidFill>
            <a:prstDash val="solid"/>
            <a:round/>
            <a:headEnd type="none" w="med" len="med"/>
            <a:tailEnd type="none" w="med" len="med"/>
          </a:ln>
          <a:effectLst/>
        </p:spPr>
      </p:cxnSp>
      <p:grpSp>
        <p:nvGrpSpPr>
          <p:cNvPr id="3" name="グループ化 88"/>
          <p:cNvGrpSpPr/>
          <p:nvPr/>
        </p:nvGrpSpPr>
        <p:grpSpPr>
          <a:xfrm>
            <a:off x="5732753" y="2341411"/>
            <a:ext cx="319644" cy="324135"/>
            <a:chOff x="7526793" y="4506452"/>
            <a:chExt cx="319644" cy="324135"/>
          </a:xfrm>
        </p:grpSpPr>
        <p:sp>
          <p:nvSpPr>
            <p:cNvPr id="90" name="正方形/長方形 89"/>
            <p:cNvSpPr/>
            <p:nvPr/>
          </p:nvSpPr>
          <p:spPr bwMode="auto">
            <a:xfrm>
              <a:off x="7526793" y="4506452"/>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1" name="正方形/長方形 90"/>
            <p:cNvSpPr/>
            <p:nvPr/>
          </p:nvSpPr>
          <p:spPr bwMode="auto">
            <a:xfrm>
              <a:off x="7702437" y="4511294"/>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2" name="正方形/長方形 91"/>
            <p:cNvSpPr/>
            <p:nvPr/>
          </p:nvSpPr>
          <p:spPr bwMode="auto">
            <a:xfrm>
              <a:off x="7526793" y="4686587"/>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3" name="正方形/長方形 92"/>
            <p:cNvSpPr/>
            <p:nvPr/>
          </p:nvSpPr>
          <p:spPr bwMode="auto">
            <a:xfrm>
              <a:off x="7702437" y="4686587"/>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grpSp>
      <p:grpSp>
        <p:nvGrpSpPr>
          <p:cNvPr id="4" name="グループ化 102"/>
          <p:cNvGrpSpPr/>
          <p:nvPr/>
        </p:nvGrpSpPr>
        <p:grpSpPr>
          <a:xfrm>
            <a:off x="7964965" y="2691035"/>
            <a:ext cx="687196" cy="324135"/>
            <a:chOff x="7964965" y="2691035"/>
            <a:chExt cx="687196" cy="324135"/>
          </a:xfrm>
        </p:grpSpPr>
        <p:sp>
          <p:nvSpPr>
            <p:cNvPr id="202" name="正方形/長方形 201"/>
            <p:cNvSpPr/>
            <p:nvPr/>
          </p:nvSpPr>
          <p:spPr bwMode="auto">
            <a:xfrm>
              <a:off x="7964965" y="2691035"/>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61" name="正方形/長方形 60"/>
            <p:cNvSpPr/>
            <p:nvPr/>
          </p:nvSpPr>
          <p:spPr bwMode="auto">
            <a:xfrm>
              <a:off x="8140609" y="2695877"/>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62" name="正方形/長方形 61"/>
            <p:cNvSpPr/>
            <p:nvPr/>
          </p:nvSpPr>
          <p:spPr bwMode="auto">
            <a:xfrm>
              <a:off x="7964965" y="2871170"/>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63" name="正方形/長方形 62"/>
            <p:cNvSpPr/>
            <p:nvPr/>
          </p:nvSpPr>
          <p:spPr bwMode="auto">
            <a:xfrm>
              <a:off x="8154056" y="2871170"/>
              <a:ext cx="32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95" name="正方形/長方形 94"/>
            <p:cNvSpPr/>
            <p:nvPr/>
          </p:nvSpPr>
          <p:spPr bwMode="auto">
            <a:xfrm>
              <a:off x="8319070" y="2695518"/>
              <a:ext cx="32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sp>
          <p:nvSpPr>
            <p:cNvPr id="102" name="正方形/長方形 101"/>
            <p:cNvSpPr/>
            <p:nvPr/>
          </p:nvSpPr>
          <p:spPr bwMode="auto">
            <a:xfrm>
              <a:off x="8508161" y="2862206"/>
              <a:ext cx="144000" cy="144000"/>
            </a:xfrm>
            <a:prstGeom prst="rect">
              <a:avLst/>
            </a:prstGeom>
            <a:solidFill>
              <a:schemeClr val="accent2">
                <a:lumMod val="75000"/>
                <a:alpha val="67000"/>
              </a:schemeClr>
            </a:solidFill>
            <a:ln w="9525">
              <a:solidFill>
                <a:schemeClr val="bg1"/>
              </a:solidFill>
              <a:miter lim="800000"/>
              <a:headEnd/>
              <a:tailEnd/>
            </a:ln>
            <a:effectLst/>
          </p:spPr>
          <p:txBody>
            <a:bodyPr wrap="none" rtlCol="0" anchor="ctr" anchorCtr="0">
              <a:noAutofit/>
            </a:bodyPr>
            <a:lstStyle/>
            <a:p>
              <a:pPr algn="ctr"/>
              <a:endParaRPr lang="en-US" altLang="ja-JP" sz="2000" dirty="0">
                <a:ln>
                  <a:solidFill>
                    <a:schemeClr val="bg1">
                      <a:lumMod val="75000"/>
                    </a:schemeClr>
                  </a:solidFill>
                </a:ln>
                <a:solidFill>
                  <a:schemeClr val="bg1"/>
                </a:solidFill>
                <a:latin typeface="+mn-ea"/>
                <a:ea typeface="+mn-ea"/>
              </a:endParaRPr>
            </a:p>
          </p:txBody>
        </p:sp>
      </p:grpSp>
      <p:sp>
        <p:nvSpPr>
          <p:cNvPr id="104" name="角丸四角形 103"/>
          <p:cNvSpPr/>
          <p:nvPr/>
        </p:nvSpPr>
        <p:spPr bwMode="auto">
          <a:xfrm>
            <a:off x="6710083" y="4343401"/>
            <a:ext cx="2366682" cy="739587"/>
          </a:xfrm>
          <a:prstGeom prst="roundRect">
            <a:avLst/>
          </a:prstGeom>
          <a:noFill/>
          <a:ln w="38100">
            <a:solidFill>
              <a:srgbClr val="00B0F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109" name="線吹き出し 1 (枠付き) 108"/>
          <p:cNvSpPr/>
          <p:nvPr/>
        </p:nvSpPr>
        <p:spPr bwMode="auto">
          <a:xfrm>
            <a:off x="5701551" y="5374081"/>
            <a:ext cx="1859805" cy="480131"/>
          </a:xfrm>
          <a:prstGeom prst="borderCallout1">
            <a:avLst>
              <a:gd name="adj1" fmla="val 28146"/>
              <a:gd name="adj2" fmla="val 102514"/>
              <a:gd name="adj3" fmla="val -71894"/>
              <a:gd name="adj4" fmla="val 115110"/>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nchorCtr="0">
            <a:spAutoFit/>
          </a:bodyPr>
          <a:lstStyle/>
          <a:p>
            <a:r>
              <a:rPr kumimoji="1" lang="en-US" altLang="ja-JP" sz="1400" dirty="0" smtClean="0">
                <a:solidFill>
                  <a:schemeClr val="tx1"/>
                </a:solidFill>
                <a:latin typeface="+mn-ea"/>
              </a:rPr>
              <a:t>In/Out</a:t>
            </a:r>
            <a:r>
              <a:rPr kumimoji="1" lang="ja-JP" altLang="en-US" sz="1400" dirty="0" smtClean="0">
                <a:solidFill>
                  <a:schemeClr val="tx1"/>
                </a:solidFill>
                <a:latin typeface="+mn-ea"/>
              </a:rPr>
              <a:t>に影響を与える</a:t>
            </a:r>
            <a:endParaRPr kumimoji="1" lang="en-US" altLang="ja-JP" sz="1400" dirty="0" smtClean="0">
              <a:solidFill>
                <a:schemeClr val="tx1"/>
              </a:solidFill>
              <a:latin typeface="+mn-ea"/>
            </a:endParaRPr>
          </a:p>
          <a:p>
            <a:r>
              <a:rPr kumimoji="1" lang="ja-JP" altLang="en-US" sz="1400" dirty="0" smtClean="0">
                <a:solidFill>
                  <a:schemeClr val="tx1"/>
                </a:solidFill>
                <a:latin typeface="+mn-ea"/>
              </a:rPr>
              <a:t>変更も含む</a:t>
            </a:r>
            <a:endParaRPr lang="en-US" altLang="ja-JP" sz="1400" dirty="0" smtClean="0">
              <a:solidFill>
                <a:schemeClr val="tx1"/>
              </a:solidFill>
              <a:latin typeface="+mn-ea"/>
            </a:endParaRPr>
          </a:p>
        </p:txBody>
      </p:sp>
      <p:sp>
        <p:nvSpPr>
          <p:cNvPr id="80" name="タイトル 1"/>
          <p:cNvSpPr txBox="1">
            <a:spLocks/>
          </p:cNvSpPr>
          <p:nvPr/>
        </p:nvSpPr>
        <p:spPr bwMode="gray">
          <a:xfrm>
            <a:off x="113191" y="232794"/>
            <a:ext cx="6227987"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ja-JP" altLang="en-US" kern="0" dirty="0" smtClean="0">
                <a:solidFill>
                  <a:prstClr val="black"/>
                </a:solidFill>
              </a:rPr>
              <a:t>柔軟性を重視した疎結合化へのアプローチ方法</a:t>
            </a:r>
            <a:endParaRPr lang="ja-JP" altLang="en-US" kern="0" dirty="0">
              <a:solidFill>
                <a:prstClr val="black"/>
              </a:solidFill>
            </a:endParaRPr>
          </a:p>
        </p:txBody>
      </p:sp>
      <p:sp>
        <p:nvSpPr>
          <p:cNvPr id="81" name="円/楕円 80"/>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82" name="円/楕円 81"/>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85" name="テキスト ボックス 84"/>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86"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23</a:t>
            </a:fld>
            <a:endParaRPr lang="en-US" altLang="ja-JP"/>
          </a:p>
        </p:txBody>
      </p:sp>
    </p:spTree>
    <p:extLst>
      <p:ext uri="{BB962C8B-B14F-4D97-AF65-F5344CB8AC3E}">
        <p14:creationId xmlns="" xmlns:p14="http://schemas.microsoft.com/office/powerpoint/2010/main" val="1700336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テキスト ボックス 82"/>
          <p:cNvSpPr txBox="1"/>
          <p:nvPr/>
        </p:nvSpPr>
        <p:spPr>
          <a:xfrm>
            <a:off x="3352553" y="921658"/>
            <a:ext cx="2943434" cy="369332"/>
          </a:xfrm>
          <a:prstGeom prst="rect">
            <a:avLst/>
          </a:prstGeom>
          <a:noFill/>
        </p:spPr>
        <p:txBody>
          <a:bodyPr wrap="none" rtlCol="0">
            <a:spAutoFit/>
          </a:bodyPr>
          <a:lstStyle/>
          <a:p>
            <a:r>
              <a:rPr kumimoji="1" lang="en-US" altLang="ja-JP" sz="2000" b="1" u="sng" dirty="0" smtClean="0">
                <a:solidFill>
                  <a:schemeClr val="accent3">
                    <a:lumMod val="75000"/>
                  </a:schemeClr>
                </a:solidFill>
                <a:latin typeface="+mj-ea"/>
                <a:ea typeface="+mj-ea"/>
              </a:rPr>
              <a:t>As-I</a:t>
            </a:r>
            <a:r>
              <a:rPr kumimoji="1" lang="ja-JP" altLang="en-US" sz="2000" b="1" u="sng" dirty="0" smtClean="0">
                <a:solidFill>
                  <a:schemeClr val="accent3">
                    <a:lumMod val="75000"/>
                  </a:schemeClr>
                </a:solidFill>
                <a:latin typeface="+mj-ea"/>
                <a:ea typeface="+mj-ea"/>
              </a:rPr>
              <a:t>ｓ </a:t>
            </a:r>
            <a:r>
              <a:rPr kumimoji="1" lang="en-US" altLang="ja-JP" sz="2000" b="1" u="sng" dirty="0" smtClean="0">
                <a:solidFill>
                  <a:schemeClr val="accent3">
                    <a:lumMod val="75000"/>
                  </a:schemeClr>
                </a:solidFill>
                <a:latin typeface="+mj-ea"/>
                <a:ea typeface="+mj-ea"/>
              </a:rPr>
              <a:t>System(monolith)</a:t>
            </a:r>
            <a:endParaRPr kumimoji="1" lang="ja-JP" altLang="en-US" sz="2000" b="1" u="sng" dirty="0" smtClean="0">
              <a:solidFill>
                <a:schemeClr val="accent3">
                  <a:lumMod val="75000"/>
                </a:schemeClr>
              </a:solidFill>
              <a:latin typeface="+mj-ea"/>
              <a:ea typeface="+mj-ea"/>
            </a:endParaRPr>
          </a:p>
        </p:txBody>
      </p:sp>
      <p:sp>
        <p:nvSpPr>
          <p:cNvPr id="6" name="角丸四角形 5"/>
          <p:cNvSpPr/>
          <p:nvPr/>
        </p:nvSpPr>
        <p:spPr bwMode="auto">
          <a:xfrm>
            <a:off x="72000" y="1319140"/>
            <a:ext cx="1476000" cy="1728000"/>
          </a:xfrm>
          <a:prstGeom prst="roundRect">
            <a:avLst/>
          </a:prstGeom>
          <a:noFill/>
          <a:ln w="25400">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200" dirty="0">
                <a:solidFill>
                  <a:schemeClr val="tx1"/>
                </a:solidFill>
                <a:latin typeface="+mj-ea"/>
                <a:ea typeface="+mj-ea"/>
              </a:rPr>
              <a:t>Flexible</a:t>
            </a:r>
            <a:endParaRPr lang="ja-JP" altLang="en-US" sz="3200" dirty="0">
              <a:solidFill>
                <a:schemeClr val="tx1"/>
              </a:solidFill>
              <a:latin typeface="+mj-ea"/>
              <a:ea typeface="+mj-ea"/>
            </a:endParaRPr>
          </a:p>
        </p:txBody>
      </p:sp>
      <p:sp>
        <p:nvSpPr>
          <p:cNvPr id="7" name="角丸四角形 6"/>
          <p:cNvSpPr/>
          <p:nvPr/>
        </p:nvSpPr>
        <p:spPr bwMode="auto">
          <a:xfrm>
            <a:off x="72000" y="3170590"/>
            <a:ext cx="1476000" cy="1728000"/>
          </a:xfrm>
          <a:prstGeom prst="roundRect">
            <a:avLst/>
          </a:prstGeom>
          <a:noFill/>
          <a:ln w="25400">
            <a:solidFill>
              <a:schemeClr val="accent5">
                <a:lumMod val="50000"/>
              </a:schemeClr>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200" dirty="0">
                <a:solidFill>
                  <a:schemeClr val="tx1"/>
                </a:solidFill>
                <a:latin typeface="+mj-ea"/>
                <a:ea typeface="+mj-ea"/>
              </a:rPr>
              <a:t>Stable</a:t>
            </a:r>
            <a:endParaRPr lang="ja-JP" altLang="en-US" sz="3200" dirty="0">
              <a:solidFill>
                <a:schemeClr val="tx1"/>
              </a:solidFill>
              <a:latin typeface="+mj-ea"/>
              <a:ea typeface="+mj-ea"/>
            </a:endParaRPr>
          </a:p>
        </p:txBody>
      </p:sp>
      <p:sp>
        <p:nvSpPr>
          <p:cNvPr id="9" name="正方形/長方形 8"/>
          <p:cNvSpPr/>
          <p:nvPr/>
        </p:nvSpPr>
        <p:spPr bwMode="auto">
          <a:xfrm>
            <a:off x="1586817" y="3170590"/>
            <a:ext cx="1548000" cy="1728000"/>
          </a:xfrm>
          <a:prstGeom prst="rect">
            <a:avLst/>
          </a:prstGeom>
          <a:solidFill>
            <a:schemeClr val="tx2">
              <a:lumMod val="40000"/>
              <a:lumOff val="60000"/>
            </a:schemeClr>
          </a:solidFill>
          <a:ln w="9525">
            <a:noFill/>
            <a:miter lim="800000"/>
            <a:headEnd/>
            <a:tailEnd/>
          </a:ln>
          <a:effectLst>
            <a:outerShdw blurRad="50800" dist="38100" dir="2700000" algn="tl" rotWithShape="0">
              <a:prstClr val="black">
                <a:alpha val="40000"/>
              </a:prstClr>
            </a:outerShdw>
          </a:effectLst>
        </p:spPr>
        <p:txBody>
          <a:bodyPr wrap="square" lIns="36000" tIns="36000" rIns="36000" bIns="36000" rtlCol="0" anchor="t" anchorCtr="0">
            <a:noAutofit/>
          </a:bodyPr>
          <a:lstStyle/>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サービスの停止を最小限に抑える</a:t>
            </a: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シームレスなデプロイを可能とする</a:t>
            </a:r>
            <a:endParaRPr kumimoji="1" lang="ja-JP" altLang="en-US" sz="1600" dirty="0" smtClean="0">
              <a:ln>
                <a:solidFill>
                  <a:schemeClr val="bg1">
                    <a:lumMod val="65000"/>
                  </a:schemeClr>
                </a:solidFill>
              </a:ln>
              <a:solidFill>
                <a:schemeClr val="tx1">
                  <a:lumMod val="85000"/>
                  <a:lumOff val="15000"/>
                </a:schemeClr>
              </a:solidFill>
              <a:latin typeface="+mn-ea"/>
              <a:ea typeface="+mn-ea"/>
            </a:endParaRPr>
          </a:p>
        </p:txBody>
      </p:sp>
      <p:sp>
        <p:nvSpPr>
          <p:cNvPr id="10" name="正方形/長方形 9"/>
          <p:cNvSpPr/>
          <p:nvPr/>
        </p:nvSpPr>
        <p:spPr bwMode="auto">
          <a:xfrm>
            <a:off x="1586817" y="1319140"/>
            <a:ext cx="1548000" cy="1728000"/>
          </a:xfrm>
          <a:prstGeom prst="rect">
            <a:avLst/>
          </a:prstGeom>
          <a:solidFill>
            <a:schemeClr val="accent2">
              <a:lumMod val="40000"/>
              <a:lumOff val="60000"/>
            </a:schemeClr>
          </a:solidFill>
          <a:ln w="9525">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機能やデータを柔軟に変更</a:t>
            </a: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業務プロセスフローを容易に変更</a:t>
            </a:r>
            <a:endParaRPr lang="ja-JP" altLang="en-US" sz="1600" dirty="0">
              <a:ln>
                <a:solidFill>
                  <a:schemeClr val="bg1">
                    <a:lumMod val="65000"/>
                  </a:schemeClr>
                </a:solidFill>
              </a:ln>
              <a:solidFill>
                <a:schemeClr val="tx1">
                  <a:lumMod val="85000"/>
                  <a:lumOff val="15000"/>
                </a:schemeClr>
              </a:solidFill>
              <a:latin typeface="+mn-ea"/>
              <a:ea typeface="+mn-ea"/>
            </a:endParaRPr>
          </a:p>
        </p:txBody>
      </p:sp>
      <p:sp>
        <p:nvSpPr>
          <p:cNvPr id="87" name="正方形/長方形 86"/>
          <p:cNvSpPr/>
          <p:nvPr/>
        </p:nvSpPr>
        <p:spPr bwMode="auto">
          <a:xfrm>
            <a:off x="3538186" y="1319140"/>
            <a:ext cx="2340000" cy="1728000"/>
          </a:xfrm>
          <a:prstGeom prst="rect">
            <a:avLst/>
          </a:prstGeom>
          <a:solidFill>
            <a:schemeClr val="accent3">
              <a:lumMod val="40000"/>
              <a:lumOff val="60000"/>
            </a:schemeClr>
          </a:solidFill>
          <a:ln w="9525">
            <a:noFill/>
            <a:miter lim="800000"/>
            <a:headEnd/>
            <a:tailEnd/>
          </a:ln>
          <a:effectLst/>
        </p:spPr>
        <p:txBody>
          <a:bodyPr wrap="square" lIns="72000" rIns="36000" rtlCol="0" anchor="t" anchorCtr="0">
            <a:noAutofit/>
          </a:bodyPr>
          <a:lstStyle/>
          <a:p>
            <a:pPr marL="72000" indent="-72000">
              <a:buFont typeface="Wingdings" panose="05000000000000000000" pitchFamily="2" charset="2"/>
              <a:buChar char="Ø"/>
            </a:pPr>
            <a:r>
              <a:rPr lang="ja-JP" altLang="en-US" sz="1600" dirty="0" smtClean="0">
                <a:solidFill>
                  <a:schemeClr val="tx1"/>
                </a:solidFill>
                <a:latin typeface="+mn-ea"/>
                <a:ea typeface="+mn-ea"/>
              </a:rPr>
              <a:t>密結合システム</a:t>
            </a:r>
            <a:endParaRPr lang="ja-JP" altLang="en-US" sz="1600" dirty="0">
              <a:solidFill>
                <a:schemeClr val="tx1"/>
              </a:solidFill>
              <a:latin typeface="+mn-ea"/>
              <a:ea typeface="+mn-ea"/>
            </a:endParaRPr>
          </a:p>
        </p:txBody>
      </p:sp>
      <p:sp>
        <p:nvSpPr>
          <p:cNvPr id="89" name="正方形/長方形 88"/>
          <p:cNvSpPr/>
          <p:nvPr/>
        </p:nvSpPr>
        <p:spPr bwMode="auto">
          <a:xfrm>
            <a:off x="3538186" y="3170590"/>
            <a:ext cx="2340000" cy="1728000"/>
          </a:xfrm>
          <a:prstGeom prst="rect">
            <a:avLst/>
          </a:prstGeom>
          <a:solidFill>
            <a:schemeClr val="accent3">
              <a:lumMod val="40000"/>
              <a:lumOff val="60000"/>
            </a:schemeClr>
          </a:solidFill>
          <a:ln w="9525">
            <a:noFill/>
            <a:miter lim="800000"/>
            <a:headEnd/>
            <a:tailEnd/>
          </a:ln>
          <a:effectLst/>
        </p:spPr>
        <p:txBody>
          <a:bodyPr wrap="square" lIns="72000" rIns="36000" rtlCol="0" anchor="t" anchorCtr="0">
            <a:noAutofit/>
          </a:bodyPr>
          <a:lstStyle/>
          <a:p>
            <a:pPr marL="72000" indent="-72000">
              <a:buFont typeface="Wingdings" panose="05000000000000000000" pitchFamily="2" charset="2"/>
              <a:buChar char="Ø"/>
            </a:pPr>
            <a:r>
              <a:rPr lang="ja-JP" altLang="en-US" sz="1600" dirty="0" smtClean="0">
                <a:solidFill>
                  <a:schemeClr val="tx1"/>
                </a:solidFill>
                <a:latin typeface="+mn-ea"/>
                <a:ea typeface="+mn-ea"/>
              </a:rPr>
              <a:t>密結合システムであるため、システム障害の真の影響が識別困難</a:t>
            </a:r>
            <a:endParaRPr lang="en-US" altLang="ja-JP" sz="1600" dirty="0" smtClean="0">
              <a:solidFill>
                <a:schemeClr val="tx1"/>
              </a:solidFill>
              <a:latin typeface="+mn-ea"/>
              <a:ea typeface="+mn-ea"/>
            </a:endParaRPr>
          </a:p>
          <a:p>
            <a:pPr marL="72000" indent="-72000">
              <a:buFont typeface="Wingdings" panose="05000000000000000000" pitchFamily="2" charset="2"/>
              <a:buChar char="Ø"/>
            </a:pPr>
            <a:endParaRPr lang="en-US" altLang="ja-JP" sz="1600" dirty="0" smtClean="0">
              <a:solidFill>
                <a:schemeClr val="tx1"/>
              </a:solidFill>
              <a:latin typeface="+mn-ea"/>
              <a:ea typeface="+mn-ea"/>
            </a:endParaRPr>
          </a:p>
          <a:p>
            <a:pPr marL="72000" indent="-72000">
              <a:buFont typeface="Wingdings" panose="05000000000000000000" pitchFamily="2" charset="2"/>
              <a:buChar char="Ø"/>
            </a:pPr>
            <a:r>
              <a:rPr lang="ja-JP" altLang="en-US" sz="1600" dirty="0" smtClean="0">
                <a:solidFill>
                  <a:schemeClr val="tx1"/>
                </a:solidFill>
                <a:latin typeface="+mn-ea"/>
                <a:ea typeface="+mn-ea"/>
              </a:rPr>
              <a:t>デプロイのためにサービスの停止が必要</a:t>
            </a:r>
            <a:endParaRPr lang="ja-JP" altLang="en-US" sz="1600" dirty="0">
              <a:solidFill>
                <a:schemeClr val="tx1"/>
              </a:solidFill>
              <a:latin typeface="+mn-ea"/>
              <a:ea typeface="+mn-ea"/>
            </a:endParaRPr>
          </a:p>
        </p:txBody>
      </p:sp>
      <p:sp>
        <p:nvSpPr>
          <p:cNvPr id="92" name="二等辺三角形 91"/>
          <p:cNvSpPr/>
          <p:nvPr/>
        </p:nvSpPr>
        <p:spPr bwMode="auto">
          <a:xfrm rot="5400000">
            <a:off x="2551291" y="2093140"/>
            <a:ext cx="1764000" cy="216000"/>
          </a:xfrm>
          <a:prstGeom prst="triangle">
            <a:avLst/>
          </a:prstGeom>
          <a:solidFill>
            <a:schemeClr val="bg1">
              <a:lumMod val="6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93" name="二等辺三角形 92"/>
          <p:cNvSpPr/>
          <p:nvPr/>
        </p:nvSpPr>
        <p:spPr bwMode="auto">
          <a:xfrm rot="5400000">
            <a:off x="2551291" y="3944590"/>
            <a:ext cx="1764000" cy="216000"/>
          </a:xfrm>
          <a:prstGeom prst="triangle">
            <a:avLst/>
          </a:prstGeom>
          <a:solidFill>
            <a:schemeClr val="bg1">
              <a:lumMod val="6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grpSp>
        <p:nvGrpSpPr>
          <p:cNvPr id="2" name="グループ化 158"/>
          <p:cNvGrpSpPr/>
          <p:nvPr/>
        </p:nvGrpSpPr>
        <p:grpSpPr>
          <a:xfrm>
            <a:off x="3955898" y="1657519"/>
            <a:ext cx="1368000" cy="1296000"/>
            <a:chOff x="-2510919" y="3290963"/>
            <a:chExt cx="1440000" cy="2952000"/>
          </a:xfrm>
        </p:grpSpPr>
        <p:sp>
          <p:nvSpPr>
            <p:cNvPr id="131" name="正方形/長方形 130"/>
            <p:cNvSpPr/>
            <p:nvPr/>
          </p:nvSpPr>
          <p:spPr bwMode="auto">
            <a:xfrm>
              <a:off x="-2510919" y="3290963"/>
              <a:ext cx="1440000" cy="2952000"/>
            </a:xfrm>
            <a:prstGeom prst="rect">
              <a:avLst/>
            </a:prstGeom>
            <a:solidFill>
              <a:schemeClr val="bg1">
                <a:lumMod val="95000"/>
              </a:schemeClr>
            </a:solidFill>
            <a:ln w="38100">
              <a:solidFill>
                <a:schemeClr val="tx2"/>
              </a:solidFill>
              <a:miter lim="800000"/>
              <a:headEnd/>
              <a:tailEnd/>
            </a:ln>
            <a:effectLst/>
          </p:spPr>
          <p:txBody>
            <a:bodyPr wrap="none" rtlCol="0" anchor="ctr" anchorCtr="0">
              <a:noAutofit/>
            </a:bodyPr>
            <a:lstStyle/>
            <a:p>
              <a:pPr algn="ctr"/>
              <a:endParaRPr kumimoji="1" lang="ja-JP" altLang="en-US" sz="1600" smtClean="0">
                <a:solidFill>
                  <a:schemeClr val="tx1"/>
                </a:solidFill>
                <a:latin typeface="+mn-ea"/>
                <a:ea typeface="+mn-ea"/>
              </a:endParaRPr>
            </a:p>
          </p:txBody>
        </p:sp>
        <p:pic>
          <p:nvPicPr>
            <p:cNvPr id="142" name="図 14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195919" y="3503084"/>
              <a:ext cx="810001" cy="619703"/>
            </a:xfrm>
            <a:prstGeom prst="rect">
              <a:avLst/>
            </a:prstGeom>
            <a:noFill/>
            <a:ln w="25400">
              <a:solidFill>
                <a:srgbClr val="FFC000"/>
              </a:solidFill>
              <a:miter lim="800000"/>
              <a:headEnd/>
              <a:tailEnd/>
            </a:ln>
            <a:effectLst/>
          </p:spPr>
        </p:pic>
        <p:sp>
          <p:nvSpPr>
            <p:cNvPr id="143" name="円柱 142"/>
            <p:cNvSpPr>
              <a:spLocks noChangeAspect="1"/>
            </p:cNvSpPr>
            <p:nvPr/>
          </p:nvSpPr>
          <p:spPr bwMode="auto">
            <a:xfrm>
              <a:off x="-2212119" y="5520404"/>
              <a:ext cx="842401" cy="453600"/>
            </a:xfrm>
            <a:prstGeom prst="can">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en-US" altLang="ja-JP" sz="1600" dirty="0" smtClean="0">
                  <a:solidFill>
                    <a:schemeClr val="tx1"/>
                  </a:solidFill>
                  <a:latin typeface="+mn-ea"/>
                </a:rPr>
                <a:t>Data</a:t>
              </a:r>
              <a:endParaRPr kumimoji="1" lang="ja-JP" altLang="en-US" sz="1600" dirty="0" smtClean="0">
                <a:solidFill>
                  <a:schemeClr val="tx1"/>
                </a:solidFill>
                <a:latin typeface="+mn-ea"/>
              </a:endParaRPr>
            </a:p>
          </p:txBody>
        </p:sp>
        <p:sp>
          <p:nvSpPr>
            <p:cNvPr id="144" name="フローチャート : 定義済み処理 143"/>
            <p:cNvSpPr>
              <a:spLocks noChangeAspect="1"/>
            </p:cNvSpPr>
            <p:nvPr/>
          </p:nvSpPr>
          <p:spPr bwMode="auto">
            <a:xfrm>
              <a:off x="-2202399" y="4496773"/>
              <a:ext cx="822961" cy="551383"/>
            </a:xfrm>
            <a:prstGeom prst="flowChartPredefinedProcess">
              <a:avLst/>
            </a:prstGeom>
            <a:solidFill>
              <a:schemeClr val="bg1"/>
            </a:solidFill>
            <a:ln w="12700">
              <a:solidFill>
                <a:schemeClr val="tx1"/>
              </a:solidFill>
              <a:miter lim="800000"/>
              <a:headEnd/>
              <a:tailEnd/>
            </a:ln>
            <a:effectLst/>
          </p:spPr>
          <p:txBody>
            <a:bodyPr wrap="none" rtlCol="0" anchor="ctr" anchorCtr="0">
              <a:noAutofit/>
            </a:bodyPr>
            <a:lstStyle/>
            <a:p>
              <a:pPr algn="ctr"/>
              <a:r>
                <a:rPr kumimoji="1" lang="en-US" altLang="ja-JP" sz="1600" dirty="0" smtClean="0">
                  <a:solidFill>
                    <a:schemeClr val="tx1"/>
                  </a:solidFill>
                  <a:latin typeface="+mn-ea"/>
                  <a:ea typeface="+mn-ea"/>
                </a:rPr>
                <a:t>Process</a:t>
              </a:r>
              <a:endParaRPr kumimoji="1" lang="ja-JP" altLang="en-US" sz="1600" dirty="0" smtClean="0">
                <a:solidFill>
                  <a:schemeClr val="tx1"/>
                </a:solidFill>
                <a:latin typeface="+mn-ea"/>
                <a:ea typeface="+mn-ea"/>
              </a:endParaRPr>
            </a:p>
          </p:txBody>
        </p:sp>
        <p:cxnSp>
          <p:nvCxnSpPr>
            <p:cNvPr id="146" name="直線コネクタ 145"/>
            <p:cNvCxnSpPr>
              <a:stCxn id="153" idx="2"/>
              <a:endCxn id="152" idx="0"/>
            </p:cNvCxnSpPr>
            <p:nvPr/>
          </p:nvCxnSpPr>
          <p:spPr bwMode="auto">
            <a:xfrm>
              <a:off x="-1790919" y="4208935"/>
              <a:ext cx="0" cy="175136"/>
            </a:xfrm>
            <a:prstGeom prst="line">
              <a:avLst/>
            </a:prstGeom>
            <a:noFill/>
            <a:ln w="19050" cap="flat" cmpd="sng" algn="ctr">
              <a:solidFill>
                <a:schemeClr val="accent1"/>
              </a:solidFill>
              <a:prstDash val="solid"/>
              <a:round/>
              <a:headEnd type="none" w="med" len="med"/>
              <a:tailEnd type="none" w="med" len="med"/>
            </a:ln>
            <a:effectLst/>
          </p:spPr>
        </p:cxnSp>
        <p:cxnSp>
          <p:nvCxnSpPr>
            <p:cNvPr id="147" name="直線コネクタ 146"/>
            <p:cNvCxnSpPr>
              <a:stCxn id="152" idx="2"/>
              <a:endCxn id="154" idx="0"/>
            </p:cNvCxnSpPr>
            <p:nvPr/>
          </p:nvCxnSpPr>
          <p:spPr bwMode="auto">
            <a:xfrm>
              <a:off x="-1790919" y="5176070"/>
              <a:ext cx="0" cy="175134"/>
            </a:xfrm>
            <a:prstGeom prst="line">
              <a:avLst/>
            </a:prstGeom>
            <a:noFill/>
            <a:ln w="19050" cap="flat" cmpd="sng" algn="ctr">
              <a:solidFill>
                <a:schemeClr val="accent1"/>
              </a:solidFill>
              <a:prstDash val="solid"/>
              <a:round/>
              <a:headEnd type="none" w="med" len="med"/>
              <a:tailEnd type="none" w="med" len="med"/>
            </a:ln>
            <a:effectLst/>
          </p:spPr>
        </p:cxnSp>
        <p:sp>
          <p:nvSpPr>
            <p:cNvPr id="152" name="角丸四角形 151"/>
            <p:cNvSpPr/>
            <p:nvPr/>
          </p:nvSpPr>
          <p:spPr bwMode="auto">
            <a:xfrm>
              <a:off x="-2294919" y="4384071"/>
              <a:ext cx="1008000" cy="791999"/>
            </a:xfrm>
            <a:prstGeom prst="roundRect">
              <a:avLst/>
            </a:prstGeom>
            <a:solidFill>
              <a:schemeClr val="bg1">
                <a:lumMod val="75000"/>
                <a:alpha val="40000"/>
              </a:schemeClr>
            </a:solidFill>
            <a:ln w="19050">
              <a:prstDash val="sysDash"/>
              <a:headEnd/>
              <a:tailEnd/>
            </a:ln>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600">
                <a:solidFill>
                  <a:schemeClr val="tx1"/>
                </a:solidFill>
                <a:latin typeface="+mn-ea"/>
              </a:endParaRPr>
            </a:p>
          </p:txBody>
        </p:sp>
        <p:sp>
          <p:nvSpPr>
            <p:cNvPr id="153" name="角丸四角形 152"/>
            <p:cNvSpPr/>
            <p:nvPr/>
          </p:nvSpPr>
          <p:spPr bwMode="auto">
            <a:xfrm>
              <a:off x="-2294919" y="3416935"/>
              <a:ext cx="1008000" cy="791999"/>
            </a:xfrm>
            <a:prstGeom prst="roundRect">
              <a:avLst/>
            </a:prstGeom>
            <a:solidFill>
              <a:schemeClr val="bg1">
                <a:lumMod val="75000"/>
                <a:alpha val="40000"/>
              </a:schemeClr>
            </a:solidFill>
            <a:ln w="19050">
              <a:prstDash val="sysDash"/>
              <a:headEnd/>
              <a:tailEnd/>
            </a:ln>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600">
                <a:solidFill>
                  <a:schemeClr val="tx1"/>
                </a:solidFill>
                <a:latin typeface="+mn-ea"/>
              </a:endParaRPr>
            </a:p>
          </p:txBody>
        </p:sp>
        <p:sp>
          <p:nvSpPr>
            <p:cNvPr id="154" name="角丸四角形 153"/>
            <p:cNvSpPr/>
            <p:nvPr/>
          </p:nvSpPr>
          <p:spPr bwMode="auto">
            <a:xfrm>
              <a:off x="-2294919" y="5351204"/>
              <a:ext cx="1008000" cy="792000"/>
            </a:xfrm>
            <a:prstGeom prst="roundRect">
              <a:avLst/>
            </a:prstGeom>
            <a:solidFill>
              <a:schemeClr val="bg1">
                <a:lumMod val="75000"/>
                <a:alpha val="40000"/>
              </a:schemeClr>
            </a:solidFill>
            <a:ln w="19050">
              <a:prstDash val="sysDash"/>
              <a:headEnd/>
              <a:tailEnd/>
            </a:ln>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600">
                <a:solidFill>
                  <a:schemeClr val="tx1"/>
                </a:solidFill>
                <a:latin typeface="+mn-ea"/>
              </a:endParaRPr>
            </a:p>
          </p:txBody>
        </p:sp>
        <p:sp>
          <p:nvSpPr>
            <p:cNvPr id="155" name="テキスト ボックス 154"/>
            <p:cNvSpPr txBox="1"/>
            <p:nvPr/>
          </p:nvSpPr>
          <p:spPr>
            <a:xfrm>
              <a:off x="-2349334" y="3550539"/>
              <a:ext cx="374935" cy="715067"/>
            </a:xfrm>
            <a:prstGeom prst="rect">
              <a:avLst/>
            </a:prstGeom>
            <a:noFill/>
          </p:spPr>
          <p:txBody>
            <a:bodyPr wrap="none" rtlCol="0">
              <a:spAutoFit/>
            </a:bodyPr>
            <a:lstStyle/>
            <a:p>
              <a:r>
                <a:rPr kumimoji="1" lang="en-US" altLang="ja-JP" sz="1600" dirty="0" smtClean="0">
                  <a:solidFill>
                    <a:schemeClr val="tx1"/>
                  </a:solidFill>
                  <a:latin typeface="+mn-ea"/>
                  <a:ea typeface="+mn-ea"/>
                </a:rPr>
                <a:t>UI</a:t>
              </a:r>
              <a:endParaRPr kumimoji="1" lang="ja-JP" altLang="en-US" sz="1600" dirty="0" smtClean="0">
                <a:solidFill>
                  <a:schemeClr val="tx1"/>
                </a:solidFill>
                <a:latin typeface="+mn-ea"/>
                <a:ea typeface="+mn-ea"/>
              </a:endParaRPr>
            </a:p>
          </p:txBody>
        </p:sp>
      </p:grpSp>
      <p:sp>
        <p:nvSpPr>
          <p:cNvPr id="5" name="角丸四角形 4"/>
          <p:cNvSpPr/>
          <p:nvPr/>
        </p:nvSpPr>
        <p:spPr bwMode="auto">
          <a:xfrm>
            <a:off x="72000" y="5014740"/>
            <a:ext cx="1476000" cy="1728000"/>
          </a:xfrm>
          <a:prstGeom prst="roundRect">
            <a:avLst/>
          </a:prstGeom>
          <a:noFill/>
          <a:ln w="25400">
            <a:solidFill>
              <a:srgbClr val="FFC000"/>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3200" dirty="0">
                <a:solidFill>
                  <a:schemeClr val="tx1"/>
                </a:solidFill>
                <a:latin typeface="+mj-ea"/>
                <a:ea typeface="+mj-ea"/>
              </a:rPr>
              <a:t>Simple</a:t>
            </a:r>
            <a:endParaRPr lang="ja-JP" altLang="en-US" sz="3200" dirty="0">
              <a:solidFill>
                <a:schemeClr val="tx1"/>
              </a:solidFill>
              <a:latin typeface="+mj-ea"/>
              <a:ea typeface="+mj-ea"/>
            </a:endParaRPr>
          </a:p>
        </p:txBody>
      </p:sp>
      <p:sp>
        <p:nvSpPr>
          <p:cNvPr id="8" name="正方形/長方形 7"/>
          <p:cNvSpPr/>
          <p:nvPr/>
        </p:nvSpPr>
        <p:spPr bwMode="auto">
          <a:xfrm>
            <a:off x="1586817" y="5014740"/>
            <a:ext cx="1548000" cy="1728000"/>
          </a:xfrm>
          <a:prstGeom prst="rect">
            <a:avLst/>
          </a:prstGeom>
          <a:solidFill>
            <a:srgbClr val="FFCC00"/>
          </a:solidFill>
          <a:ln w="9525">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高いユーザビリティ</a:t>
            </a:r>
            <a:endParaRPr lang="en-US" altLang="ja-JP" sz="1600" dirty="0" smtClean="0">
              <a:ln>
                <a:solidFill>
                  <a:schemeClr val="bg1">
                    <a:lumMod val="65000"/>
                  </a:schemeClr>
                </a:solidFill>
              </a:ln>
              <a:solidFill>
                <a:schemeClr val="tx1">
                  <a:lumMod val="85000"/>
                  <a:lumOff val="15000"/>
                </a:schemeClr>
              </a:solidFill>
              <a:latin typeface="+mn-ea"/>
              <a:ea typeface="+mn-ea"/>
            </a:endParaRPr>
          </a:p>
          <a:p>
            <a:endParaRPr lang="en-US" altLang="ja-JP" sz="1600" dirty="0" smtClean="0">
              <a:ln>
                <a:solidFill>
                  <a:schemeClr val="bg1">
                    <a:lumMod val="65000"/>
                  </a:schemeClr>
                </a:solidFill>
              </a:ln>
              <a:solidFill>
                <a:schemeClr val="tx1">
                  <a:lumMod val="85000"/>
                  <a:lumOff val="15000"/>
                </a:schemeClr>
              </a:solidFill>
              <a:latin typeface="+mn-ea"/>
              <a:ea typeface="+mn-ea"/>
            </a:endParaRPr>
          </a:p>
          <a:p>
            <a:pPr marL="72000" indent="-108000">
              <a:buFont typeface="Arial" panose="020B0604020202020204" pitchFamily="34" charset="0"/>
              <a:buChar char="•"/>
            </a:pPr>
            <a:r>
              <a:rPr lang="ja-JP" altLang="en-US" sz="1600" dirty="0" smtClean="0">
                <a:ln>
                  <a:solidFill>
                    <a:schemeClr val="bg1">
                      <a:lumMod val="65000"/>
                    </a:schemeClr>
                  </a:solidFill>
                </a:ln>
                <a:solidFill>
                  <a:schemeClr val="tx1">
                    <a:lumMod val="85000"/>
                    <a:lumOff val="15000"/>
                  </a:schemeClr>
                </a:solidFill>
                <a:latin typeface="+mn-ea"/>
                <a:ea typeface="+mn-ea"/>
              </a:rPr>
              <a:t>ユニバーサル技術により何処からでも利用可能</a:t>
            </a:r>
            <a:endParaRPr lang="en-US" altLang="ja-JP" sz="1600" dirty="0" smtClean="0">
              <a:ln>
                <a:solidFill>
                  <a:schemeClr val="bg1">
                    <a:lumMod val="65000"/>
                  </a:schemeClr>
                </a:solidFill>
              </a:ln>
              <a:solidFill>
                <a:schemeClr val="tx1">
                  <a:lumMod val="85000"/>
                  <a:lumOff val="15000"/>
                </a:schemeClr>
              </a:solidFill>
              <a:latin typeface="+mn-ea"/>
              <a:ea typeface="+mn-ea"/>
            </a:endParaRPr>
          </a:p>
        </p:txBody>
      </p:sp>
      <p:sp>
        <p:nvSpPr>
          <p:cNvPr id="85" name="正方形/長方形 84"/>
          <p:cNvSpPr/>
          <p:nvPr/>
        </p:nvSpPr>
        <p:spPr bwMode="auto">
          <a:xfrm>
            <a:off x="3538186" y="5014740"/>
            <a:ext cx="2340000" cy="1728000"/>
          </a:xfrm>
          <a:prstGeom prst="rect">
            <a:avLst/>
          </a:prstGeom>
          <a:solidFill>
            <a:schemeClr val="accent3">
              <a:lumMod val="40000"/>
              <a:lumOff val="60000"/>
            </a:schemeClr>
          </a:solidFill>
          <a:ln w="9525">
            <a:noFill/>
            <a:miter lim="800000"/>
            <a:headEnd/>
            <a:tailEnd/>
          </a:ln>
          <a:effectLst/>
        </p:spPr>
        <p:txBody>
          <a:bodyPr wrap="square" lIns="36000" rIns="36000" rtlCol="0" anchor="t" anchorCtr="0">
            <a:noAutofit/>
          </a:bodyPr>
          <a:lstStyle/>
          <a:p>
            <a:pPr marL="72000" indent="-72000">
              <a:buFont typeface="Wingdings" panose="05000000000000000000" pitchFamily="2" charset="2"/>
              <a:buChar char="Ø"/>
            </a:pPr>
            <a:endParaRPr lang="en-US" altLang="ja-JP" sz="1600" dirty="0" smtClean="0">
              <a:solidFill>
                <a:schemeClr val="tx1"/>
              </a:solidFill>
              <a:latin typeface="+mn-ea"/>
              <a:ea typeface="+mn-ea"/>
            </a:endParaRPr>
          </a:p>
          <a:p>
            <a:pPr marL="72000" indent="-72000">
              <a:buFont typeface="Wingdings" panose="05000000000000000000" pitchFamily="2" charset="2"/>
              <a:buChar char="Ø"/>
            </a:pPr>
            <a:r>
              <a:rPr lang="en-US" altLang="ja-JP" sz="1600" dirty="0" smtClean="0">
                <a:solidFill>
                  <a:schemeClr val="tx1"/>
                </a:solidFill>
                <a:latin typeface="+mn-ea"/>
                <a:ea typeface="+mn-ea"/>
              </a:rPr>
              <a:t> </a:t>
            </a:r>
            <a:r>
              <a:rPr lang="ja-JP" altLang="en-US" sz="1600" dirty="0" smtClean="0">
                <a:solidFill>
                  <a:schemeClr val="tx1"/>
                </a:solidFill>
                <a:latin typeface="+mn-ea"/>
                <a:ea typeface="+mn-ea"/>
              </a:rPr>
              <a:t>低いユーザビリティ</a:t>
            </a:r>
            <a:endParaRPr lang="en-US" altLang="ja-JP" sz="1600" dirty="0" smtClean="0">
              <a:solidFill>
                <a:schemeClr val="tx1"/>
              </a:solidFill>
              <a:latin typeface="+mn-ea"/>
              <a:ea typeface="+mn-ea"/>
            </a:endParaRPr>
          </a:p>
          <a:p>
            <a:pPr marL="72000" indent="-72000">
              <a:buFont typeface="Wingdings" panose="05000000000000000000" pitchFamily="2" charset="2"/>
              <a:buChar char="Ø"/>
            </a:pPr>
            <a:endParaRPr lang="en-US" altLang="ja-JP" sz="1600" dirty="0">
              <a:solidFill>
                <a:schemeClr val="tx1"/>
              </a:solidFill>
              <a:latin typeface="+mn-ea"/>
              <a:ea typeface="+mn-ea"/>
            </a:endParaRPr>
          </a:p>
          <a:p>
            <a:pPr marL="72000" indent="-72000">
              <a:buFont typeface="Wingdings" panose="05000000000000000000" pitchFamily="2" charset="2"/>
              <a:buChar char="Ø"/>
            </a:pPr>
            <a:r>
              <a:rPr kumimoji="1" lang="ja-JP" altLang="en-US" sz="1600" dirty="0" smtClean="0">
                <a:solidFill>
                  <a:schemeClr val="tx1"/>
                </a:solidFill>
                <a:latin typeface="+mn-ea"/>
                <a:ea typeface="+mn-ea"/>
              </a:rPr>
              <a:t>ベンダー依存の技術</a:t>
            </a:r>
          </a:p>
        </p:txBody>
      </p:sp>
      <p:sp>
        <p:nvSpPr>
          <p:cNvPr id="91" name="二等辺三角形 90"/>
          <p:cNvSpPr/>
          <p:nvPr/>
        </p:nvSpPr>
        <p:spPr bwMode="auto">
          <a:xfrm rot="5400000">
            <a:off x="2551291" y="5788740"/>
            <a:ext cx="1764000" cy="216000"/>
          </a:xfrm>
          <a:prstGeom prst="triangle">
            <a:avLst/>
          </a:prstGeom>
          <a:solidFill>
            <a:schemeClr val="bg1">
              <a:lumMod val="6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48" name="テキスト ボックス 147"/>
          <p:cNvSpPr txBox="1"/>
          <p:nvPr/>
        </p:nvSpPr>
        <p:spPr>
          <a:xfrm>
            <a:off x="724077" y="921658"/>
            <a:ext cx="1579278" cy="369332"/>
          </a:xfrm>
          <a:prstGeom prst="rect">
            <a:avLst/>
          </a:prstGeom>
          <a:noFill/>
        </p:spPr>
        <p:txBody>
          <a:bodyPr wrap="none" rtlCol="0">
            <a:spAutoFit/>
          </a:bodyPr>
          <a:lstStyle/>
          <a:p>
            <a:r>
              <a:rPr kumimoji="1" lang="en-US" altLang="ja-JP" sz="2000" b="1" u="sng" dirty="0" smtClean="0">
                <a:solidFill>
                  <a:schemeClr val="tx2">
                    <a:lumMod val="50000"/>
                  </a:schemeClr>
                </a:solidFill>
                <a:latin typeface="+mj-ea"/>
                <a:ea typeface="+mj-ea"/>
              </a:rPr>
              <a:t>Requirement</a:t>
            </a:r>
            <a:endParaRPr kumimoji="1" lang="ja-JP" altLang="en-US" sz="2000" b="1" u="sng" dirty="0" smtClean="0">
              <a:solidFill>
                <a:schemeClr val="tx2">
                  <a:lumMod val="50000"/>
                </a:schemeClr>
              </a:solidFill>
              <a:latin typeface="+mj-ea"/>
              <a:ea typeface="+mj-ea"/>
            </a:endParaRPr>
          </a:p>
        </p:txBody>
      </p:sp>
      <p:sp>
        <p:nvSpPr>
          <p:cNvPr id="175" name="円/楕円 174"/>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176" name="円/楕円 175"/>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177" name="テキスト ボックス 176"/>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
        <p:nvSpPr>
          <p:cNvPr id="31" name="テキスト ボックス 30"/>
          <p:cNvSpPr txBox="1"/>
          <p:nvPr/>
        </p:nvSpPr>
        <p:spPr>
          <a:xfrm>
            <a:off x="6894230" y="921658"/>
            <a:ext cx="1818126" cy="369332"/>
          </a:xfrm>
          <a:prstGeom prst="rect">
            <a:avLst/>
          </a:prstGeom>
          <a:noFill/>
        </p:spPr>
        <p:txBody>
          <a:bodyPr wrap="none" rtlCol="0">
            <a:spAutoFit/>
          </a:bodyPr>
          <a:lstStyle/>
          <a:p>
            <a:r>
              <a:rPr kumimoji="1" lang="en-US" altLang="ja-JP" sz="2000" b="1" u="sng" dirty="0" smtClean="0">
                <a:solidFill>
                  <a:schemeClr val="accent2"/>
                </a:solidFill>
                <a:latin typeface="+mj-ea"/>
                <a:ea typeface="+mj-ea"/>
              </a:rPr>
              <a:t>To-Be</a:t>
            </a:r>
            <a:r>
              <a:rPr kumimoji="1" lang="ja-JP" altLang="en-US" sz="2000" b="1" u="sng" dirty="0" smtClean="0">
                <a:solidFill>
                  <a:schemeClr val="accent2"/>
                </a:solidFill>
                <a:latin typeface="+mj-ea"/>
                <a:ea typeface="+mj-ea"/>
              </a:rPr>
              <a:t> </a:t>
            </a:r>
            <a:r>
              <a:rPr kumimoji="1" lang="en-US" altLang="ja-JP" sz="2000" b="1" u="sng" dirty="0" smtClean="0">
                <a:solidFill>
                  <a:schemeClr val="accent2"/>
                </a:solidFill>
                <a:latin typeface="+mj-ea"/>
                <a:ea typeface="+mj-ea"/>
              </a:rPr>
              <a:t>System</a:t>
            </a:r>
            <a:endParaRPr kumimoji="1" lang="ja-JP" altLang="en-US" sz="2000" b="1" u="sng" dirty="0" smtClean="0">
              <a:solidFill>
                <a:schemeClr val="accent2"/>
              </a:solidFill>
              <a:latin typeface="+mj-ea"/>
              <a:ea typeface="+mj-ea"/>
            </a:endParaRPr>
          </a:p>
        </p:txBody>
      </p:sp>
      <p:sp>
        <p:nvSpPr>
          <p:cNvPr id="33" name="正方形/長方形 32"/>
          <p:cNvSpPr/>
          <p:nvPr/>
        </p:nvSpPr>
        <p:spPr bwMode="auto">
          <a:xfrm>
            <a:off x="6078061" y="1331837"/>
            <a:ext cx="2185253" cy="4060434"/>
          </a:xfrm>
          <a:prstGeom prst="rect">
            <a:avLst/>
          </a:prstGeom>
          <a:solidFill>
            <a:schemeClr val="accent2">
              <a:lumMod val="40000"/>
              <a:lumOff val="60000"/>
            </a:schemeClr>
          </a:solidFill>
          <a:ln w="38100">
            <a:solidFill>
              <a:schemeClr val="accent2">
                <a:lumMod val="60000"/>
                <a:lumOff val="40000"/>
              </a:schemeClr>
            </a:solidFill>
            <a:miter lim="800000"/>
            <a:headEnd/>
            <a:tailEnd/>
          </a:ln>
          <a:effectLst/>
        </p:spPr>
        <p:txBody>
          <a:bodyPr wrap="square" lIns="72000" rIns="0" rtlCol="0" anchor="t" anchorCtr="0">
            <a:noAutofit/>
          </a:bodyPr>
          <a:lstStyle/>
          <a:p>
            <a:r>
              <a:rPr kumimoji="1" lang="en-US" altLang="ja-JP" sz="2400" dirty="0" smtClean="0">
                <a:ln>
                  <a:solidFill>
                    <a:schemeClr val="bg1"/>
                  </a:solidFill>
                </a:ln>
                <a:solidFill>
                  <a:srgbClr val="C00000"/>
                </a:solidFill>
                <a:latin typeface="+mn-ea"/>
                <a:ea typeface="+mn-ea"/>
              </a:rPr>
              <a:t>A: </a:t>
            </a:r>
            <a:r>
              <a:rPr kumimoji="1" lang="ja-JP" altLang="en-US" sz="2400" dirty="0" smtClean="0">
                <a:ln>
                  <a:solidFill>
                    <a:schemeClr val="bg1"/>
                  </a:solidFill>
                </a:ln>
                <a:solidFill>
                  <a:srgbClr val="C00000"/>
                </a:solidFill>
                <a:latin typeface="+mn-ea"/>
                <a:ea typeface="+mn-ea"/>
              </a:rPr>
              <a:t>疎結合化</a:t>
            </a:r>
            <a:endParaRPr kumimoji="1" lang="en-US" altLang="ja-JP" sz="2400" dirty="0" smtClean="0">
              <a:ln>
                <a:solidFill>
                  <a:schemeClr val="bg1"/>
                </a:solidFill>
              </a:ln>
              <a:solidFill>
                <a:srgbClr val="C00000"/>
              </a:solidFill>
              <a:latin typeface="+mn-ea"/>
              <a:ea typeface="+mn-ea"/>
            </a:endParaRPr>
          </a:p>
          <a:p>
            <a:r>
              <a:rPr kumimoji="1" lang="ja-JP" altLang="en-US" sz="1600" dirty="0" smtClean="0">
                <a:solidFill>
                  <a:schemeClr val="tx1"/>
                </a:solidFill>
                <a:latin typeface="+mn-ea"/>
                <a:ea typeface="+mn-ea"/>
              </a:rPr>
              <a:t>システムの要素を分離、</a:t>
            </a:r>
            <a:endParaRPr kumimoji="1" lang="en-US" altLang="ja-JP" sz="1600" dirty="0" smtClean="0">
              <a:solidFill>
                <a:schemeClr val="tx1"/>
              </a:solidFill>
              <a:latin typeface="+mn-ea"/>
              <a:ea typeface="+mn-ea"/>
            </a:endParaRPr>
          </a:p>
          <a:p>
            <a:r>
              <a:rPr lang="ja-JP" altLang="en-US" sz="1600" dirty="0" smtClean="0">
                <a:solidFill>
                  <a:schemeClr val="tx1"/>
                </a:solidFill>
                <a:latin typeface="+mn-ea"/>
                <a:ea typeface="+mn-ea"/>
              </a:rPr>
              <a:t>疎結合化する</a:t>
            </a:r>
            <a:endParaRPr kumimoji="1" lang="ja-JP" altLang="en-US" sz="1600" dirty="0" smtClean="0">
              <a:solidFill>
                <a:schemeClr val="tx1"/>
              </a:solidFill>
              <a:latin typeface="+mn-ea"/>
              <a:ea typeface="+mn-ea"/>
            </a:endParaRPr>
          </a:p>
        </p:txBody>
      </p:sp>
      <p:sp>
        <p:nvSpPr>
          <p:cNvPr id="34" name="角丸四角形 33"/>
          <p:cNvSpPr/>
          <p:nvPr/>
        </p:nvSpPr>
        <p:spPr bwMode="auto">
          <a:xfrm>
            <a:off x="6114603" y="4374297"/>
            <a:ext cx="1036317" cy="788035"/>
          </a:xfrm>
          <a:prstGeom prst="roundRect">
            <a:avLst/>
          </a:prstGeom>
          <a:ln w="381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kumimoji="1" lang="ja-JP" altLang="en-US" sz="1800" smtClean="0">
              <a:solidFill>
                <a:schemeClr val="tx1"/>
              </a:solidFill>
              <a:latin typeface="+mn-ea"/>
            </a:endParaRPr>
          </a:p>
        </p:txBody>
      </p:sp>
      <p:sp>
        <p:nvSpPr>
          <p:cNvPr id="35" name="角丸四角形 34"/>
          <p:cNvSpPr/>
          <p:nvPr/>
        </p:nvSpPr>
        <p:spPr bwMode="auto">
          <a:xfrm>
            <a:off x="6339315" y="2362185"/>
            <a:ext cx="1036317" cy="788035"/>
          </a:xfrm>
          <a:prstGeom prst="roundRect">
            <a:avLst/>
          </a:prstGeom>
          <a:ln w="381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800">
              <a:solidFill>
                <a:schemeClr val="tx1"/>
              </a:solidFill>
              <a:latin typeface="+mn-ea"/>
            </a:endParaRPr>
          </a:p>
        </p:txBody>
      </p:sp>
      <p:pic>
        <p:nvPicPr>
          <p:cNvPr id="36" name="図 3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76857" y="2463900"/>
            <a:ext cx="764998" cy="585275"/>
          </a:xfrm>
          <a:prstGeom prst="rect">
            <a:avLst/>
          </a:prstGeom>
          <a:noFill/>
          <a:ln w="25400">
            <a:solidFill>
              <a:srgbClr val="FFC000"/>
            </a:solidFill>
            <a:miter lim="800000"/>
            <a:headEnd/>
            <a:tailEnd/>
          </a:ln>
          <a:effectLst/>
        </p:spPr>
      </p:pic>
      <p:sp>
        <p:nvSpPr>
          <p:cNvPr id="37" name="円柱 36"/>
          <p:cNvSpPr/>
          <p:nvPr/>
        </p:nvSpPr>
        <p:spPr bwMode="auto">
          <a:xfrm>
            <a:off x="6236200" y="4581008"/>
            <a:ext cx="795598" cy="428400"/>
          </a:xfrm>
          <a:prstGeom prst="can">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nchorCtr="0">
            <a:noAutofit/>
          </a:bodyPr>
          <a:lstStyle/>
          <a:p>
            <a:pPr algn="ctr"/>
            <a:r>
              <a:rPr kumimoji="1" lang="en-US" altLang="ja-JP" sz="1800" dirty="0" smtClean="0">
                <a:solidFill>
                  <a:schemeClr val="tx1"/>
                </a:solidFill>
                <a:latin typeface="+mn-ea"/>
              </a:rPr>
              <a:t>Data</a:t>
            </a:r>
            <a:endParaRPr kumimoji="1" lang="ja-JP" altLang="en-US" sz="1800" dirty="0" smtClean="0">
              <a:solidFill>
                <a:schemeClr val="tx1"/>
              </a:solidFill>
              <a:latin typeface="+mn-ea"/>
            </a:endParaRPr>
          </a:p>
        </p:txBody>
      </p:sp>
      <p:sp>
        <p:nvSpPr>
          <p:cNvPr id="38" name="角丸四角形 37"/>
          <p:cNvSpPr/>
          <p:nvPr/>
        </p:nvSpPr>
        <p:spPr bwMode="auto">
          <a:xfrm>
            <a:off x="7150920" y="3390848"/>
            <a:ext cx="1036319" cy="788035"/>
          </a:xfrm>
          <a:prstGeom prst="roundRect">
            <a:avLst/>
          </a:prstGeom>
          <a:ln w="381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pPr algn="ctr"/>
            <a:endParaRPr lang="ja-JP" altLang="en-US" sz="1800">
              <a:solidFill>
                <a:schemeClr val="tx1"/>
              </a:solidFill>
              <a:latin typeface="+mn-ea"/>
            </a:endParaRPr>
          </a:p>
        </p:txBody>
      </p:sp>
      <p:cxnSp>
        <p:nvCxnSpPr>
          <p:cNvPr id="39" name="直線矢印コネクタ 38"/>
          <p:cNvCxnSpPr>
            <a:stCxn id="35" idx="2"/>
            <a:endCxn id="34" idx="0"/>
          </p:cNvCxnSpPr>
          <p:nvPr/>
        </p:nvCxnSpPr>
        <p:spPr bwMode="auto">
          <a:xfrm flipH="1">
            <a:off x="6632762" y="3150220"/>
            <a:ext cx="224712" cy="1224077"/>
          </a:xfrm>
          <a:prstGeom prst="straightConnector1">
            <a:avLst/>
          </a:prstGeom>
          <a:noFill/>
          <a:ln w="38100" cap="flat" cmpd="sng" algn="ctr">
            <a:solidFill>
              <a:schemeClr val="tx2">
                <a:lumMod val="60000"/>
                <a:lumOff val="40000"/>
              </a:schemeClr>
            </a:solidFill>
            <a:prstDash val="solid"/>
            <a:round/>
            <a:headEnd type="arrow" w="med" len="med"/>
            <a:tailEnd type="arrow" w="med" len="med"/>
          </a:ln>
          <a:effectLst/>
        </p:spPr>
      </p:cxnSp>
      <p:cxnSp>
        <p:nvCxnSpPr>
          <p:cNvPr id="40" name="直線矢印コネクタ 39"/>
          <p:cNvCxnSpPr>
            <a:stCxn id="35" idx="2"/>
            <a:endCxn id="38" idx="1"/>
          </p:cNvCxnSpPr>
          <p:nvPr/>
        </p:nvCxnSpPr>
        <p:spPr bwMode="auto">
          <a:xfrm>
            <a:off x="6857474" y="3150220"/>
            <a:ext cx="293446" cy="634646"/>
          </a:xfrm>
          <a:prstGeom prst="straightConnector1">
            <a:avLst/>
          </a:prstGeom>
          <a:noFill/>
          <a:ln w="38100" cap="flat" cmpd="sng" algn="ctr">
            <a:solidFill>
              <a:schemeClr val="tx2">
                <a:lumMod val="60000"/>
                <a:lumOff val="40000"/>
              </a:schemeClr>
            </a:solidFill>
            <a:prstDash val="solid"/>
            <a:round/>
            <a:headEnd type="arrow" w="med" len="med"/>
            <a:tailEnd type="arrow" w="med" len="med"/>
          </a:ln>
          <a:effectLst/>
        </p:spPr>
      </p:cxnSp>
      <p:cxnSp>
        <p:nvCxnSpPr>
          <p:cNvPr id="41" name="直線矢印コネクタ 40"/>
          <p:cNvCxnSpPr>
            <a:stCxn id="38" idx="1"/>
            <a:endCxn id="34" idx="0"/>
          </p:cNvCxnSpPr>
          <p:nvPr/>
        </p:nvCxnSpPr>
        <p:spPr bwMode="auto">
          <a:xfrm flipH="1">
            <a:off x="6632762" y="3784866"/>
            <a:ext cx="518158" cy="589431"/>
          </a:xfrm>
          <a:prstGeom prst="straightConnector1">
            <a:avLst/>
          </a:prstGeom>
          <a:noFill/>
          <a:ln w="38100" cap="flat" cmpd="sng" algn="ctr">
            <a:solidFill>
              <a:schemeClr val="tx2">
                <a:lumMod val="60000"/>
                <a:lumOff val="40000"/>
              </a:schemeClr>
            </a:solidFill>
            <a:prstDash val="solid"/>
            <a:round/>
            <a:headEnd type="arrow" w="med" len="med"/>
            <a:tailEnd type="arrow" w="med" len="med"/>
          </a:ln>
          <a:effectLst/>
        </p:spPr>
      </p:cxnSp>
      <p:sp>
        <p:nvSpPr>
          <p:cNvPr id="42" name="フローチャート : 定義済み処理 41"/>
          <p:cNvSpPr/>
          <p:nvPr/>
        </p:nvSpPr>
        <p:spPr bwMode="auto">
          <a:xfrm>
            <a:off x="7294975" y="3545168"/>
            <a:ext cx="777240" cy="520751"/>
          </a:xfrm>
          <a:prstGeom prst="flowChartPredefinedProcess">
            <a:avLst/>
          </a:prstGeom>
          <a:solidFill>
            <a:schemeClr val="bg1"/>
          </a:solidFill>
          <a:ln w="12700">
            <a:solidFill>
              <a:schemeClr val="tx1"/>
            </a:solidFill>
            <a:miter lim="800000"/>
            <a:headEnd/>
            <a:tailEnd/>
          </a:ln>
          <a:effectLst/>
        </p:spPr>
        <p:txBody>
          <a:bodyPr wrap="none" rtlCol="0" anchor="ctr" anchorCtr="0">
            <a:noAutofit/>
          </a:bodyPr>
          <a:lstStyle/>
          <a:p>
            <a:pPr algn="ctr"/>
            <a:r>
              <a:rPr kumimoji="1" lang="en-US" altLang="ja-JP" sz="1800" dirty="0" smtClean="0">
                <a:solidFill>
                  <a:schemeClr val="tx1"/>
                </a:solidFill>
                <a:latin typeface="+mn-ea"/>
                <a:ea typeface="+mn-ea"/>
              </a:rPr>
              <a:t>Service</a:t>
            </a:r>
            <a:endParaRPr kumimoji="1" lang="ja-JP" altLang="en-US" sz="1800" dirty="0" smtClean="0">
              <a:solidFill>
                <a:schemeClr val="tx1"/>
              </a:solidFill>
              <a:latin typeface="+mn-ea"/>
              <a:ea typeface="+mn-ea"/>
            </a:endParaRPr>
          </a:p>
        </p:txBody>
      </p:sp>
      <p:sp>
        <p:nvSpPr>
          <p:cNvPr id="43" name="テキスト ボックス 42"/>
          <p:cNvSpPr txBox="1"/>
          <p:nvPr/>
        </p:nvSpPr>
        <p:spPr>
          <a:xfrm>
            <a:off x="6274263" y="2611344"/>
            <a:ext cx="378630" cy="341632"/>
          </a:xfrm>
          <a:prstGeom prst="rect">
            <a:avLst/>
          </a:prstGeom>
          <a:noFill/>
        </p:spPr>
        <p:txBody>
          <a:bodyPr wrap="none" rtlCol="0">
            <a:spAutoFit/>
          </a:bodyPr>
          <a:lstStyle/>
          <a:p>
            <a:r>
              <a:rPr kumimoji="1" lang="en-US" altLang="ja-JP" sz="1800" dirty="0" smtClean="0">
                <a:solidFill>
                  <a:schemeClr val="tx1"/>
                </a:solidFill>
                <a:latin typeface="+mn-ea"/>
                <a:ea typeface="+mn-ea"/>
              </a:rPr>
              <a:t>UI</a:t>
            </a:r>
            <a:endParaRPr kumimoji="1" lang="ja-JP" altLang="en-US" sz="1800" dirty="0" smtClean="0">
              <a:solidFill>
                <a:schemeClr val="tx1"/>
              </a:solidFill>
              <a:latin typeface="+mn-ea"/>
              <a:ea typeface="+mn-ea"/>
            </a:endParaRPr>
          </a:p>
        </p:txBody>
      </p:sp>
      <p:sp>
        <p:nvSpPr>
          <p:cNvPr id="44" name="正方形/長方形 43"/>
          <p:cNvSpPr/>
          <p:nvPr/>
        </p:nvSpPr>
        <p:spPr bwMode="auto">
          <a:xfrm>
            <a:off x="8403572" y="1333654"/>
            <a:ext cx="656311" cy="5364000"/>
          </a:xfrm>
          <a:prstGeom prst="rect">
            <a:avLst/>
          </a:prstGeom>
          <a:solidFill>
            <a:schemeClr val="accent2">
              <a:lumMod val="40000"/>
              <a:lumOff val="60000"/>
            </a:schemeClr>
          </a:solidFill>
          <a:ln w="38100">
            <a:solidFill>
              <a:srgbClr val="FF0000"/>
            </a:solidFill>
            <a:miter lim="800000"/>
            <a:headEnd/>
            <a:tailEnd/>
          </a:ln>
          <a:effectLst>
            <a:glow rad="63500">
              <a:schemeClr val="accent2">
                <a:satMod val="175000"/>
                <a:alpha val="40000"/>
              </a:schemeClr>
            </a:glow>
          </a:effectLst>
        </p:spPr>
        <p:txBody>
          <a:bodyPr wrap="square" lIns="72000" rIns="0" rtlCol="0" anchor="ctr" anchorCtr="0">
            <a:noAutofit/>
          </a:bodyPr>
          <a:lstStyle/>
          <a:p>
            <a:endParaRPr kumimoji="1" lang="ja-JP" altLang="en-US" sz="1600" dirty="0" smtClean="0">
              <a:solidFill>
                <a:schemeClr val="tx1"/>
              </a:solidFill>
              <a:latin typeface="+mn-ea"/>
              <a:ea typeface="+mn-ea"/>
            </a:endParaRPr>
          </a:p>
        </p:txBody>
      </p:sp>
      <p:sp>
        <p:nvSpPr>
          <p:cNvPr id="45" name="正方形/長方形 44"/>
          <p:cNvSpPr/>
          <p:nvPr/>
        </p:nvSpPr>
        <p:spPr bwMode="auto">
          <a:xfrm>
            <a:off x="6078098" y="5489427"/>
            <a:ext cx="2988000" cy="1224000"/>
          </a:xfrm>
          <a:prstGeom prst="rect">
            <a:avLst/>
          </a:prstGeom>
          <a:solidFill>
            <a:schemeClr val="accent2">
              <a:lumMod val="40000"/>
              <a:lumOff val="60000"/>
            </a:schemeClr>
          </a:solidFill>
          <a:ln w="38100">
            <a:solidFill>
              <a:srgbClr val="FF0000"/>
            </a:solidFill>
            <a:miter lim="800000"/>
            <a:headEnd/>
            <a:tailEnd/>
          </a:ln>
          <a:effectLst>
            <a:glow rad="63500">
              <a:schemeClr val="accent2">
                <a:satMod val="175000"/>
                <a:alpha val="40000"/>
              </a:schemeClr>
            </a:glow>
          </a:effectLst>
        </p:spPr>
        <p:txBody>
          <a:bodyPr wrap="square" lIns="72000" rIns="0" rtlCol="0" anchor="t" anchorCtr="0">
            <a:noAutofit/>
          </a:bodyPr>
          <a:lstStyle/>
          <a:p>
            <a:r>
              <a:rPr kumimoji="1" lang="en-US" altLang="ja-JP" sz="2400" dirty="0" smtClean="0">
                <a:ln>
                  <a:solidFill>
                    <a:schemeClr val="bg1"/>
                  </a:solidFill>
                </a:ln>
                <a:solidFill>
                  <a:srgbClr val="C00000"/>
                </a:solidFill>
                <a:latin typeface="+mn-ea"/>
                <a:ea typeface="+mn-ea"/>
              </a:rPr>
              <a:t>B</a:t>
            </a:r>
            <a:r>
              <a:rPr lang="en-US" altLang="ja-JP" sz="2400" dirty="0" smtClean="0">
                <a:ln>
                  <a:solidFill>
                    <a:schemeClr val="bg1"/>
                  </a:solidFill>
                </a:ln>
                <a:solidFill>
                  <a:srgbClr val="C00000"/>
                </a:solidFill>
                <a:latin typeface="+mn-ea"/>
                <a:ea typeface="+mn-ea"/>
              </a:rPr>
              <a:t>: CI</a:t>
            </a:r>
            <a:r>
              <a:rPr kumimoji="1" lang="ja-JP" altLang="en-US" sz="2400" dirty="0" smtClean="0">
                <a:ln>
                  <a:solidFill>
                    <a:schemeClr val="bg1"/>
                  </a:solidFill>
                </a:ln>
                <a:solidFill>
                  <a:srgbClr val="C00000"/>
                </a:solidFill>
                <a:latin typeface="+mn-ea"/>
                <a:ea typeface="+mn-ea"/>
              </a:rPr>
              <a:t>適用</a:t>
            </a:r>
            <a:endParaRPr kumimoji="1" lang="en-US" altLang="ja-JP" sz="2400" dirty="0" smtClean="0">
              <a:ln>
                <a:solidFill>
                  <a:schemeClr val="bg1"/>
                </a:solidFill>
              </a:ln>
              <a:solidFill>
                <a:srgbClr val="C00000"/>
              </a:solidFill>
              <a:latin typeface="+mn-ea"/>
              <a:ea typeface="+mn-ea"/>
            </a:endParaRPr>
          </a:p>
          <a:p>
            <a:r>
              <a:rPr lang="ja-JP" altLang="en-US" sz="1600" dirty="0" smtClean="0">
                <a:solidFill>
                  <a:schemeClr val="tx1"/>
                </a:solidFill>
                <a:latin typeface="+mn-ea"/>
              </a:rPr>
              <a:t>ワークフローの見直し、ビルド</a:t>
            </a:r>
            <a:r>
              <a:rPr lang="en-US" altLang="ja-JP" sz="1600" dirty="0" smtClean="0">
                <a:solidFill>
                  <a:schemeClr val="tx1"/>
                </a:solidFill>
                <a:latin typeface="+mn-ea"/>
              </a:rPr>
              <a:t>/</a:t>
            </a:r>
            <a:r>
              <a:rPr lang="ja-JP" altLang="en-US" sz="1600" dirty="0" smtClean="0">
                <a:solidFill>
                  <a:schemeClr val="tx1"/>
                </a:solidFill>
                <a:latin typeface="+mn-ea"/>
              </a:rPr>
              <a:t>テスト自動化、リソース管理効率化、プロジェクト管理見える化、など</a:t>
            </a:r>
          </a:p>
        </p:txBody>
      </p:sp>
      <p:sp>
        <p:nvSpPr>
          <p:cNvPr id="46" name="正方形/長方形 45"/>
          <p:cNvSpPr/>
          <p:nvPr/>
        </p:nvSpPr>
        <p:spPr bwMode="auto">
          <a:xfrm>
            <a:off x="8438294" y="5365378"/>
            <a:ext cx="612000" cy="217544"/>
          </a:xfrm>
          <a:prstGeom prst="rect">
            <a:avLst/>
          </a:prstGeom>
          <a:solidFill>
            <a:schemeClr val="accent2">
              <a:lumMod val="40000"/>
              <a:lumOff val="60000"/>
            </a:schemeClr>
          </a:solidFill>
          <a:ln w="38100">
            <a:noFill/>
            <a:miter lim="800000"/>
            <a:headEnd/>
            <a:tailEnd/>
          </a:ln>
          <a:effectLst/>
        </p:spPr>
        <p:txBody>
          <a:bodyPr wrap="square" lIns="72000" rIns="0" rtlCol="0" anchor="ctr" anchorCtr="0">
            <a:noAutofit/>
          </a:bodyPr>
          <a:lstStyle/>
          <a:p>
            <a:endParaRPr kumimoji="1" lang="ja-JP" altLang="en-US" sz="1600" dirty="0" smtClean="0">
              <a:solidFill>
                <a:schemeClr val="tx1"/>
              </a:solidFill>
              <a:latin typeface="+mn-ea"/>
              <a:ea typeface="+mn-ea"/>
            </a:endParaRPr>
          </a:p>
        </p:txBody>
      </p:sp>
      <p:sp>
        <p:nvSpPr>
          <p:cNvPr id="47" name="テキスト ボックス 46"/>
          <p:cNvSpPr txBox="1"/>
          <p:nvPr/>
        </p:nvSpPr>
        <p:spPr>
          <a:xfrm>
            <a:off x="6075641" y="3572304"/>
            <a:ext cx="1007007" cy="313932"/>
          </a:xfrm>
          <a:prstGeom prst="rect">
            <a:avLst/>
          </a:prstGeom>
          <a:noFill/>
          <a:ln>
            <a:noFill/>
          </a:ln>
        </p:spPr>
        <p:txBody>
          <a:bodyPr wrap="none" rtlCol="0">
            <a:spAutoFit/>
          </a:bodyPr>
          <a:lstStyle/>
          <a:p>
            <a:r>
              <a:rPr kumimoji="1" lang="en-US" altLang="ja-JP" sz="1600" b="1" dirty="0" smtClean="0">
                <a:ln>
                  <a:solidFill>
                    <a:schemeClr val="bg1"/>
                  </a:solidFill>
                </a:ln>
                <a:solidFill>
                  <a:srgbClr val="FF0000"/>
                </a:solidFill>
                <a:latin typeface="+mn-ea"/>
                <a:ea typeface="+mn-ea"/>
              </a:rPr>
              <a:t>REST I/F</a:t>
            </a:r>
            <a:endParaRPr kumimoji="1" lang="ja-JP" altLang="en-US" sz="1600" b="1" dirty="0" smtClean="0">
              <a:ln>
                <a:solidFill>
                  <a:schemeClr val="bg1"/>
                </a:solidFill>
              </a:ln>
              <a:solidFill>
                <a:srgbClr val="FF0000"/>
              </a:solidFill>
              <a:latin typeface="+mn-ea"/>
              <a:ea typeface="+mn-ea"/>
            </a:endParaRPr>
          </a:p>
        </p:txBody>
      </p:sp>
      <p:sp>
        <p:nvSpPr>
          <p:cNvPr id="48" name="テキスト ボックス 47"/>
          <p:cNvSpPr txBox="1"/>
          <p:nvPr/>
        </p:nvSpPr>
        <p:spPr>
          <a:xfrm>
            <a:off x="7125074" y="2261340"/>
            <a:ext cx="1625766" cy="480131"/>
          </a:xfrm>
          <a:prstGeom prst="rect">
            <a:avLst/>
          </a:prstGeom>
          <a:noFill/>
          <a:ln>
            <a:noFill/>
          </a:ln>
        </p:spPr>
        <p:txBody>
          <a:bodyPr wrap="none" rtlCol="0">
            <a:spAutoFit/>
          </a:bodyPr>
          <a:lstStyle/>
          <a:p>
            <a:r>
              <a:rPr kumimoji="1" lang="ja-JP" altLang="en-US" sz="1400" b="1" dirty="0" smtClean="0">
                <a:ln>
                  <a:solidFill>
                    <a:schemeClr val="bg1"/>
                  </a:solidFill>
                </a:ln>
                <a:solidFill>
                  <a:schemeClr val="accent2">
                    <a:lumMod val="50000"/>
                  </a:schemeClr>
                </a:solidFill>
                <a:latin typeface="+mn-ea"/>
                <a:ea typeface="+mn-ea"/>
              </a:rPr>
              <a:t>高いユーザビリティ</a:t>
            </a:r>
            <a:endParaRPr kumimoji="1" lang="en-US" altLang="ja-JP" sz="1400" b="1" dirty="0" smtClean="0">
              <a:ln>
                <a:solidFill>
                  <a:schemeClr val="bg1"/>
                </a:solidFill>
              </a:ln>
              <a:solidFill>
                <a:schemeClr val="accent2">
                  <a:lumMod val="50000"/>
                </a:schemeClr>
              </a:solidFill>
              <a:latin typeface="+mn-ea"/>
              <a:ea typeface="+mn-ea"/>
            </a:endParaRPr>
          </a:p>
          <a:p>
            <a:r>
              <a:rPr lang="en-US" altLang="ja-JP" sz="1400" b="1" dirty="0" smtClean="0">
                <a:ln>
                  <a:solidFill>
                    <a:schemeClr val="bg1"/>
                  </a:solidFill>
                </a:ln>
                <a:solidFill>
                  <a:schemeClr val="accent2">
                    <a:lumMod val="50000"/>
                  </a:schemeClr>
                </a:solidFill>
                <a:latin typeface="+mn-ea"/>
                <a:ea typeface="+mn-ea"/>
              </a:rPr>
              <a:t>(JS)</a:t>
            </a:r>
            <a:endParaRPr kumimoji="1" lang="ja-JP" altLang="en-US" sz="1400" b="1" dirty="0" smtClean="0">
              <a:ln>
                <a:solidFill>
                  <a:schemeClr val="bg1"/>
                </a:solidFill>
              </a:ln>
              <a:solidFill>
                <a:schemeClr val="accent2">
                  <a:lumMod val="50000"/>
                </a:schemeClr>
              </a:solidFill>
              <a:latin typeface="+mn-ea"/>
              <a:ea typeface="+mn-ea"/>
            </a:endParaRPr>
          </a:p>
        </p:txBody>
      </p:sp>
      <p:sp>
        <p:nvSpPr>
          <p:cNvPr id="50" name="タイトル 11"/>
          <p:cNvSpPr txBox="1">
            <a:spLocks/>
          </p:cNvSpPr>
          <p:nvPr/>
        </p:nvSpPr>
        <p:spPr bwMode="gray">
          <a:xfrm>
            <a:off x="113191" y="179482"/>
            <a:ext cx="5679760" cy="424732"/>
          </a:xfrm>
          <a:prstGeom prst="rect">
            <a:avLst/>
          </a:prstGeom>
        </p:spPr>
        <p:txBody>
          <a:bodyPr wrap="none">
            <a:spAutoFit/>
          </a:bodyPr>
          <a:lstStyle/>
          <a:p>
            <a:pPr lvl="0"/>
            <a:r>
              <a:rPr lang="en-US" altLang="ja-JP" sz="2400" kern="0" dirty="0" err="1" smtClean="0">
                <a:solidFill>
                  <a:schemeClr val="tx1"/>
                </a:solidFill>
                <a:latin typeface="+mj-ea"/>
                <a:ea typeface="+mj-ea"/>
              </a:rPr>
              <a:t>CoE</a:t>
            </a:r>
            <a:r>
              <a:rPr lang="ja-JP" altLang="en-US" sz="2400" kern="0" dirty="0" smtClean="0">
                <a:solidFill>
                  <a:schemeClr val="tx1"/>
                </a:solidFill>
                <a:latin typeface="+mj-ea"/>
                <a:ea typeface="+mj-ea"/>
              </a:rPr>
              <a:t>プロジェクトにおける日立のアプローチ</a:t>
            </a:r>
            <a:endParaRPr lang="ja-JP" altLang="en-US" sz="2400" kern="0" dirty="0">
              <a:solidFill>
                <a:schemeClr val="tx1"/>
              </a:solidFill>
              <a:latin typeface="+mj-ea"/>
              <a:ea typeface="+mj-ea"/>
            </a:endParaRPr>
          </a:p>
        </p:txBody>
      </p:sp>
      <p:sp>
        <p:nvSpPr>
          <p:cNvPr id="49"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24</a:t>
            </a:fld>
            <a:endParaRPr lang="en-US" altLang="ja-JP"/>
          </a:p>
        </p:txBody>
      </p:sp>
    </p:spTree>
    <p:extLst>
      <p:ext uri="{BB962C8B-B14F-4D97-AF65-F5344CB8AC3E}">
        <p14:creationId xmlns:p14="http://schemas.microsoft.com/office/powerpoint/2010/main" xmlns="" val="1415351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タイトル 1"/>
          <p:cNvSpPr txBox="1">
            <a:spLocks/>
          </p:cNvSpPr>
          <p:nvPr/>
        </p:nvSpPr>
        <p:spPr bwMode="gray">
          <a:xfrm>
            <a:off x="113191" y="201995"/>
            <a:ext cx="5761514" cy="461665"/>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pPr marL="342900" indent="-342900">
              <a:lnSpc>
                <a:spcPct val="100000"/>
              </a:lnSpc>
            </a:pPr>
            <a:r>
              <a:rPr lang="ja-JP" altLang="en-US" dirty="0" smtClean="0"/>
              <a:t>日立開発環境の</a:t>
            </a:r>
            <a:r>
              <a:rPr lang="en-US" altLang="ja-JP" dirty="0" smtClean="0"/>
              <a:t>CI</a:t>
            </a:r>
            <a:r>
              <a:rPr lang="ja-JP" altLang="en-US" dirty="0" smtClean="0"/>
              <a:t>ツールとフロー</a:t>
            </a:r>
            <a:r>
              <a:rPr lang="en-US" altLang="ja-JP" dirty="0" smtClean="0"/>
              <a:t>(At first)</a:t>
            </a:r>
            <a:r>
              <a:rPr lang="ja-JP" altLang="en-US" dirty="0" smtClean="0"/>
              <a:t> </a:t>
            </a:r>
            <a:endParaRPr lang="en-US" altLang="ja-JP" kern="0" dirty="0" smtClean="0"/>
          </a:p>
        </p:txBody>
      </p:sp>
      <p:pic>
        <p:nvPicPr>
          <p:cNvPr id="1027" name="Picture 3"/>
          <p:cNvPicPr>
            <a:picLocks noChangeAspect="1" noChangeArrowheads="1"/>
          </p:cNvPicPr>
          <p:nvPr/>
        </p:nvPicPr>
        <p:blipFill>
          <a:blip r:embed="rId2"/>
          <a:srcRect/>
          <a:stretch>
            <a:fillRect/>
          </a:stretch>
        </p:blipFill>
        <p:spPr bwMode="auto">
          <a:xfrm>
            <a:off x="1340516" y="1902271"/>
            <a:ext cx="778555" cy="346024"/>
          </a:xfrm>
          <a:prstGeom prst="rect">
            <a:avLst/>
          </a:prstGeom>
          <a:noFill/>
          <a:ln w="9525">
            <a:noFill/>
            <a:miter lim="800000"/>
            <a:headEnd/>
            <a:tailEnd/>
          </a:ln>
        </p:spPr>
      </p:pic>
      <p:pic>
        <p:nvPicPr>
          <p:cNvPr id="44"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698395" y="5591597"/>
            <a:ext cx="747659" cy="7205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角丸四角形 10"/>
          <p:cNvSpPr/>
          <p:nvPr/>
        </p:nvSpPr>
        <p:spPr bwMode="auto">
          <a:xfrm>
            <a:off x="1683650" y="2373075"/>
            <a:ext cx="1320800" cy="252000"/>
          </a:xfrm>
          <a:prstGeom prst="roundRect">
            <a:avLst/>
          </a:prstGeom>
          <a:ln>
            <a:headEnd/>
            <a:tailEnd/>
          </a:ln>
        </p:spPr>
        <p:style>
          <a:lnRef idx="3">
            <a:schemeClr val="lt1"/>
          </a:lnRef>
          <a:fillRef idx="1">
            <a:schemeClr val="accent6"/>
          </a:fillRef>
          <a:effectRef idx="1">
            <a:schemeClr val="accent6"/>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Repository Mgt</a:t>
            </a:r>
            <a:endParaRPr kumimoji="1" lang="ja-JP" altLang="en-US" sz="1200" dirty="0" smtClean="0">
              <a:solidFill>
                <a:schemeClr val="bg1"/>
              </a:solidFill>
              <a:latin typeface="+mn-ea"/>
            </a:endParaRPr>
          </a:p>
        </p:txBody>
      </p:sp>
      <p:sp>
        <p:nvSpPr>
          <p:cNvPr id="12" name="角丸四角形 11"/>
          <p:cNvSpPr/>
          <p:nvPr/>
        </p:nvSpPr>
        <p:spPr bwMode="auto">
          <a:xfrm>
            <a:off x="4419610" y="648062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環境構築自動化</a:t>
            </a:r>
          </a:p>
        </p:txBody>
      </p:sp>
      <p:sp>
        <p:nvSpPr>
          <p:cNvPr id="14" name="角丸四角形 13"/>
          <p:cNvSpPr/>
          <p:nvPr/>
        </p:nvSpPr>
        <p:spPr bwMode="auto">
          <a:xfrm>
            <a:off x="3418111"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Build</a:t>
            </a:r>
            <a:r>
              <a:rPr lang="ja-JP" altLang="en-US" sz="1200" dirty="0" smtClean="0">
                <a:solidFill>
                  <a:schemeClr val="bg1"/>
                </a:solidFill>
                <a:latin typeface="+mn-ea"/>
              </a:rPr>
              <a:t>　</a:t>
            </a:r>
            <a:r>
              <a:rPr lang="en-US" altLang="ja-JP" sz="1200" dirty="0" smtClean="0">
                <a:solidFill>
                  <a:schemeClr val="bg1"/>
                </a:solidFill>
                <a:latin typeface="+mn-ea"/>
              </a:rPr>
              <a:t>Tool</a:t>
            </a:r>
            <a:endParaRPr lang="ja-JP" altLang="en-US" sz="1200" dirty="0" smtClean="0">
              <a:solidFill>
                <a:schemeClr val="bg1"/>
              </a:solidFill>
              <a:latin typeface="+mn-ea"/>
            </a:endParaRPr>
          </a:p>
        </p:txBody>
      </p:sp>
      <p:sp>
        <p:nvSpPr>
          <p:cNvPr id="18" name="角丸四角形 17"/>
          <p:cNvSpPr/>
          <p:nvPr/>
        </p:nvSpPr>
        <p:spPr bwMode="auto">
          <a:xfrm>
            <a:off x="5821485"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Test FW</a:t>
            </a:r>
            <a:endParaRPr lang="ja-JP" altLang="en-US" sz="1200" dirty="0" smtClean="0">
              <a:solidFill>
                <a:schemeClr val="bg1"/>
              </a:solidFill>
              <a:latin typeface="+mn-ea"/>
            </a:endParaRPr>
          </a:p>
        </p:txBody>
      </p:sp>
      <p:pic>
        <p:nvPicPr>
          <p:cNvPr id="3" name="Picture 3" descr="W:\MyDocument\デスクトップ\big-logo.png"/>
          <p:cNvPicPr>
            <a:picLocks noChangeAspect="1" noChangeArrowheads="1"/>
          </p:cNvPicPr>
          <p:nvPr/>
        </p:nvPicPr>
        <p:blipFill>
          <a:blip r:embed="rId4"/>
          <a:srcRect/>
          <a:stretch>
            <a:fillRect/>
          </a:stretch>
        </p:blipFill>
        <p:spPr bwMode="auto">
          <a:xfrm>
            <a:off x="7158124" y="1672343"/>
            <a:ext cx="720000" cy="651600"/>
          </a:xfrm>
          <a:prstGeom prst="rect">
            <a:avLst/>
          </a:prstGeom>
          <a:noFill/>
        </p:spPr>
      </p:pic>
      <p:sp>
        <p:nvSpPr>
          <p:cNvPr id="23" name="角丸四角形 22"/>
          <p:cNvSpPr/>
          <p:nvPr/>
        </p:nvSpPr>
        <p:spPr bwMode="auto">
          <a:xfrm>
            <a:off x="7046651" y="2373075"/>
            <a:ext cx="1188000" cy="252000"/>
          </a:xfrm>
          <a:prstGeom prst="roundRect">
            <a:avLst/>
          </a:prstGeom>
          <a:ln>
            <a:headEnd/>
            <a:tailEnd/>
          </a:ln>
        </p:spPr>
        <p:style>
          <a:lnRef idx="3">
            <a:schemeClr val="lt1"/>
          </a:lnRef>
          <a:fillRef idx="1">
            <a:schemeClr val="accent5"/>
          </a:fillRef>
          <a:effectRef idx="1">
            <a:schemeClr val="accent5"/>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UI Auto Testing</a:t>
            </a:r>
          </a:p>
        </p:txBody>
      </p:sp>
      <p:sp>
        <p:nvSpPr>
          <p:cNvPr id="24" name="正方形/長方形 23"/>
          <p:cNvSpPr/>
          <p:nvPr/>
        </p:nvSpPr>
        <p:spPr bwMode="auto">
          <a:xfrm>
            <a:off x="38646" y="972457"/>
            <a:ext cx="3024000" cy="474719"/>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Design/Dev</a:t>
            </a:r>
            <a:endParaRPr kumimoji="1" lang="ja-JP" altLang="en-US" sz="1800" dirty="0" smtClean="0">
              <a:solidFill>
                <a:schemeClr val="bg1"/>
              </a:solidFill>
              <a:latin typeface="+mj-ea"/>
              <a:ea typeface="+mj-ea"/>
            </a:endParaRPr>
          </a:p>
        </p:txBody>
      </p:sp>
      <p:sp>
        <p:nvSpPr>
          <p:cNvPr id="25" name="正方形/長方形 24"/>
          <p:cNvSpPr/>
          <p:nvPr/>
        </p:nvSpPr>
        <p:spPr bwMode="auto">
          <a:xfrm>
            <a:off x="3280230" y="986972"/>
            <a:ext cx="4860000" cy="474719"/>
          </a:xfrm>
          <a:prstGeom prst="rect">
            <a:avLst/>
          </a:prstGeom>
          <a:gradFill flip="none" rotWithShape="1">
            <a:gsLst>
              <a:gs pos="0">
                <a:schemeClr val="tx2">
                  <a:lumMod val="50000"/>
                </a:schemeClr>
              </a:gs>
              <a:gs pos="84000">
                <a:schemeClr val="tx2">
                  <a:lumMod val="50000"/>
                </a:schemeClr>
              </a:gs>
              <a:gs pos="100000">
                <a:schemeClr val="tx2">
                  <a:lumMod val="60000"/>
                  <a:lumOff val="40000"/>
                  <a:alpha val="0"/>
                </a:schemeClr>
              </a:gs>
            </a:gsLst>
            <a:lin ang="0" scaled="1"/>
            <a:tileRect/>
          </a:gra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Test</a:t>
            </a:r>
            <a:endParaRPr lang="ja-JP" altLang="en-US" sz="1800" dirty="0" smtClean="0">
              <a:solidFill>
                <a:schemeClr val="bg1"/>
              </a:solidFill>
              <a:latin typeface="+mj-ea"/>
              <a:ea typeface="+mj-ea"/>
            </a:endParaRPr>
          </a:p>
        </p:txBody>
      </p:sp>
      <p:sp>
        <p:nvSpPr>
          <p:cNvPr id="26" name="正方形/長方形 25"/>
          <p:cNvSpPr/>
          <p:nvPr/>
        </p:nvSpPr>
        <p:spPr bwMode="auto">
          <a:xfrm>
            <a:off x="8259960" y="972457"/>
            <a:ext cx="792000" cy="474719"/>
          </a:xfrm>
          <a:prstGeom prst="rect">
            <a:avLst/>
          </a:prstGeom>
          <a:gradFill flip="none" rotWithShape="1">
            <a:gsLst>
              <a:gs pos="0">
                <a:srgbClr val="C00000"/>
              </a:gs>
              <a:gs pos="84000">
                <a:srgbClr val="C00000"/>
              </a:gs>
              <a:gs pos="100000">
                <a:schemeClr val="accent2">
                  <a:lumMod val="60000"/>
                  <a:lumOff val="40000"/>
                  <a:alpha val="0"/>
                </a:schemeClr>
              </a:gs>
            </a:gsLst>
            <a:lin ang="10800000" scaled="1"/>
            <a:tileRect/>
          </a:gradFill>
          <a:ln w="9525">
            <a:noFill/>
            <a:miter lim="800000"/>
            <a:headEnd/>
            <a:tailEnd/>
          </a:ln>
          <a:effectLst/>
        </p:spPr>
        <p:txBody>
          <a:bodyPr wrap="none" rtlCol="0" anchor="ctr" anchorCtr="0">
            <a:noAutofit/>
          </a:bodyPr>
          <a:lstStyle/>
          <a:p>
            <a:pPr algn="ctr"/>
            <a:r>
              <a:rPr lang="en-US" altLang="ja-JP" sz="1600" dirty="0" smtClean="0">
                <a:solidFill>
                  <a:schemeClr val="bg1"/>
                </a:solidFill>
                <a:latin typeface="+mj-ea"/>
                <a:ea typeface="+mj-ea"/>
              </a:rPr>
              <a:t>Release</a:t>
            </a:r>
            <a:endParaRPr lang="ja-JP" altLang="en-US" sz="1600" dirty="0" smtClean="0">
              <a:solidFill>
                <a:schemeClr val="bg1"/>
              </a:solidFill>
              <a:latin typeface="+mj-ea"/>
              <a:ea typeface="+mj-ea"/>
            </a:endParaRPr>
          </a:p>
        </p:txBody>
      </p:sp>
      <p:pic>
        <p:nvPicPr>
          <p:cNvPr id="1028" name="Picture 4"/>
          <p:cNvPicPr>
            <a:picLocks noChangeAspect="1" noChangeArrowheads="1"/>
          </p:cNvPicPr>
          <p:nvPr/>
        </p:nvPicPr>
        <p:blipFill>
          <a:blip r:embed="rId5"/>
          <a:srcRect/>
          <a:stretch>
            <a:fillRect/>
          </a:stretch>
        </p:blipFill>
        <p:spPr bwMode="auto">
          <a:xfrm>
            <a:off x="2736137" y="5755810"/>
            <a:ext cx="1620000" cy="475364"/>
          </a:xfrm>
          <a:prstGeom prst="rect">
            <a:avLst/>
          </a:prstGeom>
          <a:noFill/>
          <a:ln w="9525">
            <a:noFill/>
            <a:miter lim="800000"/>
            <a:headEnd/>
            <a:tailEnd/>
          </a:ln>
        </p:spPr>
      </p:pic>
      <p:pic>
        <p:nvPicPr>
          <p:cNvPr id="1029" name="Picture 5" descr="W:\MyDocument\デスクトップ\Spring_Logo.png"/>
          <p:cNvPicPr>
            <a:picLocks noChangeAspect="1" noChangeArrowheads="1"/>
          </p:cNvPicPr>
          <p:nvPr/>
        </p:nvPicPr>
        <p:blipFill>
          <a:blip r:embed="rId6"/>
          <a:srcRect/>
          <a:stretch>
            <a:fillRect/>
          </a:stretch>
        </p:blipFill>
        <p:spPr bwMode="auto">
          <a:xfrm>
            <a:off x="58056" y="1595212"/>
            <a:ext cx="1218424" cy="725250"/>
          </a:xfrm>
          <a:prstGeom prst="rect">
            <a:avLst/>
          </a:prstGeom>
          <a:noFill/>
        </p:spPr>
      </p:pic>
      <p:pic>
        <p:nvPicPr>
          <p:cNvPr id="1030" name="Picture 6" descr="W:\MyDocument\デスクトップ\Virtualbox_logo.png"/>
          <p:cNvPicPr>
            <a:picLocks noChangeAspect="1" noChangeArrowheads="1"/>
          </p:cNvPicPr>
          <p:nvPr/>
        </p:nvPicPr>
        <p:blipFill>
          <a:blip r:embed="rId7"/>
          <a:srcRect/>
          <a:stretch>
            <a:fillRect/>
          </a:stretch>
        </p:blipFill>
        <p:spPr bwMode="auto">
          <a:xfrm>
            <a:off x="1933991" y="5402928"/>
            <a:ext cx="1080000" cy="1080000"/>
          </a:xfrm>
          <a:prstGeom prst="rect">
            <a:avLst/>
          </a:prstGeom>
          <a:noFill/>
        </p:spPr>
      </p:pic>
      <p:sp>
        <p:nvSpPr>
          <p:cNvPr id="30" name="角丸四角形 29"/>
          <p:cNvSpPr/>
          <p:nvPr/>
        </p:nvSpPr>
        <p:spPr bwMode="auto">
          <a:xfrm>
            <a:off x="1995675" y="6476983"/>
            <a:ext cx="23760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仮想化</a:t>
            </a:r>
          </a:p>
        </p:txBody>
      </p:sp>
      <p:sp>
        <p:nvSpPr>
          <p:cNvPr id="32" name="角丸四角形 31"/>
          <p:cNvSpPr/>
          <p:nvPr/>
        </p:nvSpPr>
        <p:spPr bwMode="auto">
          <a:xfrm>
            <a:off x="65310" y="23730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Application FW</a:t>
            </a:r>
            <a:endParaRPr kumimoji="1" lang="ja-JP" altLang="en-US" sz="1200" dirty="0" smtClean="0">
              <a:solidFill>
                <a:schemeClr val="bg1"/>
              </a:solidFill>
              <a:latin typeface="+mn-ea"/>
            </a:endParaRPr>
          </a:p>
        </p:txBody>
      </p:sp>
      <p:cxnSp>
        <p:nvCxnSpPr>
          <p:cNvPr id="34" name="直線コネクタ 33"/>
          <p:cNvCxnSpPr/>
          <p:nvPr/>
        </p:nvCxnSpPr>
        <p:spPr bwMode="auto">
          <a:xfrm>
            <a:off x="105230" y="5268686"/>
            <a:ext cx="8928000" cy="0"/>
          </a:xfrm>
          <a:prstGeom prst="line">
            <a:avLst/>
          </a:prstGeom>
          <a:noFill/>
          <a:ln w="9525" cap="flat" cmpd="sng" algn="ctr">
            <a:solidFill>
              <a:schemeClr val="bg1">
                <a:lumMod val="65000"/>
              </a:schemeClr>
            </a:solidFill>
            <a:prstDash val="solid"/>
            <a:round/>
            <a:headEnd type="none" w="med" len="med"/>
            <a:tailEnd type="none" w="med" len="med"/>
          </a:ln>
          <a:effectLst/>
        </p:spPr>
      </p:cxnSp>
      <p:cxnSp>
        <p:nvCxnSpPr>
          <p:cNvPr id="58" name="図形 57"/>
          <p:cNvCxnSpPr>
            <a:stCxn id="11" idx="2"/>
            <a:endCxn id="20" idx="1"/>
          </p:cNvCxnSpPr>
          <p:nvPr/>
        </p:nvCxnSpPr>
        <p:spPr bwMode="auto">
          <a:xfrm rot="16200000" flipH="1">
            <a:off x="2063239" y="2905886"/>
            <a:ext cx="1149452" cy="58783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59" name="図形 58"/>
          <p:cNvCxnSpPr>
            <a:stCxn id="11" idx="2"/>
            <a:endCxn id="21" idx="1"/>
          </p:cNvCxnSpPr>
          <p:nvPr/>
        </p:nvCxnSpPr>
        <p:spPr bwMode="auto">
          <a:xfrm rot="16200000" flipH="1">
            <a:off x="1419163" y="3549961"/>
            <a:ext cx="2334170" cy="484397"/>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63" name="図形 62"/>
          <p:cNvCxnSpPr>
            <a:stCxn id="20" idx="3"/>
            <a:endCxn id="18" idx="2"/>
          </p:cNvCxnSpPr>
          <p:nvPr/>
        </p:nvCxnSpPr>
        <p:spPr bwMode="auto">
          <a:xfrm flipV="1">
            <a:off x="4252680" y="2625075"/>
            <a:ext cx="2144805"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66" name="図形 65"/>
          <p:cNvCxnSpPr>
            <a:stCxn id="20" idx="3"/>
            <a:endCxn id="23" idx="2"/>
          </p:cNvCxnSpPr>
          <p:nvPr/>
        </p:nvCxnSpPr>
        <p:spPr bwMode="auto">
          <a:xfrm flipV="1">
            <a:off x="4252680" y="2625075"/>
            <a:ext cx="3387971"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33" name="直線コネクタ 32"/>
          <p:cNvCxnSpPr/>
          <p:nvPr/>
        </p:nvCxnSpPr>
        <p:spPr bwMode="auto">
          <a:xfrm>
            <a:off x="3193147" y="1016002"/>
            <a:ext cx="1585" cy="4248000"/>
          </a:xfrm>
          <a:prstGeom prst="line">
            <a:avLst/>
          </a:prstGeom>
          <a:noFill/>
          <a:ln w="9525" cap="flat" cmpd="sng" algn="ctr">
            <a:solidFill>
              <a:schemeClr val="bg1">
                <a:lumMod val="85000"/>
              </a:schemeClr>
            </a:solidFill>
            <a:prstDash val="dash"/>
            <a:round/>
            <a:headEnd type="none" w="med" len="med"/>
            <a:tailEnd type="none" w="med" len="med"/>
          </a:ln>
          <a:effectLst/>
        </p:spPr>
      </p:cxnSp>
      <p:cxnSp>
        <p:nvCxnSpPr>
          <p:cNvPr id="46" name="直線コネクタ 45"/>
          <p:cNvCxnSpPr/>
          <p:nvPr/>
        </p:nvCxnSpPr>
        <p:spPr bwMode="auto">
          <a:xfrm>
            <a:off x="8196939" y="1202870"/>
            <a:ext cx="1585" cy="4032000"/>
          </a:xfrm>
          <a:prstGeom prst="line">
            <a:avLst/>
          </a:prstGeom>
          <a:noFill/>
          <a:ln w="9525" cap="flat" cmpd="sng" algn="ctr">
            <a:solidFill>
              <a:schemeClr val="bg1">
                <a:lumMod val="85000"/>
              </a:schemeClr>
            </a:solidFill>
            <a:prstDash val="dash"/>
            <a:round/>
            <a:headEnd type="none" w="med" len="med"/>
            <a:tailEnd type="none" w="med" len="med"/>
          </a:ln>
          <a:effectLst/>
        </p:spPr>
      </p:cxnSp>
      <p:pic>
        <p:nvPicPr>
          <p:cNvPr id="2050" name="Picture 2"/>
          <p:cNvPicPr>
            <a:picLocks noChangeAspect="1" noChangeArrowheads="1"/>
          </p:cNvPicPr>
          <p:nvPr/>
        </p:nvPicPr>
        <p:blipFill>
          <a:blip r:embed="rId8"/>
          <a:srcRect/>
          <a:stretch>
            <a:fillRect/>
          </a:stretch>
        </p:blipFill>
        <p:spPr bwMode="auto">
          <a:xfrm>
            <a:off x="6005402" y="1804995"/>
            <a:ext cx="900000" cy="430438"/>
          </a:xfrm>
          <a:prstGeom prst="rect">
            <a:avLst/>
          </a:prstGeom>
          <a:noFill/>
          <a:ln w="9525">
            <a:noFill/>
            <a:miter lim="800000"/>
            <a:headEnd/>
            <a:tailEnd/>
          </a:ln>
        </p:spPr>
      </p:pic>
      <p:sp>
        <p:nvSpPr>
          <p:cNvPr id="51" name="正方形/長方形 50"/>
          <p:cNvSpPr/>
          <p:nvPr/>
        </p:nvSpPr>
        <p:spPr bwMode="auto">
          <a:xfrm>
            <a:off x="8274950" y="1612900"/>
            <a:ext cx="792000" cy="3564000"/>
          </a:xfrm>
          <a:prstGeom prst="rect">
            <a:avLst/>
          </a:prstGeom>
          <a:solidFill>
            <a:schemeClr val="bg1">
              <a:lumMod val="50000"/>
              <a:alpha val="20000"/>
            </a:schemeClr>
          </a:solidFill>
          <a:ln w="9525">
            <a:noFill/>
            <a:miter lim="800000"/>
            <a:headEnd/>
            <a:tailEnd/>
          </a:ln>
          <a:effectLst/>
        </p:spPr>
        <p:txBody>
          <a:bodyPr wrap="none" rtlCol="0" anchor="ctr" anchorCtr="0">
            <a:noAutofit/>
          </a:bodyPr>
          <a:lstStyle/>
          <a:p>
            <a:pPr algn="ctr"/>
            <a:r>
              <a:rPr kumimoji="1" lang="en-US" altLang="ja-JP" sz="1800" b="1" dirty="0" smtClean="0">
                <a:ln>
                  <a:solidFill>
                    <a:schemeClr val="bg1"/>
                  </a:solidFill>
                </a:ln>
                <a:solidFill>
                  <a:schemeClr val="tx1"/>
                </a:solidFill>
                <a:latin typeface="+mn-ea"/>
                <a:ea typeface="+mn-ea"/>
              </a:rPr>
              <a:t>Out of</a:t>
            </a:r>
          </a:p>
          <a:p>
            <a:pPr algn="ctr"/>
            <a:r>
              <a:rPr lang="en-US" altLang="ja-JP" sz="1800" b="1" smtClean="0">
                <a:ln>
                  <a:solidFill>
                    <a:schemeClr val="bg1"/>
                  </a:solidFill>
                </a:ln>
                <a:solidFill>
                  <a:schemeClr val="tx1"/>
                </a:solidFill>
                <a:latin typeface="+mn-ea"/>
                <a:ea typeface="+mn-ea"/>
              </a:rPr>
              <a:t>Scope</a:t>
            </a:r>
          </a:p>
        </p:txBody>
      </p:sp>
      <p:cxnSp>
        <p:nvCxnSpPr>
          <p:cNvPr id="54" name="直線矢印コネクタ 53"/>
          <p:cNvCxnSpPr>
            <a:stCxn id="32" idx="3"/>
            <a:endCxn id="11" idx="1"/>
          </p:cNvCxnSpPr>
          <p:nvPr/>
        </p:nvCxnSpPr>
        <p:spPr bwMode="auto">
          <a:xfrm>
            <a:off x="1386110" y="2499075"/>
            <a:ext cx="297540" cy="0"/>
          </a:xfrm>
          <a:prstGeom prst="straightConnector1">
            <a:avLst/>
          </a:prstGeom>
          <a:noFill/>
          <a:ln w="9525" cap="flat" cmpd="sng" algn="ctr">
            <a:solidFill>
              <a:schemeClr val="bg1">
                <a:lumMod val="75000"/>
              </a:schemeClr>
            </a:solidFill>
            <a:prstDash val="solid"/>
            <a:round/>
            <a:headEnd type="none" w="med" len="med"/>
            <a:tailEnd type="arrow"/>
          </a:ln>
          <a:effectLst/>
        </p:spPr>
      </p:cxnSp>
      <p:pic>
        <p:nvPicPr>
          <p:cNvPr id="38" name="Picture 4"/>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2593478" y="3114383"/>
            <a:ext cx="1810878" cy="5794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2761354" y="4323369"/>
            <a:ext cx="1659212" cy="4794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角丸四角形 19"/>
          <p:cNvSpPr/>
          <p:nvPr/>
        </p:nvSpPr>
        <p:spPr bwMode="auto">
          <a:xfrm>
            <a:off x="2931880" y="3648527"/>
            <a:ext cx="13208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CI</a:t>
            </a:r>
            <a:r>
              <a:rPr lang="ja-JP" altLang="en-US" sz="1200" dirty="0" smtClean="0">
                <a:solidFill>
                  <a:schemeClr val="bg1"/>
                </a:solidFill>
                <a:latin typeface="+mn-ea"/>
              </a:rPr>
              <a:t>　</a:t>
            </a:r>
            <a:r>
              <a:rPr lang="en-US" altLang="ja-JP" sz="1200" dirty="0" smtClean="0">
                <a:solidFill>
                  <a:schemeClr val="bg1"/>
                </a:solidFill>
                <a:latin typeface="+mn-ea"/>
              </a:rPr>
              <a:t>Mgt</a:t>
            </a:r>
            <a:endParaRPr lang="ja-JP" altLang="en-US" sz="1200" dirty="0" smtClean="0">
              <a:solidFill>
                <a:schemeClr val="bg1"/>
              </a:solidFill>
              <a:latin typeface="+mn-ea"/>
            </a:endParaRPr>
          </a:p>
        </p:txBody>
      </p:sp>
      <p:sp>
        <p:nvSpPr>
          <p:cNvPr id="21" name="角丸四角形 20"/>
          <p:cNvSpPr/>
          <p:nvPr/>
        </p:nvSpPr>
        <p:spPr bwMode="auto">
          <a:xfrm>
            <a:off x="2828447" y="4833245"/>
            <a:ext cx="16200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Ticket Based PJ Mgt</a:t>
            </a:r>
            <a:endParaRPr lang="ja-JP" altLang="en-US" sz="1200" dirty="0" smtClean="0">
              <a:solidFill>
                <a:schemeClr val="bg1"/>
              </a:solidFill>
              <a:latin typeface="+mn-ea"/>
            </a:endParaRPr>
          </a:p>
        </p:txBody>
      </p:sp>
      <p:cxnSp>
        <p:nvCxnSpPr>
          <p:cNvPr id="48" name="直線矢印コネクタ 47"/>
          <p:cNvCxnSpPr>
            <a:stCxn id="20" idx="2"/>
            <a:endCxn id="16" idx="0"/>
          </p:cNvCxnSpPr>
          <p:nvPr/>
        </p:nvCxnSpPr>
        <p:spPr bwMode="auto">
          <a:xfrm flipH="1">
            <a:off x="3590960" y="3900527"/>
            <a:ext cx="1320" cy="422842"/>
          </a:xfrm>
          <a:prstGeom prst="straightConnector1">
            <a:avLst/>
          </a:prstGeom>
          <a:noFill/>
          <a:ln w="9525" cap="flat" cmpd="sng" algn="ctr">
            <a:solidFill>
              <a:schemeClr val="bg1">
                <a:lumMod val="75000"/>
              </a:schemeClr>
            </a:solidFill>
            <a:prstDash val="solid"/>
            <a:round/>
            <a:headEnd type="none" w="med" len="med"/>
            <a:tailEnd type="arrow"/>
          </a:ln>
          <a:effectLst/>
        </p:spPr>
      </p:cxnSp>
      <p:cxnSp>
        <p:nvCxnSpPr>
          <p:cNvPr id="61" name="図形 60"/>
          <p:cNvCxnSpPr>
            <a:stCxn id="38" idx="0"/>
            <a:endCxn id="14" idx="2"/>
          </p:cNvCxnSpPr>
          <p:nvPr/>
        </p:nvCxnSpPr>
        <p:spPr bwMode="auto">
          <a:xfrm rot="5400000" flipH="1" flipV="1">
            <a:off x="3501860" y="2622132"/>
            <a:ext cx="489308" cy="495194"/>
          </a:xfrm>
          <a:prstGeom prst="bentConnector3">
            <a:avLst>
              <a:gd name="adj1" fmla="val 50000"/>
            </a:avLst>
          </a:prstGeom>
          <a:noFill/>
          <a:ln w="9525" cap="flat" cmpd="sng" algn="ctr">
            <a:solidFill>
              <a:schemeClr val="bg1">
                <a:lumMod val="75000"/>
              </a:schemeClr>
            </a:solidFill>
            <a:prstDash val="solid"/>
            <a:round/>
            <a:headEnd type="arrow" w="med" len="med"/>
            <a:tailEnd type="arrow"/>
          </a:ln>
          <a:effectLst/>
        </p:spPr>
      </p:cxnSp>
      <p:pic>
        <p:nvPicPr>
          <p:cNvPr id="2052" name="Picture 4"/>
          <p:cNvPicPr>
            <a:picLocks noChangeAspect="1" noChangeArrowheads="1"/>
          </p:cNvPicPr>
          <p:nvPr/>
        </p:nvPicPr>
        <p:blipFill>
          <a:blip r:embed="rId11"/>
          <a:srcRect/>
          <a:stretch>
            <a:fillRect/>
          </a:stretch>
        </p:blipFill>
        <p:spPr bwMode="auto">
          <a:xfrm>
            <a:off x="34925" y="2701925"/>
            <a:ext cx="1428750" cy="514350"/>
          </a:xfrm>
          <a:prstGeom prst="rect">
            <a:avLst/>
          </a:prstGeom>
          <a:noFill/>
          <a:ln w="9525">
            <a:noFill/>
            <a:miter lim="800000"/>
            <a:headEnd/>
            <a:tailEnd/>
          </a:ln>
        </p:spPr>
      </p:pic>
      <p:sp>
        <p:nvSpPr>
          <p:cNvPr id="68" name="角丸四角形 67"/>
          <p:cNvSpPr/>
          <p:nvPr/>
        </p:nvSpPr>
        <p:spPr bwMode="auto">
          <a:xfrm>
            <a:off x="65310" y="37446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JAVA Library</a:t>
            </a:r>
            <a:endParaRPr kumimoji="1" lang="ja-JP" altLang="en-US" sz="1200" dirty="0" smtClean="0">
              <a:solidFill>
                <a:schemeClr val="bg1"/>
              </a:solidFill>
              <a:latin typeface="+mn-ea"/>
            </a:endParaRPr>
          </a:p>
        </p:txBody>
      </p:sp>
      <p:cxnSp>
        <p:nvCxnSpPr>
          <p:cNvPr id="69" name="図形 60"/>
          <p:cNvCxnSpPr>
            <a:stCxn id="68" idx="3"/>
            <a:endCxn id="11" idx="1"/>
          </p:cNvCxnSpPr>
          <p:nvPr/>
        </p:nvCxnSpPr>
        <p:spPr bwMode="auto">
          <a:xfrm flipV="1">
            <a:off x="1386110" y="2499075"/>
            <a:ext cx="297540" cy="13716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sp>
        <p:nvSpPr>
          <p:cNvPr id="67" name="正方形/長方形 66"/>
          <p:cNvSpPr/>
          <p:nvPr/>
        </p:nvSpPr>
        <p:spPr bwMode="auto">
          <a:xfrm>
            <a:off x="249099" y="3276449"/>
            <a:ext cx="1188000" cy="288000"/>
          </a:xfrm>
          <a:prstGeom prst="rect">
            <a:avLst/>
          </a:prstGeom>
          <a:noFill/>
          <a:ln w="9525">
            <a:noFill/>
            <a:miter lim="800000"/>
            <a:headEnd/>
            <a:tailEnd/>
          </a:ln>
          <a:effectLst/>
        </p:spPr>
        <p:txBody>
          <a:bodyPr wrap="none" rtlCol="0" anchor="ctr" anchorCtr="0">
            <a:noAutofit/>
          </a:bodyPr>
          <a:lstStyle/>
          <a:p>
            <a:pPr algn="ctr"/>
            <a:r>
              <a:rPr kumimoji="1" lang="en-US" altLang="ja-JP" sz="2000" dirty="0" smtClean="0">
                <a:ln>
                  <a:solidFill>
                    <a:schemeClr val="bg1"/>
                  </a:solidFill>
                </a:ln>
                <a:solidFill>
                  <a:schemeClr val="tx1"/>
                </a:solidFill>
                <a:latin typeface="+mj-ea"/>
                <a:ea typeface="+mj-ea"/>
              </a:rPr>
              <a:t>Lombok</a:t>
            </a:r>
            <a:endParaRPr kumimoji="1" lang="ja-JP" altLang="en-US" sz="1800" dirty="0" smtClean="0">
              <a:ln>
                <a:solidFill>
                  <a:schemeClr val="bg1"/>
                </a:solidFill>
              </a:ln>
              <a:solidFill>
                <a:schemeClr val="tx1"/>
              </a:solidFill>
              <a:latin typeface="+mj-ea"/>
              <a:ea typeface="+mj-ea"/>
            </a:endParaRPr>
          </a:p>
        </p:txBody>
      </p:sp>
      <p:pic>
        <p:nvPicPr>
          <p:cNvPr id="2053" name="Picture 5"/>
          <p:cNvPicPr>
            <a:picLocks noChangeAspect="1" noChangeArrowheads="1"/>
          </p:cNvPicPr>
          <p:nvPr/>
        </p:nvPicPr>
        <p:blipFill>
          <a:blip r:embed="rId12"/>
          <a:srcRect/>
          <a:stretch>
            <a:fillRect/>
          </a:stretch>
        </p:blipFill>
        <p:spPr bwMode="auto">
          <a:xfrm>
            <a:off x="153988" y="3089276"/>
            <a:ext cx="216000" cy="624001"/>
          </a:xfrm>
          <a:prstGeom prst="rect">
            <a:avLst/>
          </a:prstGeom>
          <a:noFill/>
          <a:ln w="9525">
            <a:noFill/>
            <a:miter lim="800000"/>
            <a:headEnd/>
            <a:tailEnd/>
          </a:ln>
        </p:spPr>
      </p:pic>
      <p:pic>
        <p:nvPicPr>
          <p:cNvPr id="2054" name="Picture 6"/>
          <p:cNvPicPr>
            <a:picLocks noChangeAspect="1" noChangeArrowheads="1"/>
          </p:cNvPicPr>
          <p:nvPr/>
        </p:nvPicPr>
        <p:blipFill>
          <a:blip r:embed="rId13"/>
          <a:srcRect/>
          <a:stretch>
            <a:fillRect/>
          </a:stretch>
        </p:blipFill>
        <p:spPr bwMode="auto">
          <a:xfrm>
            <a:off x="228600" y="4225925"/>
            <a:ext cx="1028700" cy="589788"/>
          </a:xfrm>
          <a:prstGeom prst="rect">
            <a:avLst/>
          </a:prstGeom>
          <a:noFill/>
          <a:ln w="9525">
            <a:noFill/>
            <a:miter lim="800000"/>
            <a:headEnd/>
            <a:tailEnd/>
          </a:ln>
        </p:spPr>
      </p:pic>
      <p:sp>
        <p:nvSpPr>
          <p:cNvPr id="72" name="角丸四角形 71"/>
          <p:cNvSpPr/>
          <p:nvPr/>
        </p:nvSpPr>
        <p:spPr bwMode="auto">
          <a:xfrm>
            <a:off x="65310" y="48114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DBMS</a:t>
            </a:r>
            <a:endParaRPr kumimoji="1" lang="ja-JP" altLang="en-US" sz="1200" dirty="0" smtClean="0">
              <a:solidFill>
                <a:schemeClr val="bg1"/>
              </a:solidFill>
              <a:latin typeface="+mn-ea"/>
            </a:endParaRPr>
          </a:p>
        </p:txBody>
      </p:sp>
      <p:cxnSp>
        <p:nvCxnSpPr>
          <p:cNvPr id="73" name="図形 60"/>
          <p:cNvCxnSpPr>
            <a:stCxn id="72" idx="3"/>
            <a:endCxn id="11" idx="1"/>
          </p:cNvCxnSpPr>
          <p:nvPr/>
        </p:nvCxnSpPr>
        <p:spPr bwMode="auto">
          <a:xfrm flipV="1">
            <a:off x="1386110" y="2499075"/>
            <a:ext cx="297540" cy="24384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cxnSp>
        <p:nvCxnSpPr>
          <p:cNvPr id="77" name="図形 76"/>
          <p:cNvCxnSpPr/>
          <p:nvPr/>
        </p:nvCxnSpPr>
        <p:spPr bwMode="auto">
          <a:xfrm rot="10800000">
            <a:off x="1309918" y="5346700"/>
            <a:ext cx="647700" cy="74010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83" name="図形 82"/>
          <p:cNvCxnSpPr/>
          <p:nvPr/>
        </p:nvCxnSpPr>
        <p:spPr bwMode="auto">
          <a:xfrm flipV="1">
            <a:off x="7425850" y="5334000"/>
            <a:ext cx="540000" cy="752800"/>
          </a:xfrm>
          <a:prstGeom prst="bentConnector2">
            <a:avLst/>
          </a:prstGeom>
          <a:noFill/>
          <a:ln w="9525" cap="flat" cmpd="sng" algn="ctr">
            <a:solidFill>
              <a:schemeClr val="bg1">
                <a:lumMod val="75000"/>
              </a:schemeClr>
            </a:solidFill>
            <a:prstDash val="solid"/>
            <a:round/>
            <a:headEnd type="none" w="med" len="med"/>
            <a:tailEnd type="arrow"/>
          </a:ln>
          <a:effectLst/>
        </p:spPr>
      </p:cxnSp>
      <p:sp>
        <p:nvSpPr>
          <p:cNvPr id="90" name="正方形/長方形 89"/>
          <p:cNvSpPr/>
          <p:nvPr/>
        </p:nvSpPr>
        <p:spPr bwMode="auto">
          <a:xfrm>
            <a:off x="2376635" y="37426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sp>
        <p:nvSpPr>
          <p:cNvPr id="91" name="正方形/長方形 90"/>
          <p:cNvSpPr/>
          <p:nvPr/>
        </p:nvSpPr>
        <p:spPr bwMode="auto">
          <a:xfrm>
            <a:off x="2370285" y="49491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cxnSp>
        <p:nvCxnSpPr>
          <p:cNvPr id="93" name="直線矢印コネクタ 92"/>
          <p:cNvCxnSpPr>
            <a:stCxn id="11" idx="3"/>
            <a:endCxn id="14" idx="1"/>
          </p:cNvCxnSpPr>
          <p:nvPr/>
        </p:nvCxnSpPr>
        <p:spPr bwMode="auto">
          <a:xfrm>
            <a:off x="3004450" y="2499075"/>
            <a:ext cx="413661" cy="0"/>
          </a:xfrm>
          <a:prstGeom prst="straightConnector1">
            <a:avLst/>
          </a:prstGeom>
          <a:noFill/>
          <a:ln w="9525" cap="flat" cmpd="sng" algn="ctr">
            <a:solidFill>
              <a:schemeClr val="bg1">
                <a:lumMod val="75000"/>
              </a:schemeClr>
            </a:solidFill>
            <a:prstDash val="solid"/>
            <a:round/>
            <a:headEnd type="none" w="med" len="med"/>
            <a:tailEnd type="arrow"/>
          </a:ln>
          <a:effectLst/>
        </p:spPr>
      </p:cxnSp>
      <p:sp>
        <p:nvSpPr>
          <p:cNvPr id="96" name="正方形/長方形 95"/>
          <p:cNvSpPr/>
          <p:nvPr/>
        </p:nvSpPr>
        <p:spPr bwMode="auto">
          <a:xfrm>
            <a:off x="1198240" y="6104808"/>
            <a:ext cx="747319"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Dev.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sp>
        <p:nvSpPr>
          <p:cNvPr id="97" name="正方形/長方形 96"/>
          <p:cNvSpPr/>
          <p:nvPr/>
        </p:nvSpPr>
        <p:spPr bwMode="auto">
          <a:xfrm>
            <a:off x="7600752" y="6130208"/>
            <a:ext cx="787395" cy="244682"/>
          </a:xfrm>
          <a:prstGeom prst="rect">
            <a:avLst/>
          </a:prstGeom>
          <a:noFill/>
          <a:ln w="9525">
            <a:noFill/>
            <a:miter lim="800000"/>
            <a:headEnd/>
            <a:tailEnd/>
          </a:ln>
          <a:effectLst/>
        </p:spPr>
        <p:txBody>
          <a:bodyPr wrap="none" rtlCol="0" anchor="ctr" anchorCtr="0">
            <a:spAutoFit/>
          </a:bodyPr>
          <a:lstStyle/>
          <a:p>
            <a:pPr algn="ctr"/>
            <a:r>
              <a:rPr lang="en-US" altLang="ja-JP" sz="1100" dirty="0" smtClean="0">
                <a:solidFill>
                  <a:schemeClr val="bg1">
                    <a:lumMod val="75000"/>
                  </a:schemeClr>
                </a:solidFill>
                <a:latin typeface="+mn-ea"/>
                <a:ea typeface="+mn-ea"/>
              </a:rPr>
              <a:t>Test</a:t>
            </a:r>
            <a:r>
              <a:rPr kumimoji="1" lang="en-US" altLang="ja-JP" sz="1100" dirty="0" smtClean="0">
                <a:solidFill>
                  <a:schemeClr val="bg1">
                    <a:lumMod val="75000"/>
                  </a:schemeClr>
                </a:solidFill>
                <a:latin typeface="+mn-ea"/>
                <a:ea typeface="+mn-ea"/>
              </a:rPr>
              <a:t>.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cxnSp>
        <p:nvCxnSpPr>
          <p:cNvPr id="104" name="直線コネクタ 103"/>
          <p:cNvCxnSpPr>
            <a:stCxn id="11" idx="3"/>
          </p:cNvCxnSpPr>
          <p:nvPr/>
        </p:nvCxnSpPr>
        <p:spPr bwMode="auto">
          <a:xfrm>
            <a:off x="3004450" y="2499075"/>
            <a:ext cx="5450" cy="612000"/>
          </a:xfrm>
          <a:prstGeom prst="line">
            <a:avLst/>
          </a:prstGeom>
          <a:noFill/>
          <a:ln w="9525" cap="flat" cmpd="sng" algn="ctr">
            <a:solidFill>
              <a:schemeClr val="bg1">
                <a:lumMod val="75000"/>
              </a:schemeClr>
            </a:solidFill>
            <a:prstDash val="solid"/>
            <a:round/>
            <a:headEnd type="none" w="med" len="med"/>
            <a:tailEnd type="none"/>
          </a:ln>
          <a:effectLst/>
        </p:spPr>
      </p:cxnSp>
      <p:sp>
        <p:nvSpPr>
          <p:cNvPr id="108" name="正方形/長方形 107"/>
          <p:cNvSpPr/>
          <p:nvPr/>
        </p:nvSpPr>
        <p:spPr bwMode="auto">
          <a:xfrm>
            <a:off x="2893017" y="2499183"/>
            <a:ext cx="558166" cy="3693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Check </a:t>
            </a:r>
          </a:p>
          <a:p>
            <a:pPr algn="ctr"/>
            <a:r>
              <a:rPr kumimoji="1" lang="en-US" altLang="ja-JP" sz="1000" dirty="0" smtClean="0">
                <a:solidFill>
                  <a:schemeClr val="bg1">
                    <a:lumMod val="75000"/>
                  </a:schemeClr>
                </a:solidFill>
                <a:latin typeface="+mn-ea"/>
                <a:ea typeface="+mn-ea"/>
              </a:rPr>
              <a:t>Out</a:t>
            </a:r>
            <a:endParaRPr kumimoji="1" lang="ja-JP" altLang="en-US" sz="1000" dirty="0" smtClean="0">
              <a:solidFill>
                <a:schemeClr val="bg1">
                  <a:lumMod val="75000"/>
                </a:schemeClr>
              </a:solidFill>
              <a:latin typeface="+mn-ea"/>
              <a:ea typeface="+mn-ea"/>
            </a:endParaRPr>
          </a:p>
        </p:txBody>
      </p:sp>
      <p:sp>
        <p:nvSpPr>
          <p:cNvPr id="109" name="正方形/長方形 108"/>
          <p:cNvSpPr/>
          <p:nvPr/>
        </p:nvSpPr>
        <p:spPr bwMode="auto">
          <a:xfrm>
            <a:off x="4016932" y="2682733"/>
            <a:ext cx="784189" cy="2308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Build Exec.</a:t>
            </a:r>
            <a:endParaRPr kumimoji="1" lang="ja-JP" altLang="en-US" sz="1000" dirty="0" smtClean="0">
              <a:solidFill>
                <a:schemeClr val="bg1">
                  <a:lumMod val="75000"/>
                </a:schemeClr>
              </a:solidFill>
              <a:latin typeface="+mn-ea"/>
              <a:ea typeface="+mn-ea"/>
            </a:endParaRPr>
          </a:p>
        </p:txBody>
      </p:sp>
      <p:sp>
        <p:nvSpPr>
          <p:cNvPr id="110" name="正方形/長方形 109"/>
          <p:cNvSpPr/>
          <p:nvPr/>
        </p:nvSpPr>
        <p:spPr bwMode="auto">
          <a:xfrm>
            <a:off x="3468338" y="287323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1" name="正方形/長方形 110"/>
          <p:cNvSpPr/>
          <p:nvPr/>
        </p:nvSpPr>
        <p:spPr bwMode="auto">
          <a:xfrm>
            <a:off x="3535013" y="392098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2" name="正方形/長方形 111"/>
          <p:cNvSpPr/>
          <p:nvPr/>
        </p:nvSpPr>
        <p:spPr bwMode="auto">
          <a:xfrm>
            <a:off x="4239863" y="3568558"/>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3" name="正方形/長方形 112"/>
          <p:cNvSpPr/>
          <p:nvPr/>
        </p:nvSpPr>
        <p:spPr bwMode="auto">
          <a:xfrm>
            <a:off x="6335390" y="2682733"/>
            <a:ext cx="758541"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114" name="正方形/長方形 113"/>
          <p:cNvSpPr/>
          <p:nvPr/>
        </p:nvSpPr>
        <p:spPr bwMode="auto">
          <a:xfrm>
            <a:off x="7345616" y="2682733"/>
            <a:ext cx="907620"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UI 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pic>
        <p:nvPicPr>
          <p:cNvPr id="5" name="Picture 4"/>
          <p:cNvPicPr>
            <a:picLocks noChangeAspect="1" noChangeArrowheads="1"/>
          </p:cNvPicPr>
          <p:nvPr/>
        </p:nvPicPr>
        <p:blipFill>
          <a:blip r:embed="rId14"/>
          <a:srcRect/>
          <a:stretch>
            <a:fillRect/>
          </a:stretch>
        </p:blipFill>
        <p:spPr bwMode="auto">
          <a:xfrm>
            <a:off x="2235008" y="1845836"/>
            <a:ext cx="1080000" cy="423360"/>
          </a:xfrm>
          <a:prstGeom prst="rect">
            <a:avLst/>
          </a:prstGeom>
          <a:noFill/>
          <a:ln w="9525">
            <a:noFill/>
            <a:miter lim="800000"/>
            <a:headEnd/>
            <a:tailEnd/>
          </a:ln>
        </p:spPr>
      </p:pic>
      <p:pic>
        <p:nvPicPr>
          <p:cNvPr id="1034" name="Picture 10" descr="W:\MyDocument\デスクトップ\KuDr42X_ITXghJhSInDZekNEF0jLt3NeVxtRye3tqco.png"/>
          <p:cNvPicPr>
            <a:picLocks noChangeAspect="1" noChangeArrowheads="1"/>
          </p:cNvPicPr>
          <p:nvPr/>
        </p:nvPicPr>
        <p:blipFill>
          <a:blip r:embed="rId15"/>
          <a:srcRect/>
          <a:stretch>
            <a:fillRect/>
          </a:stretch>
        </p:blipFill>
        <p:spPr bwMode="auto">
          <a:xfrm>
            <a:off x="5575301" y="5631319"/>
            <a:ext cx="1980000" cy="672501"/>
          </a:xfrm>
          <a:prstGeom prst="rect">
            <a:avLst/>
          </a:prstGeom>
          <a:noFill/>
        </p:spPr>
      </p:pic>
      <p:sp>
        <p:nvSpPr>
          <p:cNvPr id="71" name="角丸四角形 70"/>
          <p:cNvSpPr/>
          <p:nvPr/>
        </p:nvSpPr>
        <p:spPr bwMode="auto">
          <a:xfrm>
            <a:off x="5820214" y="648788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コンテナ仮想</a:t>
            </a:r>
          </a:p>
        </p:txBody>
      </p:sp>
      <p:pic>
        <p:nvPicPr>
          <p:cNvPr id="2" name="Picture 2" descr="W:\MyDocument\デスクトップ\CoE\画像\maven-logo-black-on-white.png"/>
          <p:cNvPicPr>
            <a:picLocks noChangeAspect="1" noChangeArrowheads="1"/>
          </p:cNvPicPr>
          <p:nvPr/>
        </p:nvPicPr>
        <p:blipFill>
          <a:blip r:embed="rId16">
            <a:extLst>
              <a:ext uri="{28A0092B-C50C-407E-A947-70E740481C1C}">
                <a14:useLocalDpi xmlns="" xmlns:a14="http://schemas.microsoft.com/office/drawing/2010/main" val="0"/>
              </a:ext>
            </a:extLst>
          </a:blip>
          <a:srcRect/>
          <a:stretch>
            <a:fillRect/>
          </a:stretch>
        </p:blipFill>
        <p:spPr bwMode="auto">
          <a:xfrm>
            <a:off x="3469937" y="1880909"/>
            <a:ext cx="1152000" cy="291388"/>
          </a:xfrm>
          <a:prstGeom prst="rect">
            <a:avLst/>
          </a:prstGeom>
          <a:noFill/>
          <a:extLst>
            <a:ext uri="{909E8E84-426E-40DD-AFC4-6F175D3DCCD1}">
              <a14:hiddenFill xmlns="" xmlns:a14="http://schemas.microsoft.com/office/drawing/2010/main">
                <a:solidFill>
                  <a:srgbClr val="FFFFFF"/>
                </a:solidFill>
              </a14:hiddenFill>
            </a:ext>
          </a:extLst>
        </p:spPr>
      </p:pic>
      <p:sp>
        <p:nvSpPr>
          <p:cNvPr id="74" name="正方形/長方形 73"/>
          <p:cNvSpPr/>
          <p:nvPr/>
        </p:nvSpPr>
        <p:spPr bwMode="auto">
          <a:xfrm>
            <a:off x="4571662" y="2064505"/>
            <a:ext cx="1188000" cy="288000"/>
          </a:xfrm>
          <a:prstGeom prst="rect">
            <a:avLst/>
          </a:prstGeom>
          <a:noFill/>
          <a:ln w="9525">
            <a:noFill/>
            <a:miter lim="800000"/>
            <a:headEnd/>
            <a:tailEnd/>
          </a:ln>
          <a:effectLst/>
        </p:spPr>
        <p:txBody>
          <a:bodyPr wrap="none" rtlCol="0" anchor="ctr" anchorCtr="0">
            <a:noAutofit/>
          </a:bodyPr>
          <a:lstStyle/>
          <a:p>
            <a:pPr algn="ctr"/>
            <a:r>
              <a:rPr lang="en-US" altLang="ja-JP" sz="1400" dirty="0" err="1" smtClean="0">
                <a:ln>
                  <a:solidFill>
                    <a:schemeClr val="bg1"/>
                  </a:solidFill>
                </a:ln>
                <a:solidFill>
                  <a:schemeClr val="tx1"/>
                </a:solidFill>
                <a:latin typeface="+mn-ea"/>
                <a:ea typeface="+mn-ea"/>
              </a:rPr>
              <a:t>Cobertura</a:t>
            </a:r>
            <a:endParaRPr kumimoji="1" lang="ja-JP" altLang="en-US" sz="1200" dirty="0" smtClean="0">
              <a:ln>
                <a:solidFill>
                  <a:schemeClr val="bg1"/>
                </a:solidFill>
              </a:ln>
              <a:solidFill>
                <a:schemeClr val="tx1"/>
              </a:solidFill>
              <a:latin typeface="+mn-ea"/>
              <a:ea typeface="+mn-ea"/>
            </a:endParaRPr>
          </a:p>
        </p:txBody>
      </p:sp>
      <p:pic>
        <p:nvPicPr>
          <p:cNvPr id="75" name="Picture 7" descr="W:\MyDocument\デスクトップ\checkstyle_logo_small_64.png"/>
          <p:cNvPicPr>
            <a:picLocks noChangeAspect="1" noChangeArrowheads="1"/>
          </p:cNvPicPr>
          <p:nvPr/>
        </p:nvPicPr>
        <p:blipFill>
          <a:blip r:embed="rId17"/>
          <a:srcRect/>
          <a:stretch>
            <a:fillRect/>
          </a:stretch>
        </p:blipFill>
        <p:spPr bwMode="auto">
          <a:xfrm>
            <a:off x="4709409" y="1754632"/>
            <a:ext cx="360000" cy="360000"/>
          </a:xfrm>
          <a:prstGeom prst="rect">
            <a:avLst/>
          </a:prstGeom>
          <a:noFill/>
        </p:spPr>
      </p:pic>
      <p:pic>
        <p:nvPicPr>
          <p:cNvPr id="76" name="Picture 8" descr="W:\MyDocument\デスクトップ\buggy-sm.png"/>
          <p:cNvPicPr>
            <a:picLocks noChangeAspect="1" noChangeArrowheads="1"/>
          </p:cNvPicPr>
          <p:nvPr/>
        </p:nvPicPr>
        <p:blipFill>
          <a:blip r:embed="rId18"/>
          <a:srcRect/>
          <a:stretch>
            <a:fillRect/>
          </a:stretch>
        </p:blipFill>
        <p:spPr bwMode="auto">
          <a:xfrm>
            <a:off x="5260737" y="1728107"/>
            <a:ext cx="540000" cy="414000"/>
          </a:xfrm>
          <a:prstGeom prst="rect">
            <a:avLst/>
          </a:prstGeom>
          <a:noFill/>
        </p:spPr>
      </p:pic>
      <p:sp>
        <p:nvSpPr>
          <p:cNvPr id="78" name="角丸四角形 77"/>
          <p:cNvSpPr/>
          <p:nvPr/>
        </p:nvSpPr>
        <p:spPr bwMode="auto">
          <a:xfrm>
            <a:off x="4634795" y="238033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Inspection</a:t>
            </a:r>
            <a:endParaRPr lang="ja-JP" altLang="en-US" sz="1200" dirty="0" smtClean="0">
              <a:solidFill>
                <a:schemeClr val="bg1"/>
              </a:solidFill>
              <a:latin typeface="+mn-ea"/>
            </a:endParaRPr>
          </a:p>
        </p:txBody>
      </p:sp>
      <p:pic>
        <p:nvPicPr>
          <p:cNvPr id="79" name="Picture 9" descr="W:\MyDocument\デスクトップ\sonar.png"/>
          <p:cNvPicPr>
            <a:picLocks noChangeAspect="1" noChangeArrowheads="1"/>
          </p:cNvPicPr>
          <p:nvPr/>
        </p:nvPicPr>
        <p:blipFill>
          <a:blip r:embed="rId19"/>
          <a:srcRect/>
          <a:stretch>
            <a:fillRect/>
          </a:stretch>
        </p:blipFill>
        <p:spPr bwMode="auto">
          <a:xfrm>
            <a:off x="4653403" y="1457779"/>
            <a:ext cx="1152000" cy="276480"/>
          </a:xfrm>
          <a:prstGeom prst="rect">
            <a:avLst/>
          </a:prstGeom>
          <a:noFill/>
        </p:spPr>
      </p:pic>
      <p:cxnSp>
        <p:nvCxnSpPr>
          <p:cNvPr id="80" name="図形 62"/>
          <p:cNvCxnSpPr>
            <a:stCxn id="20" idx="3"/>
            <a:endCxn id="78" idx="2"/>
          </p:cNvCxnSpPr>
          <p:nvPr/>
        </p:nvCxnSpPr>
        <p:spPr bwMode="auto">
          <a:xfrm flipV="1">
            <a:off x="4252680" y="2632335"/>
            <a:ext cx="958115" cy="1142192"/>
          </a:xfrm>
          <a:prstGeom prst="bentConnector2">
            <a:avLst/>
          </a:prstGeom>
          <a:noFill/>
          <a:ln w="9525" cap="flat" cmpd="sng" algn="ctr">
            <a:solidFill>
              <a:schemeClr val="bg1">
                <a:lumMod val="75000"/>
              </a:schemeClr>
            </a:solidFill>
            <a:prstDash val="solid"/>
            <a:round/>
            <a:headEnd type="arrow" w="med" len="med"/>
            <a:tailEnd type="arrow"/>
          </a:ln>
          <a:effectLst/>
        </p:spPr>
      </p:cxnSp>
      <p:sp>
        <p:nvSpPr>
          <p:cNvPr id="81" name="正方形/長方形 80"/>
          <p:cNvSpPr/>
          <p:nvPr/>
        </p:nvSpPr>
        <p:spPr bwMode="auto">
          <a:xfrm>
            <a:off x="5183383" y="2676109"/>
            <a:ext cx="1061508" cy="230832"/>
          </a:xfrm>
          <a:prstGeom prst="rect">
            <a:avLst/>
          </a:prstGeom>
          <a:noFill/>
          <a:ln w="9525">
            <a:noFill/>
            <a:miter lim="800000"/>
            <a:headEnd/>
            <a:tailEnd/>
          </a:ln>
          <a:effectLst/>
        </p:spPr>
        <p:txBody>
          <a:bodyPr wrap="none" rtlCol="0" anchor="ctr" anchorCtr="0">
            <a:spAutoFit/>
          </a:bodyPr>
          <a:lstStyle/>
          <a:p>
            <a:pPr algn="ctr"/>
            <a:r>
              <a:rPr lang="en-US" altLang="ja-JP" sz="1000" dirty="0">
                <a:solidFill>
                  <a:schemeClr val="bg1">
                    <a:lumMod val="75000"/>
                  </a:schemeClr>
                </a:solidFill>
                <a:latin typeface="+mn-ea"/>
                <a:ea typeface="+mn-ea"/>
              </a:rPr>
              <a:t>Inspection</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86" name="正方形/長方形 85"/>
          <p:cNvSpPr/>
          <p:nvPr/>
        </p:nvSpPr>
        <p:spPr bwMode="auto">
          <a:xfrm>
            <a:off x="7240823" y="4183649"/>
            <a:ext cx="1440000" cy="1440000"/>
          </a:xfrm>
          <a:prstGeom prst="rect">
            <a:avLst/>
          </a:prstGeom>
          <a:noFill/>
          <a:ln w="9525">
            <a:solidFill>
              <a:schemeClr val="bg1">
                <a:lumMod val="75000"/>
              </a:schemeClr>
            </a:solid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70"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25</a:t>
            </a:fld>
            <a:endParaRPr lang="en-US" altLang="ja-JP"/>
          </a:p>
        </p:txBody>
      </p:sp>
      <p:sp>
        <p:nvSpPr>
          <p:cNvPr id="82" name="円/楕円 81"/>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84" name="円/楕円 83"/>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85" name="テキスト ボックス 84"/>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Tree>
    <p:extLst>
      <p:ext uri="{BB962C8B-B14F-4D97-AF65-F5344CB8AC3E}">
        <p14:creationId xmlns="" xmlns:p14="http://schemas.microsoft.com/office/powerpoint/2010/main" val="4223420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タイトル 1"/>
          <p:cNvSpPr txBox="1">
            <a:spLocks/>
          </p:cNvSpPr>
          <p:nvPr/>
        </p:nvSpPr>
        <p:spPr bwMode="gray">
          <a:xfrm>
            <a:off x="113191" y="201995"/>
            <a:ext cx="5761514" cy="461665"/>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pPr marL="342900" indent="-342900">
              <a:lnSpc>
                <a:spcPct val="100000"/>
              </a:lnSpc>
            </a:pPr>
            <a:r>
              <a:rPr lang="ja-JP" altLang="en-US" dirty="0" smtClean="0"/>
              <a:t>日立開発環境の</a:t>
            </a:r>
            <a:r>
              <a:rPr lang="en-US" altLang="ja-JP" dirty="0" smtClean="0"/>
              <a:t>CI</a:t>
            </a:r>
            <a:r>
              <a:rPr lang="ja-JP" altLang="en-US" dirty="0" smtClean="0"/>
              <a:t>ツールとフロー</a:t>
            </a:r>
            <a:r>
              <a:rPr lang="en-US" altLang="ja-JP" dirty="0" smtClean="0"/>
              <a:t>(At first)</a:t>
            </a:r>
            <a:r>
              <a:rPr lang="ja-JP" altLang="en-US" dirty="0" smtClean="0"/>
              <a:t> </a:t>
            </a:r>
            <a:endParaRPr lang="en-US" altLang="ja-JP" kern="0" dirty="0" smtClean="0"/>
          </a:p>
        </p:txBody>
      </p:sp>
      <p:pic>
        <p:nvPicPr>
          <p:cNvPr id="1027" name="Picture 3"/>
          <p:cNvPicPr>
            <a:picLocks noChangeAspect="1" noChangeArrowheads="1"/>
          </p:cNvPicPr>
          <p:nvPr/>
        </p:nvPicPr>
        <p:blipFill>
          <a:blip r:embed="rId2"/>
          <a:srcRect/>
          <a:stretch>
            <a:fillRect/>
          </a:stretch>
        </p:blipFill>
        <p:spPr bwMode="auto">
          <a:xfrm>
            <a:off x="1340516" y="1902271"/>
            <a:ext cx="778555" cy="346024"/>
          </a:xfrm>
          <a:prstGeom prst="rect">
            <a:avLst/>
          </a:prstGeom>
          <a:noFill/>
          <a:ln w="9525">
            <a:noFill/>
            <a:miter lim="800000"/>
            <a:headEnd/>
            <a:tailEnd/>
          </a:ln>
        </p:spPr>
      </p:pic>
      <p:pic>
        <p:nvPicPr>
          <p:cNvPr id="44"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698395" y="5591597"/>
            <a:ext cx="747659" cy="7205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角丸四角形 10"/>
          <p:cNvSpPr/>
          <p:nvPr/>
        </p:nvSpPr>
        <p:spPr bwMode="auto">
          <a:xfrm>
            <a:off x="1683650" y="2373075"/>
            <a:ext cx="1320800" cy="252000"/>
          </a:xfrm>
          <a:prstGeom prst="roundRect">
            <a:avLst/>
          </a:prstGeom>
          <a:ln>
            <a:headEnd/>
            <a:tailEnd/>
          </a:ln>
        </p:spPr>
        <p:style>
          <a:lnRef idx="3">
            <a:schemeClr val="lt1"/>
          </a:lnRef>
          <a:fillRef idx="1">
            <a:schemeClr val="accent6"/>
          </a:fillRef>
          <a:effectRef idx="1">
            <a:schemeClr val="accent6"/>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Repository Mgt</a:t>
            </a:r>
            <a:endParaRPr kumimoji="1" lang="ja-JP" altLang="en-US" sz="1200" dirty="0" smtClean="0">
              <a:solidFill>
                <a:schemeClr val="bg1"/>
              </a:solidFill>
              <a:latin typeface="+mn-ea"/>
            </a:endParaRPr>
          </a:p>
        </p:txBody>
      </p:sp>
      <p:sp>
        <p:nvSpPr>
          <p:cNvPr id="12" name="角丸四角形 11"/>
          <p:cNvSpPr/>
          <p:nvPr/>
        </p:nvSpPr>
        <p:spPr bwMode="auto">
          <a:xfrm>
            <a:off x="4419610" y="648062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環境構築自動化</a:t>
            </a:r>
          </a:p>
        </p:txBody>
      </p:sp>
      <p:sp>
        <p:nvSpPr>
          <p:cNvPr id="14" name="角丸四角形 13"/>
          <p:cNvSpPr/>
          <p:nvPr/>
        </p:nvSpPr>
        <p:spPr bwMode="auto">
          <a:xfrm>
            <a:off x="3418111"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Build</a:t>
            </a:r>
            <a:r>
              <a:rPr lang="ja-JP" altLang="en-US" sz="1200" dirty="0" smtClean="0">
                <a:solidFill>
                  <a:schemeClr val="bg1"/>
                </a:solidFill>
                <a:latin typeface="+mn-ea"/>
              </a:rPr>
              <a:t>　</a:t>
            </a:r>
            <a:r>
              <a:rPr lang="en-US" altLang="ja-JP" sz="1200" dirty="0" smtClean="0">
                <a:solidFill>
                  <a:schemeClr val="bg1"/>
                </a:solidFill>
                <a:latin typeface="+mn-ea"/>
              </a:rPr>
              <a:t>Tool</a:t>
            </a:r>
            <a:endParaRPr lang="ja-JP" altLang="en-US" sz="1200" dirty="0" smtClean="0">
              <a:solidFill>
                <a:schemeClr val="bg1"/>
              </a:solidFill>
              <a:latin typeface="+mn-ea"/>
            </a:endParaRPr>
          </a:p>
        </p:txBody>
      </p:sp>
      <p:sp>
        <p:nvSpPr>
          <p:cNvPr id="18" name="角丸四角形 17"/>
          <p:cNvSpPr/>
          <p:nvPr/>
        </p:nvSpPr>
        <p:spPr bwMode="auto">
          <a:xfrm>
            <a:off x="5821485"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Test FW</a:t>
            </a:r>
            <a:endParaRPr lang="ja-JP" altLang="en-US" sz="1200" dirty="0" smtClean="0">
              <a:solidFill>
                <a:schemeClr val="bg1"/>
              </a:solidFill>
              <a:latin typeface="+mn-ea"/>
            </a:endParaRPr>
          </a:p>
        </p:txBody>
      </p:sp>
      <p:pic>
        <p:nvPicPr>
          <p:cNvPr id="3" name="Picture 3" descr="W:\MyDocument\デスクトップ\big-logo.png"/>
          <p:cNvPicPr>
            <a:picLocks noChangeAspect="1" noChangeArrowheads="1"/>
          </p:cNvPicPr>
          <p:nvPr/>
        </p:nvPicPr>
        <p:blipFill>
          <a:blip r:embed="rId4"/>
          <a:srcRect/>
          <a:stretch>
            <a:fillRect/>
          </a:stretch>
        </p:blipFill>
        <p:spPr bwMode="auto">
          <a:xfrm>
            <a:off x="7158124" y="1672343"/>
            <a:ext cx="720000" cy="651600"/>
          </a:xfrm>
          <a:prstGeom prst="rect">
            <a:avLst/>
          </a:prstGeom>
          <a:noFill/>
        </p:spPr>
      </p:pic>
      <p:sp>
        <p:nvSpPr>
          <p:cNvPr id="23" name="角丸四角形 22"/>
          <p:cNvSpPr/>
          <p:nvPr/>
        </p:nvSpPr>
        <p:spPr bwMode="auto">
          <a:xfrm>
            <a:off x="7046651" y="2373075"/>
            <a:ext cx="1188000" cy="252000"/>
          </a:xfrm>
          <a:prstGeom prst="roundRect">
            <a:avLst/>
          </a:prstGeom>
          <a:ln>
            <a:headEnd/>
            <a:tailEnd/>
          </a:ln>
        </p:spPr>
        <p:style>
          <a:lnRef idx="3">
            <a:schemeClr val="lt1"/>
          </a:lnRef>
          <a:fillRef idx="1">
            <a:schemeClr val="accent5"/>
          </a:fillRef>
          <a:effectRef idx="1">
            <a:schemeClr val="accent5"/>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UI Auto Testing</a:t>
            </a:r>
          </a:p>
        </p:txBody>
      </p:sp>
      <p:sp>
        <p:nvSpPr>
          <p:cNvPr id="24" name="正方形/長方形 23"/>
          <p:cNvSpPr/>
          <p:nvPr/>
        </p:nvSpPr>
        <p:spPr bwMode="auto">
          <a:xfrm>
            <a:off x="38646" y="972457"/>
            <a:ext cx="3024000" cy="474719"/>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Design/Dev</a:t>
            </a:r>
            <a:endParaRPr kumimoji="1" lang="ja-JP" altLang="en-US" sz="1800" dirty="0" smtClean="0">
              <a:solidFill>
                <a:schemeClr val="bg1"/>
              </a:solidFill>
              <a:latin typeface="+mj-ea"/>
              <a:ea typeface="+mj-ea"/>
            </a:endParaRPr>
          </a:p>
        </p:txBody>
      </p:sp>
      <p:sp>
        <p:nvSpPr>
          <p:cNvPr id="25" name="正方形/長方形 24"/>
          <p:cNvSpPr/>
          <p:nvPr/>
        </p:nvSpPr>
        <p:spPr bwMode="auto">
          <a:xfrm>
            <a:off x="3280230" y="986972"/>
            <a:ext cx="4860000" cy="474719"/>
          </a:xfrm>
          <a:prstGeom prst="rect">
            <a:avLst/>
          </a:prstGeom>
          <a:gradFill flip="none" rotWithShape="1">
            <a:gsLst>
              <a:gs pos="0">
                <a:schemeClr val="tx2">
                  <a:lumMod val="50000"/>
                </a:schemeClr>
              </a:gs>
              <a:gs pos="84000">
                <a:schemeClr val="tx2">
                  <a:lumMod val="50000"/>
                </a:schemeClr>
              </a:gs>
              <a:gs pos="100000">
                <a:schemeClr val="tx2">
                  <a:lumMod val="60000"/>
                  <a:lumOff val="40000"/>
                  <a:alpha val="0"/>
                </a:schemeClr>
              </a:gs>
            </a:gsLst>
            <a:lin ang="0" scaled="1"/>
            <a:tileRect/>
          </a:gra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Test</a:t>
            </a:r>
            <a:endParaRPr lang="ja-JP" altLang="en-US" sz="1800" dirty="0" smtClean="0">
              <a:solidFill>
                <a:schemeClr val="bg1"/>
              </a:solidFill>
              <a:latin typeface="+mj-ea"/>
              <a:ea typeface="+mj-ea"/>
            </a:endParaRPr>
          </a:p>
        </p:txBody>
      </p:sp>
      <p:sp>
        <p:nvSpPr>
          <p:cNvPr id="26" name="正方形/長方形 25"/>
          <p:cNvSpPr/>
          <p:nvPr/>
        </p:nvSpPr>
        <p:spPr bwMode="auto">
          <a:xfrm>
            <a:off x="8259960" y="972457"/>
            <a:ext cx="792000" cy="474719"/>
          </a:xfrm>
          <a:prstGeom prst="rect">
            <a:avLst/>
          </a:prstGeom>
          <a:gradFill flip="none" rotWithShape="1">
            <a:gsLst>
              <a:gs pos="0">
                <a:srgbClr val="C00000"/>
              </a:gs>
              <a:gs pos="84000">
                <a:srgbClr val="C00000"/>
              </a:gs>
              <a:gs pos="100000">
                <a:schemeClr val="accent2">
                  <a:lumMod val="60000"/>
                  <a:lumOff val="40000"/>
                  <a:alpha val="0"/>
                </a:schemeClr>
              </a:gs>
            </a:gsLst>
            <a:lin ang="10800000" scaled="1"/>
            <a:tileRect/>
          </a:gradFill>
          <a:ln w="9525">
            <a:noFill/>
            <a:miter lim="800000"/>
            <a:headEnd/>
            <a:tailEnd/>
          </a:ln>
          <a:effectLst/>
        </p:spPr>
        <p:txBody>
          <a:bodyPr wrap="none" rtlCol="0" anchor="ctr" anchorCtr="0">
            <a:noAutofit/>
          </a:bodyPr>
          <a:lstStyle/>
          <a:p>
            <a:pPr algn="ctr"/>
            <a:r>
              <a:rPr lang="en-US" altLang="ja-JP" sz="1600" dirty="0" smtClean="0">
                <a:solidFill>
                  <a:schemeClr val="bg1"/>
                </a:solidFill>
                <a:latin typeface="+mj-ea"/>
                <a:ea typeface="+mj-ea"/>
              </a:rPr>
              <a:t>Release</a:t>
            </a:r>
            <a:endParaRPr lang="ja-JP" altLang="en-US" sz="1600" dirty="0" smtClean="0">
              <a:solidFill>
                <a:schemeClr val="bg1"/>
              </a:solidFill>
              <a:latin typeface="+mj-ea"/>
              <a:ea typeface="+mj-ea"/>
            </a:endParaRPr>
          </a:p>
        </p:txBody>
      </p:sp>
      <p:pic>
        <p:nvPicPr>
          <p:cNvPr id="1028" name="Picture 4"/>
          <p:cNvPicPr>
            <a:picLocks noChangeAspect="1" noChangeArrowheads="1"/>
          </p:cNvPicPr>
          <p:nvPr/>
        </p:nvPicPr>
        <p:blipFill>
          <a:blip r:embed="rId5"/>
          <a:srcRect/>
          <a:stretch>
            <a:fillRect/>
          </a:stretch>
        </p:blipFill>
        <p:spPr bwMode="auto">
          <a:xfrm>
            <a:off x="2736137" y="5755810"/>
            <a:ext cx="1620000" cy="475364"/>
          </a:xfrm>
          <a:prstGeom prst="rect">
            <a:avLst/>
          </a:prstGeom>
          <a:noFill/>
          <a:ln w="9525">
            <a:noFill/>
            <a:miter lim="800000"/>
            <a:headEnd/>
            <a:tailEnd/>
          </a:ln>
        </p:spPr>
      </p:pic>
      <p:pic>
        <p:nvPicPr>
          <p:cNvPr id="1029" name="Picture 5" descr="W:\MyDocument\デスクトップ\Spring_Logo.png"/>
          <p:cNvPicPr>
            <a:picLocks noChangeAspect="1" noChangeArrowheads="1"/>
          </p:cNvPicPr>
          <p:nvPr/>
        </p:nvPicPr>
        <p:blipFill>
          <a:blip r:embed="rId6"/>
          <a:srcRect/>
          <a:stretch>
            <a:fillRect/>
          </a:stretch>
        </p:blipFill>
        <p:spPr bwMode="auto">
          <a:xfrm>
            <a:off x="58056" y="1595212"/>
            <a:ext cx="1218424" cy="725250"/>
          </a:xfrm>
          <a:prstGeom prst="rect">
            <a:avLst/>
          </a:prstGeom>
          <a:noFill/>
        </p:spPr>
      </p:pic>
      <p:pic>
        <p:nvPicPr>
          <p:cNvPr id="1030" name="Picture 6" descr="W:\MyDocument\デスクトップ\Virtualbox_logo.png"/>
          <p:cNvPicPr>
            <a:picLocks noChangeAspect="1" noChangeArrowheads="1"/>
          </p:cNvPicPr>
          <p:nvPr/>
        </p:nvPicPr>
        <p:blipFill>
          <a:blip r:embed="rId7"/>
          <a:srcRect/>
          <a:stretch>
            <a:fillRect/>
          </a:stretch>
        </p:blipFill>
        <p:spPr bwMode="auto">
          <a:xfrm>
            <a:off x="1933991" y="5402928"/>
            <a:ext cx="1080000" cy="1080000"/>
          </a:xfrm>
          <a:prstGeom prst="rect">
            <a:avLst/>
          </a:prstGeom>
          <a:noFill/>
        </p:spPr>
      </p:pic>
      <p:sp>
        <p:nvSpPr>
          <p:cNvPr id="30" name="角丸四角形 29"/>
          <p:cNvSpPr/>
          <p:nvPr/>
        </p:nvSpPr>
        <p:spPr bwMode="auto">
          <a:xfrm>
            <a:off x="1995675" y="6476983"/>
            <a:ext cx="23760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仮想化</a:t>
            </a:r>
          </a:p>
        </p:txBody>
      </p:sp>
      <p:sp>
        <p:nvSpPr>
          <p:cNvPr id="32" name="角丸四角形 31"/>
          <p:cNvSpPr/>
          <p:nvPr/>
        </p:nvSpPr>
        <p:spPr bwMode="auto">
          <a:xfrm>
            <a:off x="65310" y="23730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Application FW</a:t>
            </a:r>
            <a:endParaRPr kumimoji="1" lang="ja-JP" altLang="en-US" sz="1200" dirty="0" smtClean="0">
              <a:solidFill>
                <a:schemeClr val="bg1"/>
              </a:solidFill>
              <a:latin typeface="+mn-ea"/>
            </a:endParaRPr>
          </a:p>
        </p:txBody>
      </p:sp>
      <p:cxnSp>
        <p:nvCxnSpPr>
          <p:cNvPr id="34" name="直線コネクタ 33"/>
          <p:cNvCxnSpPr/>
          <p:nvPr/>
        </p:nvCxnSpPr>
        <p:spPr bwMode="auto">
          <a:xfrm>
            <a:off x="105230" y="5268686"/>
            <a:ext cx="8928000" cy="0"/>
          </a:xfrm>
          <a:prstGeom prst="line">
            <a:avLst/>
          </a:prstGeom>
          <a:noFill/>
          <a:ln w="9525" cap="flat" cmpd="sng" algn="ctr">
            <a:solidFill>
              <a:schemeClr val="bg1">
                <a:lumMod val="65000"/>
              </a:schemeClr>
            </a:solidFill>
            <a:prstDash val="solid"/>
            <a:round/>
            <a:headEnd type="none" w="med" len="med"/>
            <a:tailEnd type="none" w="med" len="med"/>
          </a:ln>
          <a:effectLst/>
        </p:spPr>
      </p:cxnSp>
      <p:cxnSp>
        <p:nvCxnSpPr>
          <p:cNvPr id="58" name="図形 57"/>
          <p:cNvCxnSpPr>
            <a:stCxn id="11" idx="2"/>
            <a:endCxn id="20" idx="1"/>
          </p:cNvCxnSpPr>
          <p:nvPr/>
        </p:nvCxnSpPr>
        <p:spPr bwMode="auto">
          <a:xfrm rot="16200000" flipH="1">
            <a:off x="2063239" y="2905886"/>
            <a:ext cx="1149452" cy="58783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59" name="図形 58"/>
          <p:cNvCxnSpPr>
            <a:stCxn id="11" idx="2"/>
            <a:endCxn id="21" idx="1"/>
          </p:cNvCxnSpPr>
          <p:nvPr/>
        </p:nvCxnSpPr>
        <p:spPr bwMode="auto">
          <a:xfrm rot="16200000" flipH="1">
            <a:off x="1419163" y="3549961"/>
            <a:ext cx="2334170" cy="484397"/>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63" name="図形 62"/>
          <p:cNvCxnSpPr>
            <a:stCxn id="20" idx="3"/>
            <a:endCxn id="18" idx="2"/>
          </p:cNvCxnSpPr>
          <p:nvPr/>
        </p:nvCxnSpPr>
        <p:spPr bwMode="auto">
          <a:xfrm flipV="1">
            <a:off x="4252680" y="2625075"/>
            <a:ext cx="2144805"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66" name="図形 65"/>
          <p:cNvCxnSpPr>
            <a:stCxn id="20" idx="3"/>
            <a:endCxn id="23" idx="2"/>
          </p:cNvCxnSpPr>
          <p:nvPr/>
        </p:nvCxnSpPr>
        <p:spPr bwMode="auto">
          <a:xfrm flipV="1">
            <a:off x="4252680" y="2625075"/>
            <a:ext cx="3387971"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33" name="直線コネクタ 32"/>
          <p:cNvCxnSpPr/>
          <p:nvPr/>
        </p:nvCxnSpPr>
        <p:spPr bwMode="auto">
          <a:xfrm>
            <a:off x="3193147" y="1016002"/>
            <a:ext cx="1585" cy="4248000"/>
          </a:xfrm>
          <a:prstGeom prst="line">
            <a:avLst/>
          </a:prstGeom>
          <a:noFill/>
          <a:ln w="9525" cap="flat" cmpd="sng" algn="ctr">
            <a:solidFill>
              <a:schemeClr val="bg1">
                <a:lumMod val="85000"/>
              </a:schemeClr>
            </a:solidFill>
            <a:prstDash val="dash"/>
            <a:round/>
            <a:headEnd type="none" w="med" len="med"/>
            <a:tailEnd type="none" w="med" len="med"/>
          </a:ln>
          <a:effectLst/>
        </p:spPr>
      </p:cxnSp>
      <p:cxnSp>
        <p:nvCxnSpPr>
          <p:cNvPr id="46" name="直線コネクタ 45"/>
          <p:cNvCxnSpPr/>
          <p:nvPr/>
        </p:nvCxnSpPr>
        <p:spPr bwMode="auto">
          <a:xfrm>
            <a:off x="8196939" y="1202870"/>
            <a:ext cx="1585" cy="4032000"/>
          </a:xfrm>
          <a:prstGeom prst="line">
            <a:avLst/>
          </a:prstGeom>
          <a:noFill/>
          <a:ln w="9525" cap="flat" cmpd="sng" algn="ctr">
            <a:solidFill>
              <a:schemeClr val="bg1">
                <a:lumMod val="85000"/>
              </a:schemeClr>
            </a:solidFill>
            <a:prstDash val="dash"/>
            <a:round/>
            <a:headEnd type="none" w="med" len="med"/>
            <a:tailEnd type="none" w="med" len="med"/>
          </a:ln>
          <a:effectLst/>
        </p:spPr>
      </p:cxnSp>
      <p:pic>
        <p:nvPicPr>
          <p:cNvPr id="2050" name="Picture 2"/>
          <p:cNvPicPr>
            <a:picLocks noChangeAspect="1" noChangeArrowheads="1"/>
          </p:cNvPicPr>
          <p:nvPr/>
        </p:nvPicPr>
        <p:blipFill>
          <a:blip r:embed="rId8"/>
          <a:srcRect/>
          <a:stretch>
            <a:fillRect/>
          </a:stretch>
        </p:blipFill>
        <p:spPr bwMode="auto">
          <a:xfrm>
            <a:off x="6005402" y="1804995"/>
            <a:ext cx="900000" cy="430438"/>
          </a:xfrm>
          <a:prstGeom prst="rect">
            <a:avLst/>
          </a:prstGeom>
          <a:noFill/>
          <a:ln w="9525">
            <a:noFill/>
            <a:miter lim="800000"/>
            <a:headEnd/>
            <a:tailEnd/>
          </a:ln>
        </p:spPr>
      </p:pic>
      <p:sp>
        <p:nvSpPr>
          <p:cNvPr id="51" name="正方形/長方形 50"/>
          <p:cNvSpPr/>
          <p:nvPr/>
        </p:nvSpPr>
        <p:spPr bwMode="auto">
          <a:xfrm>
            <a:off x="8274950" y="1612900"/>
            <a:ext cx="792000" cy="3564000"/>
          </a:xfrm>
          <a:prstGeom prst="rect">
            <a:avLst/>
          </a:prstGeom>
          <a:solidFill>
            <a:schemeClr val="bg1">
              <a:lumMod val="50000"/>
              <a:alpha val="20000"/>
            </a:schemeClr>
          </a:solidFill>
          <a:ln w="9525">
            <a:noFill/>
            <a:miter lim="800000"/>
            <a:headEnd/>
            <a:tailEnd/>
          </a:ln>
          <a:effectLst/>
        </p:spPr>
        <p:txBody>
          <a:bodyPr wrap="none" rtlCol="0" anchor="ctr" anchorCtr="0">
            <a:noAutofit/>
          </a:bodyPr>
          <a:lstStyle/>
          <a:p>
            <a:pPr algn="ctr"/>
            <a:r>
              <a:rPr kumimoji="1" lang="en-US" altLang="ja-JP" sz="1800" b="1" dirty="0" smtClean="0">
                <a:ln>
                  <a:solidFill>
                    <a:schemeClr val="bg1"/>
                  </a:solidFill>
                </a:ln>
                <a:solidFill>
                  <a:schemeClr val="tx1"/>
                </a:solidFill>
                <a:latin typeface="+mn-ea"/>
                <a:ea typeface="+mn-ea"/>
              </a:rPr>
              <a:t>Out of</a:t>
            </a:r>
          </a:p>
          <a:p>
            <a:pPr algn="ctr"/>
            <a:r>
              <a:rPr lang="en-US" altLang="ja-JP" sz="1800" b="1" smtClean="0">
                <a:ln>
                  <a:solidFill>
                    <a:schemeClr val="bg1"/>
                  </a:solidFill>
                </a:ln>
                <a:solidFill>
                  <a:schemeClr val="tx1"/>
                </a:solidFill>
                <a:latin typeface="+mn-ea"/>
                <a:ea typeface="+mn-ea"/>
              </a:rPr>
              <a:t>Scope</a:t>
            </a:r>
          </a:p>
        </p:txBody>
      </p:sp>
      <p:cxnSp>
        <p:nvCxnSpPr>
          <p:cNvPr id="54" name="直線矢印コネクタ 53"/>
          <p:cNvCxnSpPr>
            <a:stCxn id="32" idx="3"/>
            <a:endCxn id="11" idx="1"/>
          </p:cNvCxnSpPr>
          <p:nvPr/>
        </p:nvCxnSpPr>
        <p:spPr bwMode="auto">
          <a:xfrm>
            <a:off x="1386110" y="2499075"/>
            <a:ext cx="297540" cy="0"/>
          </a:xfrm>
          <a:prstGeom prst="straightConnector1">
            <a:avLst/>
          </a:prstGeom>
          <a:noFill/>
          <a:ln w="9525" cap="flat" cmpd="sng" algn="ctr">
            <a:solidFill>
              <a:schemeClr val="bg1">
                <a:lumMod val="75000"/>
              </a:schemeClr>
            </a:solidFill>
            <a:prstDash val="solid"/>
            <a:round/>
            <a:headEnd type="none" w="med" len="med"/>
            <a:tailEnd type="arrow"/>
          </a:ln>
          <a:effectLst/>
        </p:spPr>
      </p:cxnSp>
      <p:pic>
        <p:nvPicPr>
          <p:cNvPr id="38" name="Picture 4"/>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2593478" y="3114383"/>
            <a:ext cx="1810878" cy="5794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2761354" y="4323369"/>
            <a:ext cx="1659212" cy="4794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角丸四角形 19"/>
          <p:cNvSpPr/>
          <p:nvPr/>
        </p:nvSpPr>
        <p:spPr bwMode="auto">
          <a:xfrm>
            <a:off x="2931880" y="3648527"/>
            <a:ext cx="13208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CI</a:t>
            </a:r>
            <a:r>
              <a:rPr lang="ja-JP" altLang="en-US" sz="1200" dirty="0" smtClean="0">
                <a:solidFill>
                  <a:schemeClr val="bg1"/>
                </a:solidFill>
                <a:latin typeface="+mn-ea"/>
              </a:rPr>
              <a:t>　</a:t>
            </a:r>
            <a:r>
              <a:rPr lang="en-US" altLang="ja-JP" sz="1200" dirty="0" smtClean="0">
                <a:solidFill>
                  <a:schemeClr val="bg1"/>
                </a:solidFill>
                <a:latin typeface="+mn-ea"/>
              </a:rPr>
              <a:t>Mgt</a:t>
            </a:r>
            <a:endParaRPr lang="ja-JP" altLang="en-US" sz="1200" dirty="0" smtClean="0">
              <a:solidFill>
                <a:schemeClr val="bg1"/>
              </a:solidFill>
              <a:latin typeface="+mn-ea"/>
            </a:endParaRPr>
          </a:p>
        </p:txBody>
      </p:sp>
      <p:sp>
        <p:nvSpPr>
          <p:cNvPr id="21" name="角丸四角形 20"/>
          <p:cNvSpPr/>
          <p:nvPr/>
        </p:nvSpPr>
        <p:spPr bwMode="auto">
          <a:xfrm>
            <a:off x="2828447" y="4833245"/>
            <a:ext cx="16200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Ticket Based PJ Mgt</a:t>
            </a:r>
            <a:endParaRPr lang="ja-JP" altLang="en-US" sz="1200" dirty="0" smtClean="0">
              <a:solidFill>
                <a:schemeClr val="bg1"/>
              </a:solidFill>
              <a:latin typeface="+mn-ea"/>
            </a:endParaRPr>
          </a:p>
        </p:txBody>
      </p:sp>
      <p:cxnSp>
        <p:nvCxnSpPr>
          <p:cNvPr id="48" name="直線矢印コネクタ 47"/>
          <p:cNvCxnSpPr>
            <a:stCxn id="20" idx="2"/>
            <a:endCxn id="16" idx="0"/>
          </p:cNvCxnSpPr>
          <p:nvPr/>
        </p:nvCxnSpPr>
        <p:spPr bwMode="auto">
          <a:xfrm flipH="1">
            <a:off x="3590960" y="3900527"/>
            <a:ext cx="1320" cy="422842"/>
          </a:xfrm>
          <a:prstGeom prst="straightConnector1">
            <a:avLst/>
          </a:prstGeom>
          <a:noFill/>
          <a:ln w="9525" cap="flat" cmpd="sng" algn="ctr">
            <a:solidFill>
              <a:schemeClr val="bg1">
                <a:lumMod val="75000"/>
              </a:schemeClr>
            </a:solidFill>
            <a:prstDash val="solid"/>
            <a:round/>
            <a:headEnd type="none" w="med" len="med"/>
            <a:tailEnd type="arrow"/>
          </a:ln>
          <a:effectLst/>
        </p:spPr>
      </p:cxnSp>
      <p:cxnSp>
        <p:nvCxnSpPr>
          <p:cNvPr id="61" name="図形 60"/>
          <p:cNvCxnSpPr>
            <a:stCxn id="38" idx="0"/>
            <a:endCxn id="14" idx="2"/>
          </p:cNvCxnSpPr>
          <p:nvPr/>
        </p:nvCxnSpPr>
        <p:spPr bwMode="auto">
          <a:xfrm rot="5400000" flipH="1" flipV="1">
            <a:off x="3501860" y="2622132"/>
            <a:ext cx="489308" cy="495194"/>
          </a:xfrm>
          <a:prstGeom prst="bentConnector3">
            <a:avLst>
              <a:gd name="adj1" fmla="val 50000"/>
            </a:avLst>
          </a:prstGeom>
          <a:noFill/>
          <a:ln w="9525" cap="flat" cmpd="sng" algn="ctr">
            <a:solidFill>
              <a:schemeClr val="bg1">
                <a:lumMod val="75000"/>
              </a:schemeClr>
            </a:solidFill>
            <a:prstDash val="solid"/>
            <a:round/>
            <a:headEnd type="arrow" w="med" len="med"/>
            <a:tailEnd type="arrow"/>
          </a:ln>
          <a:effectLst/>
        </p:spPr>
      </p:cxnSp>
      <p:pic>
        <p:nvPicPr>
          <p:cNvPr id="2052" name="Picture 4"/>
          <p:cNvPicPr>
            <a:picLocks noChangeAspect="1" noChangeArrowheads="1"/>
          </p:cNvPicPr>
          <p:nvPr/>
        </p:nvPicPr>
        <p:blipFill>
          <a:blip r:embed="rId11"/>
          <a:srcRect/>
          <a:stretch>
            <a:fillRect/>
          </a:stretch>
        </p:blipFill>
        <p:spPr bwMode="auto">
          <a:xfrm>
            <a:off x="34925" y="2701925"/>
            <a:ext cx="1428750" cy="514350"/>
          </a:xfrm>
          <a:prstGeom prst="rect">
            <a:avLst/>
          </a:prstGeom>
          <a:noFill/>
          <a:ln w="9525">
            <a:noFill/>
            <a:miter lim="800000"/>
            <a:headEnd/>
            <a:tailEnd/>
          </a:ln>
        </p:spPr>
      </p:pic>
      <p:sp>
        <p:nvSpPr>
          <p:cNvPr id="68" name="角丸四角形 67"/>
          <p:cNvSpPr/>
          <p:nvPr/>
        </p:nvSpPr>
        <p:spPr bwMode="auto">
          <a:xfrm>
            <a:off x="65310" y="37446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JAVA Library</a:t>
            </a:r>
            <a:endParaRPr kumimoji="1" lang="ja-JP" altLang="en-US" sz="1200" dirty="0" smtClean="0">
              <a:solidFill>
                <a:schemeClr val="bg1"/>
              </a:solidFill>
              <a:latin typeface="+mn-ea"/>
            </a:endParaRPr>
          </a:p>
        </p:txBody>
      </p:sp>
      <p:cxnSp>
        <p:nvCxnSpPr>
          <p:cNvPr id="69" name="図形 60"/>
          <p:cNvCxnSpPr>
            <a:stCxn id="68" idx="3"/>
            <a:endCxn id="11" idx="1"/>
          </p:cNvCxnSpPr>
          <p:nvPr/>
        </p:nvCxnSpPr>
        <p:spPr bwMode="auto">
          <a:xfrm flipV="1">
            <a:off x="1386110" y="2499075"/>
            <a:ext cx="297540" cy="13716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sp>
        <p:nvSpPr>
          <p:cNvPr id="67" name="正方形/長方形 66"/>
          <p:cNvSpPr/>
          <p:nvPr/>
        </p:nvSpPr>
        <p:spPr bwMode="auto">
          <a:xfrm>
            <a:off x="249099" y="3276449"/>
            <a:ext cx="1188000" cy="288000"/>
          </a:xfrm>
          <a:prstGeom prst="rect">
            <a:avLst/>
          </a:prstGeom>
          <a:noFill/>
          <a:ln w="9525">
            <a:noFill/>
            <a:miter lim="800000"/>
            <a:headEnd/>
            <a:tailEnd/>
          </a:ln>
          <a:effectLst/>
        </p:spPr>
        <p:txBody>
          <a:bodyPr wrap="none" rtlCol="0" anchor="ctr" anchorCtr="0">
            <a:noAutofit/>
          </a:bodyPr>
          <a:lstStyle/>
          <a:p>
            <a:pPr algn="ctr"/>
            <a:r>
              <a:rPr kumimoji="1" lang="en-US" altLang="ja-JP" sz="2000" dirty="0" smtClean="0">
                <a:ln>
                  <a:solidFill>
                    <a:schemeClr val="bg1"/>
                  </a:solidFill>
                </a:ln>
                <a:solidFill>
                  <a:schemeClr val="tx1"/>
                </a:solidFill>
                <a:latin typeface="+mj-ea"/>
                <a:ea typeface="+mj-ea"/>
              </a:rPr>
              <a:t>Lombok</a:t>
            </a:r>
            <a:endParaRPr kumimoji="1" lang="ja-JP" altLang="en-US" sz="1800" dirty="0" smtClean="0">
              <a:ln>
                <a:solidFill>
                  <a:schemeClr val="bg1"/>
                </a:solidFill>
              </a:ln>
              <a:solidFill>
                <a:schemeClr val="tx1"/>
              </a:solidFill>
              <a:latin typeface="+mj-ea"/>
              <a:ea typeface="+mj-ea"/>
            </a:endParaRPr>
          </a:p>
        </p:txBody>
      </p:sp>
      <p:pic>
        <p:nvPicPr>
          <p:cNvPr id="2053" name="Picture 5"/>
          <p:cNvPicPr>
            <a:picLocks noChangeAspect="1" noChangeArrowheads="1"/>
          </p:cNvPicPr>
          <p:nvPr/>
        </p:nvPicPr>
        <p:blipFill>
          <a:blip r:embed="rId12"/>
          <a:srcRect/>
          <a:stretch>
            <a:fillRect/>
          </a:stretch>
        </p:blipFill>
        <p:spPr bwMode="auto">
          <a:xfrm>
            <a:off x="153988" y="3089276"/>
            <a:ext cx="216000" cy="624001"/>
          </a:xfrm>
          <a:prstGeom prst="rect">
            <a:avLst/>
          </a:prstGeom>
          <a:noFill/>
          <a:ln w="9525">
            <a:noFill/>
            <a:miter lim="800000"/>
            <a:headEnd/>
            <a:tailEnd/>
          </a:ln>
        </p:spPr>
      </p:pic>
      <p:pic>
        <p:nvPicPr>
          <p:cNvPr id="2054" name="Picture 6"/>
          <p:cNvPicPr>
            <a:picLocks noChangeAspect="1" noChangeArrowheads="1"/>
          </p:cNvPicPr>
          <p:nvPr/>
        </p:nvPicPr>
        <p:blipFill>
          <a:blip r:embed="rId13"/>
          <a:srcRect/>
          <a:stretch>
            <a:fillRect/>
          </a:stretch>
        </p:blipFill>
        <p:spPr bwMode="auto">
          <a:xfrm>
            <a:off x="228600" y="4225925"/>
            <a:ext cx="1028700" cy="589788"/>
          </a:xfrm>
          <a:prstGeom prst="rect">
            <a:avLst/>
          </a:prstGeom>
          <a:noFill/>
          <a:ln w="9525">
            <a:noFill/>
            <a:miter lim="800000"/>
            <a:headEnd/>
            <a:tailEnd/>
          </a:ln>
        </p:spPr>
      </p:pic>
      <p:sp>
        <p:nvSpPr>
          <p:cNvPr id="72" name="角丸四角形 71"/>
          <p:cNvSpPr/>
          <p:nvPr/>
        </p:nvSpPr>
        <p:spPr bwMode="auto">
          <a:xfrm>
            <a:off x="65310" y="48114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DBMS</a:t>
            </a:r>
            <a:endParaRPr kumimoji="1" lang="ja-JP" altLang="en-US" sz="1200" dirty="0" smtClean="0">
              <a:solidFill>
                <a:schemeClr val="bg1"/>
              </a:solidFill>
              <a:latin typeface="+mn-ea"/>
            </a:endParaRPr>
          </a:p>
        </p:txBody>
      </p:sp>
      <p:cxnSp>
        <p:nvCxnSpPr>
          <p:cNvPr id="73" name="図形 60"/>
          <p:cNvCxnSpPr>
            <a:stCxn id="72" idx="3"/>
            <a:endCxn id="11" idx="1"/>
          </p:cNvCxnSpPr>
          <p:nvPr/>
        </p:nvCxnSpPr>
        <p:spPr bwMode="auto">
          <a:xfrm flipV="1">
            <a:off x="1386110" y="2499075"/>
            <a:ext cx="297540" cy="24384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cxnSp>
        <p:nvCxnSpPr>
          <p:cNvPr id="77" name="図形 76"/>
          <p:cNvCxnSpPr/>
          <p:nvPr/>
        </p:nvCxnSpPr>
        <p:spPr bwMode="auto">
          <a:xfrm rot="10800000">
            <a:off x="1309918" y="5346700"/>
            <a:ext cx="647700" cy="74010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83" name="図形 82"/>
          <p:cNvCxnSpPr/>
          <p:nvPr/>
        </p:nvCxnSpPr>
        <p:spPr bwMode="auto">
          <a:xfrm flipV="1">
            <a:off x="7425850" y="5334000"/>
            <a:ext cx="540000" cy="752800"/>
          </a:xfrm>
          <a:prstGeom prst="bentConnector2">
            <a:avLst/>
          </a:prstGeom>
          <a:noFill/>
          <a:ln w="9525" cap="flat" cmpd="sng" algn="ctr">
            <a:solidFill>
              <a:schemeClr val="bg1">
                <a:lumMod val="75000"/>
              </a:schemeClr>
            </a:solidFill>
            <a:prstDash val="solid"/>
            <a:round/>
            <a:headEnd type="none" w="med" len="med"/>
            <a:tailEnd type="arrow"/>
          </a:ln>
          <a:effectLst/>
        </p:spPr>
      </p:cxnSp>
      <p:sp>
        <p:nvSpPr>
          <p:cNvPr id="90" name="正方形/長方形 89"/>
          <p:cNvSpPr/>
          <p:nvPr/>
        </p:nvSpPr>
        <p:spPr bwMode="auto">
          <a:xfrm>
            <a:off x="2376635" y="37426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sp>
        <p:nvSpPr>
          <p:cNvPr id="91" name="正方形/長方形 90"/>
          <p:cNvSpPr/>
          <p:nvPr/>
        </p:nvSpPr>
        <p:spPr bwMode="auto">
          <a:xfrm>
            <a:off x="2370285" y="49491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cxnSp>
        <p:nvCxnSpPr>
          <p:cNvPr id="93" name="直線矢印コネクタ 92"/>
          <p:cNvCxnSpPr>
            <a:stCxn id="11" idx="3"/>
            <a:endCxn id="14" idx="1"/>
          </p:cNvCxnSpPr>
          <p:nvPr/>
        </p:nvCxnSpPr>
        <p:spPr bwMode="auto">
          <a:xfrm>
            <a:off x="3004450" y="2499075"/>
            <a:ext cx="413661" cy="0"/>
          </a:xfrm>
          <a:prstGeom prst="straightConnector1">
            <a:avLst/>
          </a:prstGeom>
          <a:noFill/>
          <a:ln w="9525" cap="flat" cmpd="sng" algn="ctr">
            <a:solidFill>
              <a:schemeClr val="bg1">
                <a:lumMod val="75000"/>
              </a:schemeClr>
            </a:solidFill>
            <a:prstDash val="solid"/>
            <a:round/>
            <a:headEnd type="none" w="med" len="med"/>
            <a:tailEnd type="arrow"/>
          </a:ln>
          <a:effectLst/>
        </p:spPr>
      </p:cxnSp>
      <p:sp>
        <p:nvSpPr>
          <p:cNvPr id="96" name="正方形/長方形 95"/>
          <p:cNvSpPr/>
          <p:nvPr/>
        </p:nvSpPr>
        <p:spPr bwMode="auto">
          <a:xfrm>
            <a:off x="1198240" y="6104808"/>
            <a:ext cx="747319"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Dev.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sp>
        <p:nvSpPr>
          <p:cNvPr id="97" name="正方形/長方形 96"/>
          <p:cNvSpPr/>
          <p:nvPr/>
        </p:nvSpPr>
        <p:spPr bwMode="auto">
          <a:xfrm>
            <a:off x="7600752" y="6130208"/>
            <a:ext cx="787395" cy="244682"/>
          </a:xfrm>
          <a:prstGeom prst="rect">
            <a:avLst/>
          </a:prstGeom>
          <a:noFill/>
          <a:ln w="9525">
            <a:noFill/>
            <a:miter lim="800000"/>
            <a:headEnd/>
            <a:tailEnd/>
          </a:ln>
          <a:effectLst/>
        </p:spPr>
        <p:txBody>
          <a:bodyPr wrap="none" rtlCol="0" anchor="ctr" anchorCtr="0">
            <a:spAutoFit/>
          </a:bodyPr>
          <a:lstStyle/>
          <a:p>
            <a:pPr algn="ctr"/>
            <a:r>
              <a:rPr lang="en-US" altLang="ja-JP" sz="1100" dirty="0" smtClean="0">
                <a:solidFill>
                  <a:schemeClr val="bg1">
                    <a:lumMod val="75000"/>
                  </a:schemeClr>
                </a:solidFill>
                <a:latin typeface="+mn-ea"/>
                <a:ea typeface="+mn-ea"/>
              </a:rPr>
              <a:t>Test</a:t>
            </a:r>
            <a:r>
              <a:rPr kumimoji="1" lang="en-US" altLang="ja-JP" sz="1100" dirty="0" smtClean="0">
                <a:solidFill>
                  <a:schemeClr val="bg1">
                    <a:lumMod val="75000"/>
                  </a:schemeClr>
                </a:solidFill>
                <a:latin typeface="+mn-ea"/>
                <a:ea typeface="+mn-ea"/>
              </a:rPr>
              <a:t>.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cxnSp>
        <p:nvCxnSpPr>
          <p:cNvPr id="104" name="直線コネクタ 103"/>
          <p:cNvCxnSpPr>
            <a:stCxn id="11" idx="3"/>
          </p:cNvCxnSpPr>
          <p:nvPr/>
        </p:nvCxnSpPr>
        <p:spPr bwMode="auto">
          <a:xfrm>
            <a:off x="3004450" y="2499075"/>
            <a:ext cx="5450" cy="612000"/>
          </a:xfrm>
          <a:prstGeom prst="line">
            <a:avLst/>
          </a:prstGeom>
          <a:noFill/>
          <a:ln w="9525" cap="flat" cmpd="sng" algn="ctr">
            <a:solidFill>
              <a:schemeClr val="bg1">
                <a:lumMod val="75000"/>
              </a:schemeClr>
            </a:solidFill>
            <a:prstDash val="solid"/>
            <a:round/>
            <a:headEnd type="none" w="med" len="med"/>
            <a:tailEnd type="none"/>
          </a:ln>
          <a:effectLst/>
        </p:spPr>
      </p:cxnSp>
      <p:sp>
        <p:nvSpPr>
          <p:cNvPr id="108" name="正方形/長方形 107"/>
          <p:cNvSpPr/>
          <p:nvPr/>
        </p:nvSpPr>
        <p:spPr bwMode="auto">
          <a:xfrm>
            <a:off x="2893017" y="2499183"/>
            <a:ext cx="558166" cy="3693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Check </a:t>
            </a:r>
          </a:p>
          <a:p>
            <a:pPr algn="ctr"/>
            <a:r>
              <a:rPr kumimoji="1" lang="en-US" altLang="ja-JP" sz="1000" dirty="0" smtClean="0">
                <a:solidFill>
                  <a:schemeClr val="bg1">
                    <a:lumMod val="75000"/>
                  </a:schemeClr>
                </a:solidFill>
                <a:latin typeface="+mn-ea"/>
                <a:ea typeface="+mn-ea"/>
              </a:rPr>
              <a:t>Out</a:t>
            </a:r>
            <a:endParaRPr kumimoji="1" lang="ja-JP" altLang="en-US" sz="1000" dirty="0" smtClean="0">
              <a:solidFill>
                <a:schemeClr val="bg1">
                  <a:lumMod val="75000"/>
                </a:schemeClr>
              </a:solidFill>
              <a:latin typeface="+mn-ea"/>
              <a:ea typeface="+mn-ea"/>
            </a:endParaRPr>
          </a:p>
        </p:txBody>
      </p:sp>
      <p:sp>
        <p:nvSpPr>
          <p:cNvPr id="109" name="正方形/長方形 108"/>
          <p:cNvSpPr/>
          <p:nvPr/>
        </p:nvSpPr>
        <p:spPr bwMode="auto">
          <a:xfrm>
            <a:off x="4016932" y="2682733"/>
            <a:ext cx="784189" cy="2308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Build Exec.</a:t>
            </a:r>
            <a:endParaRPr kumimoji="1" lang="ja-JP" altLang="en-US" sz="1000" dirty="0" smtClean="0">
              <a:solidFill>
                <a:schemeClr val="bg1">
                  <a:lumMod val="75000"/>
                </a:schemeClr>
              </a:solidFill>
              <a:latin typeface="+mn-ea"/>
              <a:ea typeface="+mn-ea"/>
            </a:endParaRPr>
          </a:p>
        </p:txBody>
      </p:sp>
      <p:sp>
        <p:nvSpPr>
          <p:cNvPr id="110" name="正方形/長方形 109"/>
          <p:cNvSpPr/>
          <p:nvPr/>
        </p:nvSpPr>
        <p:spPr bwMode="auto">
          <a:xfrm>
            <a:off x="3468338" y="287323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1" name="正方形/長方形 110"/>
          <p:cNvSpPr/>
          <p:nvPr/>
        </p:nvSpPr>
        <p:spPr bwMode="auto">
          <a:xfrm>
            <a:off x="3535013" y="392098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2" name="正方形/長方形 111"/>
          <p:cNvSpPr/>
          <p:nvPr/>
        </p:nvSpPr>
        <p:spPr bwMode="auto">
          <a:xfrm>
            <a:off x="4239863" y="3568558"/>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3" name="正方形/長方形 112"/>
          <p:cNvSpPr/>
          <p:nvPr/>
        </p:nvSpPr>
        <p:spPr bwMode="auto">
          <a:xfrm>
            <a:off x="6335390" y="2682733"/>
            <a:ext cx="758541"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114" name="正方形/長方形 113"/>
          <p:cNvSpPr/>
          <p:nvPr/>
        </p:nvSpPr>
        <p:spPr bwMode="auto">
          <a:xfrm>
            <a:off x="7345616" y="2682733"/>
            <a:ext cx="907620"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UI 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pic>
        <p:nvPicPr>
          <p:cNvPr id="5" name="Picture 4"/>
          <p:cNvPicPr>
            <a:picLocks noChangeAspect="1" noChangeArrowheads="1"/>
          </p:cNvPicPr>
          <p:nvPr/>
        </p:nvPicPr>
        <p:blipFill>
          <a:blip r:embed="rId14"/>
          <a:srcRect/>
          <a:stretch>
            <a:fillRect/>
          </a:stretch>
        </p:blipFill>
        <p:spPr bwMode="auto">
          <a:xfrm>
            <a:off x="2235008" y="1845836"/>
            <a:ext cx="1080000" cy="423360"/>
          </a:xfrm>
          <a:prstGeom prst="rect">
            <a:avLst/>
          </a:prstGeom>
          <a:noFill/>
          <a:ln w="9525">
            <a:noFill/>
            <a:miter lim="800000"/>
            <a:headEnd/>
            <a:tailEnd/>
          </a:ln>
        </p:spPr>
      </p:pic>
      <p:pic>
        <p:nvPicPr>
          <p:cNvPr id="1034" name="Picture 10" descr="W:\MyDocument\デスクトップ\KuDr42X_ITXghJhSInDZekNEF0jLt3NeVxtRye3tqco.png"/>
          <p:cNvPicPr>
            <a:picLocks noChangeAspect="1" noChangeArrowheads="1"/>
          </p:cNvPicPr>
          <p:nvPr/>
        </p:nvPicPr>
        <p:blipFill>
          <a:blip r:embed="rId15"/>
          <a:srcRect/>
          <a:stretch>
            <a:fillRect/>
          </a:stretch>
        </p:blipFill>
        <p:spPr bwMode="auto">
          <a:xfrm>
            <a:off x="5575301" y="5631319"/>
            <a:ext cx="1980000" cy="672501"/>
          </a:xfrm>
          <a:prstGeom prst="rect">
            <a:avLst/>
          </a:prstGeom>
          <a:noFill/>
        </p:spPr>
      </p:pic>
      <p:sp>
        <p:nvSpPr>
          <p:cNvPr id="71" name="角丸四角形 70"/>
          <p:cNvSpPr/>
          <p:nvPr/>
        </p:nvSpPr>
        <p:spPr bwMode="auto">
          <a:xfrm>
            <a:off x="5820214" y="648788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コンテナ仮想</a:t>
            </a:r>
          </a:p>
        </p:txBody>
      </p:sp>
      <p:pic>
        <p:nvPicPr>
          <p:cNvPr id="2" name="Picture 2" descr="W:\MyDocument\デスクトップ\CoE\画像\maven-logo-black-on-white.png"/>
          <p:cNvPicPr>
            <a:picLocks noChangeAspect="1" noChangeArrowheads="1"/>
          </p:cNvPicPr>
          <p:nvPr/>
        </p:nvPicPr>
        <p:blipFill>
          <a:blip r:embed="rId16">
            <a:extLst>
              <a:ext uri="{28A0092B-C50C-407E-A947-70E740481C1C}">
                <a14:useLocalDpi xmlns="" xmlns:a14="http://schemas.microsoft.com/office/drawing/2010/main" val="0"/>
              </a:ext>
            </a:extLst>
          </a:blip>
          <a:srcRect/>
          <a:stretch>
            <a:fillRect/>
          </a:stretch>
        </p:blipFill>
        <p:spPr bwMode="auto">
          <a:xfrm>
            <a:off x="3469937" y="1880909"/>
            <a:ext cx="1152000" cy="291388"/>
          </a:xfrm>
          <a:prstGeom prst="rect">
            <a:avLst/>
          </a:prstGeom>
          <a:noFill/>
          <a:extLst>
            <a:ext uri="{909E8E84-426E-40DD-AFC4-6F175D3DCCD1}">
              <a14:hiddenFill xmlns="" xmlns:a14="http://schemas.microsoft.com/office/drawing/2010/main">
                <a:solidFill>
                  <a:srgbClr val="FFFFFF"/>
                </a:solidFill>
              </a14:hiddenFill>
            </a:ext>
          </a:extLst>
        </p:spPr>
      </p:pic>
      <p:sp>
        <p:nvSpPr>
          <p:cNvPr id="74" name="正方形/長方形 73"/>
          <p:cNvSpPr/>
          <p:nvPr/>
        </p:nvSpPr>
        <p:spPr bwMode="auto">
          <a:xfrm>
            <a:off x="4571662" y="2064505"/>
            <a:ext cx="1188000" cy="288000"/>
          </a:xfrm>
          <a:prstGeom prst="rect">
            <a:avLst/>
          </a:prstGeom>
          <a:noFill/>
          <a:ln w="9525">
            <a:noFill/>
            <a:miter lim="800000"/>
            <a:headEnd/>
            <a:tailEnd/>
          </a:ln>
          <a:effectLst/>
        </p:spPr>
        <p:txBody>
          <a:bodyPr wrap="none" rtlCol="0" anchor="ctr" anchorCtr="0">
            <a:noAutofit/>
          </a:bodyPr>
          <a:lstStyle/>
          <a:p>
            <a:pPr algn="ctr"/>
            <a:r>
              <a:rPr lang="en-US" altLang="ja-JP" sz="1400" dirty="0" err="1" smtClean="0">
                <a:ln>
                  <a:solidFill>
                    <a:schemeClr val="bg1"/>
                  </a:solidFill>
                </a:ln>
                <a:solidFill>
                  <a:schemeClr val="tx1"/>
                </a:solidFill>
                <a:latin typeface="+mn-ea"/>
                <a:ea typeface="+mn-ea"/>
              </a:rPr>
              <a:t>Cobertura</a:t>
            </a:r>
            <a:endParaRPr kumimoji="1" lang="ja-JP" altLang="en-US" sz="1200" dirty="0" smtClean="0">
              <a:ln>
                <a:solidFill>
                  <a:schemeClr val="bg1"/>
                </a:solidFill>
              </a:ln>
              <a:solidFill>
                <a:schemeClr val="tx1"/>
              </a:solidFill>
              <a:latin typeface="+mn-ea"/>
              <a:ea typeface="+mn-ea"/>
            </a:endParaRPr>
          </a:p>
        </p:txBody>
      </p:sp>
      <p:pic>
        <p:nvPicPr>
          <p:cNvPr id="75" name="Picture 7" descr="W:\MyDocument\デスクトップ\checkstyle_logo_small_64.png"/>
          <p:cNvPicPr>
            <a:picLocks noChangeAspect="1" noChangeArrowheads="1"/>
          </p:cNvPicPr>
          <p:nvPr/>
        </p:nvPicPr>
        <p:blipFill>
          <a:blip r:embed="rId17"/>
          <a:srcRect/>
          <a:stretch>
            <a:fillRect/>
          </a:stretch>
        </p:blipFill>
        <p:spPr bwMode="auto">
          <a:xfrm>
            <a:off x="4709409" y="1754632"/>
            <a:ext cx="360000" cy="360000"/>
          </a:xfrm>
          <a:prstGeom prst="rect">
            <a:avLst/>
          </a:prstGeom>
          <a:noFill/>
        </p:spPr>
      </p:pic>
      <p:pic>
        <p:nvPicPr>
          <p:cNvPr id="76" name="Picture 8" descr="W:\MyDocument\デスクトップ\buggy-sm.png"/>
          <p:cNvPicPr>
            <a:picLocks noChangeAspect="1" noChangeArrowheads="1"/>
          </p:cNvPicPr>
          <p:nvPr/>
        </p:nvPicPr>
        <p:blipFill>
          <a:blip r:embed="rId18"/>
          <a:srcRect/>
          <a:stretch>
            <a:fillRect/>
          </a:stretch>
        </p:blipFill>
        <p:spPr bwMode="auto">
          <a:xfrm>
            <a:off x="5260737" y="1728107"/>
            <a:ext cx="540000" cy="414000"/>
          </a:xfrm>
          <a:prstGeom prst="rect">
            <a:avLst/>
          </a:prstGeom>
          <a:noFill/>
        </p:spPr>
      </p:pic>
      <p:sp>
        <p:nvSpPr>
          <p:cNvPr id="78" name="角丸四角形 77"/>
          <p:cNvSpPr/>
          <p:nvPr/>
        </p:nvSpPr>
        <p:spPr bwMode="auto">
          <a:xfrm>
            <a:off x="4634795" y="238033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Inspection</a:t>
            </a:r>
            <a:endParaRPr lang="ja-JP" altLang="en-US" sz="1200" dirty="0" smtClean="0">
              <a:solidFill>
                <a:schemeClr val="bg1"/>
              </a:solidFill>
              <a:latin typeface="+mn-ea"/>
            </a:endParaRPr>
          </a:p>
        </p:txBody>
      </p:sp>
      <p:pic>
        <p:nvPicPr>
          <p:cNvPr id="79" name="Picture 9" descr="W:\MyDocument\デスクトップ\sonar.png"/>
          <p:cNvPicPr>
            <a:picLocks noChangeAspect="1" noChangeArrowheads="1"/>
          </p:cNvPicPr>
          <p:nvPr/>
        </p:nvPicPr>
        <p:blipFill>
          <a:blip r:embed="rId19"/>
          <a:srcRect/>
          <a:stretch>
            <a:fillRect/>
          </a:stretch>
        </p:blipFill>
        <p:spPr bwMode="auto">
          <a:xfrm>
            <a:off x="4653403" y="1457779"/>
            <a:ext cx="1152000" cy="276480"/>
          </a:xfrm>
          <a:prstGeom prst="rect">
            <a:avLst/>
          </a:prstGeom>
          <a:noFill/>
        </p:spPr>
      </p:pic>
      <p:cxnSp>
        <p:nvCxnSpPr>
          <p:cNvPr id="80" name="図形 62"/>
          <p:cNvCxnSpPr>
            <a:stCxn id="20" idx="3"/>
            <a:endCxn id="78" idx="2"/>
          </p:cNvCxnSpPr>
          <p:nvPr/>
        </p:nvCxnSpPr>
        <p:spPr bwMode="auto">
          <a:xfrm flipV="1">
            <a:off x="4252680" y="2632335"/>
            <a:ext cx="958115" cy="1142192"/>
          </a:xfrm>
          <a:prstGeom prst="bentConnector2">
            <a:avLst/>
          </a:prstGeom>
          <a:noFill/>
          <a:ln w="9525" cap="flat" cmpd="sng" algn="ctr">
            <a:solidFill>
              <a:schemeClr val="bg1">
                <a:lumMod val="75000"/>
              </a:schemeClr>
            </a:solidFill>
            <a:prstDash val="solid"/>
            <a:round/>
            <a:headEnd type="arrow" w="med" len="med"/>
            <a:tailEnd type="arrow"/>
          </a:ln>
          <a:effectLst/>
        </p:spPr>
      </p:cxnSp>
      <p:sp>
        <p:nvSpPr>
          <p:cNvPr id="81" name="正方形/長方形 80"/>
          <p:cNvSpPr/>
          <p:nvPr/>
        </p:nvSpPr>
        <p:spPr bwMode="auto">
          <a:xfrm>
            <a:off x="5183383" y="2676109"/>
            <a:ext cx="1061508" cy="230832"/>
          </a:xfrm>
          <a:prstGeom prst="rect">
            <a:avLst/>
          </a:prstGeom>
          <a:noFill/>
          <a:ln w="9525">
            <a:noFill/>
            <a:miter lim="800000"/>
            <a:headEnd/>
            <a:tailEnd/>
          </a:ln>
          <a:effectLst/>
        </p:spPr>
        <p:txBody>
          <a:bodyPr wrap="none" rtlCol="0" anchor="ctr" anchorCtr="0">
            <a:spAutoFit/>
          </a:bodyPr>
          <a:lstStyle/>
          <a:p>
            <a:pPr algn="ctr"/>
            <a:r>
              <a:rPr lang="en-US" altLang="ja-JP" sz="1000" dirty="0">
                <a:solidFill>
                  <a:schemeClr val="bg1">
                    <a:lumMod val="75000"/>
                  </a:schemeClr>
                </a:solidFill>
                <a:latin typeface="+mn-ea"/>
                <a:ea typeface="+mn-ea"/>
              </a:rPr>
              <a:t>Inspection</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86" name="正方形/長方形 85"/>
          <p:cNvSpPr/>
          <p:nvPr/>
        </p:nvSpPr>
        <p:spPr bwMode="auto">
          <a:xfrm>
            <a:off x="7240823" y="4183649"/>
            <a:ext cx="1440000" cy="1440000"/>
          </a:xfrm>
          <a:prstGeom prst="rect">
            <a:avLst/>
          </a:prstGeom>
          <a:noFill/>
          <a:ln w="9525">
            <a:solidFill>
              <a:schemeClr val="bg1">
                <a:lumMod val="75000"/>
              </a:schemeClr>
            </a:solid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70" name="正方形/長方形 69"/>
          <p:cNvSpPr/>
          <p:nvPr/>
        </p:nvSpPr>
        <p:spPr bwMode="auto">
          <a:xfrm>
            <a:off x="1935736" y="5384800"/>
            <a:ext cx="5554276" cy="1404000"/>
          </a:xfrm>
          <a:prstGeom prst="rect">
            <a:avLst/>
          </a:prstGeom>
          <a:solidFill>
            <a:srgbClr val="7030A0">
              <a:alpha val="78000"/>
            </a:srgbClr>
          </a:solidFill>
          <a:ln w="9525">
            <a:noFill/>
            <a:miter lim="800000"/>
            <a:headEnd/>
            <a:tailEnd/>
          </a:ln>
          <a:effectLst/>
        </p:spPr>
        <p:txBody>
          <a:bodyPr wrap="none" rtlCol="0" anchor="ctr" anchorCtr="0">
            <a:noAutofit/>
          </a:bodyPr>
          <a:lstStyle/>
          <a:p>
            <a:pPr algn="ctr"/>
            <a:r>
              <a:rPr lang="ja-JP" altLang="en-US" sz="1800" dirty="0" smtClean="0">
                <a:ln>
                  <a:solidFill>
                    <a:schemeClr val="bg1"/>
                  </a:solidFill>
                </a:ln>
                <a:solidFill>
                  <a:schemeClr val="bg1">
                    <a:lumMod val="85000"/>
                  </a:schemeClr>
                </a:solidFill>
              </a:rPr>
              <a:t>環境準備の省力化と</a:t>
            </a:r>
            <a:endParaRPr lang="en-US" altLang="ja-JP" sz="1800" dirty="0" smtClean="0">
              <a:ln>
                <a:solidFill>
                  <a:schemeClr val="bg1"/>
                </a:solidFill>
              </a:ln>
              <a:solidFill>
                <a:schemeClr val="bg1">
                  <a:lumMod val="85000"/>
                </a:schemeClr>
              </a:solidFill>
            </a:endParaRPr>
          </a:p>
          <a:p>
            <a:pPr algn="ctr"/>
            <a:r>
              <a:rPr lang="ja-JP" altLang="en-US" sz="1800" dirty="0" smtClean="0">
                <a:ln>
                  <a:solidFill>
                    <a:schemeClr val="bg1"/>
                  </a:solidFill>
                </a:ln>
                <a:solidFill>
                  <a:schemeClr val="bg1">
                    <a:lumMod val="85000"/>
                  </a:schemeClr>
                </a:solidFill>
              </a:rPr>
              <a:t>正確なセットアップ</a:t>
            </a:r>
            <a:endParaRPr lang="en-US" altLang="ja-JP" sz="1800" dirty="0" smtClean="0">
              <a:ln>
                <a:solidFill>
                  <a:schemeClr val="bg1"/>
                </a:solidFill>
              </a:ln>
              <a:solidFill>
                <a:schemeClr val="bg1">
                  <a:lumMod val="85000"/>
                </a:schemeClr>
              </a:solidFill>
            </a:endParaRPr>
          </a:p>
        </p:txBody>
      </p:sp>
      <p:sp>
        <p:nvSpPr>
          <p:cNvPr id="82" name="正方形/長方形 81"/>
          <p:cNvSpPr/>
          <p:nvPr/>
        </p:nvSpPr>
        <p:spPr bwMode="auto">
          <a:xfrm>
            <a:off x="1511298" y="2619829"/>
            <a:ext cx="6772089" cy="1908628"/>
          </a:xfrm>
          <a:prstGeom prst="rect">
            <a:avLst/>
          </a:prstGeom>
          <a:solidFill>
            <a:srgbClr val="FF0000">
              <a:alpha val="78000"/>
            </a:srgbClr>
          </a:solidFill>
          <a:ln w="9525">
            <a:noFill/>
            <a:miter lim="800000"/>
            <a:headEnd/>
            <a:tailEnd/>
          </a:ln>
          <a:effectLst/>
        </p:spPr>
        <p:txBody>
          <a:bodyPr wrap="none" rtlCol="0" anchor="ctr" anchorCtr="0">
            <a:noAutofit/>
          </a:bodyPr>
          <a:lstStyle/>
          <a:p>
            <a:pPr algn="ctr"/>
            <a:r>
              <a:rPr lang="ja-JP" altLang="en-US" sz="1800" dirty="0" smtClean="0">
                <a:ln>
                  <a:solidFill>
                    <a:schemeClr val="bg1"/>
                  </a:solidFill>
                </a:ln>
                <a:solidFill>
                  <a:schemeClr val="bg1">
                    <a:lumMod val="85000"/>
                  </a:schemeClr>
                </a:solidFill>
              </a:rPr>
              <a:t>開発からテストまでのシームレスなワークフロー</a:t>
            </a:r>
            <a:endParaRPr lang="en-US" altLang="ja-JP" sz="1800" dirty="0" smtClean="0">
              <a:ln>
                <a:solidFill>
                  <a:schemeClr val="bg1"/>
                </a:solidFill>
              </a:ln>
              <a:solidFill>
                <a:schemeClr val="bg1">
                  <a:lumMod val="85000"/>
                </a:schemeClr>
              </a:solidFill>
            </a:endParaRPr>
          </a:p>
          <a:p>
            <a:pPr algn="ctr"/>
            <a:r>
              <a:rPr lang="ja-JP" altLang="en-US" sz="1800" dirty="0" smtClean="0">
                <a:ln>
                  <a:solidFill>
                    <a:schemeClr val="bg1"/>
                  </a:solidFill>
                </a:ln>
                <a:solidFill>
                  <a:schemeClr val="bg1">
                    <a:lumMod val="85000"/>
                  </a:schemeClr>
                </a:solidFill>
              </a:rPr>
              <a:t>及び自動化の実現</a:t>
            </a:r>
            <a:endParaRPr lang="en-US" altLang="ja-JP" sz="1800" dirty="0" smtClean="0">
              <a:ln>
                <a:solidFill>
                  <a:schemeClr val="bg1"/>
                </a:solidFill>
              </a:ln>
              <a:solidFill>
                <a:schemeClr val="bg1">
                  <a:lumMod val="85000"/>
                </a:schemeClr>
              </a:solidFill>
            </a:endParaRPr>
          </a:p>
        </p:txBody>
      </p:sp>
      <p:sp>
        <p:nvSpPr>
          <p:cNvPr id="84" name="正方形/長方形 83"/>
          <p:cNvSpPr/>
          <p:nvPr/>
        </p:nvSpPr>
        <p:spPr bwMode="auto">
          <a:xfrm>
            <a:off x="2474260" y="4208076"/>
            <a:ext cx="4545106" cy="1039586"/>
          </a:xfrm>
          <a:prstGeom prst="rect">
            <a:avLst/>
          </a:prstGeom>
          <a:solidFill>
            <a:schemeClr val="accent4">
              <a:lumMod val="50000"/>
              <a:alpha val="78000"/>
            </a:schemeClr>
          </a:solidFill>
          <a:ln w="9525">
            <a:noFill/>
            <a:miter lim="800000"/>
            <a:headEnd/>
            <a:tailEnd/>
          </a:ln>
          <a:effectLst/>
        </p:spPr>
        <p:txBody>
          <a:bodyPr wrap="none" rtlCol="0" anchor="ctr" anchorCtr="0">
            <a:noAutofit/>
          </a:bodyPr>
          <a:lstStyle/>
          <a:p>
            <a:pPr algn="ctr"/>
            <a:endParaRPr kumimoji="1" lang="en-US" altLang="ja-JP" sz="1800" dirty="0" smtClean="0">
              <a:ln>
                <a:solidFill>
                  <a:schemeClr val="bg1"/>
                </a:solidFill>
              </a:ln>
              <a:solidFill>
                <a:schemeClr val="bg1">
                  <a:lumMod val="85000"/>
                </a:schemeClr>
              </a:solidFill>
            </a:endParaRPr>
          </a:p>
          <a:p>
            <a:pPr algn="ctr"/>
            <a:r>
              <a:rPr lang="ja-JP" altLang="en-US" sz="1800" dirty="0" smtClean="0">
                <a:ln>
                  <a:solidFill>
                    <a:schemeClr val="bg1"/>
                  </a:solidFill>
                </a:ln>
                <a:solidFill>
                  <a:schemeClr val="bg1">
                    <a:lumMod val="85000"/>
                  </a:schemeClr>
                </a:solidFill>
              </a:rPr>
              <a:t>プロジェクト活動の</a:t>
            </a:r>
          </a:p>
          <a:p>
            <a:pPr algn="ctr"/>
            <a:r>
              <a:rPr lang="ja-JP" altLang="en-US" sz="1800" dirty="0" smtClean="0">
                <a:ln>
                  <a:solidFill>
                    <a:schemeClr val="bg1"/>
                  </a:solidFill>
                </a:ln>
                <a:solidFill>
                  <a:schemeClr val="bg1">
                    <a:lumMod val="85000"/>
                  </a:schemeClr>
                </a:solidFill>
              </a:rPr>
              <a:t>一元管理と見える化</a:t>
            </a:r>
          </a:p>
        </p:txBody>
      </p:sp>
      <p:sp>
        <p:nvSpPr>
          <p:cNvPr id="85" name="正方形/長方形 84"/>
          <p:cNvSpPr/>
          <p:nvPr/>
        </p:nvSpPr>
        <p:spPr bwMode="auto">
          <a:xfrm>
            <a:off x="1511300" y="1600200"/>
            <a:ext cx="1656000" cy="1368000"/>
          </a:xfrm>
          <a:prstGeom prst="rect">
            <a:avLst/>
          </a:prstGeom>
          <a:solidFill>
            <a:schemeClr val="accent6">
              <a:lumMod val="75000"/>
              <a:alpha val="78000"/>
            </a:schemeClr>
          </a:solidFill>
          <a:ln w="9525">
            <a:noFill/>
            <a:miter lim="800000"/>
            <a:headEnd/>
            <a:tailEnd/>
          </a:ln>
          <a:effectLst/>
        </p:spPr>
        <p:txBody>
          <a:bodyPr wrap="none" rtlCol="0" anchor="ctr" anchorCtr="0">
            <a:noAutofit/>
          </a:bodyPr>
          <a:lstStyle/>
          <a:p>
            <a:pPr algn="ctr"/>
            <a:r>
              <a:rPr lang="ja-JP" altLang="en-US" sz="1800" dirty="0" smtClean="0">
                <a:ln>
                  <a:solidFill>
                    <a:schemeClr val="bg1"/>
                  </a:solidFill>
                </a:ln>
                <a:solidFill>
                  <a:schemeClr val="bg1">
                    <a:lumMod val="85000"/>
                  </a:schemeClr>
                </a:solidFill>
              </a:rPr>
              <a:t>効率的な</a:t>
            </a:r>
            <a:endParaRPr lang="en-US" altLang="ja-JP" sz="1800" dirty="0" smtClean="0">
              <a:ln>
                <a:solidFill>
                  <a:schemeClr val="bg1"/>
                </a:solidFill>
              </a:ln>
              <a:solidFill>
                <a:schemeClr val="bg1">
                  <a:lumMod val="85000"/>
                </a:schemeClr>
              </a:solidFill>
            </a:endParaRPr>
          </a:p>
          <a:p>
            <a:pPr algn="ctr"/>
            <a:r>
              <a:rPr lang="ja-JP" altLang="en-US" sz="1800" dirty="0" smtClean="0">
                <a:ln>
                  <a:solidFill>
                    <a:schemeClr val="bg1"/>
                  </a:solidFill>
                </a:ln>
                <a:solidFill>
                  <a:schemeClr val="bg1">
                    <a:lumMod val="85000"/>
                  </a:schemeClr>
                </a:solidFill>
              </a:rPr>
              <a:t>リソース管理</a:t>
            </a:r>
            <a:endParaRPr lang="en-US" altLang="ja-JP" sz="1800" dirty="0" smtClean="0">
              <a:ln>
                <a:solidFill>
                  <a:schemeClr val="bg1"/>
                </a:solidFill>
              </a:ln>
              <a:solidFill>
                <a:schemeClr val="bg1">
                  <a:lumMod val="85000"/>
                </a:schemeClr>
              </a:solidFill>
            </a:endParaRPr>
          </a:p>
          <a:p>
            <a:pPr algn="ctr"/>
            <a:r>
              <a:rPr lang="ja-JP" altLang="en-US" sz="1800" dirty="0" smtClean="0">
                <a:ln>
                  <a:solidFill>
                    <a:schemeClr val="bg1"/>
                  </a:solidFill>
                </a:ln>
                <a:solidFill>
                  <a:schemeClr val="bg1">
                    <a:lumMod val="85000"/>
                  </a:schemeClr>
                </a:solidFill>
              </a:rPr>
              <a:t>（分散</a:t>
            </a:r>
            <a:r>
              <a:rPr lang="en-US" altLang="ja-JP" sz="1800" dirty="0" smtClean="0">
                <a:ln>
                  <a:solidFill>
                    <a:schemeClr val="bg1"/>
                  </a:solidFill>
                </a:ln>
                <a:solidFill>
                  <a:schemeClr val="bg1">
                    <a:lumMod val="85000"/>
                  </a:schemeClr>
                </a:solidFill>
              </a:rPr>
              <a:t>Ver.</a:t>
            </a:r>
            <a:r>
              <a:rPr lang="ja-JP" altLang="en-US" sz="1800" dirty="0" smtClean="0">
                <a:ln>
                  <a:solidFill>
                    <a:schemeClr val="bg1"/>
                  </a:solidFill>
                </a:ln>
                <a:solidFill>
                  <a:schemeClr val="bg1">
                    <a:lumMod val="85000"/>
                  </a:schemeClr>
                </a:solidFill>
              </a:rPr>
              <a:t>管理）</a:t>
            </a:r>
            <a:endParaRPr kumimoji="1" lang="en-US" altLang="ja-JP" sz="1800" dirty="0" smtClean="0">
              <a:ln>
                <a:solidFill>
                  <a:schemeClr val="bg1"/>
                </a:solidFill>
              </a:ln>
              <a:solidFill>
                <a:schemeClr val="bg1">
                  <a:lumMod val="85000"/>
                </a:schemeClr>
              </a:solidFill>
            </a:endParaRPr>
          </a:p>
          <a:p>
            <a:pPr algn="ctr"/>
            <a:endParaRPr kumimoji="1" lang="en-US" altLang="ja-JP" sz="1800" dirty="0" smtClean="0">
              <a:ln>
                <a:solidFill>
                  <a:schemeClr val="bg1"/>
                </a:solidFill>
              </a:ln>
              <a:solidFill>
                <a:schemeClr val="bg1">
                  <a:lumMod val="85000"/>
                </a:schemeClr>
              </a:solidFill>
            </a:endParaRPr>
          </a:p>
        </p:txBody>
      </p:sp>
      <p:sp>
        <p:nvSpPr>
          <p:cNvPr id="87" name="正方形/長方形 86"/>
          <p:cNvSpPr/>
          <p:nvPr/>
        </p:nvSpPr>
        <p:spPr bwMode="auto">
          <a:xfrm>
            <a:off x="3294742" y="1600200"/>
            <a:ext cx="4988645" cy="1368000"/>
          </a:xfrm>
          <a:prstGeom prst="rect">
            <a:avLst/>
          </a:prstGeom>
          <a:solidFill>
            <a:schemeClr val="accent5">
              <a:lumMod val="75000"/>
              <a:alpha val="78000"/>
            </a:schemeClr>
          </a:solidFill>
          <a:ln w="9525">
            <a:noFill/>
            <a:miter lim="800000"/>
            <a:headEnd/>
            <a:tailEnd/>
          </a:ln>
          <a:effectLst/>
        </p:spPr>
        <p:txBody>
          <a:bodyPr wrap="none" rtlCol="0" anchor="ctr" anchorCtr="0">
            <a:noAutofit/>
          </a:bodyPr>
          <a:lstStyle/>
          <a:p>
            <a:pPr algn="ctr"/>
            <a:r>
              <a:rPr lang="ja-JP" altLang="en-US" sz="1800" dirty="0" smtClean="0">
                <a:ln>
                  <a:solidFill>
                    <a:schemeClr val="bg1"/>
                  </a:solidFill>
                </a:ln>
                <a:solidFill>
                  <a:schemeClr val="bg1">
                    <a:lumMod val="85000"/>
                  </a:schemeClr>
                </a:solidFill>
              </a:rPr>
              <a:t>自動ビルド</a:t>
            </a:r>
            <a:r>
              <a:rPr lang="en-US" altLang="ja-JP" sz="1800" dirty="0" smtClean="0">
                <a:ln>
                  <a:solidFill>
                    <a:schemeClr val="bg1"/>
                  </a:solidFill>
                </a:ln>
                <a:solidFill>
                  <a:schemeClr val="bg1">
                    <a:lumMod val="85000"/>
                  </a:schemeClr>
                </a:solidFill>
              </a:rPr>
              <a:t>/</a:t>
            </a:r>
            <a:r>
              <a:rPr lang="ja-JP" altLang="en-US" sz="1800" dirty="0" smtClean="0">
                <a:ln>
                  <a:solidFill>
                    <a:schemeClr val="bg1"/>
                  </a:solidFill>
                </a:ln>
                <a:solidFill>
                  <a:schemeClr val="bg1">
                    <a:lumMod val="85000"/>
                  </a:schemeClr>
                </a:solidFill>
              </a:rPr>
              <a:t>自動テスト</a:t>
            </a:r>
            <a:endParaRPr lang="en-US" altLang="ja-JP" sz="1800" dirty="0" smtClean="0">
              <a:ln>
                <a:solidFill>
                  <a:schemeClr val="bg1"/>
                </a:solidFill>
              </a:ln>
              <a:solidFill>
                <a:schemeClr val="bg1">
                  <a:lumMod val="85000"/>
                </a:schemeClr>
              </a:solidFill>
            </a:endParaRPr>
          </a:p>
          <a:p>
            <a:pPr algn="ctr"/>
            <a:r>
              <a:rPr lang="ja-JP" altLang="en-US" sz="1800" dirty="0" smtClean="0">
                <a:ln>
                  <a:solidFill>
                    <a:schemeClr val="bg1"/>
                  </a:solidFill>
                </a:ln>
                <a:solidFill>
                  <a:schemeClr val="bg1">
                    <a:lumMod val="85000"/>
                  </a:schemeClr>
                </a:solidFill>
              </a:rPr>
              <a:t>による省力化と品質強化</a:t>
            </a:r>
            <a:endParaRPr lang="en-US" altLang="ja-JP" sz="1800" dirty="0" smtClean="0">
              <a:ln>
                <a:solidFill>
                  <a:schemeClr val="bg1"/>
                </a:solidFill>
              </a:ln>
              <a:solidFill>
                <a:schemeClr val="bg1">
                  <a:lumMod val="85000"/>
                </a:schemeClr>
              </a:solidFill>
            </a:endParaRPr>
          </a:p>
          <a:p>
            <a:pPr algn="ctr"/>
            <a:endParaRPr lang="en-US" altLang="ja-JP" sz="1800" dirty="0" smtClean="0">
              <a:ln>
                <a:solidFill>
                  <a:schemeClr val="bg1"/>
                </a:solidFill>
              </a:ln>
              <a:solidFill>
                <a:schemeClr val="bg1">
                  <a:lumMod val="85000"/>
                </a:schemeClr>
              </a:solidFill>
            </a:endParaRPr>
          </a:p>
          <a:p>
            <a:pPr algn="ctr"/>
            <a:endParaRPr kumimoji="1" lang="en-US" altLang="ja-JP" sz="1800" dirty="0" smtClean="0">
              <a:ln>
                <a:solidFill>
                  <a:schemeClr val="bg1"/>
                </a:solidFill>
              </a:ln>
              <a:solidFill>
                <a:schemeClr val="bg1">
                  <a:lumMod val="85000"/>
                </a:schemeClr>
              </a:solidFill>
            </a:endParaRPr>
          </a:p>
        </p:txBody>
      </p:sp>
      <p:sp>
        <p:nvSpPr>
          <p:cNvPr id="88" name="テキスト ボックス 87"/>
          <p:cNvSpPr txBox="1"/>
          <p:nvPr/>
        </p:nvSpPr>
        <p:spPr>
          <a:xfrm>
            <a:off x="1918654" y="2635623"/>
            <a:ext cx="837088" cy="341632"/>
          </a:xfrm>
          <a:prstGeom prst="rect">
            <a:avLst/>
          </a:prstGeom>
          <a:noFill/>
        </p:spPr>
        <p:txBody>
          <a:bodyPr wrap="none" rtlCol="0" anchor="ctr">
            <a:spAutoFit/>
          </a:bodyPr>
          <a:lstStyle/>
          <a:p>
            <a:pPr algn="ctr"/>
            <a:r>
              <a:rPr lang="en-US" altLang="ja-JP" sz="1800" dirty="0" smtClean="0">
                <a:ln>
                  <a:solidFill>
                    <a:schemeClr val="bg1"/>
                  </a:solidFill>
                </a:ln>
                <a:solidFill>
                  <a:srgbClr val="FF0000"/>
                </a:solidFill>
              </a:rPr>
              <a:t>CI</a:t>
            </a:r>
            <a:r>
              <a:rPr lang="ja-JP" altLang="en-US" sz="1800" dirty="0" smtClean="0">
                <a:ln>
                  <a:solidFill>
                    <a:schemeClr val="bg1"/>
                  </a:solidFill>
                </a:ln>
                <a:solidFill>
                  <a:srgbClr val="FF0000"/>
                </a:solidFill>
              </a:rPr>
              <a:t>連携</a:t>
            </a:r>
          </a:p>
        </p:txBody>
      </p:sp>
      <p:sp>
        <p:nvSpPr>
          <p:cNvPr id="89" name="テキスト ボックス 88"/>
          <p:cNvSpPr txBox="1"/>
          <p:nvPr/>
        </p:nvSpPr>
        <p:spPr>
          <a:xfrm>
            <a:off x="5258007" y="2640105"/>
            <a:ext cx="837088" cy="341632"/>
          </a:xfrm>
          <a:prstGeom prst="rect">
            <a:avLst/>
          </a:prstGeom>
          <a:noFill/>
        </p:spPr>
        <p:txBody>
          <a:bodyPr wrap="none" rtlCol="0" anchor="ctr">
            <a:spAutoFit/>
          </a:bodyPr>
          <a:lstStyle/>
          <a:p>
            <a:pPr algn="ctr"/>
            <a:r>
              <a:rPr lang="en-US" altLang="ja-JP" sz="1800" dirty="0" smtClean="0">
                <a:ln>
                  <a:solidFill>
                    <a:schemeClr val="bg1"/>
                  </a:solidFill>
                </a:ln>
                <a:solidFill>
                  <a:srgbClr val="FF0000"/>
                </a:solidFill>
              </a:rPr>
              <a:t>CI</a:t>
            </a:r>
            <a:r>
              <a:rPr lang="ja-JP" altLang="en-US" sz="1800" dirty="0" smtClean="0">
                <a:ln>
                  <a:solidFill>
                    <a:schemeClr val="bg1"/>
                  </a:solidFill>
                </a:ln>
                <a:solidFill>
                  <a:srgbClr val="FF0000"/>
                </a:solidFill>
              </a:rPr>
              <a:t>連携</a:t>
            </a:r>
          </a:p>
        </p:txBody>
      </p:sp>
      <p:sp>
        <p:nvSpPr>
          <p:cNvPr id="92" name="テキスト ボックス 91"/>
          <p:cNvSpPr txBox="1"/>
          <p:nvPr/>
        </p:nvSpPr>
        <p:spPr>
          <a:xfrm>
            <a:off x="4294301" y="4190999"/>
            <a:ext cx="837088" cy="341632"/>
          </a:xfrm>
          <a:prstGeom prst="rect">
            <a:avLst/>
          </a:prstGeom>
          <a:noFill/>
        </p:spPr>
        <p:txBody>
          <a:bodyPr wrap="none" rtlCol="0" anchor="ctr">
            <a:spAutoFit/>
          </a:bodyPr>
          <a:lstStyle/>
          <a:p>
            <a:pPr algn="ctr"/>
            <a:r>
              <a:rPr lang="en-US" altLang="ja-JP" sz="1800" dirty="0" smtClean="0">
                <a:ln>
                  <a:solidFill>
                    <a:schemeClr val="bg1"/>
                  </a:solidFill>
                </a:ln>
                <a:solidFill>
                  <a:srgbClr val="FF0000"/>
                </a:solidFill>
              </a:rPr>
              <a:t>CI</a:t>
            </a:r>
            <a:r>
              <a:rPr lang="ja-JP" altLang="en-US" sz="1800" dirty="0" smtClean="0">
                <a:ln>
                  <a:solidFill>
                    <a:schemeClr val="bg1"/>
                  </a:solidFill>
                </a:ln>
                <a:solidFill>
                  <a:srgbClr val="FF0000"/>
                </a:solidFill>
              </a:rPr>
              <a:t>連携</a:t>
            </a:r>
          </a:p>
        </p:txBody>
      </p:sp>
      <p:sp>
        <p:nvSpPr>
          <p:cNvPr id="94" name="正方形/長方形 93"/>
          <p:cNvSpPr/>
          <p:nvPr/>
        </p:nvSpPr>
        <p:spPr bwMode="auto">
          <a:xfrm>
            <a:off x="38100" y="1600200"/>
            <a:ext cx="1440000" cy="2552700"/>
          </a:xfrm>
          <a:prstGeom prst="rect">
            <a:avLst/>
          </a:prstGeom>
          <a:solidFill>
            <a:schemeClr val="accent2">
              <a:lumMod val="75000"/>
              <a:alpha val="82000"/>
            </a:schemeClr>
          </a:solidFill>
          <a:ln w="9525">
            <a:noFill/>
            <a:miter lim="800000"/>
            <a:headEnd/>
            <a:tailEnd/>
          </a:ln>
          <a:effectLst/>
        </p:spPr>
        <p:txBody>
          <a:bodyPr wrap="none" rtlCol="0" anchor="ctr" anchorCtr="0">
            <a:noAutofit/>
          </a:bodyPr>
          <a:lstStyle/>
          <a:p>
            <a:pPr algn="ctr"/>
            <a:r>
              <a:rPr lang="ja-JP" altLang="en-US" sz="1800" dirty="0" smtClean="0">
                <a:ln>
                  <a:solidFill>
                    <a:schemeClr val="bg1"/>
                  </a:solidFill>
                </a:ln>
                <a:solidFill>
                  <a:schemeClr val="bg1">
                    <a:lumMod val="75000"/>
                  </a:schemeClr>
                </a:solidFill>
              </a:rPr>
              <a:t>疎結合化</a:t>
            </a:r>
            <a:endParaRPr lang="en-US" altLang="ja-JP" sz="1800" dirty="0" smtClean="0">
              <a:ln>
                <a:solidFill>
                  <a:schemeClr val="bg1"/>
                </a:solidFill>
              </a:ln>
              <a:solidFill>
                <a:schemeClr val="bg1">
                  <a:lumMod val="75000"/>
                </a:schemeClr>
              </a:solidFill>
            </a:endParaRPr>
          </a:p>
          <a:p>
            <a:pPr algn="ctr"/>
            <a:r>
              <a:rPr lang="ja-JP" altLang="en-US" sz="1800" dirty="0" smtClean="0">
                <a:ln>
                  <a:solidFill>
                    <a:schemeClr val="bg1"/>
                  </a:solidFill>
                </a:ln>
                <a:solidFill>
                  <a:schemeClr val="bg1">
                    <a:lumMod val="75000"/>
                  </a:schemeClr>
                </a:solidFill>
              </a:rPr>
              <a:t>基盤及び</a:t>
            </a:r>
            <a:endParaRPr lang="en-US" altLang="ja-JP" sz="1800" dirty="0" smtClean="0">
              <a:ln>
                <a:solidFill>
                  <a:schemeClr val="bg1"/>
                </a:solidFill>
              </a:ln>
              <a:solidFill>
                <a:schemeClr val="bg1">
                  <a:lumMod val="75000"/>
                </a:schemeClr>
              </a:solidFill>
            </a:endParaRPr>
          </a:p>
          <a:p>
            <a:pPr algn="ctr"/>
            <a:r>
              <a:rPr lang="ja-JP" altLang="en-US" sz="1800" dirty="0" smtClean="0">
                <a:ln>
                  <a:solidFill>
                    <a:schemeClr val="bg1"/>
                  </a:solidFill>
                </a:ln>
                <a:solidFill>
                  <a:schemeClr val="bg1">
                    <a:lumMod val="75000"/>
                  </a:schemeClr>
                </a:solidFill>
              </a:rPr>
              <a:t>生産性向上</a:t>
            </a:r>
            <a:endParaRPr lang="en-US" altLang="ja-JP" sz="1800" dirty="0" smtClean="0">
              <a:ln>
                <a:solidFill>
                  <a:schemeClr val="bg1"/>
                </a:solidFill>
              </a:ln>
              <a:solidFill>
                <a:schemeClr val="bg1">
                  <a:lumMod val="75000"/>
                </a:schemeClr>
              </a:solidFill>
            </a:endParaRPr>
          </a:p>
          <a:p>
            <a:pPr algn="ctr"/>
            <a:r>
              <a:rPr lang="ja-JP" altLang="en-US" sz="1800" dirty="0" smtClean="0">
                <a:ln>
                  <a:solidFill>
                    <a:schemeClr val="bg1"/>
                  </a:solidFill>
                </a:ln>
                <a:solidFill>
                  <a:schemeClr val="bg1">
                    <a:lumMod val="75000"/>
                  </a:schemeClr>
                </a:solidFill>
              </a:rPr>
              <a:t>（</a:t>
            </a:r>
            <a:r>
              <a:rPr lang="ja-JP" altLang="ja-JP" sz="1800" dirty="0" smtClean="0">
                <a:ln>
                  <a:solidFill>
                    <a:schemeClr val="bg1"/>
                  </a:solidFill>
                </a:ln>
                <a:solidFill>
                  <a:schemeClr val="bg1">
                    <a:lumMod val="75000"/>
                  </a:schemeClr>
                </a:solidFill>
              </a:rPr>
              <a:t>Dependency</a:t>
            </a:r>
            <a:endParaRPr lang="en-US" altLang="ja-JP" sz="1800" dirty="0" smtClean="0">
              <a:ln>
                <a:solidFill>
                  <a:schemeClr val="bg1"/>
                </a:solidFill>
              </a:ln>
              <a:solidFill>
                <a:schemeClr val="bg1">
                  <a:lumMod val="75000"/>
                </a:schemeClr>
              </a:solidFill>
            </a:endParaRPr>
          </a:p>
          <a:p>
            <a:pPr algn="ctr"/>
            <a:r>
              <a:rPr lang="ja-JP" altLang="ja-JP" sz="1800" dirty="0" smtClean="0">
                <a:ln>
                  <a:solidFill>
                    <a:schemeClr val="bg1"/>
                  </a:solidFill>
                </a:ln>
                <a:solidFill>
                  <a:schemeClr val="bg1">
                    <a:lumMod val="75000"/>
                  </a:schemeClr>
                </a:solidFill>
              </a:rPr>
              <a:t>injection</a:t>
            </a:r>
            <a:r>
              <a:rPr lang="ja-JP" altLang="en-US" sz="1800" dirty="0" smtClean="0">
                <a:ln>
                  <a:solidFill>
                    <a:schemeClr val="bg1"/>
                  </a:solidFill>
                </a:ln>
                <a:solidFill>
                  <a:schemeClr val="bg1">
                    <a:lumMod val="75000"/>
                  </a:schemeClr>
                </a:solidFill>
              </a:rPr>
              <a:t>）</a:t>
            </a:r>
            <a:endParaRPr lang="en-US" altLang="ja-JP" sz="1800" dirty="0" smtClean="0">
              <a:ln>
                <a:solidFill>
                  <a:schemeClr val="bg1"/>
                </a:solidFill>
              </a:ln>
              <a:solidFill>
                <a:schemeClr val="bg1">
                  <a:lumMod val="75000"/>
                </a:schemeClr>
              </a:solidFill>
            </a:endParaRPr>
          </a:p>
        </p:txBody>
      </p:sp>
      <p:sp>
        <p:nvSpPr>
          <p:cNvPr id="95"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26</a:t>
            </a:fld>
            <a:endParaRPr lang="en-US" altLang="ja-JP"/>
          </a:p>
        </p:txBody>
      </p:sp>
      <p:sp>
        <p:nvSpPr>
          <p:cNvPr id="98" name="円/楕円 97"/>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99" name="円/楕円 98"/>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100" name="テキスト ボックス 99"/>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Tree>
    <p:extLst>
      <p:ext uri="{BB962C8B-B14F-4D97-AF65-F5344CB8AC3E}">
        <p14:creationId xmlns="" xmlns:p14="http://schemas.microsoft.com/office/powerpoint/2010/main" val="42234209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タイトル 1"/>
          <p:cNvSpPr txBox="1">
            <a:spLocks/>
          </p:cNvSpPr>
          <p:nvPr/>
        </p:nvSpPr>
        <p:spPr bwMode="gray">
          <a:xfrm>
            <a:off x="113191" y="201995"/>
            <a:ext cx="5700600" cy="461665"/>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pPr marL="342900" indent="-342900">
              <a:lnSpc>
                <a:spcPct val="100000"/>
              </a:lnSpc>
            </a:pPr>
            <a:r>
              <a:rPr lang="ja-JP" altLang="en-US" dirty="0" smtClean="0"/>
              <a:t>日立開発環境の</a:t>
            </a:r>
            <a:r>
              <a:rPr lang="en-US" altLang="ja-JP" dirty="0" smtClean="0"/>
              <a:t>CI</a:t>
            </a:r>
            <a:r>
              <a:rPr lang="ja-JP" altLang="en-US" dirty="0" smtClean="0"/>
              <a:t>ツールとフロー</a:t>
            </a:r>
            <a:r>
              <a:rPr lang="en-US" altLang="ja-JP" dirty="0" smtClean="0"/>
              <a:t>(Issues)</a:t>
            </a:r>
            <a:endParaRPr lang="en-US" altLang="ja-JP" kern="0" dirty="0" smtClean="0"/>
          </a:p>
        </p:txBody>
      </p:sp>
      <p:pic>
        <p:nvPicPr>
          <p:cNvPr id="1027" name="Picture 3"/>
          <p:cNvPicPr>
            <a:picLocks noChangeAspect="1" noChangeArrowheads="1"/>
          </p:cNvPicPr>
          <p:nvPr/>
        </p:nvPicPr>
        <p:blipFill>
          <a:blip r:embed="rId2"/>
          <a:srcRect/>
          <a:stretch>
            <a:fillRect/>
          </a:stretch>
        </p:blipFill>
        <p:spPr bwMode="auto">
          <a:xfrm>
            <a:off x="1340516" y="1902271"/>
            <a:ext cx="778555" cy="346024"/>
          </a:xfrm>
          <a:prstGeom prst="rect">
            <a:avLst/>
          </a:prstGeom>
          <a:noFill/>
          <a:ln w="9525">
            <a:noFill/>
            <a:miter lim="800000"/>
            <a:headEnd/>
            <a:tailEnd/>
          </a:ln>
        </p:spPr>
      </p:pic>
      <p:pic>
        <p:nvPicPr>
          <p:cNvPr id="44"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698395" y="5591597"/>
            <a:ext cx="747659" cy="7205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角丸四角形 10"/>
          <p:cNvSpPr/>
          <p:nvPr/>
        </p:nvSpPr>
        <p:spPr bwMode="auto">
          <a:xfrm>
            <a:off x="1683650" y="2373075"/>
            <a:ext cx="1320800" cy="252000"/>
          </a:xfrm>
          <a:prstGeom prst="roundRect">
            <a:avLst/>
          </a:prstGeom>
          <a:ln>
            <a:headEnd/>
            <a:tailEnd/>
          </a:ln>
        </p:spPr>
        <p:style>
          <a:lnRef idx="3">
            <a:schemeClr val="lt1"/>
          </a:lnRef>
          <a:fillRef idx="1">
            <a:schemeClr val="accent6"/>
          </a:fillRef>
          <a:effectRef idx="1">
            <a:schemeClr val="accent6"/>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Repository Mgt</a:t>
            </a:r>
            <a:endParaRPr kumimoji="1" lang="ja-JP" altLang="en-US" sz="1200" dirty="0" smtClean="0">
              <a:solidFill>
                <a:schemeClr val="bg1"/>
              </a:solidFill>
              <a:latin typeface="+mn-ea"/>
            </a:endParaRPr>
          </a:p>
        </p:txBody>
      </p:sp>
      <p:sp>
        <p:nvSpPr>
          <p:cNvPr id="12" name="角丸四角形 11"/>
          <p:cNvSpPr/>
          <p:nvPr/>
        </p:nvSpPr>
        <p:spPr bwMode="auto">
          <a:xfrm>
            <a:off x="4419610" y="648062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環境構築自動化</a:t>
            </a:r>
          </a:p>
        </p:txBody>
      </p:sp>
      <p:sp>
        <p:nvSpPr>
          <p:cNvPr id="14" name="角丸四角形 13"/>
          <p:cNvSpPr/>
          <p:nvPr/>
        </p:nvSpPr>
        <p:spPr bwMode="auto">
          <a:xfrm>
            <a:off x="3418111"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Build</a:t>
            </a:r>
            <a:r>
              <a:rPr lang="ja-JP" altLang="en-US" sz="1200" dirty="0" smtClean="0">
                <a:solidFill>
                  <a:schemeClr val="bg1"/>
                </a:solidFill>
                <a:latin typeface="+mn-ea"/>
              </a:rPr>
              <a:t>　</a:t>
            </a:r>
            <a:r>
              <a:rPr lang="en-US" altLang="ja-JP" sz="1200" dirty="0" smtClean="0">
                <a:solidFill>
                  <a:schemeClr val="bg1"/>
                </a:solidFill>
                <a:latin typeface="+mn-ea"/>
              </a:rPr>
              <a:t>Tool</a:t>
            </a:r>
            <a:endParaRPr lang="ja-JP" altLang="en-US" sz="1200" dirty="0" smtClean="0">
              <a:solidFill>
                <a:schemeClr val="bg1"/>
              </a:solidFill>
              <a:latin typeface="+mn-ea"/>
            </a:endParaRPr>
          </a:p>
        </p:txBody>
      </p:sp>
      <p:sp>
        <p:nvSpPr>
          <p:cNvPr id="18" name="角丸四角形 17"/>
          <p:cNvSpPr/>
          <p:nvPr/>
        </p:nvSpPr>
        <p:spPr bwMode="auto">
          <a:xfrm>
            <a:off x="5821485"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Test FW</a:t>
            </a:r>
            <a:endParaRPr lang="ja-JP" altLang="en-US" sz="1200" dirty="0" smtClean="0">
              <a:solidFill>
                <a:schemeClr val="bg1"/>
              </a:solidFill>
              <a:latin typeface="+mn-ea"/>
            </a:endParaRPr>
          </a:p>
        </p:txBody>
      </p:sp>
      <p:pic>
        <p:nvPicPr>
          <p:cNvPr id="3" name="Picture 3" descr="W:\MyDocument\デスクトップ\big-logo.png"/>
          <p:cNvPicPr>
            <a:picLocks noChangeAspect="1" noChangeArrowheads="1"/>
          </p:cNvPicPr>
          <p:nvPr/>
        </p:nvPicPr>
        <p:blipFill>
          <a:blip r:embed="rId4"/>
          <a:srcRect/>
          <a:stretch>
            <a:fillRect/>
          </a:stretch>
        </p:blipFill>
        <p:spPr bwMode="auto">
          <a:xfrm>
            <a:off x="7158124" y="1672343"/>
            <a:ext cx="720000" cy="651600"/>
          </a:xfrm>
          <a:prstGeom prst="rect">
            <a:avLst/>
          </a:prstGeom>
          <a:noFill/>
        </p:spPr>
      </p:pic>
      <p:sp>
        <p:nvSpPr>
          <p:cNvPr id="23" name="角丸四角形 22"/>
          <p:cNvSpPr/>
          <p:nvPr/>
        </p:nvSpPr>
        <p:spPr bwMode="auto">
          <a:xfrm>
            <a:off x="7046651" y="2373075"/>
            <a:ext cx="1188000" cy="252000"/>
          </a:xfrm>
          <a:prstGeom prst="roundRect">
            <a:avLst/>
          </a:prstGeom>
          <a:ln>
            <a:headEnd/>
            <a:tailEnd/>
          </a:ln>
        </p:spPr>
        <p:style>
          <a:lnRef idx="3">
            <a:schemeClr val="lt1"/>
          </a:lnRef>
          <a:fillRef idx="1">
            <a:schemeClr val="accent5"/>
          </a:fillRef>
          <a:effectRef idx="1">
            <a:schemeClr val="accent5"/>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UI Auto Testing</a:t>
            </a:r>
          </a:p>
        </p:txBody>
      </p:sp>
      <p:sp>
        <p:nvSpPr>
          <p:cNvPr id="24" name="正方形/長方形 23"/>
          <p:cNvSpPr/>
          <p:nvPr/>
        </p:nvSpPr>
        <p:spPr bwMode="auto">
          <a:xfrm>
            <a:off x="38646" y="972457"/>
            <a:ext cx="3024000" cy="474719"/>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Design/Dev</a:t>
            </a:r>
            <a:endParaRPr kumimoji="1" lang="ja-JP" altLang="en-US" sz="1800" dirty="0" smtClean="0">
              <a:solidFill>
                <a:schemeClr val="bg1"/>
              </a:solidFill>
              <a:latin typeface="+mj-ea"/>
              <a:ea typeface="+mj-ea"/>
            </a:endParaRPr>
          </a:p>
        </p:txBody>
      </p:sp>
      <p:sp>
        <p:nvSpPr>
          <p:cNvPr id="25" name="正方形/長方形 24"/>
          <p:cNvSpPr/>
          <p:nvPr/>
        </p:nvSpPr>
        <p:spPr bwMode="auto">
          <a:xfrm>
            <a:off x="3280230" y="986972"/>
            <a:ext cx="4860000" cy="474719"/>
          </a:xfrm>
          <a:prstGeom prst="rect">
            <a:avLst/>
          </a:prstGeom>
          <a:gradFill flip="none" rotWithShape="1">
            <a:gsLst>
              <a:gs pos="0">
                <a:schemeClr val="tx2">
                  <a:lumMod val="50000"/>
                </a:schemeClr>
              </a:gs>
              <a:gs pos="84000">
                <a:schemeClr val="tx2">
                  <a:lumMod val="50000"/>
                </a:schemeClr>
              </a:gs>
              <a:gs pos="100000">
                <a:schemeClr val="tx2">
                  <a:lumMod val="60000"/>
                  <a:lumOff val="40000"/>
                  <a:alpha val="0"/>
                </a:schemeClr>
              </a:gs>
            </a:gsLst>
            <a:lin ang="0" scaled="1"/>
            <a:tileRect/>
          </a:gra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Test</a:t>
            </a:r>
            <a:endParaRPr lang="ja-JP" altLang="en-US" sz="1800" dirty="0" smtClean="0">
              <a:solidFill>
                <a:schemeClr val="bg1"/>
              </a:solidFill>
              <a:latin typeface="+mj-ea"/>
              <a:ea typeface="+mj-ea"/>
            </a:endParaRPr>
          </a:p>
        </p:txBody>
      </p:sp>
      <p:sp>
        <p:nvSpPr>
          <p:cNvPr id="26" name="正方形/長方形 25"/>
          <p:cNvSpPr/>
          <p:nvPr/>
        </p:nvSpPr>
        <p:spPr bwMode="auto">
          <a:xfrm>
            <a:off x="8259960" y="972457"/>
            <a:ext cx="792000" cy="474719"/>
          </a:xfrm>
          <a:prstGeom prst="rect">
            <a:avLst/>
          </a:prstGeom>
          <a:gradFill flip="none" rotWithShape="1">
            <a:gsLst>
              <a:gs pos="0">
                <a:srgbClr val="C00000"/>
              </a:gs>
              <a:gs pos="84000">
                <a:srgbClr val="C00000"/>
              </a:gs>
              <a:gs pos="100000">
                <a:schemeClr val="accent2">
                  <a:lumMod val="60000"/>
                  <a:lumOff val="40000"/>
                  <a:alpha val="0"/>
                </a:schemeClr>
              </a:gs>
            </a:gsLst>
            <a:lin ang="10800000" scaled="1"/>
            <a:tileRect/>
          </a:gradFill>
          <a:ln w="9525">
            <a:noFill/>
            <a:miter lim="800000"/>
            <a:headEnd/>
            <a:tailEnd/>
          </a:ln>
          <a:effectLst/>
        </p:spPr>
        <p:txBody>
          <a:bodyPr wrap="none" rtlCol="0" anchor="ctr" anchorCtr="0">
            <a:noAutofit/>
          </a:bodyPr>
          <a:lstStyle/>
          <a:p>
            <a:pPr algn="ctr"/>
            <a:r>
              <a:rPr lang="en-US" altLang="ja-JP" sz="1600" dirty="0" smtClean="0">
                <a:solidFill>
                  <a:schemeClr val="bg1"/>
                </a:solidFill>
                <a:latin typeface="+mj-ea"/>
                <a:ea typeface="+mj-ea"/>
              </a:rPr>
              <a:t>Release</a:t>
            </a:r>
            <a:endParaRPr lang="ja-JP" altLang="en-US" sz="1600" dirty="0" smtClean="0">
              <a:solidFill>
                <a:schemeClr val="bg1"/>
              </a:solidFill>
              <a:latin typeface="+mj-ea"/>
              <a:ea typeface="+mj-ea"/>
            </a:endParaRPr>
          </a:p>
        </p:txBody>
      </p:sp>
      <p:pic>
        <p:nvPicPr>
          <p:cNvPr id="1028" name="Picture 4"/>
          <p:cNvPicPr>
            <a:picLocks noChangeAspect="1" noChangeArrowheads="1"/>
          </p:cNvPicPr>
          <p:nvPr/>
        </p:nvPicPr>
        <p:blipFill>
          <a:blip r:embed="rId5"/>
          <a:srcRect/>
          <a:stretch>
            <a:fillRect/>
          </a:stretch>
        </p:blipFill>
        <p:spPr bwMode="auto">
          <a:xfrm>
            <a:off x="2736137" y="5755810"/>
            <a:ext cx="1620000" cy="475364"/>
          </a:xfrm>
          <a:prstGeom prst="rect">
            <a:avLst/>
          </a:prstGeom>
          <a:noFill/>
          <a:ln w="9525">
            <a:noFill/>
            <a:miter lim="800000"/>
            <a:headEnd/>
            <a:tailEnd/>
          </a:ln>
        </p:spPr>
      </p:pic>
      <p:pic>
        <p:nvPicPr>
          <p:cNvPr id="1029" name="Picture 5" descr="W:\MyDocument\デスクトップ\Spring_Logo.png"/>
          <p:cNvPicPr>
            <a:picLocks noChangeAspect="1" noChangeArrowheads="1"/>
          </p:cNvPicPr>
          <p:nvPr/>
        </p:nvPicPr>
        <p:blipFill>
          <a:blip r:embed="rId6"/>
          <a:srcRect/>
          <a:stretch>
            <a:fillRect/>
          </a:stretch>
        </p:blipFill>
        <p:spPr bwMode="auto">
          <a:xfrm>
            <a:off x="58056" y="1595212"/>
            <a:ext cx="1218424" cy="725250"/>
          </a:xfrm>
          <a:prstGeom prst="rect">
            <a:avLst/>
          </a:prstGeom>
          <a:noFill/>
        </p:spPr>
      </p:pic>
      <p:pic>
        <p:nvPicPr>
          <p:cNvPr id="1030" name="Picture 6" descr="W:\MyDocument\デスクトップ\Virtualbox_logo.png"/>
          <p:cNvPicPr>
            <a:picLocks noChangeAspect="1" noChangeArrowheads="1"/>
          </p:cNvPicPr>
          <p:nvPr/>
        </p:nvPicPr>
        <p:blipFill>
          <a:blip r:embed="rId7"/>
          <a:srcRect/>
          <a:stretch>
            <a:fillRect/>
          </a:stretch>
        </p:blipFill>
        <p:spPr bwMode="auto">
          <a:xfrm>
            <a:off x="1933991" y="5402928"/>
            <a:ext cx="1080000" cy="1080000"/>
          </a:xfrm>
          <a:prstGeom prst="rect">
            <a:avLst/>
          </a:prstGeom>
          <a:noFill/>
        </p:spPr>
      </p:pic>
      <p:sp>
        <p:nvSpPr>
          <p:cNvPr id="30" name="角丸四角形 29"/>
          <p:cNvSpPr/>
          <p:nvPr/>
        </p:nvSpPr>
        <p:spPr bwMode="auto">
          <a:xfrm>
            <a:off x="1995675" y="6476983"/>
            <a:ext cx="23760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仮想化</a:t>
            </a:r>
          </a:p>
        </p:txBody>
      </p:sp>
      <p:sp>
        <p:nvSpPr>
          <p:cNvPr id="32" name="角丸四角形 31"/>
          <p:cNvSpPr/>
          <p:nvPr/>
        </p:nvSpPr>
        <p:spPr bwMode="auto">
          <a:xfrm>
            <a:off x="65310" y="23730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Application FW</a:t>
            </a:r>
            <a:endParaRPr kumimoji="1" lang="ja-JP" altLang="en-US" sz="1200" dirty="0" smtClean="0">
              <a:solidFill>
                <a:schemeClr val="bg1"/>
              </a:solidFill>
              <a:latin typeface="+mn-ea"/>
            </a:endParaRPr>
          </a:p>
        </p:txBody>
      </p:sp>
      <p:cxnSp>
        <p:nvCxnSpPr>
          <p:cNvPr id="34" name="直線コネクタ 33"/>
          <p:cNvCxnSpPr/>
          <p:nvPr/>
        </p:nvCxnSpPr>
        <p:spPr bwMode="auto">
          <a:xfrm>
            <a:off x="105230" y="5268686"/>
            <a:ext cx="8928000" cy="0"/>
          </a:xfrm>
          <a:prstGeom prst="line">
            <a:avLst/>
          </a:prstGeom>
          <a:noFill/>
          <a:ln w="9525" cap="flat" cmpd="sng" algn="ctr">
            <a:solidFill>
              <a:schemeClr val="bg1">
                <a:lumMod val="65000"/>
              </a:schemeClr>
            </a:solidFill>
            <a:prstDash val="solid"/>
            <a:round/>
            <a:headEnd type="none" w="med" len="med"/>
            <a:tailEnd type="none" w="med" len="med"/>
          </a:ln>
          <a:effectLst/>
        </p:spPr>
      </p:cxnSp>
      <p:cxnSp>
        <p:nvCxnSpPr>
          <p:cNvPr id="58" name="図形 57"/>
          <p:cNvCxnSpPr>
            <a:stCxn id="11" idx="2"/>
            <a:endCxn id="20" idx="1"/>
          </p:cNvCxnSpPr>
          <p:nvPr/>
        </p:nvCxnSpPr>
        <p:spPr bwMode="auto">
          <a:xfrm rot="16200000" flipH="1">
            <a:off x="2063239" y="2905886"/>
            <a:ext cx="1149452" cy="58783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59" name="図形 58"/>
          <p:cNvCxnSpPr>
            <a:stCxn id="11" idx="2"/>
            <a:endCxn id="21" idx="1"/>
          </p:cNvCxnSpPr>
          <p:nvPr/>
        </p:nvCxnSpPr>
        <p:spPr bwMode="auto">
          <a:xfrm rot="16200000" flipH="1">
            <a:off x="1419163" y="3549961"/>
            <a:ext cx="2334170" cy="484397"/>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63" name="図形 62"/>
          <p:cNvCxnSpPr>
            <a:stCxn id="20" idx="3"/>
            <a:endCxn id="18" idx="2"/>
          </p:cNvCxnSpPr>
          <p:nvPr/>
        </p:nvCxnSpPr>
        <p:spPr bwMode="auto">
          <a:xfrm flipV="1">
            <a:off x="4252680" y="2625075"/>
            <a:ext cx="2144805"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66" name="図形 65"/>
          <p:cNvCxnSpPr>
            <a:stCxn id="20" idx="3"/>
            <a:endCxn id="23" idx="2"/>
          </p:cNvCxnSpPr>
          <p:nvPr/>
        </p:nvCxnSpPr>
        <p:spPr bwMode="auto">
          <a:xfrm flipV="1">
            <a:off x="4252680" y="2625075"/>
            <a:ext cx="3387971"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33" name="直線コネクタ 32"/>
          <p:cNvCxnSpPr/>
          <p:nvPr/>
        </p:nvCxnSpPr>
        <p:spPr bwMode="auto">
          <a:xfrm>
            <a:off x="3193147" y="1016002"/>
            <a:ext cx="1585" cy="4248000"/>
          </a:xfrm>
          <a:prstGeom prst="line">
            <a:avLst/>
          </a:prstGeom>
          <a:noFill/>
          <a:ln w="9525" cap="flat" cmpd="sng" algn="ctr">
            <a:solidFill>
              <a:schemeClr val="bg1">
                <a:lumMod val="85000"/>
              </a:schemeClr>
            </a:solidFill>
            <a:prstDash val="dash"/>
            <a:round/>
            <a:headEnd type="none" w="med" len="med"/>
            <a:tailEnd type="none" w="med" len="med"/>
          </a:ln>
          <a:effectLst/>
        </p:spPr>
      </p:cxnSp>
      <p:cxnSp>
        <p:nvCxnSpPr>
          <p:cNvPr id="46" name="直線コネクタ 45"/>
          <p:cNvCxnSpPr/>
          <p:nvPr/>
        </p:nvCxnSpPr>
        <p:spPr bwMode="auto">
          <a:xfrm>
            <a:off x="8196939" y="1202870"/>
            <a:ext cx="1585" cy="4032000"/>
          </a:xfrm>
          <a:prstGeom prst="line">
            <a:avLst/>
          </a:prstGeom>
          <a:noFill/>
          <a:ln w="9525" cap="flat" cmpd="sng" algn="ctr">
            <a:solidFill>
              <a:schemeClr val="bg1">
                <a:lumMod val="85000"/>
              </a:schemeClr>
            </a:solidFill>
            <a:prstDash val="dash"/>
            <a:round/>
            <a:headEnd type="none" w="med" len="med"/>
            <a:tailEnd type="none" w="med" len="med"/>
          </a:ln>
          <a:effectLst/>
        </p:spPr>
      </p:cxnSp>
      <p:pic>
        <p:nvPicPr>
          <p:cNvPr id="2050" name="Picture 2"/>
          <p:cNvPicPr>
            <a:picLocks noChangeAspect="1" noChangeArrowheads="1"/>
          </p:cNvPicPr>
          <p:nvPr/>
        </p:nvPicPr>
        <p:blipFill>
          <a:blip r:embed="rId8"/>
          <a:srcRect/>
          <a:stretch>
            <a:fillRect/>
          </a:stretch>
        </p:blipFill>
        <p:spPr bwMode="auto">
          <a:xfrm>
            <a:off x="6005402" y="1804995"/>
            <a:ext cx="900000" cy="430438"/>
          </a:xfrm>
          <a:prstGeom prst="rect">
            <a:avLst/>
          </a:prstGeom>
          <a:noFill/>
          <a:ln w="9525">
            <a:noFill/>
            <a:miter lim="800000"/>
            <a:headEnd/>
            <a:tailEnd/>
          </a:ln>
        </p:spPr>
      </p:pic>
      <p:sp>
        <p:nvSpPr>
          <p:cNvPr id="51" name="正方形/長方形 50"/>
          <p:cNvSpPr/>
          <p:nvPr/>
        </p:nvSpPr>
        <p:spPr bwMode="auto">
          <a:xfrm>
            <a:off x="8274950" y="1612900"/>
            <a:ext cx="792000" cy="3564000"/>
          </a:xfrm>
          <a:prstGeom prst="rect">
            <a:avLst/>
          </a:prstGeom>
          <a:solidFill>
            <a:schemeClr val="bg1">
              <a:lumMod val="50000"/>
              <a:alpha val="20000"/>
            </a:schemeClr>
          </a:solidFill>
          <a:ln w="9525">
            <a:noFill/>
            <a:miter lim="800000"/>
            <a:headEnd/>
            <a:tailEnd/>
          </a:ln>
          <a:effectLst/>
        </p:spPr>
        <p:txBody>
          <a:bodyPr wrap="none" rtlCol="0" anchor="ctr" anchorCtr="0">
            <a:noAutofit/>
          </a:bodyPr>
          <a:lstStyle/>
          <a:p>
            <a:pPr algn="ctr"/>
            <a:r>
              <a:rPr kumimoji="1" lang="en-US" altLang="ja-JP" sz="1800" b="1" dirty="0" smtClean="0">
                <a:ln>
                  <a:solidFill>
                    <a:schemeClr val="bg1"/>
                  </a:solidFill>
                </a:ln>
                <a:solidFill>
                  <a:schemeClr val="tx1"/>
                </a:solidFill>
                <a:latin typeface="+mn-ea"/>
                <a:ea typeface="+mn-ea"/>
              </a:rPr>
              <a:t>Out of</a:t>
            </a:r>
          </a:p>
          <a:p>
            <a:pPr algn="ctr"/>
            <a:r>
              <a:rPr lang="en-US" altLang="ja-JP" sz="1800" b="1" smtClean="0">
                <a:ln>
                  <a:solidFill>
                    <a:schemeClr val="bg1"/>
                  </a:solidFill>
                </a:ln>
                <a:solidFill>
                  <a:schemeClr val="tx1"/>
                </a:solidFill>
                <a:latin typeface="+mn-ea"/>
                <a:ea typeface="+mn-ea"/>
              </a:rPr>
              <a:t>Scope</a:t>
            </a:r>
          </a:p>
        </p:txBody>
      </p:sp>
      <p:cxnSp>
        <p:nvCxnSpPr>
          <p:cNvPr id="54" name="直線矢印コネクタ 53"/>
          <p:cNvCxnSpPr>
            <a:stCxn id="32" idx="3"/>
            <a:endCxn id="11" idx="1"/>
          </p:cNvCxnSpPr>
          <p:nvPr/>
        </p:nvCxnSpPr>
        <p:spPr bwMode="auto">
          <a:xfrm>
            <a:off x="1386110" y="2499075"/>
            <a:ext cx="297540" cy="0"/>
          </a:xfrm>
          <a:prstGeom prst="straightConnector1">
            <a:avLst/>
          </a:prstGeom>
          <a:noFill/>
          <a:ln w="9525" cap="flat" cmpd="sng" algn="ctr">
            <a:solidFill>
              <a:schemeClr val="bg1">
                <a:lumMod val="75000"/>
              </a:schemeClr>
            </a:solidFill>
            <a:prstDash val="solid"/>
            <a:round/>
            <a:headEnd type="none" w="med" len="med"/>
            <a:tailEnd type="arrow"/>
          </a:ln>
          <a:effectLst/>
        </p:spPr>
      </p:cxnSp>
      <p:pic>
        <p:nvPicPr>
          <p:cNvPr id="38" name="Picture 4"/>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2593478" y="3114383"/>
            <a:ext cx="1810878" cy="5794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2761354" y="4323369"/>
            <a:ext cx="1659212" cy="4794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角丸四角形 19"/>
          <p:cNvSpPr/>
          <p:nvPr/>
        </p:nvSpPr>
        <p:spPr bwMode="auto">
          <a:xfrm>
            <a:off x="2931880" y="3648527"/>
            <a:ext cx="13208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CI</a:t>
            </a:r>
            <a:r>
              <a:rPr lang="ja-JP" altLang="en-US" sz="1200" dirty="0" smtClean="0">
                <a:solidFill>
                  <a:schemeClr val="bg1"/>
                </a:solidFill>
                <a:latin typeface="+mn-ea"/>
              </a:rPr>
              <a:t>　</a:t>
            </a:r>
            <a:r>
              <a:rPr lang="en-US" altLang="ja-JP" sz="1200" dirty="0" smtClean="0">
                <a:solidFill>
                  <a:schemeClr val="bg1"/>
                </a:solidFill>
                <a:latin typeface="+mn-ea"/>
              </a:rPr>
              <a:t>Mgt</a:t>
            </a:r>
            <a:endParaRPr lang="ja-JP" altLang="en-US" sz="1200" dirty="0" smtClean="0">
              <a:solidFill>
                <a:schemeClr val="bg1"/>
              </a:solidFill>
              <a:latin typeface="+mn-ea"/>
            </a:endParaRPr>
          </a:p>
        </p:txBody>
      </p:sp>
      <p:sp>
        <p:nvSpPr>
          <p:cNvPr id="21" name="角丸四角形 20"/>
          <p:cNvSpPr/>
          <p:nvPr/>
        </p:nvSpPr>
        <p:spPr bwMode="auto">
          <a:xfrm>
            <a:off x="2828447" y="4833245"/>
            <a:ext cx="16200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Ticket Based PJ Mgt</a:t>
            </a:r>
            <a:endParaRPr lang="ja-JP" altLang="en-US" sz="1200" dirty="0" smtClean="0">
              <a:solidFill>
                <a:schemeClr val="bg1"/>
              </a:solidFill>
              <a:latin typeface="+mn-ea"/>
            </a:endParaRPr>
          </a:p>
        </p:txBody>
      </p:sp>
      <p:cxnSp>
        <p:nvCxnSpPr>
          <p:cNvPr id="48" name="直線矢印コネクタ 47"/>
          <p:cNvCxnSpPr>
            <a:stCxn id="20" idx="2"/>
            <a:endCxn id="16" idx="0"/>
          </p:cNvCxnSpPr>
          <p:nvPr/>
        </p:nvCxnSpPr>
        <p:spPr bwMode="auto">
          <a:xfrm flipH="1">
            <a:off x="3590960" y="3900527"/>
            <a:ext cx="1320" cy="422842"/>
          </a:xfrm>
          <a:prstGeom prst="straightConnector1">
            <a:avLst/>
          </a:prstGeom>
          <a:noFill/>
          <a:ln w="9525" cap="flat" cmpd="sng" algn="ctr">
            <a:solidFill>
              <a:schemeClr val="bg1">
                <a:lumMod val="75000"/>
              </a:schemeClr>
            </a:solidFill>
            <a:prstDash val="solid"/>
            <a:round/>
            <a:headEnd type="none" w="med" len="med"/>
            <a:tailEnd type="arrow"/>
          </a:ln>
          <a:effectLst/>
        </p:spPr>
      </p:cxnSp>
      <p:cxnSp>
        <p:nvCxnSpPr>
          <p:cNvPr id="61" name="図形 60"/>
          <p:cNvCxnSpPr>
            <a:stCxn id="38" idx="0"/>
            <a:endCxn id="14" idx="2"/>
          </p:cNvCxnSpPr>
          <p:nvPr/>
        </p:nvCxnSpPr>
        <p:spPr bwMode="auto">
          <a:xfrm rot="5400000" flipH="1" flipV="1">
            <a:off x="3501860" y="2622132"/>
            <a:ext cx="489308" cy="495194"/>
          </a:xfrm>
          <a:prstGeom prst="bentConnector3">
            <a:avLst>
              <a:gd name="adj1" fmla="val 50000"/>
            </a:avLst>
          </a:prstGeom>
          <a:noFill/>
          <a:ln w="9525" cap="flat" cmpd="sng" algn="ctr">
            <a:solidFill>
              <a:schemeClr val="bg1">
                <a:lumMod val="75000"/>
              </a:schemeClr>
            </a:solidFill>
            <a:prstDash val="solid"/>
            <a:round/>
            <a:headEnd type="arrow" w="med" len="med"/>
            <a:tailEnd type="arrow"/>
          </a:ln>
          <a:effectLst/>
        </p:spPr>
      </p:cxnSp>
      <p:pic>
        <p:nvPicPr>
          <p:cNvPr id="2052" name="Picture 4"/>
          <p:cNvPicPr>
            <a:picLocks noChangeAspect="1" noChangeArrowheads="1"/>
          </p:cNvPicPr>
          <p:nvPr/>
        </p:nvPicPr>
        <p:blipFill>
          <a:blip r:embed="rId11"/>
          <a:srcRect/>
          <a:stretch>
            <a:fillRect/>
          </a:stretch>
        </p:blipFill>
        <p:spPr bwMode="auto">
          <a:xfrm>
            <a:off x="34925" y="2701925"/>
            <a:ext cx="1428750" cy="514350"/>
          </a:xfrm>
          <a:prstGeom prst="rect">
            <a:avLst/>
          </a:prstGeom>
          <a:noFill/>
          <a:ln w="9525">
            <a:noFill/>
            <a:miter lim="800000"/>
            <a:headEnd/>
            <a:tailEnd/>
          </a:ln>
        </p:spPr>
      </p:pic>
      <p:sp>
        <p:nvSpPr>
          <p:cNvPr id="68" name="角丸四角形 67"/>
          <p:cNvSpPr/>
          <p:nvPr/>
        </p:nvSpPr>
        <p:spPr bwMode="auto">
          <a:xfrm>
            <a:off x="65310" y="37446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JAVA Library</a:t>
            </a:r>
            <a:endParaRPr kumimoji="1" lang="ja-JP" altLang="en-US" sz="1200" dirty="0" smtClean="0">
              <a:solidFill>
                <a:schemeClr val="bg1"/>
              </a:solidFill>
              <a:latin typeface="+mn-ea"/>
            </a:endParaRPr>
          </a:p>
        </p:txBody>
      </p:sp>
      <p:cxnSp>
        <p:nvCxnSpPr>
          <p:cNvPr id="69" name="図形 60"/>
          <p:cNvCxnSpPr>
            <a:stCxn id="68" idx="3"/>
            <a:endCxn id="11" idx="1"/>
          </p:cNvCxnSpPr>
          <p:nvPr/>
        </p:nvCxnSpPr>
        <p:spPr bwMode="auto">
          <a:xfrm flipV="1">
            <a:off x="1386110" y="2499075"/>
            <a:ext cx="297540" cy="13716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sp>
        <p:nvSpPr>
          <p:cNvPr id="67" name="正方形/長方形 66"/>
          <p:cNvSpPr/>
          <p:nvPr/>
        </p:nvSpPr>
        <p:spPr bwMode="auto">
          <a:xfrm>
            <a:off x="249099" y="3276449"/>
            <a:ext cx="1188000" cy="288000"/>
          </a:xfrm>
          <a:prstGeom prst="rect">
            <a:avLst/>
          </a:prstGeom>
          <a:noFill/>
          <a:ln w="9525">
            <a:noFill/>
            <a:miter lim="800000"/>
            <a:headEnd/>
            <a:tailEnd/>
          </a:ln>
          <a:effectLst/>
        </p:spPr>
        <p:txBody>
          <a:bodyPr wrap="none" rtlCol="0" anchor="ctr" anchorCtr="0">
            <a:noAutofit/>
          </a:bodyPr>
          <a:lstStyle/>
          <a:p>
            <a:pPr algn="ctr"/>
            <a:r>
              <a:rPr kumimoji="1" lang="en-US" altLang="ja-JP" sz="2000" dirty="0" smtClean="0">
                <a:ln>
                  <a:solidFill>
                    <a:schemeClr val="bg1"/>
                  </a:solidFill>
                </a:ln>
                <a:solidFill>
                  <a:schemeClr val="tx1"/>
                </a:solidFill>
                <a:latin typeface="+mj-ea"/>
                <a:ea typeface="+mj-ea"/>
              </a:rPr>
              <a:t>Lombok</a:t>
            </a:r>
            <a:endParaRPr kumimoji="1" lang="ja-JP" altLang="en-US" sz="1800" dirty="0" smtClean="0">
              <a:ln>
                <a:solidFill>
                  <a:schemeClr val="bg1"/>
                </a:solidFill>
              </a:ln>
              <a:solidFill>
                <a:schemeClr val="tx1"/>
              </a:solidFill>
              <a:latin typeface="+mj-ea"/>
              <a:ea typeface="+mj-ea"/>
            </a:endParaRPr>
          </a:p>
        </p:txBody>
      </p:sp>
      <p:pic>
        <p:nvPicPr>
          <p:cNvPr id="2053" name="Picture 5"/>
          <p:cNvPicPr>
            <a:picLocks noChangeAspect="1" noChangeArrowheads="1"/>
          </p:cNvPicPr>
          <p:nvPr/>
        </p:nvPicPr>
        <p:blipFill>
          <a:blip r:embed="rId12"/>
          <a:srcRect/>
          <a:stretch>
            <a:fillRect/>
          </a:stretch>
        </p:blipFill>
        <p:spPr bwMode="auto">
          <a:xfrm>
            <a:off x="153988" y="3089276"/>
            <a:ext cx="216000" cy="624001"/>
          </a:xfrm>
          <a:prstGeom prst="rect">
            <a:avLst/>
          </a:prstGeom>
          <a:noFill/>
          <a:ln w="9525">
            <a:noFill/>
            <a:miter lim="800000"/>
            <a:headEnd/>
            <a:tailEnd/>
          </a:ln>
        </p:spPr>
      </p:pic>
      <p:pic>
        <p:nvPicPr>
          <p:cNvPr id="2054" name="Picture 6"/>
          <p:cNvPicPr>
            <a:picLocks noChangeAspect="1" noChangeArrowheads="1"/>
          </p:cNvPicPr>
          <p:nvPr/>
        </p:nvPicPr>
        <p:blipFill>
          <a:blip r:embed="rId13"/>
          <a:srcRect/>
          <a:stretch>
            <a:fillRect/>
          </a:stretch>
        </p:blipFill>
        <p:spPr bwMode="auto">
          <a:xfrm>
            <a:off x="228600" y="4225925"/>
            <a:ext cx="1028700" cy="589788"/>
          </a:xfrm>
          <a:prstGeom prst="rect">
            <a:avLst/>
          </a:prstGeom>
          <a:noFill/>
          <a:ln w="9525">
            <a:noFill/>
            <a:miter lim="800000"/>
            <a:headEnd/>
            <a:tailEnd/>
          </a:ln>
        </p:spPr>
      </p:pic>
      <p:sp>
        <p:nvSpPr>
          <p:cNvPr id="72" name="角丸四角形 71"/>
          <p:cNvSpPr/>
          <p:nvPr/>
        </p:nvSpPr>
        <p:spPr bwMode="auto">
          <a:xfrm>
            <a:off x="65310" y="48114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DBMS</a:t>
            </a:r>
            <a:endParaRPr kumimoji="1" lang="ja-JP" altLang="en-US" sz="1200" dirty="0" smtClean="0">
              <a:solidFill>
                <a:schemeClr val="bg1"/>
              </a:solidFill>
              <a:latin typeface="+mn-ea"/>
            </a:endParaRPr>
          </a:p>
        </p:txBody>
      </p:sp>
      <p:cxnSp>
        <p:nvCxnSpPr>
          <p:cNvPr id="73" name="図形 60"/>
          <p:cNvCxnSpPr>
            <a:stCxn id="72" idx="3"/>
            <a:endCxn id="11" idx="1"/>
          </p:cNvCxnSpPr>
          <p:nvPr/>
        </p:nvCxnSpPr>
        <p:spPr bwMode="auto">
          <a:xfrm flipV="1">
            <a:off x="1386110" y="2499075"/>
            <a:ext cx="297540" cy="24384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cxnSp>
        <p:nvCxnSpPr>
          <p:cNvPr id="77" name="図形 76"/>
          <p:cNvCxnSpPr/>
          <p:nvPr/>
        </p:nvCxnSpPr>
        <p:spPr bwMode="auto">
          <a:xfrm rot="10800000">
            <a:off x="1309918" y="5346700"/>
            <a:ext cx="647700" cy="74010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83" name="図形 82"/>
          <p:cNvCxnSpPr/>
          <p:nvPr/>
        </p:nvCxnSpPr>
        <p:spPr bwMode="auto">
          <a:xfrm flipV="1">
            <a:off x="7425850" y="5334000"/>
            <a:ext cx="540000" cy="752800"/>
          </a:xfrm>
          <a:prstGeom prst="bentConnector2">
            <a:avLst/>
          </a:prstGeom>
          <a:noFill/>
          <a:ln w="9525" cap="flat" cmpd="sng" algn="ctr">
            <a:solidFill>
              <a:schemeClr val="bg1">
                <a:lumMod val="75000"/>
              </a:schemeClr>
            </a:solidFill>
            <a:prstDash val="solid"/>
            <a:round/>
            <a:headEnd type="none" w="med" len="med"/>
            <a:tailEnd type="arrow"/>
          </a:ln>
          <a:effectLst/>
        </p:spPr>
      </p:cxnSp>
      <p:sp>
        <p:nvSpPr>
          <p:cNvPr id="90" name="正方形/長方形 89"/>
          <p:cNvSpPr/>
          <p:nvPr/>
        </p:nvSpPr>
        <p:spPr bwMode="auto">
          <a:xfrm>
            <a:off x="2376635" y="37426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sp>
        <p:nvSpPr>
          <p:cNvPr id="91" name="正方形/長方形 90"/>
          <p:cNvSpPr/>
          <p:nvPr/>
        </p:nvSpPr>
        <p:spPr bwMode="auto">
          <a:xfrm>
            <a:off x="2370285" y="49491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cxnSp>
        <p:nvCxnSpPr>
          <p:cNvPr id="93" name="直線矢印コネクタ 92"/>
          <p:cNvCxnSpPr>
            <a:stCxn id="11" idx="3"/>
            <a:endCxn id="14" idx="1"/>
          </p:cNvCxnSpPr>
          <p:nvPr/>
        </p:nvCxnSpPr>
        <p:spPr bwMode="auto">
          <a:xfrm>
            <a:off x="3004450" y="2499075"/>
            <a:ext cx="413661" cy="0"/>
          </a:xfrm>
          <a:prstGeom prst="straightConnector1">
            <a:avLst/>
          </a:prstGeom>
          <a:noFill/>
          <a:ln w="9525" cap="flat" cmpd="sng" algn="ctr">
            <a:solidFill>
              <a:schemeClr val="bg1">
                <a:lumMod val="75000"/>
              </a:schemeClr>
            </a:solidFill>
            <a:prstDash val="solid"/>
            <a:round/>
            <a:headEnd type="none" w="med" len="med"/>
            <a:tailEnd type="arrow"/>
          </a:ln>
          <a:effectLst/>
        </p:spPr>
      </p:cxnSp>
      <p:sp>
        <p:nvSpPr>
          <p:cNvPr id="96" name="正方形/長方形 95"/>
          <p:cNvSpPr/>
          <p:nvPr/>
        </p:nvSpPr>
        <p:spPr bwMode="auto">
          <a:xfrm>
            <a:off x="1198240" y="6104808"/>
            <a:ext cx="747319"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Dev.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sp>
        <p:nvSpPr>
          <p:cNvPr id="97" name="正方形/長方形 96"/>
          <p:cNvSpPr/>
          <p:nvPr/>
        </p:nvSpPr>
        <p:spPr bwMode="auto">
          <a:xfrm>
            <a:off x="7600752" y="6130208"/>
            <a:ext cx="787395" cy="244682"/>
          </a:xfrm>
          <a:prstGeom prst="rect">
            <a:avLst/>
          </a:prstGeom>
          <a:noFill/>
          <a:ln w="9525">
            <a:noFill/>
            <a:miter lim="800000"/>
            <a:headEnd/>
            <a:tailEnd/>
          </a:ln>
          <a:effectLst/>
        </p:spPr>
        <p:txBody>
          <a:bodyPr wrap="none" rtlCol="0" anchor="ctr" anchorCtr="0">
            <a:spAutoFit/>
          </a:bodyPr>
          <a:lstStyle/>
          <a:p>
            <a:pPr algn="ctr"/>
            <a:r>
              <a:rPr lang="en-US" altLang="ja-JP" sz="1100" dirty="0" smtClean="0">
                <a:solidFill>
                  <a:schemeClr val="bg1">
                    <a:lumMod val="75000"/>
                  </a:schemeClr>
                </a:solidFill>
                <a:latin typeface="+mn-ea"/>
                <a:ea typeface="+mn-ea"/>
              </a:rPr>
              <a:t>Test</a:t>
            </a:r>
            <a:r>
              <a:rPr kumimoji="1" lang="en-US" altLang="ja-JP" sz="1100" dirty="0" smtClean="0">
                <a:solidFill>
                  <a:schemeClr val="bg1">
                    <a:lumMod val="75000"/>
                  </a:schemeClr>
                </a:solidFill>
                <a:latin typeface="+mn-ea"/>
                <a:ea typeface="+mn-ea"/>
              </a:rPr>
              <a:t>.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cxnSp>
        <p:nvCxnSpPr>
          <p:cNvPr id="104" name="直線コネクタ 103"/>
          <p:cNvCxnSpPr>
            <a:stCxn id="11" idx="3"/>
          </p:cNvCxnSpPr>
          <p:nvPr/>
        </p:nvCxnSpPr>
        <p:spPr bwMode="auto">
          <a:xfrm>
            <a:off x="3004450" y="2499075"/>
            <a:ext cx="5450" cy="612000"/>
          </a:xfrm>
          <a:prstGeom prst="line">
            <a:avLst/>
          </a:prstGeom>
          <a:noFill/>
          <a:ln w="9525" cap="flat" cmpd="sng" algn="ctr">
            <a:solidFill>
              <a:schemeClr val="bg1">
                <a:lumMod val="75000"/>
              </a:schemeClr>
            </a:solidFill>
            <a:prstDash val="solid"/>
            <a:round/>
            <a:headEnd type="none" w="med" len="med"/>
            <a:tailEnd type="none"/>
          </a:ln>
          <a:effectLst/>
        </p:spPr>
      </p:cxnSp>
      <p:sp>
        <p:nvSpPr>
          <p:cNvPr id="108" name="正方形/長方形 107"/>
          <p:cNvSpPr/>
          <p:nvPr/>
        </p:nvSpPr>
        <p:spPr bwMode="auto">
          <a:xfrm>
            <a:off x="2893017" y="2499183"/>
            <a:ext cx="558166" cy="3693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Check </a:t>
            </a:r>
          </a:p>
          <a:p>
            <a:pPr algn="ctr"/>
            <a:r>
              <a:rPr kumimoji="1" lang="en-US" altLang="ja-JP" sz="1000" dirty="0" smtClean="0">
                <a:solidFill>
                  <a:schemeClr val="bg1">
                    <a:lumMod val="75000"/>
                  </a:schemeClr>
                </a:solidFill>
                <a:latin typeface="+mn-ea"/>
                <a:ea typeface="+mn-ea"/>
              </a:rPr>
              <a:t>Out</a:t>
            </a:r>
            <a:endParaRPr kumimoji="1" lang="ja-JP" altLang="en-US" sz="1000" dirty="0" smtClean="0">
              <a:solidFill>
                <a:schemeClr val="bg1">
                  <a:lumMod val="75000"/>
                </a:schemeClr>
              </a:solidFill>
              <a:latin typeface="+mn-ea"/>
              <a:ea typeface="+mn-ea"/>
            </a:endParaRPr>
          </a:p>
        </p:txBody>
      </p:sp>
      <p:sp>
        <p:nvSpPr>
          <p:cNvPr id="109" name="正方形/長方形 108"/>
          <p:cNvSpPr/>
          <p:nvPr/>
        </p:nvSpPr>
        <p:spPr bwMode="auto">
          <a:xfrm>
            <a:off x="4016932" y="2682733"/>
            <a:ext cx="784189" cy="2308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Build Exec.</a:t>
            </a:r>
            <a:endParaRPr kumimoji="1" lang="ja-JP" altLang="en-US" sz="1000" dirty="0" smtClean="0">
              <a:solidFill>
                <a:schemeClr val="bg1">
                  <a:lumMod val="75000"/>
                </a:schemeClr>
              </a:solidFill>
              <a:latin typeface="+mn-ea"/>
              <a:ea typeface="+mn-ea"/>
            </a:endParaRPr>
          </a:p>
        </p:txBody>
      </p:sp>
      <p:sp>
        <p:nvSpPr>
          <p:cNvPr id="110" name="正方形/長方形 109"/>
          <p:cNvSpPr/>
          <p:nvPr/>
        </p:nvSpPr>
        <p:spPr bwMode="auto">
          <a:xfrm>
            <a:off x="3468338" y="287323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1" name="正方形/長方形 110"/>
          <p:cNvSpPr/>
          <p:nvPr/>
        </p:nvSpPr>
        <p:spPr bwMode="auto">
          <a:xfrm>
            <a:off x="3535013" y="392098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2" name="正方形/長方形 111"/>
          <p:cNvSpPr/>
          <p:nvPr/>
        </p:nvSpPr>
        <p:spPr bwMode="auto">
          <a:xfrm>
            <a:off x="4239863" y="3568558"/>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3" name="正方形/長方形 112"/>
          <p:cNvSpPr/>
          <p:nvPr/>
        </p:nvSpPr>
        <p:spPr bwMode="auto">
          <a:xfrm>
            <a:off x="6335390" y="2682733"/>
            <a:ext cx="758541"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114" name="正方形/長方形 113"/>
          <p:cNvSpPr/>
          <p:nvPr/>
        </p:nvSpPr>
        <p:spPr bwMode="auto">
          <a:xfrm>
            <a:off x="7345616" y="2682733"/>
            <a:ext cx="907620"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UI 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pic>
        <p:nvPicPr>
          <p:cNvPr id="5" name="Picture 4"/>
          <p:cNvPicPr>
            <a:picLocks noChangeAspect="1" noChangeArrowheads="1"/>
          </p:cNvPicPr>
          <p:nvPr/>
        </p:nvPicPr>
        <p:blipFill>
          <a:blip r:embed="rId14"/>
          <a:srcRect/>
          <a:stretch>
            <a:fillRect/>
          </a:stretch>
        </p:blipFill>
        <p:spPr bwMode="auto">
          <a:xfrm>
            <a:off x="2235008" y="1845836"/>
            <a:ext cx="1080000" cy="423360"/>
          </a:xfrm>
          <a:prstGeom prst="rect">
            <a:avLst/>
          </a:prstGeom>
          <a:noFill/>
          <a:ln w="9525">
            <a:noFill/>
            <a:miter lim="800000"/>
            <a:headEnd/>
            <a:tailEnd/>
          </a:ln>
        </p:spPr>
      </p:pic>
      <p:pic>
        <p:nvPicPr>
          <p:cNvPr id="1034" name="Picture 10" descr="W:\MyDocument\デスクトップ\KuDr42X_ITXghJhSInDZekNEF0jLt3NeVxtRye3tqco.png"/>
          <p:cNvPicPr>
            <a:picLocks noChangeAspect="1" noChangeArrowheads="1"/>
          </p:cNvPicPr>
          <p:nvPr/>
        </p:nvPicPr>
        <p:blipFill>
          <a:blip r:embed="rId15"/>
          <a:srcRect/>
          <a:stretch>
            <a:fillRect/>
          </a:stretch>
        </p:blipFill>
        <p:spPr bwMode="auto">
          <a:xfrm>
            <a:off x="5575301" y="5631319"/>
            <a:ext cx="1980000" cy="672501"/>
          </a:xfrm>
          <a:prstGeom prst="rect">
            <a:avLst/>
          </a:prstGeom>
          <a:noFill/>
        </p:spPr>
      </p:pic>
      <p:sp>
        <p:nvSpPr>
          <p:cNvPr id="71" name="角丸四角形 70"/>
          <p:cNvSpPr/>
          <p:nvPr/>
        </p:nvSpPr>
        <p:spPr bwMode="auto">
          <a:xfrm>
            <a:off x="5820214" y="648788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コンテナ仮想</a:t>
            </a:r>
          </a:p>
        </p:txBody>
      </p:sp>
      <p:pic>
        <p:nvPicPr>
          <p:cNvPr id="2" name="Picture 2" descr="W:\MyDocument\デスクトップ\CoE\画像\maven-logo-black-on-white.png"/>
          <p:cNvPicPr>
            <a:picLocks noChangeAspect="1" noChangeArrowheads="1"/>
          </p:cNvPicPr>
          <p:nvPr/>
        </p:nvPicPr>
        <p:blipFill>
          <a:blip r:embed="rId16">
            <a:extLst>
              <a:ext uri="{28A0092B-C50C-407E-A947-70E740481C1C}">
                <a14:useLocalDpi xmlns="" xmlns:a14="http://schemas.microsoft.com/office/drawing/2010/main" val="0"/>
              </a:ext>
            </a:extLst>
          </a:blip>
          <a:srcRect/>
          <a:stretch>
            <a:fillRect/>
          </a:stretch>
        </p:blipFill>
        <p:spPr bwMode="auto">
          <a:xfrm>
            <a:off x="3469937" y="1880909"/>
            <a:ext cx="1152000" cy="291388"/>
          </a:xfrm>
          <a:prstGeom prst="rect">
            <a:avLst/>
          </a:prstGeom>
          <a:noFill/>
          <a:extLst>
            <a:ext uri="{909E8E84-426E-40DD-AFC4-6F175D3DCCD1}">
              <a14:hiddenFill xmlns="" xmlns:a14="http://schemas.microsoft.com/office/drawing/2010/main">
                <a:solidFill>
                  <a:srgbClr val="FFFFFF"/>
                </a:solidFill>
              </a14:hiddenFill>
            </a:ext>
          </a:extLst>
        </p:spPr>
      </p:pic>
      <p:sp>
        <p:nvSpPr>
          <p:cNvPr id="74" name="正方形/長方形 73"/>
          <p:cNvSpPr/>
          <p:nvPr/>
        </p:nvSpPr>
        <p:spPr bwMode="auto">
          <a:xfrm>
            <a:off x="4571662" y="2064505"/>
            <a:ext cx="1188000" cy="288000"/>
          </a:xfrm>
          <a:prstGeom prst="rect">
            <a:avLst/>
          </a:prstGeom>
          <a:noFill/>
          <a:ln w="9525">
            <a:noFill/>
            <a:miter lim="800000"/>
            <a:headEnd/>
            <a:tailEnd/>
          </a:ln>
          <a:effectLst/>
        </p:spPr>
        <p:txBody>
          <a:bodyPr wrap="none" rtlCol="0" anchor="ctr" anchorCtr="0">
            <a:noAutofit/>
          </a:bodyPr>
          <a:lstStyle/>
          <a:p>
            <a:pPr algn="ctr"/>
            <a:r>
              <a:rPr lang="en-US" altLang="ja-JP" sz="1400" dirty="0" err="1" smtClean="0">
                <a:ln>
                  <a:solidFill>
                    <a:schemeClr val="bg1"/>
                  </a:solidFill>
                </a:ln>
                <a:solidFill>
                  <a:schemeClr val="tx1"/>
                </a:solidFill>
                <a:latin typeface="+mn-ea"/>
                <a:ea typeface="+mn-ea"/>
              </a:rPr>
              <a:t>Cobertura</a:t>
            </a:r>
            <a:endParaRPr kumimoji="1" lang="ja-JP" altLang="en-US" sz="1200" dirty="0" smtClean="0">
              <a:ln>
                <a:solidFill>
                  <a:schemeClr val="bg1"/>
                </a:solidFill>
              </a:ln>
              <a:solidFill>
                <a:schemeClr val="tx1"/>
              </a:solidFill>
              <a:latin typeface="+mn-ea"/>
              <a:ea typeface="+mn-ea"/>
            </a:endParaRPr>
          </a:p>
        </p:txBody>
      </p:sp>
      <p:pic>
        <p:nvPicPr>
          <p:cNvPr id="75" name="Picture 7" descr="W:\MyDocument\デスクトップ\checkstyle_logo_small_64.png"/>
          <p:cNvPicPr>
            <a:picLocks noChangeAspect="1" noChangeArrowheads="1"/>
          </p:cNvPicPr>
          <p:nvPr/>
        </p:nvPicPr>
        <p:blipFill>
          <a:blip r:embed="rId17"/>
          <a:srcRect/>
          <a:stretch>
            <a:fillRect/>
          </a:stretch>
        </p:blipFill>
        <p:spPr bwMode="auto">
          <a:xfrm>
            <a:off x="4709409" y="1754632"/>
            <a:ext cx="360000" cy="360000"/>
          </a:xfrm>
          <a:prstGeom prst="rect">
            <a:avLst/>
          </a:prstGeom>
          <a:noFill/>
        </p:spPr>
      </p:pic>
      <p:pic>
        <p:nvPicPr>
          <p:cNvPr id="76" name="Picture 8" descr="W:\MyDocument\デスクトップ\buggy-sm.png"/>
          <p:cNvPicPr>
            <a:picLocks noChangeAspect="1" noChangeArrowheads="1"/>
          </p:cNvPicPr>
          <p:nvPr/>
        </p:nvPicPr>
        <p:blipFill>
          <a:blip r:embed="rId18"/>
          <a:srcRect/>
          <a:stretch>
            <a:fillRect/>
          </a:stretch>
        </p:blipFill>
        <p:spPr bwMode="auto">
          <a:xfrm>
            <a:off x="5260737" y="1728107"/>
            <a:ext cx="540000" cy="414000"/>
          </a:xfrm>
          <a:prstGeom prst="rect">
            <a:avLst/>
          </a:prstGeom>
          <a:noFill/>
        </p:spPr>
      </p:pic>
      <p:sp>
        <p:nvSpPr>
          <p:cNvPr id="78" name="角丸四角形 77"/>
          <p:cNvSpPr/>
          <p:nvPr/>
        </p:nvSpPr>
        <p:spPr bwMode="auto">
          <a:xfrm>
            <a:off x="4634795" y="238033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Inspection</a:t>
            </a:r>
            <a:endParaRPr lang="ja-JP" altLang="en-US" sz="1200" dirty="0" smtClean="0">
              <a:solidFill>
                <a:schemeClr val="bg1"/>
              </a:solidFill>
              <a:latin typeface="+mn-ea"/>
            </a:endParaRPr>
          </a:p>
        </p:txBody>
      </p:sp>
      <p:pic>
        <p:nvPicPr>
          <p:cNvPr id="79" name="Picture 9" descr="W:\MyDocument\デスクトップ\sonar.png"/>
          <p:cNvPicPr>
            <a:picLocks noChangeAspect="1" noChangeArrowheads="1"/>
          </p:cNvPicPr>
          <p:nvPr/>
        </p:nvPicPr>
        <p:blipFill>
          <a:blip r:embed="rId19"/>
          <a:srcRect/>
          <a:stretch>
            <a:fillRect/>
          </a:stretch>
        </p:blipFill>
        <p:spPr bwMode="auto">
          <a:xfrm>
            <a:off x="4653403" y="1457779"/>
            <a:ext cx="1152000" cy="276480"/>
          </a:xfrm>
          <a:prstGeom prst="rect">
            <a:avLst/>
          </a:prstGeom>
          <a:noFill/>
        </p:spPr>
      </p:pic>
      <p:cxnSp>
        <p:nvCxnSpPr>
          <p:cNvPr id="80" name="図形 62"/>
          <p:cNvCxnSpPr>
            <a:stCxn id="20" idx="3"/>
            <a:endCxn id="78" idx="2"/>
          </p:cNvCxnSpPr>
          <p:nvPr/>
        </p:nvCxnSpPr>
        <p:spPr bwMode="auto">
          <a:xfrm flipV="1">
            <a:off x="4252680" y="2632335"/>
            <a:ext cx="958115" cy="1142192"/>
          </a:xfrm>
          <a:prstGeom prst="bentConnector2">
            <a:avLst/>
          </a:prstGeom>
          <a:noFill/>
          <a:ln w="9525" cap="flat" cmpd="sng" algn="ctr">
            <a:solidFill>
              <a:schemeClr val="bg1">
                <a:lumMod val="75000"/>
              </a:schemeClr>
            </a:solidFill>
            <a:prstDash val="solid"/>
            <a:round/>
            <a:headEnd type="arrow" w="med" len="med"/>
            <a:tailEnd type="arrow"/>
          </a:ln>
          <a:effectLst/>
        </p:spPr>
      </p:cxnSp>
      <p:sp>
        <p:nvSpPr>
          <p:cNvPr id="81" name="正方形/長方形 80"/>
          <p:cNvSpPr/>
          <p:nvPr/>
        </p:nvSpPr>
        <p:spPr bwMode="auto">
          <a:xfrm>
            <a:off x="5183383" y="2676109"/>
            <a:ext cx="1061508" cy="230832"/>
          </a:xfrm>
          <a:prstGeom prst="rect">
            <a:avLst/>
          </a:prstGeom>
          <a:noFill/>
          <a:ln w="9525">
            <a:noFill/>
            <a:miter lim="800000"/>
            <a:headEnd/>
            <a:tailEnd/>
          </a:ln>
          <a:effectLst/>
        </p:spPr>
        <p:txBody>
          <a:bodyPr wrap="none" rtlCol="0" anchor="ctr" anchorCtr="0">
            <a:spAutoFit/>
          </a:bodyPr>
          <a:lstStyle/>
          <a:p>
            <a:pPr algn="ctr"/>
            <a:r>
              <a:rPr lang="en-US" altLang="ja-JP" sz="1000" dirty="0">
                <a:solidFill>
                  <a:schemeClr val="bg1">
                    <a:lumMod val="75000"/>
                  </a:schemeClr>
                </a:solidFill>
                <a:latin typeface="+mn-ea"/>
                <a:ea typeface="+mn-ea"/>
              </a:rPr>
              <a:t>Inspection</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86" name="正方形/長方形 85"/>
          <p:cNvSpPr/>
          <p:nvPr/>
        </p:nvSpPr>
        <p:spPr bwMode="auto">
          <a:xfrm>
            <a:off x="7240823" y="4183649"/>
            <a:ext cx="1440000" cy="1440000"/>
          </a:xfrm>
          <a:prstGeom prst="rect">
            <a:avLst/>
          </a:prstGeom>
          <a:noFill/>
          <a:ln w="9525">
            <a:solidFill>
              <a:schemeClr val="bg1">
                <a:lumMod val="75000"/>
              </a:schemeClr>
            </a:solid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84" name="爆発 2 83"/>
          <p:cNvSpPr/>
          <p:nvPr/>
        </p:nvSpPr>
        <p:spPr bwMode="auto">
          <a:xfrm>
            <a:off x="1976717" y="2837330"/>
            <a:ext cx="3388658" cy="1398493"/>
          </a:xfrm>
          <a:prstGeom prst="irregularSeal2">
            <a:avLst/>
          </a:prstGeom>
          <a:solidFill>
            <a:srgbClr val="FFFF00">
              <a:alpha val="70000"/>
            </a:srgbClr>
          </a:solidFill>
          <a:ln>
            <a:solidFill>
              <a:srgbClr val="FFFF00"/>
            </a:solidFill>
            <a:headEnd/>
            <a:tailEnd/>
          </a:ln>
        </p:spPr>
        <p:style>
          <a:lnRef idx="1">
            <a:schemeClr val="accent6"/>
          </a:lnRef>
          <a:fillRef idx="3">
            <a:schemeClr val="accent6"/>
          </a:fillRef>
          <a:effectRef idx="2">
            <a:schemeClr val="accent6"/>
          </a:effectRef>
          <a:fontRef idx="minor">
            <a:schemeClr val="lt1"/>
          </a:fontRef>
        </p:style>
        <p:txBody>
          <a:bodyPr wrap="none" lIns="0" rIns="0" rtlCol="0" anchor="ctr" anchorCtr="0">
            <a:noAutofit/>
          </a:bodyPr>
          <a:lstStyle/>
          <a:p>
            <a:pPr marL="93663" indent="-93663">
              <a:buFont typeface="Arial" pitchFamily="34" charset="0"/>
              <a:buChar char="•"/>
            </a:pPr>
            <a:r>
              <a:rPr lang="ja-JP" altLang="en-US" sz="1400" dirty="0" smtClean="0">
                <a:solidFill>
                  <a:srgbClr val="C00000"/>
                </a:solidFill>
                <a:latin typeface="+mn-ea"/>
              </a:rPr>
              <a:t>他</a:t>
            </a:r>
            <a:r>
              <a:rPr lang="en-US" altLang="ja-JP" sz="1400" dirty="0" smtClean="0">
                <a:solidFill>
                  <a:srgbClr val="C00000"/>
                </a:solidFill>
                <a:latin typeface="+mn-ea"/>
              </a:rPr>
              <a:t>Project</a:t>
            </a:r>
            <a:r>
              <a:rPr lang="ja-JP" altLang="en-US" sz="1400" dirty="0" smtClean="0">
                <a:solidFill>
                  <a:srgbClr val="C00000"/>
                </a:solidFill>
                <a:latin typeface="+mn-ea"/>
              </a:rPr>
              <a:t>へ設定の</a:t>
            </a:r>
            <a:r>
              <a:rPr lang="en-US" altLang="ja-JP" sz="1400" dirty="0" smtClean="0">
                <a:solidFill>
                  <a:srgbClr val="C00000"/>
                </a:solidFill>
                <a:latin typeface="+mn-ea"/>
              </a:rPr>
              <a:t/>
            </a:r>
            <a:br>
              <a:rPr lang="en-US" altLang="ja-JP" sz="1400" dirty="0" smtClean="0">
                <a:solidFill>
                  <a:srgbClr val="C00000"/>
                </a:solidFill>
                <a:latin typeface="+mn-ea"/>
              </a:rPr>
            </a:br>
            <a:r>
              <a:rPr lang="ja-JP" altLang="en-US" sz="1400" dirty="0" smtClean="0">
                <a:solidFill>
                  <a:srgbClr val="C00000"/>
                </a:solidFill>
                <a:latin typeface="+mn-ea"/>
              </a:rPr>
              <a:t>引継ぎが出来ない</a:t>
            </a:r>
            <a:endParaRPr lang="en-US" altLang="ja-JP" sz="1400" dirty="0" smtClean="0">
              <a:solidFill>
                <a:srgbClr val="C00000"/>
              </a:solidFill>
              <a:latin typeface="+mn-ea"/>
            </a:endParaRPr>
          </a:p>
          <a:p>
            <a:pPr marL="93663" indent="-93663">
              <a:buFont typeface="Arial" pitchFamily="34" charset="0"/>
              <a:buChar char="•"/>
            </a:pPr>
            <a:r>
              <a:rPr lang="ja-JP" altLang="en-US" sz="1400" dirty="0" smtClean="0">
                <a:solidFill>
                  <a:srgbClr val="C00000"/>
                </a:solidFill>
                <a:latin typeface="+mn-ea"/>
              </a:rPr>
              <a:t>頻繁に設定が発生、</a:t>
            </a:r>
            <a:r>
              <a:rPr lang="en-US" altLang="ja-JP" sz="1400" dirty="0" smtClean="0">
                <a:solidFill>
                  <a:srgbClr val="C00000"/>
                </a:solidFill>
                <a:latin typeface="+mn-ea"/>
              </a:rPr>
              <a:t/>
            </a:r>
            <a:br>
              <a:rPr lang="en-US" altLang="ja-JP" sz="1400" dirty="0" smtClean="0">
                <a:solidFill>
                  <a:srgbClr val="C00000"/>
                </a:solidFill>
                <a:latin typeface="+mn-ea"/>
              </a:rPr>
            </a:br>
            <a:r>
              <a:rPr lang="ja-JP" altLang="en-US" sz="1400" dirty="0" smtClean="0">
                <a:solidFill>
                  <a:srgbClr val="C00000"/>
                </a:solidFill>
                <a:latin typeface="+mn-ea"/>
              </a:rPr>
              <a:t>かつ、設定が困難</a:t>
            </a:r>
            <a:endParaRPr lang="en-US" altLang="ja-JP" sz="1400" dirty="0" smtClean="0">
              <a:solidFill>
                <a:srgbClr val="C00000"/>
              </a:solidFill>
              <a:latin typeface="+mn-ea"/>
            </a:endParaRPr>
          </a:p>
        </p:txBody>
      </p:sp>
      <p:sp>
        <p:nvSpPr>
          <p:cNvPr id="89" name="爆発 2 88"/>
          <p:cNvSpPr/>
          <p:nvPr/>
        </p:nvSpPr>
        <p:spPr bwMode="auto">
          <a:xfrm>
            <a:off x="6728012" y="1376083"/>
            <a:ext cx="2308412" cy="1398493"/>
          </a:xfrm>
          <a:prstGeom prst="irregularSeal2">
            <a:avLst/>
          </a:prstGeom>
          <a:solidFill>
            <a:srgbClr val="FFFF00">
              <a:alpha val="70000"/>
            </a:srgbClr>
          </a:solidFill>
          <a:ln>
            <a:solidFill>
              <a:srgbClr val="FFFF00"/>
            </a:solidFill>
            <a:headEnd/>
            <a:tailEnd/>
          </a:ln>
        </p:spPr>
        <p:style>
          <a:lnRef idx="1">
            <a:schemeClr val="accent6"/>
          </a:lnRef>
          <a:fillRef idx="3">
            <a:schemeClr val="accent6"/>
          </a:fillRef>
          <a:effectRef idx="2">
            <a:schemeClr val="accent6"/>
          </a:effectRef>
          <a:fontRef idx="minor">
            <a:schemeClr val="lt1"/>
          </a:fontRef>
        </p:style>
        <p:txBody>
          <a:bodyPr wrap="none" lIns="0" rIns="0" rtlCol="0" anchor="ctr" anchorCtr="0">
            <a:noAutofit/>
          </a:bodyPr>
          <a:lstStyle/>
          <a:p>
            <a:pPr marL="93663" indent="-93663">
              <a:buFont typeface="Arial" pitchFamily="34" charset="0"/>
              <a:buChar char="•"/>
            </a:pPr>
            <a:r>
              <a:rPr lang="en-US" altLang="ja-JP" sz="1400" dirty="0" smtClean="0">
                <a:solidFill>
                  <a:srgbClr val="C00000"/>
                </a:solidFill>
                <a:latin typeface="+mn-ea"/>
              </a:rPr>
              <a:t>UI</a:t>
            </a:r>
            <a:r>
              <a:rPr lang="ja-JP" altLang="en-US" sz="1400" dirty="0" smtClean="0">
                <a:solidFill>
                  <a:srgbClr val="C00000"/>
                </a:solidFill>
                <a:latin typeface="+mn-ea"/>
              </a:rPr>
              <a:t>は全面的に</a:t>
            </a:r>
            <a:r>
              <a:rPr lang="en-US" altLang="ja-JP" sz="1400" dirty="0" smtClean="0">
                <a:solidFill>
                  <a:srgbClr val="C00000"/>
                </a:solidFill>
                <a:latin typeface="+mn-ea"/>
              </a:rPr>
              <a:t/>
            </a:r>
            <a:br>
              <a:rPr lang="en-US" altLang="ja-JP" sz="1400" dirty="0" smtClean="0">
                <a:solidFill>
                  <a:srgbClr val="C00000"/>
                </a:solidFill>
                <a:latin typeface="+mn-ea"/>
              </a:rPr>
            </a:br>
            <a:r>
              <a:rPr lang="en-US" altLang="ja-JP" sz="1400" dirty="0" smtClean="0">
                <a:solidFill>
                  <a:srgbClr val="C00000"/>
                </a:solidFill>
                <a:latin typeface="+mn-ea"/>
              </a:rPr>
              <a:t>Tech-M</a:t>
            </a:r>
            <a:r>
              <a:rPr lang="ja-JP" altLang="en-US" sz="1400" dirty="0" smtClean="0">
                <a:solidFill>
                  <a:srgbClr val="C00000"/>
                </a:solidFill>
                <a:latin typeface="+mn-ea"/>
              </a:rPr>
              <a:t>殿が</a:t>
            </a:r>
            <a:r>
              <a:rPr lang="en-US" altLang="ja-JP" sz="1400" dirty="0" smtClean="0">
                <a:solidFill>
                  <a:srgbClr val="C00000"/>
                </a:solidFill>
                <a:latin typeface="+mn-ea"/>
              </a:rPr>
              <a:t/>
            </a:r>
            <a:br>
              <a:rPr lang="en-US" altLang="ja-JP" sz="1400" dirty="0" smtClean="0">
                <a:solidFill>
                  <a:srgbClr val="C00000"/>
                </a:solidFill>
                <a:latin typeface="+mn-ea"/>
              </a:rPr>
            </a:br>
            <a:r>
              <a:rPr lang="ja-JP" altLang="en-US" sz="1400" dirty="0" smtClean="0">
                <a:solidFill>
                  <a:srgbClr val="C00000"/>
                </a:solidFill>
                <a:latin typeface="+mn-ea"/>
              </a:rPr>
              <a:t>対応する方針</a:t>
            </a:r>
            <a:r>
              <a:rPr lang="en-US" altLang="ja-JP" sz="1400" dirty="0" smtClean="0">
                <a:solidFill>
                  <a:srgbClr val="C00000"/>
                </a:solidFill>
                <a:latin typeface="+mn-ea"/>
              </a:rPr>
              <a:t/>
            </a:r>
            <a:br>
              <a:rPr lang="en-US" altLang="ja-JP" sz="1400" dirty="0" smtClean="0">
                <a:solidFill>
                  <a:srgbClr val="C00000"/>
                </a:solidFill>
                <a:latin typeface="+mn-ea"/>
              </a:rPr>
            </a:br>
            <a:r>
              <a:rPr lang="ja-JP" altLang="en-US" sz="1400" dirty="0" smtClean="0">
                <a:solidFill>
                  <a:srgbClr val="C00000"/>
                </a:solidFill>
                <a:latin typeface="+mn-ea"/>
              </a:rPr>
              <a:t>となった</a:t>
            </a:r>
            <a:endParaRPr lang="en-US" altLang="ja-JP" sz="1400" dirty="0" smtClean="0">
              <a:solidFill>
                <a:srgbClr val="C00000"/>
              </a:solidFill>
              <a:latin typeface="+mn-ea"/>
            </a:endParaRPr>
          </a:p>
        </p:txBody>
      </p:sp>
      <p:sp>
        <p:nvSpPr>
          <p:cNvPr id="82" name="爆発 2 81"/>
          <p:cNvSpPr/>
          <p:nvPr/>
        </p:nvSpPr>
        <p:spPr bwMode="auto">
          <a:xfrm>
            <a:off x="2205318" y="4114800"/>
            <a:ext cx="2837329" cy="1241611"/>
          </a:xfrm>
          <a:prstGeom prst="irregularSeal2">
            <a:avLst/>
          </a:prstGeom>
          <a:solidFill>
            <a:srgbClr val="FFFF00">
              <a:alpha val="70000"/>
            </a:srgbClr>
          </a:solidFill>
          <a:ln>
            <a:solidFill>
              <a:srgbClr val="FFFF00"/>
            </a:solidFill>
            <a:headEnd/>
            <a:tailEnd/>
          </a:ln>
        </p:spPr>
        <p:style>
          <a:lnRef idx="1">
            <a:schemeClr val="accent6"/>
          </a:lnRef>
          <a:fillRef idx="3">
            <a:schemeClr val="accent6"/>
          </a:fillRef>
          <a:effectRef idx="2">
            <a:schemeClr val="accent6"/>
          </a:effectRef>
          <a:fontRef idx="minor">
            <a:schemeClr val="lt1"/>
          </a:fontRef>
        </p:style>
        <p:txBody>
          <a:bodyPr wrap="none" lIns="0" rIns="0" rtlCol="0" anchor="ctr" anchorCtr="0">
            <a:noAutofit/>
          </a:bodyPr>
          <a:lstStyle/>
          <a:p>
            <a:pPr marL="93663" indent="-93663">
              <a:buFont typeface="Arial" pitchFamily="34" charset="0"/>
              <a:buChar char="•"/>
            </a:pPr>
            <a:r>
              <a:rPr lang="en-US" altLang="ja-JP" sz="1400" dirty="0" smtClean="0">
                <a:solidFill>
                  <a:srgbClr val="C00000"/>
                </a:solidFill>
                <a:latin typeface="+mn-ea"/>
              </a:rPr>
              <a:t>Bug ticket</a:t>
            </a:r>
            <a:r>
              <a:rPr lang="ja-JP" altLang="en-US" sz="1400" dirty="0" smtClean="0">
                <a:solidFill>
                  <a:srgbClr val="C00000"/>
                </a:solidFill>
                <a:latin typeface="+mn-ea"/>
              </a:rPr>
              <a:t>と</a:t>
            </a:r>
            <a:r>
              <a:rPr lang="en-US" altLang="ja-JP" sz="1400" dirty="0" smtClean="0">
                <a:solidFill>
                  <a:srgbClr val="C00000"/>
                </a:solidFill>
                <a:latin typeface="+mn-ea"/>
              </a:rPr>
              <a:t>Source</a:t>
            </a:r>
            <a:r>
              <a:rPr lang="ja-JP" altLang="en-US" sz="1400" dirty="0" smtClean="0">
                <a:solidFill>
                  <a:srgbClr val="C00000"/>
                </a:solidFill>
                <a:latin typeface="+mn-ea"/>
              </a:rPr>
              <a:t>の</a:t>
            </a:r>
            <a:r>
              <a:rPr lang="en-US" altLang="ja-JP" sz="1400" dirty="0" smtClean="0">
                <a:solidFill>
                  <a:srgbClr val="C00000"/>
                </a:solidFill>
                <a:latin typeface="+mn-ea"/>
              </a:rPr>
              <a:t/>
            </a:r>
            <a:br>
              <a:rPr lang="en-US" altLang="ja-JP" sz="1400" dirty="0" smtClean="0">
                <a:solidFill>
                  <a:srgbClr val="C00000"/>
                </a:solidFill>
                <a:latin typeface="+mn-ea"/>
              </a:rPr>
            </a:br>
            <a:r>
              <a:rPr lang="ja-JP" altLang="en-US" sz="1400" dirty="0" smtClean="0">
                <a:solidFill>
                  <a:srgbClr val="C00000"/>
                </a:solidFill>
                <a:latin typeface="+mn-ea"/>
              </a:rPr>
              <a:t>連携が</a:t>
            </a:r>
            <a:r>
              <a:rPr lang="en-US" altLang="ja-JP" sz="1400" dirty="0" smtClean="0">
                <a:solidFill>
                  <a:srgbClr val="C00000"/>
                </a:solidFill>
                <a:latin typeface="+mn-ea"/>
              </a:rPr>
              <a:t>URL Link</a:t>
            </a:r>
            <a:br>
              <a:rPr lang="en-US" altLang="ja-JP" sz="1400" dirty="0" smtClean="0">
                <a:solidFill>
                  <a:srgbClr val="C00000"/>
                </a:solidFill>
                <a:latin typeface="+mn-ea"/>
              </a:rPr>
            </a:br>
            <a:r>
              <a:rPr lang="ja-JP" altLang="en-US" sz="1400" dirty="0" smtClean="0">
                <a:solidFill>
                  <a:srgbClr val="C00000"/>
                </a:solidFill>
                <a:latin typeface="+mn-ea"/>
              </a:rPr>
              <a:t>でしか出来ない</a:t>
            </a:r>
            <a:endParaRPr lang="en-US" altLang="ja-JP" sz="1400" dirty="0" smtClean="0">
              <a:solidFill>
                <a:srgbClr val="C00000"/>
              </a:solidFill>
              <a:latin typeface="+mn-ea"/>
            </a:endParaRPr>
          </a:p>
        </p:txBody>
      </p:sp>
      <p:sp>
        <p:nvSpPr>
          <p:cNvPr id="85" name="爆発 2 84"/>
          <p:cNvSpPr/>
          <p:nvPr/>
        </p:nvSpPr>
        <p:spPr bwMode="auto">
          <a:xfrm>
            <a:off x="0" y="3993776"/>
            <a:ext cx="2030506" cy="1192306"/>
          </a:xfrm>
          <a:prstGeom prst="irregularSeal2">
            <a:avLst/>
          </a:prstGeom>
          <a:solidFill>
            <a:srgbClr val="FFFF00">
              <a:alpha val="70000"/>
            </a:srgbClr>
          </a:solidFill>
          <a:ln>
            <a:solidFill>
              <a:srgbClr val="FFFF00"/>
            </a:solidFill>
            <a:headEnd/>
            <a:tailEnd/>
          </a:ln>
        </p:spPr>
        <p:style>
          <a:lnRef idx="1">
            <a:schemeClr val="accent6"/>
          </a:lnRef>
          <a:fillRef idx="3">
            <a:schemeClr val="accent6"/>
          </a:fillRef>
          <a:effectRef idx="2">
            <a:schemeClr val="accent6"/>
          </a:effectRef>
          <a:fontRef idx="minor">
            <a:schemeClr val="lt1"/>
          </a:fontRef>
        </p:style>
        <p:txBody>
          <a:bodyPr wrap="none" lIns="0" rIns="0" rtlCol="0" anchor="ctr" anchorCtr="0">
            <a:noAutofit/>
          </a:bodyPr>
          <a:lstStyle/>
          <a:p>
            <a:pPr marL="93663" indent="-93663">
              <a:buFont typeface="Arial" pitchFamily="34" charset="0"/>
              <a:buChar char="•"/>
            </a:pPr>
            <a:r>
              <a:rPr lang="ja-JP" altLang="en-US" sz="1400" dirty="0" smtClean="0">
                <a:solidFill>
                  <a:srgbClr val="C00000"/>
                </a:solidFill>
                <a:latin typeface="+mn-ea"/>
              </a:rPr>
              <a:t>やはり現状</a:t>
            </a:r>
            <a:r>
              <a:rPr lang="en-US" altLang="ja-JP" sz="1400" dirty="0" smtClean="0">
                <a:solidFill>
                  <a:srgbClr val="C00000"/>
                </a:solidFill>
                <a:latin typeface="+mn-ea"/>
              </a:rPr>
              <a:t/>
            </a:r>
            <a:br>
              <a:rPr lang="en-US" altLang="ja-JP" sz="1400" dirty="0" smtClean="0">
                <a:solidFill>
                  <a:srgbClr val="C00000"/>
                </a:solidFill>
                <a:latin typeface="+mn-ea"/>
              </a:rPr>
            </a:br>
            <a:r>
              <a:rPr lang="ja-JP" altLang="en-US" sz="1400" dirty="0" smtClean="0">
                <a:solidFill>
                  <a:srgbClr val="C00000"/>
                </a:solidFill>
                <a:latin typeface="+mn-ea"/>
              </a:rPr>
              <a:t>基本は</a:t>
            </a:r>
            <a:r>
              <a:rPr lang="en-US" altLang="ja-JP" sz="1400" dirty="0" smtClean="0">
                <a:solidFill>
                  <a:srgbClr val="C00000"/>
                </a:solidFill>
                <a:latin typeface="+mn-ea"/>
              </a:rPr>
              <a:t>Oracle</a:t>
            </a:r>
          </a:p>
        </p:txBody>
      </p:sp>
      <p:sp>
        <p:nvSpPr>
          <p:cNvPr id="87"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27</a:t>
            </a:fld>
            <a:endParaRPr lang="en-US" altLang="ja-JP"/>
          </a:p>
        </p:txBody>
      </p:sp>
      <p:sp>
        <p:nvSpPr>
          <p:cNvPr id="88" name="円/楕円 87"/>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92" name="円/楕円 91"/>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94" name="テキスト ボックス 93"/>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Tree>
    <p:extLst>
      <p:ext uri="{BB962C8B-B14F-4D97-AF65-F5344CB8AC3E}">
        <p14:creationId xmlns="" xmlns:p14="http://schemas.microsoft.com/office/powerpoint/2010/main" val="42234209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60791" y="4323369"/>
            <a:ext cx="1659212" cy="4794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8" name="角丸四角形 97"/>
          <p:cNvSpPr/>
          <p:nvPr/>
        </p:nvSpPr>
        <p:spPr bwMode="auto">
          <a:xfrm>
            <a:off x="5127884" y="4833245"/>
            <a:ext cx="16200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Ticket Based PJ Mgt</a:t>
            </a:r>
            <a:endParaRPr lang="ja-JP" altLang="en-US" sz="1200" dirty="0" smtClean="0">
              <a:solidFill>
                <a:schemeClr val="bg1"/>
              </a:solidFill>
              <a:latin typeface="+mn-ea"/>
            </a:endParaRPr>
          </a:p>
        </p:txBody>
      </p:sp>
      <p:sp>
        <p:nvSpPr>
          <p:cNvPr id="60" name="タイトル 1"/>
          <p:cNvSpPr txBox="1">
            <a:spLocks/>
          </p:cNvSpPr>
          <p:nvPr/>
        </p:nvSpPr>
        <p:spPr bwMode="gray">
          <a:xfrm>
            <a:off x="113191" y="201995"/>
            <a:ext cx="5846472" cy="461665"/>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pPr marL="342900" indent="-342900">
              <a:lnSpc>
                <a:spcPct val="100000"/>
              </a:lnSpc>
            </a:pPr>
            <a:r>
              <a:rPr lang="ja-JP" altLang="en-US" dirty="0" smtClean="0"/>
              <a:t>日立開発環境の</a:t>
            </a:r>
            <a:r>
              <a:rPr lang="en-US" altLang="ja-JP" dirty="0" smtClean="0"/>
              <a:t>CI</a:t>
            </a:r>
            <a:r>
              <a:rPr lang="ja-JP" altLang="en-US" dirty="0" smtClean="0"/>
              <a:t>ツールとフロー</a:t>
            </a:r>
            <a:r>
              <a:rPr lang="en-US" altLang="ja-JP" dirty="0" smtClean="0"/>
              <a:t>(Findings)</a:t>
            </a:r>
            <a:endParaRPr lang="en-US" altLang="ja-JP" kern="0" dirty="0" smtClean="0"/>
          </a:p>
        </p:txBody>
      </p:sp>
      <p:pic>
        <p:nvPicPr>
          <p:cNvPr id="1027" name="Picture 3"/>
          <p:cNvPicPr>
            <a:picLocks noChangeAspect="1" noChangeArrowheads="1"/>
          </p:cNvPicPr>
          <p:nvPr/>
        </p:nvPicPr>
        <p:blipFill>
          <a:blip r:embed="rId3"/>
          <a:srcRect/>
          <a:stretch>
            <a:fillRect/>
          </a:stretch>
        </p:blipFill>
        <p:spPr bwMode="auto">
          <a:xfrm>
            <a:off x="1340516" y="1902271"/>
            <a:ext cx="778555" cy="346024"/>
          </a:xfrm>
          <a:prstGeom prst="rect">
            <a:avLst/>
          </a:prstGeom>
          <a:noFill/>
          <a:ln w="9525">
            <a:noFill/>
            <a:miter lim="800000"/>
            <a:headEnd/>
            <a:tailEnd/>
          </a:ln>
        </p:spPr>
      </p:pic>
      <p:pic>
        <p:nvPicPr>
          <p:cNvPr id="44"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698395" y="5591597"/>
            <a:ext cx="747659" cy="7205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角丸四角形 10"/>
          <p:cNvSpPr/>
          <p:nvPr/>
        </p:nvSpPr>
        <p:spPr bwMode="auto">
          <a:xfrm>
            <a:off x="1683650" y="2373075"/>
            <a:ext cx="1320800" cy="252000"/>
          </a:xfrm>
          <a:prstGeom prst="roundRect">
            <a:avLst/>
          </a:prstGeom>
          <a:ln>
            <a:headEnd/>
            <a:tailEnd/>
          </a:ln>
        </p:spPr>
        <p:style>
          <a:lnRef idx="3">
            <a:schemeClr val="lt1"/>
          </a:lnRef>
          <a:fillRef idx="1">
            <a:schemeClr val="accent6"/>
          </a:fillRef>
          <a:effectRef idx="1">
            <a:schemeClr val="accent6"/>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Repository Mgt</a:t>
            </a:r>
            <a:endParaRPr kumimoji="1" lang="ja-JP" altLang="en-US" sz="1200" dirty="0" smtClean="0">
              <a:solidFill>
                <a:schemeClr val="bg1"/>
              </a:solidFill>
              <a:latin typeface="+mn-ea"/>
            </a:endParaRPr>
          </a:p>
        </p:txBody>
      </p:sp>
      <p:sp>
        <p:nvSpPr>
          <p:cNvPr id="12" name="角丸四角形 11"/>
          <p:cNvSpPr/>
          <p:nvPr/>
        </p:nvSpPr>
        <p:spPr bwMode="auto">
          <a:xfrm>
            <a:off x="4419610" y="648062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環境構築自動化</a:t>
            </a:r>
          </a:p>
        </p:txBody>
      </p:sp>
      <p:sp>
        <p:nvSpPr>
          <p:cNvPr id="14" name="角丸四角形 13"/>
          <p:cNvSpPr/>
          <p:nvPr/>
        </p:nvSpPr>
        <p:spPr bwMode="auto">
          <a:xfrm>
            <a:off x="3418111"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Build</a:t>
            </a:r>
            <a:r>
              <a:rPr lang="ja-JP" altLang="en-US" sz="1200" dirty="0" smtClean="0">
                <a:solidFill>
                  <a:schemeClr val="bg1"/>
                </a:solidFill>
                <a:latin typeface="+mn-ea"/>
              </a:rPr>
              <a:t>　</a:t>
            </a:r>
            <a:r>
              <a:rPr lang="en-US" altLang="ja-JP" sz="1200" dirty="0" smtClean="0">
                <a:solidFill>
                  <a:schemeClr val="bg1"/>
                </a:solidFill>
                <a:latin typeface="+mn-ea"/>
              </a:rPr>
              <a:t>Tool</a:t>
            </a:r>
            <a:endParaRPr lang="ja-JP" altLang="en-US" sz="1200" dirty="0" smtClean="0">
              <a:solidFill>
                <a:schemeClr val="bg1"/>
              </a:solidFill>
              <a:latin typeface="+mn-ea"/>
            </a:endParaRPr>
          </a:p>
        </p:txBody>
      </p:sp>
      <p:sp>
        <p:nvSpPr>
          <p:cNvPr id="18" name="角丸四角形 17"/>
          <p:cNvSpPr/>
          <p:nvPr/>
        </p:nvSpPr>
        <p:spPr bwMode="auto">
          <a:xfrm>
            <a:off x="5821485"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Test FW</a:t>
            </a:r>
            <a:endParaRPr lang="ja-JP" altLang="en-US" sz="1200" dirty="0" smtClean="0">
              <a:solidFill>
                <a:schemeClr val="bg1"/>
              </a:solidFill>
              <a:latin typeface="+mn-ea"/>
            </a:endParaRPr>
          </a:p>
        </p:txBody>
      </p:sp>
      <p:pic>
        <p:nvPicPr>
          <p:cNvPr id="3" name="Picture 3" descr="W:\MyDocument\デスクトップ\big-logo.png"/>
          <p:cNvPicPr>
            <a:picLocks noChangeAspect="1" noChangeArrowheads="1"/>
          </p:cNvPicPr>
          <p:nvPr/>
        </p:nvPicPr>
        <p:blipFill>
          <a:blip r:embed="rId5"/>
          <a:srcRect/>
          <a:stretch>
            <a:fillRect/>
          </a:stretch>
        </p:blipFill>
        <p:spPr bwMode="auto">
          <a:xfrm>
            <a:off x="7158124" y="1672343"/>
            <a:ext cx="720000" cy="651600"/>
          </a:xfrm>
          <a:prstGeom prst="rect">
            <a:avLst/>
          </a:prstGeom>
          <a:noFill/>
        </p:spPr>
      </p:pic>
      <p:sp>
        <p:nvSpPr>
          <p:cNvPr id="23" name="角丸四角形 22"/>
          <p:cNvSpPr/>
          <p:nvPr/>
        </p:nvSpPr>
        <p:spPr bwMode="auto">
          <a:xfrm>
            <a:off x="7046651" y="2373075"/>
            <a:ext cx="1188000" cy="252000"/>
          </a:xfrm>
          <a:prstGeom prst="roundRect">
            <a:avLst/>
          </a:prstGeom>
          <a:ln>
            <a:headEnd/>
            <a:tailEnd/>
          </a:ln>
        </p:spPr>
        <p:style>
          <a:lnRef idx="3">
            <a:schemeClr val="lt1"/>
          </a:lnRef>
          <a:fillRef idx="1">
            <a:schemeClr val="accent5"/>
          </a:fillRef>
          <a:effectRef idx="1">
            <a:schemeClr val="accent5"/>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UI Auto Testing</a:t>
            </a:r>
          </a:p>
        </p:txBody>
      </p:sp>
      <p:sp>
        <p:nvSpPr>
          <p:cNvPr id="24" name="正方形/長方形 23"/>
          <p:cNvSpPr/>
          <p:nvPr/>
        </p:nvSpPr>
        <p:spPr bwMode="auto">
          <a:xfrm>
            <a:off x="38646" y="972457"/>
            <a:ext cx="3024000" cy="474719"/>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Design/Dev</a:t>
            </a:r>
            <a:endParaRPr kumimoji="1" lang="ja-JP" altLang="en-US" sz="1800" dirty="0" smtClean="0">
              <a:solidFill>
                <a:schemeClr val="bg1"/>
              </a:solidFill>
              <a:latin typeface="+mj-ea"/>
              <a:ea typeface="+mj-ea"/>
            </a:endParaRPr>
          </a:p>
        </p:txBody>
      </p:sp>
      <p:sp>
        <p:nvSpPr>
          <p:cNvPr id="25" name="正方形/長方形 24"/>
          <p:cNvSpPr/>
          <p:nvPr/>
        </p:nvSpPr>
        <p:spPr bwMode="auto">
          <a:xfrm>
            <a:off x="3280230" y="986972"/>
            <a:ext cx="4860000" cy="474719"/>
          </a:xfrm>
          <a:prstGeom prst="rect">
            <a:avLst/>
          </a:prstGeom>
          <a:gradFill flip="none" rotWithShape="1">
            <a:gsLst>
              <a:gs pos="0">
                <a:schemeClr val="tx2">
                  <a:lumMod val="50000"/>
                </a:schemeClr>
              </a:gs>
              <a:gs pos="84000">
                <a:schemeClr val="tx2">
                  <a:lumMod val="50000"/>
                </a:schemeClr>
              </a:gs>
              <a:gs pos="100000">
                <a:schemeClr val="tx2">
                  <a:lumMod val="60000"/>
                  <a:lumOff val="40000"/>
                  <a:alpha val="0"/>
                </a:schemeClr>
              </a:gs>
            </a:gsLst>
            <a:lin ang="0" scaled="1"/>
            <a:tileRect/>
          </a:gra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Test</a:t>
            </a:r>
            <a:endParaRPr lang="ja-JP" altLang="en-US" sz="1800" dirty="0" smtClean="0">
              <a:solidFill>
                <a:schemeClr val="bg1"/>
              </a:solidFill>
              <a:latin typeface="+mj-ea"/>
              <a:ea typeface="+mj-ea"/>
            </a:endParaRPr>
          </a:p>
        </p:txBody>
      </p:sp>
      <p:sp>
        <p:nvSpPr>
          <p:cNvPr id="26" name="正方形/長方形 25"/>
          <p:cNvSpPr/>
          <p:nvPr/>
        </p:nvSpPr>
        <p:spPr bwMode="auto">
          <a:xfrm>
            <a:off x="8259960" y="972457"/>
            <a:ext cx="792000" cy="474719"/>
          </a:xfrm>
          <a:prstGeom prst="rect">
            <a:avLst/>
          </a:prstGeom>
          <a:gradFill flip="none" rotWithShape="1">
            <a:gsLst>
              <a:gs pos="0">
                <a:srgbClr val="C00000"/>
              </a:gs>
              <a:gs pos="84000">
                <a:srgbClr val="C00000"/>
              </a:gs>
              <a:gs pos="100000">
                <a:schemeClr val="accent2">
                  <a:lumMod val="60000"/>
                  <a:lumOff val="40000"/>
                  <a:alpha val="0"/>
                </a:schemeClr>
              </a:gs>
            </a:gsLst>
            <a:lin ang="10800000" scaled="1"/>
            <a:tileRect/>
          </a:gradFill>
          <a:ln w="9525">
            <a:noFill/>
            <a:miter lim="800000"/>
            <a:headEnd/>
            <a:tailEnd/>
          </a:ln>
          <a:effectLst/>
        </p:spPr>
        <p:txBody>
          <a:bodyPr wrap="none" rtlCol="0" anchor="ctr" anchorCtr="0">
            <a:noAutofit/>
          </a:bodyPr>
          <a:lstStyle/>
          <a:p>
            <a:pPr algn="ctr"/>
            <a:r>
              <a:rPr lang="en-US" altLang="ja-JP" sz="1600" dirty="0" smtClean="0">
                <a:solidFill>
                  <a:schemeClr val="bg1"/>
                </a:solidFill>
                <a:latin typeface="+mj-ea"/>
                <a:ea typeface="+mj-ea"/>
              </a:rPr>
              <a:t>Release</a:t>
            </a:r>
            <a:endParaRPr lang="ja-JP" altLang="en-US" sz="1600" dirty="0" smtClean="0">
              <a:solidFill>
                <a:schemeClr val="bg1"/>
              </a:solidFill>
              <a:latin typeface="+mj-ea"/>
              <a:ea typeface="+mj-ea"/>
            </a:endParaRPr>
          </a:p>
        </p:txBody>
      </p:sp>
      <p:pic>
        <p:nvPicPr>
          <p:cNvPr id="1028" name="Picture 4"/>
          <p:cNvPicPr>
            <a:picLocks noChangeAspect="1" noChangeArrowheads="1"/>
          </p:cNvPicPr>
          <p:nvPr/>
        </p:nvPicPr>
        <p:blipFill>
          <a:blip r:embed="rId6"/>
          <a:srcRect/>
          <a:stretch>
            <a:fillRect/>
          </a:stretch>
        </p:blipFill>
        <p:spPr bwMode="auto">
          <a:xfrm>
            <a:off x="2736137" y="5755810"/>
            <a:ext cx="1620000" cy="475364"/>
          </a:xfrm>
          <a:prstGeom prst="rect">
            <a:avLst/>
          </a:prstGeom>
          <a:noFill/>
          <a:ln w="9525">
            <a:noFill/>
            <a:miter lim="800000"/>
            <a:headEnd/>
            <a:tailEnd/>
          </a:ln>
        </p:spPr>
      </p:pic>
      <p:pic>
        <p:nvPicPr>
          <p:cNvPr id="1029" name="Picture 5" descr="W:\MyDocument\デスクトップ\Spring_Logo.png"/>
          <p:cNvPicPr>
            <a:picLocks noChangeAspect="1" noChangeArrowheads="1"/>
          </p:cNvPicPr>
          <p:nvPr/>
        </p:nvPicPr>
        <p:blipFill>
          <a:blip r:embed="rId7"/>
          <a:srcRect/>
          <a:stretch>
            <a:fillRect/>
          </a:stretch>
        </p:blipFill>
        <p:spPr bwMode="auto">
          <a:xfrm>
            <a:off x="58056" y="1595212"/>
            <a:ext cx="1218424" cy="725250"/>
          </a:xfrm>
          <a:prstGeom prst="rect">
            <a:avLst/>
          </a:prstGeom>
          <a:noFill/>
        </p:spPr>
      </p:pic>
      <p:pic>
        <p:nvPicPr>
          <p:cNvPr id="1030" name="Picture 6" descr="W:\MyDocument\デスクトップ\Virtualbox_logo.png"/>
          <p:cNvPicPr>
            <a:picLocks noChangeAspect="1" noChangeArrowheads="1"/>
          </p:cNvPicPr>
          <p:nvPr/>
        </p:nvPicPr>
        <p:blipFill>
          <a:blip r:embed="rId8"/>
          <a:srcRect/>
          <a:stretch>
            <a:fillRect/>
          </a:stretch>
        </p:blipFill>
        <p:spPr bwMode="auto">
          <a:xfrm>
            <a:off x="1933991" y="5402928"/>
            <a:ext cx="1080000" cy="1080000"/>
          </a:xfrm>
          <a:prstGeom prst="rect">
            <a:avLst/>
          </a:prstGeom>
          <a:noFill/>
        </p:spPr>
      </p:pic>
      <p:sp>
        <p:nvSpPr>
          <p:cNvPr id="30" name="角丸四角形 29"/>
          <p:cNvSpPr/>
          <p:nvPr/>
        </p:nvSpPr>
        <p:spPr bwMode="auto">
          <a:xfrm>
            <a:off x="1995675" y="6476983"/>
            <a:ext cx="23760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仮想化</a:t>
            </a:r>
          </a:p>
        </p:txBody>
      </p:sp>
      <p:sp>
        <p:nvSpPr>
          <p:cNvPr id="32" name="角丸四角形 31"/>
          <p:cNvSpPr/>
          <p:nvPr/>
        </p:nvSpPr>
        <p:spPr bwMode="auto">
          <a:xfrm>
            <a:off x="65310" y="23730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Application FW</a:t>
            </a:r>
            <a:endParaRPr kumimoji="1" lang="ja-JP" altLang="en-US" sz="1200" dirty="0" smtClean="0">
              <a:solidFill>
                <a:schemeClr val="bg1"/>
              </a:solidFill>
              <a:latin typeface="+mn-ea"/>
            </a:endParaRPr>
          </a:p>
        </p:txBody>
      </p:sp>
      <p:cxnSp>
        <p:nvCxnSpPr>
          <p:cNvPr id="34" name="直線コネクタ 33"/>
          <p:cNvCxnSpPr/>
          <p:nvPr/>
        </p:nvCxnSpPr>
        <p:spPr bwMode="auto">
          <a:xfrm>
            <a:off x="105230" y="5268686"/>
            <a:ext cx="8928000" cy="0"/>
          </a:xfrm>
          <a:prstGeom prst="line">
            <a:avLst/>
          </a:prstGeom>
          <a:noFill/>
          <a:ln w="9525" cap="flat" cmpd="sng" algn="ctr">
            <a:solidFill>
              <a:schemeClr val="bg1">
                <a:lumMod val="65000"/>
              </a:schemeClr>
            </a:solidFill>
            <a:prstDash val="solid"/>
            <a:round/>
            <a:headEnd type="none" w="med" len="med"/>
            <a:tailEnd type="none" w="med" len="med"/>
          </a:ln>
          <a:effectLst/>
        </p:spPr>
      </p:cxnSp>
      <p:cxnSp>
        <p:nvCxnSpPr>
          <p:cNvPr id="58" name="図形 57"/>
          <p:cNvCxnSpPr>
            <a:stCxn id="11" idx="2"/>
            <a:endCxn id="20" idx="1"/>
          </p:cNvCxnSpPr>
          <p:nvPr/>
        </p:nvCxnSpPr>
        <p:spPr bwMode="auto">
          <a:xfrm rot="16200000" flipH="1">
            <a:off x="2063239" y="2905886"/>
            <a:ext cx="1149452" cy="58783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59" name="図形 58"/>
          <p:cNvCxnSpPr>
            <a:stCxn id="11" idx="2"/>
            <a:endCxn id="21" idx="1"/>
          </p:cNvCxnSpPr>
          <p:nvPr/>
        </p:nvCxnSpPr>
        <p:spPr bwMode="auto">
          <a:xfrm rot="16200000" flipH="1">
            <a:off x="1479675" y="3489450"/>
            <a:ext cx="2334170" cy="60542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63" name="図形 62"/>
          <p:cNvCxnSpPr>
            <a:stCxn id="20" idx="3"/>
            <a:endCxn id="18" idx="2"/>
          </p:cNvCxnSpPr>
          <p:nvPr/>
        </p:nvCxnSpPr>
        <p:spPr bwMode="auto">
          <a:xfrm flipV="1">
            <a:off x="4252680" y="2625075"/>
            <a:ext cx="2144805"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66" name="図形 65"/>
          <p:cNvCxnSpPr>
            <a:stCxn id="20" idx="3"/>
            <a:endCxn id="23" idx="2"/>
          </p:cNvCxnSpPr>
          <p:nvPr/>
        </p:nvCxnSpPr>
        <p:spPr bwMode="auto">
          <a:xfrm flipV="1">
            <a:off x="4252680" y="2625075"/>
            <a:ext cx="3387971"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33" name="直線コネクタ 32"/>
          <p:cNvCxnSpPr/>
          <p:nvPr/>
        </p:nvCxnSpPr>
        <p:spPr bwMode="auto">
          <a:xfrm>
            <a:off x="3193147" y="1016002"/>
            <a:ext cx="1585" cy="4248000"/>
          </a:xfrm>
          <a:prstGeom prst="line">
            <a:avLst/>
          </a:prstGeom>
          <a:noFill/>
          <a:ln w="9525" cap="flat" cmpd="sng" algn="ctr">
            <a:solidFill>
              <a:schemeClr val="bg1">
                <a:lumMod val="85000"/>
              </a:schemeClr>
            </a:solidFill>
            <a:prstDash val="dash"/>
            <a:round/>
            <a:headEnd type="none" w="med" len="med"/>
            <a:tailEnd type="none" w="med" len="med"/>
          </a:ln>
          <a:effectLst/>
        </p:spPr>
      </p:cxnSp>
      <p:cxnSp>
        <p:nvCxnSpPr>
          <p:cNvPr id="46" name="直線コネクタ 45"/>
          <p:cNvCxnSpPr/>
          <p:nvPr/>
        </p:nvCxnSpPr>
        <p:spPr bwMode="auto">
          <a:xfrm>
            <a:off x="8196939" y="1202870"/>
            <a:ext cx="1585" cy="4032000"/>
          </a:xfrm>
          <a:prstGeom prst="line">
            <a:avLst/>
          </a:prstGeom>
          <a:noFill/>
          <a:ln w="9525" cap="flat" cmpd="sng" algn="ctr">
            <a:solidFill>
              <a:schemeClr val="bg1">
                <a:lumMod val="85000"/>
              </a:schemeClr>
            </a:solidFill>
            <a:prstDash val="dash"/>
            <a:round/>
            <a:headEnd type="none" w="med" len="med"/>
            <a:tailEnd type="none" w="med" len="med"/>
          </a:ln>
          <a:effectLst/>
        </p:spPr>
      </p:cxnSp>
      <p:pic>
        <p:nvPicPr>
          <p:cNvPr id="2050" name="Picture 2"/>
          <p:cNvPicPr>
            <a:picLocks noChangeAspect="1" noChangeArrowheads="1"/>
          </p:cNvPicPr>
          <p:nvPr/>
        </p:nvPicPr>
        <p:blipFill>
          <a:blip r:embed="rId9"/>
          <a:srcRect/>
          <a:stretch>
            <a:fillRect/>
          </a:stretch>
        </p:blipFill>
        <p:spPr bwMode="auto">
          <a:xfrm>
            <a:off x="6005402" y="1804995"/>
            <a:ext cx="900000" cy="430438"/>
          </a:xfrm>
          <a:prstGeom prst="rect">
            <a:avLst/>
          </a:prstGeom>
          <a:noFill/>
          <a:ln w="9525">
            <a:noFill/>
            <a:miter lim="800000"/>
            <a:headEnd/>
            <a:tailEnd/>
          </a:ln>
        </p:spPr>
      </p:pic>
      <p:cxnSp>
        <p:nvCxnSpPr>
          <p:cNvPr id="54" name="直線矢印コネクタ 53"/>
          <p:cNvCxnSpPr>
            <a:stCxn id="32" idx="3"/>
            <a:endCxn id="11" idx="1"/>
          </p:cNvCxnSpPr>
          <p:nvPr/>
        </p:nvCxnSpPr>
        <p:spPr bwMode="auto">
          <a:xfrm>
            <a:off x="1386110" y="2499075"/>
            <a:ext cx="297540" cy="0"/>
          </a:xfrm>
          <a:prstGeom prst="straightConnector1">
            <a:avLst/>
          </a:prstGeom>
          <a:noFill/>
          <a:ln w="9525" cap="flat" cmpd="sng" algn="ctr">
            <a:solidFill>
              <a:schemeClr val="bg1">
                <a:lumMod val="75000"/>
              </a:schemeClr>
            </a:solidFill>
            <a:prstDash val="solid"/>
            <a:round/>
            <a:headEnd type="none" w="med" len="med"/>
            <a:tailEnd type="arrow"/>
          </a:ln>
          <a:effectLst/>
        </p:spPr>
      </p:cxnSp>
      <p:sp>
        <p:nvSpPr>
          <p:cNvPr id="20" name="角丸四角形 19"/>
          <p:cNvSpPr/>
          <p:nvPr/>
        </p:nvSpPr>
        <p:spPr bwMode="auto">
          <a:xfrm>
            <a:off x="2931880" y="3648527"/>
            <a:ext cx="13208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CI</a:t>
            </a:r>
            <a:r>
              <a:rPr lang="ja-JP" altLang="en-US" sz="1200" dirty="0" smtClean="0">
                <a:solidFill>
                  <a:schemeClr val="bg1"/>
                </a:solidFill>
                <a:latin typeface="+mn-ea"/>
              </a:rPr>
              <a:t>　</a:t>
            </a:r>
            <a:r>
              <a:rPr lang="en-US" altLang="ja-JP" sz="1200" dirty="0" smtClean="0">
                <a:solidFill>
                  <a:schemeClr val="bg1"/>
                </a:solidFill>
                <a:latin typeface="+mn-ea"/>
              </a:rPr>
              <a:t>Mgt</a:t>
            </a:r>
            <a:endParaRPr lang="ja-JP" altLang="en-US" sz="1200" dirty="0" smtClean="0">
              <a:solidFill>
                <a:schemeClr val="bg1"/>
              </a:solidFill>
              <a:latin typeface="+mn-ea"/>
            </a:endParaRPr>
          </a:p>
        </p:txBody>
      </p:sp>
      <p:sp>
        <p:nvSpPr>
          <p:cNvPr id="21" name="角丸四角形 20"/>
          <p:cNvSpPr/>
          <p:nvPr/>
        </p:nvSpPr>
        <p:spPr bwMode="auto">
          <a:xfrm>
            <a:off x="2949470" y="4833245"/>
            <a:ext cx="13212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Issue</a:t>
            </a:r>
            <a:r>
              <a:rPr lang="ja-JP" altLang="en-US" sz="1200" dirty="0" smtClean="0">
                <a:solidFill>
                  <a:schemeClr val="bg1"/>
                </a:solidFill>
                <a:latin typeface="+mn-ea"/>
              </a:rPr>
              <a:t> </a:t>
            </a:r>
            <a:r>
              <a:rPr lang="en-US" altLang="ja-JP" sz="1200" dirty="0" smtClean="0">
                <a:solidFill>
                  <a:schemeClr val="bg1"/>
                </a:solidFill>
                <a:latin typeface="+mn-ea"/>
              </a:rPr>
              <a:t>Mgt</a:t>
            </a:r>
            <a:endParaRPr lang="ja-JP" altLang="en-US" sz="1200" dirty="0" smtClean="0">
              <a:solidFill>
                <a:schemeClr val="bg1"/>
              </a:solidFill>
              <a:latin typeface="+mn-ea"/>
            </a:endParaRPr>
          </a:p>
        </p:txBody>
      </p:sp>
      <p:cxnSp>
        <p:nvCxnSpPr>
          <p:cNvPr id="48" name="直線矢印コネクタ 47"/>
          <p:cNvCxnSpPr>
            <a:stCxn id="20" idx="2"/>
          </p:cNvCxnSpPr>
          <p:nvPr/>
        </p:nvCxnSpPr>
        <p:spPr bwMode="auto">
          <a:xfrm flipH="1">
            <a:off x="3590960" y="3900527"/>
            <a:ext cx="1320" cy="422842"/>
          </a:xfrm>
          <a:prstGeom prst="straightConnector1">
            <a:avLst/>
          </a:prstGeom>
          <a:noFill/>
          <a:ln w="9525" cap="flat" cmpd="sng" algn="ctr">
            <a:solidFill>
              <a:schemeClr val="bg1">
                <a:lumMod val="75000"/>
              </a:schemeClr>
            </a:solidFill>
            <a:prstDash val="solid"/>
            <a:round/>
            <a:headEnd type="none" w="med" len="med"/>
            <a:tailEnd type="arrow"/>
          </a:ln>
          <a:effectLst/>
        </p:spPr>
      </p:cxnSp>
      <p:cxnSp>
        <p:nvCxnSpPr>
          <p:cNvPr id="61" name="図形 60"/>
          <p:cNvCxnSpPr>
            <a:endCxn id="14" idx="2"/>
          </p:cNvCxnSpPr>
          <p:nvPr/>
        </p:nvCxnSpPr>
        <p:spPr bwMode="auto">
          <a:xfrm rot="5400000" flipH="1" flipV="1">
            <a:off x="3501860" y="2622132"/>
            <a:ext cx="489308" cy="495194"/>
          </a:xfrm>
          <a:prstGeom prst="bentConnector3">
            <a:avLst>
              <a:gd name="adj1" fmla="val 50000"/>
            </a:avLst>
          </a:prstGeom>
          <a:noFill/>
          <a:ln w="9525" cap="flat" cmpd="sng" algn="ctr">
            <a:solidFill>
              <a:schemeClr val="bg1">
                <a:lumMod val="75000"/>
              </a:schemeClr>
            </a:solidFill>
            <a:prstDash val="solid"/>
            <a:round/>
            <a:headEnd type="arrow" w="med" len="med"/>
            <a:tailEnd type="arrow"/>
          </a:ln>
          <a:effectLst/>
        </p:spPr>
      </p:cxnSp>
      <p:pic>
        <p:nvPicPr>
          <p:cNvPr id="2052" name="Picture 4"/>
          <p:cNvPicPr>
            <a:picLocks noChangeAspect="1" noChangeArrowheads="1"/>
          </p:cNvPicPr>
          <p:nvPr/>
        </p:nvPicPr>
        <p:blipFill>
          <a:blip r:embed="rId10"/>
          <a:srcRect/>
          <a:stretch>
            <a:fillRect/>
          </a:stretch>
        </p:blipFill>
        <p:spPr bwMode="auto">
          <a:xfrm>
            <a:off x="34925" y="2701925"/>
            <a:ext cx="1428750" cy="514350"/>
          </a:xfrm>
          <a:prstGeom prst="rect">
            <a:avLst/>
          </a:prstGeom>
          <a:noFill/>
          <a:ln w="9525">
            <a:noFill/>
            <a:miter lim="800000"/>
            <a:headEnd/>
            <a:tailEnd/>
          </a:ln>
        </p:spPr>
      </p:pic>
      <p:sp>
        <p:nvSpPr>
          <p:cNvPr id="68" name="角丸四角形 67"/>
          <p:cNvSpPr/>
          <p:nvPr/>
        </p:nvSpPr>
        <p:spPr bwMode="auto">
          <a:xfrm>
            <a:off x="65310" y="37446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JAVA Library</a:t>
            </a:r>
            <a:endParaRPr kumimoji="1" lang="ja-JP" altLang="en-US" sz="1200" dirty="0" smtClean="0">
              <a:solidFill>
                <a:schemeClr val="bg1"/>
              </a:solidFill>
              <a:latin typeface="+mn-ea"/>
            </a:endParaRPr>
          </a:p>
        </p:txBody>
      </p:sp>
      <p:cxnSp>
        <p:nvCxnSpPr>
          <p:cNvPr id="69" name="図形 60"/>
          <p:cNvCxnSpPr>
            <a:stCxn id="68" idx="3"/>
            <a:endCxn id="11" idx="1"/>
          </p:cNvCxnSpPr>
          <p:nvPr/>
        </p:nvCxnSpPr>
        <p:spPr bwMode="auto">
          <a:xfrm flipV="1">
            <a:off x="1386110" y="2499075"/>
            <a:ext cx="297540" cy="13716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sp>
        <p:nvSpPr>
          <p:cNvPr id="67" name="正方形/長方形 66"/>
          <p:cNvSpPr/>
          <p:nvPr/>
        </p:nvSpPr>
        <p:spPr bwMode="auto">
          <a:xfrm>
            <a:off x="249099" y="3276449"/>
            <a:ext cx="1188000" cy="288000"/>
          </a:xfrm>
          <a:prstGeom prst="rect">
            <a:avLst/>
          </a:prstGeom>
          <a:noFill/>
          <a:ln w="9525">
            <a:noFill/>
            <a:miter lim="800000"/>
            <a:headEnd/>
            <a:tailEnd/>
          </a:ln>
          <a:effectLst/>
        </p:spPr>
        <p:txBody>
          <a:bodyPr wrap="none" rtlCol="0" anchor="ctr" anchorCtr="0">
            <a:noAutofit/>
          </a:bodyPr>
          <a:lstStyle/>
          <a:p>
            <a:pPr algn="ctr"/>
            <a:r>
              <a:rPr kumimoji="1" lang="en-US" altLang="ja-JP" sz="2000" dirty="0" smtClean="0">
                <a:ln>
                  <a:solidFill>
                    <a:schemeClr val="bg1"/>
                  </a:solidFill>
                </a:ln>
                <a:solidFill>
                  <a:schemeClr val="tx1"/>
                </a:solidFill>
                <a:latin typeface="+mj-ea"/>
                <a:ea typeface="+mj-ea"/>
              </a:rPr>
              <a:t>Lombok</a:t>
            </a:r>
            <a:endParaRPr kumimoji="1" lang="ja-JP" altLang="en-US" sz="1800" dirty="0" smtClean="0">
              <a:ln>
                <a:solidFill>
                  <a:schemeClr val="bg1"/>
                </a:solidFill>
              </a:ln>
              <a:solidFill>
                <a:schemeClr val="tx1"/>
              </a:solidFill>
              <a:latin typeface="+mj-ea"/>
              <a:ea typeface="+mj-ea"/>
            </a:endParaRPr>
          </a:p>
        </p:txBody>
      </p:sp>
      <p:pic>
        <p:nvPicPr>
          <p:cNvPr id="2053" name="Picture 5"/>
          <p:cNvPicPr>
            <a:picLocks noChangeAspect="1" noChangeArrowheads="1"/>
          </p:cNvPicPr>
          <p:nvPr/>
        </p:nvPicPr>
        <p:blipFill>
          <a:blip r:embed="rId11"/>
          <a:srcRect/>
          <a:stretch>
            <a:fillRect/>
          </a:stretch>
        </p:blipFill>
        <p:spPr bwMode="auto">
          <a:xfrm>
            <a:off x="153988" y="3089276"/>
            <a:ext cx="216000" cy="624001"/>
          </a:xfrm>
          <a:prstGeom prst="rect">
            <a:avLst/>
          </a:prstGeom>
          <a:noFill/>
          <a:ln w="9525">
            <a:noFill/>
            <a:miter lim="800000"/>
            <a:headEnd/>
            <a:tailEnd/>
          </a:ln>
        </p:spPr>
      </p:pic>
      <p:sp>
        <p:nvSpPr>
          <p:cNvPr id="72" name="角丸四角形 71"/>
          <p:cNvSpPr/>
          <p:nvPr/>
        </p:nvSpPr>
        <p:spPr bwMode="auto">
          <a:xfrm>
            <a:off x="65310" y="48114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DBMS</a:t>
            </a:r>
            <a:endParaRPr kumimoji="1" lang="ja-JP" altLang="en-US" sz="1200" dirty="0" smtClean="0">
              <a:solidFill>
                <a:schemeClr val="bg1"/>
              </a:solidFill>
              <a:latin typeface="+mn-ea"/>
            </a:endParaRPr>
          </a:p>
        </p:txBody>
      </p:sp>
      <p:cxnSp>
        <p:nvCxnSpPr>
          <p:cNvPr id="73" name="図形 60"/>
          <p:cNvCxnSpPr>
            <a:stCxn id="72" idx="3"/>
            <a:endCxn id="11" idx="1"/>
          </p:cNvCxnSpPr>
          <p:nvPr/>
        </p:nvCxnSpPr>
        <p:spPr bwMode="auto">
          <a:xfrm flipV="1">
            <a:off x="1386110" y="2499075"/>
            <a:ext cx="297540" cy="24384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cxnSp>
        <p:nvCxnSpPr>
          <p:cNvPr id="77" name="図形 76"/>
          <p:cNvCxnSpPr/>
          <p:nvPr/>
        </p:nvCxnSpPr>
        <p:spPr bwMode="auto">
          <a:xfrm rot="10800000">
            <a:off x="1309918" y="5346700"/>
            <a:ext cx="647700" cy="74010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83" name="図形 82"/>
          <p:cNvCxnSpPr/>
          <p:nvPr/>
        </p:nvCxnSpPr>
        <p:spPr bwMode="auto">
          <a:xfrm flipV="1">
            <a:off x="7425850" y="5334000"/>
            <a:ext cx="540000" cy="752800"/>
          </a:xfrm>
          <a:prstGeom prst="bentConnector2">
            <a:avLst/>
          </a:prstGeom>
          <a:noFill/>
          <a:ln w="9525" cap="flat" cmpd="sng" algn="ctr">
            <a:solidFill>
              <a:schemeClr val="bg1">
                <a:lumMod val="75000"/>
              </a:schemeClr>
            </a:solidFill>
            <a:prstDash val="solid"/>
            <a:round/>
            <a:headEnd type="none" w="med" len="med"/>
            <a:tailEnd type="arrow"/>
          </a:ln>
          <a:effectLst/>
        </p:spPr>
      </p:cxnSp>
      <p:sp>
        <p:nvSpPr>
          <p:cNvPr id="90" name="正方形/長方形 89"/>
          <p:cNvSpPr/>
          <p:nvPr/>
        </p:nvSpPr>
        <p:spPr bwMode="auto">
          <a:xfrm>
            <a:off x="2376635" y="37426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sp>
        <p:nvSpPr>
          <p:cNvPr id="91" name="正方形/長方形 90"/>
          <p:cNvSpPr/>
          <p:nvPr/>
        </p:nvSpPr>
        <p:spPr bwMode="auto">
          <a:xfrm>
            <a:off x="2370285" y="49491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cxnSp>
        <p:nvCxnSpPr>
          <p:cNvPr id="93" name="直線矢印コネクタ 92"/>
          <p:cNvCxnSpPr>
            <a:stCxn id="11" idx="3"/>
            <a:endCxn id="14" idx="1"/>
          </p:cNvCxnSpPr>
          <p:nvPr/>
        </p:nvCxnSpPr>
        <p:spPr bwMode="auto">
          <a:xfrm>
            <a:off x="3004450" y="2499075"/>
            <a:ext cx="413661" cy="0"/>
          </a:xfrm>
          <a:prstGeom prst="straightConnector1">
            <a:avLst/>
          </a:prstGeom>
          <a:noFill/>
          <a:ln w="9525" cap="flat" cmpd="sng" algn="ctr">
            <a:solidFill>
              <a:schemeClr val="bg1">
                <a:lumMod val="75000"/>
              </a:schemeClr>
            </a:solidFill>
            <a:prstDash val="solid"/>
            <a:round/>
            <a:headEnd type="none" w="med" len="med"/>
            <a:tailEnd type="arrow"/>
          </a:ln>
          <a:effectLst/>
        </p:spPr>
      </p:cxnSp>
      <p:sp>
        <p:nvSpPr>
          <p:cNvPr id="96" name="正方形/長方形 95"/>
          <p:cNvSpPr/>
          <p:nvPr/>
        </p:nvSpPr>
        <p:spPr bwMode="auto">
          <a:xfrm>
            <a:off x="1198240" y="6104808"/>
            <a:ext cx="747319"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Dev.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sp>
        <p:nvSpPr>
          <p:cNvPr id="97" name="正方形/長方形 96"/>
          <p:cNvSpPr/>
          <p:nvPr/>
        </p:nvSpPr>
        <p:spPr bwMode="auto">
          <a:xfrm>
            <a:off x="7600752" y="6130208"/>
            <a:ext cx="787395" cy="244682"/>
          </a:xfrm>
          <a:prstGeom prst="rect">
            <a:avLst/>
          </a:prstGeom>
          <a:noFill/>
          <a:ln w="9525">
            <a:noFill/>
            <a:miter lim="800000"/>
            <a:headEnd/>
            <a:tailEnd/>
          </a:ln>
          <a:effectLst/>
        </p:spPr>
        <p:txBody>
          <a:bodyPr wrap="none" rtlCol="0" anchor="ctr" anchorCtr="0">
            <a:spAutoFit/>
          </a:bodyPr>
          <a:lstStyle/>
          <a:p>
            <a:pPr algn="ctr"/>
            <a:r>
              <a:rPr lang="en-US" altLang="ja-JP" sz="1100" dirty="0" smtClean="0">
                <a:solidFill>
                  <a:schemeClr val="bg1">
                    <a:lumMod val="75000"/>
                  </a:schemeClr>
                </a:solidFill>
                <a:latin typeface="+mn-ea"/>
                <a:ea typeface="+mn-ea"/>
              </a:rPr>
              <a:t>Test</a:t>
            </a:r>
            <a:r>
              <a:rPr kumimoji="1" lang="en-US" altLang="ja-JP" sz="1100" dirty="0" smtClean="0">
                <a:solidFill>
                  <a:schemeClr val="bg1">
                    <a:lumMod val="75000"/>
                  </a:schemeClr>
                </a:solidFill>
                <a:latin typeface="+mn-ea"/>
                <a:ea typeface="+mn-ea"/>
              </a:rPr>
              <a:t>.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cxnSp>
        <p:nvCxnSpPr>
          <p:cNvPr id="104" name="直線コネクタ 103"/>
          <p:cNvCxnSpPr>
            <a:stCxn id="11" idx="3"/>
          </p:cNvCxnSpPr>
          <p:nvPr/>
        </p:nvCxnSpPr>
        <p:spPr bwMode="auto">
          <a:xfrm>
            <a:off x="3004450" y="2499075"/>
            <a:ext cx="5450" cy="612000"/>
          </a:xfrm>
          <a:prstGeom prst="line">
            <a:avLst/>
          </a:prstGeom>
          <a:noFill/>
          <a:ln w="9525" cap="flat" cmpd="sng" algn="ctr">
            <a:solidFill>
              <a:schemeClr val="bg1">
                <a:lumMod val="75000"/>
              </a:schemeClr>
            </a:solidFill>
            <a:prstDash val="solid"/>
            <a:round/>
            <a:headEnd type="none" w="med" len="med"/>
            <a:tailEnd type="none"/>
          </a:ln>
          <a:effectLst/>
        </p:spPr>
      </p:cxnSp>
      <p:sp>
        <p:nvSpPr>
          <p:cNvPr id="108" name="正方形/長方形 107"/>
          <p:cNvSpPr/>
          <p:nvPr/>
        </p:nvSpPr>
        <p:spPr bwMode="auto">
          <a:xfrm>
            <a:off x="2893017" y="2499183"/>
            <a:ext cx="558166" cy="3693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Check </a:t>
            </a:r>
          </a:p>
          <a:p>
            <a:pPr algn="ctr"/>
            <a:r>
              <a:rPr kumimoji="1" lang="en-US" altLang="ja-JP" sz="1000" dirty="0" smtClean="0">
                <a:solidFill>
                  <a:schemeClr val="bg1">
                    <a:lumMod val="75000"/>
                  </a:schemeClr>
                </a:solidFill>
                <a:latin typeface="+mn-ea"/>
                <a:ea typeface="+mn-ea"/>
              </a:rPr>
              <a:t>Out</a:t>
            </a:r>
            <a:endParaRPr kumimoji="1" lang="ja-JP" altLang="en-US" sz="1000" dirty="0" smtClean="0">
              <a:solidFill>
                <a:schemeClr val="bg1">
                  <a:lumMod val="75000"/>
                </a:schemeClr>
              </a:solidFill>
              <a:latin typeface="+mn-ea"/>
              <a:ea typeface="+mn-ea"/>
            </a:endParaRPr>
          </a:p>
        </p:txBody>
      </p:sp>
      <p:sp>
        <p:nvSpPr>
          <p:cNvPr id="109" name="正方形/長方形 108"/>
          <p:cNvSpPr/>
          <p:nvPr/>
        </p:nvSpPr>
        <p:spPr bwMode="auto">
          <a:xfrm>
            <a:off x="4016932" y="2682733"/>
            <a:ext cx="784189" cy="2308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Build Exec.</a:t>
            </a:r>
            <a:endParaRPr kumimoji="1" lang="ja-JP" altLang="en-US" sz="1000" dirty="0" smtClean="0">
              <a:solidFill>
                <a:schemeClr val="bg1">
                  <a:lumMod val="75000"/>
                </a:schemeClr>
              </a:solidFill>
              <a:latin typeface="+mn-ea"/>
              <a:ea typeface="+mn-ea"/>
            </a:endParaRPr>
          </a:p>
        </p:txBody>
      </p:sp>
      <p:sp>
        <p:nvSpPr>
          <p:cNvPr id="110" name="正方形/長方形 109"/>
          <p:cNvSpPr/>
          <p:nvPr/>
        </p:nvSpPr>
        <p:spPr bwMode="auto">
          <a:xfrm>
            <a:off x="3468338" y="287323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1" name="正方形/長方形 110"/>
          <p:cNvSpPr/>
          <p:nvPr/>
        </p:nvSpPr>
        <p:spPr bwMode="auto">
          <a:xfrm>
            <a:off x="3535013" y="392098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2" name="正方形/長方形 111"/>
          <p:cNvSpPr/>
          <p:nvPr/>
        </p:nvSpPr>
        <p:spPr bwMode="auto">
          <a:xfrm>
            <a:off x="4239863" y="3568558"/>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3" name="正方形/長方形 112"/>
          <p:cNvSpPr/>
          <p:nvPr/>
        </p:nvSpPr>
        <p:spPr bwMode="auto">
          <a:xfrm>
            <a:off x="6335390" y="2682733"/>
            <a:ext cx="758541"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114" name="正方形/長方形 113"/>
          <p:cNvSpPr/>
          <p:nvPr/>
        </p:nvSpPr>
        <p:spPr bwMode="auto">
          <a:xfrm>
            <a:off x="7345616" y="2682733"/>
            <a:ext cx="907620"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UI 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pic>
        <p:nvPicPr>
          <p:cNvPr id="5" name="Picture 4"/>
          <p:cNvPicPr>
            <a:picLocks noChangeAspect="1" noChangeArrowheads="1"/>
          </p:cNvPicPr>
          <p:nvPr/>
        </p:nvPicPr>
        <p:blipFill>
          <a:blip r:embed="rId12"/>
          <a:srcRect/>
          <a:stretch>
            <a:fillRect/>
          </a:stretch>
        </p:blipFill>
        <p:spPr bwMode="auto">
          <a:xfrm>
            <a:off x="2235008" y="1845836"/>
            <a:ext cx="1080000" cy="423360"/>
          </a:xfrm>
          <a:prstGeom prst="rect">
            <a:avLst/>
          </a:prstGeom>
          <a:noFill/>
          <a:ln w="9525">
            <a:noFill/>
            <a:miter lim="800000"/>
            <a:headEnd/>
            <a:tailEnd/>
          </a:ln>
        </p:spPr>
      </p:pic>
      <p:pic>
        <p:nvPicPr>
          <p:cNvPr id="1034" name="Picture 10" descr="W:\MyDocument\デスクトップ\KuDr42X_ITXghJhSInDZekNEF0jLt3NeVxtRye3tqco.png"/>
          <p:cNvPicPr>
            <a:picLocks noChangeAspect="1" noChangeArrowheads="1"/>
          </p:cNvPicPr>
          <p:nvPr/>
        </p:nvPicPr>
        <p:blipFill>
          <a:blip r:embed="rId13"/>
          <a:srcRect/>
          <a:stretch>
            <a:fillRect/>
          </a:stretch>
        </p:blipFill>
        <p:spPr bwMode="auto">
          <a:xfrm>
            <a:off x="5575301" y="5631319"/>
            <a:ext cx="1980000" cy="672501"/>
          </a:xfrm>
          <a:prstGeom prst="rect">
            <a:avLst/>
          </a:prstGeom>
          <a:noFill/>
        </p:spPr>
      </p:pic>
      <p:sp>
        <p:nvSpPr>
          <p:cNvPr id="71" name="角丸四角形 70"/>
          <p:cNvSpPr/>
          <p:nvPr/>
        </p:nvSpPr>
        <p:spPr bwMode="auto">
          <a:xfrm>
            <a:off x="5820214" y="648788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コンテナ仮想</a:t>
            </a:r>
          </a:p>
        </p:txBody>
      </p:sp>
      <p:pic>
        <p:nvPicPr>
          <p:cNvPr id="2" name="Picture 2" descr="W:\MyDocument\デスクトップ\CoE\画像\maven-logo-black-on-white.png"/>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3469937" y="1880909"/>
            <a:ext cx="1152000" cy="291388"/>
          </a:xfrm>
          <a:prstGeom prst="rect">
            <a:avLst/>
          </a:prstGeom>
          <a:noFill/>
          <a:extLst>
            <a:ext uri="{909E8E84-426E-40DD-AFC4-6F175D3DCCD1}">
              <a14:hiddenFill xmlns="" xmlns:a14="http://schemas.microsoft.com/office/drawing/2010/main">
                <a:solidFill>
                  <a:srgbClr val="FFFFFF"/>
                </a:solidFill>
              </a14:hiddenFill>
            </a:ext>
          </a:extLst>
        </p:spPr>
      </p:pic>
      <p:sp>
        <p:nvSpPr>
          <p:cNvPr id="74" name="正方形/長方形 73"/>
          <p:cNvSpPr/>
          <p:nvPr/>
        </p:nvSpPr>
        <p:spPr bwMode="auto">
          <a:xfrm>
            <a:off x="4571662" y="2064505"/>
            <a:ext cx="1188000" cy="288000"/>
          </a:xfrm>
          <a:prstGeom prst="rect">
            <a:avLst/>
          </a:prstGeom>
          <a:noFill/>
          <a:ln w="9525">
            <a:noFill/>
            <a:miter lim="800000"/>
            <a:headEnd/>
            <a:tailEnd/>
          </a:ln>
          <a:effectLst/>
        </p:spPr>
        <p:txBody>
          <a:bodyPr wrap="none" rtlCol="0" anchor="ctr" anchorCtr="0">
            <a:noAutofit/>
          </a:bodyPr>
          <a:lstStyle/>
          <a:p>
            <a:pPr algn="ctr"/>
            <a:r>
              <a:rPr lang="en-US" altLang="ja-JP" sz="1400" dirty="0" err="1" smtClean="0">
                <a:ln>
                  <a:solidFill>
                    <a:schemeClr val="bg1"/>
                  </a:solidFill>
                </a:ln>
                <a:solidFill>
                  <a:schemeClr val="tx1"/>
                </a:solidFill>
                <a:latin typeface="+mn-ea"/>
                <a:ea typeface="+mn-ea"/>
              </a:rPr>
              <a:t>Cobertura</a:t>
            </a:r>
            <a:endParaRPr kumimoji="1" lang="ja-JP" altLang="en-US" sz="1200" dirty="0" smtClean="0">
              <a:ln>
                <a:solidFill>
                  <a:schemeClr val="bg1"/>
                </a:solidFill>
              </a:ln>
              <a:solidFill>
                <a:schemeClr val="tx1"/>
              </a:solidFill>
              <a:latin typeface="+mn-ea"/>
              <a:ea typeface="+mn-ea"/>
            </a:endParaRPr>
          </a:p>
        </p:txBody>
      </p:sp>
      <p:pic>
        <p:nvPicPr>
          <p:cNvPr id="75" name="Picture 7" descr="W:\MyDocument\デスクトップ\checkstyle_logo_small_64.png"/>
          <p:cNvPicPr>
            <a:picLocks noChangeAspect="1" noChangeArrowheads="1"/>
          </p:cNvPicPr>
          <p:nvPr/>
        </p:nvPicPr>
        <p:blipFill>
          <a:blip r:embed="rId15"/>
          <a:srcRect/>
          <a:stretch>
            <a:fillRect/>
          </a:stretch>
        </p:blipFill>
        <p:spPr bwMode="auto">
          <a:xfrm>
            <a:off x="4709409" y="1754632"/>
            <a:ext cx="360000" cy="360000"/>
          </a:xfrm>
          <a:prstGeom prst="rect">
            <a:avLst/>
          </a:prstGeom>
          <a:noFill/>
        </p:spPr>
      </p:pic>
      <p:pic>
        <p:nvPicPr>
          <p:cNvPr id="76" name="Picture 8" descr="W:\MyDocument\デスクトップ\buggy-sm.png"/>
          <p:cNvPicPr>
            <a:picLocks noChangeAspect="1" noChangeArrowheads="1"/>
          </p:cNvPicPr>
          <p:nvPr/>
        </p:nvPicPr>
        <p:blipFill>
          <a:blip r:embed="rId16"/>
          <a:srcRect/>
          <a:stretch>
            <a:fillRect/>
          </a:stretch>
        </p:blipFill>
        <p:spPr bwMode="auto">
          <a:xfrm>
            <a:off x="5260737" y="1728107"/>
            <a:ext cx="540000" cy="414000"/>
          </a:xfrm>
          <a:prstGeom prst="rect">
            <a:avLst/>
          </a:prstGeom>
          <a:noFill/>
        </p:spPr>
      </p:pic>
      <p:sp>
        <p:nvSpPr>
          <p:cNvPr id="78" name="角丸四角形 77"/>
          <p:cNvSpPr/>
          <p:nvPr/>
        </p:nvSpPr>
        <p:spPr bwMode="auto">
          <a:xfrm>
            <a:off x="4634795" y="238033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Inspection</a:t>
            </a:r>
            <a:endParaRPr lang="ja-JP" altLang="en-US" sz="1200" dirty="0" smtClean="0">
              <a:solidFill>
                <a:schemeClr val="bg1"/>
              </a:solidFill>
              <a:latin typeface="+mn-ea"/>
            </a:endParaRPr>
          </a:p>
        </p:txBody>
      </p:sp>
      <p:pic>
        <p:nvPicPr>
          <p:cNvPr id="79" name="Picture 9" descr="W:\MyDocument\デスクトップ\sonar.png"/>
          <p:cNvPicPr>
            <a:picLocks noChangeAspect="1" noChangeArrowheads="1"/>
          </p:cNvPicPr>
          <p:nvPr/>
        </p:nvPicPr>
        <p:blipFill>
          <a:blip r:embed="rId17"/>
          <a:srcRect/>
          <a:stretch>
            <a:fillRect/>
          </a:stretch>
        </p:blipFill>
        <p:spPr bwMode="auto">
          <a:xfrm>
            <a:off x="4653403" y="1457779"/>
            <a:ext cx="1152000" cy="276480"/>
          </a:xfrm>
          <a:prstGeom prst="rect">
            <a:avLst/>
          </a:prstGeom>
          <a:noFill/>
        </p:spPr>
      </p:pic>
      <p:cxnSp>
        <p:nvCxnSpPr>
          <p:cNvPr id="80" name="図形 62"/>
          <p:cNvCxnSpPr>
            <a:stCxn id="20" idx="3"/>
            <a:endCxn id="78" idx="2"/>
          </p:cNvCxnSpPr>
          <p:nvPr/>
        </p:nvCxnSpPr>
        <p:spPr bwMode="auto">
          <a:xfrm flipV="1">
            <a:off x="4252680" y="2632335"/>
            <a:ext cx="958115" cy="1142192"/>
          </a:xfrm>
          <a:prstGeom prst="bentConnector2">
            <a:avLst/>
          </a:prstGeom>
          <a:noFill/>
          <a:ln w="9525" cap="flat" cmpd="sng" algn="ctr">
            <a:solidFill>
              <a:schemeClr val="bg1">
                <a:lumMod val="75000"/>
              </a:schemeClr>
            </a:solidFill>
            <a:prstDash val="solid"/>
            <a:round/>
            <a:headEnd type="arrow" w="med" len="med"/>
            <a:tailEnd type="arrow"/>
          </a:ln>
          <a:effectLst/>
        </p:spPr>
      </p:cxnSp>
      <p:sp>
        <p:nvSpPr>
          <p:cNvPr id="81" name="正方形/長方形 80"/>
          <p:cNvSpPr/>
          <p:nvPr/>
        </p:nvSpPr>
        <p:spPr bwMode="auto">
          <a:xfrm>
            <a:off x="5183383" y="2676109"/>
            <a:ext cx="1061508" cy="230832"/>
          </a:xfrm>
          <a:prstGeom prst="rect">
            <a:avLst/>
          </a:prstGeom>
          <a:noFill/>
          <a:ln w="9525">
            <a:noFill/>
            <a:miter lim="800000"/>
            <a:headEnd/>
            <a:tailEnd/>
          </a:ln>
          <a:effectLst/>
        </p:spPr>
        <p:txBody>
          <a:bodyPr wrap="none" rtlCol="0" anchor="ctr" anchorCtr="0">
            <a:spAutoFit/>
          </a:bodyPr>
          <a:lstStyle/>
          <a:p>
            <a:pPr algn="ctr"/>
            <a:r>
              <a:rPr lang="en-US" altLang="ja-JP" sz="1000" dirty="0">
                <a:solidFill>
                  <a:schemeClr val="bg1">
                    <a:lumMod val="75000"/>
                  </a:schemeClr>
                </a:solidFill>
                <a:latin typeface="+mn-ea"/>
                <a:ea typeface="+mn-ea"/>
              </a:rPr>
              <a:t>Inspection</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86" name="正方形/長方形 85"/>
          <p:cNvSpPr/>
          <p:nvPr/>
        </p:nvSpPr>
        <p:spPr bwMode="auto">
          <a:xfrm>
            <a:off x="7240823" y="4183649"/>
            <a:ext cx="1440000" cy="1440000"/>
          </a:xfrm>
          <a:prstGeom prst="rect">
            <a:avLst/>
          </a:prstGeom>
          <a:noFill/>
          <a:ln w="9525">
            <a:solidFill>
              <a:schemeClr val="bg1">
                <a:lumMod val="75000"/>
              </a:schemeClr>
            </a:solid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pic>
        <p:nvPicPr>
          <p:cNvPr id="82" name="Picture 3"/>
          <p:cNvPicPr>
            <a:picLocks noChangeAspect="1" noChangeArrowheads="1"/>
          </p:cNvPicPr>
          <p:nvPr/>
        </p:nvPicPr>
        <p:blipFill>
          <a:blip r:embed="rId3"/>
          <a:srcRect/>
          <a:stretch>
            <a:fillRect/>
          </a:stretch>
        </p:blipFill>
        <p:spPr bwMode="auto">
          <a:xfrm>
            <a:off x="2622469" y="3211118"/>
            <a:ext cx="778555" cy="346024"/>
          </a:xfrm>
          <a:prstGeom prst="rect">
            <a:avLst/>
          </a:prstGeom>
          <a:noFill/>
          <a:ln w="9525">
            <a:noFill/>
            <a:miter lim="800000"/>
            <a:headEnd/>
            <a:tailEnd/>
          </a:ln>
        </p:spPr>
      </p:pic>
      <p:pic>
        <p:nvPicPr>
          <p:cNvPr id="85" name="Picture 4"/>
          <p:cNvPicPr>
            <a:picLocks noChangeAspect="1" noChangeArrowheads="1"/>
          </p:cNvPicPr>
          <p:nvPr/>
        </p:nvPicPr>
        <p:blipFill>
          <a:blip r:embed="rId12"/>
          <a:srcRect/>
          <a:stretch>
            <a:fillRect/>
          </a:stretch>
        </p:blipFill>
        <p:spPr bwMode="auto">
          <a:xfrm>
            <a:off x="3516961" y="3154683"/>
            <a:ext cx="1080000" cy="423360"/>
          </a:xfrm>
          <a:prstGeom prst="rect">
            <a:avLst/>
          </a:prstGeom>
          <a:noFill/>
          <a:ln w="9525">
            <a:noFill/>
            <a:miter lim="800000"/>
            <a:headEnd/>
            <a:tailEnd/>
          </a:ln>
        </p:spPr>
      </p:pic>
      <p:sp>
        <p:nvSpPr>
          <p:cNvPr id="87" name="正方形/長方形 86"/>
          <p:cNvSpPr/>
          <p:nvPr/>
        </p:nvSpPr>
        <p:spPr bwMode="auto">
          <a:xfrm>
            <a:off x="7005918" y="1612900"/>
            <a:ext cx="2061032" cy="3564000"/>
          </a:xfrm>
          <a:prstGeom prst="rect">
            <a:avLst/>
          </a:prstGeom>
          <a:solidFill>
            <a:schemeClr val="bg1">
              <a:lumMod val="50000"/>
              <a:alpha val="20000"/>
            </a:schemeClr>
          </a:solidFill>
          <a:ln w="9525">
            <a:noFill/>
            <a:miter lim="800000"/>
            <a:headEnd/>
            <a:tailEnd/>
          </a:ln>
          <a:effectLst/>
        </p:spPr>
        <p:txBody>
          <a:bodyPr wrap="none" rtlCol="0" anchor="ctr" anchorCtr="0">
            <a:noAutofit/>
          </a:bodyPr>
          <a:lstStyle/>
          <a:p>
            <a:pPr algn="ctr"/>
            <a:r>
              <a:rPr kumimoji="1" lang="en-US" altLang="ja-JP" sz="1800" b="1" dirty="0" smtClean="0">
                <a:ln>
                  <a:solidFill>
                    <a:schemeClr val="bg1"/>
                  </a:solidFill>
                </a:ln>
                <a:solidFill>
                  <a:schemeClr val="tx1"/>
                </a:solidFill>
                <a:latin typeface="+mn-ea"/>
                <a:ea typeface="+mn-ea"/>
              </a:rPr>
              <a:t>Out of</a:t>
            </a:r>
          </a:p>
          <a:p>
            <a:pPr algn="ctr"/>
            <a:r>
              <a:rPr lang="en-US" altLang="ja-JP" sz="1800" b="1" smtClean="0">
                <a:ln>
                  <a:solidFill>
                    <a:schemeClr val="bg1"/>
                  </a:solidFill>
                </a:ln>
                <a:solidFill>
                  <a:schemeClr val="tx1"/>
                </a:solidFill>
                <a:latin typeface="+mn-ea"/>
                <a:ea typeface="+mn-ea"/>
              </a:rPr>
              <a:t>Scope</a:t>
            </a:r>
          </a:p>
        </p:txBody>
      </p:sp>
      <p:pic>
        <p:nvPicPr>
          <p:cNvPr id="84" name="Picture 3"/>
          <p:cNvPicPr>
            <a:picLocks noChangeAspect="1" noChangeArrowheads="1"/>
          </p:cNvPicPr>
          <p:nvPr/>
        </p:nvPicPr>
        <p:blipFill>
          <a:blip r:embed="rId3"/>
          <a:srcRect/>
          <a:stretch>
            <a:fillRect/>
          </a:stretch>
        </p:blipFill>
        <p:spPr bwMode="auto">
          <a:xfrm>
            <a:off x="2640399" y="4412384"/>
            <a:ext cx="778555" cy="346024"/>
          </a:xfrm>
          <a:prstGeom prst="rect">
            <a:avLst/>
          </a:prstGeom>
          <a:noFill/>
          <a:ln w="9525">
            <a:noFill/>
            <a:miter lim="800000"/>
            <a:headEnd/>
            <a:tailEnd/>
          </a:ln>
        </p:spPr>
      </p:pic>
      <p:pic>
        <p:nvPicPr>
          <p:cNvPr id="89" name="Picture 4"/>
          <p:cNvPicPr>
            <a:picLocks noChangeAspect="1" noChangeArrowheads="1"/>
          </p:cNvPicPr>
          <p:nvPr/>
        </p:nvPicPr>
        <p:blipFill>
          <a:blip r:embed="rId12"/>
          <a:srcRect/>
          <a:stretch>
            <a:fillRect/>
          </a:stretch>
        </p:blipFill>
        <p:spPr bwMode="auto">
          <a:xfrm>
            <a:off x="3534891" y="4355949"/>
            <a:ext cx="1080000" cy="423360"/>
          </a:xfrm>
          <a:prstGeom prst="rect">
            <a:avLst/>
          </a:prstGeom>
          <a:noFill/>
          <a:ln w="9525">
            <a:noFill/>
            <a:miter lim="800000"/>
            <a:headEnd/>
            <a:tailEnd/>
          </a:ln>
        </p:spPr>
      </p:pic>
      <p:sp>
        <p:nvSpPr>
          <p:cNvPr id="99" name="強調線吹き出し 1 98"/>
          <p:cNvSpPr/>
          <p:nvPr/>
        </p:nvSpPr>
        <p:spPr bwMode="auto">
          <a:xfrm>
            <a:off x="6199094" y="2877670"/>
            <a:ext cx="1896035" cy="645459"/>
          </a:xfrm>
          <a:prstGeom prst="accentCallout1">
            <a:avLst>
              <a:gd name="adj1" fmla="val 18750"/>
              <a:gd name="adj2" fmla="val -8333"/>
              <a:gd name="adj3" fmla="val -54167"/>
              <a:gd name="adj4" fmla="val -31241"/>
            </a:avLst>
          </a:prstGeom>
          <a:solidFill>
            <a:srgbClr val="00B0F0">
              <a:alpha val="20000"/>
            </a:srgbClr>
          </a:solidFill>
          <a:ln>
            <a:headEnd/>
            <a:tailEnd/>
          </a:ln>
        </p:spPr>
        <p:style>
          <a:lnRef idx="1">
            <a:schemeClr val="accent5"/>
          </a:lnRef>
          <a:fillRef idx="2">
            <a:schemeClr val="accent5"/>
          </a:fillRef>
          <a:effectRef idx="1">
            <a:schemeClr val="accent5"/>
          </a:effectRef>
          <a:fontRef idx="minor">
            <a:schemeClr val="dk1"/>
          </a:fontRef>
        </p:style>
        <p:txBody>
          <a:bodyPr wrap="none" rtlCol="0" anchor="ctr" anchorCtr="0">
            <a:noAutofit/>
          </a:bodyPr>
          <a:lstStyle/>
          <a:p>
            <a:r>
              <a:rPr lang="en-US" altLang="ja-JP" sz="1400" dirty="0" smtClean="0">
                <a:solidFill>
                  <a:schemeClr val="tx1"/>
                </a:solidFill>
                <a:latin typeface="+mn-ea"/>
              </a:rPr>
              <a:t>Build</a:t>
            </a:r>
            <a:r>
              <a:rPr lang="ja-JP" altLang="en-US" sz="1400" dirty="0" smtClean="0">
                <a:solidFill>
                  <a:schemeClr val="tx1"/>
                </a:solidFill>
                <a:latin typeface="+mn-ea"/>
              </a:rPr>
              <a:t>や</a:t>
            </a:r>
            <a:r>
              <a:rPr lang="en-US" altLang="ja-JP" sz="1400" dirty="0" smtClean="0">
                <a:solidFill>
                  <a:schemeClr val="tx1"/>
                </a:solidFill>
                <a:latin typeface="+mn-ea"/>
              </a:rPr>
              <a:t>Test</a:t>
            </a:r>
            <a:r>
              <a:rPr lang="ja-JP" altLang="en-US" sz="1400" dirty="0" smtClean="0">
                <a:solidFill>
                  <a:schemeClr val="tx1"/>
                </a:solidFill>
                <a:latin typeface="+mn-ea"/>
              </a:rPr>
              <a:t>結果の</a:t>
            </a:r>
            <a:endParaRPr lang="en-US" altLang="ja-JP" sz="1400" dirty="0" smtClean="0">
              <a:solidFill>
                <a:schemeClr val="tx1"/>
              </a:solidFill>
              <a:latin typeface="+mn-ea"/>
            </a:endParaRPr>
          </a:p>
          <a:p>
            <a:r>
              <a:rPr lang="ja-JP" altLang="en-US" sz="1400" dirty="0" smtClean="0">
                <a:solidFill>
                  <a:schemeClr val="tx1"/>
                </a:solidFill>
                <a:latin typeface="+mn-ea"/>
              </a:rPr>
              <a:t>視覚化は</a:t>
            </a:r>
            <a:r>
              <a:rPr lang="en-US" altLang="ja-JP" sz="1400" dirty="0" err="1" smtClean="0">
                <a:solidFill>
                  <a:schemeClr val="tx1"/>
                </a:solidFill>
                <a:latin typeface="+mn-ea"/>
              </a:rPr>
              <a:t>Sonarqube</a:t>
            </a:r>
            <a:endParaRPr lang="en-US" altLang="ja-JP" sz="1400" dirty="0" smtClean="0">
              <a:solidFill>
                <a:schemeClr val="tx1"/>
              </a:solidFill>
              <a:latin typeface="+mn-ea"/>
            </a:endParaRPr>
          </a:p>
          <a:p>
            <a:r>
              <a:rPr lang="ja-JP" altLang="en-US" sz="1400" dirty="0" smtClean="0">
                <a:solidFill>
                  <a:schemeClr val="tx1"/>
                </a:solidFill>
                <a:latin typeface="+mn-ea"/>
              </a:rPr>
              <a:t>で機能で実現</a:t>
            </a:r>
            <a:endParaRPr lang="en-US" altLang="ja-JP" sz="1400" dirty="0" smtClean="0">
              <a:solidFill>
                <a:schemeClr val="tx1"/>
              </a:solidFill>
              <a:latin typeface="+mn-ea"/>
            </a:endParaRPr>
          </a:p>
        </p:txBody>
      </p:sp>
      <p:sp>
        <p:nvSpPr>
          <p:cNvPr id="100" name="強調線吹き出し 1 99"/>
          <p:cNvSpPr/>
          <p:nvPr/>
        </p:nvSpPr>
        <p:spPr bwMode="auto">
          <a:xfrm>
            <a:off x="4764742" y="3944471"/>
            <a:ext cx="2120153" cy="288000"/>
          </a:xfrm>
          <a:prstGeom prst="accentCallout1">
            <a:avLst>
              <a:gd name="adj1" fmla="val 18750"/>
              <a:gd name="adj2" fmla="val -8333"/>
              <a:gd name="adj3" fmla="val -54167"/>
              <a:gd name="adj4" fmla="val -31241"/>
            </a:avLst>
          </a:prstGeom>
          <a:solidFill>
            <a:srgbClr val="00B0F0">
              <a:alpha val="20000"/>
            </a:srgbClr>
          </a:solidFill>
          <a:ln>
            <a:headEnd/>
            <a:tailEnd/>
          </a:ln>
        </p:spPr>
        <p:style>
          <a:lnRef idx="1">
            <a:schemeClr val="accent5"/>
          </a:lnRef>
          <a:fillRef idx="2">
            <a:schemeClr val="accent5"/>
          </a:fillRef>
          <a:effectRef idx="1">
            <a:schemeClr val="accent5"/>
          </a:effectRef>
          <a:fontRef idx="minor">
            <a:schemeClr val="dk1"/>
          </a:fontRef>
        </p:style>
        <p:txBody>
          <a:bodyPr wrap="none" rtlCol="0" anchor="ctr" anchorCtr="0">
            <a:noAutofit/>
          </a:bodyPr>
          <a:lstStyle/>
          <a:p>
            <a:r>
              <a:rPr lang="en-US" altLang="ja-JP" sz="1400" dirty="0" smtClean="0">
                <a:solidFill>
                  <a:schemeClr val="tx1"/>
                </a:solidFill>
                <a:latin typeface="+mn-ea"/>
              </a:rPr>
              <a:t>CI Mgt</a:t>
            </a:r>
            <a:r>
              <a:rPr lang="ja-JP" altLang="en-US" sz="1400" dirty="0" smtClean="0">
                <a:solidFill>
                  <a:schemeClr val="tx1"/>
                </a:solidFill>
                <a:latin typeface="+mn-ea"/>
              </a:rPr>
              <a:t>は</a:t>
            </a:r>
            <a:r>
              <a:rPr lang="en-US" altLang="ja-JP" sz="1400" dirty="0" err="1" smtClean="0">
                <a:solidFill>
                  <a:schemeClr val="tx1"/>
                </a:solidFill>
                <a:latin typeface="+mn-ea"/>
              </a:rPr>
              <a:t>GitLab</a:t>
            </a:r>
            <a:r>
              <a:rPr lang="en-US" altLang="ja-JP" sz="1400" dirty="0" smtClean="0">
                <a:solidFill>
                  <a:schemeClr val="tx1"/>
                </a:solidFill>
                <a:latin typeface="+mn-ea"/>
              </a:rPr>
              <a:t> CI</a:t>
            </a:r>
            <a:r>
              <a:rPr lang="ja-JP" altLang="en-US" sz="1400" dirty="0" smtClean="0">
                <a:solidFill>
                  <a:schemeClr val="tx1"/>
                </a:solidFill>
                <a:latin typeface="+mn-ea"/>
              </a:rPr>
              <a:t>で実現</a:t>
            </a:r>
            <a:endParaRPr lang="en-US" altLang="ja-JP" sz="1400" dirty="0" smtClean="0">
              <a:solidFill>
                <a:schemeClr val="tx1"/>
              </a:solidFill>
              <a:latin typeface="+mn-ea"/>
            </a:endParaRPr>
          </a:p>
        </p:txBody>
      </p:sp>
      <p:sp>
        <p:nvSpPr>
          <p:cNvPr id="88" name="正方形/長方形 87"/>
          <p:cNvSpPr/>
          <p:nvPr/>
        </p:nvSpPr>
        <p:spPr bwMode="auto">
          <a:xfrm>
            <a:off x="4912659" y="4168586"/>
            <a:ext cx="2088000" cy="1008000"/>
          </a:xfrm>
          <a:prstGeom prst="rect">
            <a:avLst/>
          </a:prstGeom>
          <a:solidFill>
            <a:schemeClr val="bg1">
              <a:lumMod val="50000"/>
              <a:alpha val="20000"/>
            </a:schemeClr>
          </a:solidFill>
          <a:ln w="9525">
            <a:noFill/>
            <a:miter lim="800000"/>
            <a:headEnd/>
            <a:tailEnd/>
          </a:ln>
          <a:effectLst/>
        </p:spPr>
        <p:txBody>
          <a:bodyPr wrap="none" rtlCol="0" anchor="ctr" anchorCtr="0">
            <a:noAutofit/>
          </a:bodyPr>
          <a:lstStyle/>
          <a:p>
            <a:pPr algn="ctr"/>
            <a:r>
              <a:rPr lang="en-US" altLang="ja-JP" sz="1800" b="1" dirty="0" smtClean="0">
                <a:ln>
                  <a:solidFill>
                    <a:schemeClr val="bg1"/>
                  </a:solidFill>
                </a:ln>
                <a:solidFill>
                  <a:schemeClr val="tx1"/>
                </a:solidFill>
                <a:latin typeface="+mn-ea"/>
                <a:ea typeface="+mn-ea"/>
              </a:rPr>
              <a:t>Reconsideration</a:t>
            </a:r>
          </a:p>
        </p:txBody>
      </p:sp>
      <p:sp>
        <p:nvSpPr>
          <p:cNvPr id="101" name="強調線吹き出し 1 100"/>
          <p:cNvSpPr/>
          <p:nvPr/>
        </p:nvSpPr>
        <p:spPr bwMode="auto">
          <a:xfrm>
            <a:off x="4701988" y="5239871"/>
            <a:ext cx="2640105" cy="288000"/>
          </a:xfrm>
          <a:prstGeom prst="accentCallout1">
            <a:avLst>
              <a:gd name="adj1" fmla="val 18750"/>
              <a:gd name="adj2" fmla="val -8333"/>
              <a:gd name="adj3" fmla="val -89001"/>
              <a:gd name="adj4" fmla="val -24735"/>
            </a:avLst>
          </a:prstGeom>
          <a:solidFill>
            <a:srgbClr val="00B0F0">
              <a:alpha val="20000"/>
            </a:srgbClr>
          </a:solidFill>
          <a:ln>
            <a:headEnd/>
            <a:tailEnd/>
          </a:ln>
        </p:spPr>
        <p:style>
          <a:lnRef idx="1">
            <a:schemeClr val="accent5"/>
          </a:lnRef>
          <a:fillRef idx="2">
            <a:schemeClr val="accent5"/>
          </a:fillRef>
          <a:effectRef idx="1">
            <a:schemeClr val="accent5"/>
          </a:effectRef>
          <a:fontRef idx="minor">
            <a:schemeClr val="dk1"/>
          </a:fontRef>
        </p:style>
        <p:txBody>
          <a:bodyPr wrap="none" rtlCol="0" anchor="ctr" anchorCtr="0">
            <a:noAutofit/>
          </a:bodyPr>
          <a:lstStyle/>
          <a:p>
            <a:r>
              <a:rPr lang="en-US" altLang="ja-JP" sz="1400" dirty="0" smtClean="0">
                <a:solidFill>
                  <a:schemeClr val="tx1"/>
                </a:solidFill>
                <a:latin typeface="+mn-ea"/>
              </a:rPr>
              <a:t>Issue Mgt</a:t>
            </a:r>
            <a:r>
              <a:rPr lang="ja-JP" altLang="en-US" sz="1400" dirty="0" smtClean="0">
                <a:solidFill>
                  <a:schemeClr val="tx1"/>
                </a:solidFill>
                <a:latin typeface="+mn-ea"/>
              </a:rPr>
              <a:t>は</a:t>
            </a:r>
            <a:r>
              <a:rPr lang="en-US" altLang="ja-JP" sz="1400" dirty="0" err="1" smtClean="0">
                <a:solidFill>
                  <a:schemeClr val="tx1"/>
                </a:solidFill>
                <a:latin typeface="+mn-ea"/>
              </a:rPr>
              <a:t>GitLab</a:t>
            </a:r>
            <a:r>
              <a:rPr lang="en-US" altLang="ja-JP" sz="1400" dirty="0" smtClean="0">
                <a:solidFill>
                  <a:schemeClr val="tx1"/>
                </a:solidFill>
                <a:latin typeface="+mn-ea"/>
              </a:rPr>
              <a:t> Issue</a:t>
            </a:r>
            <a:r>
              <a:rPr lang="ja-JP" altLang="en-US" sz="1400" dirty="0" smtClean="0">
                <a:solidFill>
                  <a:schemeClr val="tx1"/>
                </a:solidFill>
                <a:latin typeface="+mn-ea"/>
              </a:rPr>
              <a:t>で実現</a:t>
            </a:r>
            <a:endParaRPr lang="en-US" altLang="ja-JP" sz="1400" dirty="0" smtClean="0">
              <a:solidFill>
                <a:schemeClr val="tx1"/>
              </a:solidFill>
              <a:latin typeface="+mn-ea"/>
            </a:endParaRPr>
          </a:p>
        </p:txBody>
      </p:sp>
      <p:pic>
        <p:nvPicPr>
          <p:cNvPr id="39942" name="Picture 6" descr="MySQL"/>
          <p:cNvPicPr>
            <a:picLocks noChangeAspect="1" noChangeArrowheads="1"/>
          </p:cNvPicPr>
          <p:nvPr/>
        </p:nvPicPr>
        <p:blipFill>
          <a:blip r:embed="rId18"/>
          <a:srcRect/>
          <a:stretch>
            <a:fillRect/>
          </a:stretch>
        </p:blipFill>
        <p:spPr bwMode="auto">
          <a:xfrm>
            <a:off x="268953" y="4167566"/>
            <a:ext cx="890588" cy="602456"/>
          </a:xfrm>
          <a:prstGeom prst="rect">
            <a:avLst/>
          </a:prstGeom>
          <a:noFill/>
        </p:spPr>
      </p:pic>
      <p:sp>
        <p:nvSpPr>
          <p:cNvPr id="94" name="正方形/長方形 93"/>
          <p:cNvSpPr/>
          <p:nvPr/>
        </p:nvSpPr>
        <p:spPr bwMode="auto">
          <a:xfrm>
            <a:off x="125506" y="2720041"/>
            <a:ext cx="1299882" cy="453465"/>
          </a:xfrm>
          <a:prstGeom prst="rect">
            <a:avLst/>
          </a:prstGeom>
          <a:solidFill>
            <a:schemeClr val="bg1">
              <a:lumMod val="50000"/>
              <a:alpha val="20000"/>
            </a:schemeClr>
          </a:solidFill>
          <a:ln w="9525">
            <a:noFill/>
            <a:miter lim="800000"/>
            <a:headEnd/>
            <a:tailEnd/>
          </a:ln>
          <a:effectLst/>
        </p:spPr>
        <p:txBody>
          <a:bodyPr wrap="none" rtlCol="0" anchor="ctr" anchorCtr="0">
            <a:noAutofit/>
          </a:bodyPr>
          <a:lstStyle/>
          <a:p>
            <a:pPr algn="ctr"/>
            <a:r>
              <a:rPr kumimoji="1" lang="en-US" altLang="ja-JP" sz="1400" b="1" dirty="0" smtClean="0">
                <a:ln>
                  <a:solidFill>
                    <a:schemeClr val="bg1"/>
                  </a:solidFill>
                </a:ln>
                <a:solidFill>
                  <a:schemeClr val="tx1"/>
                </a:solidFill>
                <a:latin typeface="+mn-ea"/>
                <a:ea typeface="+mn-ea"/>
              </a:rPr>
              <a:t>Out of </a:t>
            </a:r>
            <a:r>
              <a:rPr lang="en-US" altLang="ja-JP" sz="1400" b="1" dirty="0" smtClean="0">
                <a:ln>
                  <a:solidFill>
                    <a:schemeClr val="bg1"/>
                  </a:solidFill>
                </a:ln>
                <a:solidFill>
                  <a:schemeClr val="tx1"/>
                </a:solidFill>
                <a:latin typeface="+mn-ea"/>
                <a:ea typeface="+mn-ea"/>
              </a:rPr>
              <a:t>Scope</a:t>
            </a:r>
          </a:p>
        </p:txBody>
      </p:sp>
      <p:sp>
        <p:nvSpPr>
          <p:cNvPr id="102" name="強調線吹き出し 1 101"/>
          <p:cNvSpPr/>
          <p:nvPr/>
        </p:nvSpPr>
        <p:spPr bwMode="auto">
          <a:xfrm>
            <a:off x="1730187" y="5159188"/>
            <a:ext cx="2232000" cy="288000"/>
          </a:xfrm>
          <a:prstGeom prst="accentCallout1">
            <a:avLst>
              <a:gd name="adj1" fmla="val 18750"/>
              <a:gd name="adj2" fmla="val -8333"/>
              <a:gd name="adj3" fmla="val -82181"/>
              <a:gd name="adj4" fmla="val -24899"/>
            </a:avLst>
          </a:prstGeom>
          <a:solidFill>
            <a:srgbClr val="00B0F0">
              <a:alpha val="20000"/>
            </a:srgbClr>
          </a:solidFill>
          <a:ln>
            <a:headEnd/>
            <a:tailEnd/>
          </a:ln>
        </p:spPr>
        <p:style>
          <a:lnRef idx="1">
            <a:schemeClr val="accent5"/>
          </a:lnRef>
          <a:fillRef idx="2">
            <a:schemeClr val="accent5"/>
          </a:fillRef>
          <a:effectRef idx="1">
            <a:schemeClr val="accent5"/>
          </a:effectRef>
          <a:fontRef idx="minor">
            <a:schemeClr val="dk1"/>
          </a:fontRef>
        </p:style>
        <p:txBody>
          <a:bodyPr wrap="none" rtlCol="0" anchor="ctr" anchorCtr="0">
            <a:noAutofit/>
          </a:bodyPr>
          <a:lstStyle/>
          <a:p>
            <a:r>
              <a:rPr lang="ja-JP" altLang="en-US" sz="1400" dirty="0" smtClean="0">
                <a:solidFill>
                  <a:schemeClr val="tx1"/>
                </a:solidFill>
                <a:latin typeface="+mn-ea"/>
              </a:rPr>
              <a:t>開発環境はひとまず</a:t>
            </a:r>
            <a:r>
              <a:rPr lang="en-US" altLang="ja-JP" sz="1400" dirty="0" err="1" smtClean="0">
                <a:solidFill>
                  <a:schemeClr val="tx1"/>
                </a:solidFill>
                <a:latin typeface="+mn-ea"/>
              </a:rPr>
              <a:t>MySQL</a:t>
            </a:r>
            <a:endParaRPr lang="en-US" altLang="ja-JP" sz="1400" dirty="0" smtClean="0">
              <a:solidFill>
                <a:schemeClr val="tx1"/>
              </a:solidFill>
              <a:latin typeface="+mn-ea"/>
            </a:endParaRPr>
          </a:p>
        </p:txBody>
      </p:sp>
      <p:sp>
        <p:nvSpPr>
          <p:cNvPr id="92"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28</a:t>
            </a:fld>
            <a:endParaRPr lang="en-US" altLang="ja-JP"/>
          </a:p>
        </p:txBody>
      </p:sp>
      <p:sp>
        <p:nvSpPr>
          <p:cNvPr id="103" name="円/楕円 102"/>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105" name="円/楕円 104"/>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106" name="テキスト ボックス 105"/>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Tree>
    <p:extLst>
      <p:ext uri="{BB962C8B-B14F-4D97-AF65-F5344CB8AC3E}">
        <p14:creationId xmlns="" xmlns:p14="http://schemas.microsoft.com/office/powerpoint/2010/main" val="4223420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027517" y="1437033"/>
            <a:ext cx="1074333" cy="646331"/>
          </a:xfrm>
        </p:spPr>
        <p:txBody>
          <a:bodyPr/>
          <a:lstStyle/>
          <a:p>
            <a:r>
              <a:rPr kumimoji="1" lang="en-US" altLang="ja-JP" sz="4000" dirty="0" err="1" smtClean="0"/>
              <a:t>CoE</a:t>
            </a:r>
            <a:endParaRPr kumimoji="1" lang="ja-JP" altLang="en-US" sz="4000" dirty="0"/>
          </a:p>
        </p:txBody>
      </p:sp>
      <p:sp>
        <p:nvSpPr>
          <p:cNvPr id="3" name="スライド番号プレースホルダ 2"/>
          <p:cNvSpPr>
            <a:spLocks noGrp="1"/>
          </p:cNvSpPr>
          <p:nvPr>
            <p:ph type="sldNum" sz="quarter" idx="10"/>
          </p:nvPr>
        </p:nvSpPr>
        <p:spPr/>
        <p:txBody>
          <a:bodyPr/>
          <a:lstStyle/>
          <a:p>
            <a:pPr>
              <a:defRPr/>
            </a:pPr>
            <a:fld id="{B69A64E9-DEE1-40B5-88E8-A6C3DD001D0B}" type="slidenum">
              <a:rPr lang="en-US" altLang="ja-JP" smtClean="0">
                <a:solidFill>
                  <a:prstClr val="black"/>
                </a:solidFill>
                <a:ea typeface="HGPｺﾞｼｯｸE"/>
              </a:rPr>
              <a:pPr>
                <a:defRPr/>
              </a:pPr>
              <a:t>2</a:t>
            </a:fld>
            <a:endParaRPr lang="en-US" altLang="ja-JP">
              <a:solidFill>
                <a:prstClr val="black"/>
              </a:solidFill>
              <a:ea typeface="HGPｺﾞｼｯｸE"/>
            </a:endParaRPr>
          </a:p>
        </p:txBody>
      </p:sp>
      <p:sp>
        <p:nvSpPr>
          <p:cNvPr id="4" name="タイトル 1"/>
          <p:cNvSpPr txBox="1">
            <a:spLocks/>
          </p:cNvSpPr>
          <p:nvPr/>
        </p:nvSpPr>
        <p:spPr bwMode="gray">
          <a:xfrm>
            <a:off x="2143187" y="2823738"/>
            <a:ext cx="4842992" cy="646331"/>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en-US" altLang="ja-JP" sz="4000" kern="0" dirty="0" smtClean="0">
                <a:solidFill>
                  <a:srgbClr val="C00000"/>
                </a:solidFill>
              </a:rPr>
              <a:t>C</a:t>
            </a:r>
            <a:r>
              <a:rPr lang="en-US" altLang="ja-JP" sz="4000" kern="0" dirty="0" smtClean="0"/>
              <a:t>enter </a:t>
            </a:r>
            <a:r>
              <a:rPr lang="en-US" altLang="ja-JP" sz="4000" kern="0" dirty="0" smtClean="0">
                <a:solidFill>
                  <a:srgbClr val="C00000"/>
                </a:solidFill>
              </a:rPr>
              <a:t>o</a:t>
            </a:r>
            <a:r>
              <a:rPr lang="en-US" altLang="ja-JP" sz="4000" kern="0" dirty="0" smtClean="0"/>
              <a:t>f </a:t>
            </a:r>
            <a:r>
              <a:rPr lang="en-US" altLang="ja-JP" sz="4000" kern="0" dirty="0" smtClean="0">
                <a:solidFill>
                  <a:srgbClr val="C00000"/>
                </a:solidFill>
              </a:rPr>
              <a:t>E</a:t>
            </a:r>
            <a:r>
              <a:rPr lang="en-US" altLang="ja-JP" sz="4000" kern="0" dirty="0" smtClean="0"/>
              <a:t>xcellence</a:t>
            </a:r>
            <a:endParaRPr lang="ja-JP" altLang="en-US" sz="4000" kern="0" dirty="0"/>
          </a:p>
        </p:txBody>
      </p:sp>
      <p:sp>
        <p:nvSpPr>
          <p:cNvPr id="5" name="ストライプ矢印 4"/>
          <p:cNvSpPr/>
          <p:nvPr/>
        </p:nvSpPr>
        <p:spPr bwMode="auto">
          <a:xfrm rot="5400000">
            <a:off x="4231166" y="2025058"/>
            <a:ext cx="667034" cy="856343"/>
          </a:xfrm>
          <a:prstGeom prst="stripedRightArrow">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Tree>
    <p:extLst>
      <p:ext uri="{BB962C8B-B14F-4D97-AF65-F5344CB8AC3E}">
        <p14:creationId xmlns:p14="http://schemas.microsoft.com/office/powerpoint/2010/main" xmlns="" val="26013910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60791" y="4323369"/>
            <a:ext cx="1659212" cy="4794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8" name="角丸四角形 97"/>
          <p:cNvSpPr/>
          <p:nvPr/>
        </p:nvSpPr>
        <p:spPr bwMode="auto">
          <a:xfrm>
            <a:off x="5127884" y="4833245"/>
            <a:ext cx="16200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Ticket Based PJ Mgt</a:t>
            </a:r>
            <a:endParaRPr lang="ja-JP" altLang="en-US" sz="1200" dirty="0" smtClean="0">
              <a:solidFill>
                <a:schemeClr val="bg1"/>
              </a:solidFill>
              <a:latin typeface="+mn-ea"/>
            </a:endParaRPr>
          </a:p>
        </p:txBody>
      </p:sp>
      <p:sp>
        <p:nvSpPr>
          <p:cNvPr id="60" name="タイトル 1"/>
          <p:cNvSpPr txBox="1">
            <a:spLocks/>
          </p:cNvSpPr>
          <p:nvPr/>
        </p:nvSpPr>
        <p:spPr bwMode="gray">
          <a:xfrm>
            <a:off x="113191" y="201995"/>
            <a:ext cx="5739072" cy="461665"/>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pPr marL="342900" indent="-342900">
              <a:lnSpc>
                <a:spcPct val="100000"/>
              </a:lnSpc>
            </a:pPr>
            <a:r>
              <a:rPr lang="ja-JP" altLang="en-US" dirty="0" smtClean="0"/>
              <a:t>日立開発環境の</a:t>
            </a:r>
            <a:r>
              <a:rPr lang="en-US" altLang="ja-JP" dirty="0" smtClean="0"/>
              <a:t>CI</a:t>
            </a:r>
            <a:r>
              <a:rPr lang="ja-JP" altLang="en-US" dirty="0" smtClean="0"/>
              <a:t>ツールとフロー</a:t>
            </a:r>
            <a:r>
              <a:rPr lang="en-US" altLang="ja-JP" dirty="0" smtClean="0"/>
              <a:t>(Current)</a:t>
            </a:r>
            <a:endParaRPr lang="en-US" altLang="ja-JP" kern="0" dirty="0" smtClean="0"/>
          </a:p>
        </p:txBody>
      </p:sp>
      <p:pic>
        <p:nvPicPr>
          <p:cNvPr id="1027" name="Picture 3"/>
          <p:cNvPicPr>
            <a:picLocks noChangeAspect="1" noChangeArrowheads="1"/>
          </p:cNvPicPr>
          <p:nvPr/>
        </p:nvPicPr>
        <p:blipFill>
          <a:blip r:embed="rId3"/>
          <a:srcRect/>
          <a:stretch>
            <a:fillRect/>
          </a:stretch>
        </p:blipFill>
        <p:spPr bwMode="auto">
          <a:xfrm>
            <a:off x="1340516" y="1902271"/>
            <a:ext cx="778555" cy="346024"/>
          </a:xfrm>
          <a:prstGeom prst="rect">
            <a:avLst/>
          </a:prstGeom>
          <a:noFill/>
          <a:ln w="9525">
            <a:noFill/>
            <a:miter lim="800000"/>
            <a:headEnd/>
            <a:tailEnd/>
          </a:ln>
        </p:spPr>
      </p:pic>
      <p:pic>
        <p:nvPicPr>
          <p:cNvPr id="44"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698395" y="5591597"/>
            <a:ext cx="747659" cy="7205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角丸四角形 10"/>
          <p:cNvSpPr/>
          <p:nvPr/>
        </p:nvSpPr>
        <p:spPr bwMode="auto">
          <a:xfrm>
            <a:off x="1683650" y="2373075"/>
            <a:ext cx="1320800" cy="252000"/>
          </a:xfrm>
          <a:prstGeom prst="roundRect">
            <a:avLst/>
          </a:prstGeom>
          <a:ln>
            <a:headEnd/>
            <a:tailEnd/>
          </a:ln>
        </p:spPr>
        <p:style>
          <a:lnRef idx="3">
            <a:schemeClr val="lt1"/>
          </a:lnRef>
          <a:fillRef idx="1">
            <a:schemeClr val="accent6"/>
          </a:fillRef>
          <a:effectRef idx="1">
            <a:schemeClr val="accent6"/>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Repository Mgt</a:t>
            </a:r>
            <a:endParaRPr kumimoji="1" lang="ja-JP" altLang="en-US" sz="1200" dirty="0" smtClean="0">
              <a:solidFill>
                <a:schemeClr val="bg1"/>
              </a:solidFill>
              <a:latin typeface="+mn-ea"/>
            </a:endParaRPr>
          </a:p>
        </p:txBody>
      </p:sp>
      <p:sp>
        <p:nvSpPr>
          <p:cNvPr id="12" name="角丸四角形 11"/>
          <p:cNvSpPr/>
          <p:nvPr/>
        </p:nvSpPr>
        <p:spPr bwMode="auto">
          <a:xfrm>
            <a:off x="4419610" y="648062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環境構築自動化</a:t>
            </a:r>
          </a:p>
        </p:txBody>
      </p:sp>
      <p:sp>
        <p:nvSpPr>
          <p:cNvPr id="14" name="角丸四角形 13"/>
          <p:cNvSpPr/>
          <p:nvPr/>
        </p:nvSpPr>
        <p:spPr bwMode="auto">
          <a:xfrm>
            <a:off x="3418111"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Build</a:t>
            </a:r>
            <a:r>
              <a:rPr lang="ja-JP" altLang="en-US" sz="1200" dirty="0" smtClean="0">
                <a:solidFill>
                  <a:schemeClr val="bg1"/>
                </a:solidFill>
                <a:latin typeface="+mn-ea"/>
              </a:rPr>
              <a:t>　</a:t>
            </a:r>
            <a:r>
              <a:rPr lang="en-US" altLang="ja-JP" sz="1200" dirty="0" smtClean="0">
                <a:solidFill>
                  <a:schemeClr val="bg1"/>
                </a:solidFill>
                <a:latin typeface="+mn-ea"/>
              </a:rPr>
              <a:t>Tool</a:t>
            </a:r>
            <a:endParaRPr lang="ja-JP" altLang="en-US" sz="1200" dirty="0" smtClean="0">
              <a:solidFill>
                <a:schemeClr val="bg1"/>
              </a:solidFill>
              <a:latin typeface="+mn-ea"/>
            </a:endParaRPr>
          </a:p>
        </p:txBody>
      </p:sp>
      <p:sp>
        <p:nvSpPr>
          <p:cNvPr id="18" name="角丸四角形 17"/>
          <p:cNvSpPr/>
          <p:nvPr/>
        </p:nvSpPr>
        <p:spPr bwMode="auto">
          <a:xfrm>
            <a:off x="5821485" y="237307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Test FW</a:t>
            </a:r>
            <a:endParaRPr lang="ja-JP" altLang="en-US" sz="1200" dirty="0" smtClean="0">
              <a:solidFill>
                <a:schemeClr val="bg1"/>
              </a:solidFill>
              <a:latin typeface="+mn-ea"/>
            </a:endParaRPr>
          </a:p>
        </p:txBody>
      </p:sp>
      <p:pic>
        <p:nvPicPr>
          <p:cNvPr id="3" name="Picture 3" descr="W:\MyDocument\デスクトップ\big-logo.png"/>
          <p:cNvPicPr>
            <a:picLocks noChangeAspect="1" noChangeArrowheads="1"/>
          </p:cNvPicPr>
          <p:nvPr/>
        </p:nvPicPr>
        <p:blipFill>
          <a:blip r:embed="rId5"/>
          <a:srcRect/>
          <a:stretch>
            <a:fillRect/>
          </a:stretch>
        </p:blipFill>
        <p:spPr bwMode="auto">
          <a:xfrm>
            <a:off x="7158124" y="1672343"/>
            <a:ext cx="720000" cy="651600"/>
          </a:xfrm>
          <a:prstGeom prst="rect">
            <a:avLst/>
          </a:prstGeom>
          <a:noFill/>
        </p:spPr>
      </p:pic>
      <p:sp>
        <p:nvSpPr>
          <p:cNvPr id="23" name="角丸四角形 22"/>
          <p:cNvSpPr/>
          <p:nvPr/>
        </p:nvSpPr>
        <p:spPr bwMode="auto">
          <a:xfrm>
            <a:off x="7046651" y="2373075"/>
            <a:ext cx="1188000" cy="252000"/>
          </a:xfrm>
          <a:prstGeom prst="roundRect">
            <a:avLst/>
          </a:prstGeom>
          <a:ln>
            <a:headEnd/>
            <a:tailEnd/>
          </a:ln>
        </p:spPr>
        <p:style>
          <a:lnRef idx="3">
            <a:schemeClr val="lt1"/>
          </a:lnRef>
          <a:fillRef idx="1">
            <a:schemeClr val="accent5"/>
          </a:fillRef>
          <a:effectRef idx="1">
            <a:schemeClr val="accent5"/>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UI Auto Testing</a:t>
            </a:r>
          </a:p>
        </p:txBody>
      </p:sp>
      <p:sp>
        <p:nvSpPr>
          <p:cNvPr id="24" name="正方形/長方形 23"/>
          <p:cNvSpPr/>
          <p:nvPr/>
        </p:nvSpPr>
        <p:spPr bwMode="auto">
          <a:xfrm>
            <a:off x="38646" y="972457"/>
            <a:ext cx="3024000" cy="474719"/>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Design/Dev</a:t>
            </a:r>
            <a:endParaRPr kumimoji="1" lang="ja-JP" altLang="en-US" sz="1800" dirty="0" smtClean="0">
              <a:solidFill>
                <a:schemeClr val="bg1"/>
              </a:solidFill>
              <a:latin typeface="+mj-ea"/>
              <a:ea typeface="+mj-ea"/>
            </a:endParaRPr>
          </a:p>
        </p:txBody>
      </p:sp>
      <p:sp>
        <p:nvSpPr>
          <p:cNvPr id="25" name="正方形/長方形 24"/>
          <p:cNvSpPr/>
          <p:nvPr/>
        </p:nvSpPr>
        <p:spPr bwMode="auto">
          <a:xfrm>
            <a:off x="3280230" y="986972"/>
            <a:ext cx="4860000" cy="474719"/>
          </a:xfrm>
          <a:prstGeom prst="rect">
            <a:avLst/>
          </a:prstGeom>
          <a:gradFill flip="none" rotWithShape="1">
            <a:gsLst>
              <a:gs pos="0">
                <a:schemeClr val="tx2">
                  <a:lumMod val="50000"/>
                </a:schemeClr>
              </a:gs>
              <a:gs pos="84000">
                <a:schemeClr val="tx2">
                  <a:lumMod val="50000"/>
                </a:schemeClr>
              </a:gs>
              <a:gs pos="100000">
                <a:schemeClr val="tx2">
                  <a:lumMod val="60000"/>
                  <a:lumOff val="40000"/>
                  <a:alpha val="0"/>
                </a:schemeClr>
              </a:gs>
            </a:gsLst>
            <a:lin ang="0" scaled="1"/>
            <a:tileRect/>
          </a:grad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Test</a:t>
            </a:r>
            <a:endParaRPr lang="ja-JP" altLang="en-US" sz="1800" dirty="0" smtClean="0">
              <a:solidFill>
                <a:schemeClr val="bg1"/>
              </a:solidFill>
              <a:latin typeface="+mj-ea"/>
              <a:ea typeface="+mj-ea"/>
            </a:endParaRPr>
          </a:p>
        </p:txBody>
      </p:sp>
      <p:sp>
        <p:nvSpPr>
          <p:cNvPr id="26" name="正方形/長方形 25"/>
          <p:cNvSpPr/>
          <p:nvPr/>
        </p:nvSpPr>
        <p:spPr bwMode="auto">
          <a:xfrm>
            <a:off x="8259960" y="972457"/>
            <a:ext cx="792000" cy="474719"/>
          </a:xfrm>
          <a:prstGeom prst="rect">
            <a:avLst/>
          </a:prstGeom>
          <a:gradFill flip="none" rotWithShape="1">
            <a:gsLst>
              <a:gs pos="0">
                <a:srgbClr val="C00000"/>
              </a:gs>
              <a:gs pos="84000">
                <a:srgbClr val="C00000"/>
              </a:gs>
              <a:gs pos="100000">
                <a:schemeClr val="accent2">
                  <a:lumMod val="60000"/>
                  <a:lumOff val="40000"/>
                  <a:alpha val="0"/>
                </a:schemeClr>
              </a:gs>
            </a:gsLst>
            <a:lin ang="10800000" scaled="1"/>
            <a:tileRect/>
          </a:gradFill>
          <a:ln w="9525">
            <a:noFill/>
            <a:miter lim="800000"/>
            <a:headEnd/>
            <a:tailEnd/>
          </a:ln>
          <a:effectLst/>
        </p:spPr>
        <p:txBody>
          <a:bodyPr wrap="none" rtlCol="0" anchor="ctr" anchorCtr="0">
            <a:noAutofit/>
          </a:bodyPr>
          <a:lstStyle/>
          <a:p>
            <a:pPr algn="ctr"/>
            <a:r>
              <a:rPr lang="en-US" altLang="ja-JP" sz="1600" dirty="0" smtClean="0">
                <a:solidFill>
                  <a:schemeClr val="bg1"/>
                </a:solidFill>
                <a:latin typeface="+mj-ea"/>
                <a:ea typeface="+mj-ea"/>
              </a:rPr>
              <a:t>Release</a:t>
            </a:r>
            <a:endParaRPr lang="ja-JP" altLang="en-US" sz="1600" dirty="0" smtClean="0">
              <a:solidFill>
                <a:schemeClr val="bg1"/>
              </a:solidFill>
              <a:latin typeface="+mj-ea"/>
              <a:ea typeface="+mj-ea"/>
            </a:endParaRPr>
          </a:p>
        </p:txBody>
      </p:sp>
      <p:pic>
        <p:nvPicPr>
          <p:cNvPr id="1028" name="Picture 4"/>
          <p:cNvPicPr>
            <a:picLocks noChangeAspect="1" noChangeArrowheads="1"/>
          </p:cNvPicPr>
          <p:nvPr/>
        </p:nvPicPr>
        <p:blipFill>
          <a:blip r:embed="rId6"/>
          <a:srcRect/>
          <a:stretch>
            <a:fillRect/>
          </a:stretch>
        </p:blipFill>
        <p:spPr bwMode="auto">
          <a:xfrm>
            <a:off x="2736137" y="5755810"/>
            <a:ext cx="1620000" cy="475364"/>
          </a:xfrm>
          <a:prstGeom prst="rect">
            <a:avLst/>
          </a:prstGeom>
          <a:noFill/>
          <a:ln w="9525">
            <a:noFill/>
            <a:miter lim="800000"/>
            <a:headEnd/>
            <a:tailEnd/>
          </a:ln>
        </p:spPr>
      </p:pic>
      <p:pic>
        <p:nvPicPr>
          <p:cNvPr id="1029" name="Picture 5" descr="W:\MyDocument\デスクトップ\Spring_Logo.png"/>
          <p:cNvPicPr>
            <a:picLocks noChangeAspect="1" noChangeArrowheads="1"/>
          </p:cNvPicPr>
          <p:nvPr/>
        </p:nvPicPr>
        <p:blipFill>
          <a:blip r:embed="rId7"/>
          <a:srcRect/>
          <a:stretch>
            <a:fillRect/>
          </a:stretch>
        </p:blipFill>
        <p:spPr bwMode="auto">
          <a:xfrm>
            <a:off x="58056" y="1595212"/>
            <a:ext cx="1218424" cy="725250"/>
          </a:xfrm>
          <a:prstGeom prst="rect">
            <a:avLst/>
          </a:prstGeom>
          <a:noFill/>
        </p:spPr>
      </p:pic>
      <p:pic>
        <p:nvPicPr>
          <p:cNvPr id="1030" name="Picture 6" descr="W:\MyDocument\デスクトップ\Virtualbox_logo.png"/>
          <p:cNvPicPr>
            <a:picLocks noChangeAspect="1" noChangeArrowheads="1"/>
          </p:cNvPicPr>
          <p:nvPr/>
        </p:nvPicPr>
        <p:blipFill>
          <a:blip r:embed="rId8"/>
          <a:srcRect/>
          <a:stretch>
            <a:fillRect/>
          </a:stretch>
        </p:blipFill>
        <p:spPr bwMode="auto">
          <a:xfrm>
            <a:off x="1933991" y="5402928"/>
            <a:ext cx="1080000" cy="1080000"/>
          </a:xfrm>
          <a:prstGeom prst="rect">
            <a:avLst/>
          </a:prstGeom>
          <a:noFill/>
        </p:spPr>
      </p:pic>
      <p:sp>
        <p:nvSpPr>
          <p:cNvPr id="30" name="角丸四角形 29"/>
          <p:cNvSpPr/>
          <p:nvPr/>
        </p:nvSpPr>
        <p:spPr bwMode="auto">
          <a:xfrm>
            <a:off x="1995675" y="6476983"/>
            <a:ext cx="23760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仮想化</a:t>
            </a:r>
          </a:p>
        </p:txBody>
      </p:sp>
      <p:sp>
        <p:nvSpPr>
          <p:cNvPr id="32" name="角丸四角形 31"/>
          <p:cNvSpPr/>
          <p:nvPr/>
        </p:nvSpPr>
        <p:spPr bwMode="auto">
          <a:xfrm>
            <a:off x="65310" y="23730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Application FW</a:t>
            </a:r>
            <a:endParaRPr kumimoji="1" lang="ja-JP" altLang="en-US" sz="1200" dirty="0" smtClean="0">
              <a:solidFill>
                <a:schemeClr val="bg1"/>
              </a:solidFill>
              <a:latin typeface="+mn-ea"/>
            </a:endParaRPr>
          </a:p>
        </p:txBody>
      </p:sp>
      <p:cxnSp>
        <p:nvCxnSpPr>
          <p:cNvPr id="34" name="直線コネクタ 33"/>
          <p:cNvCxnSpPr/>
          <p:nvPr/>
        </p:nvCxnSpPr>
        <p:spPr bwMode="auto">
          <a:xfrm>
            <a:off x="105230" y="5268686"/>
            <a:ext cx="8928000" cy="0"/>
          </a:xfrm>
          <a:prstGeom prst="line">
            <a:avLst/>
          </a:prstGeom>
          <a:noFill/>
          <a:ln w="9525" cap="flat" cmpd="sng" algn="ctr">
            <a:solidFill>
              <a:schemeClr val="bg1">
                <a:lumMod val="65000"/>
              </a:schemeClr>
            </a:solidFill>
            <a:prstDash val="solid"/>
            <a:round/>
            <a:headEnd type="none" w="med" len="med"/>
            <a:tailEnd type="none" w="med" len="med"/>
          </a:ln>
          <a:effectLst/>
        </p:spPr>
      </p:cxnSp>
      <p:cxnSp>
        <p:nvCxnSpPr>
          <p:cNvPr id="58" name="図形 57"/>
          <p:cNvCxnSpPr>
            <a:stCxn id="11" idx="2"/>
            <a:endCxn id="20" idx="1"/>
          </p:cNvCxnSpPr>
          <p:nvPr/>
        </p:nvCxnSpPr>
        <p:spPr bwMode="auto">
          <a:xfrm rot="16200000" flipH="1">
            <a:off x="2063239" y="2905886"/>
            <a:ext cx="1149452" cy="58783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59" name="図形 58"/>
          <p:cNvCxnSpPr>
            <a:stCxn id="11" idx="2"/>
            <a:endCxn id="21" idx="1"/>
          </p:cNvCxnSpPr>
          <p:nvPr/>
        </p:nvCxnSpPr>
        <p:spPr bwMode="auto">
          <a:xfrm rot="16200000" flipH="1">
            <a:off x="1479675" y="3489450"/>
            <a:ext cx="2334170" cy="60542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63" name="図形 62"/>
          <p:cNvCxnSpPr>
            <a:stCxn id="20" idx="3"/>
            <a:endCxn id="18" idx="2"/>
          </p:cNvCxnSpPr>
          <p:nvPr/>
        </p:nvCxnSpPr>
        <p:spPr bwMode="auto">
          <a:xfrm flipV="1">
            <a:off x="4252680" y="2625075"/>
            <a:ext cx="2144805"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66" name="図形 65"/>
          <p:cNvCxnSpPr>
            <a:stCxn id="20" idx="3"/>
            <a:endCxn id="23" idx="2"/>
          </p:cNvCxnSpPr>
          <p:nvPr/>
        </p:nvCxnSpPr>
        <p:spPr bwMode="auto">
          <a:xfrm flipV="1">
            <a:off x="4252680" y="2625075"/>
            <a:ext cx="3387971" cy="1149452"/>
          </a:xfrm>
          <a:prstGeom prst="bentConnector2">
            <a:avLst/>
          </a:prstGeom>
          <a:noFill/>
          <a:ln w="9525" cap="flat" cmpd="sng" algn="ctr">
            <a:solidFill>
              <a:schemeClr val="bg1">
                <a:lumMod val="75000"/>
              </a:schemeClr>
            </a:solidFill>
            <a:prstDash val="solid"/>
            <a:round/>
            <a:headEnd type="arrow" w="med" len="med"/>
            <a:tailEnd type="arrow"/>
          </a:ln>
          <a:effectLst/>
        </p:spPr>
      </p:cxnSp>
      <p:cxnSp>
        <p:nvCxnSpPr>
          <p:cNvPr id="33" name="直線コネクタ 32"/>
          <p:cNvCxnSpPr/>
          <p:nvPr/>
        </p:nvCxnSpPr>
        <p:spPr bwMode="auto">
          <a:xfrm>
            <a:off x="3193147" y="1016002"/>
            <a:ext cx="1585" cy="4248000"/>
          </a:xfrm>
          <a:prstGeom prst="line">
            <a:avLst/>
          </a:prstGeom>
          <a:noFill/>
          <a:ln w="9525" cap="flat" cmpd="sng" algn="ctr">
            <a:solidFill>
              <a:schemeClr val="bg1">
                <a:lumMod val="85000"/>
              </a:schemeClr>
            </a:solidFill>
            <a:prstDash val="dash"/>
            <a:round/>
            <a:headEnd type="none" w="med" len="med"/>
            <a:tailEnd type="none" w="med" len="med"/>
          </a:ln>
          <a:effectLst/>
        </p:spPr>
      </p:cxnSp>
      <p:cxnSp>
        <p:nvCxnSpPr>
          <p:cNvPr id="46" name="直線コネクタ 45"/>
          <p:cNvCxnSpPr/>
          <p:nvPr/>
        </p:nvCxnSpPr>
        <p:spPr bwMode="auto">
          <a:xfrm>
            <a:off x="8196939" y="1202870"/>
            <a:ext cx="1585" cy="4032000"/>
          </a:xfrm>
          <a:prstGeom prst="line">
            <a:avLst/>
          </a:prstGeom>
          <a:noFill/>
          <a:ln w="9525" cap="flat" cmpd="sng" algn="ctr">
            <a:solidFill>
              <a:schemeClr val="bg1">
                <a:lumMod val="85000"/>
              </a:schemeClr>
            </a:solidFill>
            <a:prstDash val="dash"/>
            <a:round/>
            <a:headEnd type="none" w="med" len="med"/>
            <a:tailEnd type="none" w="med" len="med"/>
          </a:ln>
          <a:effectLst/>
        </p:spPr>
      </p:cxnSp>
      <p:pic>
        <p:nvPicPr>
          <p:cNvPr id="2050" name="Picture 2"/>
          <p:cNvPicPr>
            <a:picLocks noChangeAspect="1" noChangeArrowheads="1"/>
          </p:cNvPicPr>
          <p:nvPr/>
        </p:nvPicPr>
        <p:blipFill>
          <a:blip r:embed="rId9"/>
          <a:srcRect/>
          <a:stretch>
            <a:fillRect/>
          </a:stretch>
        </p:blipFill>
        <p:spPr bwMode="auto">
          <a:xfrm>
            <a:off x="6005402" y="1804995"/>
            <a:ext cx="900000" cy="430438"/>
          </a:xfrm>
          <a:prstGeom prst="rect">
            <a:avLst/>
          </a:prstGeom>
          <a:noFill/>
          <a:ln w="9525">
            <a:noFill/>
            <a:miter lim="800000"/>
            <a:headEnd/>
            <a:tailEnd/>
          </a:ln>
        </p:spPr>
      </p:pic>
      <p:cxnSp>
        <p:nvCxnSpPr>
          <p:cNvPr id="54" name="直線矢印コネクタ 53"/>
          <p:cNvCxnSpPr>
            <a:stCxn id="32" idx="3"/>
            <a:endCxn id="11" idx="1"/>
          </p:cNvCxnSpPr>
          <p:nvPr/>
        </p:nvCxnSpPr>
        <p:spPr bwMode="auto">
          <a:xfrm>
            <a:off x="1386110" y="2499075"/>
            <a:ext cx="297540" cy="0"/>
          </a:xfrm>
          <a:prstGeom prst="straightConnector1">
            <a:avLst/>
          </a:prstGeom>
          <a:noFill/>
          <a:ln w="9525" cap="flat" cmpd="sng" algn="ctr">
            <a:solidFill>
              <a:schemeClr val="bg1">
                <a:lumMod val="75000"/>
              </a:schemeClr>
            </a:solidFill>
            <a:prstDash val="solid"/>
            <a:round/>
            <a:headEnd type="none" w="med" len="med"/>
            <a:tailEnd type="arrow"/>
          </a:ln>
          <a:effectLst/>
        </p:spPr>
      </p:cxnSp>
      <p:sp>
        <p:nvSpPr>
          <p:cNvPr id="20" name="角丸四角形 19"/>
          <p:cNvSpPr/>
          <p:nvPr/>
        </p:nvSpPr>
        <p:spPr bwMode="auto">
          <a:xfrm>
            <a:off x="2931880" y="3648527"/>
            <a:ext cx="13208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CI</a:t>
            </a:r>
            <a:r>
              <a:rPr lang="ja-JP" altLang="en-US" sz="1200" dirty="0" smtClean="0">
                <a:solidFill>
                  <a:schemeClr val="bg1"/>
                </a:solidFill>
                <a:latin typeface="+mn-ea"/>
              </a:rPr>
              <a:t>　</a:t>
            </a:r>
            <a:r>
              <a:rPr lang="en-US" altLang="ja-JP" sz="1200" dirty="0" smtClean="0">
                <a:solidFill>
                  <a:schemeClr val="bg1"/>
                </a:solidFill>
                <a:latin typeface="+mn-ea"/>
              </a:rPr>
              <a:t>Mgt</a:t>
            </a:r>
            <a:endParaRPr lang="ja-JP" altLang="en-US" sz="1200" dirty="0" smtClean="0">
              <a:solidFill>
                <a:schemeClr val="bg1"/>
              </a:solidFill>
              <a:latin typeface="+mn-ea"/>
            </a:endParaRPr>
          </a:p>
        </p:txBody>
      </p:sp>
      <p:sp>
        <p:nvSpPr>
          <p:cNvPr id="21" name="角丸四角形 20"/>
          <p:cNvSpPr/>
          <p:nvPr/>
        </p:nvSpPr>
        <p:spPr bwMode="auto">
          <a:xfrm>
            <a:off x="2949470" y="4833245"/>
            <a:ext cx="1321200" cy="252000"/>
          </a:xfrm>
          <a:prstGeom prst="roundRect">
            <a:avLst/>
          </a:prstGeom>
          <a:ln>
            <a:headEnd/>
            <a:tailEnd/>
          </a:ln>
        </p:spPr>
        <p:style>
          <a:lnRef idx="3">
            <a:schemeClr val="lt1"/>
          </a:lnRef>
          <a:fillRef idx="1">
            <a:schemeClr val="accent4"/>
          </a:fillRef>
          <a:effectRef idx="1">
            <a:schemeClr val="accent4"/>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Issue Mgt</a:t>
            </a:r>
            <a:endParaRPr lang="ja-JP" altLang="en-US" sz="1200" dirty="0" smtClean="0">
              <a:solidFill>
                <a:schemeClr val="bg1"/>
              </a:solidFill>
              <a:latin typeface="+mn-ea"/>
            </a:endParaRPr>
          </a:p>
        </p:txBody>
      </p:sp>
      <p:cxnSp>
        <p:nvCxnSpPr>
          <p:cNvPr id="48" name="直線矢印コネクタ 47"/>
          <p:cNvCxnSpPr>
            <a:stCxn id="20" idx="2"/>
          </p:cNvCxnSpPr>
          <p:nvPr/>
        </p:nvCxnSpPr>
        <p:spPr bwMode="auto">
          <a:xfrm flipH="1">
            <a:off x="3590960" y="3900527"/>
            <a:ext cx="1320" cy="422842"/>
          </a:xfrm>
          <a:prstGeom prst="straightConnector1">
            <a:avLst/>
          </a:prstGeom>
          <a:noFill/>
          <a:ln w="9525" cap="flat" cmpd="sng" algn="ctr">
            <a:solidFill>
              <a:schemeClr val="bg1">
                <a:lumMod val="75000"/>
              </a:schemeClr>
            </a:solidFill>
            <a:prstDash val="solid"/>
            <a:round/>
            <a:headEnd type="none" w="med" len="med"/>
            <a:tailEnd type="arrow"/>
          </a:ln>
          <a:effectLst/>
        </p:spPr>
      </p:cxnSp>
      <p:cxnSp>
        <p:nvCxnSpPr>
          <p:cNvPr id="61" name="図形 60"/>
          <p:cNvCxnSpPr>
            <a:endCxn id="14" idx="2"/>
          </p:cNvCxnSpPr>
          <p:nvPr/>
        </p:nvCxnSpPr>
        <p:spPr bwMode="auto">
          <a:xfrm rot="5400000" flipH="1" flipV="1">
            <a:off x="3501860" y="2622132"/>
            <a:ext cx="489308" cy="495194"/>
          </a:xfrm>
          <a:prstGeom prst="bentConnector3">
            <a:avLst>
              <a:gd name="adj1" fmla="val 50000"/>
            </a:avLst>
          </a:prstGeom>
          <a:noFill/>
          <a:ln w="9525" cap="flat" cmpd="sng" algn="ctr">
            <a:solidFill>
              <a:schemeClr val="bg1">
                <a:lumMod val="75000"/>
              </a:schemeClr>
            </a:solidFill>
            <a:prstDash val="solid"/>
            <a:round/>
            <a:headEnd type="arrow" w="med" len="med"/>
            <a:tailEnd type="arrow"/>
          </a:ln>
          <a:effectLst/>
        </p:spPr>
      </p:cxnSp>
      <p:pic>
        <p:nvPicPr>
          <p:cNvPr id="2052" name="Picture 4"/>
          <p:cNvPicPr>
            <a:picLocks noChangeAspect="1" noChangeArrowheads="1"/>
          </p:cNvPicPr>
          <p:nvPr/>
        </p:nvPicPr>
        <p:blipFill>
          <a:blip r:embed="rId10"/>
          <a:srcRect/>
          <a:stretch>
            <a:fillRect/>
          </a:stretch>
        </p:blipFill>
        <p:spPr bwMode="auto">
          <a:xfrm>
            <a:off x="34925" y="2701925"/>
            <a:ext cx="1428750" cy="514350"/>
          </a:xfrm>
          <a:prstGeom prst="rect">
            <a:avLst/>
          </a:prstGeom>
          <a:noFill/>
          <a:ln w="9525">
            <a:noFill/>
            <a:miter lim="800000"/>
            <a:headEnd/>
            <a:tailEnd/>
          </a:ln>
        </p:spPr>
      </p:pic>
      <p:sp>
        <p:nvSpPr>
          <p:cNvPr id="68" name="角丸四角形 67"/>
          <p:cNvSpPr/>
          <p:nvPr/>
        </p:nvSpPr>
        <p:spPr bwMode="auto">
          <a:xfrm>
            <a:off x="65310" y="37446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JAVA Library</a:t>
            </a:r>
            <a:endParaRPr kumimoji="1" lang="ja-JP" altLang="en-US" sz="1200" dirty="0" smtClean="0">
              <a:solidFill>
                <a:schemeClr val="bg1"/>
              </a:solidFill>
              <a:latin typeface="+mn-ea"/>
            </a:endParaRPr>
          </a:p>
        </p:txBody>
      </p:sp>
      <p:cxnSp>
        <p:nvCxnSpPr>
          <p:cNvPr id="69" name="図形 60"/>
          <p:cNvCxnSpPr>
            <a:stCxn id="68" idx="3"/>
            <a:endCxn id="11" idx="1"/>
          </p:cNvCxnSpPr>
          <p:nvPr/>
        </p:nvCxnSpPr>
        <p:spPr bwMode="auto">
          <a:xfrm flipV="1">
            <a:off x="1386110" y="2499075"/>
            <a:ext cx="297540" cy="13716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sp>
        <p:nvSpPr>
          <p:cNvPr id="67" name="正方形/長方形 66"/>
          <p:cNvSpPr/>
          <p:nvPr/>
        </p:nvSpPr>
        <p:spPr bwMode="auto">
          <a:xfrm>
            <a:off x="249099" y="3276449"/>
            <a:ext cx="1188000" cy="288000"/>
          </a:xfrm>
          <a:prstGeom prst="rect">
            <a:avLst/>
          </a:prstGeom>
          <a:noFill/>
          <a:ln w="9525">
            <a:noFill/>
            <a:miter lim="800000"/>
            <a:headEnd/>
            <a:tailEnd/>
          </a:ln>
          <a:effectLst/>
        </p:spPr>
        <p:txBody>
          <a:bodyPr wrap="none" rtlCol="0" anchor="ctr" anchorCtr="0">
            <a:noAutofit/>
          </a:bodyPr>
          <a:lstStyle/>
          <a:p>
            <a:pPr algn="ctr"/>
            <a:r>
              <a:rPr kumimoji="1" lang="en-US" altLang="ja-JP" sz="2000" dirty="0" smtClean="0">
                <a:ln>
                  <a:solidFill>
                    <a:schemeClr val="bg1"/>
                  </a:solidFill>
                </a:ln>
                <a:solidFill>
                  <a:schemeClr val="tx1"/>
                </a:solidFill>
                <a:latin typeface="+mj-ea"/>
                <a:ea typeface="+mj-ea"/>
              </a:rPr>
              <a:t>Lombok</a:t>
            </a:r>
            <a:endParaRPr kumimoji="1" lang="ja-JP" altLang="en-US" sz="1800" dirty="0" smtClean="0">
              <a:ln>
                <a:solidFill>
                  <a:schemeClr val="bg1"/>
                </a:solidFill>
              </a:ln>
              <a:solidFill>
                <a:schemeClr val="tx1"/>
              </a:solidFill>
              <a:latin typeface="+mj-ea"/>
              <a:ea typeface="+mj-ea"/>
            </a:endParaRPr>
          </a:p>
        </p:txBody>
      </p:sp>
      <p:pic>
        <p:nvPicPr>
          <p:cNvPr id="2053" name="Picture 5"/>
          <p:cNvPicPr>
            <a:picLocks noChangeAspect="1" noChangeArrowheads="1"/>
          </p:cNvPicPr>
          <p:nvPr/>
        </p:nvPicPr>
        <p:blipFill>
          <a:blip r:embed="rId11"/>
          <a:srcRect/>
          <a:stretch>
            <a:fillRect/>
          </a:stretch>
        </p:blipFill>
        <p:spPr bwMode="auto">
          <a:xfrm>
            <a:off x="153988" y="3089276"/>
            <a:ext cx="216000" cy="624001"/>
          </a:xfrm>
          <a:prstGeom prst="rect">
            <a:avLst/>
          </a:prstGeom>
          <a:noFill/>
          <a:ln w="9525">
            <a:noFill/>
            <a:miter lim="800000"/>
            <a:headEnd/>
            <a:tailEnd/>
          </a:ln>
        </p:spPr>
      </p:pic>
      <p:sp>
        <p:nvSpPr>
          <p:cNvPr id="72" name="角丸四角形 71"/>
          <p:cNvSpPr/>
          <p:nvPr/>
        </p:nvSpPr>
        <p:spPr bwMode="auto">
          <a:xfrm>
            <a:off x="65310" y="4811475"/>
            <a:ext cx="1320800" cy="252000"/>
          </a:xfrm>
          <a:prstGeom prst="roundRect">
            <a:avLst/>
          </a:prstGeom>
          <a:ln>
            <a:headEnd/>
            <a:tailEnd/>
          </a:ln>
        </p:spPr>
        <p:style>
          <a:lnRef idx="3">
            <a:schemeClr val="lt1"/>
          </a:lnRef>
          <a:fillRef idx="1">
            <a:schemeClr val="accent2"/>
          </a:fillRef>
          <a:effectRef idx="1">
            <a:schemeClr val="accent2"/>
          </a:effectRef>
          <a:fontRef idx="minor">
            <a:schemeClr val="lt1"/>
          </a:fontRef>
        </p:style>
        <p:txBody>
          <a:bodyPr wrap="none" lIns="36000" tIns="36000" rIns="36000" bIns="36000" rtlCol="0" anchor="ctr" anchorCtr="0">
            <a:noAutofit/>
          </a:bodyPr>
          <a:lstStyle/>
          <a:p>
            <a:pPr algn="ctr"/>
            <a:r>
              <a:rPr kumimoji="1" lang="en-US" altLang="ja-JP" sz="1200" dirty="0" smtClean="0">
                <a:solidFill>
                  <a:schemeClr val="bg1"/>
                </a:solidFill>
                <a:latin typeface="+mn-ea"/>
              </a:rPr>
              <a:t>DBMS</a:t>
            </a:r>
            <a:endParaRPr kumimoji="1" lang="ja-JP" altLang="en-US" sz="1200" dirty="0" smtClean="0">
              <a:solidFill>
                <a:schemeClr val="bg1"/>
              </a:solidFill>
              <a:latin typeface="+mn-ea"/>
            </a:endParaRPr>
          </a:p>
        </p:txBody>
      </p:sp>
      <p:cxnSp>
        <p:nvCxnSpPr>
          <p:cNvPr id="73" name="図形 60"/>
          <p:cNvCxnSpPr>
            <a:stCxn id="72" idx="3"/>
            <a:endCxn id="11" idx="1"/>
          </p:cNvCxnSpPr>
          <p:nvPr/>
        </p:nvCxnSpPr>
        <p:spPr bwMode="auto">
          <a:xfrm flipV="1">
            <a:off x="1386110" y="2499075"/>
            <a:ext cx="297540" cy="2438400"/>
          </a:xfrm>
          <a:prstGeom prst="bentConnector3">
            <a:avLst>
              <a:gd name="adj1" fmla="val 50000"/>
            </a:avLst>
          </a:prstGeom>
          <a:noFill/>
          <a:ln w="9525" cap="flat" cmpd="sng" algn="ctr">
            <a:solidFill>
              <a:schemeClr val="bg1">
                <a:lumMod val="75000"/>
              </a:schemeClr>
            </a:solidFill>
            <a:prstDash val="solid"/>
            <a:round/>
            <a:headEnd type="none" w="med" len="med"/>
            <a:tailEnd type="arrow"/>
          </a:ln>
          <a:effectLst/>
        </p:spPr>
      </p:cxnSp>
      <p:cxnSp>
        <p:nvCxnSpPr>
          <p:cNvPr id="77" name="図形 76"/>
          <p:cNvCxnSpPr/>
          <p:nvPr/>
        </p:nvCxnSpPr>
        <p:spPr bwMode="auto">
          <a:xfrm rot="10800000">
            <a:off x="1309918" y="5346700"/>
            <a:ext cx="647700" cy="740100"/>
          </a:xfrm>
          <a:prstGeom prst="bentConnector2">
            <a:avLst/>
          </a:prstGeom>
          <a:noFill/>
          <a:ln w="9525" cap="flat" cmpd="sng" algn="ctr">
            <a:solidFill>
              <a:schemeClr val="bg1">
                <a:lumMod val="75000"/>
              </a:schemeClr>
            </a:solidFill>
            <a:prstDash val="solid"/>
            <a:round/>
            <a:headEnd type="none" w="med" len="med"/>
            <a:tailEnd type="arrow"/>
          </a:ln>
          <a:effectLst/>
        </p:spPr>
      </p:cxnSp>
      <p:cxnSp>
        <p:nvCxnSpPr>
          <p:cNvPr id="83" name="図形 82"/>
          <p:cNvCxnSpPr/>
          <p:nvPr/>
        </p:nvCxnSpPr>
        <p:spPr bwMode="auto">
          <a:xfrm flipV="1">
            <a:off x="7425850" y="5334000"/>
            <a:ext cx="540000" cy="752800"/>
          </a:xfrm>
          <a:prstGeom prst="bentConnector2">
            <a:avLst/>
          </a:prstGeom>
          <a:noFill/>
          <a:ln w="9525" cap="flat" cmpd="sng" algn="ctr">
            <a:solidFill>
              <a:schemeClr val="bg1">
                <a:lumMod val="75000"/>
              </a:schemeClr>
            </a:solidFill>
            <a:prstDash val="solid"/>
            <a:round/>
            <a:headEnd type="none" w="med" len="med"/>
            <a:tailEnd type="arrow"/>
          </a:ln>
          <a:effectLst/>
        </p:spPr>
      </p:cxnSp>
      <p:sp>
        <p:nvSpPr>
          <p:cNvPr id="90" name="正方形/長方形 89"/>
          <p:cNvSpPr/>
          <p:nvPr/>
        </p:nvSpPr>
        <p:spPr bwMode="auto">
          <a:xfrm>
            <a:off x="2376635" y="37426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sp>
        <p:nvSpPr>
          <p:cNvPr id="91" name="正方形/長方形 90"/>
          <p:cNvSpPr/>
          <p:nvPr/>
        </p:nvSpPr>
        <p:spPr bwMode="auto">
          <a:xfrm>
            <a:off x="2370285" y="4949108"/>
            <a:ext cx="486030"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Hook</a:t>
            </a:r>
            <a:endParaRPr kumimoji="1" lang="ja-JP" altLang="en-US" sz="1100" dirty="0" smtClean="0">
              <a:solidFill>
                <a:schemeClr val="bg1">
                  <a:lumMod val="75000"/>
                </a:schemeClr>
              </a:solidFill>
              <a:latin typeface="+mn-ea"/>
              <a:ea typeface="+mn-ea"/>
            </a:endParaRPr>
          </a:p>
        </p:txBody>
      </p:sp>
      <p:cxnSp>
        <p:nvCxnSpPr>
          <p:cNvPr id="93" name="直線矢印コネクタ 92"/>
          <p:cNvCxnSpPr>
            <a:stCxn id="11" idx="3"/>
            <a:endCxn id="14" idx="1"/>
          </p:cNvCxnSpPr>
          <p:nvPr/>
        </p:nvCxnSpPr>
        <p:spPr bwMode="auto">
          <a:xfrm>
            <a:off x="3004450" y="2499075"/>
            <a:ext cx="413661" cy="0"/>
          </a:xfrm>
          <a:prstGeom prst="straightConnector1">
            <a:avLst/>
          </a:prstGeom>
          <a:noFill/>
          <a:ln w="9525" cap="flat" cmpd="sng" algn="ctr">
            <a:solidFill>
              <a:schemeClr val="bg1">
                <a:lumMod val="75000"/>
              </a:schemeClr>
            </a:solidFill>
            <a:prstDash val="solid"/>
            <a:round/>
            <a:headEnd type="none" w="med" len="med"/>
            <a:tailEnd type="arrow"/>
          </a:ln>
          <a:effectLst/>
        </p:spPr>
      </p:cxnSp>
      <p:sp>
        <p:nvSpPr>
          <p:cNvPr id="96" name="正方形/長方形 95"/>
          <p:cNvSpPr/>
          <p:nvPr/>
        </p:nvSpPr>
        <p:spPr bwMode="auto">
          <a:xfrm>
            <a:off x="1198240" y="6104808"/>
            <a:ext cx="747319" cy="244682"/>
          </a:xfrm>
          <a:prstGeom prst="rect">
            <a:avLst/>
          </a:prstGeom>
          <a:noFill/>
          <a:ln w="9525">
            <a:noFill/>
            <a:miter lim="800000"/>
            <a:headEnd/>
            <a:tailEnd/>
          </a:ln>
          <a:effectLst/>
        </p:spPr>
        <p:txBody>
          <a:bodyPr wrap="none" rtlCol="0" anchor="ctr" anchorCtr="0">
            <a:spAutoFit/>
          </a:bodyPr>
          <a:lstStyle/>
          <a:p>
            <a:pPr algn="ctr"/>
            <a:r>
              <a:rPr kumimoji="1" lang="en-US" altLang="ja-JP" sz="1100" dirty="0" smtClean="0">
                <a:solidFill>
                  <a:schemeClr val="bg1">
                    <a:lumMod val="75000"/>
                  </a:schemeClr>
                </a:solidFill>
                <a:latin typeface="+mn-ea"/>
                <a:ea typeface="+mn-ea"/>
              </a:rPr>
              <a:t>Dev.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sp>
        <p:nvSpPr>
          <p:cNvPr id="97" name="正方形/長方形 96"/>
          <p:cNvSpPr/>
          <p:nvPr/>
        </p:nvSpPr>
        <p:spPr bwMode="auto">
          <a:xfrm>
            <a:off x="7600752" y="6130208"/>
            <a:ext cx="787395" cy="244682"/>
          </a:xfrm>
          <a:prstGeom prst="rect">
            <a:avLst/>
          </a:prstGeom>
          <a:noFill/>
          <a:ln w="9525">
            <a:noFill/>
            <a:miter lim="800000"/>
            <a:headEnd/>
            <a:tailEnd/>
          </a:ln>
          <a:effectLst/>
        </p:spPr>
        <p:txBody>
          <a:bodyPr wrap="none" rtlCol="0" anchor="ctr" anchorCtr="0">
            <a:spAutoFit/>
          </a:bodyPr>
          <a:lstStyle/>
          <a:p>
            <a:pPr algn="ctr"/>
            <a:r>
              <a:rPr lang="en-US" altLang="ja-JP" sz="1100" dirty="0" smtClean="0">
                <a:solidFill>
                  <a:schemeClr val="bg1">
                    <a:lumMod val="75000"/>
                  </a:schemeClr>
                </a:solidFill>
                <a:latin typeface="+mn-ea"/>
                <a:ea typeface="+mn-ea"/>
              </a:rPr>
              <a:t>Test</a:t>
            </a:r>
            <a:r>
              <a:rPr kumimoji="1" lang="en-US" altLang="ja-JP" sz="1100" dirty="0" smtClean="0">
                <a:solidFill>
                  <a:schemeClr val="bg1">
                    <a:lumMod val="75000"/>
                  </a:schemeClr>
                </a:solidFill>
                <a:latin typeface="+mn-ea"/>
                <a:ea typeface="+mn-ea"/>
              </a:rPr>
              <a:t>. </a:t>
            </a:r>
            <a:r>
              <a:rPr kumimoji="1" lang="en-US" altLang="ja-JP" sz="1100" dirty="0" err="1" smtClean="0">
                <a:solidFill>
                  <a:schemeClr val="bg1">
                    <a:lumMod val="75000"/>
                  </a:schemeClr>
                </a:solidFill>
                <a:latin typeface="+mn-ea"/>
                <a:ea typeface="+mn-ea"/>
              </a:rPr>
              <a:t>Env</a:t>
            </a:r>
            <a:r>
              <a:rPr kumimoji="1" lang="en-US" altLang="ja-JP" sz="1100" dirty="0" smtClean="0">
                <a:solidFill>
                  <a:schemeClr val="bg1">
                    <a:lumMod val="75000"/>
                  </a:schemeClr>
                </a:solidFill>
                <a:latin typeface="+mn-ea"/>
                <a:ea typeface="+mn-ea"/>
              </a:rPr>
              <a:t>.</a:t>
            </a:r>
            <a:endParaRPr kumimoji="1" lang="ja-JP" altLang="en-US" sz="1100" dirty="0" smtClean="0">
              <a:solidFill>
                <a:schemeClr val="bg1">
                  <a:lumMod val="75000"/>
                </a:schemeClr>
              </a:solidFill>
              <a:latin typeface="+mn-ea"/>
              <a:ea typeface="+mn-ea"/>
            </a:endParaRPr>
          </a:p>
        </p:txBody>
      </p:sp>
      <p:cxnSp>
        <p:nvCxnSpPr>
          <p:cNvPr id="104" name="直線コネクタ 103"/>
          <p:cNvCxnSpPr>
            <a:stCxn id="11" idx="3"/>
          </p:cNvCxnSpPr>
          <p:nvPr/>
        </p:nvCxnSpPr>
        <p:spPr bwMode="auto">
          <a:xfrm>
            <a:off x="3004450" y="2499075"/>
            <a:ext cx="5450" cy="612000"/>
          </a:xfrm>
          <a:prstGeom prst="line">
            <a:avLst/>
          </a:prstGeom>
          <a:noFill/>
          <a:ln w="9525" cap="flat" cmpd="sng" algn="ctr">
            <a:solidFill>
              <a:schemeClr val="bg1">
                <a:lumMod val="75000"/>
              </a:schemeClr>
            </a:solidFill>
            <a:prstDash val="solid"/>
            <a:round/>
            <a:headEnd type="none" w="med" len="med"/>
            <a:tailEnd type="none"/>
          </a:ln>
          <a:effectLst/>
        </p:spPr>
      </p:cxnSp>
      <p:sp>
        <p:nvSpPr>
          <p:cNvPr id="108" name="正方形/長方形 107"/>
          <p:cNvSpPr/>
          <p:nvPr/>
        </p:nvSpPr>
        <p:spPr bwMode="auto">
          <a:xfrm>
            <a:off x="2893017" y="2499183"/>
            <a:ext cx="558166" cy="3693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Check </a:t>
            </a:r>
          </a:p>
          <a:p>
            <a:pPr algn="ctr"/>
            <a:r>
              <a:rPr kumimoji="1" lang="en-US" altLang="ja-JP" sz="1000" dirty="0" smtClean="0">
                <a:solidFill>
                  <a:schemeClr val="bg1">
                    <a:lumMod val="75000"/>
                  </a:schemeClr>
                </a:solidFill>
                <a:latin typeface="+mn-ea"/>
                <a:ea typeface="+mn-ea"/>
              </a:rPr>
              <a:t>Out</a:t>
            </a:r>
            <a:endParaRPr kumimoji="1" lang="ja-JP" altLang="en-US" sz="1000" dirty="0" smtClean="0">
              <a:solidFill>
                <a:schemeClr val="bg1">
                  <a:lumMod val="75000"/>
                </a:schemeClr>
              </a:solidFill>
              <a:latin typeface="+mn-ea"/>
              <a:ea typeface="+mn-ea"/>
            </a:endParaRPr>
          </a:p>
        </p:txBody>
      </p:sp>
      <p:sp>
        <p:nvSpPr>
          <p:cNvPr id="109" name="正方形/長方形 108"/>
          <p:cNvSpPr/>
          <p:nvPr/>
        </p:nvSpPr>
        <p:spPr bwMode="auto">
          <a:xfrm>
            <a:off x="4016932" y="2682733"/>
            <a:ext cx="784189" cy="230832"/>
          </a:xfrm>
          <a:prstGeom prst="rect">
            <a:avLst/>
          </a:prstGeom>
          <a:noFill/>
          <a:ln w="9525">
            <a:noFill/>
            <a:miter lim="800000"/>
            <a:headEnd/>
            <a:tailEnd/>
          </a:ln>
          <a:effectLst/>
        </p:spPr>
        <p:txBody>
          <a:bodyPr wrap="none" rtlCol="0" anchor="ctr" anchorCtr="0">
            <a:spAutoFit/>
          </a:bodyPr>
          <a:lstStyle/>
          <a:p>
            <a:pPr algn="ctr"/>
            <a:r>
              <a:rPr kumimoji="1" lang="en-US" altLang="ja-JP" sz="1000" dirty="0" smtClean="0">
                <a:solidFill>
                  <a:schemeClr val="bg1">
                    <a:lumMod val="75000"/>
                  </a:schemeClr>
                </a:solidFill>
                <a:latin typeface="+mn-ea"/>
                <a:ea typeface="+mn-ea"/>
              </a:rPr>
              <a:t>Build Exec.</a:t>
            </a:r>
            <a:endParaRPr kumimoji="1" lang="ja-JP" altLang="en-US" sz="1000" dirty="0" smtClean="0">
              <a:solidFill>
                <a:schemeClr val="bg1">
                  <a:lumMod val="75000"/>
                </a:schemeClr>
              </a:solidFill>
              <a:latin typeface="+mn-ea"/>
              <a:ea typeface="+mn-ea"/>
            </a:endParaRPr>
          </a:p>
        </p:txBody>
      </p:sp>
      <p:sp>
        <p:nvSpPr>
          <p:cNvPr id="110" name="正方形/長方形 109"/>
          <p:cNvSpPr/>
          <p:nvPr/>
        </p:nvSpPr>
        <p:spPr bwMode="auto">
          <a:xfrm>
            <a:off x="3468338" y="287323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1" name="正方形/長方形 110"/>
          <p:cNvSpPr/>
          <p:nvPr/>
        </p:nvSpPr>
        <p:spPr bwMode="auto">
          <a:xfrm>
            <a:off x="3535013" y="3920983"/>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2" name="正方形/長方形 111"/>
          <p:cNvSpPr/>
          <p:nvPr/>
        </p:nvSpPr>
        <p:spPr bwMode="auto">
          <a:xfrm>
            <a:off x="4239863" y="3568558"/>
            <a:ext cx="588623"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Results</a:t>
            </a:r>
            <a:endParaRPr kumimoji="1" lang="ja-JP" altLang="en-US" sz="1000" dirty="0" smtClean="0">
              <a:solidFill>
                <a:schemeClr val="bg1">
                  <a:lumMod val="75000"/>
                </a:schemeClr>
              </a:solidFill>
              <a:latin typeface="+mn-ea"/>
              <a:ea typeface="+mn-ea"/>
            </a:endParaRPr>
          </a:p>
        </p:txBody>
      </p:sp>
      <p:sp>
        <p:nvSpPr>
          <p:cNvPr id="113" name="正方形/長方形 112"/>
          <p:cNvSpPr/>
          <p:nvPr/>
        </p:nvSpPr>
        <p:spPr bwMode="auto">
          <a:xfrm>
            <a:off x="6335390" y="2682733"/>
            <a:ext cx="758541"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114" name="正方形/長方形 113"/>
          <p:cNvSpPr/>
          <p:nvPr/>
        </p:nvSpPr>
        <p:spPr bwMode="auto">
          <a:xfrm>
            <a:off x="7345616" y="2682733"/>
            <a:ext cx="907620" cy="230832"/>
          </a:xfrm>
          <a:prstGeom prst="rect">
            <a:avLst/>
          </a:prstGeom>
          <a:noFill/>
          <a:ln w="9525">
            <a:noFill/>
            <a:miter lim="800000"/>
            <a:headEnd/>
            <a:tailEnd/>
          </a:ln>
          <a:effectLst/>
        </p:spPr>
        <p:txBody>
          <a:bodyPr wrap="none" rtlCol="0" anchor="ctr" anchorCtr="0">
            <a:spAutoFit/>
          </a:bodyPr>
          <a:lstStyle/>
          <a:p>
            <a:pPr algn="ctr"/>
            <a:r>
              <a:rPr lang="en-US" altLang="ja-JP" sz="1000" dirty="0" smtClean="0">
                <a:solidFill>
                  <a:schemeClr val="bg1">
                    <a:lumMod val="75000"/>
                  </a:schemeClr>
                </a:solidFill>
                <a:latin typeface="+mn-ea"/>
                <a:ea typeface="+mn-ea"/>
              </a:rPr>
              <a:t>UI Test</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pic>
        <p:nvPicPr>
          <p:cNvPr id="5" name="Picture 4"/>
          <p:cNvPicPr>
            <a:picLocks noChangeAspect="1" noChangeArrowheads="1"/>
          </p:cNvPicPr>
          <p:nvPr/>
        </p:nvPicPr>
        <p:blipFill>
          <a:blip r:embed="rId12"/>
          <a:srcRect/>
          <a:stretch>
            <a:fillRect/>
          </a:stretch>
        </p:blipFill>
        <p:spPr bwMode="auto">
          <a:xfrm>
            <a:off x="2235008" y="1845836"/>
            <a:ext cx="1080000" cy="423360"/>
          </a:xfrm>
          <a:prstGeom prst="rect">
            <a:avLst/>
          </a:prstGeom>
          <a:noFill/>
          <a:ln w="9525">
            <a:noFill/>
            <a:miter lim="800000"/>
            <a:headEnd/>
            <a:tailEnd/>
          </a:ln>
        </p:spPr>
      </p:pic>
      <p:pic>
        <p:nvPicPr>
          <p:cNvPr id="1034" name="Picture 10" descr="W:\MyDocument\デスクトップ\KuDr42X_ITXghJhSInDZekNEF0jLt3NeVxtRye3tqco.png"/>
          <p:cNvPicPr>
            <a:picLocks noChangeAspect="1" noChangeArrowheads="1"/>
          </p:cNvPicPr>
          <p:nvPr/>
        </p:nvPicPr>
        <p:blipFill>
          <a:blip r:embed="rId13"/>
          <a:srcRect/>
          <a:stretch>
            <a:fillRect/>
          </a:stretch>
        </p:blipFill>
        <p:spPr bwMode="auto">
          <a:xfrm>
            <a:off x="5575301" y="5631319"/>
            <a:ext cx="1980000" cy="672501"/>
          </a:xfrm>
          <a:prstGeom prst="rect">
            <a:avLst/>
          </a:prstGeom>
          <a:noFill/>
        </p:spPr>
      </p:pic>
      <p:sp>
        <p:nvSpPr>
          <p:cNvPr id="71" name="角丸四角形 70"/>
          <p:cNvSpPr/>
          <p:nvPr/>
        </p:nvSpPr>
        <p:spPr bwMode="auto">
          <a:xfrm>
            <a:off x="5820214" y="6487885"/>
            <a:ext cx="1320800" cy="252000"/>
          </a:xfrm>
          <a:prstGeom prst="roundRect">
            <a:avLst/>
          </a:prstGeom>
          <a:ln>
            <a:headEnd/>
            <a:tailEnd/>
          </a:ln>
        </p:spPr>
        <p:style>
          <a:lnRef idx="3">
            <a:schemeClr val="lt1"/>
          </a:lnRef>
          <a:fillRef idx="1">
            <a:schemeClr val="accent3"/>
          </a:fillRef>
          <a:effectRef idx="1">
            <a:schemeClr val="accent3"/>
          </a:effectRef>
          <a:fontRef idx="minor">
            <a:schemeClr val="lt1"/>
          </a:fontRef>
        </p:style>
        <p:txBody>
          <a:bodyPr wrap="none" lIns="36000" tIns="36000" rIns="36000" bIns="36000" rtlCol="0" anchor="ctr" anchorCtr="0">
            <a:noAutofit/>
          </a:bodyPr>
          <a:lstStyle/>
          <a:p>
            <a:pPr algn="ctr"/>
            <a:r>
              <a:rPr lang="ja-JP" altLang="en-US" sz="1200" dirty="0" smtClean="0">
                <a:solidFill>
                  <a:schemeClr val="bg1"/>
                </a:solidFill>
                <a:latin typeface="+mn-ea"/>
              </a:rPr>
              <a:t>コンテナ仮想</a:t>
            </a:r>
          </a:p>
        </p:txBody>
      </p:sp>
      <p:pic>
        <p:nvPicPr>
          <p:cNvPr id="2" name="Picture 2" descr="W:\MyDocument\デスクトップ\CoE\画像\maven-logo-black-on-white.png"/>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3469937" y="1880909"/>
            <a:ext cx="1152000" cy="291388"/>
          </a:xfrm>
          <a:prstGeom prst="rect">
            <a:avLst/>
          </a:prstGeom>
          <a:noFill/>
          <a:extLst>
            <a:ext uri="{909E8E84-426E-40DD-AFC4-6F175D3DCCD1}">
              <a14:hiddenFill xmlns="" xmlns:a14="http://schemas.microsoft.com/office/drawing/2010/main">
                <a:solidFill>
                  <a:srgbClr val="FFFFFF"/>
                </a:solidFill>
              </a14:hiddenFill>
            </a:ext>
          </a:extLst>
        </p:spPr>
      </p:pic>
      <p:sp>
        <p:nvSpPr>
          <p:cNvPr id="74" name="正方形/長方形 73"/>
          <p:cNvSpPr/>
          <p:nvPr/>
        </p:nvSpPr>
        <p:spPr bwMode="auto">
          <a:xfrm>
            <a:off x="4571662" y="2064505"/>
            <a:ext cx="1188000" cy="288000"/>
          </a:xfrm>
          <a:prstGeom prst="rect">
            <a:avLst/>
          </a:prstGeom>
          <a:noFill/>
          <a:ln w="9525">
            <a:noFill/>
            <a:miter lim="800000"/>
            <a:headEnd/>
            <a:tailEnd/>
          </a:ln>
          <a:effectLst/>
        </p:spPr>
        <p:txBody>
          <a:bodyPr wrap="none" rtlCol="0" anchor="ctr" anchorCtr="0">
            <a:noAutofit/>
          </a:bodyPr>
          <a:lstStyle/>
          <a:p>
            <a:pPr algn="ctr"/>
            <a:r>
              <a:rPr lang="en-US" altLang="ja-JP" sz="1400" dirty="0" err="1" smtClean="0">
                <a:ln>
                  <a:solidFill>
                    <a:schemeClr val="bg1"/>
                  </a:solidFill>
                </a:ln>
                <a:solidFill>
                  <a:schemeClr val="tx1"/>
                </a:solidFill>
                <a:latin typeface="+mn-ea"/>
                <a:ea typeface="+mn-ea"/>
              </a:rPr>
              <a:t>Cobertura</a:t>
            </a:r>
            <a:endParaRPr kumimoji="1" lang="ja-JP" altLang="en-US" sz="1200" dirty="0" smtClean="0">
              <a:ln>
                <a:solidFill>
                  <a:schemeClr val="bg1"/>
                </a:solidFill>
              </a:ln>
              <a:solidFill>
                <a:schemeClr val="tx1"/>
              </a:solidFill>
              <a:latin typeface="+mn-ea"/>
              <a:ea typeface="+mn-ea"/>
            </a:endParaRPr>
          </a:p>
        </p:txBody>
      </p:sp>
      <p:pic>
        <p:nvPicPr>
          <p:cNvPr id="75" name="Picture 7" descr="W:\MyDocument\デスクトップ\checkstyle_logo_small_64.png"/>
          <p:cNvPicPr>
            <a:picLocks noChangeAspect="1" noChangeArrowheads="1"/>
          </p:cNvPicPr>
          <p:nvPr/>
        </p:nvPicPr>
        <p:blipFill>
          <a:blip r:embed="rId15"/>
          <a:srcRect/>
          <a:stretch>
            <a:fillRect/>
          </a:stretch>
        </p:blipFill>
        <p:spPr bwMode="auto">
          <a:xfrm>
            <a:off x="4709409" y="1754632"/>
            <a:ext cx="360000" cy="360000"/>
          </a:xfrm>
          <a:prstGeom prst="rect">
            <a:avLst/>
          </a:prstGeom>
          <a:noFill/>
        </p:spPr>
      </p:pic>
      <p:pic>
        <p:nvPicPr>
          <p:cNvPr id="76" name="Picture 8" descr="W:\MyDocument\デスクトップ\buggy-sm.png"/>
          <p:cNvPicPr>
            <a:picLocks noChangeAspect="1" noChangeArrowheads="1"/>
          </p:cNvPicPr>
          <p:nvPr/>
        </p:nvPicPr>
        <p:blipFill>
          <a:blip r:embed="rId16"/>
          <a:srcRect/>
          <a:stretch>
            <a:fillRect/>
          </a:stretch>
        </p:blipFill>
        <p:spPr bwMode="auto">
          <a:xfrm>
            <a:off x="5260737" y="1728107"/>
            <a:ext cx="540000" cy="414000"/>
          </a:xfrm>
          <a:prstGeom prst="rect">
            <a:avLst/>
          </a:prstGeom>
          <a:noFill/>
        </p:spPr>
      </p:pic>
      <p:sp>
        <p:nvSpPr>
          <p:cNvPr id="78" name="角丸四角形 77"/>
          <p:cNvSpPr/>
          <p:nvPr/>
        </p:nvSpPr>
        <p:spPr bwMode="auto">
          <a:xfrm>
            <a:off x="4634795" y="2380335"/>
            <a:ext cx="1152000" cy="252000"/>
          </a:xfrm>
          <a:prstGeom prst="roundRect">
            <a:avLst/>
          </a:prstGeom>
          <a:ln>
            <a:headEnd/>
            <a:tailEnd/>
          </a:ln>
        </p:spPr>
        <p:style>
          <a:lnRef idx="3">
            <a:schemeClr val="lt1"/>
          </a:lnRef>
          <a:fillRef idx="1">
            <a:schemeClr val="accent1"/>
          </a:fillRef>
          <a:effectRef idx="1">
            <a:schemeClr val="accent1"/>
          </a:effectRef>
          <a:fontRef idx="minor">
            <a:schemeClr val="lt1"/>
          </a:fontRef>
        </p:style>
        <p:txBody>
          <a:bodyPr wrap="none" lIns="36000" tIns="36000" rIns="36000" bIns="36000" rtlCol="0" anchor="ctr" anchorCtr="0">
            <a:noAutofit/>
          </a:bodyPr>
          <a:lstStyle/>
          <a:p>
            <a:pPr algn="ctr"/>
            <a:r>
              <a:rPr lang="en-US" altLang="ja-JP" sz="1200" dirty="0" smtClean="0">
                <a:solidFill>
                  <a:schemeClr val="bg1"/>
                </a:solidFill>
                <a:latin typeface="+mn-ea"/>
              </a:rPr>
              <a:t>Inspection</a:t>
            </a:r>
            <a:endParaRPr lang="ja-JP" altLang="en-US" sz="1200" dirty="0" smtClean="0">
              <a:solidFill>
                <a:schemeClr val="bg1"/>
              </a:solidFill>
              <a:latin typeface="+mn-ea"/>
            </a:endParaRPr>
          </a:p>
        </p:txBody>
      </p:sp>
      <p:pic>
        <p:nvPicPr>
          <p:cNvPr id="79" name="Picture 9" descr="W:\MyDocument\デスクトップ\sonar.png"/>
          <p:cNvPicPr>
            <a:picLocks noChangeAspect="1" noChangeArrowheads="1"/>
          </p:cNvPicPr>
          <p:nvPr/>
        </p:nvPicPr>
        <p:blipFill>
          <a:blip r:embed="rId17"/>
          <a:srcRect/>
          <a:stretch>
            <a:fillRect/>
          </a:stretch>
        </p:blipFill>
        <p:spPr bwMode="auto">
          <a:xfrm>
            <a:off x="4653403" y="1457779"/>
            <a:ext cx="1152000" cy="276480"/>
          </a:xfrm>
          <a:prstGeom prst="rect">
            <a:avLst/>
          </a:prstGeom>
          <a:noFill/>
        </p:spPr>
      </p:pic>
      <p:cxnSp>
        <p:nvCxnSpPr>
          <p:cNvPr id="80" name="図形 62"/>
          <p:cNvCxnSpPr>
            <a:stCxn id="20" idx="3"/>
            <a:endCxn id="78" idx="2"/>
          </p:cNvCxnSpPr>
          <p:nvPr/>
        </p:nvCxnSpPr>
        <p:spPr bwMode="auto">
          <a:xfrm flipV="1">
            <a:off x="4252680" y="2632335"/>
            <a:ext cx="958115" cy="1142192"/>
          </a:xfrm>
          <a:prstGeom prst="bentConnector2">
            <a:avLst/>
          </a:prstGeom>
          <a:noFill/>
          <a:ln w="9525" cap="flat" cmpd="sng" algn="ctr">
            <a:solidFill>
              <a:schemeClr val="bg1">
                <a:lumMod val="75000"/>
              </a:schemeClr>
            </a:solidFill>
            <a:prstDash val="solid"/>
            <a:round/>
            <a:headEnd type="arrow" w="med" len="med"/>
            <a:tailEnd type="arrow"/>
          </a:ln>
          <a:effectLst/>
        </p:spPr>
      </p:cxnSp>
      <p:sp>
        <p:nvSpPr>
          <p:cNvPr id="81" name="正方形/長方形 80"/>
          <p:cNvSpPr/>
          <p:nvPr/>
        </p:nvSpPr>
        <p:spPr bwMode="auto">
          <a:xfrm>
            <a:off x="5183383" y="2676109"/>
            <a:ext cx="1061508" cy="230832"/>
          </a:xfrm>
          <a:prstGeom prst="rect">
            <a:avLst/>
          </a:prstGeom>
          <a:noFill/>
          <a:ln w="9525">
            <a:noFill/>
            <a:miter lim="800000"/>
            <a:headEnd/>
            <a:tailEnd/>
          </a:ln>
          <a:effectLst/>
        </p:spPr>
        <p:txBody>
          <a:bodyPr wrap="none" rtlCol="0" anchor="ctr" anchorCtr="0">
            <a:spAutoFit/>
          </a:bodyPr>
          <a:lstStyle/>
          <a:p>
            <a:pPr algn="ctr"/>
            <a:r>
              <a:rPr lang="en-US" altLang="ja-JP" sz="1000" dirty="0">
                <a:solidFill>
                  <a:schemeClr val="bg1">
                    <a:lumMod val="75000"/>
                  </a:schemeClr>
                </a:solidFill>
                <a:latin typeface="+mn-ea"/>
                <a:ea typeface="+mn-ea"/>
              </a:rPr>
              <a:t>Inspection</a:t>
            </a:r>
            <a:r>
              <a:rPr kumimoji="1" lang="en-US" altLang="ja-JP" sz="1000" dirty="0" smtClean="0">
                <a:solidFill>
                  <a:schemeClr val="bg1">
                    <a:lumMod val="75000"/>
                  </a:schemeClr>
                </a:solidFill>
                <a:latin typeface="+mn-ea"/>
                <a:ea typeface="+mn-ea"/>
              </a:rPr>
              <a:t> Exec.</a:t>
            </a:r>
            <a:endParaRPr kumimoji="1" lang="ja-JP" altLang="en-US" sz="1000" dirty="0" smtClean="0">
              <a:solidFill>
                <a:schemeClr val="bg1">
                  <a:lumMod val="75000"/>
                </a:schemeClr>
              </a:solidFill>
              <a:latin typeface="+mn-ea"/>
              <a:ea typeface="+mn-ea"/>
            </a:endParaRPr>
          </a:p>
        </p:txBody>
      </p:sp>
      <p:sp>
        <p:nvSpPr>
          <p:cNvPr id="86" name="正方形/長方形 85"/>
          <p:cNvSpPr/>
          <p:nvPr/>
        </p:nvSpPr>
        <p:spPr bwMode="auto">
          <a:xfrm>
            <a:off x="7240823" y="4183649"/>
            <a:ext cx="1440000" cy="1440000"/>
          </a:xfrm>
          <a:prstGeom prst="rect">
            <a:avLst/>
          </a:prstGeom>
          <a:noFill/>
          <a:ln w="9525">
            <a:solidFill>
              <a:schemeClr val="bg1">
                <a:lumMod val="75000"/>
              </a:schemeClr>
            </a:solid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pic>
        <p:nvPicPr>
          <p:cNvPr id="82" name="Picture 3"/>
          <p:cNvPicPr>
            <a:picLocks noChangeAspect="1" noChangeArrowheads="1"/>
          </p:cNvPicPr>
          <p:nvPr/>
        </p:nvPicPr>
        <p:blipFill>
          <a:blip r:embed="rId3"/>
          <a:srcRect/>
          <a:stretch>
            <a:fillRect/>
          </a:stretch>
        </p:blipFill>
        <p:spPr bwMode="auto">
          <a:xfrm>
            <a:off x="2622469" y="3211118"/>
            <a:ext cx="778555" cy="346024"/>
          </a:xfrm>
          <a:prstGeom prst="rect">
            <a:avLst/>
          </a:prstGeom>
          <a:noFill/>
          <a:ln w="9525">
            <a:noFill/>
            <a:miter lim="800000"/>
            <a:headEnd/>
            <a:tailEnd/>
          </a:ln>
        </p:spPr>
      </p:pic>
      <p:pic>
        <p:nvPicPr>
          <p:cNvPr id="85" name="Picture 4"/>
          <p:cNvPicPr>
            <a:picLocks noChangeAspect="1" noChangeArrowheads="1"/>
          </p:cNvPicPr>
          <p:nvPr/>
        </p:nvPicPr>
        <p:blipFill>
          <a:blip r:embed="rId12"/>
          <a:srcRect/>
          <a:stretch>
            <a:fillRect/>
          </a:stretch>
        </p:blipFill>
        <p:spPr bwMode="auto">
          <a:xfrm>
            <a:off x="3516961" y="3154683"/>
            <a:ext cx="1080000" cy="423360"/>
          </a:xfrm>
          <a:prstGeom prst="rect">
            <a:avLst/>
          </a:prstGeom>
          <a:noFill/>
          <a:ln w="9525">
            <a:noFill/>
            <a:miter lim="800000"/>
            <a:headEnd/>
            <a:tailEnd/>
          </a:ln>
        </p:spPr>
      </p:pic>
      <p:sp>
        <p:nvSpPr>
          <p:cNvPr id="87" name="正方形/長方形 86"/>
          <p:cNvSpPr/>
          <p:nvPr/>
        </p:nvSpPr>
        <p:spPr bwMode="auto">
          <a:xfrm>
            <a:off x="7005918" y="1612900"/>
            <a:ext cx="2052000" cy="3564000"/>
          </a:xfrm>
          <a:prstGeom prst="rect">
            <a:avLst/>
          </a:prstGeom>
          <a:solidFill>
            <a:schemeClr val="bg1">
              <a:lumMod val="50000"/>
              <a:alpha val="20000"/>
            </a:schemeClr>
          </a:solidFill>
          <a:ln w="9525">
            <a:noFill/>
            <a:miter lim="800000"/>
            <a:headEnd/>
            <a:tailEnd/>
          </a:ln>
          <a:effectLst/>
        </p:spPr>
        <p:txBody>
          <a:bodyPr wrap="none" rtlCol="0" anchor="ctr" anchorCtr="0">
            <a:noAutofit/>
          </a:bodyPr>
          <a:lstStyle/>
          <a:p>
            <a:pPr algn="ctr"/>
            <a:r>
              <a:rPr kumimoji="1" lang="en-US" altLang="ja-JP" sz="1800" b="1" dirty="0" smtClean="0">
                <a:ln>
                  <a:solidFill>
                    <a:schemeClr val="bg1"/>
                  </a:solidFill>
                </a:ln>
                <a:solidFill>
                  <a:schemeClr val="tx1"/>
                </a:solidFill>
                <a:latin typeface="+mn-ea"/>
                <a:ea typeface="+mn-ea"/>
              </a:rPr>
              <a:t>Out of</a:t>
            </a:r>
          </a:p>
          <a:p>
            <a:pPr algn="ctr"/>
            <a:r>
              <a:rPr lang="en-US" altLang="ja-JP" sz="1800" b="1" smtClean="0">
                <a:ln>
                  <a:solidFill>
                    <a:schemeClr val="bg1"/>
                  </a:solidFill>
                </a:ln>
                <a:solidFill>
                  <a:schemeClr val="tx1"/>
                </a:solidFill>
                <a:latin typeface="+mn-ea"/>
                <a:ea typeface="+mn-ea"/>
              </a:rPr>
              <a:t>Scope</a:t>
            </a:r>
          </a:p>
        </p:txBody>
      </p:sp>
      <p:pic>
        <p:nvPicPr>
          <p:cNvPr id="84" name="Picture 3"/>
          <p:cNvPicPr>
            <a:picLocks noChangeAspect="1" noChangeArrowheads="1"/>
          </p:cNvPicPr>
          <p:nvPr/>
        </p:nvPicPr>
        <p:blipFill>
          <a:blip r:embed="rId3"/>
          <a:srcRect/>
          <a:stretch>
            <a:fillRect/>
          </a:stretch>
        </p:blipFill>
        <p:spPr bwMode="auto">
          <a:xfrm>
            <a:off x="2640399" y="4412384"/>
            <a:ext cx="778555" cy="346024"/>
          </a:xfrm>
          <a:prstGeom prst="rect">
            <a:avLst/>
          </a:prstGeom>
          <a:noFill/>
          <a:ln w="9525">
            <a:noFill/>
            <a:miter lim="800000"/>
            <a:headEnd/>
            <a:tailEnd/>
          </a:ln>
        </p:spPr>
      </p:pic>
      <p:pic>
        <p:nvPicPr>
          <p:cNvPr id="89" name="Picture 4"/>
          <p:cNvPicPr>
            <a:picLocks noChangeAspect="1" noChangeArrowheads="1"/>
          </p:cNvPicPr>
          <p:nvPr/>
        </p:nvPicPr>
        <p:blipFill>
          <a:blip r:embed="rId12"/>
          <a:srcRect/>
          <a:stretch>
            <a:fillRect/>
          </a:stretch>
        </p:blipFill>
        <p:spPr bwMode="auto">
          <a:xfrm>
            <a:off x="3534891" y="4355949"/>
            <a:ext cx="1080000" cy="423360"/>
          </a:xfrm>
          <a:prstGeom prst="rect">
            <a:avLst/>
          </a:prstGeom>
          <a:noFill/>
          <a:ln w="9525">
            <a:noFill/>
            <a:miter lim="800000"/>
            <a:headEnd/>
            <a:tailEnd/>
          </a:ln>
        </p:spPr>
      </p:pic>
      <p:sp>
        <p:nvSpPr>
          <p:cNvPr id="88" name="正方形/長方形 87"/>
          <p:cNvSpPr/>
          <p:nvPr/>
        </p:nvSpPr>
        <p:spPr bwMode="auto">
          <a:xfrm>
            <a:off x="4912659" y="4168586"/>
            <a:ext cx="2088000" cy="1008000"/>
          </a:xfrm>
          <a:prstGeom prst="rect">
            <a:avLst/>
          </a:prstGeom>
          <a:solidFill>
            <a:schemeClr val="bg1">
              <a:lumMod val="50000"/>
              <a:alpha val="20000"/>
            </a:schemeClr>
          </a:solidFill>
          <a:ln w="9525">
            <a:noFill/>
            <a:miter lim="800000"/>
            <a:headEnd/>
            <a:tailEnd/>
          </a:ln>
          <a:effectLst/>
        </p:spPr>
        <p:txBody>
          <a:bodyPr wrap="none" rtlCol="0" anchor="ctr" anchorCtr="0">
            <a:noAutofit/>
          </a:bodyPr>
          <a:lstStyle/>
          <a:p>
            <a:pPr algn="ctr"/>
            <a:r>
              <a:rPr lang="en-US" altLang="ja-JP" sz="1800" b="1" dirty="0" smtClean="0">
                <a:ln>
                  <a:solidFill>
                    <a:schemeClr val="bg1"/>
                  </a:solidFill>
                </a:ln>
                <a:solidFill>
                  <a:schemeClr val="tx1"/>
                </a:solidFill>
                <a:latin typeface="+mn-ea"/>
                <a:ea typeface="+mn-ea"/>
              </a:rPr>
              <a:t>Reconsideration</a:t>
            </a:r>
          </a:p>
        </p:txBody>
      </p:sp>
      <p:sp>
        <p:nvSpPr>
          <p:cNvPr id="117" name="正方形/長方形 116"/>
          <p:cNvSpPr/>
          <p:nvPr/>
        </p:nvSpPr>
        <p:spPr bwMode="auto">
          <a:xfrm>
            <a:off x="125506" y="2720041"/>
            <a:ext cx="1299882" cy="453465"/>
          </a:xfrm>
          <a:prstGeom prst="rect">
            <a:avLst/>
          </a:prstGeom>
          <a:solidFill>
            <a:schemeClr val="bg1">
              <a:lumMod val="50000"/>
              <a:alpha val="20000"/>
            </a:schemeClr>
          </a:solidFill>
          <a:ln w="9525">
            <a:noFill/>
            <a:miter lim="800000"/>
            <a:headEnd/>
            <a:tailEnd/>
          </a:ln>
          <a:effectLst/>
        </p:spPr>
        <p:txBody>
          <a:bodyPr wrap="none" rtlCol="0" anchor="ctr" anchorCtr="0">
            <a:noAutofit/>
          </a:bodyPr>
          <a:lstStyle/>
          <a:p>
            <a:pPr algn="ctr"/>
            <a:r>
              <a:rPr kumimoji="1" lang="en-US" altLang="ja-JP" sz="1400" b="1" dirty="0" smtClean="0">
                <a:ln>
                  <a:solidFill>
                    <a:schemeClr val="bg1"/>
                  </a:solidFill>
                </a:ln>
                <a:solidFill>
                  <a:schemeClr val="tx1"/>
                </a:solidFill>
                <a:latin typeface="+mn-ea"/>
                <a:ea typeface="+mn-ea"/>
              </a:rPr>
              <a:t>Out of </a:t>
            </a:r>
            <a:r>
              <a:rPr lang="en-US" altLang="ja-JP" sz="1400" b="1" dirty="0" smtClean="0">
                <a:ln>
                  <a:solidFill>
                    <a:schemeClr val="bg1"/>
                  </a:solidFill>
                </a:ln>
                <a:solidFill>
                  <a:schemeClr val="tx1"/>
                </a:solidFill>
                <a:latin typeface="+mn-ea"/>
                <a:ea typeface="+mn-ea"/>
              </a:rPr>
              <a:t>Scope</a:t>
            </a:r>
          </a:p>
        </p:txBody>
      </p:sp>
      <p:pic>
        <p:nvPicPr>
          <p:cNvPr id="118" name="Picture 6" descr="MySQL"/>
          <p:cNvPicPr>
            <a:picLocks noChangeAspect="1" noChangeArrowheads="1"/>
          </p:cNvPicPr>
          <p:nvPr/>
        </p:nvPicPr>
        <p:blipFill>
          <a:blip r:embed="rId18"/>
          <a:srcRect/>
          <a:stretch>
            <a:fillRect/>
          </a:stretch>
        </p:blipFill>
        <p:spPr bwMode="auto">
          <a:xfrm>
            <a:off x="268953" y="4167566"/>
            <a:ext cx="890588" cy="602456"/>
          </a:xfrm>
          <a:prstGeom prst="rect">
            <a:avLst/>
          </a:prstGeom>
          <a:noFill/>
        </p:spPr>
      </p:pic>
      <p:sp>
        <p:nvSpPr>
          <p:cNvPr id="92"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29</a:t>
            </a:fld>
            <a:endParaRPr lang="en-US" altLang="ja-JP"/>
          </a:p>
        </p:txBody>
      </p:sp>
      <p:sp>
        <p:nvSpPr>
          <p:cNvPr id="94" name="円/楕円 93"/>
          <p:cNvSpPr/>
          <p:nvPr/>
        </p:nvSpPr>
        <p:spPr bwMode="gray">
          <a:xfrm>
            <a:off x="6690942" y="-1184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99" name="円/楕円 98"/>
          <p:cNvSpPr/>
          <p:nvPr/>
        </p:nvSpPr>
        <p:spPr bwMode="gray">
          <a:xfrm>
            <a:off x="6755400" y="4874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100" name="テキスト ボックス 99"/>
          <p:cNvSpPr txBox="1"/>
          <p:nvPr/>
        </p:nvSpPr>
        <p:spPr bwMode="gray">
          <a:xfrm>
            <a:off x="6600760" y="144020"/>
            <a:ext cx="1157689" cy="46166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p:txBody>
      </p:sp>
    </p:spTree>
    <p:extLst>
      <p:ext uri="{BB962C8B-B14F-4D97-AF65-F5344CB8AC3E}">
        <p14:creationId xmlns="" xmlns:p14="http://schemas.microsoft.com/office/powerpoint/2010/main" val="42234209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円/楕円 56"/>
          <p:cNvSpPr/>
          <p:nvPr/>
        </p:nvSpPr>
        <p:spPr bwMode="gray">
          <a:xfrm>
            <a:off x="399805" y="4605824"/>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58" name="円/楕円 57"/>
          <p:cNvSpPr/>
          <p:nvPr/>
        </p:nvSpPr>
        <p:spPr bwMode="gray">
          <a:xfrm>
            <a:off x="435235" y="4637382"/>
            <a:ext cx="1404000" cy="1404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79" name="テキスト ボックス 78"/>
          <p:cNvSpPr txBox="1"/>
          <p:nvPr/>
        </p:nvSpPr>
        <p:spPr bwMode="gray">
          <a:xfrm>
            <a:off x="335642" y="4952627"/>
            <a:ext cx="1712327" cy="830997"/>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レガシーシステム</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の知識</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1600" kern="0" dirty="0" smtClean="0">
                <a:solidFill>
                  <a:srgbClr val="FFFFFF"/>
                </a:solidFill>
                <a:effectLst>
                  <a:outerShdw blurRad="38100" dist="38100" dir="2700000" algn="tl">
                    <a:srgbClr val="000000">
                      <a:alpha val="43137"/>
                    </a:srgbClr>
                  </a:outerShdw>
                </a:effectLst>
                <a:ea typeface="HGPｺﾞｼｯｸE"/>
              </a:rPr>
              <a:t>/IF</a:t>
            </a:r>
            <a:r>
              <a:rPr lang="ja-JP" altLang="en-US" sz="1600" kern="0" dirty="0" smtClean="0">
                <a:solidFill>
                  <a:srgbClr val="FFFFFF"/>
                </a:solidFill>
                <a:effectLst>
                  <a:outerShdw blurRad="38100" dist="38100" dir="2700000" algn="tl">
                    <a:srgbClr val="000000">
                      <a:alpha val="43137"/>
                    </a:srgbClr>
                  </a:outerShdw>
                </a:effectLst>
                <a:ea typeface="HGPｺﾞｼｯｸE"/>
              </a:rPr>
              <a:t>システム</a:t>
            </a:r>
          </a:p>
        </p:txBody>
      </p:sp>
      <p:sp>
        <p:nvSpPr>
          <p:cNvPr id="50" name="テキスト ボックス 49"/>
          <p:cNvSpPr txBox="1"/>
          <p:nvPr/>
        </p:nvSpPr>
        <p:spPr>
          <a:xfrm>
            <a:off x="234597" y="858569"/>
            <a:ext cx="8888506" cy="674031"/>
          </a:xfrm>
          <a:prstGeom prst="rect">
            <a:avLst/>
          </a:prstGeom>
          <a:noFill/>
        </p:spPr>
        <p:txBody>
          <a:bodyPr wrap="square" rtlCol="0">
            <a:spAutoFit/>
          </a:bodyPr>
          <a:lstStyle/>
          <a:p>
            <a:pPr marL="363538" indent="-363538">
              <a:buClr>
                <a:srgbClr val="C00000"/>
              </a:buClr>
              <a:buFont typeface="Wingdings" pitchFamily="2" charset="2"/>
              <a:buChar char="n"/>
            </a:pPr>
            <a:r>
              <a:rPr lang="ja-JP" altLang="en-US" sz="2400" dirty="0" smtClean="0">
                <a:solidFill>
                  <a:schemeClr val="tx1"/>
                </a:solidFill>
                <a:latin typeface="+mn-ea"/>
                <a:ea typeface="+mn-ea"/>
              </a:rPr>
              <a:t>日立の対応スコープ</a:t>
            </a:r>
            <a:endParaRPr lang="en-US" altLang="ja-JP" sz="2400" dirty="0" smtClean="0">
              <a:solidFill>
                <a:schemeClr val="tx1"/>
              </a:solidFill>
              <a:latin typeface="+mn-ea"/>
              <a:ea typeface="+mn-ea"/>
            </a:endParaRPr>
          </a:p>
          <a:p>
            <a:pPr marL="800100" lvl="1" indent="-342900">
              <a:buClr>
                <a:srgbClr val="C00000"/>
              </a:buClr>
              <a:buFont typeface="Wingdings" panose="05000000000000000000" pitchFamily="2" charset="2"/>
              <a:buChar char="l"/>
            </a:pPr>
            <a:r>
              <a:rPr lang="en-US" altLang="ja-JP" sz="1800" dirty="0" smtClean="0">
                <a:solidFill>
                  <a:schemeClr val="tx1"/>
                </a:solidFill>
                <a:latin typeface="+mn-ea"/>
                <a:ea typeface="+mn-ea"/>
              </a:rPr>
              <a:t>FY16</a:t>
            </a:r>
            <a:r>
              <a:rPr lang="ja-JP" altLang="en-US" sz="1800" dirty="0" smtClean="0">
                <a:solidFill>
                  <a:schemeClr val="tx1"/>
                </a:solidFill>
                <a:latin typeface="+mn-ea"/>
                <a:ea typeface="+mn-ea"/>
              </a:rPr>
              <a:t>の</a:t>
            </a:r>
            <a:r>
              <a:rPr lang="en-US" altLang="ja-JP" sz="1800" dirty="0" err="1" smtClean="0">
                <a:solidFill>
                  <a:schemeClr val="tx1"/>
                </a:solidFill>
                <a:latin typeface="+mn-ea"/>
                <a:ea typeface="+mn-ea"/>
              </a:rPr>
              <a:t>PoC</a:t>
            </a:r>
            <a:r>
              <a:rPr lang="ja-JP" altLang="en-US" sz="1800" dirty="0" smtClean="0">
                <a:solidFill>
                  <a:schemeClr val="tx1"/>
                </a:solidFill>
                <a:latin typeface="+mn-ea"/>
                <a:ea typeface="+mn-ea"/>
              </a:rPr>
              <a:t>による対応内容</a:t>
            </a:r>
            <a:endParaRPr lang="en-US" altLang="ja-JP" sz="1800" dirty="0">
              <a:solidFill>
                <a:schemeClr val="tx1"/>
              </a:solidFill>
              <a:latin typeface="+mn-ea"/>
              <a:ea typeface="+mn-ea"/>
            </a:endParaRPr>
          </a:p>
        </p:txBody>
      </p:sp>
      <p:sp>
        <p:nvSpPr>
          <p:cNvPr id="34" name="円/楕円 33"/>
          <p:cNvSpPr/>
          <p:nvPr/>
        </p:nvSpPr>
        <p:spPr bwMode="gray">
          <a:xfrm>
            <a:off x="406207" y="2682673"/>
            <a:ext cx="1476000" cy="1476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35" name="円/楕円 34"/>
          <p:cNvSpPr/>
          <p:nvPr/>
        </p:nvSpPr>
        <p:spPr bwMode="gray">
          <a:xfrm>
            <a:off x="441637" y="2714231"/>
            <a:ext cx="1404000" cy="1404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43" name="テキスト ボックス 42"/>
          <p:cNvSpPr txBox="1"/>
          <p:nvPr/>
        </p:nvSpPr>
        <p:spPr bwMode="gray">
          <a:xfrm>
            <a:off x="427634" y="3073018"/>
            <a:ext cx="1483098" cy="584775"/>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システム</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600" kern="0" dirty="0" smtClean="0">
                <a:solidFill>
                  <a:srgbClr val="FFFFFF"/>
                </a:solidFill>
                <a:effectLst>
                  <a:outerShdw blurRad="38100" dist="38100" dir="2700000" algn="tl">
                    <a:srgbClr val="000000">
                      <a:alpha val="43137"/>
                    </a:srgbClr>
                  </a:outerShdw>
                </a:effectLst>
                <a:ea typeface="HGPｺﾞｼｯｸE"/>
              </a:rPr>
              <a:t>アーキテクチャ</a:t>
            </a:r>
            <a:endParaRPr lang="en-US" altLang="ja-JP" sz="1600" kern="0" dirty="0" smtClean="0">
              <a:solidFill>
                <a:srgbClr val="FFFFFF"/>
              </a:solidFill>
              <a:effectLst>
                <a:outerShdw blurRad="38100" dist="38100" dir="2700000" algn="tl">
                  <a:srgbClr val="000000">
                    <a:alpha val="43137"/>
                  </a:srgbClr>
                </a:outerShdw>
              </a:effectLst>
              <a:ea typeface="HGPｺﾞｼｯｸE"/>
            </a:endParaRPr>
          </a:p>
        </p:txBody>
      </p:sp>
      <p:sp>
        <p:nvSpPr>
          <p:cNvPr id="53" name="Rectangle 38"/>
          <p:cNvSpPr>
            <a:spLocks noChangeArrowheads="1"/>
          </p:cNvSpPr>
          <p:nvPr>
            <p:custDataLst>
              <p:tags r:id="rId1"/>
            </p:custDataLst>
          </p:nvPr>
        </p:nvSpPr>
        <p:spPr bwMode="gray">
          <a:xfrm>
            <a:off x="2310806" y="2739344"/>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2400" dirty="0" smtClean="0">
                <a:ln>
                  <a:solidFill>
                    <a:schemeClr val="bg1"/>
                  </a:solidFill>
                </a:ln>
                <a:solidFill>
                  <a:srgbClr val="C00000"/>
                </a:solidFill>
                <a:latin typeface="+mn-ea"/>
                <a:ea typeface="+mn-ea"/>
                <a:cs typeface="Verdana" panose="020B0604030504040204" pitchFamily="34" charset="0"/>
              </a:rPr>
              <a:t>次世代システムアーキテクチャの設計</a:t>
            </a:r>
            <a:endParaRPr lang="en-US" altLang="ja-JP" sz="2400" dirty="0" smtClean="0">
              <a:ln>
                <a:solidFill>
                  <a:schemeClr val="bg1"/>
                </a:solidFill>
              </a:ln>
              <a:solidFill>
                <a:srgbClr val="C00000"/>
              </a:solidFill>
              <a:latin typeface="+mn-ea"/>
              <a:ea typeface="+mn-ea"/>
              <a:cs typeface="Verdana" panose="020B0604030504040204" pitchFamily="34" charset="0"/>
            </a:endParaRPr>
          </a:p>
        </p:txBody>
      </p:sp>
      <p:sp>
        <p:nvSpPr>
          <p:cNvPr id="54" name="ストライプ矢印 53"/>
          <p:cNvSpPr/>
          <p:nvPr/>
        </p:nvSpPr>
        <p:spPr bwMode="auto">
          <a:xfrm>
            <a:off x="1809131" y="3130743"/>
            <a:ext cx="540000" cy="648000"/>
          </a:xfrm>
          <a:prstGeom prst="stripedRightArrow">
            <a:avLst>
              <a:gd name="adj1" fmla="val 61039"/>
              <a:gd name="adj2" fmla="val 41686"/>
            </a:avLst>
          </a:prstGeom>
          <a:gradFill flip="none" rotWithShape="1">
            <a:gsLst>
              <a:gs pos="0">
                <a:srgbClr val="FF9933">
                  <a:alpha val="20000"/>
                </a:srgbClr>
              </a:gs>
              <a:gs pos="100000">
                <a:srgbClr val="E5B82E"/>
              </a:gs>
            </a:gsLst>
            <a:lin ang="180000" scaled="0"/>
            <a:tileRect/>
          </a:gradFill>
          <a:ln w="9525">
            <a:noFill/>
            <a:miter lim="800000"/>
            <a:headEnd/>
            <a:tailEnd/>
          </a:ln>
          <a:effectLst/>
        </p:spPr>
        <p:txBody>
          <a:bodyPr wrap="none" anchor="ctr"/>
          <a:lstStyle/>
          <a:p>
            <a:pPr algn="ctr"/>
            <a:endParaRPr kumimoji="0" lang="ja-JP" altLang="en-US" kern="0">
              <a:solidFill>
                <a:sysClr val="windowText" lastClr="000080"/>
              </a:solidFill>
            </a:endParaRPr>
          </a:p>
        </p:txBody>
      </p:sp>
      <p:sp>
        <p:nvSpPr>
          <p:cNvPr id="55" name="Rectangle 38"/>
          <p:cNvSpPr>
            <a:spLocks noChangeArrowheads="1"/>
          </p:cNvSpPr>
          <p:nvPr>
            <p:custDataLst>
              <p:tags r:id="rId2"/>
            </p:custDataLst>
          </p:nvPr>
        </p:nvSpPr>
        <p:spPr bwMode="gray">
          <a:xfrm>
            <a:off x="2310806" y="4623845"/>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en-US" altLang="ja-JP" sz="2400" dirty="0" smtClean="0">
                <a:ln>
                  <a:solidFill>
                    <a:schemeClr val="bg1"/>
                  </a:solidFill>
                </a:ln>
                <a:solidFill>
                  <a:srgbClr val="C00000"/>
                </a:solidFill>
                <a:latin typeface="+mn-ea"/>
                <a:ea typeface="+mn-ea"/>
                <a:cs typeface="Verdana" panose="020B0604030504040204" pitchFamily="34" charset="0"/>
              </a:rPr>
              <a:t>AMO</a:t>
            </a:r>
            <a:r>
              <a:rPr lang="ja-JP" altLang="en-US" sz="2400" dirty="0" smtClean="0">
                <a:ln>
                  <a:solidFill>
                    <a:schemeClr val="bg1"/>
                  </a:solidFill>
                </a:ln>
                <a:solidFill>
                  <a:srgbClr val="C00000"/>
                </a:solidFill>
                <a:latin typeface="+mn-ea"/>
                <a:ea typeface="+mn-ea"/>
                <a:cs typeface="Verdana" panose="020B0604030504040204" pitchFamily="34" charset="0"/>
              </a:rPr>
              <a:t>の知見と共に現行</a:t>
            </a:r>
            <a:r>
              <a:rPr lang="en-US" altLang="ja-JP" sz="2400" dirty="0" smtClean="0">
                <a:ln>
                  <a:solidFill>
                    <a:schemeClr val="bg1"/>
                  </a:solidFill>
                </a:ln>
                <a:solidFill>
                  <a:srgbClr val="C00000"/>
                </a:solidFill>
                <a:latin typeface="+mn-ea"/>
                <a:ea typeface="+mn-ea"/>
                <a:cs typeface="Verdana" panose="020B0604030504040204" pitchFamily="34" charset="0"/>
              </a:rPr>
              <a:t>PCS/CAT2</a:t>
            </a:r>
            <a:r>
              <a:rPr lang="ja-JP" altLang="en-US" sz="2400" dirty="0" smtClean="0">
                <a:ln>
                  <a:solidFill>
                    <a:schemeClr val="bg1"/>
                  </a:solidFill>
                </a:ln>
                <a:solidFill>
                  <a:srgbClr val="C00000"/>
                </a:solidFill>
                <a:latin typeface="+mn-ea"/>
                <a:ea typeface="+mn-ea"/>
                <a:cs typeface="Verdana" panose="020B0604030504040204" pitchFamily="34" charset="0"/>
              </a:rPr>
              <a:t>の分析</a:t>
            </a:r>
            <a:endParaRPr lang="en-US" altLang="ja-JP" sz="2000" dirty="0">
              <a:ln>
                <a:solidFill>
                  <a:schemeClr val="bg1"/>
                </a:solidFill>
              </a:ln>
              <a:solidFill>
                <a:schemeClr val="tx1"/>
              </a:solidFill>
              <a:latin typeface="+mn-ea"/>
              <a:ea typeface="+mn-ea"/>
              <a:cs typeface="Verdana" panose="020B0604030504040204" pitchFamily="34" charset="0"/>
            </a:endParaRPr>
          </a:p>
        </p:txBody>
      </p:sp>
      <p:sp>
        <p:nvSpPr>
          <p:cNvPr id="60" name="Rectangle 13"/>
          <p:cNvSpPr>
            <a:spLocks noChangeArrowheads="1"/>
          </p:cNvSpPr>
          <p:nvPr>
            <p:custDataLst>
              <p:tags r:id="rId3"/>
            </p:custDataLst>
          </p:nvPr>
        </p:nvSpPr>
        <p:spPr bwMode="gray">
          <a:xfrm>
            <a:off x="2309739" y="2318917"/>
            <a:ext cx="3132000" cy="252000"/>
          </a:xfrm>
          <a:prstGeom prst="rect">
            <a:avLst/>
          </a:prstGeom>
          <a:solidFill>
            <a:schemeClr val="tx1">
              <a:lumMod val="65000"/>
              <a:lumOff val="35000"/>
            </a:schemeClr>
          </a:solidFill>
          <a:ln w="19050" algn="ctr">
            <a:solidFill>
              <a:schemeClr val="tx1">
                <a:lumMod val="50000"/>
                <a:lumOff val="50000"/>
              </a:schemeClr>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algn="ctr" fontAlgn="auto">
              <a:lnSpc>
                <a:spcPct val="100000"/>
              </a:lnSpc>
              <a:spcBef>
                <a:spcPts val="0"/>
              </a:spcBef>
              <a:spcAft>
                <a:spcPts val="0"/>
              </a:spcAft>
            </a:pPr>
            <a:r>
              <a:rPr kumimoji="0" lang="en-US" altLang="ja-JP" sz="1400" kern="0" dirty="0" smtClean="0">
                <a:solidFill>
                  <a:srgbClr val="FFFFFF"/>
                </a:solidFill>
                <a:latin typeface="+mn-ea"/>
                <a:ea typeface="+mn-ea"/>
              </a:rPr>
              <a:t>2016</a:t>
            </a:r>
            <a:r>
              <a:rPr kumimoji="0" lang="ja-JP" altLang="en-US" sz="1400" kern="0" dirty="0" smtClean="0">
                <a:solidFill>
                  <a:srgbClr val="FFFFFF"/>
                </a:solidFill>
                <a:latin typeface="+mn-ea"/>
                <a:ea typeface="+mn-ea"/>
              </a:rPr>
              <a:t>年度支援内容</a:t>
            </a:r>
            <a:endParaRPr kumimoji="0" lang="en-US" altLang="ja-JP" sz="1400" kern="0" dirty="0" smtClean="0">
              <a:solidFill>
                <a:srgbClr val="FFFFFF"/>
              </a:solidFill>
              <a:latin typeface="+mn-ea"/>
              <a:ea typeface="+mn-ea"/>
            </a:endParaRPr>
          </a:p>
        </p:txBody>
      </p:sp>
      <p:sp>
        <p:nvSpPr>
          <p:cNvPr id="61" name="ストライプ矢印 60"/>
          <p:cNvSpPr/>
          <p:nvPr/>
        </p:nvSpPr>
        <p:spPr bwMode="auto">
          <a:xfrm>
            <a:off x="1801759" y="5053894"/>
            <a:ext cx="540000" cy="648000"/>
          </a:xfrm>
          <a:prstGeom prst="stripedRightArrow">
            <a:avLst>
              <a:gd name="adj1" fmla="val 61039"/>
              <a:gd name="adj2" fmla="val 41686"/>
            </a:avLst>
          </a:prstGeom>
          <a:gradFill flip="none" rotWithShape="1">
            <a:gsLst>
              <a:gs pos="0">
                <a:srgbClr val="FF9933">
                  <a:alpha val="20000"/>
                </a:srgbClr>
              </a:gs>
              <a:gs pos="100000">
                <a:srgbClr val="E5B82E"/>
              </a:gs>
            </a:gsLst>
            <a:lin ang="180000" scaled="0"/>
            <a:tileRect/>
          </a:gradFill>
          <a:ln w="9525">
            <a:noFill/>
            <a:miter lim="800000"/>
            <a:headEnd/>
            <a:tailEnd/>
          </a:ln>
          <a:effectLst/>
        </p:spPr>
        <p:txBody>
          <a:bodyPr wrap="none" anchor="ctr"/>
          <a:lstStyle/>
          <a:p>
            <a:pPr algn="ctr"/>
            <a:endParaRPr kumimoji="0" lang="ja-JP" altLang="en-US" kern="0">
              <a:solidFill>
                <a:sysClr val="windowText" lastClr="000080"/>
              </a:solidFill>
            </a:endParaRPr>
          </a:p>
        </p:txBody>
      </p:sp>
      <p:sp>
        <p:nvSpPr>
          <p:cNvPr id="18" name="Rectangle 13"/>
          <p:cNvSpPr>
            <a:spLocks noChangeArrowheads="1"/>
          </p:cNvSpPr>
          <p:nvPr>
            <p:custDataLst>
              <p:tags r:id="rId4"/>
            </p:custDataLst>
          </p:nvPr>
        </p:nvSpPr>
        <p:spPr bwMode="gray">
          <a:xfrm>
            <a:off x="5572765" y="2318917"/>
            <a:ext cx="3132000" cy="252000"/>
          </a:xfrm>
          <a:prstGeom prst="rect">
            <a:avLst/>
          </a:prstGeom>
          <a:solidFill>
            <a:schemeClr val="tx1">
              <a:lumMod val="65000"/>
              <a:lumOff val="35000"/>
            </a:schemeClr>
          </a:solidFill>
          <a:ln w="19050" algn="ctr">
            <a:solidFill>
              <a:schemeClr val="tx1">
                <a:lumMod val="50000"/>
                <a:lumOff val="50000"/>
              </a:schemeClr>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algn="ctr" fontAlgn="auto">
              <a:lnSpc>
                <a:spcPct val="100000"/>
              </a:lnSpc>
              <a:spcBef>
                <a:spcPts val="0"/>
              </a:spcBef>
              <a:spcAft>
                <a:spcPts val="0"/>
              </a:spcAft>
            </a:pPr>
            <a:r>
              <a:rPr kumimoji="0" lang="en-US" altLang="ja-JP" sz="1400" kern="0" dirty="0" smtClean="0">
                <a:solidFill>
                  <a:srgbClr val="FFFFFF"/>
                </a:solidFill>
                <a:latin typeface="+mn-ea"/>
                <a:ea typeface="+mn-ea"/>
              </a:rPr>
              <a:t>2016</a:t>
            </a:r>
            <a:r>
              <a:rPr kumimoji="0" lang="ja-JP" altLang="en-US" sz="1400" kern="0" dirty="0" smtClean="0">
                <a:solidFill>
                  <a:srgbClr val="FFFFFF"/>
                </a:solidFill>
                <a:latin typeface="+mn-ea"/>
                <a:ea typeface="+mn-ea"/>
              </a:rPr>
              <a:t>年度活動内容</a:t>
            </a:r>
            <a:endParaRPr kumimoji="0" lang="en-US" altLang="ja-JP" sz="1400" kern="0" dirty="0" smtClean="0">
              <a:solidFill>
                <a:srgbClr val="FFFFFF"/>
              </a:solidFill>
              <a:latin typeface="+mn-ea"/>
              <a:ea typeface="+mn-ea"/>
            </a:endParaRPr>
          </a:p>
        </p:txBody>
      </p:sp>
      <p:sp>
        <p:nvSpPr>
          <p:cNvPr id="20" name="Rectangle 38"/>
          <p:cNvSpPr>
            <a:spLocks noChangeArrowheads="1"/>
          </p:cNvSpPr>
          <p:nvPr>
            <p:custDataLst>
              <p:tags r:id="rId5"/>
            </p:custDataLst>
          </p:nvPr>
        </p:nvSpPr>
        <p:spPr bwMode="gray">
          <a:xfrm>
            <a:off x="5572765" y="2742745"/>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2400" dirty="0" smtClean="0">
                <a:ln>
                  <a:solidFill>
                    <a:schemeClr val="bg1"/>
                  </a:solidFill>
                </a:ln>
                <a:solidFill>
                  <a:schemeClr val="accent1">
                    <a:lumMod val="50000"/>
                  </a:schemeClr>
                </a:solidFill>
                <a:latin typeface="+mn-ea"/>
                <a:ea typeface="+mn-ea"/>
                <a:cs typeface="Verdana" panose="020B0604030504040204" pitchFamily="34" charset="0"/>
              </a:rPr>
              <a:t>新アーキのコンセプトの証明</a:t>
            </a:r>
            <a:endParaRPr lang="en-US" altLang="ja-JP" sz="2400" dirty="0" smtClean="0">
              <a:ln>
                <a:solidFill>
                  <a:schemeClr val="bg1"/>
                </a:solidFill>
              </a:ln>
              <a:solidFill>
                <a:schemeClr val="accent1">
                  <a:lumMod val="50000"/>
                </a:schemeClr>
              </a:solidFill>
              <a:latin typeface="+mn-ea"/>
              <a:ea typeface="+mn-ea"/>
              <a:cs typeface="Verdana" panose="020B0604030504040204" pitchFamily="34" charset="0"/>
            </a:endParaRPr>
          </a:p>
        </p:txBody>
      </p:sp>
      <p:sp>
        <p:nvSpPr>
          <p:cNvPr id="21" name="Rectangle 38"/>
          <p:cNvSpPr>
            <a:spLocks noChangeArrowheads="1"/>
          </p:cNvSpPr>
          <p:nvPr>
            <p:custDataLst>
              <p:tags r:id="rId6"/>
            </p:custDataLst>
          </p:nvPr>
        </p:nvSpPr>
        <p:spPr bwMode="gray">
          <a:xfrm>
            <a:off x="5572765" y="4623844"/>
            <a:ext cx="3132000" cy="1318368"/>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2400" dirty="0" smtClean="0">
                <a:ln>
                  <a:solidFill>
                    <a:schemeClr val="bg1"/>
                  </a:solidFill>
                </a:ln>
                <a:solidFill>
                  <a:schemeClr val="accent1">
                    <a:lumMod val="50000"/>
                  </a:schemeClr>
                </a:solidFill>
                <a:latin typeface="+mn-ea"/>
                <a:ea typeface="+mn-ea"/>
                <a:cs typeface="Verdana" panose="020B0604030504040204" pitchFamily="34" charset="0"/>
              </a:rPr>
              <a:t>リバースエンジニアリングと新アーキでの実装</a:t>
            </a:r>
            <a:endParaRPr lang="en-US" altLang="ja-JP" sz="2400" dirty="0" smtClean="0">
              <a:ln>
                <a:solidFill>
                  <a:schemeClr val="bg1"/>
                </a:solidFill>
              </a:ln>
              <a:solidFill>
                <a:schemeClr val="accent1">
                  <a:lumMod val="50000"/>
                </a:schemeClr>
              </a:solidFill>
              <a:latin typeface="+mn-ea"/>
              <a:ea typeface="+mn-ea"/>
              <a:cs typeface="Verdana" panose="020B0604030504040204" pitchFamily="34" charset="0"/>
            </a:endParaRPr>
          </a:p>
        </p:txBody>
      </p:sp>
      <p:sp>
        <p:nvSpPr>
          <p:cNvPr id="22" name="タイトル 11"/>
          <p:cNvSpPr txBox="1">
            <a:spLocks/>
          </p:cNvSpPr>
          <p:nvPr/>
        </p:nvSpPr>
        <p:spPr bwMode="gray">
          <a:xfrm>
            <a:off x="113191" y="179482"/>
            <a:ext cx="5679760" cy="424732"/>
          </a:xfrm>
          <a:prstGeom prst="rect">
            <a:avLst/>
          </a:prstGeom>
        </p:spPr>
        <p:txBody>
          <a:bodyPr wrap="none">
            <a:spAutoFit/>
          </a:bodyPr>
          <a:lstStyle/>
          <a:p>
            <a:pPr lvl="0"/>
            <a:r>
              <a:rPr lang="en-US" altLang="ja-JP" sz="2400" kern="0" dirty="0" err="1" smtClean="0">
                <a:solidFill>
                  <a:schemeClr val="tx1"/>
                </a:solidFill>
                <a:latin typeface="+mj-ea"/>
                <a:ea typeface="+mj-ea"/>
              </a:rPr>
              <a:t>CoE</a:t>
            </a:r>
            <a:r>
              <a:rPr lang="ja-JP" altLang="en-US" sz="2400" kern="0" dirty="0" smtClean="0">
                <a:solidFill>
                  <a:schemeClr val="tx1"/>
                </a:solidFill>
                <a:latin typeface="+mj-ea"/>
                <a:ea typeface="+mj-ea"/>
              </a:rPr>
              <a:t>プロジェクトにおける日立のアプローチ</a:t>
            </a:r>
            <a:endParaRPr lang="ja-JP" altLang="en-US" sz="2400" kern="0" dirty="0">
              <a:solidFill>
                <a:schemeClr val="tx1"/>
              </a:solidFill>
              <a:latin typeface="+mj-ea"/>
              <a:ea typeface="+mj-ea"/>
            </a:endParaRPr>
          </a:p>
        </p:txBody>
      </p:sp>
      <p:sp>
        <p:nvSpPr>
          <p:cNvPr id="23" name="フローチャート : 代替処理 22"/>
          <p:cNvSpPr/>
          <p:nvPr/>
        </p:nvSpPr>
        <p:spPr bwMode="auto">
          <a:xfrm>
            <a:off x="237954" y="4452256"/>
            <a:ext cx="8650551" cy="1764000"/>
          </a:xfrm>
          <a:prstGeom prst="flowChartAlternateProcess">
            <a:avLst/>
          </a:prstGeom>
          <a:noFill/>
          <a:ln w="38100">
            <a:solidFill>
              <a:srgbClr val="FF0000"/>
            </a:solidFill>
            <a:miter lim="800000"/>
            <a:headEnd/>
            <a:tailEnd/>
          </a:ln>
          <a:effectLst>
            <a:glow rad="63500">
              <a:schemeClr val="accent2">
                <a:satMod val="175000"/>
                <a:alpha val="40000"/>
              </a:schemeClr>
            </a:glow>
          </a:effectLst>
        </p:spPr>
        <p:txBody>
          <a:bodyPr wrap="none" rtlCol="0" anchor="ctr" anchorCtr="0">
            <a:noAutofit/>
          </a:bodyPr>
          <a:lstStyle/>
          <a:p>
            <a:pPr algn="ctr"/>
            <a:endParaRPr kumimoji="1" lang="ja-JP" altLang="en-US" sz="1800" smtClean="0">
              <a:solidFill>
                <a:schemeClr val="tx1"/>
              </a:solidFill>
            </a:endParaRPr>
          </a:p>
        </p:txBody>
      </p:sp>
      <p:sp>
        <p:nvSpPr>
          <p:cNvPr id="19"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30</a:t>
            </a:fld>
            <a:endParaRPr lang="en-US" altLang="ja-JP"/>
          </a:p>
        </p:txBody>
      </p:sp>
    </p:spTree>
    <p:extLst>
      <p:ext uri="{BB962C8B-B14F-4D97-AF65-F5344CB8AC3E}">
        <p14:creationId xmlns:p14="http://schemas.microsoft.com/office/powerpoint/2010/main" xmlns="" val="369969425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2"/>
          <p:cNvSpPr txBox="1">
            <a:spLocks noChangeArrowheads="1"/>
          </p:cNvSpPr>
          <p:nvPr/>
        </p:nvSpPr>
        <p:spPr>
          <a:xfrm>
            <a:off x="35496" y="807992"/>
            <a:ext cx="8853010" cy="5832648"/>
          </a:xfrm>
          <a:prstGeom prst="rect">
            <a:avLst/>
          </a:prstGeom>
        </p:spPr>
        <p:txBody>
          <a:bodyPr/>
          <a:lstStyle>
            <a:lvl1pPr algn="l" rtl="0" eaLnBrk="1" fontAlgn="base" hangingPunct="1">
              <a:spcBef>
                <a:spcPct val="0"/>
              </a:spcBef>
              <a:spcAft>
                <a:spcPct val="0"/>
              </a:spcAft>
              <a:defRPr kumimoji="1" sz="2800">
                <a:solidFill>
                  <a:srgbClr val="000000"/>
                </a:solidFill>
                <a:latin typeface="Verdana" pitchFamily="34" charset="0"/>
                <a:ea typeface="+mj-ea"/>
                <a:cs typeface="Verdana" pitchFamily="34" charset="0"/>
              </a:defRPr>
            </a:lvl1pPr>
            <a:lvl2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2pPr>
            <a:lvl3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3pPr>
            <a:lvl4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4pPr>
            <a:lvl5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5pPr>
            <a:lvl6pPr marL="4572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6pPr>
            <a:lvl7pPr marL="9144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7pPr>
            <a:lvl8pPr marL="13716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8pPr>
            <a:lvl9pPr marL="18288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9pPr>
          </a:lstStyle>
          <a:p>
            <a:pPr marL="285750" indent="-285750">
              <a:lnSpc>
                <a:spcPct val="150000"/>
              </a:lnSpc>
              <a:buClr>
                <a:schemeClr val="accent1">
                  <a:lumMod val="75000"/>
                </a:schemeClr>
              </a:buClr>
              <a:buFont typeface="Wingdings" panose="05000000000000000000" pitchFamily="2" charset="2"/>
              <a:buChar char="l"/>
            </a:pPr>
            <a:r>
              <a:rPr lang="ja-JP" altLang="en-US" sz="2000" kern="0" dirty="0" smtClean="0">
                <a:solidFill>
                  <a:schemeClr val="tx1"/>
                </a:solidFill>
                <a:latin typeface="+mn-ea"/>
                <a:ea typeface="+mn-ea"/>
                <a:cs typeface="Meiryo UI" panose="020B0604030504040204" pitchFamily="50" charset="-128"/>
              </a:rPr>
              <a:t>現行</a:t>
            </a:r>
            <a:r>
              <a:rPr lang="en-US" altLang="ja-JP" sz="2000" kern="0" dirty="0" smtClean="0">
                <a:solidFill>
                  <a:schemeClr val="tx1"/>
                </a:solidFill>
                <a:latin typeface="+mn-ea"/>
                <a:ea typeface="+mn-ea"/>
                <a:cs typeface="Meiryo UI" panose="020B0604030504040204" pitchFamily="50" charset="-128"/>
              </a:rPr>
              <a:t>PCS</a:t>
            </a:r>
            <a:r>
              <a:rPr lang="ja-JP" altLang="en-US" sz="2000" kern="0" dirty="0" smtClean="0">
                <a:solidFill>
                  <a:schemeClr val="tx1"/>
                </a:solidFill>
                <a:latin typeface="+mn-ea"/>
                <a:ea typeface="+mn-ea"/>
                <a:cs typeface="Meiryo UI" panose="020B0604030504040204" pitchFamily="50" charset="-128"/>
              </a:rPr>
              <a:t>の機能は新アーキテクチャの実現可能性を確かめた上で新</a:t>
            </a:r>
            <a:r>
              <a:rPr lang="en-US" altLang="ja-JP" sz="2000" kern="0" dirty="0" err="1" smtClean="0">
                <a:solidFill>
                  <a:schemeClr val="tx1"/>
                </a:solidFill>
                <a:latin typeface="+mn-ea"/>
                <a:ea typeface="+mn-ea"/>
                <a:cs typeface="Meiryo UI" panose="020B0604030504040204" pitchFamily="50" charset="-128"/>
              </a:rPr>
              <a:t>CoE</a:t>
            </a:r>
            <a:r>
              <a:rPr lang="ja-JP" altLang="en-US" sz="2000" kern="0" dirty="0" smtClean="0">
                <a:solidFill>
                  <a:schemeClr val="tx1"/>
                </a:solidFill>
                <a:latin typeface="+mn-ea"/>
                <a:ea typeface="+mn-ea"/>
                <a:cs typeface="Meiryo UI" panose="020B0604030504040204" pitchFamily="50" charset="-128"/>
              </a:rPr>
              <a:t>フレームワークを用いて実装される。</a:t>
            </a:r>
            <a:endParaRPr lang="en-US" altLang="ja-JP" sz="2000" kern="0" dirty="0">
              <a:solidFill>
                <a:schemeClr val="tx1"/>
              </a:solidFill>
              <a:latin typeface="+mn-ea"/>
              <a:ea typeface="+mn-ea"/>
              <a:cs typeface="Meiryo UI" panose="020B0604030504040204" pitchFamily="50" charset="-128"/>
            </a:endParaRPr>
          </a:p>
        </p:txBody>
      </p:sp>
      <p:sp>
        <p:nvSpPr>
          <p:cNvPr id="153" name="円/楕円 152"/>
          <p:cNvSpPr/>
          <p:nvPr/>
        </p:nvSpPr>
        <p:spPr bwMode="auto">
          <a:xfrm>
            <a:off x="5283696" y="2348880"/>
            <a:ext cx="2520280" cy="2520000"/>
          </a:xfrm>
          <a:prstGeom prst="ellipse">
            <a:avLst/>
          </a:prstGeom>
          <a:solidFill>
            <a:srgbClr val="C00000">
              <a:alpha val="67000"/>
            </a:srgbClr>
          </a:solidFill>
          <a:ln w="9525">
            <a:noFill/>
            <a:miter lim="800000"/>
            <a:headEnd/>
            <a:tailEnd/>
          </a:ln>
          <a:effectLst/>
          <a:extLst/>
        </p:spPr>
        <p:txBody>
          <a:bodyPr wrap="none" rtlCol="0" anchor="ctr" anchorCtr="0">
            <a:noAutofit/>
          </a:bodyPr>
          <a:lstStyle/>
          <a:p>
            <a:pPr algn="ctr" fontAlgn="base">
              <a:lnSpc>
                <a:spcPct val="90000"/>
              </a:lnSpc>
              <a:spcBef>
                <a:spcPct val="0"/>
              </a:spcBef>
              <a:spcAft>
                <a:spcPct val="0"/>
              </a:spcAft>
            </a:pPr>
            <a:r>
              <a:rPr lang="en-US" altLang="ja-JP" sz="3200" dirty="0" err="1" smtClean="0">
                <a:ln>
                  <a:solidFill>
                    <a:prstClr val="white"/>
                  </a:solidFill>
                </a:ln>
                <a:solidFill>
                  <a:prstClr val="black"/>
                </a:solidFill>
                <a:latin typeface="HGPｺﾞｼｯｸE" pitchFamily="50" charset="-128"/>
                <a:ea typeface="HGPｺﾞｼｯｸE" pitchFamily="50" charset="-128"/>
              </a:rPr>
              <a:t>CoE</a:t>
            </a:r>
            <a:endParaRPr lang="ja-JP" altLang="en-US" sz="3200" dirty="0">
              <a:ln>
                <a:solidFill>
                  <a:prstClr val="white"/>
                </a:solidFill>
              </a:ln>
              <a:solidFill>
                <a:prstClr val="black"/>
              </a:solidFill>
              <a:latin typeface="HGPｺﾞｼｯｸE" pitchFamily="50" charset="-128"/>
              <a:ea typeface="HGPｺﾞｼｯｸE" pitchFamily="50" charset="-128"/>
            </a:endParaRPr>
          </a:p>
        </p:txBody>
      </p:sp>
      <p:sp>
        <p:nvSpPr>
          <p:cNvPr id="154" name="円/楕円 153"/>
          <p:cNvSpPr/>
          <p:nvPr/>
        </p:nvSpPr>
        <p:spPr bwMode="auto">
          <a:xfrm>
            <a:off x="1115616" y="2348880"/>
            <a:ext cx="2520280" cy="2520000"/>
          </a:xfrm>
          <a:prstGeom prst="ellipse">
            <a:avLst/>
          </a:prstGeom>
          <a:solidFill>
            <a:srgbClr val="9BBB59">
              <a:lumMod val="75000"/>
              <a:alpha val="67000"/>
            </a:srgbClr>
          </a:solidFill>
          <a:ln w="9525">
            <a:noFill/>
            <a:miter lim="800000"/>
            <a:headEnd/>
            <a:tailEnd/>
          </a:ln>
          <a:effectLst/>
          <a:extLst/>
        </p:spPr>
        <p:txBody>
          <a:bodyPr wrap="none" rtlCol="0" anchor="ctr" anchorCtr="0">
            <a:noAutofit/>
          </a:bodyPr>
          <a:lstStyle/>
          <a:p>
            <a:pPr algn="ctr" fontAlgn="base">
              <a:lnSpc>
                <a:spcPct val="90000"/>
              </a:lnSpc>
              <a:spcBef>
                <a:spcPct val="0"/>
              </a:spcBef>
              <a:spcAft>
                <a:spcPct val="0"/>
              </a:spcAft>
            </a:pPr>
            <a:r>
              <a:rPr kumimoji="0" lang="en-US" altLang="ja-JP" sz="3200" kern="0" dirty="0" smtClean="0">
                <a:ln>
                  <a:solidFill>
                    <a:prstClr val="white"/>
                  </a:solidFill>
                </a:ln>
                <a:solidFill>
                  <a:prstClr val="black"/>
                </a:solidFill>
                <a:latin typeface="HGPｺﾞｼｯｸE" pitchFamily="50" charset="-128"/>
                <a:ea typeface="HGPｺﾞｼｯｸE" pitchFamily="50" charset="-128"/>
              </a:rPr>
              <a:t>PCS</a:t>
            </a:r>
            <a:endParaRPr kumimoji="0" lang="ja-JP" altLang="en-US" sz="3200" kern="0" dirty="0">
              <a:ln>
                <a:solidFill>
                  <a:prstClr val="white"/>
                </a:solidFill>
              </a:ln>
              <a:solidFill>
                <a:prstClr val="black"/>
              </a:solidFill>
              <a:latin typeface="HGPｺﾞｼｯｸE" pitchFamily="50" charset="-128"/>
              <a:ea typeface="HGPｺﾞｼｯｸE" pitchFamily="50" charset="-128"/>
            </a:endParaRPr>
          </a:p>
        </p:txBody>
      </p:sp>
      <p:sp>
        <p:nvSpPr>
          <p:cNvPr id="155" name="ストライプ矢印 154"/>
          <p:cNvSpPr/>
          <p:nvPr/>
        </p:nvSpPr>
        <p:spPr bwMode="auto">
          <a:xfrm>
            <a:off x="3637673" y="3401359"/>
            <a:ext cx="1612487" cy="517712"/>
          </a:xfrm>
          <a:prstGeom prst="stripedRightArrow">
            <a:avLst>
              <a:gd name="adj1" fmla="val 61039"/>
              <a:gd name="adj2" fmla="val 51498"/>
            </a:avLst>
          </a:prstGeom>
          <a:gradFill flip="none" rotWithShape="1">
            <a:gsLst>
              <a:gs pos="0">
                <a:srgbClr val="FF9933">
                  <a:alpha val="20000"/>
                </a:srgbClr>
              </a:gs>
              <a:gs pos="100000">
                <a:srgbClr val="E5B82E"/>
              </a:gs>
            </a:gsLst>
            <a:lin ang="180000" scaled="0"/>
            <a:tileRect/>
          </a:gradFill>
          <a:ln w="9525">
            <a:noFill/>
            <a:miter lim="800000"/>
            <a:headEnd/>
            <a:tailEnd/>
          </a:ln>
          <a:effectLst/>
        </p:spPr>
        <p:txBody>
          <a:bodyPr wrap="none" anchor="ctr"/>
          <a:lstStyle/>
          <a:p>
            <a:pPr algn="ctr"/>
            <a:endParaRPr kumimoji="0" lang="ja-JP" altLang="en-US" kern="0">
              <a:solidFill>
                <a:sysClr val="windowText" lastClr="000080"/>
              </a:solidFill>
            </a:endParaRPr>
          </a:p>
        </p:txBody>
      </p:sp>
      <p:sp>
        <p:nvSpPr>
          <p:cNvPr id="157" name="円/楕円 156"/>
          <p:cNvSpPr/>
          <p:nvPr/>
        </p:nvSpPr>
        <p:spPr bwMode="auto">
          <a:xfrm>
            <a:off x="3877859" y="2636912"/>
            <a:ext cx="1132114" cy="609600"/>
          </a:xfrm>
          <a:prstGeom prst="ellipse">
            <a:avLst/>
          </a:prstGeom>
          <a:no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altLang="ja-JP" sz="2400" b="0" i="0" u="none" strike="noStrike" kern="0" cap="none" spc="0" normalizeH="0" baseline="0" noProof="0" dirty="0" smtClean="0">
                <a:ln>
                  <a:solidFill>
                    <a:prstClr val="white"/>
                  </a:solidFill>
                </a:ln>
                <a:solidFill>
                  <a:srgbClr val="C00000"/>
                </a:solidFill>
                <a:effectLst/>
                <a:uLnTx/>
                <a:uFillTx/>
                <a:latin typeface="HGPｺﾞｼｯｸE" pitchFamily="50" charset="-128"/>
                <a:ea typeface="HGPｺﾞｼｯｸE" pitchFamily="50" charset="-128"/>
              </a:rPr>
              <a:t>Reverse</a:t>
            </a:r>
          </a:p>
          <a:p>
            <a:pPr marL="0" marR="0" lvl="0" indent="0" algn="ctr" defTabSz="914400" eaLnBrk="1" fontAlgn="base" latinLnBrk="0" hangingPunct="1">
              <a:lnSpc>
                <a:spcPct val="90000"/>
              </a:lnSpc>
              <a:spcBef>
                <a:spcPct val="0"/>
              </a:spcBef>
              <a:spcAft>
                <a:spcPct val="0"/>
              </a:spcAft>
              <a:buClrTx/>
              <a:buSzTx/>
              <a:buFontTx/>
              <a:buNone/>
              <a:tabLst/>
              <a:defRPr/>
            </a:pPr>
            <a:r>
              <a:rPr kumimoji="0" lang="en-US" altLang="ja-JP" sz="2400" kern="0" dirty="0" smtClean="0">
                <a:ln>
                  <a:solidFill>
                    <a:prstClr val="white"/>
                  </a:solidFill>
                </a:ln>
                <a:solidFill>
                  <a:srgbClr val="C00000"/>
                </a:solidFill>
                <a:latin typeface="HGPｺﾞｼｯｸE" pitchFamily="50" charset="-128"/>
                <a:ea typeface="HGPｺﾞｼｯｸE" pitchFamily="50" charset="-128"/>
              </a:rPr>
              <a:t>Engineering</a:t>
            </a:r>
            <a:endParaRPr kumimoji="0" lang="ja-JP" altLang="en-US" sz="2400" b="0" i="0" u="none" strike="noStrike" kern="0" cap="none" spc="0" normalizeH="0" baseline="0" noProof="0" dirty="0" smtClean="0">
              <a:ln>
                <a:solidFill>
                  <a:prstClr val="white"/>
                </a:solidFill>
              </a:ln>
              <a:solidFill>
                <a:srgbClr val="C00000"/>
              </a:solidFill>
              <a:effectLst/>
              <a:uLnTx/>
              <a:uFillTx/>
              <a:latin typeface="HGPｺﾞｼｯｸE" pitchFamily="50" charset="-128"/>
              <a:ea typeface="HGPｺﾞｼｯｸE" pitchFamily="50" charset="-128"/>
            </a:endParaRPr>
          </a:p>
        </p:txBody>
      </p:sp>
      <p:sp>
        <p:nvSpPr>
          <p:cNvPr id="269" name="円/楕円 268"/>
          <p:cNvSpPr/>
          <p:nvPr/>
        </p:nvSpPr>
        <p:spPr bwMode="gray">
          <a:xfrm>
            <a:off x="6640943" y="-1772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270" name="円/楕円 269"/>
          <p:cNvSpPr/>
          <p:nvPr/>
        </p:nvSpPr>
        <p:spPr bwMode="gray">
          <a:xfrm>
            <a:off x="6705401" y="4286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273" name="テキスト ボックス 272"/>
          <p:cNvSpPr txBox="1"/>
          <p:nvPr/>
        </p:nvSpPr>
        <p:spPr bwMode="gray">
          <a:xfrm>
            <a:off x="6464999" y="138140"/>
            <a:ext cx="1329210" cy="646331"/>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レガシーシステム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の知識</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1200" kern="0" dirty="0" smtClean="0">
                <a:solidFill>
                  <a:srgbClr val="FFFFFF"/>
                </a:solidFill>
                <a:effectLst>
                  <a:outerShdw blurRad="38100" dist="38100" dir="2700000" algn="tl">
                    <a:srgbClr val="000000">
                      <a:alpha val="43137"/>
                    </a:srgbClr>
                  </a:outerShdw>
                </a:effectLst>
                <a:ea typeface="HGPｺﾞｼｯｸE"/>
              </a:rPr>
              <a:t>/IF</a:t>
            </a: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p>
        </p:txBody>
      </p:sp>
      <p:sp>
        <p:nvSpPr>
          <p:cNvPr id="12" name="タイトル 11"/>
          <p:cNvSpPr txBox="1">
            <a:spLocks/>
          </p:cNvSpPr>
          <p:nvPr/>
        </p:nvSpPr>
        <p:spPr bwMode="gray">
          <a:xfrm>
            <a:off x="113191" y="179482"/>
            <a:ext cx="3583032" cy="424732"/>
          </a:xfrm>
          <a:prstGeom prst="rect">
            <a:avLst/>
          </a:prstGeom>
        </p:spPr>
        <p:txBody>
          <a:bodyPr wrap="none">
            <a:spAutoFit/>
          </a:bodyPr>
          <a:lstStyle/>
          <a:p>
            <a:pPr lvl="0"/>
            <a:r>
              <a:rPr lang="en-US" altLang="ja-JP" sz="2400" kern="0" dirty="0" smtClean="0">
                <a:solidFill>
                  <a:schemeClr val="tx1"/>
                </a:solidFill>
                <a:latin typeface="+mj-ea"/>
                <a:ea typeface="+mj-ea"/>
              </a:rPr>
              <a:t>Reverse Engineering Trial</a:t>
            </a:r>
            <a:endParaRPr lang="ja-JP" altLang="en-US" sz="2400" kern="0" dirty="0">
              <a:solidFill>
                <a:schemeClr val="tx1"/>
              </a:solidFill>
              <a:latin typeface="+mj-ea"/>
              <a:ea typeface="+mj-ea"/>
            </a:endParaRPr>
          </a:p>
        </p:txBody>
      </p:sp>
    </p:spTree>
    <p:extLst>
      <p:ext uri="{BB962C8B-B14F-4D97-AF65-F5344CB8AC3E}">
        <p14:creationId xmlns:p14="http://schemas.microsoft.com/office/powerpoint/2010/main" xmlns="" val="33848902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p:cNvSpPr/>
          <p:nvPr/>
        </p:nvSpPr>
        <p:spPr bwMode="auto">
          <a:xfrm>
            <a:off x="467544" y="2047590"/>
            <a:ext cx="8244114" cy="1908000"/>
          </a:xfrm>
          <a:prstGeom prst="rect">
            <a:avLst/>
          </a:prstGeom>
          <a:solidFill>
            <a:sysClr val="window" lastClr="FFFFFF">
              <a:lumMod val="95000"/>
            </a:sysClr>
          </a:solidFill>
          <a:ln w="9525">
            <a:solidFill>
              <a:sysClr val="window" lastClr="FFFFFF">
                <a:lumMod val="85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PｺﾞｼｯｸE" pitchFamily="50" charset="-128"/>
              <a:ea typeface="HGPｺﾞｼｯｸE" pitchFamily="50" charset="-128"/>
            </a:endParaRPr>
          </a:p>
        </p:txBody>
      </p:sp>
      <p:sp>
        <p:nvSpPr>
          <p:cNvPr id="22" name="正方形/長方形 21"/>
          <p:cNvSpPr/>
          <p:nvPr/>
        </p:nvSpPr>
        <p:spPr bwMode="auto">
          <a:xfrm>
            <a:off x="728808" y="2613646"/>
            <a:ext cx="1163306" cy="885372"/>
          </a:xfrm>
          <a:prstGeom prst="rect">
            <a:avLst/>
          </a:prstGeom>
          <a:solidFill>
            <a:srgbClr val="9BBB59">
              <a:lumMod val="75000"/>
              <a:alpha val="67000"/>
            </a:srgb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r>
              <a:rPr kumimoji="0" lang="en-US" altLang="ja-JP" sz="3200" kern="0" dirty="0">
                <a:ln>
                  <a:solidFill>
                    <a:prstClr val="white"/>
                  </a:solidFill>
                </a:ln>
                <a:solidFill>
                  <a:prstClr val="black"/>
                </a:solidFill>
                <a:latin typeface="HGPｺﾞｼｯｸE" pitchFamily="50" charset="-128"/>
                <a:ea typeface="HGPｺﾞｼｯｸE" pitchFamily="50" charset="-128"/>
              </a:rPr>
              <a:t>PCS</a:t>
            </a:r>
            <a:endParaRPr kumimoji="0" lang="ja-JP" altLang="en-US" sz="3200" kern="0" dirty="0">
              <a:ln>
                <a:solidFill>
                  <a:prstClr val="white"/>
                </a:solidFill>
              </a:ln>
              <a:solidFill>
                <a:prstClr val="black"/>
              </a:solidFill>
              <a:latin typeface="HGPｺﾞｼｯｸE" pitchFamily="50" charset="-128"/>
              <a:ea typeface="HGPｺﾞｼｯｸE" pitchFamily="50" charset="-128"/>
            </a:endParaRPr>
          </a:p>
        </p:txBody>
      </p:sp>
      <p:sp>
        <p:nvSpPr>
          <p:cNvPr id="23" name="ストライプ矢印 22"/>
          <p:cNvSpPr/>
          <p:nvPr/>
        </p:nvSpPr>
        <p:spPr bwMode="auto">
          <a:xfrm>
            <a:off x="1933493" y="2922075"/>
            <a:ext cx="720000" cy="268514"/>
          </a:xfrm>
          <a:prstGeom prst="stripedRightArrow">
            <a:avLst/>
          </a:prstGeom>
          <a:solidFill>
            <a:sysClr val="window" lastClr="FFFFFF">
              <a:lumMod val="75000"/>
            </a:sys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PｺﾞｼｯｸE" pitchFamily="50" charset="-128"/>
              <a:ea typeface="HGPｺﾞｼｯｸE" pitchFamily="50" charset="-128"/>
            </a:endParaRPr>
          </a:p>
        </p:txBody>
      </p:sp>
      <p:sp>
        <p:nvSpPr>
          <p:cNvPr id="24" name="円/楕円 23"/>
          <p:cNvSpPr/>
          <p:nvPr/>
        </p:nvSpPr>
        <p:spPr bwMode="auto">
          <a:xfrm>
            <a:off x="2673724" y="2751532"/>
            <a:ext cx="1132114" cy="609600"/>
          </a:xfrm>
          <a:prstGeom prst="ellipse">
            <a:avLst/>
          </a:prstGeom>
          <a:solidFill>
            <a:srgbClr val="8064A2">
              <a:lumMod val="75000"/>
            </a:srgb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smtClean="0">
                <a:ln>
                  <a:solidFill>
                    <a:prstClr val="white"/>
                  </a:solidFill>
                </a:ln>
                <a:solidFill>
                  <a:prstClr val="black"/>
                </a:solidFill>
                <a:effectLst/>
                <a:uLnTx/>
                <a:uFillTx/>
                <a:latin typeface="HGPｺﾞｼｯｸE" pitchFamily="50" charset="-128"/>
                <a:ea typeface="HGPｺﾞｼｯｸE" pitchFamily="50" charset="-128"/>
              </a:rPr>
              <a:t>ロジック</a:t>
            </a:r>
            <a:r>
              <a:rPr kumimoji="0" lang="en-US" altLang="ja-JP" sz="1400" b="0" i="0" u="none" strike="noStrike" kern="0" cap="none" spc="0" normalizeH="0" baseline="0" noProof="0" dirty="0" smtClean="0">
                <a:ln>
                  <a:solidFill>
                    <a:prstClr val="white"/>
                  </a:solidFill>
                </a:ln>
                <a:solidFill>
                  <a:prstClr val="black"/>
                </a:solidFill>
                <a:effectLst/>
                <a:uLnTx/>
                <a:uFillTx/>
                <a:latin typeface="HGPｺﾞｼｯｸE" pitchFamily="50" charset="-128"/>
                <a:ea typeface="HGPｺﾞｼｯｸE" pitchFamily="50" charset="-128"/>
              </a:rPr>
              <a:t>/</a:t>
            </a:r>
            <a:r>
              <a:rPr kumimoji="0" lang="ja-JP" altLang="en-US" sz="1400" b="0" i="0" u="none" strike="noStrike" kern="0" cap="none" spc="0" normalizeH="0" baseline="0" noProof="0" dirty="0" smtClean="0">
                <a:ln>
                  <a:solidFill>
                    <a:prstClr val="white"/>
                  </a:solidFill>
                </a:ln>
                <a:solidFill>
                  <a:prstClr val="black"/>
                </a:solidFill>
                <a:effectLst/>
                <a:uLnTx/>
                <a:uFillTx/>
                <a:latin typeface="HGPｺﾞｼｯｸE" pitchFamily="50" charset="-128"/>
                <a:ea typeface="HGPｺﾞｼｯｸE" pitchFamily="50" charset="-128"/>
              </a:rPr>
              <a:t>仕様</a:t>
            </a:r>
          </a:p>
        </p:txBody>
      </p:sp>
      <p:sp>
        <p:nvSpPr>
          <p:cNvPr id="25" name="テキスト ボックス 24"/>
          <p:cNvSpPr txBox="1"/>
          <p:nvPr/>
        </p:nvSpPr>
        <p:spPr>
          <a:xfrm>
            <a:off x="1444631" y="2550998"/>
            <a:ext cx="1819555" cy="286232"/>
          </a:xfrm>
          <a:prstGeom prst="rect">
            <a:avLst/>
          </a:prstGeom>
          <a:noFill/>
        </p:spPr>
        <p:txBody>
          <a:bodyPr wrap="square" rtlCol="0">
            <a:spAutoFit/>
          </a:bodyPr>
          <a:lstStyle/>
          <a:p>
            <a:pPr algn="ctr" fontAlgn="base">
              <a:spcBef>
                <a:spcPct val="0"/>
              </a:spcBef>
              <a:spcAft>
                <a:spcPct val="0"/>
              </a:spcAft>
              <a:buClr>
                <a:srgbClr val="C00000"/>
              </a:buClr>
            </a:pPr>
            <a:r>
              <a:rPr lang="ja-JP" altLang="en-US" sz="1400" dirty="0" smtClean="0">
                <a:solidFill>
                  <a:prstClr val="black"/>
                </a:solidFill>
                <a:latin typeface="HGP創英角ｺﾞｼｯｸUB"/>
                <a:ea typeface="HGP創英角ｺﾞｼｯｸUB"/>
              </a:rPr>
              <a:t>分析</a:t>
            </a:r>
            <a:r>
              <a:rPr lang="en-US" altLang="ja-JP" sz="1400" dirty="0" smtClean="0">
                <a:solidFill>
                  <a:prstClr val="black"/>
                </a:solidFill>
                <a:latin typeface="HGP創英角ｺﾞｼｯｸUB"/>
                <a:ea typeface="HGP創英角ｺﾞｼｯｸUB"/>
              </a:rPr>
              <a:t>/</a:t>
            </a:r>
            <a:r>
              <a:rPr lang="ja-JP" altLang="en-US" sz="1400" dirty="0" smtClean="0">
                <a:solidFill>
                  <a:prstClr val="black"/>
                </a:solidFill>
                <a:latin typeface="HGP創英角ｺﾞｼｯｸUB"/>
                <a:ea typeface="HGP創英角ｺﾞｼｯｸUB"/>
              </a:rPr>
              <a:t>抽出</a:t>
            </a:r>
            <a:endParaRPr lang="en-US" altLang="ja-JP" sz="1400" dirty="0" smtClean="0">
              <a:solidFill>
                <a:prstClr val="black"/>
              </a:solidFill>
              <a:latin typeface="HGP創英角ｺﾞｼｯｸUB"/>
              <a:ea typeface="HGP創英角ｺﾞｼｯｸUB"/>
            </a:endParaRPr>
          </a:p>
        </p:txBody>
      </p:sp>
      <p:sp>
        <p:nvSpPr>
          <p:cNvPr id="26" name="フローチャート : 書類 25"/>
          <p:cNvSpPr/>
          <p:nvPr/>
        </p:nvSpPr>
        <p:spPr bwMode="auto">
          <a:xfrm>
            <a:off x="4792819" y="2693476"/>
            <a:ext cx="1045029" cy="747486"/>
          </a:xfrm>
          <a:prstGeom prst="flowChartDocument">
            <a:avLst/>
          </a:prstGeom>
          <a:solidFill>
            <a:srgbClr val="92D050"/>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r>
              <a:rPr lang="ja-JP" altLang="en-US" sz="1400" dirty="0" smtClean="0">
                <a:ln>
                  <a:solidFill>
                    <a:prstClr val="white"/>
                  </a:solidFill>
                </a:ln>
                <a:solidFill>
                  <a:prstClr val="black"/>
                </a:solidFill>
                <a:latin typeface="HGPｺﾞｼｯｸE" pitchFamily="50" charset="-128"/>
                <a:ea typeface="HGPｺﾞｼｯｸE" pitchFamily="50" charset="-128"/>
              </a:rPr>
              <a:t>仕様書</a:t>
            </a:r>
            <a:endParaRPr lang="en-US" altLang="ja-JP" sz="1400" dirty="0" smtClean="0">
              <a:ln>
                <a:solidFill>
                  <a:prstClr val="white"/>
                </a:solidFill>
              </a:ln>
              <a:solidFill>
                <a:prstClr val="black"/>
              </a:solidFill>
              <a:latin typeface="HGPｺﾞｼｯｸE" pitchFamily="50" charset="-128"/>
              <a:ea typeface="HGPｺﾞｼｯｸE" pitchFamily="50" charset="-128"/>
            </a:endParaRPr>
          </a:p>
          <a:p>
            <a:pPr algn="ctr" fontAlgn="base">
              <a:lnSpc>
                <a:spcPct val="90000"/>
              </a:lnSpc>
              <a:spcBef>
                <a:spcPct val="0"/>
              </a:spcBef>
              <a:spcAft>
                <a:spcPct val="0"/>
              </a:spcAft>
            </a:pPr>
            <a:r>
              <a:rPr lang="ja-JP" altLang="en-US" sz="1400" dirty="0" smtClean="0">
                <a:ln>
                  <a:solidFill>
                    <a:prstClr val="white"/>
                  </a:solidFill>
                </a:ln>
                <a:solidFill>
                  <a:prstClr val="black"/>
                </a:solidFill>
                <a:latin typeface="HGPｺﾞｼｯｸE" pitchFamily="50" charset="-128"/>
                <a:ea typeface="HGPｺﾞｼｯｸE" pitchFamily="50" charset="-128"/>
              </a:rPr>
              <a:t>ドキュメント</a:t>
            </a:r>
            <a:endParaRPr lang="ja-JP" altLang="en-US" sz="1400" dirty="0">
              <a:ln>
                <a:solidFill>
                  <a:prstClr val="white"/>
                </a:solidFill>
              </a:ln>
              <a:solidFill>
                <a:prstClr val="black"/>
              </a:solidFill>
              <a:latin typeface="HGPｺﾞｼｯｸE" pitchFamily="50" charset="-128"/>
              <a:ea typeface="HGPｺﾞｼｯｸE" pitchFamily="50" charset="-128"/>
            </a:endParaRPr>
          </a:p>
        </p:txBody>
      </p:sp>
      <p:sp>
        <p:nvSpPr>
          <p:cNvPr id="27" name="ストライプ矢印 26"/>
          <p:cNvSpPr/>
          <p:nvPr/>
        </p:nvSpPr>
        <p:spPr bwMode="auto">
          <a:xfrm>
            <a:off x="3842123" y="2925704"/>
            <a:ext cx="900000" cy="268514"/>
          </a:xfrm>
          <a:prstGeom prst="stripedRightArrow">
            <a:avLst/>
          </a:prstGeom>
          <a:solidFill>
            <a:sysClr val="window" lastClr="FFFFFF">
              <a:lumMod val="75000"/>
            </a:sys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PｺﾞｼｯｸE" pitchFamily="50" charset="-128"/>
              <a:ea typeface="HGPｺﾞｼｯｸE" pitchFamily="50" charset="-128"/>
            </a:endParaRPr>
          </a:p>
        </p:txBody>
      </p:sp>
      <p:sp>
        <p:nvSpPr>
          <p:cNvPr id="28" name="正方形/長方形 27"/>
          <p:cNvSpPr/>
          <p:nvPr/>
        </p:nvSpPr>
        <p:spPr bwMode="auto">
          <a:xfrm>
            <a:off x="6861104" y="2631789"/>
            <a:ext cx="1163306" cy="885372"/>
          </a:xfrm>
          <a:prstGeom prst="rect">
            <a:avLst/>
          </a:prstGeom>
          <a:solidFill>
            <a:srgbClr val="C00000">
              <a:alpha val="67000"/>
            </a:srgbClr>
          </a:solidFill>
          <a:ln w="9525">
            <a:noFill/>
            <a:miter lim="800000"/>
            <a:headEnd/>
            <a:tailEnd/>
          </a:ln>
          <a:effectLst/>
        </p:spPr>
        <p:txBody>
          <a:bodyPr wrap="none" rtlCol="0" anchor="t" anchorCtr="0">
            <a:noAutofit/>
          </a:bodyPr>
          <a:lstStyle/>
          <a:p>
            <a:pPr algn="ctr" fontAlgn="base">
              <a:lnSpc>
                <a:spcPct val="90000"/>
              </a:lnSpc>
              <a:spcBef>
                <a:spcPct val="0"/>
              </a:spcBef>
              <a:spcAft>
                <a:spcPct val="0"/>
              </a:spcAft>
            </a:pPr>
            <a:r>
              <a:rPr lang="en-US" altLang="ja-JP" sz="3200" dirty="0" err="1">
                <a:ln>
                  <a:solidFill>
                    <a:prstClr val="white"/>
                  </a:solidFill>
                </a:ln>
                <a:solidFill>
                  <a:prstClr val="black"/>
                </a:solidFill>
                <a:latin typeface="HGPｺﾞｼｯｸE" pitchFamily="50" charset="-128"/>
                <a:ea typeface="HGPｺﾞｼｯｸE" pitchFamily="50" charset="-128"/>
              </a:rPr>
              <a:t>CoE</a:t>
            </a:r>
            <a:endParaRPr lang="ja-JP" altLang="en-US" sz="3200" dirty="0">
              <a:ln>
                <a:solidFill>
                  <a:prstClr val="white"/>
                </a:solidFill>
              </a:ln>
              <a:solidFill>
                <a:prstClr val="black"/>
              </a:solidFill>
              <a:latin typeface="HGPｺﾞｼｯｸE" pitchFamily="50" charset="-128"/>
              <a:ea typeface="HGPｺﾞｼｯｸE" pitchFamily="50" charset="-128"/>
            </a:endParaRPr>
          </a:p>
        </p:txBody>
      </p:sp>
      <p:sp>
        <p:nvSpPr>
          <p:cNvPr id="29" name="テキスト ボックス 28"/>
          <p:cNvSpPr txBox="1"/>
          <p:nvPr/>
        </p:nvSpPr>
        <p:spPr>
          <a:xfrm>
            <a:off x="3317974" y="2504359"/>
            <a:ext cx="1819555" cy="286232"/>
          </a:xfrm>
          <a:prstGeom prst="rect">
            <a:avLst/>
          </a:prstGeom>
          <a:noFill/>
        </p:spPr>
        <p:txBody>
          <a:bodyPr wrap="square" rtlCol="0">
            <a:spAutoFit/>
          </a:bodyPr>
          <a:lstStyle/>
          <a:p>
            <a:pPr algn="ctr" fontAlgn="base">
              <a:spcBef>
                <a:spcPct val="0"/>
              </a:spcBef>
              <a:spcAft>
                <a:spcPct val="0"/>
              </a:spcAft>
              <a:buClr>
                <a:srgbClr val="C00000"/>
              </a:buClr>
            </a:pPr>
            <a:r>
              <a:rPr lang="ja-JP" altLang="en-US" sz="1400" dirty="0" smtClean="0">
                <a:solidFill>
                  <a:prstClr val="black"/>
                </a:solidFill>
                <a:latin typeface="HGP創英角ｺﾞｼｯｸUB"/>
                <a:ea typeface="HGP創英角ｺﾞｼｯｸUB"/>
              </a:rPr>
              <a:t>半自動化</a:t>
            </a:r>
            <a:endParaRPr lang="en-US" altLang="ja-JP" sz="1400" dirty="0" smtClean="0">
              <a:solidFill>
                <a:prstClr val="black"/>
              </a:solidFill>
              <a:latin typeface="HGP創英角ｺﾞｼｯｸUB"/>
              <a:ea typeface="HGP創英角ｺﾞｼｯｸUB"/>
            </a:endParaRPr>
          </a:p>
        </p:txBody>
      </p:sp>
      <p:sp>
        <p:nvSpPr>
          <p:cNvPr id="30" name="ストライプ矢印 29"/>
          <p:cNvSpPr/>
          <p:nvPr/>
        </p:nvSpPr>
        <p:spPr bwMode="auto">
          <a:xfrm>
            <a:off x="5874020" y="2925704"/>
            <a:ext cx="900000" cy="268514"/>
          </a:xfrm>
          <a:prstGeom prst="stripedRightArrow">
            <a:avLst/>
          </a:prstGeom>
          <a:solidFill>
            <a:sysClr val="window" lastClr="FFFFFF">
              <a:lumMod val="75000"/>
            </a:sys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PｺﾞｼｯｸE" pitchFamily="50" charset="-128"/>
              <a:ea typeface="HGPｺﾞｼｯｸE" pitchFamily="50" charset="-128"/>
            </a:endParaRPr>
          </a:p>
        </p:txBody>
      </p:sp>
      <p:sp>
        <p:nvSpPr>
          <p:cNvPr id="31" name="正方形/長方形 30"/>
          <p:cNvSpPr/>
          <p:nvPr/>
        </p:nvSpPr>
        <p:spPr bwMode="auto">
          <a:xfrm>
            <a:off x="6948264" y="3103503"/>
            <a:ext cx="1008000" cy="286657"/>
          </a:xfrm>
          <a:prstGeom prst="rect">
            <a:avLst/>
          </a:prstGeom>
          <a:solidFill>
            <a:srgbClr val="4BACC6">
              <a:lumMod val="75000"/>
            </a:srgb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smtClean="0">
                <a:ln>
                  <a:noFill/>
                </a:ln>
                <a:solidFill>
                  <a:prstClr val="white"/>
                </a:solidFill>
                <a:effectLst/>
                <a:uLnTx/>
                <a:uFillTx/>
                <a:latin typeface="HGPｺﾞｼｯｸE" pitchFamily="50" charset="-128"/>
                <a:ea typeface="HGPｺﾞｼｯｸE" pitchFamily="50" charset="-128"/>
              </a:rPr>
              <a:t>手動開発</a:t>
            </a:r>
          </a:p>
        </p:txBody>
      </p:sp>
      <p:sp>
        <p:nvSpPr>
          <p:cNvPr id="32" name="四角形吹き出し 31"/>
          <p:cNvSpPr/>
          <p:nvPr/>
        </p:nvSpPr>
        <p:spPr bwMode="auto">
          <a:xfrm>
            <a:off x="6024283" y="3563469"/>
            <a:ext cx="2783542" cy="282389"/>
          </a:xfrm>
          <a:prstGeom prst="wedgeRectCallout">
            <a:avLst>
              <a:gd name="adj1" fmla="val 7539"/>
              <a:gd name="adj2" fmla="val -134889"/>
            </a:avLst>
          </a:prstGeom>
          <a:solidFill>
            <a:srgbClr val="4BACC6">
              <a:lumMod val="75000"/>
            </a:srgbClr>
          </a:solidFill>
          <a:ln w="9525">
            <a:solidFill>
              <a:sysClr val="window" lastClr="FFFFFF"/>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smtClean="0">
                <a:ln>
                  <a:noFill/>
                </a:ln>
                <a:solidFill>
                  <a:prstClr val="white"/>
                </a:solidFill>
                <a:effectLst/>
                <a:uLnTx/>
                <a:uFillTx/>
                <a:latin typeface="HGP創英角ｺﾞｼｯｸUB"/>
                <a:ea typeface="HGP創英角ｺﾞｼｯｸUB"/>
              </a:rPr>
              <a:t>ビジネスロジックは要コーディング</a:t>
            </a:r>
          </a:p>
        </p:txBody>
      </p:sp>
      <p:sp>
        <p:nvSpPr>
          <p:cNvPr id="33" name="正方形/長方形 32"/>
          <p:cNvSpPr/>
          <p:nvPr/>
        </p:nvSpPr>
        <p:spPr bwMode="auto">
          <a:xfrm>
            <a:off x="571556" y="2153874"/>
            <a:ext cx="2160000" cy="216000"/>
          </a:xfrm>
          <a:prstGeom prst="rect">
            <a:avLst/>
          </a:prstGeom>
          <a:solidFill>
            <a:sysClr val="windowText" lastClr="000080">
              <a:lumMod val="65000"/>
              <a:lumOff val="35000"/>
            </a:sysClr>
          </a:solidFill>
          <a:ln w="44450" cmpd="dbl">
            <a:solidFill>
              <a:sysClr val="window" lastClr="FFFFFF">
                <a:lumMod val="50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altLang="ja-JP" sz="1400" kern="0" dirty="0" smtClean="0">
                <a:solidFill>
                  <a:prstClr val="white"/>
                </a:solidFill>
                <a:latin typeface="HGP創英角ｺﾞｼｯｸUB"/>
                <a:ea typeface="HGP創英角ｺﾞｼｯｸUB"/>
              </a:rPr>
              <a:t>Reverse Engineering</a:t>
            </a:r>
            <a:r>
              <a:rPr kumimoji="0" lang="en-US" altLang="ja-JP" sz="1400" b="0" i="0" u="none" strike="noStrike" kern="0" cap="none" spc="0" normalizeH="0" baseline="0" noProof="0" dirty="0" smtClean="0">
                <a:ln>
                  <a:noFill/>
                </a:ln>
                <a:solidFill>
                  <a:prstClr val="white"/>
                </a:solidFill>
                <a:effectLst/>
                <a:uLnTx/>
                <a:uFillTx/>
                <a:latin typeface="HGP創英角ｺﾞｼｯｸUB"/>
                <a:ea typeface="HGP創英角ｺﾞｼｯｸUB"/>
              </a:rPr>
              <a:t> </a:t>
            </a:r>
            <a:r>
              <a:rPr kumimoji="0" lang="ja-JP" altLang="en-US" sz="1400" b="0" i="0" u="none" strike="noStrike" kern="0" cap="none" spc="0" normalizeH="0" baseline="0" noProof="0" dirty="0" smtClean="0">
                <a:ln>
                  <a:noFill/>
                </a:ln>
                <a:solidFill>
                  <a:prstClr val="white"/>
                </a:solidFill>
                <a:effectLst/>
                <a:uLnTx/>
                <a:uFillTx/>
                <a:latin typeface="HGP創英角ｺﾞｼｯｸUB"/>
                <a:ea typeface="HGP創英角ｺﾞｼｯｸUB"/>
              </a:rPr>
              <a:t>フロー</a:t>
            </a:r>
          </a:p>
        </p:txBody>
      </p:sp>
      <p:sp>
        <p:nvSpPr>
          <p:cNvPr id="34" name="テキスト ボックス 33"/>
          <p:cNvSpPr txBox="1"/>
          <p:nvPr/>
        </p:nvSpPr>
        <p:spPr>
          <a:xfrm>
            <a:off x="5390982" y="2517806"/>
            <a:ext cx="1819555" cy="286232"/>
          </a:xfrm>
          <a:prstGeom prst="rect">
            <a:avLst/>
          </a:prstGeom>
          <a:noFill/>
        </p:spPr>
        <p:txBody>
          <a:bodyPr wrap="square" rtlCol="0">
            <a:spAutoFit/>
          </a:bodyPr>
          <a:lstStyle/>
          <a:p>
            <a:pPr algn="ctr" fontAlgn="base">
              <a:spcBef>
                <a:spcPct val="0"/>
              </a:spcBef>
              <a:spcAft>
                <a:spcPct val="0"/>
              </a:spcAft>
              <a:buClr>
                <a:srgbClr val="C00000"/>
              </a:buClr>
            </a:pPr>
            <a:r>
              <a:rPr lang="ja-JP" altLang="en-US" sz="1400" dirty="0" smtClean="0">
                <a:solidFill>
                  <a:prstClr val="black"/>
                </a:solidFill>
                <a:latin typeface="HGP創英角ｺﾞｼｯｸUB"/>
                <a:ea typeface="HGP創英角ｺﾞｼｯｸUB"/>
              </a:rPr>
              <a:t>半自動化</a:t>
            </a:r>
            <a:endParaRPr lang="en-US" altLang="ja-JP" sz="1400" dirty="0" smtClean="0">
              <a:solidFill>
                <a:prstClr val="black"/>
              </a:solidFill>
              <a:latin typeface="HGP創英角ｺﾞｼｯｸUB"/>
              <a:ea typeface="HGP創英角ｺﾞｼｯｸUB"/>
            </a:endParaRPr>
          </a:p>
        </p:txBody>
      </p:sp>
      <p:sp>
        <p:nvSpPr>
          <p:cNvPr id="35" name="円/楕円 34"/>
          <p:cNvSpPr/>
          <p:nvPr/>
        </p:nvSpPr>
        <p:spPr bwMode="auto">
          <a:xfrm>
            <a:off x="1835696" y="2227398"/>
            <a:ext cx="979802" cy="982639"/>
          </a:xfrm>
          <a:prstGeom prst="ellipse">
            <a:avLst/>
          </a:prstGeom>
          <a:noFill/>
          <a:ln w="47625">
            <a:solidFill>
              <a:srgbClr val="FFC00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36" name="正方形/長方形 35"/>
          <p:cNvSpPr/>
          <p:nvPr/>
        </p:nvSpPr>
        <p:spPr bwMode="auto">
          <a:xfrm>
            <a:off x="930413" y="4309600"/>
            <a:ext cx="1980000" cy="990000"/>
          </a:xfrm>
          <a:prstGeom prst="rect">
            <a:avLst/>
          </a:prstGeom>
          <a:noFill/>
          <a:ln w="50800">
            <a:solidFill>
              <a:srgbClr val="FFC000"/>
            </a:solidFill>
            <a:miter lim="800000"/>
            <a:headEnd/>
            <a:tailEnd/>
          </a:ln>
          <a:effectLst/>
        </p:spPr>
        <p:txBody>
          <a:bodyPr wrap="none" rtlCol="0" anchor="ctr" anchorCtr="0">
            <a:noAutofit/>
          </a:bodyPr>
          <a:lstStyle/>
          <a:p>
            <a:pPr algn="ctr" fontAlgn="base">
              <a:lnSpc>
                <a:spcPct val="90000"/>
              </a:lnSpc>
              <a:spcBef>
                <a:spcPct val="0"/>
              </a:spcBef>
              <a:spcAft>
                <a:spcPct val="0"/>
              </a:spcAft>
            </a:pPr>
            <a:r>
              <a:rPr lang="ja-JP" altLang="en-US" sz="2400" dirty="0" smtClean="0">
                <a:ln>
                  <a:solidFill>
                    <a:prstClr val="white"/>
                  </a:solidFill>
                </a:ln>
                <a:solidFill>
                  <a:srgbClr val="4BACC6">
                    <a:lumMod val="50000"/>
                  </a:srgbClr>
                </a:solidFill>
                <a:latin typeface="HGP創英角ｺﾞｼｯｸUB"/>
                <a:ea typeface="HGP創英角ｺﾞｼｯｸUB"/>
              </a:rPr>
              <a:t>全量把握</a:t>
            </a:r>
            <a:endParaRPr lang="en-US" altLang="ja-JP" sz="2400" dirty="0" smtClean="0">
              <a:ln>
                <a:solidFill>
                  <a:prstClr val="white"/>
                </a:solidFill>
              </a:ln>
              <a:solidFill>
                <a:srgbClr val="4BACC6">
                  <a:lumMod val="50000"/>
                </a:srgbClr>
              </a:solidFill>
              <a:latin typeface="HGP創英角ｺﾞｼｯｸUB"/>
              <a:ea typeface="HGP創英角ｺﾞｼｯｸUB"/>
            </a:endParaRPr>
          </a:p>
        </p:txBody>
      </p:sp>
      <p:sp>
        <p:nvSpPr>
          <p:cNvPr id="37" name="正方形/長方形 36"/>
          <p:cNvSpPr/>
          <p:nvPr/>
        </p:nvSpPr>
        <p:spPr bwMode="auto">
          <a:xfrm>
            <a:off x="3541284" y="4309600"/>
            <a:ext cx="1980000" cy="990000"/>
          </a:xfrm>
          <a:prstGeom prst="rect">
            <a:avLst/>
          </a:prstGeom>
          <a:noFill/>
          <a:ln w="50800">
            <a:solidFill>
              <a:srgbClr val="FFC000"/>
            </a:solidFill>
            <a:miter lim="800000"/>
            <a:headEnd/>
            <a:tailEnd/>
          </a:ln>
          <a:effectLst/>
        </p:spPr>
        <p:txBody>
          <a:bodyPr wrap="none" rtlCol="0" anchor="ctr" anchorCtr="0">
            <a:noAutofit/>
          </a:bodyPr>
          <a:lstStyle/>
          <a:p>
            <a:pPr algn="ctr" fontAlgn="base">
              <a:lnSpc>
                <a:spcPct val="90000"/>
              </a:lnSpc>
              <a:spcBef>
                <a:spcPct val="0"/>
              </a:spcBef>
              <a:spcAft>
                <a:spcPct val="0"/>
              </a:spcAft>
            </a:pPr>
            <a:r>
              <a:rPr lang="ja-JP" altLang="en-US" sz="2400" dirty="0" smtClean="0">
                <a:ln>
                  <a:solidFill>
                    <a:prstClr val="white"/>
                  </a:solidFill>
                </a:ln>
                <a:solidFill>
                  <a:srgbClr val="4BACC6">
                    <a:lumMod val="50000"/>
                  </a:srgbClr>
                </a:solidFill>
                <a:latin typeface="HGP創英角ｺﾞｼｯｸUB"/>
                <a:ea typeface="HGP創英角ｺﾞｼｯｸUB"/>
              </a:rPr>
              <a:t>構造解析</a:t>
            </a:r>
            <a:endParaRPr lang="ja-JP" altLang="en-US" sz="2400" dirty="0">
              <a:ln>
                <a:solidFill>
                  <a:prstClr val="white"/>
                </a:solidFill>
              </a:ln>
              <a:solidFill>
                <a:srgbClr val="4BACC6">
                  <a:lumMod val="50000"/>
                </a:srgbClr>
              </a:solidFill>
              <a:latin typeface="HGP創英角ｺﾞｼｯｸUB"/>
              <a:ea typeface="HGP創英角ｺﾞｼｯｸUB"/>
            </a:endParaRPr>
          </a:p>
        </p:txBody>
      </p:sp>
      <p:sp>
        <p:nvSpPr>
          <p:cNvPr id="38" name="正方形/長方形 37"/>
          <p:cNvSpPr/>
          <p:nvPr/>
        </p:nvSpPr>
        <p:spPr bwMode="auto">
          <a:xfrm>
            <a:off x="6152155" y="4309600"/>
            <a:ext cx="1980000" cy="990000"/>
          </a:xfrm>
          <a:prstGeom prst="rect">
            <a:avLst/>
          </a:prstGeom>
          <a:noFill/>
          <a:ln w="50800">
            <a:solidFill>
              <a:srgbClr val="FFC000"/>
            </a:solidFill>
            <a:miter lim="800000"/>
            <a:headEnd/>
            <a:tailEnd/>
          </a:ln>
          <a:effectLst/>
        </p:spPr>
        <p:txBody>
          <a:bodyPr wrap="none" rtlCol="0" anchor="ctr" anchorCtr="0">
            <a:noAutofit/>
          </a:bodyPr>
          <a:lstStyle/>
          <a:p>
            <a:pPr algn="ctr" fontAlgn="base">
              <a:lnSpc>
                <a:spcPct val="90000"/>
              </a:lnSpc>
              <a:spcBef>
                <a:spcPct val="0"/>
              </a:spcBef>
              <a:spcAft>
                <a:spcPct val="0"/>
              </a:spcAft>
            </a:pPr>
            <a:r>
              <a:rPr lang="ja-JP" altLang="en-US" sz="2400" dirty="0" smtClean="0">
                <a:ln>
                  <a:solidFill>
                    <a:prstClr val="white"/>
                  </a:solidFill>
                </a:ln>
                <a:solidFill>
                  <a:srgbClr val="4BACC6">
                    <a:lumMod val="50000"/>
                  </a:srgbClr>
                </a:solidFill>
                <a:latin typeface="HGP創英角ｺﾞｼｯｸUB"/>
                <a:ea typeface="HGP創英角ｺﾞｼｯｸUB"/>
              </a:rPr>
              <a:t>構文解析</a:t>
            </a:r>
            <a:endParaRPr lang="ja-JP" altLang="en-US" sz="2400" dirty="0">
              <a:ln>
                <a:solidFill>
                  <a:prstClr val="white"/>
                </a:solidFill>
              </a:ln>
              <a:solidFill>
                <a:srgbClr val="4BACC6">
                  <a:lumMod val="50000"/>
                </a:srgbClr>
              </a:solidFill>
              <a:latin typeface="HGP創英角ｺﾞｼｯｸUB"/>
              <a:ea typeface="HGP創英角ｺﾞｼｯｸUB"/>
            </a:endParaRPr>
          </a:p>
        </p:txBody>
      </p:sp>
      <p:sp>
        <p:nvSpPr>
          <p:cNvPr id="39" name="二等辺三角形 38"/>
          <p:cNvSpPr/>
          <p:nvPr/>
        </p:nvSpPr>
        <p:spPr bwMode="auto">
          <a:xfrm rot="5400000">
            <a:off x="3025567" y="4618025"/>
            <a:ext cx="515717" cy="377961"/>
          </a:xfrm>
          <a:prstGeom prst="triangle">
            <a:avLst/>
          </a:prstGeom>
          <a:solidFill>
            <a:srgbClr val="FFC000"/>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mtClean="0">
              <a:solidFill>
                <a:prstClr val="black"/>
              </a:solidFill>
              <a:latin typeface="HGPｺﾞｼｯｸE" pitchFamily="50" charset="-128"/>
              <a:ea typeface="HGPｺﾞｼｯｸE" pitchFamily="50" charset="-128"/>
            </a:endParaRPr>
          </a:p>
        </p:txBody>
      </p:sp>
      <p:sp>
        <p:nvSpPr>
          <p:cNvPr id="40" name="二等辺三角形 39"/>
          <p:cNvSpPr/>
          <p:nvPr/>
        </p:nvSpPr>
        <p:spPr bwMode="auto">
          <a:xfrm rot="5400000">
            <a:off x="5606757" y="4619475"/>
            <a:ext cx="515717" cy="377961"/>
          </a:xfrm>
          <a:prstGeom prst="triangle">
            <a:avLst/>
          </a:prstGeom>
          <a:solidFill>
            <a:srgbClr val="FFC000"/>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endParaRPr lang="ja-JP" altLang="en-US" smtClean="0">
              <a:solidFill>
                <a:prstClr val="black"/>
              </a:solidFill>
              <a:latin typeface="HGPｺﾞｼｯｸE" pitchFamily="50" charset="-128"/>
              <a:ea typeface="HGPｺﾞｼｯｸE" pitchFamily="50" charset="-128"/>
            </a:endParaRPr>
          </a:p>
        </p:txBody>
      </p:sp>
      <p:cxnSp>
        <p:nvCxnSpPr>
          <p:cNvPr id="41" name="直線コネクタ 40"/>
          <p:cNvCxnSpPr>
            <a:stCxn id="35" idx="2"/>
          </p:cNvCxnSpPr>
          <p:nvPr/>
        </p:nvCxnSpPr>
        <p:spPr bwMode="auto">
          <a:xfrm flipH="1">
            <a:off x="914400" y="2718718"/>
            <a:ext cx="921296" cy="1570893"/>
          </a:xfrm>
          <a:prstGeom prst="line">
            <a:avLst/>
          </a:prstGeom>
          <a:noFill/>
          <a:ln w="9525" cap="flat" cmpd="sng" algn="ctr">
            <a:solidFill>
              <a:srgbClr val="FFC000"/>
            </a:solidFill>
            <a:prstDash val="dash"/>
            <a:round/>
            <a:headEnd type="none" w="med" len="med"/>
            <a:tailEnd type="none" w="med" len="med"/>
          </a:ln>
          <a:effectLst/>
        </p:spPr>
      </p:cxnSp>
      <p:cxnSp>
        <p:nvCxnSpPr>
          <p:cNvPr id="42" name="直線コネクタ 41"/>
          <p:cNvCxnSpPr>
            <a:stCxn id="35" idx="7"/>
          </p:cNvCxnSpPr>
          <p:nvPr/>
        </p:nvCxnSpPr>
        <p:spPr bwMode="auto">
          <a:xfrm>
            <a:off x="2672009" y="2371302"/>
            <a:ext cx="5423120" cy="1904862"/>
          </a:xfrm>
          <a:prstGeom prst="line">
            <a:avLst/>
          </a:prstGeom>
          <a:noFill/>
          <a:ln w="9525" cap="flat" cmpd="sng" algn="ctr">
            <a:solidFill>
              <a:srgbClr val="FFC000"/>
            </a:solidFill>
            <a:prstDash val="dash"/>
            <a:round/>
            <a:headEnd type="none" w="med" len="med"/>
            <a:tailEnd type="none" w="med" len="med"/>
          </a:ln>
          <a:effectLst/>
        </p:spPr>
      </p:cxnSp>
      <p:sp>
        <p:nvSpPr>
          <p:cNvPr id="43" name="テキスト ボックス 42"/>
          <p:cNvSpPr txBox="1"/>
          <p:nvPr/>
        </p:nvSpPr>
        <p:spPr>
          <a:xfrm>
            <a:off x="834943" y="5361561"/>
            <a:ext cx="2150303" cy="480131"/>
          </a:xfrm>
          <a:prstGeom prst="rect">
            <a:avLst/>
          </a:prstGeom>
          <a:noFill/>
        </p:spPr>
        <p:txBody>
          <a:bodyPr wrap="square" rtlCol="0">
            <a:spAutoFit/>
          </a:bodyPr>
          <a:lstStyle/>
          <a:p>
            <a:pPr marL="174625" indent="-174625" fontAlgn="base">
              <a:spcBef>
                <a:spcPct val="0"/>
              </a:spcBef>
              <a:spcAft>
                <a:spcPct val="0"/>
              </a:spcAft>
              <a:buFont typeface="Wingdings" pitchFamily="2" charset="2"/>
              <a:buChar char="ü"/>
            </a:pPr>
            <a:r>
              <a:rPr lang="ja-JP" altLang="en-US" sz="1400" dirty="0" smtClean="0">
                <a:solidFill>
                  <a:prstClr val="black"/>
                </a:solidFill>
                <a:latin typeface="HGP創英角ｺﾞｼｯｸUB"/>
                <a:ea typeface="HGP創英角ｺﾞｼｯｸUB"/>
              </a:rPr>
              <a:t>目標・目的の明確化</a:t>
            </a:r>
            <a:endParaRPr lang="en-US" altLang="ja-JP" sz="1400" dirty="0" smtClean="0">
              <a:solidFill>
                <a:prstClr val="black"/>
              </a:solidFill>
              <a:latin typeface="HGP創英角ｺﾞｼｯｸUB"/>
              <a:ea typeface="HGP創英角ｺﾞｼｯｸUB"/>
            </a:endParaRPr>
          </a:p>
          <a:p>
            <a:pPr marL="174625" indent="-174625" fontAlgn="base">
              <a:spcBef>
                <a:spcPct val="0"/>
              </a:spcBef>
              <a:spcAft>
                <a:spcPct val="0"/>
              </a:spcAft>
              <a:buFont typeface="Wingdings" pitchFamily="2" charset="2"/>
              <a:buChar char="ü"/>
            </a:pPr>
            <a:r>
              <a:rPr lang="ja-JP" altLang="en-US" sz="1400" dirty="0" smtClean="0">
                <a:solidFill>
                  <a:prstClr val="black"/>
                </a:solidFill>
                <a:latin typeface="HGP創英角ｺﾞｼｯｸUB"/>
                <a:ea typeface="HGP創英角ｺﾞｼｯｸUB"/>
              </a:rPr>
              <a:t>進捗状況の確認</a:t>
            </a:r>
            <a:endParaRPr lang="en-US" altLang="ja-JP" sz="1400" dirty="0" smtClean="0">
              <a:solidFill>
                <a:prstClr val="black"/>
              </a:solidFill>
              <a:latin typeface="HGP創英角ｺﾞｼｯｸUB"/>
              <a:ea typeface="HGP創英角ｺﾞｼｯｸUB"/>
            </a:endParaRPr>
          </a:p>
        </p:txBody>
      </p:sp>
      <p:sp>
        <p:nvSpPr>
          <p:cNvPr id="44" name="テキスト ボックス 43"/>
          <p:cNvSpPr txBox="1"/>
          <p:nvPr/>
        </p:nvSpPr>
        <p:spPr>
          <a:xfrm>
            <a:off x="6056619" y="5361561"/>
            <a:ext cx="2825230" cy="738664"/>
          </a:xfrm>
          <a:prstGeom prst="rect">
            <a:avLst/>
          </a:prstGeom>
          <a:noFill/>
        </p:spPr>
        <p:txBody>
          <a:bodyPr wrap="square" rtlCol="0">
            <a:spAutoFit/>
          </a:bodyPr>
          <a:lstStyle>
            <a:defPPr>
              <a:defRPr lang="ja-JP"/>
            </a:defPPr>
            <a:lvl1pPr>
              <a:lnSpc>
                <a:spcPct val="100000"/>
              </a:lnSpc>
              <a:defRPr sz="1600">
                <a:solidFill>
                  <a:schemeClr val="tx1"/>
                </a:solidFill>
                <a:latin typeface="+mj-ea"/>
                <a:ea typeface="+mj-ea"/>
              </a:defRPr>
            </a:lvl1pPr>
          </a:lstStyle>
          <a:p>
            <a:pPr marL="174625" indent="-174625" fontAlgn="base">
              <a:spcBef>
                <a:spcPct val="0"/>
              </a:spcBef>
              <a:spcAft>
                <a:spcPct val="0"/>
              </a:spcAft>
              <a:buFont typeface="Wingdings" pitchFamily="2" charset="2"/>
              <a:buChar char="ü"/>
            </a:pPr>
            <a:r>
              <a:rPr lang="ja-JP" altLang="en-US" sz="1400" dirty="0" smtClean="0">
                <a:solidFill>
                  <a:prstClr val="black"/>
                </a:solidFill>
                <a:latin typeface="HGP創英角ｺﾞｼｯｸUB"/>
                <a:ea typeface="HGP創英角ｺﾞｼｯｸUB"/>
              </a:rPr>
              <a:t>抽出ロジック</a:t>
            </a:r>
            <a:r>
              <a:rPr lang="en-US" altLang="ja-JP" sz="1400" dirty="0" smtClean="0">
                <a:solidFill>
                  <a:prstClr val="black"/>
                </a:solidFill>
                <a:latin typeface="HGP創英角ｺﾞｼｯｸUB"/>
                <a:ea typeface="HGP創英角ｺﾞｼｯｸUB"/>
              </a:rPr>
              <a:t>/</a:t>
            </a:r>
            <a:r>
              <a:rPr lang="ja-JP" altLang="en-US" sz="1400" dirty="0" smtClean="0">
                <a:solidFill>
                  <a:prstClr val="black"/>
                </a:solidFill>
                <a:latin typeface="HGP創英角ｺﾞｼｯｸUB"/>
                <a:ea typeface="HGP創英角ｺﾞｼｯｸUB"/>
              </a:rPr>
              <a:t>仕様</a:t>
            </a:r>
            <a:endParaRPr lang="en-US" altLang="ja-JP" sz="1400" dirty="0" smtClean="0">
              <a:solidFill>
                <a:prstClr val="black"/>
              </a:solidFill>
              <a:latin typeface="HGP創英角ｺﾞｼｯｸUB"/>
              <a:ea typeface="HGP創英角ｺﾞｼｯｸUB"/>
            </a:endParaRPr>
          </a:p>
          <a:p>
            <a:pPr marL="174625" indent="-174625" fontAlgn="base">
              <a:spcBef>
                <a:spcPct val="0"/>
              </a:spcBef>
              <a:spcAft>
                <a:spcPct val="0"/>
              </a:spcAft>
              <a:buFont typeface="Wingdings" pitchFamily="2" charset="2"/>
              <a:buChar char="ü"/>
            </a:pPr>
            <a:r>
              <a:rPr lang="en-US" altLang="ja-JP" sz="1400" dirty="0" smtClean="0">
                <a:solidFill>
                  <a:prstClr val="black"/>
                </a:solidFill>
                <a:latin typeface="HGP創英角ｺﾞｼｯｸUB"/>
                <a:ea typeface="HGP創英角ｺﾞｼｯｸUB"/>
              </a:rPr>
              <a:t>JAVA</a:t>
            </a:r>
            <a:r>
              <a:rPr lang="ja-JP" altLang="en-US" sz="1400" dirty="0" smtClean="0">
                <a:solidFill>
                  <a:prstClr val="black"/>
                </a:solidFill>
                <a:latin typeface="HGP創英角ｺﾞｼｯｸUB"/>
                <a:ea typeface="HGP創英角ｺﾞｼｯｸUB"/>
              </a:rPr>
              <a:t>ソースの自動生成（自動生成が可能な場合）</a:t>
            </a:r>
            <a:endParaRPr lang="en-US" altLang="ja-JP" sz="1400" dirty="0">
              <a:solidFill>
                <a:prstClr val="black"/>
              </a:solidFill>
              <a:latin typeface="HGP創英角ｺﾞｼｯｸUB"/>
              <a:ea typeface="HGP創英角ｺﾞｼｯｸUB"/>
            </a:endParaRPr>
          </a:p>
        </p:txBody>
      </p:sp>
      <p:sp>
        <p:nvSpPr>
          <p:cNvPr id="60" name="テキスト ボックス 59"/>
          <p:cNvSpPr txBox="1"/>
          <p:nvPr/>
        </p:nvSpPr>
        <p:spPr>
          <a:xfrm>
            <a:off x="3460288" y="5336537"/>
            <a:ext cx="2301072" cy="954107"/>
          </a:xfrm>
          <a:prstGeom prst="rect">
            <a:avLst/>
          </a:prstGeom>
          <a:noFill/>
        </p:spPr>
        <p:txBody>
          <a:bodyPr wrap="square" rtlCol="0">
            <a:spAutoFit/>
          </a:bodyPr>
          <a:lstStyle>
            <a:defPPr>
              <a:defRPr lang="ja-JP"/>
            </a:defPPr>
            <a:lvl1pPr>
              <a:lnSpc>
                <a:spcPct val="100000"/>
              </a:lnSpc>
              <a:defRPr sz="1600">
                <a:solidFill>
                  <a:schemeClr val="tx1"/>
                </a:solidFill>
                <a:latin typeface="+mj-ea"/>
                <a:ea typeface="+mj-ea"/>
              </a:defRPr>
            </a:lvl1pPr>
          </a:lstStyle>
          <a:p>
            <a:pPr marL="174625" indent="-174625" fontAlgn="base">
              <a:spcBef>
                <a:spcPct val="0"/>
              </a:spcBef>
              <a:spcAft>
                <a:spcPct val="0"/>
              </a:spcAft>
              <a:buFont typeface="Wingdings" pitchFamily="2" charset="2"/>
              <a:buChar char="ü"/>
            </a:pPr>
            <a:r>
              <a:rPr lang="ja-JP" altLang="en-US" sz="1400" dirty="0" smtClean="0">
                <a:solidFill>
                  <a:prstClr val="black"/>
                </a:solidFill>
                <a:latin typeface="HGP創英角ｺﾞｼｯｸUB"/>
                <a:ea typeface="HGP創英角ｺﾞｼｯｸUB"/>
              </a:rPr>
              <a:t>属性明確化（ロジック難易度など）</a:t>
            </a:r>
            <a:endParaRPr lang="en-US" altLang="ja-JP" sz="1400" dirty="0" smtClean="0">
              <a:solidFill>
                <a:prstClr val="black"/>
              </a:solidFill>
              <a:latin typeface="HGP創英角ｺﾞｼｯｸUB"/>
              <a:ea typeface="HGP創英角ｺﾞｼｯｸUB"/>
            </a:endParaRPr>
          </a:p>
          <a:p>
            <a:pPr marL="174625" indent="-174625" fontAlgn="base">
              <a:spcBef>
                <a:spcPct val="0"/>
              </a:spcBef>
              <a:spcAft>
                <a:spcPct val="0"/>
              </a:spcAft>
              <a:buFont typeface="Wingdings" pitchFamily="2" charset="2"/>
              <a:buChar char="ü"/>
            </a:pPr>
            <a:r>
              <a:rPr lang="ja-JP" altLang="en-US" sz="1400" dirty="0" smtClean="0">
                <a:solidFill>
                  <a:prstClr val="black"/>
                </a:solidFill>
                <a:latin typeface="HGP創英角ｺﾞｼｯｸUB"/>
                <a:ea typeface="HGP創英角ｺﾞｼｯｸUB"/>
              </a:rPr>
              <a:t>実装要否</a:t>
            </a:r>
            <a:endParaRPr lang="en-US" altLang="ja-JP" sz="1400" dirty="0" smtClean="0">
              <a:solidFill>
                <a:prstClr val="black"/>
              </a:solidFill>
              <a:latin typeface="HGP創英角ｺﾞｼｯｸUB"/>
              <a:ea typeface="HGP創英角ｺﾞｼｯｸUB"/>
            </a:endParaRPr>
          </a:p>
          <a:p>
            <a:pPr marL="174625" indent="-174625" fontAlgn="base">
              <a:spcBef>
                <a:spcPct val="0"/>
              </a:spcBef>
              <a:spcAft>
                <a:spcPct val="0"/>
              </a:spcAft>
              <a:buFont typeface="Wingdings" pitchFamily="2" charset="2"/>
              <a:buChar char="ü"/>
            </a:pPr>
            <a:r>
              <a:rPr lang="ja-JP" altLang="en-US" sz="1400" dirty="0" smtClean="0">
                <a:solidFill>
                  <a:prstClr val="black"/>
                </a:solidFill>
                <a:latin typeface="HGP創英角ｺﾞｼｯｸUB"/>
                <a:ea typeface="HGP創英角ｺﾞｼｯｸUB"/>
              </a:rPr>
              <a:t>自動生成可否</a:t>
            </a:r>
            <a:endParaRPr lang="en-US" altLang="ja-JP" sz="1400" dirty="0">
              <a:solidFill>
                <a:prstClr val="black"/>
              </a:solidFill>
              <a:latin typeface="HGP創英角ｺﾞｼｯｸUB"/>
              <a:ea typeface="HGP創英角ｺﾞｼｯｸUB"/>
            </a:endParaRPr>
          </a:p>
        </p:txBody>
      </p:sp>
      <p:sp>
        <p:nvSpPr>
          <p:cNvPr id="46" name="タイトル 11"/>
          <p:cNvSpPr txBox="1">
            <a:spLocks/>
          </p:cNvSpPr>
          <p:nvPr/>
        </p:nvSpPr>
        <p:spPr bwMode="gray">
          <a:xfrm>
            <a:off x="113191" y="179482"/>
            <a:ext cx="3583032" cy="424732"/>
          </a:xfrm>
          <a:prstGeom prst="rect">
            <a:avLst/>
          </a:prstGeom>
        </p:spPr>
        <p:txBody>
          <a:bodyPr wrap="none">
            <a:spAutoFit/>
          </a:bodyPr>
          <a:lstStyle/>
          <a:p>
            <a:pPr lvl="0"/>
            <a:r>
              <a:rPr lang="en-US" altLang="ja-JP" sz="2400" kern="0" dirty="0" smtClean="0">
                <a:solidFill>
                  <a:schemeClr val="tx1"/>
                </a:solidFill>
                <a:latin typeface="+mj-ea"/>
                <a:ea typeface="+mj-ea"/>
              </a:rPr>
              <a:t>Reverse Engineering Trial</a:t>
            </a:r>
            <a:endParaRPr lang="ja-JP" altLang="en-US" sz="2400" kern="0" dirty="0">
              <a:solidFill>
                <a:schemeClr val="tx1"/>
              </a:solidFill>
              <a:latin typeface="+mj-ea"/>
              <a:ea typeface="+mj-ea"/>
            </a:endParaRPr>
          </a:p>
        </p:txBody>
      </p:sp>
      <p:sp>
        <p:nvSpPr>
          <p:cNvPr id="47" name="Rectangle 2"/>
          <p:cNvSpPr txBox="1">
            <a:spLocks noChangeArrowheads="1"/>
          </p:cNvSpPr>
          <p:nvPr/>
        </p:nvSpPr>
        <p:spPr>
          <a:xfrm>
            <a:off x="35496" y="908720"/>
            <a:ext cx="8879904" cy="5832648"/>
          </a:xfrm>
          <a:prstGeom prst="rect">
            <a:avLst/>
          </a:prstGeom>
        </p:spPr>
        <p:txBody>
          <a:bodyPr/>
          <a:lstStyle>
            <a:lvl1pPr algn="l" rtl="0" eaLnBrk="1" fontAlgn="base" hangingPunct="1">
              <a:spcBef>
                <a:spcPct val="0"/>
              </a:spcBef>
              <a:spcAft>
                <a:spcPct val="0"/>
              </a:spcAft>
              <a:defRPr kumimoji="1" sz="2800">
                <a:solidFill>
                  <a:srgbClr val="000000"/>
                </a:solidFill>
                <a:latin typeface="Verdana" pitchFamily="34" charset="0"/>
                <a:ea typeface="+mj-ea"/>
                <a:cs typeface="Verdana" pitchFamily="34" charset="0"/>
              </a:defRPr>
            </a:lvl1pPr>
            <a:lvl2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2pPr>
            <a:lvl3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3pPr>
            <a:lvl4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4pPr>
            <a:lvl5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5pPr>
            <a:lvl6pPr marL="4572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6pPr>
            <a:lvl7pPr marL="9144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7pPr>
            <a:lvl8pPr marL="13716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8pPr>
            <a:lvl9pPr marL="18288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9pPr>
          </a:lstStyle>
          <a:p>
            <a:pPr marL="285750" indent="-285750">
              <a:lnSpc>
                <a:spcPct val="150000"/>
              </a:lnSpc>
              <a:buClr>
                <a:schemeClr val="accent2">
                  <a:lumMod val="50000"/>
                </a:schemeClr>
              </a:buClr>
              <a:buFont typeface="Wingdings" panose="05000000000000000000" pitchFamily="2" charset="2"/>
              <a:buChar char="l"/>
            </a:pPr>
            <a:r>
              <a:rPr lang="ja-JP" altLang="en-US"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以下のステップは高品質と効率化を達成するために必要なタスクです</a:t>
            </a:r>
            <a:endParaRPr lang="en-US" altLang="ja-JP"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endParaRPr>
          </a:p>
          <a:p>
            <a:pPr marL="285750" indent="-285750">
              <a:lnSpc>
                <a:spcPct val="150000"/>
              </a:lnSpc>
              <a:buClr>
                <a:schemeClr val="accent2">
                  <a:lumMod val="50000"/>
                </a:schemeClr>
              </a:buClr>
              <a:buFont typeface="Wingdings" panose="05000000000000000000" pitchFamily="2" charset="2"/>
              <a:buChar char="l"/>
            </a:pPr>
            <a:r>
              <a:rPr lang="ja-JP" altLang="en-US"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最も重要なステップは</a:t>
            </a:r>
            <a:r>
              <a:rPr lang="ja-JP" altLang="en-US" sz="1800" kern="0" dirty="0" smtClean="0">
                <a:solidFill>
                  <a:srgbClr val="FF0000"/>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分析</a:t>
            </a:r>
            <a:r>
              <a:rPr lang="en-US" altLang="ja-JP" sz="1800" kern="0" dirty="0" smtClean="0">
                <a:solidFill>
                  <a:srgbClr val="FF0000"/>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a:t>
            </a:r>
            <a:r>
              <a:rPr lang="ja-JP" altLang="en-US" sz="1800" kern="0" dirty="0" smtClean="0">
                <a:solidFill>
                  <a:srgbClr val="FF0000"/>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抽出</a:t>
            </a:r>
            <a:r>
              <a:rPr lang="ja-JP" altLang="en-US"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と</a:t>
            </a:r>
            <a:r>
              <a:rPr lang="ja-JP" altLang="en-US" sz="1800" kern="0" dirty="0" smtClean="0">
                <a:solidFill>
                  <a:srgbClr val="FF0000"/>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コードの半自動生成</a:t>
            </a:r>
            <a:r>
              <a:rPr lang="ja-JP" altLang="en-US"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です</a:t>
            </a:r>
            <a:endParaRPr lang="en-US" altLang="ja-JP" sz="1800" kern="0" dirty="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endParaRPr>
          </a:p>
        </p:txBody>
      </p:sp>
      <p:sp>
        <p:nvSpPr>
          <p:cNvPr id="55" name="円/楕円 54"/>
          <p:cNvSpPr/>
          <p:nvPr/>
        </p:nvSpPr>
        <p:spPr bwMode="gray">
          <a:xfrm>
            <a:off x="6640943" y="-1772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56" name="円/楕円 55"/>
          <p:cNvSpPr/>
          <p:nvPr/>
        </p:nvSpPr>
        <p:spPr bwMode="gray">
          <a:xfrm>
            <a:off x="6705401" y="4286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57" name="テキスト ボックス 56"/>
          <p:cNvSpPr txBox="1"/>
          <p:nvPr/>
        </p:nvSpPr>
        <p:spPr bwMode="gray">
          <a:xfrm>
            <a:off x="6464999" y="138140"/>
            <a:ext cx="1329210" cy="646331"/>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レガシーシステム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の知識</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1200" kern="0" dirty="0" smtClean="0">
                <a:solidFill>
                  <a:srgbClr val="FFFFFF"/>
                </a:solidFill>
                <a:effectLst>
                  <a:outerShdw blurRad="38100" dist="38100" dir="2700000" algn="tl">
                    <a:srgbClr val="000000">
                      <a:alpha val="43137"/>
                    </a:srgbClr>
                  </a:outerShdw>
                </a:effectLst>
                <a:ea typeface="HGPｺﾞｼｯｸE"/>
              </a:rPr>
              <a:t>/IF</a:t>
            </a: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p>
        </p:txBody>
      </p:sp>
    </p:spTree>
    <p:extLst>
      <p:ext uri="{BB962C8B-B14F-4D97-AF65-F5344CB8AC3E}">
        <p14:creationId xmlns:p14="http://schemas.microsoft.com/office/powerpoint/2010/main" xmlns="" val="16507179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p:cNvSpPr/>
          <p:nvPr/>
        </p:nvSpPr>
        <p:spPr bwMode="auto">
          <a:xfrm>
            <a:off x="467544" y="2047590"/>
            <a:ext cx="8244114" cy="1908000"/>
          </a:xfrm>
          <a:prstGeom prst="rect">
            <a:avLst/>
          </a:prstGeom>
          <a:solidFill>
            <a:sysClr val="window" lastClr="FFFFFF">
              <a:lumMod val="95000"/>
            </a:sysClr>
          </a:solidFill>
          <a:ln w="9525">
            <a:solidFill>
              <a:sysClr val="window" lastClr="FFFFFF">
                <a:lumMod val="85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PｺﾞｼｯｸE" pitchFamily="50" charset="-128"/>
              <a:ea typeface="HGPｺﾞｼｯｸE" pitchFamily="50" charset="-128"/>
            </a:endParaRPr>
          </a:p>
        </p:txBody>
      </p:sp>
      <p:sp>
        <p:nvSpPr>
          <p:cNvPr id="22" name="正方形/長方形 21"/>
          <p:cNvSpPr/>
          <p:nvPr/>
        </p:nvSpPr>
        <p:spPr bwMode="auto">
          <a:xfrm>
            <a:off x="728808" y="2613646"/>
            <a:ext cx="1163306" cy="885372"/>
          </a:xfrm>
          <a:prstGeom prst="rect">
            <a:avLst/>
          </a:prstGeom>
          <a:solidFill>
            <a:srgbClr val="9BBB59">
              <a:lumMod val="75000"/>
              <a:alpha val="67000"/>
            </a:srgbClr>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r>
              <a:rPr kumimoji="0" lang="en-US" altLang="ja-JP" sz="3200" kern="0" dirty="0">
                <a:ln>
                  <a:solidFill>
                    <a:prstClr val="white"/>
                  </a:solidFill>
                </a:ln>
                <a:solidFill>
                  <a:prstClr val="black"/>
                </a:solidFill>
                <a:latin typeface="HGPｺﾞｼｯｸE" pitchFamily="50" charset="-128"/>
                <a:ea typeface="HGPｺﾞｼｯｸE" pitchFamily="50" charset="-128"/>
              </a:rPr>
              <a:t>PCS</a:t>
            </a:r>
            <a:endParaRPr kumimoji="0" lang="ja-JP" altLang="en-US" sz="3200" kern="0" dirty="0">
              <a:ln>
                <a:solidFill>
                  <a:prstClr val="white"/>
                </a:solidFill>
              </a:ln>
              <a:solidFill>
                <a:prstClr val="black"/>
              </a:solidFill>
              <a:latin typeface="HGPｺﾞｼｯｸE" pitchFamily="50" charset="-128"/>
              <a:ea typeface="HGPｺﾞｼｯｸE" pitchFamily="50" charset="-128"/>
            </a:endParaRPr>
          </a:p>
        </p:txBody>
      </p:sp>
      <p:sp>
        <p:nvSpPr>
          <p:cNvPr id="23" name="ストライプ矢印 22"/>
          <p:cNvSpPr/>
          <p:nvPr/>
        </p:nvSpPr>
        <p:spPr bwMode="auto">
          <a:xfrm>
            <a:off x="1933493" y="2922075"/>
            <a:ext cx="720000" cy="268514"/>
          </a:xfrm>
          <a:prstGeom prst="stripedRightArrow">
            <a:avLst/>
          </a:prstGeom>
          <a:solidFill>
            <a:sysClr val="window" lastClr="FFFFFF">
              <a:lumMod val="75000"/>
            </a:sys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PｺﾞｼｯｸE" pitchFamily="50" charset="-128"/>
              <a:ea typeface="HGPｺﾞｼｯｸE" pitchFamily="50" charset="-128"/>
            </a:endParaRPr>
          </a:p>
        </p:txBody>
      </p:sp>
      <p:sp>
        <p:nvSpPr>
          <p:cNvPr id="24" name="円/楕円 23"/>
          <p:cNvSpPr/>
          <p:nvPr/>
        </p:nvSpPr>
        <p:spPr bwMode="auto">
          <a:xfrm>
            <a:off x="2673724" y="2751532"/>
            <a:ext cx="1132114" cy="609600"/>
          </a:xfrm>
          <a:prstGeom prst="ellipse">
            <a:avLst/>
          </a:prstGeom>
          <a:solidFill>
            <a:srgbClr val="8064A2">
              <a:lumMod val="75000"/>
            </a:srgb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smtClean="0">
                <a:ln>
                  <a:solidFill>
                    <a:prstClr val="white"/>
                  </a:solidFill>
                </a:ln>
                <a:solidFill>
                  <a:prstClr val="black"/>
                </a:solidFill>
                <a:effectLst/>
                <a:uLnTx/>
                <a:uFillTx/>
                <a:latin typeface="HGPｺﾞｼｯｸE" pitchFamily="50" charset="-128"/>
                <a:ea typeface="HGPｺﾞｼｯｸE" pitchFamily="50" charset="-128"/>
              </a:rPr>
              <a:t>ロジック</a:t>
            </a:r>
            <a:r>
              <a:rPr kumimoji="0" lang="en-US" altLang="ja-JP" sz="1400" b="0" i="0" u="none" strike="noStrike" kern="0" cap="none" spc="0" normalizeH="0" baseline="0" noProof="0" dirty="0" smtClean="0">
                <a:ln>
                  <a:solidFill>
                    <a:prstClr val="white"/>
                  </a:solidFill>
                </a:ln>
                <a:solidFill>
                  <a:prstClr val="black"/>
                </a:solidFill>
                <a:effectLst/>
                <a:uLnTx/>
                <a:uFillTx/>
                <a:latin typeface="HGPｺﾞｼｯｸE" pitchFamily="50" charset="-128"/>
                <a:ea typeface="HGPｺﾞｼｯｸE" pitchFamily="50" charset="-128"/>
              </a:rPr>
              <a:t>/</a:t>
            </a:r>
            <a:r>
              <a:rPr kumimoji="0" lang="ja-JP" altLang="en-US" sz="1400" b="0" i="0" u="none" strike="noStrike" kern="0" cap="none" spc="0" normalizeH="0" baseline="0" noProof="0" dirty="0" smtClean="0">
                <a:ln>
                  <a:solidFill>
                    <a:prstClr val="white"/>
                  </a:solidFill>
                </a:ln>
                <a:solidFill>
                  <a:prstClr val="black"/>
                </a:solidFill>
                <a:effectLst/>
                <a:uLnTx/>
                <a:uFillTx/>
                <a:latin typeface="HGPｺﾞｼｯｸE" pitchFamily="50" charset="-128"/>
                <a:ea typeface="HGPｺﾞｼｯｸE" pitchFamily="50" charset="-128"/>
              </a:rPr>
              <a:t>仕様</a:t>
            </a:r>
          </a:p>
        </p:txBody>
      </p:sp>
      <p:sp>
        <p:nvSpPr>
          <p:cNvPr id="25" name="テキスト ボックス 24"/>
          <p:cNvSpPr txBox="1"/>
          <p:nvPr/>
        </p:nvSpPr>
        <p:spPr>
          <a:xfrm>
            <a:off x="1444631" y="2550998"/>
            <a:ext cx="1819555" cy="286232"/>
          </a:xfrm>
          <a:prstGeom prst="rect">
            <a:avLst/>
          </a:prstGeom>
          <a:noFill/>
        </p:spPr>
        <p:txBody>
          <a:bodyPr wrap="square" rtlCol="0">
            <a:spAutoFit/>
          </a:bodyPr>
          <a:lstStyle/>
          <a:p>
            <a:pPr algn="ctr" fontAlgn="base">
              <a:spcBef>
                <a:spcPct val="0"/>
              </a:spcBef>
              <a:spcAft>
                <a:spcPct val="0"/>
              </a:spcAft>
              <a:buClr>
                <a:srgbClr val="C00000"/>
              </a:buClr>
            </a:pPr>
            <a:r>
              <a:rPr lang="ja-JP" altLang="en-US" sz="1400" dirty="0" smtClean="0">
                <a:solidFill>
                  <a:prstClr val="black"/>
                </a:solidFill>
                <a:latin typeface="HGP創英角ｺﾞｼｯｸUB"/>
                <a:ea typeface="HGP創英角ｺﾞｼｯｸUB"/>
              </a:rPr>
              <a:t>分析</a:t>
            </a:r>
            <a:r>
              <a:rPr lang="en-US" altLang="ja-JP" sz="1400" dirty="0" smtClean="0">
                <a:solidFill>
                  <a:prstClr val="black"/>
                </a:solidFill>
                <a:latin typeface="HGP創英角ｺﾞｼｯｸUB"/>
                <a:ea typeface="HGP創英角ｺﾞｼｯｸUB"/>
              </a:rPr>
              <a:t>/</a:t>
            </a:r>
            <a:r>
              <a:rPr lang="ja-JP" altLang="en-US" sz="1400" dirty="0" smtClean="0">
                <a:solidFill>
                  <a:prstClr val="black"/>
                </a:solidFill>
                <a:latin typeface="HGP創英角ｺﾞｼｯｸUB"/>
                <a:ea typeface="HGP創英角ｺﾞｼｯｸUB"/>
              </a:rPr>
              <a:t>抽出</a:t>
            </a:r>
            <a:endParaRPr lang="en-US" altLang="ja-JP" sz="1400" dirty="0" smtClean="0">
              <a:solidFill>
                <a:prstClr val="black"/>
              </a:solidFill>
              <a:latin typeface="HGP創英角ｺﾞｼｯｸUB"/>
              <a:ea typeface="HGP創英角ｺﾞｼｯｸUB"/>
            </a:endParaRPr>
          </a:p>
        </p:txBody>
      </p:sp>
      <p:sp>
        <p:nvSpPr>
          <p:cNvPr id="26" name="フローチャート : 書類 25"/>
          <p:cNvSpPr/>
          <p:nvPr/>
        </p:nvSpPr>
        <p:spPr bwMode="auto">
          <a:xfrm>
            <a:off x="4792819" y="2693476"/>
            <a:ext cx="1045029" cy="747486"/>
          </a:xfrm>
          <a:prstGeom prst="flowChartDocument">
            <a:avLst/>
          </a:prstGeom>
          <a:solidFill>
            <a:srgbClr val="92D050"/>
          </a:solidFill>
          <a:ln w="9525">
            <a:noFill/>
            <a:miter lim="800000"/>
            <a:headEnd/>
            <a:tailEnd/>
          </a:ln>
          <a:effectLst/>
        </p:spPr>
        <p:txBody>
          <a:bodyPr wrap="none" rtlCol="0" anchor="ctr" anchorCtr="0">
            <a:noAutofit/>
          </a:bodyPr>
          <a:lstStyle/>
          <a:p>
            <a:pPr algn="ctr" fontAlgn="base">
              <a:lnSpc>
                <a:spcPct val="90000"/>
              </a:lnSpc>
              <a:spcBef>
                <a:spcPct val="0"/>
              </a:spcBef>
              <a:spcAft>
                <a:spcPct val="0"/>
              </a:spcAft>
            </a:pPr>
            <a:r>
              <a:rPr lang="ja-JP" altLang="en-US" sz="1400" dirty="0" smtClean="0">
                <a:ln>
                  <a:solidFill>
                    <a:prstClr val="white"/>
                  </a:solidFill>
                </a:ln>
                <a:solidFill>
                  <a:prstClr val="black"/>
                </a:solidFill>
                <a:latin typeface="HGPｺﾞｼｯｸE" pitchFamily="50" charset="-128"/>
                <a:ea typeface="HGPｺﾞｼｯｸE" pitchFamily="50" charset="-128"/>
              </a:rPr>
              <a:t>仕様書</a:t>
            </a:r>
            <a:endParaRPr lang="en-US" altLang="ja-JP" sz="1400" dirty="0" smtClean="0">
              <a:ln>
                <a:solidFill>
                  <a:prstClr val="white"/>
                </a:solidFill>
              </a:ln>
              <a:solidFill>
                <a:prstClr val="black"/>
              </a:solidFill>
              <a:latin typeface="HGPｺﾞｼｯｸE" pitchFamily="50" charset="-128"/>
              <a:ea typeface="HGPｺﾞｼｯｸE" pitchFamily="50" charset="-128"/>
            </a:endParaRPr>
          </a:p>
          <a:p>
            <a:pPr algn="ctr" fontAlgn="base">
              <a:lnSpc>
                <a:spcPct val="90000"/>
              </a:lnSpc>
              <a:spcBef>
                <a:spcPct val="0"/>
              </a:spcBef>
              <a:spcAft>
                <a:spcPct val="0"/>
              </a:spcAft>
            </a:pPr>
            <a:r>
              <a:rPr lang="ja-JP" altLang="en-US" sz="1400" dirty="0" smtClean="0">
                <a:ln>
                  <a:solidFill>
                    <a:prstClr val="white"/>
                  </a:solidFill>
                </a:ln>
                <a:solidFill>
                  <a:prstClr val="black"/>
                </a:solidFill>
                <a:latin typeface="HGPｺﾞｼｯｸE" pitchFamily="50" charset="-128"/>
                <a:ea typeface="HGPｺﾞｼｯｸE" pitchFamily="50" charset="-128"/>
              </a:rPr>
              <a:t>ドキュメント</a:t>
            </a:r>
            <a:endParaRPr lang="ja-JP" altLang="en-US" sz="1400" dirty="0">
              <a:ln>
                <a:solidFill>
                  <a:prstClr val="white"/>
                </a:solidFill>
              </a:ln>
              <a:solidFill>
                <a:prstClr val="black"/>
              </a:solidFill>
              <a:latin typeface="HGPｺﾞｼｯｸE" pitchFamily="50" charset="-128"/>
              <a:ea typeface="HGPｺﾞｼｯｸE" pitchFamily="50" charset="-128"/>
            </a:endParaRPr>
          </a:p>
        </p:txBody>
      </p:sp>
      <p:sp>
        <p:nvSpPr>
          <p:cNvPr id="27" name="ストライプ矢印 26"/>
          <p:cNvSpPr/>
          <p:nvPr/>
        </p:nvSpPr>
        <p:spPr bwMode="auto">
          <a:xfrm>
            <a:off x="3842123" y="2925704"/>
            <a:ext cx="900000" cy="268514"/>
          </a:xfrm>
          <a:prstGeom prst="stripedRightArrow">
            <a:avLst/>
          </a:prstGeom>
          <a:solidFill>
            <a:sysClr val="window" lastClr="FFFFFF">
              <a:lumMod val="75000"/>
            </a:sys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PｺﾞｼｯｸE" pitchFamily="50" charset="-128"/>
              <a:ea typeface="HGPｺﾞｼｯｸE" pitchFamily="50" charset="-128"/>
            </a:endParaRPr>
          </a:p>
        </p:txBody>
      </p:sp>
      <p:sp>
        <p:nvSpPr>
          <p:cNvPr id="28" name="正方形/長方形 27"/>
          <p:cNvSpPr/>
          <p:nvPr/>
        </p:nvSpPr>
        <p:spPr bwMode="auto">
          <a:xfrm>
            <a:off x="6861104" y="2631789"/>
            <a:ext cx="1163306" cy="885372"/>
          </a:xfrm>
          <a:prstGeom prst="rect">
            <a:avLst/>
          </a:prstGeom>
          <a:solidFill>
            <a:srgbClr val="C00000">
              <a:alpha val="67000"/>
            </a:srgbClr>
          </a:solidFill>
          <a:ln w="9525">
            <a:noFill/>
            <a:miter lim="800000"/>
            <a:headEnd/>
            <a:tailEnd/>
          </a:ln>
          <a:effectLst/>
        </p:spPr>
        <p:txBody>
          <a:bodyPr wrap="none" rtlCol="0" anchor="t" anchorCtr="0">
            <a:noAutofit/>
          </a:bodyPr>
          <a:lstStyle/>
          <a:p>
            <a:pPr algn="ctr" fontAlgn="base">
              <a:lnSpc>
                <a:spcPct val="90000"/>
              </a:lnSpc>
              <a:spcBef>
                <a:spcPct val="0"/>
              </a:spcBef>
              <a:spcAft>
                <a:spcPct val="0"/>
              </a:spcAft>
            </a:pPr>
            <a:r>
              <a:rPr lang="en-US" altLang="ja-JP" sz="3200" dirty="0" err="1">
                <a:ln>
                  <a:solidFill>
                    <a:prstClr val="white"/>
                  </a:solidFill>
                </a:ln>
                <a:solidFill>
                  <a:prstClr val="black"/>
                </a:solidFill>
                <a:latin typeface="HGPｺﾞｼｯｸE" pitchFamily="50" charset="-128"/>
                <a:ea typeface="HGPｺﾞｼｯｸE" pitchFamily="50" charset="-128"/>
              </a:rPr>
              <a:t>CoE</a:t>
            </a:r>
            <a:endParaRPr lang="ja-JP" altLang="en-US" sz="3200" dirty="0">
              <a:ln>
                <a:solidFill>
                  <a:prstClr val="white"/>
                </a:solidFill>
              </a:ln>
              <a:solidFill>
                <a:prstClr val="black"/>
              </a:solidFill>
              <a:latin typeface="HGPｺﾞｼｯｸE" pitchFamily="50" charset="-128"/>
              <a:ea typeface="HGPｺﾞｼｯｸE" pitchFamily="50" charset="-128"/>
            </a:endParaRPr>
          </a:p>
        </p:txBody>
      </p:sp>
      <p:sp>
        <p:nvSpPr>
          <p:cNvPr id="29" name="テキスト ボックス 28"/>
          <p:cNvSpPr txBox="1"/>
          <p:nvPr/>
        </p:nvSpPr>
        <p:spPr>
          <a:xfrm>
            <a:off x="3317974" y="2504359"/>
            <a:ext cx="1819555" cy="286232"/>
          </a:xfrm>
          <a:prstGeom prst="rect">
            <a:avLst/>
          </a:prstGeom>
          <a:noFill/>
        </p:spPr>
        <p:txBody>
          <a:bodyPr wrap="square" rtlCol="0">
            <a:spAutoFit/>
          </a:bodyPr>
          <a:lstStyle/>
          <a:p>
            <a:pPr algn="ctr" fontAlgn="base">
              <a:spcBef>
                <a:spcPct val="0"/>
              </a:spcBef>
              <a:spcAft>
                <a:spcPct val="0"/>
              </a:spcAft>
              <a:buClr>
                <a:srgbClr val="C00000"/>
              </a:buClr>
            </a:pPr>
            <a:r>
              <a:rPr lang="ja-JP" altLang="en-US" sz="1400" dirty="0" smtClean="0">
                <a:solidFill>
                  <a:prstClr val="black"/>
                </a:solidFill>
                <a:latin typeface="HGP創英角ｺﾞｼｯｸUB"/>
                <a:ea typeface="HGP創英角ｺﾞｼｯｸUB"/>
              </a:rPr>
              <a:t>半自動化</a:t>
            </a:r>
            <a:endParaRPr lang="en-US" altLang="ja-JP" sz="1400" dirty="0" smtClean="0">
              <a:solidFill>
                <a:prstClr val="black"/>
              </a:solidFill>
              <a:latin typeface="HGP創英角ｺﾞｼｯｸUB"/>
              <a:ea typeface="HGP創英角ｺﾞｼｯｸUB"/>
            </a:endParaRPr>
          </a:p>
        </p:txBody>
      </p:sp>
      <p:sp>
        <p:nvSpPr>
          <p:cNvPr id="30" name="ストライプ矢印 29"/>
          <p:cNvSpPr/>
          <p:nvPr/>
        </p:nvSpPr>
        <p:spPr bwMode="auto">
          <a:xfrm>
            <a:off x="5874020" y="2925704"/>
            <a:ext cx="900000" cy="268514"/>
          </a:xfrm>
          <a:prstGeom prst="stripedRightArrow">
            <a:avLst/>
          </a:prstGeom>
          <a:solidFill>
            <a:sysClr val="window" lastClr="FFFFFF">
              <a:lumMod val="75000"/>
            </a:sys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PｺﾞｼｯｸE" pitchFamily="50" charset="-128"/>
              <a:ea typeface="HGPｺﾞｼｯｸE" pitchFamily="50" charset="-128"/>
            </a:endParaRPr>
          </a:p>
        </p:txBody>
      </p:sp>
      <p:sp>
        <p:nvSpPr>
          <p:cNvPr id="31" name="正方形/長方形 30"/>
          <p:cNvSpPr/>
          <p:nvPr/>
        </p:nvSpPr>
        <p:spPr bwMode="auto">
          <a:xfrm>
            <a:off x="6948264" y="3103503"/>
            <a:ext cx="1008000" cy="286657"/>
          </a:xfrm>
          <a:prstGeom prst="rect">
            <a:avLst/>
          </a:prstGeom>
          <a:solidFill>
            <a:srgbClr val="4BACC6">
              <a:lumMod val="75000"/>
            </a:srgbClr>
          </a:solidFill>
          <a:ln w="9525">
            <a:no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smtClean="0">
                <a:ln>
                  <a:noFill/>
                </a:ln>
                <a:solidFill>
                  <a:prstClr val="white"/>
                </a:solidFill>
                <a:effectLst/>
                <a:uLnTx/>
                <a:uFillTx/>
                <a:latin typeface="HGPｺﾞｼｯｸE" pitchFamily="50" charset="-128"/>
                <a:ea typeface="HGPｺﾞｼｯｸE" pitchFamily="50" charset="-128"/>
              </a:rPr>
              <a:t>手動開発</a:t>
            </a:r>
          </a:p>
        </p:txBody>
      </p:sp>
      <p:sp>
        <p:nvSpPr>
          <p:cNvPr id="32" name="四角形吹き出し 31"/>
          <p:cNvSpPr/>
          <p:nvPr/>
        </p:nvSpPr>
        <p:spPr bwMode="auto">
          <a:xfrm>
            <a:off x="6024283" y="3563469"/>
            <a:ext cx="2783542" cy="282389"/>
          </a:xfrm>
          <a:prstGeom prst="wedgeRectCallout">
            <a:avLst>
              <a:gd name="adj1" fmla="val 7539"/>
              <a:gd name="adj2" fmla="val -134889"/>
            </a:avLst>
          </a:prstGeom>
          <a:solidFill>
            <a:srgbClr val="4BACC6">
              <a:lumMod val="75000"/>
            </a:srgbClr>
          </a:solidFill>
          <a:ln w="9525">
            <a:solidFill>
              <a:sysClr val="window" lastClr="FFFFFF"/>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ja-JP" altLang="en-US" sz="1400" b="0" i="0" u="none" strike="noStrike" kern="0" cap="none" spc="0" normalizeH="0" baseline="0" noProof="0" dirty="0" smtClean="0">
                <a:ln>
                  <a:noFill/>
                </a:ln>
                <a:solidFill>
                  <a:prstClr val="white"/>
                </a:solidFill>
                <a:effectLst/>
                <a:uLnTx/>
                <a:uFillTx/>
                <a:latin typeface="HGP創英角ｺﾞｼｯｸUB"/>
                <a:ea typeface="HGP創英角ｺﾞｼｯｸUB"/>
              </a:rPr>
              <a:t>ビジネスロジックは要コーディング</a:t>
            </a:r>
          </a:p>
        </p:txBody>
      </p:sp>
      <p:sp>
        <p:nvSpPr>
          <p:cNvPr id="33" name="正方形/長方形 32"/>
          <p:cNvSpPr/>
          <p:nvPr/>
        </p:nvSpPr>
        <p:spPr bwMode="auto">
          <a:xfrm>
            <a:off x="571556" y="2153874"/>
            <a:ext cx="2160000" cy="216000"/>
          </a:xfrm>
          <a:prstGeom prst="rect">
            <a:avLst/>
          </a:prstGeom>
          <a:solidFill>
            <a:sysClr val="windowText" lastClr="000080">
              <a:lumMod val="65000"/>
              <a:lumOff val="35000"/>
            </a:sysClr>
          </a:solidFill>
          <a:ln w="44450" cmpd="dbl">
            <a:solidFill>
              <a:sysClr val="window" lastClr="FFFFFF">
                <a:lumMod val="50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altLang="ja-JP" sz="1400" kern="0" dirty="0" smtClean="0">
                <a:solidFill>
                  <a:prstClr val="white"/>
                </a:solidFill>
                <a:latin typeface="HGP創英角ｺﾞｼｯｸUB"/>
                <a:ea typeface="HGP創英角ｺﾞｼｯｸUB"/>
              </a:rPr>
              <a:t>Reverse Engineering</a:t>
            </a:r>
            <a:r>
              <a:rPr kumimoji="0" lang="en-US" altLang="ja-JP" sz="1400" b="0" i="0" u="none" strike="noStrike" kern="0" cap="none" spc="0" normalizeH="0" baseline="0" noProof="0" dirty="0" smtClean="0">
                <a:ln>
                  <a:noFill/>
                </a:ln>
                <a:solidFill>
                  <a:prstClr val="white"/>
                </a:solidFill>
                <a:effectLst/>
                <a:uLnTx/>
                <a:uFillTx/>
                <a:latin typeface="HGP創英角ｺﾞｼｯｸUB"/>
                <a:ea typeface="HGP創英角ｺﾞｼｯｸUB"/>
              </a:rPr>
              <a:t> </a:t>
            </a:r>
            <a:r>
              <a:rPr kumimoji="0" lang="ja-JP" altLang="en-US" sz="1400" b="0" i="0" u="none" strike="noStrike" kern="0" cap="none" spc="0" normalizeH="0" baseline="0" noProof="0" dirty="0" smtClean="0">
                <a:ln>
                  <a:noFill/>
                </a:ln>
                <a:solidFill>
                  <a:prstClr val="white"/>
                </a:solidFill>
                <a:effectLst/>
                <a:uLnTx/>
                <a:uFillTx/>
                <a:latin typeface="HGP創英角ｺﾞｼｯｸUB"/>
                <a:ea typeface="HGP創英角ｺﾞｼｯｸUB"/>
              </a:rPr>
              <a:t>フロー</a:t>
            </a:r>
          </a:p>
        </p:txBody>
      </p:sp>
      <p:sp>
        <p:nvSpPr>
          <p:cNvPr id="34" name="テキスト ボックス 33"/>
          <p:cNvSpPr txBox="1"/>
          <p:nvPr/>
        </p:nvSpPr>
        <p:spPr>
          <a:xfrm>
            <a:off x="5390982" y="2517806"/>
            <a:ext cx="1819555" cy="286232"/>
          </a:xfrm>
          <a:prstGeom prst="rect">
            <a:avLst/>
          </a:prstGeom>
          <a:noFill/>
        </p:spPr>
        <p:txBody>
          <a:bodyPr wrap="square" rtlCol="0">
            <a:spAutoFit/>
          </a:bodyPr>
          <a:lstStyle/>
          <a:p>
            <a:pPr algn="ctr" fontAlgn="base">
              <a:spcBef>
                <a:spcPct val="0"/>
              </a:spcBef>
              <a:spcAft>
                <a:spcPct val="0"/>
              </a:spcAft>
              <a:buClr>
                <a:srgbClr val="C00000"/>
              </a:buClr>
            </a:pPr>
            <a:r>
              <a:rPr lang="ja-JP" altLang="en-US" sz="1400" dirty="0" smtClean="0">
                <a:solidFill>
                  <a:prstClr val="black"/>
                </a:solidFill>
                <a:latin typeface="HGP創英角ｺﾞｼｯｸUB"/>
                <a:ea typeface="HGP創英角ｺﾞｼｯｸUB"/>
              </a:rPr>
              <a:t>半自動化</a:t>
            </a:r>
            <a:endParaRPr lang="en-US" altLang="ja-JP" sz="1400" dirty="0" smtClean="0">
              <a:solidFill>
                <a:prstClr val="black"/>
              </a:solidFill>
              <a:latin typeface="HGP創英角ｺﾞｼｯｸUB"/>
              <a:ea typeface="HGP創英角ｺﾞｼｯｸUB"/>
            </a:endParaRPr>
          </a:p>
        </p:txBody>
      </p:sp>
      <p:sp>
        <p:nvSpPr>
          <p:cNvPr id="35" name="円/楕円 34"/>
          <p:cNvSpPr/>
          <p:nvPr/>
        </p:nvSpPr>
        <p:spPr bwMode="auto">
          <a:xfrm>
            <a:off x="3758617" y="2160163"/>
            <a:ext cx="979802" cy="982639"/>
          </a:xfrm>
          <a:prstGeom prst="ellipse">
            <a:avLst/>
          </a:prstGeom>
          <a:noFill/>
          <a:ln w="47625">
            <a:solidFill>
              <a:srgbClr val="FFC00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46" name="タイトル 11"/>
          <p:cNvSpPr txBox="1">
            <a:spLocks/>
          </p:cNvSpPr>
          <p:nvPr/>
        </p:nvSpPr>
        <p:spPr bwMode="gray">
          <a:xfrm>
            <a:off x="113191" y="179482"/>
            <a:ext cx="3583032" cy="424732"/>
          </a:xfrm>
          <a:prstGeom prst="rect">
            <a:avLst/>
          </a:prstGeom>
        </p:spPr>
        <p:txBody>
          <a:bodyPr wrap="none">
            <a:spAutoFit/>
          </a:bodyPr>
          <a:lstStyle/>
          <a:p>
            <a:pPr lvl="0"/>
            <a:r>
              <a:rPr lang="en-US" altLang="ja-JP" sz="2400" kern="0" dirty="0" smtClean="0">
                <a:solidFill>
                  <a:schemeClr val="tx1"/>
                </a:solidFill>
                <a:latin typeface="+mj-ea"/>
                <a:ea typeface="+mj-ea"/>
              </a:rPr>
              <a:t>Reverse Engineering Trial</a:t>
            </a:r>
            <a:endParaRPr lang="ja-JP" altLang="en-US" sz="2400" kern="0" dirty="0">
              <a:solidFill>
                <a:schemeClr val="tx1"/>
              </a:solidFill>
              <a:latin typeface="+mj-ea"/>
              <a:ea typeface="+mj-ea"/>
            </a:endParaRPr>
          </a:p>
        </p:txBody>
      </p:sp>
      <p:sp>
        <p:nvSpPr>
          <p:cNvPr id="47" name="Rectangle 2"/>
          <p:cNvSpPr txBox="1">
            <a:spLocks noChangeArrowheads="1"/>
          </p:cNvSpPr>
          <p:nvPr/>
        </p:nvSpPr>
        <p:spPr>
          <a:xfrm>
            <a:off x="35496" y="908720"/>
            <a:ext cx="8879904" cy="5832648"/>
          </a:xfrm>
          <a:prstGeom prst="rect">
            <a:avLst/>
          </a:prstGeom>
        </p:spPr>
        <p:txBody>
          <a:bodyPr/>
          <a:lstStyle>
            <a:lvl1pPr algn="l" rtl="0" eaLnBrk="1" fontAlgn="base" hangingPunct="1">
              <a:spcBef>
                <a:spcPct val="0"/>
              </a:spcBef>
              <a:spcAft>
                <a:spcPct val="0"/>
              </a:spcAft>
              <a:defRPr kumimoji="1" sz="2800">
                <a:solidFill>
                  <a:srgbClr val="000000"/>
                </a:solidFill>
                <a:latin typeface="Verdana" pitchFamily="34" charset="0"/>
                <a:ea typeface="+mj-ea"/>
                <a:cs typeface="Verdana" pitchFamily="34" charset="0"/>
              </a:defRPr>
            </a:lvl1pPr>
            <a:lvl2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2pPr>
            <a:lvl3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3pPr>
            <a:lvl4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4pPr>
            <a:lvl5pPr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5pPr>
            <a:lvl6pPr marL="4572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6pPr>
            <a:lvl7pPr marL="9144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7pPr>
            <a:lvl8pPr marL="13716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8pPr>
            <a:lvl9pPr marL="1828800" algn="l" rtl="0" eaLnBrk="1" fontAlgn="base" hangingPunct="1">
              <a:spcBef>
                <a:spcPct val="0"/>
              </a:spcBef>
              <a:spcAft>
                <a:spcPct val="0"/>
              </a:spcAft>
              <a:defRPr kumimoji="1" sz="2800">
                <a:solidFill>
                  <a:srgbClr val="000000"/>
                </a:solidFill>
                <a:latin typeface="NissanAG-Medium" pitchFamily="50" charset="0"/>
                <a:ea typeface="ＭＳ Ｐゴシック" charset="-128"/>
              </a:defRPr>
            </a:lvl9pPr>
          </a:lstStyle>
          <a:p>
            <a:pPr marL="285750" indent="-285750">
              <a:lnSpc>
                <a:spcPct val="150000"/>
              </a:lnSpc>
              <a:buClr>
                <a:schemeClr val="accent2">
                  <a:lumMod val="50000"/>
                </a:schemeClr>
              </a:buClr>
              <a:buFont typeface="Wingdings" panose="05000000000000000000" pitchFamily="2" charset="2"/>
              <a:buChar char="l"/>
            </a:pPr>
            <a:r>
              <a:rPr lang="ja-JP" altLang="en-US"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以下のステップは高品質と効率化を達成するために必要なタスクです</a:t>
            </a:r>
            <a:endParaRPr lang="en-US" altLang="ja-JP"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endParaRPr>
          </a:p>
          <a:p>
            <a:pPr marL="285750" indent="-285750">
              <a:lnSpc>
                <a:spcPct val="150000"/>
              </a:lnSpc>
              <a:buClr>
                <a:schemeClr val="accent2">
                  <a:lumMod val="50000"/>
                </a:schemeClr>
              </a:buClr>
              <a:buFont typeface="Wingdings" panose="05000000000000000000" pitchFamily="2" charset="2"/>
              <a:buChar char="l"/>
            </a:pPr>
            <a:r>
              <a:rPr lang="ja-JP" altLang="en-US"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最も重要なステップは</a:t>
            </a:r>
            <a:r>
              <a:rPr lang="ja-JP" altLang="en-US" sz="1800" kern="0" dirty="0" smtClean="0">
                <a:solidFill>
                  <a:srgbClr val="FF0000"/>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分析</a:t>
            </a:r>
            <a:r>
              <a:rPr lang="en-US" altLang="ja-JP" sz="1800" kern="0" dirty="0" smtClean="0">
                <a:solidFill>
                  <a:srgbClr val="FF0000"/>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a:t>
            </a:r>
            <a:r>
              <a:rPr lang="ja-JP" altLang="en-US" sz="1800" kern="0" dirty="0" smtClean="0">
                <a:solidFill>
                  <a:srgbClr val="FF0000"/>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抽出</a:t>
            </a:r>
            <a:r>
              <a:rPr lang="ja-JP" altLang="en-US"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と</a:t>
            </a:r>
            <a:r>
              <a:rPr lang="ja-JP" altLang="en-US" sz="1800" kern="0" dirty="0" smtClean="0">
                <a:solidFill>
                  <a:srgbClr val="FF0000"/>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コードの半自動生成</a:t>
            </a:r>
            <a:r>
              <a:rPr lang="ja-JP" altLang="en-US" sz="1800" kern="0" dirty="0" smtClean="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rPr>
              <a:t>です</a:t>
            </a:r>
            <a:endParaRPr lang="en-US" altLang="ja-JP" sz="1800" kern="0" dirty="0">
              <a:solidFill>
                <a:schemeClr val="tx1"/>
              </a:solidFill>
              <a:latin typeface="HGP創英角ｺﾞｼｯｸUB" panose="020B0900000000000000" pitchFamily="50" charset="-128"/>
              <a:ea typeface="HGP創英角ｺﾞｼｯｸUB" panose="020B0900000000000000" pitchFamily="50" charset="-128"/>
              <a:cs typeface="Meiryo UI" panose="020B0604030504040204" pitchFamily="50" charset="-128"/>
            </a:endParaRPr>
          </a:p>
        </p:txBody>
      </p:sp>
      <p:sp>
        <p:nvSpPr>
          <p:cNvPr id="45" name="円/楕円 44"/>
          <p:cNvSpPr/>
          <p:nvPr/>
        </p:nvSpPr>
        <p:spPr bwMode="gray">
          <a:xfrm>
            <a:off x="6640943" y="-17722"/>
            <a:ext cx="900000" cy="900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48" name="円/楕円 47"/>
          <p:cNvSpPr/>
          <p:nvPr/>
        </p:nvSpPr>
        <p:spPr bwMode="gray">
          <a:xfrm>
            <a:off x="6705401" y="42864"/>
            <a:ext cx="792000" cy="792000"/>
          </a:xfrm>
          <a:prstGeom prst="ellipse">
            <a:avLst/>
          </a:prstGeom>
          <a:gradFill rotWithShape="0">
            <a:gsLst>
              <a:gs pos="0">
                <a:srgbClr val="8682B4"/>
              </a:gs>
              <a:gs pos="100000">
                <a:srgbClr val="504B69"/>
              </a:gs>
            </a:gsLst>
            <a:lin ang="2700000" scaled="1"/>
          </a:gradFill>
          <a:ln w="9525">
            <a:noFill/>
            <a:miter lim="800000"/>
            <a:headEnd/>
            <a:tailEnd/>
          </a:ln>
          <a:effectLst/>
        </p:spPr>
        <p:txBody>
          <a:bodyPr wrap="none" anchor="ctr"/>
          <a:lstStyle/>
          <a:p>
            <a:pPr fontAlgn="auto">
              <a:lnSpc>
                <a:spcPct val="100000"/>
              </a:lnSpc>
              <a:spcBef>
                <a:spcPts val="0"/>
              </a:spcBef>
              <a:spcAft>
                <a:spcPts val="0"/>
              </a:spcAft>
            </a:pPr>
            <a:endParaRPr kumimoji="0" lang="ja-JP" altLang="en-US" sz="1600" kern="0" dirty="0">
              <a:solidFill>
                <a:srgbClr val="FFFFFF"/>
              </a:solidFill>
            </a:endParaRPr>
          </a:p>
        </p:txBody>
      </p:sp>
      <p:sp>
        <p:nvSpPr>
          <p:cNvPr id="49" name="テキスト ボックス 48"/>
          <p:cNvSpPr txBox="1"/>
          <p:nvPr/>
        </p:nvSpPr>
        <p:spPr bwMode="gray">
          <a:xfrm>
            <a:off x="6464999" y="138140"/>
            <a:ext cx="1329210" cy="646331"/>
          </a:xfrm>
          <a:prstGeom prst="rect">
            <a:avLst/>
          </a:prstGeom>
        </p:spPr>
        <p:txBody>
          <a:bodyPr wrap="none"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レガシーシステム</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ja-JP" altLang="en-US" sz="1200" kern="0" dirty="0" smtClean="0">
                <a:solidFill>
                  <a:srgbClr val="FFFFFF"/>
                </a:solidFill>
                <a:effectLst>
                  <a:outerShdw blurRad="38100" dist="38100" dir="2700000" algn="tl">
                    <a:srgbClr val="000000">
                      <a:alpha val="43137"/>
                    </a:srgbClr>
                  </a:outerShdw>
                </a:effectLst>
                <a:ea typeface="HGPｺﾞｼｯｸE"/>
              </a:rPr>
              <a:t>の知識</a:t>
            </a:r>
            <a:endParaRPr lang="en-US" altLang="ja-JP" sz="1200" kern="0" dirty="0" smtClean="0">
              <a:solidFill>
                <a:srgbClr val="FFFFFF"/>
              </a:solidFill>
              <a:effectLst>
                <a:outerShdw blurRad="38100" dist="38100" dir="2700000" algn="tl">
                  <a:srgbClr val="000000">
                    <a:alpha val="43137"/>
                  </a:srgbClr>
                </a:outerShdw>
              </a:effectLst>
              <a:ea typeface="HGPｺﾞｼｯｸE"/>
            </a:endParaRP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1200" kern="0" dirty="0" smtClean="0">
                <a:solidFill>
                  <a:srgbClr val="FFFFFF"/>
                </a:solidFill>
                <a:effectLst>
                  <a:outerShdw blurRad="38100" dist="38100" dir="2700000" algn="tl">
                    <a:srgbClr val="000000">
                      <a:alpha val="43137"/>
                    </a:srgbClr>
                  </a:outerShdw>
                </a:effectLst>
                <a:ea typeface="HGPｺﾞｼｯｸE"/>
              </a:rPr>
              <a:t>/IF</a:t>
            </a:r>
            <a:r>
              <a:rPr lang="ja-JP" altLang="en-US" sz="1200" kern="0" dirty="0" smtClean="0">
                <a:solidFill>
                  <a:srgbClr val="FFFFFF"/>
                </a:solidFill>
                <a:effectLst>
                  <a:outerShdw blurRad="38100" dist="38100" dir="2700000" algn="tl">
                    <a:srgbClr val="000000">
                      <a:alpha val="43137"/>
                    </a:srgbClr>
                  </a:outerShdw>
                </a:effectLst>
                <a:ea typeface="HGPｺﾞｼｯｸE"/>
              </a:rPr>
              <a:t>システム</a:t>
            </a:r>
          </a:p>
        </p:txBody>
      </p:sp>
      <p:sp>
        <p:nvSpPr>
          <p:cNvPr id="50" name="円/楕円 49"/>
          <p:cNvSpPr/>
          <p:nvPr/>
        </p:nvSpPr>
        <p:spPr bwMode="auto">
          <a:xfrm>
            <a:off x="5833938" y="2164646"/>
            <a:ext cx="979802" cy="982639"/>
          </a:xfrm>
          <a:prstGeom prst="ellipse">
            <a:avLst/>
          </a:prstGeom>
          <a:noFill/>
          <a:ln w="47625">
            <a:solidFill>
              <a:srgbClr val="FFC000"/>
            </a:solidFill>
            <a:prstDash val="dash"/>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cxnSp>
        <p:nvCxnSpPr>
          <p:cNvPr id="51" name="直線コネクタ 50"/>
          <p:cNvCxnSpPr>
            <a:stCxn id="35" idx="2"/>
          </p:cNvCxnSpPr>
          <p:nvPr/>
        </p:nvCxnSpPr>
        <p:spPr bwMode="auto">
          <a:xfrm flipH="1">
            <a:off x="242048" y="2651483"/>
            <a:ext cx="3516569" cy="4206517"/>
          </a:xfrm>
          <a:prstGeom prst="line">
            <a:avLst/>
          </a:prstGeom>
          <a:noFill/>
          <a:ln w="9525" cap="flat" cmpd="sng" algn="ctr">
            <a:solidFill>
              <a:srgbClr val="FFC000"/>
            </a:solidFill>
            <a:prstDash val="dash"/>
            <a:round/>
            <a:headEnd type="none" w="med" len="med"/>
            <a:tailEnd type="none" w="med" len="med"/>
          </a:ln>
          <a:effectLst/>
        </p:spPr>
      </p:cxnSp>
      <p:cxnSp>
        <p:nvCxnSpPr>
          <p:cNvPr id="52" name="直線コネクタ 51"/>
          <p:cNvCxnSpPr>
            <a:stCxn id="50" idx="6"/>
          </p:cNvCxnSpPr>
          <p:nvPr/>
        </p:nvCxnSpPr>
        <p:spPr bwMode="auto">
          <a:xfrm>
            <a:off x="6813740" y="2655966"/>
            <a:ext cx="2088213" cy="4202034"/>
          </a:xfrm>
          <a:prstGeom prst="line">
            <a:avLst/>
          </a:prstGeom>
          <a:noFill/>
          <a:ln w="9525" cap="flat" cmpd="sng" algn="ctr">
            <a:solidFill>
              <a:srgbClr val="FFC000"/>
            </a:solidFill>
            <a:prstDash val="dash"/>
            <a:round/>
            <a:headEnd type="none" w="med" len="med"/>
            <a:tailEnd type="none" w="med" len="med"/>
          </a:ln>
          <a:effectLst/>
        </p:spPr>
      </p:cxnSp>
    </p:spTree>
    <p:extLst>
      <p:ext uri="{BB962C8B-B14F-4D97-AF65-F5344CB8AC3E}">
        <p14:creationId xmlns:p14="http://schemas.microsoft.com/office/powerpoint/2010/main" xmlns="" val="1650717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p:cNvSpPr/>
          <p:nvPr/>
        </p:nvSpPr>
        <p:spPr bwMode="auto">
          <a:xfrm>
            <a:off x="7584949" y="1484784"/>
            <a:ext cx="1440000" cy="5256000"/>
          </a:xfrm>
          <a:prstGeom prst="rect">
            <a:avLst/>
          </a:prstGeom>
          <a:solidFill>
            <a:schemeClr val="bg1">
              <a:lumMod val="75000"/>
            </a:schemeClr>
          </a:solidFill>
          <a:ln w="9525">
            <a:noFill/>
            <a:miter lim="800000"/>
            <a:headEnd/>
            <a:tailEnd/>
          </a:ln>
          <a:effectLst/>
        </p:spPr>
        <p:txBody>
          <a:bodyPr wrap="none" rtlCol="0" anchor="t" anchorCtr="0">
            <a:noAutofit/>
          </a:bodyPr>
          <a:lstStyle/>
          <a:p>
            <a:pPr algn="ctr"/>
            <a:r>
              <a:rPr lang="en-US" altLang="ja-JP" sz="1400" dirty="0" smtClean="0">
                <a:ln>
                  <a:solidFill>
                    <a:schemeClr val="bg1"/>
                  </a:solidFill>
                </a:ln>
                <a:solidFill>
                  <a:schemeClr val="bg1"/>
                </a:solidFill>
                <a:latin typeface="+mn-ea"/>
                <a:ea typeface="+mn-ea"/>
              </a:rPr>
              <a:t>Biz </a:t>
            </a:r>
            <a:r>
              <a:rPr lang="en-US" altLang="ja-JP" sz="1400" dirty="0" err="1" smtClean="0">
                <a:ln>
                  <a:solidFill>
                    <a:schemeClr val="bg1"/>
                  </a:solidFill>
                </a:ln>
                <a:solidFill>
                  <a:schemeClr val="bg1"/>
                </a:solidFill>
                <a:latin typeface="+mn-ea"/>
                <a:ea typeface="+mn-ea"/>
              </a:rPr>
              <a:t>Proc</a:t>
            </a:r>
            <a:r>
              <a:rPr lang="en-US" altLang="ja-JP" sz="1400" dirty="0" smtClean="0">
                <a:ln>
                  <a:solidFill>
                    <a:schemeClr val="bg1"/>
                  </a:solidFill>
                </a:ln>
                <a:solidFill>
                  <a:schemeClr val="bg1"/>
                </a:solidFill>
                <a:latin typeface="+mn-ea"/>
                <a:ea typeface="+mn-ea"/>
              </a:rPr>
              <a:t> Flow</a:t>
            </a:r>
          </a:p>
          <a:p>
            <a:pPr algn="ctr"/>
            <a:r>
              <a:rPr lang="en-US" altLang="ja-JP" sz="1400" dirty="0" smtClean="0">
                <a:ln>
                  <a:solidFill>
                    <a:schemeClr val="bg1"/>
                  </a:solidFill>
                </a:ln>
                <a:solidFill>
                  <a:schemeClr val="bg1"/>
                </a:solidFill>
                <a:latin typeface="+mn-ea"/>
                <a:ea typeface="+mn-ea"/>
              </a:rPr>
              <a:t>(JSON)</a:t>
            </a:r>
            <a:endParaRPr kumimoji="1" lang="ja-JP" altLang="en-US" sz="1400" dirty="0" smtClean="0">
              <a:solidFill>
                <a:schemeClr val="bg2">
                  <a:lumMod val="50000"/>
                </a:schemeClr>
              </a:solidFill>
              <a:latin typeface="+mn-ea"/>
              <a:ea typeface="+mn-ea"/>
            </a:endParaRPr>
          </a:p>
        </p:txBody>
      </p:sp>
      <p:cxnSp>
        <p:nvCxnSpPr>
          <p:cNvPr id="146" name="直線コネクタ 145"/>
          <p:cNvCxnSpPr>
            <a:stCxn id="98" idx="2"/>
            <a:endCxn id="114" idx="0"/>
          </p:cNvCxnSpPr>
          <p:nvPr/>
        </p:nvCxnSpPr>
        <p:spPr bwMode="auto">
          <a:xfrm>
            <a:off x="8293338" y="2600107"/>
            <a:ext cx="13059" cy="3497487"/>
          </a:xfrm>
          <a:prstGeom prst="line">
            <a:avLst/>
          </a:prstGeom>
          <a:noFill/>
          <a:ln w="9525" cap="flat" cmpd="sng" algn="ctr">
            <a:solidFill>
              <a:schemeClr val="tx1"/>
            </a:solidFill>
            <a:prstDash val="solid"/>
            <a:round/>
            <a:headEnd type="none" w="med" len="med"/>
            <a:tailEnd type="none" w="med" len="med"/>
          </a:ln>
          <a:effectLst/>
        </p:spPr>
      </p:cxnSp>
      <p:sp>
        <p:nvSpPr>
          <p:cNvPr id="104" name="正方形/長方形 103"/>
          <p:cNvSpPr/>
          <p:nvPr/>
        </p:nvSpPr>
        <p:spPr bwMode="auto">
          <a:xfrm>
            <a:off x="7705164" y="2818431"/>
            <a:ext cx="1223683" cy="2296831"/>
          </a:xfrm>
          <a:prstGeom prst="rect">
            <a:avLst/>
          </a:prstGeom>
          <a:solidFill>
            <a:schemeClr val="accent4">
              <a:lumMod val="75000"/>
            </a:schemeClr>
          </a:solidFill>
          <a:ln w="9525">
            <a:solidFill>
              <a:schemeClr val="bg1"/>
            </a:solidFill>
            <a:miter lim="800000"/>
            <a:headEnd/>
            <a:tailEnd/>
          </a:ln>
          <a:effectLst/>
        </p:spPr>
        <p:txBody>
          <a:bodyPr wrap="none" rtlCol="0" anchor="t" anchorCtr="0">
            <a:noAutofit/>
          </a:bodyPr>
          <a:lstStyle/>
          <a:p>
            <a:pPr algn="ctr"/>
            <a:r>
              <a:rPr lang="en-US" altLang="ja-JP" sz="1600" dirty="0" smtClean="0">
                <a:ln>
                  <a:solidFill>
                    <a:schemeClr val="bg1"/>
                  </a:solidFill>
                </a:ln>
                <a:solidFill>
                  <a:schemeClr val="bg1"/>
                </a:solidFill>
                <a:latin typeface="+mn-ea"/>
                <a:ea typeface="+mn-ea"/>
              </a:rPr>
              <a:t>Main(Class)</a:t>
            </a:r>
          </a:p>
        </p:txBody>
      </p:sp>
      <p:sp>
        <p:nvSpPr>
          <p:cNvPr id="88" name="正方形/長方形 87"/>
          <p:cNvSpPr/>
          <p:nvPr/>
        </p:nvSpPr>
        <p:spPr bwMode="auto">
          <a:xfrm>
            <a:off x="7790329" y="3267634"/>
            <a:ext cx="1044389" cy="1721225"/>
          </a:xfrm>
          <a:prstGeom prst="rect">
            <a:avLst/>
          </a:prstGeom>
          <a:solidFill>
            <a:schemeClr val="accent5">
              <a:lumMod val="75000"/>
            </a:schemeClr>
          </a:solidFill>
          <a:ln w="9525">
            <a:solidFill>
              <a:schemeClr val="bg1"/>
            </a:solidFill>
            <a:miter lim="800000"/>
            <a:headEnd/>
            <a:tailEnd/>
          </a:ln>
          <a:effectLst/>
        </p:spPr>
        <p:txBody>
          <a:bodyPr wrap="none" rtlCol="0" anchor="t" anchorCtr="0">
            <a:noAutofit/>
          </a:bodyPr>
          <a:lstStyle/>
          <a:p>
            <a:pPr algn="ctr"/>
            <a:r>
              <a:rPr lang="en-US" altLang="ja-JP" sz="1600" dirty="0" smtClean="0">
                <a:ln>
                  <a:solidFill>
                    <a:schemeClr val="bg1"/>
                  </a:solidFill>
                </a:ln>
                <a:solidFill>
                  <a:schemeClr val="bg1"/>
                </a:solidFill>
                <a:latin typeface="+mn-ea"/>
                <a:ea typeface="+mn-ea"/>
              </a:rPr>
              <a:t>Sub</a:t>
            </a:r>
          </a:p>
          <a:p>
            <a:pPr algn="ctr"/>
            <a:r>
              <a:rPr lang="en-US" altLang="ja-JP" sz="1600" dirty="0" smtClean="0">
                <a:ln>
                  <a:solidFill>
                    <a:schemeClr val="bg1"/>
                  </a:solidFill>
                </a:ln>
                <a:solidFill>
                  <a:schemeClr val="bg1"/>
                </a:solidFill>
                <a:latin typeface="+mn-ea"/>
                <a:ea typeface="+mn-ea"/>
              </a:rPr>
              <a:t>(Class)</a:t>
            </a:r>
          </a:p>
        </p:txBody>
      </p:sp>
      <p:sp>
        <p:nvSpPr>
          <p:cNvPr id="17" name="正方形/長方形 16"/>
          <p:cNvSpPr/>
          <p:nvPr/>
        </p:nvSpPr>
        <p:spPr bwMode="auto">
          <a:xfrm>
            <a:off x="2701847" y="1490226"/>
            <a:ext cx="4248000" cy="540000"/>
          </a:xfrm>
          <a:prstGeom prst="rect">
            <a:avLst/>
          </a:prstGeom>
          <a:solidFill>
            <a:schemeClr val="bg1">
              <a:lumMod val="95000"/>
            </a:schemeClr>
          </a:solidFill>
          <a:ln w="31750" cmpd="dbl">
            <a:solidFill>
              <a:schemeClr val="tx1">
                <a:lumMod val="85000"/>
                <a:lumOff val="15000"/>
              </a:schemeClr>
            </a:solid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66" name="正方形/長方形 65"/>
          <p:cNvSpPr/>
          <p:nvPr/>
        </p:nvSpPr>
        <p:spPr bwMode="auto">
          <a:xfrm>
            <a:off x="189217" y="1713664"/>
            <a:ext cx="684000" cy="612000"/>
          </a:xfrm>
          <a:prstGeom prst="rect">
            <a:avLst/>
          </a:prstGeom>
          <a:solidFill>
            <a:schemeClr val="accent3">
              <a:lumMod val="50000"/>
            </a:schemeClr>
          </a:solidFill>
          <a:ln w="9525">
            <a:solidFill>
              <a:schemeClr val="bg1"/>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600" dirty="0">
                <a:ln>
                  <a:solidFill>
                    <a:schemeClr val="bg1"/>
                  </a:solidFill>
                </a:ln>
                <a:solidFill>
                  <a:schemeClr val="bg1"/>
                </a:solidFill>
                <a:latin typeface="+mn-ea"/>
                <a:ea typeface="+mn-ea"/>
              </a:rPr>
              <a:t>UI</a:t>
            </a:r>
          </a:p>
          <a:p>
            <a:pPr algn="ctr"/>
            <a:r>
              <a:rPr lang="en-US" altLang="ja-JP" sz="1600" dirty="0">
                <a:ln>
                  <a:solidFill>
                    <a:schemeClr val="bg1"/>
                  </a:solidFill>
                </a:ln>
                <a:solidFill>
                  <a:schemeClr val="bg1"/>
                </a:solidFill>
                <a:latin typeface="+mn-ea"/>
                <a:ea typeface="+mn-ea"/>
              </a:rPr>
              <a:t>(VB)</a:t>
            </a:r>
          </a:p>
        </p:txBody>
      </p:sp>
      <p:sp>
        <p:nvSpPr>
          <p:cNvPr id="67" name="正方形/長方形 66"/>
          <p:cNvSpPr/>
          <p:nvPr/>
        </p:nvSpPr>
        <p:spPr bwMode="auto">
          <a:xfrm>
            <a:off x="1027503" y="3402444"/>
            <a:ext cx="648000" cy="324000"/>
          </a:xfrm>
          <a:prstGeom prst="rect">
            <a:avLst/>
          </a:prstGeom>
          <a:solidFill>
            <a:schemeClr val="accent5">
              <a:lumMod val="75000"/>
            </a:schemeClr>
          </a:solidFill>
          <a:ln w="9525">
            <a:solidFill>
              <a:schemeClr val="bg1"/>
            </a:solidFill>
            <a:miter lim="800000"/>
            <a:headEnd/>
            <a:tailEnd/>
          </a:ln>
          <a:effectLst/>
        </p:spPr>
        <p:txBody>
          <a:bodyPr wrap="none" rtlCol="0" anchor="t" anchorCtr="0">
            <a:noAutofit/>
          </a:bodyPr>
          <a:lstStyle/>
          <a:p>
            <a:pPr algn="ctr"/>
            <a:r>
              <a:rPr lang="en-US" altLang="ja-JP" sz="1400" dirty="0">
                <a:ln>
                  <a:solidFill>
                    <a:schemeClr val="bg1"/>
                  </a:solidFill>
                </a:ln>
                <a:solidFill>
                  <a:schemeClr val="bg1"/>
                </a:solidFill>
                <a:latin typeface="+mn-ea"/>
                <a:ea typeface="+mn-ea"/>
              </a:rPr>
              <a:t>Shell</a:t>
            </a:r>
          </a:p>
        </p:txBody>
      </p:sp>
      <p:cxnSp>
        <p:nvCxnSpPr>
          <p:cNvPr id="69" name="直線コネクタ 68"/>
          <p:cNvCxnSpPr>
            <a:stCxn id="66" idx="2"/>
          </p:cNvCxnSpPr>
          <p:nvPr/>
        </p:nvCxnSpPr>
        <p:spPr bwMode="auto">
          <a:xfrm>
            <a:off x="531217" y="2325664"/>
            <a:ext cx="0" cy="3841029"/>
          </a:xfrm>
          <a:prstGeom prst="line">
            <a:avLst/>
          </a:prstGeom>
          <a:noFill/>
          <a:ln w="9525" cap="flat" cmpd="sng" algn="ctr">
            <a:solidFill>
              <a:schemeClr val="tx1"/>
            </a:solidFill>
            <a:prstDash val="solid"/>
            <a:round/>
            <a:headEnd type="none" w="med" len="med"/>
            <a:tailEnd type="none" w="med" len="med"/>
          </a:ln>
          <a:effectLst/>
        </p:spPr>
      </p:cxnSp>
      <p:cxnSp>
        <p:nvCxnSpPr>
          <p:cNvPr id="70" name="直線コネクタ 69"/>
          <p:cNvCxnSpPr>
            <a:stCxn id="67" idx="2"/>
          </p:cNvCxnSpPr>
          <p:nvPr/>
        </p:nvCxnSpPr>
        <p:spPr bwMode="auto">
          <a:xfrm>
            <a:off x="1351503" y="3726444"/>
            <a:ext cx="0" cy="2340000"/>
          </a:xfrm>
          <a:prstGeom prst="line">
            <a:avLst/>
          </a:prstGeom>
          <a:noFill/>
          <a:ln w="9525" cap="flat" cmpd="sng" algn="ctr">
            <a:solidFill>
              <a:schemeClr val="tx1"/>
            </a:solidFill>
            <a:prstDash val="solid"/>
            <a:round/>
            <a:headEnd type="none" w="med" len="med"/>
            <a:tailEnd type="none" w="med" len="med"/>
          </a:ln>
          <a:effectLst/>
        </p:spPr>
      </p:cxnSp>
      <p:sp>
        <p:nvSpPr>
          <p:cNvPr id="71" name="正方形/長方形 70"/>
          <p:cNvSpPr/>
          <p:nvPr/>
        </p:nvSpPr>
        <p:spPr bwMode="auto">
          <a:xfrm>
            <a:off x="189217" y="3902332"/>
            <a:ext cx="720000" cy="740183"/>
          </a:xfrm>
          <a:prstGeom prst="rect">
            <a:avLst/>
          </a:prstGeom>
          <a:solidFill>
            <a:schemeClr val="accent6">
              <a:lumMod val="75000"/>
            </a:schemeClr>
          </a:solidFill>
          <a:ln w="9525">
            <a:solidFill>
              <a:schemeClr val="bg1"/>
            </a:solidFill>
            <a:miter lim="800000"/>
            <a:headEnd/>
            <a:tailEnd/>
          </a:ln>
          <a:effectLst/>
        </p:spPr>
        <p:txBody>
          <a:bodyPr wrap="none" rtlCol="0" anchor="t" anchorCtr="0">
            <a:noAutofit/>
          </a:bodyPr>
          <a:lstStyle/>
          <a:p>
            <a:pPr algn="ctr"/>
            <a:r>
              <a:rPr lang="en-US" altLang="ja-JP" sz="1400" dirty="0">
                <a:ln>
                  <a:solidFill>
                    <a:schemeClr val="bg1"/>
                  </a:solidFill>
                </a:ln>
                <a:solidFill>
                  <a:schemeClr val="bg1"/>
                </a:solidFill>
                <a:latin typeface="+mn-ea"/>
                <a:ea typeface="+mn-ea"/>
              </a:rPr>
              <a:t>MPP</a:t>
            </a:r>
          </a:p>
          <a:p>
            <a:pPr algn="ctr"/>
            <a:r>
              <a:rPr lang="en-US" altLang="ja-JP" sz="1000" dirty="0">
                <a:ln>
                  <a:solidFill>
                    <a:schemeClr val="bg1"/>
                  </a:solidFill>
                </a:ln>
                <a:solidFill>
                  <a:schemeClr val="bg1"/>
                </a:solidFill>
                <a:latin typeface="+mn-ea"/>
                <a:ea typeface="+mn-ea"/>
              </a:rPr>
              <a:t>(</a:t>
            </a:r>
            <a:r>
              <a:rPr lang="en-US" altLang="ja-JP" sz="1000" dirty="0" smtClean="0">
                <a:ln>
                  <a:solidFill>
                    <a:schemeClr val="bg1"/>
                  </a:solidFill>
                </a:ln>
                <a:solidFill>
                  <a:schemeClr val="bg1"/>
                </a:solidFill>
                <a:latin typeface="+mn-ea"/>
                <a:ea typeface="+mn-ea"/>
              </a:rPr>
              <a:t>VB/COBOL</a:t>
            </a:r>
          </a:p>
          <a:p>
            <a:pPr algn="ctr"/>
            <a:r>
              <a:rPr lang="en-US" altLang="ja-JP" sz="1000" dirty="0" smtClean="0">
                <a:ln>
                  <a:solidFill>
                    <a:schemeClr val="bg1"/>
                  </a:solidFill>
                </a:ln>
                <a:solidFill>
                  <a:schemeClr val="bg1"/>
                </a:solidFill>
                <a:latin typeface="+mn-ea"/>
                <a:ea typeface="+mn-ea"/>
              </a:rPr>
              <a:t>/</a:t>
            </a:r>
            <a:r>
              <a:rPr lang="en-US" altLang="ja-JP" sz="1000" dirty="0">
                <a:ln>
                  <a:solidFill>
                    <a:schemeClr val="bg1"/>
                  </a:solidFill>
                </a:ln>
                <a:solidFill>
                  <a:schemeClr val="bg1"/>
                </a:solidFill>
                <a:latin typeface="+mn-ea"/>
                <a:ea typeface="+mn-ea"/>
              </a:rPr>
              <a:t>C)</a:t>
            </a:r>
          </a:p>
        </p:txBody>
      </p:sp>
      <p:sp>
        <p:nvSpPr>
          <p:cNvPr id="72" name="正方形/長方形 71"/>
          <p:cNvSpPr/>
          <p:nvPr/>
        </p:nvSpPr>
        <p:spPr bwMode="auto">
          <a:xfrm>
            <a:off x="1033423" y="3902332"/>
            <a:ext cx="648000" cy="740183"/>
          </a:xfrm>
          <a:prstGeom prst="rect">
            <a:avLst/>
          </a:prstGeom>
          <a:solidFill>
            <a:schemeClr val="accent6">
              <a:lumMod val="75000"/>
            </a:schemeClr>
          </a:solidFill>
          <a:ln w="9525">
            <a:solidFill>
              <a:schemeClr val="bg1"/>
            </a:solidFill>
            <a:miter lim="800000"/>
            <a:headEnd/>
            <a:tailEnd/>
          </a:ln>
          <a:effectLst/>
        </p:spPr>
        <p:txBody>
          <a:bodyPr wrap="none" rtlCol="0" anchor="t" anchorCtr="0">
            <a:noAutofit/>
          </a:bodyPr>
          <a:lstStyle/>
          <a:p>
            <a:pPr algn="ctr"/>
            <a:r>
              <a:rPr lang="en-US" altLang="ja-JP" sz="1400" dirty="0">
                <a:ln>
                  <a:solidFill>
                    <a:schemeClr val="bg1"/>
                  </a:solidFill>
                </a:ln>
                <a:solidFill>
                  <a:schemeClr val="bg1"/>
                </a:solidFill>
                <a:latin typeface="+mn-ea"/>
                <a:ea typeface="+mn-ea"/>
              </a:rPr>
              <a:t>Batch</a:t>
            </a:r>
          </a:p>
          <a:p>
            <a:pPr algn="ctr"/>
            <a:r>
              <a:rPr lang="en-US" altLang="ja-JP" sz="1000" dirty="0">
                <a:ln>
                  <a:solidFill>
                    <a:schemeClr val="bg1"/>
                  </a:solidFill>
                </a:ln>
                <a:solidFill>
                  <a:schemeClr val="bg1"/>
                </a:solidFill>
                <a:latin typeface="+mn-ea"/>
                <a:ea typeface="+mn-ea"/>
              </a:rPr>
              <a:t>(COBOL)</a:t>
            </a:r>
          </a:p>
        </p:txBody>
      </p:sp>
      <p:sp>
        <p:nvSpPr>
          <p:cNvPr id="73" name="正方形/長方形 72"/>
          <p:cNvSpPr/>
          <p:nvPr/>
        </p:nvSpPr>
        <p:spPr bwMode="auto">
          <a:xfrm>
            <a:off x="866095" y="2726187"/>
            <a:ext cx="252000" cy="252000"/>
          </a:xfrm>
          <a:prstGeom prst="rect">
            <a:avLst/>
          </a:prstGeom>
          <a:solidFill>
            <a:schemeClr val="accent5">
              <a:lumMod val="75000"/>
            </a:schemeClr>
          </a:solidFill>
          <a:ln w="9525">
            <a:solidFill>
              <a:schemeClr val="bg1"/>
            </a:solidFill>
            <a:miter lim="800000"/>
            <a:headEnd/>
            <a:tailEnd/>
          </a:ln>
          <a:effectLst/>
        </p:spPr>
        <p:txBody>
          <a:bodyPr wrap="none" rtlCol="0" anchor="t" anchorCtr="0">
            <a:noAutofit/>
          </a:bodyPr>
          <a:lstStyle/>
          <a:p>
            <a:pPr algn="ctr"/>
            <a:endParaRPr lang="en-US" altLang="ja-JP" sz="1600" dirty="0">
              <a:ln>
                <a:solidFill>
                  <a:schemeClr val="bg1"/>
                </a:solidFill>
              </a:ln>
              <a:solidFill>
                <a:schemeClr val="bg1"/>
              </a:solidFill>
              <a:latin typeface="+mn-ea"/>
              <a:ea typeface="+mn-ea"/>
            </a:endParaRPr>
          </a:p>
        </p:txBody>
      </p:sp>
      <p:sp>
        <p:nvSpPr>
          <p:cNvPr id="74" name="正方形/長方形 73"/>
          <p:cNvSpPr/>
          <p:nvPr/>
        </p:nvSpPr>
        <p:spPr bwMode="auto">
          <a:xfrm>
            <a:off x="1507982" y="2726187"/>
            <a:ext cx="252000" cy="252000"/>
          </a:xfrm>
          <a:prstGeom prst="rect">
            <a:avLst/>
          </a:prstGeom>
          <a:solidFill>
            <a:schemeClr val="accent5">
              <a:lumMod val="75000"/>
            </a:schemeClr>
          </a:solidFill>
          <a:ln w="9525">
            <a:solidFill>
              <a:schemeClr val="bg1"/>
            </a:solidFill>
            <a:miter lim="800000"/>
            <a:headEnd/>
            <a:tailEnd/>
          </a:ln>
          <a:effectLst/>
        </p:spPr>
        <p:txBody>
          <a:bodyPr wrap="none" rtlCol="0" anchor="t" anchorCtr="0">
            <a:noAutofit/>
          </a:bodyPr>
          <a:lstStyle/>
          <a:p>
            <a:pPr algn="ctr"/>
            <a:endParaRPr lang="en-US" altLang="ja-JP" sz="1600" dirty="0">
              <a:ln>
                <a:solidFill>
                  <a:schemeClr val="bg1"/>
                </a:solidFill>
              </a:ln>
              <a:solidFill>
                <a:schemeClr val="bg1"/>
              </a:solidFill>
              <a:latin typeface="+mn-ea"/>
              <a:ea typeface="+mn-ea"/>
            </a:endParaRPr>
          </a:p>
        </p:txBody>
      </p:sp>
      <p:cxnSp>
        <p:nvCxnSpPr>
          <p:cNvPr id="75" name="直線コネクタ 74"/>
          <p:cNvCxnSpPr>
            <a:stCxn id="73" idx="3"/>
            <a:endCxn id="74" idx="1"/>
          </p:cNvCxnSpPr>
          <p:nvPr/>
        </p:nvCxnSpPr>
        <p:spPr bwMode="auto">
          <a:xfrm>
            <a:off x="1118095" y="2852187"/>
            <a:ext cx="389887" cy="0"/>
          </a:xfrm>
          <a:prstGeom prst="line">
            <a:avLst/>
          </a:prstGeom>
          <a:noFill/>
          <a:ln w="9525" cap="flat" cmpd="sng" algn="ctr">
            <a:solidFill>
              <a:schemeClr val="tx1"/>
            </a:solidFill>
            <a:prstDash val="solid"/>
            <a:round/>
            <a:headEnd type="none" w="med" len="med"/>
            <a:tailEnd type="none" w="med" len="med"/>
          </a:ln>
          <a:effectLst/>
        </p:spPr>
      </p:cxnSp>
      <p:sp>
        <p:nvSpPr>
          <p:cNvPr id="76" name="正方形/長方形 75"/>
          <p:cNvSpPr/>
          <p:nvPr/>
        </p:nvSpPr>
        <p:spPr bwMode="auto">
          <a:xfrm>
            <a:off x="1193873" y="2726187"/>
            <a:ext cx="252000" cy="252000"/>
          </a:xfrm>
          <a:prstGeom prst="rect">
            <a:avLst/>
          </a:prstGeom>
          <a:solidFill>
            <a:schemeClr val="accent5">
              <a:lumMod val="75000"/>
            </a:schemeClr>
          </a:solidFill>
          <a:ln w="9525">
            <a:solidFill>
              <a:schemeClr val="bg1"/>
            </a:solidFill>
            <a:miter lim="800000"/>
            <a:headEnd/>
            <a:tailEnd/>
          </a:ln>
          <a:effectLst/>
        </p:spPr>
        <p:txBody>
          <a:bodyPr wrap="none" rtlCol="0" anchor="t" anchorCtr="0">
            <a:noAutofit/>
          </a:bodyPr>
          <a:lstStyle/>
          <a:p>
            <a:pPr algn="ctr"/>
            <a:endParaRPr lang="en-US" altLang="ja-JP" sz="1600" dirty="0">
              <a:ln>
                <a:solidFill>
                  <a:schemeClr val="bg1"/>
                </a:solidFill>
              </a:ln>
              <a:solidFill>
                <a:schemeClr val="bg1"/>
              </a:solidFill>
              <a:latin typeface="+mn-ea"/>
              <a:ea typeface="+mn-ea"/>
            </a:endParaRPr>
          </a:p>
        </p:txBody>
      </p:sp>
      <p:sp>
        <p:nvSpPr>
          <p:cNvPr id="77" name="正方形/長方形 76"/>
          <p:cNvSpPr/>
          <p:nvPr/>
        </p:nvSpPr>
        <p:spPr bwMode="auto">
          <a:xfrm>
            <a:off x="763728" y="2441724"/>
            <a:ext cx="1187389" cy="562440"/>
          </a:xfrm>
          <a:prstGeom prst="rect">
            <a:avLst/>
          </a:prstGeom>
          <a:noFill/>
          <a:ln w="9525">
            <a:solidFill>
              <a:schemeClr val="bg1">
                <a:lumMod val="50000"/>
              </a:schemeClr>
            </a:solidFill>
            <a:miter lim="800000"/>
            <a:headEnd/>
            <a:tailEnd/>
          </a:ln>
          <a:effectLst/>
        </p:spPr>
        <p:txBody>
          <a:bodyPr wrap="none" rtlCol="0" anchor="ctr" anchorCtr="0">
            <a:noAutofit/>
          </a:bodyPr>
          <a:lstStyle/>
          <a:p>
            <a:pPr algn="ctr"/>
            <a:endParaRPr kumimoji="1" lang="en-US" altLang="ja-JP" sz="1600" dirty="0" smtClean="0">
              <a:solidFill>
                <a:schemeClr val="tx1"/>
              </a:solidFill>
              <a:latin typeface="+mn-ea"/>
              <a:ea typeface="+mn-ea"/>
            </a:endParaRPr>
          </a:p>
        </p:txBody>
      </p:sp>
      <p:cxnSp>
        <p:nvCxnSpPr>
          <p:cNvPr id="78" name="直線コネクタ 77"/>
          <p:cNvCxnSpPr>
            <a:stCxn id="73" idx="2"/>
            <a:endCxn id="67" idx="0"/>
          </p:cNvCxnSpPr>
          <p:nvPr/>
        </p:nvCxnSpPr>
        <p:spPr bwMode="auto">
          <a:xfrm>
            <a:off x="992095" y="2978187"/>
            <a:ext cx="359408" cy="424257"/>
          </a:xfrm>
          <a:prstGeom prst="line">
            <a:avLst/>
          </a:prstGeom>
          <a:noFill/>
          <a:ln w="9525" cap="flat" cmpd="sng" algn="ctr">
            <a:solidFill>
              <a:schemeClr val="tx1"/>
            </a:solidFill>
            <a:prstDash val="solid"/>
            <a:round/>
            <a:headEnd type="none" w="med" len="med"/>
            <a:tailEnd type="none" w="med" len="med"/>
          </a:ln>
          <a:effectLst/>
        </p:spPr>
      </p:cxnSp>
      <p:sp>
        <p:nvSpPr>
          <p:cNvPr id="68" name="正方形/長方形 67"/>
          <p:cNvSpPr/>
          <p:nvPr/>
        </p:nvSpPr>
        <p:spPr bwMode="auto">
          <a:xfrm>
            <a:off x="184214" y="5819154"/>
            <a:ext cx="1512000" cy="504000"/>
          </a:xfrm>
          <a:prstGeom prst="rect">
            <a:avLst/>
          </a:prstGeom>
          <a:solidFill>
            <a:schemeClr val="accent4">
              <a:lumMod val="50000"/>
            </a:schemeClr>
          </a:solidFill>
          <a:ln w="9525">
            <a:solidFill>
              <a:schemeClr val="bg1"/>
            </a:solidFill>
            <a:miter lim="800000"/>
            <a:headEnd/>
            <a:tailEnd/>
          </a:ln>
          <a:effectLst/>
        </p:spPr>
        <p:txBody>
          <a:bodyPr wrap="none" rtlCol="0" anchor="ctr" anchorCtr="0">
            <a:noAutofit/>
          </a:bodyPr>
          <a:lstStyle/>
          <a:p>
            <a:pPr algn="ctr"/>
            <a:r>
              <a:rPr lang="en-US" altLang="ja-JP" sz="1400" dirty="0">
                <a:ln>
                  <a:solidFill>
                    <a:schemeClr val="bg1"/>
                  </a:solidFill>
                </a:ln>
                <a:solidFill>
                  <a:schemeClr val="bg1"/>
                </a:solidFill>
                <a:latin typeface="+mn-ea"/>
                <a:ea typeface="+mn-ea"/>
              </a:rPr>
              <a:t>DB</a:t>
            </a:r>
          </a:p>
        </p:txBody>
      </p:sp>
      <p:sp>
        <p:nvSpPr>
          <p:cNvPr id="98" name="正方形/長方形 97"/>
          <p:cNvSpPr/>
          <p:nvPr/>
        </p:nvSpPr>
        <p:spPr bwMode="auto">
          <a:xfrm>
            <a:off x="7807338" y="1988107"/>
            <a:ext cx="972000" cy="612000"/>
          </a:xfrm>
          <a:prstGeom prst="rect">
            <a:avLst/>
          </a:prstGeom>
          <a:solidFill>
            <a:schemeClr val="accent3">
              <a:lumMod val="50000"/>
            </a:schemeClr>
          </a:solidFill>
          <a:ln w="9525">
            <a:solidFill>
              <a:schemeClr val="bg1"/>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800" dirty="0">
                <a:ln>
                  <a:solidFill>
                    <a:schemeClr val="bg1"/>
                  </a:solidFill>
                </a:ln>
                <a:solidFill>
                  <a:schemeClr val="bg1"/>
                </a:solidFill>
                <a:latin typeface="+mn-ea"/>
                <a:ea typeface="+mn-ea"/>
              </a:rPr>
              <a:t>UI</a:t>
            </a:r>
          </a:p>
          <a:p>
            <a:pPr algn="ctr"/>
            <a:r>
              <a:rPr lang="en-US" altLang="ja-JP" sz="1400" dirty="0" smtClean="0">
                <a:ln>
                  <a:solidFill>
                    <a:schemeClr val="bg1"/>
                  </a:solidFill>
                </a:ln>
                <a:solidFill>
                  <a:schemeClr val="bg1"/>
                </a:solidFill>
                <a:latin typeface="+mn-ea"/>
                <a:ea typeface="+mn-ea"/>
              </a:rPr>
              <a:t>(JS/Java)</a:t>
            </a:r>
            <a:endParaRPr lang="en-US" altLang="ja-JP" sz="1400" dirty="0">
              <a:ln>
                <a:solidFill>
                  <a:schemeClr val="bg1"/>
                </a:solidFill>
              </a:ln>
              <a:solidFill>
                <a:schemeClr val="bg1"/>
              </a:solidFill>
              <a:latin typeface="+mn-ea"/>
              <a:ea typeface="+mn-ea"/>
            </a:endParaRPr>
          </a:p>
        </p:txBody>
      </p:sp>
      <p:sp>
        <p:nvSpPr>
          <p:cNvPr id="114" name="正方形/長方形 113"/>
          <p:cNvSpPr/>
          <p:nvPr/>
        </p:nvSpPr>
        <p:spPr bwMode="auto">
          <a:xfrm>
            <a:off x="7766397" y="6097594"/>
            <a:ext cx="1080000" cy="504000"/>
          </a:xfrm>
          <a:prstGeom prst="rect">
            <a:avLst/>
          </a:prstGeom>
          <a:solidFill>
            <a:schemeClr val="accent4">
              <a:lumMod val="50000"/>
            </a:schemeClr>
          </a:solidFill>
          <a:ln w="9525">
            <a:solidFill>
              <a:schemeClr val="bg1"/>
            </a:solidFill>
            <a:miter lim="800000"/>
            <a:headEnd/>
            <a:tailEnd/>
          </a:ln>
          <a:effectLst/>
        </p:spPr>
        <p:txBody>
          <a:bodyPr wrap="none" rtlCol="0" anchor="ctr" anchorCtr="0">
            <a:noAutofit/>
          </a:bodyPr>
          <a:lstStyle/>
          <a:p>
            <a:pPr algn="ctr"/>
            <a:r>
              <a:rPr lang="en-US" altLang="ja-JP" sz="1600" dirty="0" smtClean="0">
                <a:ln>
                  <a:solidFill>
                    <a:schemeClr val="bg1"/>
                  </a:solidFill>
                </a:ln>
                <a:solidFill>
                  <a:schemeClr val="bg1"/>
                </a:solidFill>
                <a:latin typeface="+mn-ea"/>
                <a:ea typeface="+mn-ea"/>
              </a:rPr>
              <a:t>DB</a:t>
            </a:r>
          </a:p>
        </p:txBody>
      </p:sp>
      <p:sp>
        <p:nvSpPr>
          <p:cNvPr id="115" name="テキスト プレースホルダ 4"/>
          <p:cNvSpPr txBox="1">
            <a:spLocks/>
          </p:cNvSpPr>
          <p:nvPr/>
        </p:nvSpPr>
        <p:spPr>
          <a:xfrm>
            <a:off x="238642" y="863526"/>
            <a:ext cx="1746913" cy="512752"/>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lnSpc>
                <a:spcPct val="100000"/>
              </a:lnSpc>
              <a:buClr>
                <a:srgbClr val="C00000"/>
              </a:buClr>
              <a:buNone/>
            </a:pPr>
            <a:r>
              <a:rPr lang="en-US" altLang="ja-JP" sz="2400" kern="0" dirty="0" smtClean="0">
                <a:latin typeface="+mn-ea"/>
              </a:rPr>
              <a:t>As-Is</a:t>
            </a:r>
            <a:endParaRPr lang="ja-JP" altLang="en-US" sz="2400" kern="0" dirty="0">
              <a:latin typeface="+mn-ea"/>
            </a:endParaRPr>
          </a:p>
        </p:txBody>
      </p:sp>
      <p:cxnSp>
        <p:nvCxnSpPr>
          <p:cNvPr id="118" name="直線コネクタ 117"/>
          <p:cNvCxnSpPr/>
          <p:nvPr/>
        </p:nvCxnSpPr>
        <p:spPr bwMode="auto">
          <a:xfrm>
            <a:off x="71822" y="1360580"/>
            <a:ext cx="2092546" cy="0"/>
          </a:xfrm>
          <a:prstGeom prst="line">
            <a:avLst/>
          </a:prstGeom>
          <a:noFill/>
          <a:ln w="44450" cap="flat" cmpd="dbl" algn="ctr">
            <a:solidFill>
              <a:schemeClr val="tx1"/>
            </a:solidFill>
            <a:prstDash val="solid"/>
            <a:round/>
            <a:headEnd type="none" w="med" len="med"/>
            <a:tailEnd type="none" w="med" len="med"/>
          </a:ln>
          <a:effectLst/>
        </p:spPr>
      </p:cxnSp>
      <p:cxnSp>
        <p:nvCxnSpPr>
          <p:cNvPr id="119" name="直線コネクタ 118"/>
          <p:cNvCxnSpPr/>
          <p:nvPr/>
        </p:nvCxnSpPr>
        <p:spPr bwMode="auto">
          <a:xfrm>
            <a:off x="7563157" y="1360580"/>
            <a:ext cx="1512000" cy="0"/>
          </a:xfrm>
          <a:prstGeom prst="line">
            <a:avLst/>
          </a:prstGeom>
          <a:noFill/>
          <a:ln w="44450" cap="flat" cmpd="dbl" algn="ctr">
            <a:solidFill>
              <a:schemeClr val="tx1"/>
            </a:solidFill>
            <a:prstDash val="solid"/>
            <a:round/>
            <a:headEnd type="none" w="med" len="med"/>
            <a:tailEnd type="none" w="med" len="med"/>
          </a:ln>
          <a:effectLst/>
        </p:spPr>
      </p:cxnSp>
      <p:sp>
        <p:nvSpPr>
          <p:cNvPr id="120" name="テキスト プレースホルダ 4"/>
          <p:cNvSpPr txBox="1">
            <a:spLocks/>
          </p:cNvSpPr>
          <p:nvPr/>
        </p:nvSpPr>
        <p:spPr>
          <a:xfrm>
            <a:off x="7833343" y="849878"/>
            <a:ext cx="949299" cy="461665"/>
          </a:xfrm>
          <a:prstGeom prst="rect">
            <a:avLst/>
          </a:prstGeom>
        </p:spPr>
        <p:txBody>
          <a:bodyPr wrap="none">
            <a:spAutoFit/>
          </a:bodyPr>
          <a:lstStyle>
            <a:defPPr>
              <a:defRPr lang="ja-JP"/>
            </a:defPPr>
            <a:lvl1pPr marL="0" indent="0" algn="ctr">
              <a:lnSpc>
                <a:spcPct val="100000"/>
              </a:lnSpc>
              <a:spcBef>
                <a:spcPct val="20000"/>
              </a:spcBef>
              <a:buClr>
                <a:srgbClr val="C00000"/>
              </a:buClr>
              <a:buNone/>
              <a:defRPr sz="2400" kern="0">
                <a:solidFill>
                  <a:schemeClr val="tx1"/>
                </a:solidFill>
                <a:latin typeface="+mj-ea"/>
                <a:ea typeface="+mj-ea"/>
              </a:defRPr>
            </a:lvl1pPr>
            <a:lvl2pPr marL="742950" indent="-285750">
              <a:spcBef>
                <a:spcPct val="20000"/>
              </a:spcBef>
              <a:buChar char="–"/>
              <a:defRPr sz="2800">
                <a:solidFill>
                  <a:schemeClr val="tx1"/>
                </a:solidFill>
                <a:latin typeface="+mn-lt"/>
                <a:ea typeface="+mn-ea"/>
              </a:defRPr>
            </a:lvl2pPr>
            <a:lvl3pPr marL="1143000" indent="-228600">
              <a:spcBef>
                <a:spcPct val="20000"/>
              </a:spcBef>
              <a:buChar char="•"/>
              <a:defRPr sz="2400">
                <a:solidFill>
                  <a:schemeClr val="tx1"/>
                </a:solidFill>
                <a:latin typeface="+mn-lt"/>
                <a:ea typeface="+mn-ea"/>
              </a:defRPr>
            </a:lvl3pPr>
            <a:lvl4pPr marL="1600200" indent="-228600">
              <a:spcBef>
                <a:spcPct val="20000"/>
              </a:spcBef>
              <a:buChar char="–"/>
              <a:defRPr sz="2000">
                <a:solidFill>
                  <a:schemeClr val="tx1"/>
                </a:solidFill>
                <a:latin typeface="+mn-lt"/>
                <a:ea typeface="+mn-ea"/>
              </a:defRPr>
            </a:lvl4pPr>
            <a:lvl5pPr marL="2057400" indent="-228600">
              <a:spcBef>
                <a:spcPct val="20000"/>
              </a:spcBef>
              <a:buChar char="»"/>
              <a:defRPr sz="2000">
                <a:solidFill>
                  <a:schemeClr val="tx1"/>
                </a:solidFill>
                <a:latin typeface="+mn-lt"/>
                <a:ea typeface="+mn-ea"/>
              </a:defRPr>
            </a:lvl5pPr>
            <a:lvl6pPr marL="2514600" indent="-228600" fontAlgn="base">
              <a:spcBef>
                <a:spcPct val="20000"/>
              </a:spcBef>
              <a:spcAft>
                <a:spcPct val="0"/>
              </a:spcAft>
              <a:buChar char="»"/>
              <a:defRPr sz="2000">
                <a:solidFill>
                  <a:schemeClr val="tx1"/>
                </a:solidFill>
                <a:latin typeface="+mn-lt"/>
                <a:ea typeface="+mn-ea"/>
              </a:defRPr>
            </a:lvl6pPr>
            <a:lvl7pPr marL="2971800" indent="-228600" fontAlgn="base">
              <a:spcBef>
                <a:spcPct val="20000"/>
              </a:spcBef>
              <a:spcAft>
                <a:spcPct val="0"/>
              </a:spcAft>
              <a:buChar char="»"/>
              <a:defRPr sz="2000">
                <a:solidFill>
                  <a:schemeClr val="tx1"/>
                </a:solidFill>
                <a:latin typeface="+mn-lt"/>
                <a:ea typeface="+mn-ea"/>
              </a:defRPr>
            </a:lvl7pPr>
            <a:lvl8pPr marL="3429000" indent="-228600" fontAlgn="base">
              <a:spcBef>
                <a:spcPct val="20000"/>
              </a:spcBef>
              <a:spcAft>
                <a:spcPct val="0"/>
              </a:spcAft>
              <a:buChar char="»"/>
              <a:defRPr sz="2000">
                <a:solidFill>
                  <a:schemeClr val="tx1"/>
                </a:solidFill>
                <a:latin typeface="+mn-lt"/>
                <a:ea typeface="+mn-ea"/>
              </a:defRPr>
            </a:lvl8pPr>
            <a:lvl9pPr marL="3886200" indent="-228600" fontAlgn="base">
              <a:spcBef>
                <a:spcPct val="20000"/>
              </a:spcBef>
              <a:spcAft>
                <a:spcPct val="0"/>
              </a:spcAft>
              <a:buChar char="»"/>
              <a:defRPr sz="2000">
                <a:solidFill>
                  <a:schemeClr val="tx1"/>
                </a:solidFill>
                <a:latin typeface="+mn-lt"/>
                <a:ea typeface="+mn-ea"/>
              </a:defRPr>
            </a:lvl9pPr>
          </a:lstStyle>
          <a:p>
            <a:r>
              <a:rPr lang="en-US" altLang="ja-JP" dirty="0" smtClean="0">
                <a:latin typeface="+mn-ea"/>
                <a:ea typeface="+mn-ea"/>
              </a:rPr>
              <a:t>To-Be</a:t>
            </a:r>
            <a:endParaRPr lang="ja-JP" altLang="en-US" dirty="0">
              <a:latin typeface="+mn-ea"/>
              <a:ea typeface="+mn-ea"/>
            </a:endParaRPr>
          </a:p>
        </p:txBody>
      </p:sp>
      <p:sp>
        <p:nvSpPr>
          <p:cNvPr id="113" name="正方形/長方形 112"/>
          <p:cNvSpPr/>
          <p:nvPr/>
        </p:nvSpPr>
        <p:spPr bwMode="auto">
          <a:xfrm>
            <a:off x="7854473" y="3818965"/>
            <a:ext cx="921435" cy="1021110"/>
          </a:xfrm>
          <a:prstGeom prst="rect">
            <a:avLst/>
          </a:prstGeom>
          <a:solidFill>
            <a:schemeClr val="accent6">
              <a:lumMod val="75000"/>
            </a:schemeClr>
          </a:solidFill>
          <a:ln w="9525">
            <a:solidFill>
              <a:schemeClr val="bg1"/>
            </a:solidFill>
            <a:miter lim="800000"/>
            <a:headEnd/>
            <a:tailEnd/>
          </a:ln>
          <a:effectLst/>
        </p:spPr>
        <p:txBody>
          <a:bodyPr wrap="none" rtlCol="0" anchor="t" anchorCtr="0">
            <a:noAutofit/>
          </a:bodyPr>
          <a:lstStyle/>
          <a:p>
            <a:pPr algn="ctr"/>
            <a:r>
              <a:rPr lang="en-US" altLang="ja-JP" sz="1400" dirty="0" smtClean="0">
                <a:ln>
                  <a:solidFill>
                    <a:schemeClr val="bg1"/>
                  </a:solidFill>
                </a:ln>
                <a:solidFill>
                  <a:schemeClr val="bg1"/>
                </a:solidFill>
                <a:latin typeface="+mn-ea"/>
                <a:ea typeface="+mn-ea"/>
              </a:rPr>
              <a:t>Task</a:t>
            </a:r>
          </a:p>
          <a:p>
            <a:pPr algn="ctr"/>
            <a:r>
              <a:rPr lang="en-US" altLang="ja-JP" sz="1400" dirty="0" smtClean="0">
                <a:ln>
                  <a:solidFill>
                    <a:schemeClr val="bg1"/>
                  </a:solidFill>
                </a:ln>
                <a:solidFill>
                  <a:schemeClr val="bg1"/>
                </a:solidFill>
                <a:latin typeface="+mn-ea"/>
                <a:ea typeface="+mn-ea"/>
              </a:rPr>
              <a:t>(Class)</a:t>
            </a:r>
            <a:endParaRPr lang="en-US" altLang="ja-JP" sz="1400" dirty="0">
              <a:ln>
                <a:solidFill>
                  <a:schemeClr val="bg1"/>
                </a:solidFill>
              </a:ln>
              <a:solidFill>
                <a:schemeClr val="bg1"/>
              </a:solidFill>
              <a:latin typeface="+mn-ea"/>
              <a:ea typeface="+mn-ea"/>
            </a:endParaRPr>
          </a:p>
        </p:txBody>
      </p:sp>
      <p:sp>
        <p:nvSpPr>
          <p:cNvPr id="141" name="正方形/長方形 140"/>
          <p:cNvSpPr/>
          <p:nvPr/>
        </p:nvSpPr>
        <p:spPr bwMode="auto">
          <a:xfrm>
            <a:off x="7789662" y="5511868"/>
            <a:ext cx="1008000" cy="468000"/>
          </a:xfrm>
          <a:prstGeom prst="rect">
            <a:avLst/>
          </a:prstGeom>
          <a:solidFill>
            <a:schemeClr val="accent4">
              <a:lumMod val="50000"/>
            </a:schemeClr>
          </a:solidFill>
          <a:ln w="9525">
            <a:solidFill>
              <a:schemeClr val="bg1"/>
            </a:solidFill>
            <a:miter lim="800000"/>
            <a:headEnd/>
            <a:tailEnd/>
          </a:ln>
          <a:effectLst/>
        </p:spPr>
        <p:txBody>
          <a:bodyPr wrap="none" rtlCol="0" anchor="ctr" anchorCtr="0">
            <a:noAutofit/>
          </a:bodyPr>
          <a:lstStyle/>
          <a:p>
            <a:pPr algn="ctr"/>
            <a:r>
              <a:rPr lang="en-US" altLang="ja-JP" sz="1400" dirty="0" smtClean="0">
                <a:ln>
                  <a:solidFill>
                    <a:schemeClr val="bg1"/>
                  </a:solidFill>
                </a:ln>
                <a:solidFill>
                  <a:schemeClr val="accent4">
                    <a:lumMod val="50000"/>
                  </a:schemeClr>
                </a:solidFill>
                <a:latin typeface="+mn-ea"/>
                <a:ea typeface="+mn-ea"/>
              </a:rPr>
              <a:t>Re</a:t>
            </a:r>
            <a:r>
              <a:rPr lang="en-US" altLang="ja-JP" sz="1400" dirty="0" smtClean="0">
                <a:ln>
                  <a:solidFill>
                    <a:schemeClr val="bg1"/>
                  </a:solidFill>
                </a:ln>
                <a:solidFill>
                  <a:schemeClr val="bg1"/>
                </a:solidFill>
                <a:latin typeface="+mn-ea"/>
                <a:ea typeface="+mn-ea"/>
              </a:rPr>
              <a:t>pository/Dom</a:t>
            </a:r>
            <a:r>
              <a:rPr lang="en-US" altLang="ja-JP" sz="1400" dirty="0" smtClean="0">
                <a:ln>
                  <a:solidFill>
                    <a:schemeClr val="bg1"/>
                  </a:solidFill>
                </a:ln>
                <a:solidFill>
                  <a:schemeClr val="accent4">
                    <a:lumMod val="50000"/>
                  </a:schemeClr>
                </a:solidFill>
                <a:latin typeface="+mn-ea"/>
                <a:ea typeface="+mn-ea"/>
              </a:rPr>
              <a:t>ain</a:t>
            </a:r>
            <a:endParaRPr lang="en-US" altLang="ja-JP" sz="1400" dirty="0">
              <a:ln>
                <a:solidFill>
                  <a:schemeClr val="bg1"/>
                </a:solidFill>
              </a:ln>
              <a:solidFill>
                <a:schemeClr val="accent4">
                  <a:lumMod val="50000"/>
                </a:schemeClr>
              </a:solidFill>
              <a:latin typeface="+mn-ea"/>
              <a:ea typeface="+mn-ea"/>
            </a:endParaRPr>
          </a:p>
          <a:p>
            <a:pPr algn="ctr"/>
            <a:r>
              <a:rPr lang="en-US" altLang="ja-JP" sz="1400" dirty="0" smtClean="0">
                <a:ln>
                  <a:solidFill>
                    <a:schemeClr val="bg1"/>
                  </a:solidFill>
                </a:ln>
                <a:solidFill>
                  <a:schemeClr val="bg1"/>
                </a:solidFill>
                <a:latin typeface="+mn-ea"/>
                <a:ea typeface="+mn-ea"/>
              </a:rPr>
              <a:t>(Class)</a:t>
            </a:r>
            <a:endParaRPr lang="en-US" altLang="ja-JP" sz="1400" dirty="0">
              <a:ln>
                <a:solidFill>
                  <a:schemeClr val="bg1"/>
                </a:solidFill>
              </a:ln>
              <a:solidFill>
                <a:schemeClr val="bg1"/>
              </a:solidFill>
              <a:latin typeface="+mn-ea"/>
              <a:ea typeface="+mn-ea"/>
            </a:endParaRPr>
          </a:p>
        </p:txBody>
      </p:sp>
      <p:sp>
        <p:nvSpPr>
          <p:cNvPr id="153" name="正方形/長方形 152"/>
          <p:cNvSpPr/>
          <p:nvPr/>
        </p:nvSpPr>
        <p:spPr bwMode="auto">
          <a:xfrm>
            <a:off x="710131" y="2369566"/>
            <a:ext cx="1116000" cy="360000"/>
          </a:xfrm>
          <a:prstGeom prst="rect">
            <a:avLst/>
          </a:prstGeom>
          <a:noFill/>
          <a:ln w="9525">
            <a:noFill/>
            <a:miter lim="800000"/>
            <a:headEnd/>
            <a:tailEnd/>
          </a:ln>
          <a:effectLst/>
        </p:spPr>
        <p:txBody>
          <a:bodyPr wrap="none" rtlCol="0" anchor="ctr" anchorCtr="0">
            <a:noAutofit/>
          </a:bodyPr>
          <a:lstStyle/>
          <a:p>
            <a:pPr algn="ctr"/>
            <a:r>
              <a:rPr lang="en-US" altLang="ja-JP" sz="1200" dirty="0" smtClean="0">
                <a:solidFill>
                  <a:schemeClr val="tx1"/>
                </a:solidFill>
                <a:latin typeface="+mn-ea"/>
                <a:ea typeface="+mn-ea"/>
              </a:rPr>
              <a:t>Job/Stream</a:t>
            </a:r>
          </a:p>
        </p:txBody>
      </p:sp>
      <p:cxnSp>
        <p:nvCxnSpPr>
          <p:cNvPr id="29" name="直線コネクタ 28"/>
          <p:cNvCxnSpPr/>
          <p:nvPr/>
        </p:nvCxnSpPr>
        <p:spPr bwMode="auto">
          <a:xfrm>
            <a:off x="2222679" y="1583148"/>
            <a:ext cx="0" cy="5148000"/>
          </a:xfrm>
          <a:prstGeom prst="line">
            <a:avLst/>
          </a:prstGeom>
          <a:noFill/>
          <a:ln w="9525" cap="flat" cmpd="sng" algn="ctr">
            <a:solidFill>
              <a:schemeClr val="tx1"/>
            </a:solidFill>
            <a:prstDash val="solid"/>
            <a:round/>
            <a:headEnd type="none" w="med" len="med"/>
            <a:tailEnd type="none" w="med" len="med"/>
          </a:ln>
          <a:effectLst/>
        </p:spPr>
      </p:cxnSp>
      <p:cxnSp>
        <p:nvCxnSpPr>
          <p:cNvPr id="30" name="直線コネクタ 29"/>
          <p:cNvCxnSpPr/>
          <p:nvPr/>
        </p:nvCxnSpPr>
        <p:spPr bwMode="auto">
          <a:xfrm>
            <a:off x="7467621" y="1618915"/>
            <a:ext cx="0" cy="5076000"/>
          </a:xfrm>
          <a:prstGeom prst="line">
            <a:avLst/>
          </a:prstGeom>
          <a:noFill/>
          <a:ln w="9525" cap="flat" cmpd="sng" algn="ctr">
            <a:solidFill>
              <a:schemeClr val="tx1"/>
            </a:solidFill>
            <a:prstDash val="solid"/>
            <a:round/>
            <a:headEnd type="none" w="med" len="med"/>
            <a:tailEnd type="none" w="med" len="med"/>
          </a:ln>
          <a:effectLst/>
        </p:spPr>
      </p:cxnSp>
      <p:cxnSp>
        <p:nvCxnSpPr>
          <p:cNvPr id="31" name="直線コネクタ 30"/>
          <p:cNvCxnSpPr/>
          <p:nvPr/>
        </p:nvCxnSpPr>
        <p:spPr bwMode="auto">
          <a:xfrm>
            <a:off x="2316768" y="1362630"/>
            <a:ext cx="5004000" cy="0"/>
          </a:xfrm>
          <a:prstGeom prst="line">
            <a:avLst/>
          </a:prstGeom>
          <a:noFill/>
          <a:ln w="44450" cap="flat" cmpd="dbl" algn="ctr">
            <a:solidFill>
              <a:schemeClr val="tx1"/>
            </a:solidFill>
            <a:prstDash val="solid"/>
            <a:round/>
            <a:headEnd type="none" w="med" len="med"/>
            <a:tailEnd type="none" w="med" len="med"/>
          </a:ln>
          <a:effectLst/>
        </p:spPr>
      </p:cxnSp>
      <p:sp>
        <p:nvSpPr>
          <p:cNvPr id="32" name="テキスト プレースホルダ 4"/>
          <p:cNvSpPr txBox="1">
            <a:spLocks/>
          </p:cNvSpPr>
          <p:nvPr/>
        </p:nvSpPr>
        <p:spPr>
          <a:xfrm>
            <a:off x="2961563" y="869518"/>
            <a:ext cx="3848669" cy="512752"/>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lnSpc>
                <a:spcPct val="100000"/>
              </a:lnSpc>
              <a:buClr>
                <a:srgbClr val="C00000"/>
              </a:buClr>
              <a:buNone/>
            </a:pPr>
            <a:r>
              <a:rPr lang="ja-JP" altLang="en-US" sz="2400" kern="0" dirty="0" smtClean="0">
                <a:latin typeface="+mn-ea"/>
              </a:rPr>
              <a:t>自動化テンプレート</a:t>
            </a:r>
            <a:endParaRPr lang="ja-JP" altLang="en-US" sz="2400" kern="0" dirty="0">
              <a:latin typeface="+mn-ea"/>
            </a:endParaRPr>
          </a:p>
        </p:txBody>
      </p:sp>
      <p:sp>
        <p:nvSpPr>
          <p:cNvPr id="59" name="正方形/長方形 58"/>
          <p:cNvSpPr/>
          <p:nvPr/>
        </p:nvSpPr>
        <p:spPr bwMode="auto">
          <a:xfrm>
            <a:off x="7939014" y="4309789"/>
            <a:ext cx="756000" cy="432000"/>
          </a:xfrm>
          <a:prstGeom prst="rect">
            <a:avLst/>
          </a:prstGeom>
          <a:solidFill>
            <a:schemeClr val="accent2">
              <a:lumMod val="75000"/>
            </a:schemeClr>
          </a:solidFill>
          <a:ln w="9525">
            <a:solidFill>
              <a:schemeClr val="bg1"/>
            </a:solidFill>
            <a:miter lim="800000"/>
            <a:headEnd/>
            <a:tailEnd/>
          </a:ln>
          <a:effectLst/>
        </p:spPr>
        <p:txBody>
          <a:bodyPr wrap="none" rtlCol="0" anchor="t" anchorCtr="0">
            <a:noAutofit/>
          </a:bodyPr>
          <a:lstStyle/>
          <a:p>
            <a:pPr algn="ctr"/>
            <a:r>
              <a:rPr lang="en-US" altLang="ja-JP" sz="1200" dirty="0" smtClean="0">
                <a:ln>
                  <a:solidFill>
                    <a:schemeClr val="bg1"/>
                  </a:solidFill>
                </a:ln>
                <a:solidFill>
                  <a:schemeClr val="bg1"/>
                </a:solidFill>
                <a:latin typeface="+mn-ea"/>
                <a:ea typeface="+mn-ea"/>
              </a:rPr>
              <a:t>Rule</a:t>
            </a:r>
          </a:p>
          <a:p>
            <a:pPr algn="ctr"/>
            <a:r>
              <a:rPr lang="en-US" altLang="ja-JP" sz="1100" dirty="0" smtClean="0">
                <a:ln>
                  <a:solidFill>
                    <a:schemeClr val="bg1"/>
                  </a:solidFill>
                </a:ln>
                <a:solidFill>
                  <a:schemeClr val="bg1"/>
                </a:solidFill>
                <a:latin typeface="+mn-ea"/>
                <a:ea typeface="+mn-ea"/>
              </a:rPr>
              <a:t>(Method)</a:t>
            </a:r>
            <a:endParaRPr lang="ja-JP" altLang="en-US" sz="1400" dirty="0">
              <a:ln>
                <a:solidFill>
                  <a:schemeClr val="bg1"/>
                </a:solidFill>
              </a:ln>
              <a:solidFill>
                <a:schemeClr val="bg1"/>
              </a:solidFill>
              <a:latin typeface="+mn-ea"/>
              <a:ea typeface="+mn-ea"/>
            </a:endParaRPr>
          </a:p>
        </p:txBody>
      </p:sp>
      <p:sp>
        <p:nvSpPr>
          <p:cNvPr id="34" name="フローチャート : 書類 33"/>
          <p:cNvSpPr/>
          <p:nvPr/>
        </p:nvSpPr>
        <p:spPr bwMode="auto">
          <a:xfrm>
            <a:off x="2668297" y="5824098"/>
            <a:ext cx="936000" cy="540000"/>
          </a:xfrm>
          <a:prstGeom prst="flowChartDocument">
            <a:avLst/>
          </a:prstGeom>
          <a:solidFill>
            <a:schemeClr val="accent3">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TABLE_LIST</a:t>
            </a:r>
            <a:endParaRPr lang="ja-JP" altLang="en-US" sz="1200" dirty="0">
              <a:ln>
                <a:solidFill>
                  <a:schemeClr val="bg1">
                    <a:lumMod val="65000"/>
                  </a:schemeClr>
                </a:solidFill>
              </a:ln>
              <a:solidFill>
                <a:schemeClr val="bg1"/>
              </a:solidFill>
              <a:latin typeface="+mn-ea"/>
              <a:ea typeface="+mn-ea"/>
            </a:endParaRPr>
          </a:p>
        </p:txBody>
      </p:sp>
      <p:sp>
        <p:nvSpPr>
          <p:cNvPr id="35" name="フローチャート : 複数書類 34"/>
          <p:cNvSpPr/>
          <p:nvPr/>
        </p:nvSpPr>
        <p:spPr bwMode="auto">
          <a:xfrm>
            <a:off x="4376059" y="5780214"/>
            <a:ext cx="936000" cy="540000"/>
          </a:xfrm>
          <a:prstGeom prst="flowChartMultidocument">
            <a:avLst/>
          </a:prstGeom>
          <a:solidFill>
            <a:schemeClr val="accent3">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COLUMN</a:t>
            </a:r>
          </a:p>
          <a:p>
            <a:pPr algn="ctr"/>
            <a:r>
              <a:rPr lang="en-US" altLang="ja-JP" sz="1200" dirty="0" smtClean="0">
                <a:ln>
                  <a:solidFill>
                    <a:schemeClr val="bg1">
                      <a:lumMod val="65000"/>
                    </a:schemeClr>
                  </a:solidFill>
                </a:ln>
                <a:solidFill>
                  <a:schemeClr val="bg1"/>
                </a:solidFill>
                <a:latin typeface="+mn-ea"/>
                <a:ea typeface="+mn-ea"/>
              </a:rPr>
              <a:t>LIST</a:t>
            </a:r>
            <a:endParaRPr lang="ja-JP" altLang="en-US" sz="1200" dirty="0">
              <a:ln>
                <a:solidFill>
                  <a:schemeClr val="bg1">
                    <a:lumMod val="65000"/>
                  </a:schemeClr>
                </a:solidFill>
              </a:ln>
              <a:solidFill>
                <a:schemeClr val="bg1"/>
              </a:solidFill>
              <a:latin typeface="+mn-ea"/>
              <a:ea typeface="+mn-ea"/>
            </a:endParaRPr>
          </a:p>
        </p:txBody>
      </p:sp>
      <p:sp>
        <p:nvSpPr>
          <p:cNvPr id="36" name="フローチャート : 書類 35"/>
          <p:cNvSpPr/>
          <p:nvPr/>
        </p:nvSpPr>
        <p:spPr bwMode="auto">
          <a:xfrm>
            <a:off x="2675443" y="4064931"/>
            <a:ext cx="936000" cy="540000"/>
          </a:xfrm>
          <a:prstGeom prst="flowChartDocument">
            <a:avLst/>
          </a:prstGeom>
          <a:solidFill>
            <a:schemeClr val="accent3">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JOB_LIST</a:t>
            </a:r>
            <a:endParaRPr lang="ja-JP" altLang="en-US" sz="1200" dirty="0">
              <a:ln>
                <a:solidFill>
                  <a:schemeClr val="bg1">
                    <a:lumMod val="65000"/>
                  </a:schemeClr>
                </a:solidFill>
              </a:ln>
              <a:solidFill>
                <a:schemeClr val="bg1"/>
              </a:solidFill>
              <a:latin typeface="+mn-ea"/>
              <a:ea typeface="+mn-ea"/>
            </a:endParaRPr>
          </a:p>
        </p:txBody>
      </p:sp>
      <p:sp>
        <p:nvSpPr>
          <p:cNvPr id="37" name="フローチャート : 複数書類 36"/>
          <p:cNvSpPr/>
          <p:nvPr/>
        </p:nvSpPr>
        <p:spPr bwMode="auto">
          <a:xfrm>
            <a:off x="3632576" y="3983043"/>
            <a:ext cx="936000" cy="540000"/>
          </a:xfrm>
          <a:prstGeom prst="flowChartMultidocument">
            <a:avLst/>
          </a:prstGeom>
          <a:solidFill>
            <a:schemeClr val="accent3">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TASK_LIST</a:t>
            </a:r>
            <a:endParaRPr lang="ja-JP" altLang="en-US" sz="1200" dirty="0">
              <a:ln>
                <a:solidFill>
                  <a:schemeClr val="bg1">
                    <a:lumMod val="65000"/>
                  </a:schemeClr>
                </a:solidFill>
              </a:ln>
              <a:solidFill>
                <a:schemeClr val="bg1"/>
              </a:solidFill>
              <a:latin typeface="+mn-ea"/>
              <a:ea typeface="+mn-ea"/>
            </a:endParaRPr>
          </a:p>
        </p:txBody>
      </p:sp>
      <p:sp>
        <p:nvSpPr>
          <p:cNvPr id="38" name="フローチャート : 複数書類 37"/>
          <p:cNvSpPr/>
          <p:nvPr/>
        </p:nvSpPr>
        <p:spPr bwMode="auto">
          <a:xfrm>
            <a:off x="4560619" y="3983043"/>
            <a:ext cx="936000" cy="540000"/>
          </a:xfrm>
          <a:prstGeom prst="flowChartMultidocument">
            <a:avLst/>
          </a:prstGeom>
          <a:solidFill>
            <a:schemeClr val="accent3">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RULE_LIST</a:t>
            </a:r>
            <a:endParaRPr lang="ja-JP" altLang="en-US" sz="1200" dirty="0">
              <a:ln>
                <a:solidFill>
                  <a:schemeClr val="bg1">
                    <a:lumMod val="65000"/>
                  </a:schemeClr>
                </a:solidFill>
              </a:ln>
              <a:solidFill>
                <a:schemeClr val="bg1"/>
              </a:solidFill>
              <a:latin typeface="+mn-ea"/>
              <a:ea typeface="+mn-ea"/>
            </a:endParaRPr>
          </a:p>
        </p:txBody>
      </p:sp>
      <p:sp>
        <p:nvSpPr>
          <p:cNvPr id="39" name="フローチャート : 複数書類 38"/>
          <p:cNvSpPr/>
          <p:nvPr/>
        </p:nvSpPr>
        <p:spPr bwMode="auto">
          <a:xfrm>
            <a:off x="3666383" y="2446269"/>
            <a:ext cx="936000" cy="540000"/>
          </a:xfrm>
          <a:prstGeom prst="flowChartMultidocument">
            <a:avLst/>
          </a:prstGeom>
          <a:solidFill>
            <a:schemeClr val="accent3">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SCHEDULE</a:t>
            </a:r>
          </a:p>
          <a:p>
            <a:pPr algn="ctr"/>
            <a:r>
              <a:rPr lang="en-US" altLang="ja-JP" sz="1200" dirty="0" smtClean="0">
                <a:ln>
                  <a:solidFill>
                    <a:schemeClr val="bg1">
                      <a:lumMod val="65000"/>
                    </a:schemeClr>
                  </a:solidFill>
                </a:ln>
                <a:solidFill>
                  <a:schemeClr val="bg1"/>
                </a:solidFill>
                <a:latin typeface="+mn-ea"/>
                <a:ea typeface="+mn-ea"/>
              </a:rPr>
              <a:t>LIST</a:t>
            </a:r>
            <a:endParaRPr lang="ja-JP" altLang="en-US" sz="1200" dirty="0">
              <a:ln>
                <a:solidFill>
                  <a:schemeClr val="bg1">
                    <a:lumMod val="65000"/>
                  </a:schemeClr>
                </a:solidFill>
              </a:ln>
              <a:solidFill>
                <a:schemeClr val="bg1"/>
              </a:solidFill>
              <a:latin typeface="+mn-ea"/>
              <a:ea typeface="+mn-ea"/>
            </a:endParaRPr>
          </a:p>
        </p:txBody>
      </p:sp>
      <p:sp>
        <p:nvSpPr>
          <p:cNvPr id="40" name="正方形/長方形 39"/>
          <p:cNvSpPr/>
          <p:nvPr/>
        </p:nvSpPr>
        <p:spPr bwMode="auto">
          <a:xfrm>
            <a:off x="2656371" y="2286829"/>
            <a:ext cx="2880000" cy="752217"/>
          </a:xfrm>
          <a:prstGeom prst="rect">
            <a:avLst/>
          </a:prstGeom>
          <a:noFill/>
          <a:ln w="9525">
            <a:solidFill>
              <a:schemeClr val="accent3">
                <a:lumMod val="50000"/>
              </a:schemeClr>
            </a:solidFill>
            <a:prstDash val="sysDot"/>
            <a:miter lim="800000"/>
            <a:headEnd/>
            <a:tailEnd/>
          </a:ln>
          <a:effectLst/>
        </p:spPr>
        <p:txBody>
          <a:bodyPr wrap="none" rtlCol="0" anchor="ctr" anchorCtr="0">
            <a:noAutofit/>
          </a:bodyPr>
          <a:lstStyle/>
          <a:p>
            <a:pPr algn="ctr"/>
            <a:endParaRPr lang="ja-JP" altLang="en-US" sz="1600">
              <a:solidFill>
                <a:schemeClr val="tx1"/>
              </a:solidFill>
              <a:latin typeface="+mn-ea"/>
              <a:ea typeface="+mn-ea"/>
            </a:endParaRPr>
          </a:p>
        </p:txBody>
      </p:sp>
      <p:sp>
        <p:nvSpPr>
          <p:cNvPr id="41" name="正方形/長方形 40"/>
          <p:cNvSpPr/>
          <p:nvPr/>
        </p:nvSpPr>
        <p:spPr bwMode="auto">
          <a:xfrm>
            <a:off x="2620371" y="3888867"/>
            <a:ext cx="2916000" cy="752217"/>
          </a:xfrm>
          <a:prstGeom prst="rect">
            <a:avLst/>
          </a:prstGeom>
          <a:noFill/>
          <a:ln w="9525">
            <a:solidFill>
              <a:schemeClr val="accent3">
                <a:lumMod val="50000"/>
              </a:schemeClr>
            </a:solidFill>
            <a:prstDash val="sysDot"/>
            <a:miter lim="800000"/>
            <a:headEnd/>
            <a:tailEnd/>
          </a:ln>
          <a:effectLst/>
        </p:spPr>
        <p:txBody>
          <a:bodyPr wrap="none" rtlCol="0" anchor="ctr" anchorCtr="0">
            <a:noAutofit/>
          </a:bodyPr>
          <a:lstStyle/>
          <a:p>
            <a:pPr algn="ctr"/>
            <a:endParaRPr lang="ja-JP" altLang="en-US" sz="1600">
              <a:solidFill>
                <a:schemeClr val="tx1"/>
              </a:solidFill>
              <a:latin typeface="+mn-ea"/>
              <a:ea typeface="+mn-ea"/>
            </a:endParaRPr>
          </a:p>
        </p:txBody>
      </p:sp>
      <p:sp>
        <p:nvSpPr>
          <p:cNvPr id="42" name="正方形/長方形 41"/>
          <p:cNvSpPr/>
          <p:nvPr/>
        </p:nvSpPr>
        <p:spPr bwMode="auto">
          <a:xfrm>
            <a:off x="2620371" y="5692855"/>
            <a:ext cx="2880000" cy="752217"/>
          </a:xfrm>
          <a:prstGeom prst="rect">
            <a:avLst/>
          </a:prstGeom>
          <a:noFill/>
          <a:ln w="9525">
            <a:solidFill>
              <a:schemeClr val="accent3">
                <a:lumMod val="50000"/>
              </a:schemeClr>
            </a:solidFill>
            <a:prstDash val="sysDot"/>
            <a:miter lim="800000"/>
            <a:headEnd/>
            <a:tailEnd/>
          </a:ln>
          <a:effectLst/>
        </p:spPr>
        <p:txBody>
          <a:bodyPr wrap="none" rtlCol="0" anchor="ctr" anchorCtr="0">
            <a:noAutofit/>
          </a:bodyPr>
          <a:lstStyle/>
          <a:p>
            <a:pPr algn="ctr"/>
            <a:endParaRPr lang="ja-JP" altLang="en-US" sz="1600">
              <a:solidFill>
                <a:schemeClr val="tx1"/>
              </a:solidFill>
              <a:latin typeface="+mn-ea"/>
              <a:ea typeface="+mn-ea"/>
            </a:endParaRPr>
          </a:p>
        </p:txBody>
      </p:sp>
      <p:cxnSp>
        <p:nvCxnSpPr>
          <p:cNvPr id="47" name="カギ線コネクタ 46"/>
          <p:cNvCxnSpPr>
            <a:stCxn id="41" idx="3"/>
            <a:endCxn id="56" idx="1"/>
          </p:cNvCxnSpPr>
          <p:nvPr/>
        </p:nvCxnSpPr>
        <p:spPr bwMode="auto">
          <a:xfrm>
            <a:off x="5536371" y="4264976"/>
            <a:ext cx="506551" cy="434476"/>
          </a:xfrm>
          <a:prstGeom prst="bentConnector3">
            <a:avLst>
              <a:gd name="adj1" fmla="val 50000"/>
            </a:avLst>
          </a:prstGeom>
          <a:noFill/>
          <a:ln w="25400" cap="flat" cmpd="sng" algn="ctr">
            <a:solidFill>
              <a:srgbClr val="C00000"/>
            </a:solidFill>
            <a:prstDash val="solid"/>
            <a:round/>
            <a:headEnd type="none" w="med" len="med"/>
            <a:tailEnd type="arrow"/>
          </a:ln>
          <a:effectLst/>
        </p:spPr>
      </p:cxnSp>
      <p:cxnSp>
        <p:nvCxnSpPr>
          <p:cNvPr id="48" name="カギ線コネクタ 47"/>
          <p:cNvCxnSpPr>
            <a:stCxn id="42" idx="3"/>
            <a:endCxn id="50" idx="1"/>
          </p:cNvCxnSpPr>
          <p:nvPr/>
        </p:nvCxnSpPr>
        <p:spPr bwMode="auto">
          <a:xfrm>
            <a:off x="5500371" y="6068964"/>
            <a:ext cx="542551" cy="497192"/>
          </a:xfrm>
          <a:prstGeom prst="bentConnector3">
            <a:avLst>
              <a:gd name="adj1" fmla="val 50000"/>
            </a:avLst>
          </a:prstGeom>
          <a:noFill/>
          <a:ln w="25400" cap="flat" cmpd="sng" algn="ctr">
            <a:solidFill>
              <a:srgbClr val="C00000"/>
            </a:solidFill>
            <a:prstDash val="solid"/>
            <a:round/>
            <a:headEnd type="none" w="med" len="med"/>
            <a:tailEnd type="arrow"/>
          </a:ln>
          <a:effectLst/>
        </p:spPr>
      </p:cxnSp>
      <p:cxnSp>
        <p:nvCxnSpPr>
          <p:cNvPr id="49" name="カギ線コネクタ 48"/>
          <p:cNvCxnSpPr>
            <a:stCxn id="42" idx="3"/>
            <a:endCxn id="51" idx="1"/>
          </p:cNvCxnSpPr>
          <p:nvPr/>
        </p:nvCxnSpPr>
        <p:spPr bwMode="auto">
          <a:xfrm>
            <a:off x="5500371" y="6068964"/>
            <a:ext cx="542551" cy="1286"/>
          </a:xfrm>
          <a:prstGeom prst="bentConnector3">
            <a:avLst>
              <a:gd name="adj1" fmla="val 50000"/>
            </a:avLst>
          </a:prstGeom>
          <a:noFill/>
          <a:ln w="25400" cap="flat" cmpd="sng" algn="ctr">
            <a:solidFill>
              <a:srgbClr val="C00000"/>
            </a:solidFill>
            <a:prstDash val="solid"/>
            <a:round/>
            <a:headEnd type="none" w="med" len="med"/>
            <a:tailEnd type="arrow"/>
          </a:ln>
          <a:effectLst/>
        </p:spPr>
      </p:cxnSp>
      <p:sp>
        <p:nvSpPr>
          <p:cNvPr id="50" name="フローチャート : 複数書類 49"/>
          <p:cNvSpPr/>
          <p:nvPr/>
        </p:nvSpPr>
        <p:spPr bwMode="auto">
          <a:xfrm>
            <a:off x="6042922" y="6350156"/>
            <a:ext cx="1119116" cy="432000"/>
          </a:xfrm>
          <a:prstGeom prst="flowChartMultidocument">
            <a:avLst/>
          </a:prstGeom>
          <a:solidFill>
            <a:schemeClr val="accent2">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DOMAIN</a:t>
            </a:r>
            <a:endParaRPr lang="ja-JP" altLang="en-US" sz="1200" dirty="0">
              <a:ln>
                <a:solidFill>
                  <a:schemeClr val="bg1">
                    <a:lumMod val="65000"/>
                  </a:schemeClr>
                </a:solidFill>
              </a:ln>
              <a:solidFill>
                <a:schemeClr val="bg1"/>
              </a:solidFill>
              <a:latin typeface="+mn-ea"/>
              <a:ea typeface="+mn-ea"/>
            </a:endParaRPr>
          </a:p>
        </p:txBody>
      </p:sp>
      <p:sp>
        <p:nvSpPr>
          <p:cNvPr id="51" name="フローチャート : 複数書類 50"/>
          <p:cNvSpPr/>
          <p:nvPr/>
        </p:nvSpPr>
        <p:spPr bwMode="auto">
          <a:xfrm>
            <a:off x="6042922" y="5854250"/>
            <a:ext cx="1119116" cy="432000"/>
          </a:xfrm>
          <a:prstGeom prst="flowChartMultidocument">
            <a:avLst/>
          </a:prstGeom>
          <a:solidFill>
            <a:schemeClr val="accent2">
              <a:lumMod val="75000"/>
            </a:schemeClr>
          </a:solidFill>
          <a:ln w="25400">
            <a:solidFill>
              <a:schemeClr val="accent1">
                <a:lumMod val="50000"/>
              </a:schemeClr>
            </a:solidFill>
            <a:prstDash val="sysDash"/>
            <a:miter lim="800000"/>
            <a:headEnd/>
            <a:tailEnd/>
          </a:ln>
          <a:effectLst/>
        </p:spPr>
        <p:txBody>
          <a:bodyPr wrap="none" rtlCol="0" anchor="ctr" anchorCtr="0">
            <a:noAutofit/>
          </a:bodyPr>
          <a:lstStyle/>
          <a:p>
            <a:pPr algn="ctr"/>
            <a:r>
              <a:rPr lang="en-US" altLang="ja-JP" sz="1200" dirty="0">
                <a:ln>
                  <a:solidFill>
                    <a:schemeClr val="bg1">
                      <a:lumMod val="65000"/>
                    </a:schemeClr>
                  </a:solidFill>
                </a:ln>
                <a:solidFill>
                  <a:schemeClr val="bg1"/>
                </a:solidFill>
                <a:latin typeface="+mn-ea"/>
                <a:ea typeface="+mn-ea"/>
              </a:rPr>
              <a:t>REPOSITORY</a:t>
            </a:r>
            <a:endParaRPr lang="ja-JP" altLang="en-US" sz="1200" dirty="0">
              <a:ln>
                <a:solidFill>
                  <a:schemeClr val="bg1">
                    <a:lumMod val="65000"/>
                  </a:schemeClr>
                </a:solidFill>
              </a:ln>
              <a:solidFill>
                <a:schemeClr val="bg1"/>
              </a:solidFill>
              <a:latin typeface="+mn-ea"/>
              <a:ea typeface="+mn-ea"/>
            </a:endParaRPr>
          </a:p>
        </p:txBody>
      </p:sp>
      <p:sp>
        <p:nvSpPr>
          <p:cNvPr id="52" name="フローチャート : 複数書類 51"/>
          <p:cNvSpPr/>
          <p:nvPr/>
        </p:nvSpPr>
        <p:spPr bwMode="auto">
          <a:xfrm>
            <a:off x="6042922" y="5412979"/>
            <a:ext cx="1119116" cy="432000"/>
          </a:xfrm>
          <a:prstGeom prst="flowChartMultidocument">
            <a:avLst/>
          </a:prstGeom>
          <a:solidFill>
            <a:schemeClr val="accent2">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REPOSITORY</a:t>
            </a:r>
          </a:p>
          <a:p>
            <a:pPr algn="ctr"/>
            <a:r>
              <a:rPr lang="en-US" altLang="ja-JP" sz="1200" dirty="0" smtClean="0">
                <a:ln>
                  <a:solidFill>
                    <a:schemeClr val="bg1">
                      <a:lumMod val="65000"/>
                    </a:schemeClr>
                  </a:solidFill>
                </a:ln>
                <a:solidFill>
                  <a:schemeClr val="bg1"/>
                </a:solidFill>
                <a:latin typeface="+mn-ea"/>
                <a:ea typeface="+mn-ea"/>
              </a:rPr>
              <a:t>BASE</a:t>
            </a:r>
            <a:endParaRPr lang="ja-JP" altLang="en-US" sz="1200" dirty="0">
              <a:ln>
                <a:solidFill>
                  <a:schemeClr val="bg1">
                    <a:lumMod val="65000"/>
                  </a:schemeClr>
                </a:solidFill>
              </a:ln>
              <a:solidFill>
                <a:schemeClr val="bg1"/>
              </a:solidFill>
              <a:latin typeface="+mn-ea"/>
              <a:ea typeface="+mn-ea"/>
            </a:endParaRPr>
          </a:p>
        </p:txBody>
      </p:sp>
      <p:sp>
        <p:nvSpPr>
          <p:cNvPr id="53" name="フローチャート : 複数書類 52"/>
          <p:cNvSpPr/>
          <p:nvPr/>
        </p:nvSpPr>
        <p:spPr bwMode="auto">
          <a:xfrm>
            <a:off x="6042922" y="2175021"/>
            <a:ext cx="1119116" cy="432000"/>
          </a:xfrm>
          <a:prstGeom prst="flowChartMultidocument">
            <a:avLst/>
          </a:prstGeom>
          <a:solidFill>
            <a:schemeClr val="accent5">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err="1" smtClean="0">
                <a:ln>
                  <a:solidFill>
                    <a:schemeClr val="bg1">
                      <a:lumMod val="65000"/>
                    </a:schemeClr>
                  </a:solidFill>
                </a:ln>
                <a:solidFill>
                  <a:schemeClr val="bg1"/>
                </a:solidFill>
                <a:latin typeface="+mn-ea"/>
                <a:ea typeface="+mn-ea"/>
              </a:rPr>
              <a:t>JOB.Xml</a:t>
            </a:r>
            <a:endParaRPr lang="ja-JP" altLang="en-US" sz="1200" dirty="0">
              <a:ln>
                <a:solidFill>
                  <a:schemeClr val="bg1">
                    <a:lumMod val="65000"/>
                  </a:schemeClr>
                </a:solidFill>
              </a:ln>
              <a:solidFill>
                <a:schemeClr val="bg1"/>
              </a:solidFill>
              <a:latin typeface="+mn-ea"/>
              <a:ea typeface="+mn-ea"/>
            </a:endParaRPr>
          </a:p>
        </p:txBody>
      </p:sp>
      <p:sp>
        <p:nvSpPr>
          <p:cNvPr id="54" name="フローチャート : 複数書類 53"/>
          <p:cNvSpPr/>
          <p:nvPr/>
        </p:nvSpPr>
        <p:spPr bwMode="auto">
          <a:xfrm>
            <a:off x="6042922" y="4046739"/>
            <a:ext cx="1119116" cy="432000"/>
          </a:xfrm>
          <a:prstGeom prst="flowChartMultidocument">
            <a:avLst/>
          </a:prstGeom>
          <a:solidFill>
            <a:schemeClr val="accent2">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TASK BASE</a:t>
            </a:r>
            <a:endParaRPr lang="ja-JP" altLang="en-US" sz="1200" dirty="0">
              <a:ln>
                <a:solidFill>
                  <a:schemeClr val="bg1">
                    <a:lumMod val="65000"/>
                  </a:schemeClr>
                </a:solidFill>
              </a:ln>
              <a:solidFill>
                <a:schemeClr val="bg1"/>
              </a:solidFill>
              <a:latin typeface="+mn-ea"/>
              <a:ea typeface="+mn-ea"/>
            </a:endParaRPr>
          </a:p>
        </p:txBody>
      </p:sp>
      <p:sp>
        <p:nvSpPr>
          <p:cNvPr id="55" name="フローチャート : 複数書類 54"/>
          <p:cNvSpPr/>
          <p:nvPr/>
        </p:nvSpPr>
        <p:spPr bwMode="auto">
          <a:xfrm>
            <a:off x="6042922" y="2611733"/>
            <a:ext cx="1119116" cy="432000"/>
          </a:xfrm>
          <a:prstGeom prst="flowChartMultidocument">
            <a:avLst/>
          </a:prstGeom>
          <a:solidFill>
            <a:schemeClr val="accent2">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LAUNCHER</a:t>
            </a:r>
            <a:endParaRPr lang="ja-JP" altLang="en-US" sz="1200" dirty="0">
              <a:ln>
                <a:solidFill>
                  <a:schemeClr val="bg1">
                    <a:lumMod val="65000"/>
                  </a:schemeClr>
                </a:solidFill>
              </a:ln>
              <a:solidFill>
                <a:schemeClr val="bg1"/>
              </a:solidFill>
              <a:latin typeface="+mn-ea"/>
              <a:ea typeface="+mn-ea"/>
            </a:endParaRPr>
          </a:p>
        </p:txBody>
      </p:sp>
      <p:sp>
        <p:nvSpPr>
          <p:cNvPr id="56" name="フローチャート : 複数書類 55"/>
          <p:cNvSpPr/>
          <p:nvPr/>
        </p:nvSpPr>
        <p:spPr bwMode="auto">
          <a:xfrm>
            <a:off x="6042922" y="4483452"/>
            <a:ext cx="1119116" cy="432000"/>
          </a:xfrm>
          <a:prstGeom prst="flowChartMultidocument">
            <a:avLst/>
          </a:prstGeom>
          <a:solidFill>
            <a:schemeClr val="accent2">
              <a:lumMod val="75000"/>
            </a:schemeClr>
          </a:solidFill>
          <a:ln w="25400">
            <a:solidFill>
              <a:schemeClr val="accent1">
                <a:lumMod val="50000"/>
              </a:schemeClr>
            </a:solidFill>
            <a:prstDash val="sysDash"/>
            <a:miter lim="800000"/>
            <a:headEnd/>
            <a:tailEnd/>
          </a:ln>
          <a:effectLst/>
        </p:spPr>
        <p:txBody>
          <a:bodyPr wrap="none" rtlCol="0" anchor="ctr" anchorCtr="0">
            <a:noAutofit/>
          </a:bodyPr>
          <a:lstStyle/>
          <a:p>
            <a:pPr algn="ctr"/>
            <a:r>
              <a:rPr lang="en-US" altLang="ja-JP" sz="1200" dirty="0">
                <a:ln>
                  <a:solidFill>
                    <a:schemeClr val="bg1">
                      <a:lumMod val="65000"/>
                    </a:schemeClr>
                  </a:solidFill>
                </a:ln>
                <a:solidFill>
                  <a:schemeClr val="bg1"/>
                </a:solidFill>
                <a:latin typeface="+mn-ea"/>
                <a:ea typeface="+mn-ea"/>
              </a:rPr>
              <a:t>TASK</a:t>
            </a:r>
            <a:endParaRPr lang="ja-JP" altLang="en-US" sz="1200" dirty="0">
              <a:ln>
                <a:solidFill>
                  <a:schemeClr val="bg1">
                    <a:lumMod val="65000"/>
                  </a:schemeClr>
                </a:solidFill>
              </a:ln>
              <a:solidFill>
                <a:schemeClr val="bg1"/>
              </a:solidFill>
              <a:latin typeface="+mn-ea"/>
              <a:ea typeface="+mn-ea"/>
            </a:endParaRPr>
          </a:p>
        </p:txBody>
      </p:sp>
      <p:cxnSp>
        <p:nvCxnSpPr>
          <p:cNvPr id="57" name="カギ線コネクタ 56"/>
          <p:cNvCxnSpPr>
            <a:stCxn id="42" idx="3"/>
            <a:endCxn id="52" idx="1"/>
          </p:cNvCxnSpPr>
          <p:nvPr/>
        </p:nvCxnSpPr>
        <p:spPr bwMode="auto">
          <a:xfrm flipV="1">
            <a:off x="5500371" y="5628979"/>
            <a:ext cx="542551" cy="439985"/>
          </a:xfrm>
          <a:prstGeom prst="bentConnector3">
            <a:avLst>
              <a:gd name="adj1" fmla="val 50000"/>
            </a:avLst>
          </a:prstGeom>
          <a:noFill/>
          <a:ln w="25400" cap="flat" cmpd="sng" algn="ctr">
            <a:solidFill>
              <a:srgbClr val="C00000"/>
            </a:solidFill>
            <a:prstDash val="solid"/>
            <a:round/>
            <a:headEnd type="none" w="med" len="med"/>
            <a:tailEnd type="arrow"/>
          </a:ln>
          <a:effectLst/>
        </p:spPr>
      </p:cxnSp>
      <p:cxnSp>
        <p:nvCxnSpPr>
          <p:cNvPr id="58" name="カギ線コネクタ 57"/>
          <p:cNvCxnSpPr>
            <a:stCxn id="40" idx="3"/>
            <a:endCxn id="53" idx="1"/>
          </p:cNvCxnSpPr>
          <p:nvPr/>
        </p:nvCxnSpPr>
        <p:spPr bwMode="auto">
          <a:xfrm flipV="1">
            <a:off x="5536371" y="2391021"/>
            <a:ext cx="506551" cy="271917"/>
          </a:xfrm>
          <a:prstGeom prst="bentConnector3">
            <a:avLst>
              <a:gd name="adj1" fmla="val 50000"/>
            </a:avLst>
          </a:prstGeom>
          <a:noFill/>
          <a:ln w="25400" cap="flat" cmpd="sng" algn="ctr">
            <a:solidFill>
              <a:srgbClr val="C00000"/>
            </a:solidFill>
            <a:prstDash val="solid"/>
            <a:round/>
            <a:headEnd type="none" w="med" len="med"/>
            <a:tailEnd type="arrow"/>
          </a:ln>
          <a:effectLst/>
        </p:spPr>
      </p:cxnSp>
      <p:cxnSp>
        <p:nvCxnSpPr>
          <p:cNvPr id="60" name="直線矢印コネクタ 59"/>
          <p:cNvCxnSpPr>
            <a:stCxn id="77" idx="3"/>
            <a:endCxn id="39" idx="1"/>
          </p:cNvCxnSpPr>
          <p:nvPr/>
        </p:nvCxnSpPr>
        <p:spPr bwMode="auto">
          <a:xfrm flipV="1">
            <a:off x="1951117" y="2716269"/>
            <a:ext cx="1715266" cy="6675"/>
          </a:xfrm>
          <a:prstGeom prst="straightConnector1">
            <a:avLst/>
          </a:prstGeom>
          <a:noFill/>
          <a:ln w="25400" cap="flat" cmpd="sng" algn="ctr">
            <a:solidFill>
              <a:schemeClr val="accent5">
                <a:lumMod val="50000"/>
              </a:schemeClr>
            </a:solidFill>
            <a:prstDash val="sysDash"/>
            <a:round/>
            <a:headEnd type="none" w="med" len="med"/>
            <a:tailEnd type="arrow"/>
          </a:ln>
          <a:effectLst/>
        </p:spPr>
      </p:cxnSp>
      <p:cxnSp>
        <p:nvCxnSpPr>
          <p:cNvPr id="61" name="カギ線コネクタ 60"/>
          <p:cNvCxnSpPr>
            <a:stCxn id="67" idx="3"/>
            <a:endCxn id="41" idx="1"/>
          </p:cNvCxnSpPr>
          <p:nvPr/>
        </p:nvCxnSpPr>
        <p:spPr bwMode="auto">
          <a:xfrm>
            <a:off x="1675503" y="3564444"/>
            <a:ext cx="944868" cy="700532"/>
          </a:xfrm>
          <a:prstGeom prst="bentConnector3">
            <a:avLst>
              <a:gd name="adj1" fmla="val 50000"/>
            </a:avLst>
          </a:prstGeom>
          <a:noFill/>
          <a:ln w="25400" cap="flat" cmpd="sng" algn="ctr">
            <a:solidFill>
              <a:schemeClr val="accent5">
                <a:lumMod val="50000"/>
              </a:schemeClr>
            </a:solidFill>
            <a:prstDash val="sysDash"/>
            <a:round/>
            <a:headEnd type="none" w="med" len="med"/>
            <a:tailEnd type="arrow"/>
          </a:ln>
          <a:effectLst/>
        </p:spPr>
      </p:cxnSp>
      <p:cxnSp>
        <p:nvCxnSpPr>
          <p:cNvPr id="62" name="直線矢印コネクタ 61"/>
          <p:cNvCxnSpPr>
            <a:stCxn id="4" idx="3"/>
            <a:endCxn id="41" idx="1"/>
          </p:cNvCxnSpPr>
          <p:nvPr/>
        </p:nvCxnSpPr>
        <p:spPr bwMode="auto">
          <a:xfrm flipV="1">
            <a:off x="1762219" y="4264976"/>
            <a:ext cx="858152" cy="3845"/>
          </a:xfrm>
          <a:prstGeom prst="straightConnector1">
            <a:avLst/>
          </a:prstGeom>
          <a:noFill/>
          <a:ln w="25400" cap="flat" cmpd="sng" algn="ctr">
            <a:solidFill>
              <a:schemeClr val="accent5">
                <a:lumMod val="50000"/>
              </a:schemeClr>
            </a:solidFill>
            <a:prstDash val="sysDash"/>
            <a:round/>
            <a:headEnd type="none" w="med" len="med"/>
            <a:tailEnd type="arrow"/>
          </a:ln>
          <a:effectLst/>
        </p:spPr>
      </p:cxnSp>
      <p:cxnSp>
        <p:nvCxnSpPr>
          <p:cNvPr id="63" name="直線矢印コネクタ 62"/>
          <p:cNvCxnSpPr>
            <a:stCxn id="68" idx="3"/>
            <a:endCxn id="42" idx="1"/>
          </p:cNvCxnSpPr>
          <p:nvPr/>
        </p:nvCxnSpPr>
        <p:spPr bwMode="auto">
          <a:xfrm flipV="1">
            <a:off x="1696214" y="6068964"/>
            <a:ext cx="924157" cy="2190"/>
          </a:xfrm>
          <a:prstGeom prst="straightConnector1">
            <a:avLst/>
          </a:prstGeom>
          <a:noFill/>
          <a:ln w="25400" cap="flat" cmpd="sng" algn="ctr">
            <a:solidFill>
              <a:schemeClr val="accent5">
                <a:lumMod val="50000"/>
              </a:schemeClr>
            </a:solidFill>
            <a:prstDash val="sysDash"/>
            <a:round/>
            <a:headEnd type="none" w="med" len="med"/>
            <a:tailEnd type="arrow"/>
          </a:ln>
          <a:effectLst/>
        </p:spPr>
      </p:cxnSp>
      <p:sp>
        <p:nvSpPr>
          <p:cNvPr id="4" name="正方形/長方形 3"/>
          <p:cNvSpPr/>
          <p:nvPr/>
        </p:nvSpPr>
        <p:spPr bwMode="auto">
          <a:xfrm>
            <a:off x="142219" y="3854821"/>
            <a:ext cx="1620000" cy="828000"/>
          </a:xfrm>
          <a:prstGeom prst="rect">
            <a:avLst/>
          </a:prstGeom>
          <a:noFill/>
          <a:ln w="3175">
            <a:solidFill>
              <a:schemeClr val="accent6">
                <a:lumMod val="75000"/>
              </a:schemeClr>
            </a:solidFill>
            <a:prstDash val="sysDot"/>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cxnSp>
        <p:nvCxnSpPr>
          <p:cNvPr id="79" name="直線矢印コネクタ 78"/>
          <p:cNvCxnSpPr/>
          <p:nvPr/>
        </p:nvCxnSpPr>
        <p:spPr bwMode="auto">
          <a:xfrm flipV="1">
            <a:off x="2835199" y="1858972"/>
            <a:ext cx="858152" cy="1921"/>
          </a:xfrm>
          <a:prstGeom prst="straightConnector1">
            <a:avLst/>
          </a:prstGeom>
          <a:noFill/>
          <a:ln w="25400" cap="flat" cmpd="sng" algn="ctr">
            <a:solidFill>
              <a:schemeClr val="accent5">
                <a:lumMod val="50000"/>
              </a:schemeClr>
            </a:solidFill>
            <a:prstDash val="sysDash"/>
            <a:round/>
            <a:headEnd type="none" w="med" len="med"/>
            <a:tailEnd type="arrow"/>
          </a:ln>
          <a:effectLst/>
        </p:spPr>
      </p:cxnSp>
      <p:cxnSp>
        <p:nvCxnSpPr>
          <p:cNvPr id="80" name="直線矢印コネクタ 79"/>
          <p:cNvCxnSpPr/>
          <p:nvPr/>
        </p:nvCxnSpPr>
        <p:spPr bwMode="auto">
          <a:xfrm>
            <a:off x="3794577" y="1848302"/>
            <a:ext cx="858152" cy="1"/>
          </a:xfrm>
          <a:prstGeom prst="straightConnector1">
            <a:avLst/>
          </a:prstGeom>
          <a:noFill/>
          <a:ln w="25400" cap="flat" cmpd="sng" algn="ctr">
            <a:solidFill>
              <a:srgbClr val="C00000"/>
            </a:solidFill>
            <a:prstDash val="solid"/>
            <a:round/>
            <a:headEnd type="none" w="med" len="med"/>
            <a:tailEnd type="arrow"/>
          </a:ln>
          <a:effectLst/>
        </p:spPr>
      </p:cxnSp>
      <p:sp>
        <p:nvSpPr>
          <p:cNvPr id="81" name="フローチャート : 書類 80"/>
          <p:cNvSpPr/>
          <p:nvPr/>
        </p:nvSpPr>
        <p:spPr bwMode="auto">
          <a:xfrm>
            <a:off x="4811317" y="1601858"/>
            <a:ext cx="648000" cy="324000"/>
          </a:xfrm>
          <a:prstGeom prst="flowChartDocument">
            <a:avLst/>
          </a:prstGeom>
          <a:solidFill>
            <a:schemeClr val="accent3">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Excel</a:t>
            </a:r>
            <a:endParaRPr lang="ja-JP" altLang="en-US" sz="1200" dirty="0">
              <a:ln>
                <a:solidFill>
                  <a:schemeClr val="bg1">
                    <a:lumMod val="65000"/>
                  </a:schemeClr>
                </a:solidFill>
              </a:ln>
              <a:solidFill>
                <a:schemeClr val="bg1"/>
              </a:solidFill>
              <a:latin typeface="+mn-ea"/>
              <a:ea typeface="+mn-ea"/>
            </a:endParaRPr>
          </a:p>
        </p:txBody>
      </p:sp>
      <p:sp>
        <p:nvSpPr>
          <p:cNvPr id="82" name="フローチャート : 書類 81"/>
          <p:cNvSpPr/>
          <p:nvPr/>
        </p:nvSpPr>
        <p:spPr bwMode="auto">
          <a:xfrm>
            <a:off x="5515819" y="1598794"/>
            <a:ext cx="648000" cy="324000"/>
          </a:xfrm>
          <a:prstGeom prst="flowChartDocument">
            <a:avLst/>
          </a:prstGeom>
          <a:solidFill>
            <a:schemeClr val="accent2">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JAVA</a:t>
            </a:r>
            <a:endParaRPr lang="ja-JP" altLang="en-US" sz="1200" dirty="0">
              <a:ln>
                <a:solidFill>
                  <a:schemeClr val="bg1">
                    <a:lumMod val="65000"/>
                  </a:schemeClr>
                </a:solidFill>
              </a:ln>
              <a:solidFill>
                <a:schemeClr val="bg1"/>
              </a:solidFill>
              <a:latin typeface="+mn-ea"/>
              <a:ea typeface="+mn-ea"/>
            </a:endParaRPr>
          </a:p>
        </p:txBody>
      </p:sp>
      <p:sp>
        <p:nvSpPr>
          <p:cNvPr id="83" name="フローチャート : 書類 82"/>
          <p:cNvSpPr/>
          <p:nvPr/>
        </p:nvSpPr>
        <p:spPr bwMode="auto">
          <a:xfrm>
            <a:off x="6207552" y="1596872"/>
            <a:ext cx="648000" cy="324000"/>
          </a:xfrm>
          <a:prstGeom prst="flowChartDocument">
            <a:avLst/>
          </a:prstGeom>
          <a:solidFill>
            <a:schemeClr val="accent5">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XML</a:t>
            </a:r>
            <a:endParaRPr lang="ja-JP" altLang="en-US" sz="1200" dirty="0">
              <a:ln>
                <a:solidFill>
                  <a:schemeClr val="bg1">
                    <a:lumMod val="65000"/>
                  </a:schemeClr>
                </a:solidFill>
              </a:ln>
              <a:solidFill>
                <a:schemeClr val="bg1"/>
              </a:solidFill>
              <a:latin typeface="+mn-ea"/>
              <a:ea typeface="+mn-ea"/>
            </a:endParaRPr>
          </a:p>
        </p:txBody>
      </p:sp>
      <p:cxnSp>
        <p:nvCxnSpPr>
          <p:cNvPr id="84" name="カギ線コネクタ 83"/>
          <p:cNvCxnSpPr>
            <a:stCxn id="4" idx="2"/>
            <a:endCxn id="56" idx="2"/>
          </p:cNvCxnSpPr>
          <p:nvPr/>
        </p:nvCxnSpPr>
        <p:spPr bwMode="auto">
          <a:xfrm rot="16200000" flipH="1">
            <a:off x="3630304" y="2004735"/>
            <a:ext cx="216271" cy="5572441"/>
          </a:xfrm>
          <a:prstGeom prst="bentConnector3">
            <a:avLst>
              <a:gd name="adj1" fmla="val 213265"/>
            </a:avLst>
          </a:prstGeom>
          <a:noFill/>
          <a:ln w="25400" cap="flat" cmpd="sng" algn="ctr">
            <a:solidFill>
              <a:schemeClr val="accent5">
                <a:lumMod val="50000"/>
              </a:schemeClr>
            </a:solidFill>
            <a:prstDash val="sysDash"/>
            <a:round/>
            <a:headEnd type="none" w="med" len="med"/>
            <a:tailEnd type="arrow"/>
          </a:ln>
          <a:effectLst/>
        </p:spPr>
      </p:cxnSp>
      <p:sp>
        <p:nvSpPr>
          <p:cNvPr id="13" name="フローチャート: 処理 12"/>
          <p:cNvSpPr/>
          <p:nvPr/>
        </p:nvSpPr>
        <p:spPr bwMode="auto">
          <a:xfrm>
            <a:off x="2192649" y="2286829"/>
            <a:ext cx="914400" cy="612648"/>
          </a:xfrm>
          <a:prstGeom prst="flowChartProcess">
            <a:avLst/>
          </a:prstGeom>
          <a:noFill/>
          <a:ln w="9525">
            <a:noFill/>
            <a:miter lim="800000"/>
            <a:headEnd/>
            <a:tailEnd/>
          </a:ln>
          <a:effectLst/>
        </p:spPr>
        <p:txBody>
          <a:bodyPr wrap="none" rtlCol="0" anchor="ctr" anchorCtr="0">
            <a:noAutofit/>
          </a:bodyPr>
          <a:lstStyle/>
          <a:p>
            <a:pPr algn="ctr"/>
            <a:r>
              <a:rPr lang="ja-JP" altLang="en-US" sz="1200" dirty="0">
                <a:solidFill>
                  <a:schemeClr val="accent1">
                    <a:lumMod val="50000"/>
                  </a:schemeClr>
                </a:solidFill>
                <a:latin typeface="+mn-ea"/>
                <a:ea typeface="+mn-ea"/>
              </a:rPr>
              <a:t>要素</a:t>
            </a:r>
            <a:r>
              <a:rPr lang="ja-JP" altLang="en-US" sz="1200" dirty="0" smtClean="0">
                <a:solidFill>
                  <a:schemeClr val="accent1">
                    <a:lumMod val="50000"/>
                  </a:schemeClr>
                </a:solidFill>
                <a:latin typeface="+mn-ea"/>
                <a:ea typeface="+mn-ea"/>
              </a:rPr>
              <a:t>の入力</a:t>
            </a:r>
            <a:endParaRPr kumimoji="1" lang="ja-JP" altLang="en-US" sz="1200" dirty="0" smtClean="0">
              <a:solidFill>
                <a:schemeClr val="accent1">
                  <a:lumMod val="50000"/>
                </a:schemeClr>
              </a:solidFill>
              <a:latin typeface="+mn-ea"/>
              <a:ea typeface="+mn-ea"/>
            </a:endParaRPr>
          </a:p>
        </p:txBody>
      </p:sp>
      <p:sp>
        <p:nvSpPr>
          <p:cNvPr id="85" name="フローチャート: 処理 84"/>
          <p:cNvSpPr/>
          <p:nvPr/>
        </p:nvSpPr>
        <p:spPr bwMode="auto">
          <a:xfrm>
            <a:off x="1735461" y="3810590"/>
            <a:ext cx="914400" cy="612648"/>
          </a:xfrm>
          <a:prstGeom prst="flowChartProcess">
            <a:avLst/>
          </a:prstGeom>
          <a:noFill/>
          <a:ln w="9525">
            <a:noFill/>
            <a:miter lim="800000"/>
            <a:headEnd/>
            <a:tailEnd/>
          </a:ln>
          <a:effectLst/>
        </p:spPr>
        <p:txBody>
          <a:bodyPr wrap="none" rtlCol="0" anchor="ctr" anchorCtr="0">
            <a:noAutofit/>
          </a:bodyPr>
          <a:lstStyle/>
          <a:p>
            <a:pPr algn="ctr"/>
            <a:r>
              <a:rPr lang="ja-JP" altLang="en-US" sz="1200" dirty="0">
                <a:solidFill>
                  <a:schemeClr val="accent1">
                    <a:lumMod val="50000"/>
                  </a:schemeClr>
                </a:solidFill>
                <a:latin typeface="+mn-ea"/>
                <a:ea typeface="+mn-ea"/>
              </a:rPr>
              <a:t>要素</a:t>
            </a:r>
            <a:r>
              <a:rPr lang="ja-JP" altLang="en-US" sz="1200" dirty="0" smtClean="0">
                <a:solidFill>
                  <a:schemeClr val="accent1">
                    <a:lumMod val="50000"/>
                  </a:schemeClr>
                </a:solidFill>
                <a:latin typeface="+mn-ea"/>
                <a:ea typeface="+mn-ea"/>
              </a:rPr>
              <a:t>の入力</a:t>
            </a:r>
            <a:endParaRPr kumimoji="1" lang="ja-JP" altLang="en-US" sz="1200" dirty="0" smtClean="0">
              <a:solidFill>
                <a:schemeClr val="accent1">
                  <a:lumMod val="50000"/>
                </a:schemeClr>
              </a:solidFill>
              <a:latin typeface="+mn-ea"/>
              <a:ea typeface="+mn-ea"/>
            </a:endParaRPr>
          </a:p>
        </p:txBody>
      </p:sp>
      <p:sp>
        <p:nvSpPr>
          <p:cNvPr id="86" name="フローチャート: 処理 85"/>
          <p:cNvSpPr/>
          <p:nvPr/>
        </p:nvSpPr>
        <p:spPr bwMode="auto">
          <a:xfrm>
            <a:off x="1757235" y="5588558"/>
            <a:ext cx="914400" cy="612648"/>
          </a:xfrm>
          <a:prstGeom prst="flowChartProcess">
            <a:avLst/>
          </a:prstGeom>
          <a:noFill/>
          <a:ln w="9525">
            <a:noFill/>
            <a:miter lim="800000"/>
            <a:headEnd/>
            <a:tailEnd/>
          </a:ln>
          <a:effectLst/>
        </p:spPr>
        <p:txBody>
          <a:bodyPr wrap="none" rtlCol="0" anchor="ctr" anchorCtr="0">
            <a:noAutofit/>
          </a:bodyPr>
          <a:lstStyle/>
          <a:p>
            <a:pPr algn="ctr"/>
            <a:r>
              <a:rPr lang="ja-JP" altLang="en-US" sz="1200" dirty="0">
                <a:solidFill>
                  <a:schemeClr val="accent1">
                    <a:lumMod val="50000"/>
                  </a:schemeClr>
                </a:solidFill>
                <a:latin typeface="+mn-ea"/>
                <a:ea typeface="+mn-ea"/>
              </a:rPr>
              <a:t>要素</a:t>
            </a:r>
            <a:r>
              <a:rPr lang="ja-JP" altLang="en-US" sz="1200" dirty="0" smtClean="0">
                <a:solidFill>
                  <a:schemeClr val="accent1">
                    <a:lumMod val="50000"/>
                  </a:schemeClr>
                </a:solidFill>
                <a:latin typeface="+mn-ea"/>
                <a:ea typeface="+mn-ea"/>
              </a:rPr>
              <a:t>の入力</a:t>
            </a:r>
            <a:endParaRPr kumimoji="1" lang="ja-JP" altLang="en-US" sz="1200" dirty="0" smtClean="0">
              <a:solidFill>
                <a:schemeClr val="accent1">
                  <a:lumMod val="50000"/>
                </a:schemeClr>
              </a:solidFill>
              <a:latin typeface="+mn-ea"/>
              <a:ea typeface="+mn-ea"/>
            </a:endParaRPr>
          </a:p>
        </p:txBody>
      </p:sp>
      <p:sp>
        <p:nvSpPr>
          <p:cNvPr id="87" name="フローチャート: 処理 86"/>
          <p:cNvSpPr/>
          <p:nvPr/>
        </p:nvSpPr>
        <p:spPr bwMode="auto">
          <a:xfrm>
            <a:off x="3413559" y="4916550"/>
            <a:ext cx="1157689" cy="258532"/>
          </a:xfrm>
          <a:prstGeom prst="flowChartProcess">
            <a:avLst/>
          </a:prstGeom>
          <a:noFill/>
          <a:ln w="9525">
            <a:noFill/>
            <a:miter lim="800000"/>
            <a:headEnd/>
            <a:tailEnd/>
          </a:ln>
          <a:effectLst/>
        </p:spPr>
        <p:txBody>
          <a:bodyPr wrap="none" rtlCol="0" anchor="ctr" anchorCtr="0">
            <a:spAutoFit/>
          </a:bodyPr>
          <a:lstStyle/>
          <a:p>
            <a:pPr algn="ctr"/>
            <a:r>
              <a:rPr lang="ja-JP" altLang="en-US" sz="1200" dirty="0" smtClean="0">
                <a:solidFill>
                  <a:schemeClr val="accent1">
                    <a:lumMod val="50000"/>
                  </a:schemeClr>
                </a:solidFill>
                <a:latin typeface="+mn-ea"/>
                <a:ea typeface="+mn-ea"/>
              </a:rPr>
              <a:t>ロジックの記述</a:t>
            </a:r>
            <a:endParaRPr kumimoji="1" lang="ja-JP" altLang="en-US" sz="1200" dirty="0" smtClean="0">
              <a:solidFill>
                <a:schemeClr val="accent1">
                  <a:lumMod val="50000"/>
                </a:schemeClr>
              </a:solidFill>
              <a:latin typeface="+mn-ea"/>
              <a:ea typeface="+mn-ea"/>
            </a:endParaRPr>
          </a:p>
        </p:txBody>
      </p:sp>
      <p:sp>
        <p:nvSpPr>
          <p:cNvPr id="89" name="フローチャート: 処理 88"/>
          <p:cNvSpPr/>
          <p:nvPr/>
        </p:nvSpPr>
        <p:spPr bwMode="auto">
          <a:xfrm>
            <a:off x="2778047" y="1583315"/>
            <a:ext cx="914400" cy="235002"/>
          </a:xfrm>
          <a:prstGeom prst="flowChartProcess">
            <a:avLst/>
          </a:prstGeom>
          <a:noFill/>
          <a:ln w="9525">
            <a:noFill/>
            <a:miter lim="800000"/>
            <a:headEnd/>
            <a:tailEnd/>
          </a:ln>
          <a:effectLst/>
        </p:spPr>
        <p:txBody>
          <a:bodyPr wrap="none" rtlCol="0" anchor="ctr" anchorCtr="0">
            <a:noAutofit/>
          </a:bodyPr>
          <a:lstStyle/>
          <a:p>
            <a:pPr algn="ctr"/>
            <a:r>
              <a:rPr kumimoji="1" lang="ja-JP" altLang="en-US" sz="1200" dirty="0" smtClean="0">
                <a:solidFill>
                  <a:schemeClr val="accent1">
                    <a:lumMod val="50000"/>
                  </a:schemeClr>
                </a:solidFill>
                <a:latin typeface="+mn-ea"/>
                <a:ea typeface="+mn-ea"/>
              </a:rPr>
              <a:t>手動</a:t>
            </a:r>
          </a:p>
        </p:txBody>
      </p:sp>
      <p:sp>
        <p:nvSpPr>
          <p:cNvPr id="90" name="フローチャート: 処理 89"/>
          <p:cNvSpPr/>
          <p:nvPr/>
        </p:nvSpPr>
        <p:spPr bwMode="auto">
          <a:xfrm>
            <a:off x="3685175" y="1590575"/>
            <a:ext cx="914400" cy="235002"/>
          </a:xfrm>
          <a:prstGeom prst="flowChartProcess">
            <a:avLst/>
          </a:prstGeom>
          <a:noFill/>
          <a:ln w="9525">
            <a:noFill/>
            <a:miter lim="800000"/>
            <a:headEnd/>
            <a:tailEnd/>
          </a:ln>
          <a:effectLst/>
        </p:spPr>
        <p:txBody>
          <a:bodyPr wrap="none" rtlCol="0" anchor="ctr" anchorCtr="0">
            <a:noAutofit/>
          </a:bodyPr>
          <a:lstStyle/>
          <a:p>
            <a:pPr algn="ctr"/>
            <a:r>
              <a:rPr lang="ja-JP" altLang="en-US" sz="1200" dirty="0">
                <a:solidFill>
                  <a:srgbClr val="C00000"/>
                </a:solidFill>
                <a:latin typeface="+mn-ea"/>
                <a:ea typeface="+mn-ea"/>
              </a:rPr>
              <a:t>自動</a:t>
            </a:r>
            <a:endParaRPr kumimoji="1" lang="ja-JP" altLang="en-US" sz="1200" dirty="0" smtClean="0">
              <a:solidFill>
                <a:srgbClr val="C00000"/>
              </a:solidFill>
              <a:latin typeface="+mn-ea"/>
              <a:ea typeface="+mn-ea"/>
            </a:endParaRPr>
          </a:p>
        </p:txBody>
      </p:sp>
      <p:cxnSp>
        <p:nvCxnSpPr>
          <p:cNvPr id="92" name="カギ線コネクタ 91"/>
          <p:cNvCxnSpPr>
            <a:stCxn id="41" idx="3"/>
            <a:endCxn id="54" idx="1"/>
          </p:cNvCxnSpPr>
          <p:nvPr/>
        </p:nvCxnSpPr>
        <p:spPr bwMode="auto">
          <a:xfrm flipV="1">
            <a:off x="5536371" y="4262739"/>
            <a:ext cx="506551" cy="2237"/>
          </a:xfrm>
          <a:prstGeom prst="bentConnector3">
            <a:avLst>
              <a:gd name="adj1" fmla="val 50000"/>
            </a:avLst>
          </a:prstGeom>
          <a:noFill/>
          <a:ln w="25400" cap="flat" cmpd="sng" algn="ctr">
            <a:solidFill>
              <a:srgbClr val="C00000"/>
            </a:solidFill>
            <a:prstDash val="solid"/>
            <a:round/>
            <a:headEnd type="none" w="med" len="med"/>
            <a:tailEnd type="arrow"/>
          </a:ln>
          <a:effectLst/>
        </p:spPr>
      </p:cxnSp>
      <p:cxnSp>
        <p:nvCxnSpPr>
          <p:cNvPr id="97" name="カギ線コネクタ 96"/>
          <p:cNvCxnSpPr>
            <a:stCxn id="40" idx="3"/>
            <a:endCxn id="55" idx="1"/>
          </p:cNvCxnSpPr>
          <p:nvPr/>
        </p:nvCxnSpPr>
        <p:spPr bwMode="auto">
          <a:xfrm>
            <a:off x="5536371" y="2662938"/>
            <a:ext cx="506551" cy="164795"/>
          </a:xfrm>
          <a:prstGeom prst="bentConnector3">
            <a:avLst>
              <a:gd name="adj1" fmla="val 50000"/>
            </a:avLst>
          </a:prstGeom>
          <a:noFill/>
          <a:ln w="25400" cap="flat" cmpd="sng" algn="ctr">
            <a:solidFill>
              <a:srgbClr val="C00000"/>
            </a:solidFill>
            <a:prstDash val="solid"/>
            <a:round/>
            <a:headEnd type="none" w="med" len="med"/>
            <a:tailEnd type="arrow"/>
          </a:ln>
          <a:effectLst/>
        </p:spPr>
      </p:cxnSp>
      <p:sp>
        <p:nvSpPr>
          <p:cNvPr id="102" name="フローチャート : 複数書類 101"/>
          <p:cNvSpPr/>
          <p:nvPr/>
        </p:nvSpPr>
        <p:spPr bwMode="auto">
          <a:xfrm>
            <a:off x="6033958" y="3163720"/>
            <a:ext cx="1119116" cy="432000"/>
          </a:xfrm>
          <a:prstGeom prst="flowChartMultidocument">
            <a:avLst/>
          </a:prstGeom>
          <a:solidFill>
            <a:schemeClr val="accent2">
              <a:lumMod val="75000"/>
            </a:schemeClr>
          </a:solidFill>
          <a:ln w="25400">
            <a:solidFill>
              <a:schemeClr val="bg1"/>
            </a:solidFill>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STEP BASE</a:t>
            </a:r>
            <a:endParaRPr lang="ja-JP" altLang="en-US" sz="1200" dirty="0">
              <a:ln>
                <a:solidFill>
                  <a:schemeClr val="bg1">
                    <a:lumMod val="65000"/>
                  </a:schemeClr>
                </a:solidFill>
              </a:ln>
              <a:solidFill>
                <a:schemeClr val="bg1"/>
              </a:solidFill>
              <a:latin typeface="+mn-ea"/>
              <a:ea typeface="+mn-ea"/>
            </a:endParaRPr>
          </a:p>
        </p:txBody>
      </p:sp>
      <p:cxnSp>
        <p:nvCxnSpPr>
          <p:cNvPr id="103" name="カギ線コネクタ 102"/>
          <p:cNvCxnSpPr>
            <a:stCxn id="41" idx="3"/>
            <a:endCxn id="102" idx="1"/>
          </p:cNvCxnSpPr>
          <p:nvPr/>
        </p:nvCxnSpPr>
        <p:spPr bwMode="auto">
          <a:xfrm flipV="1">
            <a:off x="5536371" y="3379720"/>
            <a:ext cx="497587" cy="885256"/>
          </a:xfrm>
          <a:prstGeom prst="bentConnector3">
            <a:avLst>
              <a:gd name="adj1" fmla="val 50000"/>
            </a:avLst>
          </a:prstGeom>
          <a:noFill/>
          <a:ln w="25400" cap="flat" cmpd="sng" algn="ctr">
            <a:solidFill>
              <a:srgbClr val="C00000"/>
            </a:solidFill>
            <a:prstDash val="solid"/>
            <a:round/>
            <a:headEnd type="none" w="med" len="med"/>
            <a:tailEnd type="arrow"/>
          </a:ln>
          <a:effectLst/>
        </p:spPr>
      </p:cxnSp>
      <p:cxnSp>
        <p:nvCxnSpPr>
          <p:cNvPr id="107" name="カギ線コネクタ 106"/>
          <p:cNvCxnSpPr>
            <a:stCxn id="41" idx="3"/>
            <a:endCxn id="101" idx="1"/>
          </p:cNvCxnSpPr>
          <p:nvPr/>
        </p:nvCxnSpPr>
        <p:spPr bwMode="auto">
          <a:xfrm flipV="1">
            <a:off x="5536371" y="3802986"/>
            <a:ext cx="497587" cy="461990"/>
          </a:xfrm>
          <a:prstGeom prst="bentConnector3">
            <a:avLst>
              <a:gd name="adj1" fmla="val 50000"/>
            </a:avLst>
          </a:prstGeom>
          <a:noFill/>
          <a:ln w="25400" cap="flat" cmpd="sng" algn="ctr">
            <a:solidFill>
              <a:srgbClr val="C00000"/>
            </a:solidFill>
            <a:prstDash val="solid"/>
            <a:round/>
            <a:headEnd type="none" w="med" len="med"/>
            <a:tailEnd type="arrow"/>
          </a:ln>
          <a:effectLst/>
        </p:spPr>
      </p:cxnSp>
      <p:cxnSp>
        <p:nvCxnSpPr>
          <p:cNvPr id="110" name="カギ線コネクタ 109"/>
          <p:cNvCxnSpPr>
            <a:stCxn id="116" idx="0"/>
            <a:endCxn id="101" idx="3"/>
          </p:cNvCxnSpPr>
          <p:nvPr/>
        </p:nvCxnSpPr>
        <p:spPr bwMode="auto">
          <a:xfrm rot="16200000" flipH="1">
            <a:off x="4026202" y="676114"/>
            <a:ext cx="454668" cy="5799076"/>
          </a:xfrm>
          <a:prstGeom prst="bentConnector4">
            <a:avLst>
              <a:gd name="adj1" fmla="val -50278"/>
              <a:gd name="adj2" fmla="val 103942"/>
            </a:avLst>
          </a:prstGeom>
          <a:noFill/>
          <a:ln w="25400" cap="flat" cmpd="sng" algn="ctr">
            <a:solidFill>
              <a:schemeClr val="accent5">
                <a:lumMod val="50000"/>
              </a:schemeClr>
            </a:solidFill>
            <a:prstDash val="sysDash"/>
            <a:round/>
            <a:headEnd type="none" w="med" len="med"/>
            <a:tailEnd type="arrow"/>
          </a:ln>
          <a:effectLst/>
        </p:spPr>
      </p:cxnSp>
      <p:sp>
        <p:nvSpPr>
          <p:cNvPr id="116" name="正方形/長方形 115"/>
          <p:cNvSpPr/>
          <p:nvPr/>
        </p:nvSpPr>
        <p:spPr bwMode="auto">
          <a:xfrm>
            <a:off x="954741" y="3348318"/>
            <a:ext cx="798514" cy="430306"/>
          </a:xfrm>
          <a:prstGeom prst="rect">
            <a:avLst/>
          </a:prstGeom>
          <a:noFill/>
          <a:ln w="3175">
            <a:solidFill>
              <a:schemeClr val="accent5">
                <a:lumMod val="75000"/>
              </a:schemeClr>
            </a:solidFill>
            <a:prstDash val="sysDot"/>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29" name="フローチャート: 処理 128"/>
          <p:cNvSpPr/>
          <p:nvPr/>
        </p:nvSpPr>
        <p:spPr bwMode="auto">
          <a:xfrm>
            <a:off x="3404595" y="3092233"/>
            <a:ext cx="1157689" cy="258532"/>
          </a:xfrm>
          <a:prstGeom prst="flowChartProcess">
            <a:avLst/>
          </a:prstGeom>
          <a:noFill/>
          <a:ln w="9525">
            <a:noFill/>
            <a:miter lim="800000"/>
            <a:headEnd/>
            <a:tailEnd/>
          </a:ln>
          <a:effectLst/>
        </p:spPr>
        <p:txBody>
          <a:bodyPr wrap="none" rtlCol="0" anchor="ctr" anchorCtr="0">
            <a:spAutoFit/>
          </a:bodyPr>
          <a:lstStyle/>
          <a:p>
            <a:pPr algn="ctr"/>
            <a:r>
              <a:rPr lang="ja-JP" altLang="en-US" sz="1200" dirty="0" smtClean="0">
                <a:solidFill>
                  <a:schemeClr val="accent1">
                    <a:lumMod val="50000"/>
                  </a:schemeClr>
                </a:solidFill>
                <a:latin typeface="+mn-ea"/>
                <a:ea typeface="+mn-ea"/>
              </a:rPr>
              <a:t>ロジックの記述</a:t>
            </a:r>
            <a:endParaRPr kumimoji="1" lang="ja-JP" altLang="en-US" sz="1200" dirty="0" smtClean="0">
              <a:solidFill>
                <a:schemeClr val="accent1">
                  <a:lumMod val="50000"/>
                </a:schemeClr>
              </a:solidFill>
              <a:latin typeface="+mn-ea"/>
              <a:ea typeface="+mn-ea"/>
            </a:endParaRPr>
          </a:p>
        </p:txBody>
      </p:sp>
      <p:cxnSp>
        <p:nvCxnSpPr>
          <p:cNvPr id="130" name="カギ線コネクタ 129"/>
          <p:cNvCxnSpPr>
            <a:stCxn id="4" idx="2"/>
            <a:endCxn id="51" idx="3"/>
          </p:cNvCxnSpPr>
          <p:nvPr/>
        </p:nvCxnSpPr>
        <p:spPr bwMode="auto">
          <a:xfrm rot="16200000" flipH="1">
            <a:off x="3363414" y="2271625"/>
            <a:ext cx="1387429" cy="6209819"/>
          </a:xfrm>
          <a:prstGeom prst="bentConnector4">
            <a:avLst>
              <a:gd name="adj1" fmla="val 42216"/>
              <a:gd name="adj2" fmla="val 103681"/>
            </a:avLst>
          </a:prstGeom>
          <a:noFill/>
          <a:ln w="25400" cap="flat" cmpd="sng" algn="ctr">
            <a:solidFill>
              <a:schemeClr val="accent5">
                <a:lumMod val="50000"/>
              </a:schemeClr>
            </a:solidFill>
            <a:prstDash val="sysDash"/>
            <a:round/>
            <a:headEnd type="none" w="med" len="med"/>
            <a:tailEnd type="arrow"/>
          </a:ln>
          <a:effectLst/>
        </p:spPr>
      </p:cxnSp>
      <p:sp>
        <p:nvSpPr>
          <p:cNvPr id="101" name="フローチャート : 複数書類 100"/>
          <p:cNvSpPr/>
          <p:nvPr/>
        </p:nvSpPr>
        <p:spPr bwMode="auto">
          <a:xfrm>
            <a:off x="6033958" y="3586986"/>
            <a:ext cx="1119116" cy="432000"/>
          </a:xfrm>
          <a:prstGeom prst="flowChartMultidocument">
            <a:avLst/>
          </a:prstGeom>
          <a:solidFill>
            <a:schemeClr val="accent2">
              <a:lumMod val="75000"/>
            </a:schemeClr>
          </a:solidFill>
          <a:ln w="25400">
            <a:solidFill>
              <a:schemeClr val="accent1">
                <a:lumMod val="50000"/>
              </a:schemeClr>
            </a:solidFill>
            <a:prstDash val="sysDash"/>
            <a:miter lim="800000"/>
            <a:headEnd/>
            <a:tailEnd/>
          </a:ln>
          <a:effectLst/>
        </p:spPr>
        <p:txBody>
          <a:bodyPr wrap="none" rtlCol="0" anchor="ctr" anchorCtr="0">
            <a:noAutofit/>
          </a:bodyPr>
          <a:lstStyle/>
          <a:p>
            <a:pPr algn="ctr"/>
            <a:r>
              <a:rPr lang="en-US" altLang="ja-JP" sz="1200" dirty="0" smtClean="0">
                <a:ln>
                  <a:solidFill>
                    <a:schemeClr val="bg1">
                      <a:lumMod val="65000"/>
                    </a:schemeClr>
                  </a:solidFill>
                </a:ln>
                <a:solidFill>
                  <a:schemeClr val="bg1"/>
                </a:solidFill>
                <a:latin typeface="+mn-ea"/>
                <a:ea typeface="+mn-ea"/>
              </a:rPr>
              <a:t>STEP</a:t>
            </a:r>
            <a:endParaRPr lang="ja-JP" altLang="en-US" sz="1200" dirty="0">
              <a:ln>
                <a:solidFill>
                  <a:schemeClr val="bg1">
                    <a:lumMod val="65000"/>
                  </a:schemeClr>
                </a:solidFill>
              </a:ln>
              <a:solidFill>
                <a:schemeClr val="bg1"/>
              </a:solidFill>
              <a:latin typeface="+mn-ea"/>
              <a:ea typeface="+mn-ea"/>
            </a:endParaRPr>
          </a:p>
        </p:txBody>
      </p:sp>
      <p:sp>
        <p:nvSpPr>
          <p:cNvPr id="133" name="フローチャート: 処理 132"/>
          <p:cNvSpPr/>
          <p:nvPr/>
        </p:nvSpPr>
        <p:spPr bwMode="auto">
          <a:xfrm>
            <a:off x="3418042" y="5243762"/>
            <a:ext cx="1157689" cy="258532"/>
          </a:xfrm>
          <a:prstGeom prst="flowChartProcess">
            <a:avLst/>
          </a:prstGeom>
          <a:noFill/>
          <a:ln w="9525">
            <a:noFill/>
            <a:miter lim="800000"/>
            <a:headEnd/>
            <a:tailEnd/>
          </a:ln>
          <a:effectLst/>
        </p:spPr>
        <p:txBody>
          <a:bodyPr wrap="none" rtlCol="0" anchor="ctr" anchorCtr="0">
            <a:spAutoFit/>
          </a:bodyPr>
          <a:lstStyle/>
          <a:p>
            <a:pPr algn="ctr"/>
            <a:r>
              <a:rPr lang="ja-JP" altLang="en-US" sz="1200" dirty="0" smtClean="0">
                <a:solidFill>
                  <a:schemeClr val="accent1">
                    <a:lumMod val="50000"/>
                  </a:schemeClr>
                </a:solidFill>
                <a:latin typeface="+mn-ea"/>
                <a:ea typeface="+mn-ea"/>
              </a:rPr>
              <a:t>ロジックの記述</a:t>
            </a:r>
            <a:endParaRPr kumimoji="1" lang="ja-JP" altLang="en-US" sz="1200" dirty="0" smtClean="0">
              <a:solidFill>
                <a:schemeClr val="accent1">
                  <a:lumMod val="50000"/>
                </a:schemeClr>
              </a:solidFill>
              <a:latin typeface="+mn-ea"/>
              <a:ea typeface="+mn-ea"/>
            </a:endParaRPr>
          </a:p>
        </p:txBody>
      </p:sp>
      <p:sp>
        <p:nvSpPr>
          <p:cNvPr id="91"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34</a:t>
            </a:fld>
            <a:endParaRPr lang="en-US" altLang="ja-JP"/>
          </a:p>
        </p:txBody>
      </p:sp>
      <p:sp>
        <p:nvSpPr>
          <p:cNvPr id="93" name="タイトル 11"/>
          <p:cNvSpPr txBox="1">
            <a:spLocks/>
          </p:cNvSpPr>
          <p:nvPr/>
        </p:nvSpPr>
        <p:spPr bwMode="gray">
          <a:xfrm>
            <a:off x="113191" y="179482"/>
            <a:ext cx="3583032" cy="424732"/>
          </a:xfrm>
          <a:prstGeom prst="rect">
            <a:avLst/>
          </a:prstGeom>
        </p:spPr>
        <p:txBody>
          <a:bodyPr wrap="none">
            <a:spAutoFit/>
          </a:bodyPr>
          <a:lstStyle/>
          <a:p>
            <a:pPr lvl="0"/>
            <a:r>
              <a:rPr lang="en-US" altLang="ja-JP" sz="2400" kern="0" dirty="0" smtClean="0">
                <a:solidFill>
                  <a:schemeClr val="tx1"/>
                </a:solidFill>
                <a:latin typeface="+mj-ea"/>
                <a:ea typeface="+mj-ea"/>
              </a:rPr>
              <a:t>Reverse Engineering Trial</a:t>
            </a:r>
            <a:endParaRPr lang="ja-JP" altLang="en-US" sz="2400" kern="0" dirty="0">
              <a:solidFill>
                <a:schemeClr val="tx1"/>
              </a:solidFill>
              <a:latin typeface="+mj-ea"/>
              <a:ea typeface="+mj-ea"/>
            </a:endParaRPr>
          </a:p>
        </p:txBody>
      </p:sp>
    </p:spTree>
    <p:extLst>
      <p:ext uri="{BB962C8B-B14F-4D97-AF65-F5344CB8AC3E}">
        <p14:creationId xmlns:p14="http://schemas.microsoft.com/office/powerpoint/2010/main" xmlns="" val="4035790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1191" y="3157917"/>
            <a:ext cx="3732112" cy="480131"/>
          </a:xfrm>
        </p:spPr>
        <p:txBody>
          <a:bodyPr/>
          <a:lstStyle/>
          <a:p>
            <a:r>
              <a:rPr kumimoji="1" lang="en-US" altLang="ja-JP" sz="2800" dirty="0" smtClean="0"/>
              <a:t>COBOL</a:t>
            </a:r>
            <a:r>
              <a:rPr kumimoji="1" lang="ja-JP" altLang="en-US" sz="2800" dirty="0" smtClean="0"/>
              <a:t>廃止プロジェクト</a:t>
            </a:r>
            <a:endParaRPr kumimoji="1" lang="ja-JP" altLang="en-US" sz="2800" dirty="0"/>
          </a:p>
        </p:txBody>
      </p:sp>
      <p:sp>
        <p:nvSpPr>
          <p:cNvPr id="3" name="スライド番号プレースホルダ 2"/>
          <p:cNvSpPr>
            <a:spLocks noGrp="1"/>
          </p:cNvSpPr>
          <p:nvPr>
            <p:ph type="sldNum" sz="quarter" idx="10"/>
          </p:nvPr>
        </p:nvSpPr>
        <p:spPr/>
        <p:txBody>
          <a:bodyPr/>
          <a:lstStyle/>
          <a:p>
            <a:pPr>
              <a:defRPr/>
            </a:pPr>
            <a:fld id="{B69A64E9-DEE1-40B5-88E8-A6C3DD001D0B}" type="slidenum">
              <a:rPr lang="en-US" altLang="ja-JP" smtClean="0">
                <a:solidFill>
                  <a:prstClr val="black"/>
                </a:solidFill>
                <a:ea typeface="HGPｺﾞｼｯｸE"/>
              </a:rPr>
              <a:pPr>
                <a:defRPr/>
              </a:pPr>
              <a:t>35</a:t>
            </a:fld>
            <a:endParaRPr lang="en-US" altLang="ja-JP">
              <a:solidFill>
                <a:prstClr val="black"/>
              </a:solidFill>
              <a:ea typeface="HGPｺﾞｼｯｸE"/>
            </a:endParaRPr>
          </a:p>
        </p:txBody>
      </p:sp>
      <p:cxnSp>
        <p:nvCxnSpPr>
          <p:cNvPr id="6" name="直線コネクタ 5"/>
          <p:cNvCxnSpPr/>
          <p:nvPr/>
        </p:nvCxnSpPr>
        <p:spPr bwMode="auto">
          <a:xfrm>
            <a:off x="680276" y="3718823"/>
            <a:ext cx="3780000" cy="0"/>
          </a:xfrm>
          <a:prstGeom prst="line">
            <a:avLst/>
          </a:prstGeom>
          <a:noFill/>
          <a:ln w="9525"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xmlns="" val="13196736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191" y="261370"/>
            <a:ext cx="3254417" cy="424732"/>
          </a:xfrm>
        </p:spPr>
        <p:txBody>
          <a:bodyPr/>
          <a:lstStyle/>
          <a:p>
            <a:r>
              <a:rPr kumimoji="1" lang="ja-JP" altLang="en-US" dirty="0" smtClean="0"/>
              <a:t>全体ロードマップ</a:t>
            </a:r>
            <a:r>
              <a:rPr kumimoji="1" lang="en-US" altLang="ja-JP" dirty="0" smtClean="0"/>
              <a:t>(</a:t>
            </a:r>
            <a:r>
              <a:rPr lang="en-US" altLang="ja-JP" dirty="0" smtClean="0"/>
              <a:t>Draft)</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xmlns="" val="2703416770"/>
              </p:ext>
            </p:extLst>
          </p:nvPr>
        </p:nvGraphicFramePr>
        <p:xfrm>
          <a:off x="81469" y="1166793"/>
          <a:ext cx="8957752" cy="5225437"/>
        </p:xfrm>
        <a:graphic>
          <a:graphicData uri="http://schemas.openxmlformats.org/drawingml/2006/table">
            <a:tbl>
              <a:tblPr firstRow="1" bandRow="1">
                <a:tableStyleId>{5C22544A-7EE6-4342-B048-85BDC9FD1C3A}</a:tableStyleId>
              </a:tblPr>
              <a:tblGrid>
                <a:gridCol w="214931"/>
                <a:gridCol w="214931"/>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gridCol w="203045"/>
              </a:tblGrid>
              <a:tr h="418019">
                <a:tc gridSpan="4">
                  <a:txBody>
                    <a:bodyPr/>
                    <a:lstStyle/>
                    <a:p>
                      <a:pPr algn="ctr"/>
                      <a:r>
                        <a:rPr kumimoji="1" lang="en-US" altLang="ja-JP" sz="1800" b="0" dirty="0" smtClean="0">
                          <a:solidFill>
                            <a:schemeClr val="tx1"/>
                          </a:solidFill>
                          <a:latin typeface="+mj-ea"/>
                          <a:ea typeface="+mj-ea"/>
                          <a:cs typeface="Arial" pitchFamily="34" charset="0"/>
                        </a:rPr>
                        <a:t>FY15</a:t>
                      </a:r>
                      <a:endParaRPr kumimoji="1" lang="ja-JP" altLang="en-US" sz="1050" b="0" dirty="0">
                        <a:solidFill>
                          <a:schemeClr val="tx1"/>
                        </a:solidFill>
                        <a:latin typeface="+mj-ea"/>
                        <a:ea typeface="+mj-ea"/>
                        <a:cs typeface="Arial" pitchFamily="34" charset="0"/>
                      </a:endParaRPr>
                    </a:p>
                  </a:txBody>
                  <a:tcPr marL="68569" marR="68569" marT="45655" marB="45655">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l"/>
                      <a:endParaRPr kumimoji="1" lang="ja-JP" altLang="en-US" sz="1100" b="0" dirty="0">
                        <a:solidFill>
                          <a:schemeClr val="tx1"/>
                        </a:solidFill>
                        <a:latin typeface="+mj-ea"/>
                        <a:ea typeface="+mj-ea"/>
                        <a:cs typeface="Arial" pitchFamily="34" charset="0"/>
                      </a:endParaRPr>
                    </a:p>
                  </a:txBody>
                  <a:tcPr marL="68569" marR="68569" marT="45655" marB="45655">
                    <a:solidFill>
                      <a:schemeClr val="accent5">
                        <a:lumMod val="60000"/>
                        <a:lumOff val="40000"/>
                      </a:schemeClr>
                    </a:solidFill>
                  </a:tcPr>
                </a:tc>
                <a:tc hMerge="1">
                  <a:txBody>
                    <a:bodyPr/>
                    <a:lstStyle/>
                    <a:p>
                      <a:pPr algn="ctr"/>
                      <a:endParaRPr kumimoji="1" lang="ja-JP" altLang="en-US" sz="1100" b="0" dirty="0">
                        <a:solidFill>
                          <a:schemeClr val="tx1"/>
                        </a:solidFill>
                        <a:latin typeface="+mj-ea"/>
                        <a:ea typeface="+mj-ea"/>
                        <a:cs typeface="Arial" pitchFamily="34" charset="0"/>
                      </a:endParaRPr>
                    </a:p>
                  </a:txBody>
                  <a:tcPr marL="68569" marR="68569" marT="45655" marB="45655">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l"/>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8">
                  <a:txBody>
                    <a:bodyPr/>
                    <a:lstStyle/>
                    <a:p>
                      <a:pPr algn="ctr"/>
                      <a:r>
                        <a:rPr kumimoji="1" lang="en-US" altLang="ja-JP" sz="1800" b="0" dirty="0" smtClean="0">
                          <a:solidFill>
                            <a:schemeClr val="tx1"/>
                          </a:solidFill>
                          <a:latin typeface="+mj-ea"/>
                          <a:ea typeface="+mj-ea"/>
                          <a:cs typeface="Arial" pitchFamily="34" charset="0"/>
                        </a:rPr>
                        <a:t>FY16</a:t>
                      </a:r>
                      <a:endParaRPr kumimoji="1" lang="ja-JP" altLang="en-US" sz="18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endParaRPr>
                    </a:p>
                  </a:txBody>
                  <a:tcPr>
                    <a:solidFill>
                      <a:schemeClr val="bg2">
                        <a:lumMod val="75000"/>
                      </a:schemeClr>
                    </a:solidFill>
                  </a:tcPr>
                </a:tc>
                <a:tc hMerge="1">
                  <a:txBody>
                    <a:bodyPr/>
                    <a:lstStyle/>
                    <a:p>
                      <a:pPr algn="ctr"/>
                      <a:endParaRPr kumimoji="1" lang="ja-JP" altLang="en-US" sz="1200" dirty="0">
                        <a:solidFill>
                          <a:schemeClr val="bg1"/>
                        </a:solidFill>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l"/>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l"/>
                      <a:endParaRPr kumimoji="1" lang="ja-JP" altLang="en-US" sz="1200" dirty="0">
                        <a:solidFill>
                          <a:schemeClr val="bg1"/>
                        </a:solidFill>
                        <a:latin typeface="Arial" pitchFamily="34" charset="0"/>
                        <a:cs typeface="Arial" pitchFamily="34" charset="0"/>
                      </a:endParaRPr>
                    </a:p>
                  </a:txBody>
                  <a:tcPr marL="91425" marR="91425" marT="45696" marB="45696">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endParaRPr>
                    </a:p>
                  </a:txBody>
                  <a:tcPr>
                    <a:solidFill>
                      <a:schemeClr val="bg2">
                        <a:lumMod val="75000"/>
                      </a:schemeClr>
                    </a:solidFill>
                  </a:tcPr>
                </a:tc>
                <a:tc gridSpan="8">
                  <a:txBody>
                    <a:bodyPr/>
                    <a:lstStyle/>
                    <a:p>
                      <a:pPr algn="ctr"/>
                      <a:r>
                        <a:rPr kumimoji="1" lang="en-US" altLang="ja-JP" sz="1800" b="0" dirty="0" smtClean="0">
                          <a:solidFill>
                            <a:schemeClr val="tx1"/>
                          </a:solidFill>
                          <a:latin typeface="+mj-ea"/>
                          <a:ea typeface="+mj-ea"/>
                          <a:cs typeface="Arial" pitchFamily="34" charset="0"/>
                        </a:rPr>
                        <a:t>FY17</a:t>
                      </a:r>
                      <a:endParaRPr kumimoji="1" lang="ja-JP" altLang="en-US" sz="18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l"/>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l"/>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l"/>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l"/>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8">
                  <a:txBody>
                    <a:bodyPr/>
                    <a:lstStyle/>
                    <a:p>
                      <a:pPr algn="ctr"/>
                      <a:r>
                        <a:rPr kumimoji="1" lang="en-US" altLang="ja-JP" sz="1800" b="0" dirty="0" smtClean="0">
                          <a:solidFill>
                            <a:schemeClr val="tx1"/>
                          </a:solidFill>
                          <a:latin typeface="+mj-ea"/>
                          <a:ea typeface="+mj-ea"/>
                          <a:cs typeface="Arial" pitchFamily="34" charset="0"/>
                        </a:rPr>
                        <a:t>FY18</a:t>
                      </a:r>
                      <a:endParaRPr kumimoji="1" lang="ja-JP" altLang="en-US" sz="18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8">
                  <a:txBody>
                    <a:bodyPr/>
                    <a:lstStyle/>
                    <a:p>
                      <a:pPr algn="ctr"/>
                      <a:r>
                        <a:rPr kumimoji="1" lang="en-US" altLang="ja-JP" sz="1800" b="0" dirty="0" smtClean="0">
                          <a:solidFill>
                            <a:schemeClr val="tx1"/>
                          </a:solidFill>
                          <a:latin typeface="+mj-ea"/>
                          <a:ea typeface="+mj-ea"/>
                          <a:cs typeface="Arial" pitchFamily="34" charset="0"/>
                        </a:rPr>
                        <a:t>FY19</a:t>
                      </a:r>
                      <a:endParaRPr kumimoji="1" lang="ja-JP" altLang="en-US" sz="18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8">
                  <a:txBody>
                    <a:bodyPr/>
                    <a:lstStyle/>
                    <a:p>
                      <a:pPr algn="ctr"/>
                      <a:r>
                        <a:rPr kumimoji="1" lang="en-US" altLang="ja-JP" sz="1800" b="0" dirty="0" smtClean="0">
                          <a:solidFill>
                            <a:schemeClr val="tx1"/>
                          </a:solidFill>
                          <a:latin typeface="+mj-ea"/>
                          <a:ea typeface="+mj-ea"/>
                          <a:cs typeface="Arial" pitchFamily="34" charset="0"/>
                        </a:rPr>
                        <a:t>FY20</a:t>
                      </a:r>
                      <a:endParaRPr kumimoji="1" lang="ja-JP" altLang="en-US" sz="18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r>
              <a:tr h="216436">
                <a:tc gridSpan="2">
                  <a:txBody>
                    <a:bodyPr/>
                    <a:lstStyle/>
                    <a:p>
                      <a:pPr algn="ctr"/>
                      <a:r>
                        <a:rPr kumimoji="1" lang="en-US" altLang="ja-JP" sz="1200" b="0" dirty="0" smtClean="0">
                          <a:solidFill>
                            <a:schemeClr val="tx1"/>
                          </a:solidFill>
                          <a:latin typeface="+mj-ea"/>
                          <a:ea typeface="+mj-ea"/>
                          <a:cs typeface="Arial" pitchFamily="34" charset="0"/>
                        </a:rPr>
                        <a:t>Q3</a:t>
                      </a:r>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60000"/>
                        <a:lumOff val="40000"/>
                      </a:schemeClr>
                    </a:solidFill>
                  </a:tcPr>
                </a:tc>
                <a:tc hMerge="1">
                  <a:txBody>
                    <a:bodyPr/>
                    <a:lstStyle/>
                    <a:p>
                      <a:pPr algn="ctr"/>
                      <a:endParaRPr kumimoji="1" lang="ja-JP" altLang="en-US" sz="1100" b="0" dirty="0">
                        <a:solidFill>
                          <a:schemeClr val="tx1"/>
                        </a:solidFill>
                        <a:latin typeface="+mj-ea"/>
                        <a:ea typeface="+mj-ea"/>
                        <a:cs typeface="Arial" pitchFamily="34" charset="0"/>
                      </a:endParaRPr>
                    </a:p>
                  </a:txBody>
                  <a:tcPr marL="68569" marR="68569" marT="45655" marB="45655">
                    <a:solidFill>
                      <a:schemeClr val="accent5">
                        <a:lumMod val="60000"/>
                        <a:lumOff val="40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Q4</a:t>
                      </a:r>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Q1</a:t>
                      </a:r>
                      <a:endParaRPr kumimoji="1" lang="ja-JP" altLang="en-US" sz="1200" b="0" dirty="0">
                        <a:solidFill>
                          <a:schemeClr val="tx1"/>
                        </a:solidFill>
                        <a:latin typeface="+mj-ea"/>
                        <a:ea typeface="+mj-ea"/>
                        <a:cs typeface="Arial" pitchFamily="34" charset="0"/>
                      </a:endParaRPr>
                    </a:p>
                  </a:txBody>
                  <a:tcPr marL="68569" marR="68569" marT="45655" marB="45655">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Q2</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Q3</a:t>
                      </a:r>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Q4</a:t>
                      </a:r>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Q1</a:t>
                      </a:r>
                      <a:endParaRPr kumimoji="1" lang="ja-JP" altLang="en-US" sz="1200" b="0" dirty="0">
                        <a:solidFill>
                          <a:schemeClr val="tx1"/>
                        </a:solidFill>
                        <a:latin typeface="+mj-ea"/>
                        <a:ea typeface="+mj-ea"/>
                        <a:cs typeface="Arial" pitchFamily="34" charset="0"/>
                      </a:endParaRPr>
                    </a:p>
                  </a:txBody>
                  <a:tcPr marL="68569" marR="68569" marT="45655" marB="45655">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Q2</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Q3</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Q4</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Q1</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Q2</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Q3</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Q4</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Q1</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Q2</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Q3</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Q4</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Q1</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Q2</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Q3</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c gridSpan="2">
                  <a:txBody>
                    <a:bodyPr/>
                    <a:lstStyle/>
                    <a:p>
                      <a:pPr algn="ctr"/>
                      <a:r>
                        <a:rPr kumimoji="1" lang="en-US" altLang="ja-JP" sz="1200" b="0" dirty="0" smtClean="0">
                          <a:solidFill>
                            <a:schemeClr val="tx1"/>
                          </a:solidFill>
                          <a:latin typeface="+mj-ea"/>
                          <a:ea typeface="+mj-ea"/>
                          <a:cs typeface="Arial" pitchFamily="34" charset="0"/>
                        </a:rPr>
                        <a:t>Q4</a:t>
                      </a:r>
                      <a:endParaRPr kumimoji="1" lang="ja-JP" altLang="en-US" sz="1200" b="0" dirty="0">
                        <a:solidFill>
                          <a:schemeClr val="tx1"/>
                        </a:solidFill>
                        <a:latin typeface="+mj-ea"/>
                        <a:ea typeface="+mj-ea"/>
                        <a:cs typeface="Arial" pitchFamily="34" charset="0"/>
                      </a:endParaRPr>
                    </a:p>
                  </a:txBody>
                  <a:tcPr marL="68569" marR="68569"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5">
                        <a:lumMod val="60000"/>
                        <a:lumOff val="40000"/>
                      </a:schemeClr>
                    </a:solidFill>
                  </a:tcPr>
                </a:tc>
                <a:tc hMerge="1">
                  <a:txBody>
                    <a:bodyPr/>
                    <a:lstStyle/>
                    <a:p>
                      <a:pPr algn="ctr"/>
                      <a:endParaRPr kumimoji="1" lang="ja-JP" altLang="en-US" sz="1200" dirty="0">
                        <a:solidFill>
                          <a:schemeClr val="bg1"/>
                        </a:solidFill>
                        <a:latin typeface="Arial" pitchFamily="34" charset="0"/>
                        <a:cs typeface="Arial" pitchFamily="34" charset="0"/>
                      </a:endParaRPr>
                    </a:p>
                  </a:txBody>
                  <a:tcPr marL="91425" marR="91425" marT="45655" marB="4565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lumMod val="75000"/>
                      </a:schemeClr>
                    </a:solidFill>
                  </a:tcPr>
                </a:tc>
              </a:tr>
              <a:tr h="4533228">
                <a:tc>
                  <a:txBody>
                    <a:bodyPr/>
                    <a:lstStyle/>
                    <a:p>
                      <a:endParaRPr kumimoji="1" lang="en-US" altLang="ja-JP" sz="1100" b="0" baseline="0" dirty="0" smtClean="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en-US" altLang="ja-JP" sz="1100" b="0" baseline="0" dirty="0" smtClean="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p>
                      <a:endParaRPr kumimoji="1" lang="en-US" altLang="ja-JP" sz="1200" b="0" dirty="0" smtClean="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c>
                  <a:txBody>
                    <a:bodyPr/>
                    <a:lstStyle/>
                    <a:p>
                      <a:endParaRPr kumimoji="1" lang="ja-JP" altLang="en-US" sz="1200" b="0" dirty="0">
                        <a:solidFill>
                          <a:schemeClr val="tx1"/>
                        </a:solidFill>
                        <a:latin typeface="+mj-ea"/>
                        <a:ea typeface="+mj-ea"/>
                        <a:cs typeface="Arial" pitchFamily="34" charset="0"/>
                      </a:endParaRPr>
                    </a:p>
                  </a:txBody>
                  <a:tcPr marL="68569" marR="68569" marT="45655" marB="45655">
                    <a:solidFill>
                      <a:schemeClr val="accent5">
                        <a:lumMod val="20000"/>
                        <a:lumOff val="80000"/>
                      </a:schemeClr>
                    </a:solidFill>
                  </a:tcPr>
                </a:tc>
              </a:tr>
            </a:tbl>
          </a:graphicData>
        </a:graphic>
      </p:graphicFrame>
      <p:sp>
        <p:nvSpPr>
          <p:cNvPr id="45" name="ホームベース 44"/>
          <p:cNvSpPr/>
          <p:nvPr/>
        </p:nvSpPr>
        <p:spPr bwMode="auto">
          <a:xfrm>
            <a:off x="903723" y="2470856"/>
            <a:ext cx="3261083" cy="301946"/>
          </a:xfrm>
          <a:prstGeom prst="homePlate">
            <a:avLst>
              <a:gd name="adj" fmla="val 25000"/>
            </a:avLst>
          </a:prstGeom>
          <a:ln>
            <a:headEnd type="none" w="med" len="med"/>
            <a:tailEnd type="triangle" w="med" len="med"/>
          </a:ln>
          <a:effectLst>
            <a:glow rad="139700">
              <a:schemeClr val="accent3">
                <a:satMod val="175000"/>
                <a:alpha val="40000"/>
              </a:schemeClr>
            </a:glow>
            <a:outerShdw blurRad="40000" dist="20000" dir="5400000" rotWithShape="0">
              <a:srgbClr val="000000">
                <a:alpha val="38000"/>
              </a:srgbClr>
            </a:outerShdw>
          </a:effectLst>
          <a:extLst/>
        </p:spPr>
        <p:style>
          <a:lnRef idx="1">
            <a:schemeClr val="accent3"/>
          </a:lnRef>
          <a:fillRef idx="2">
            <a:schemeClr val="accent3"/>
          </a:fillRef>
          <a:effectRef idx="1">
            <a:schemeClr val="accent3"/>
          </a:effectRef>
          <a:fontRef idx="minor">
            <a:schemeClr val="dk1"/>
          </a:fontRef>
        </p:style>
        <p:txBody>
          <a:bodyPr wrap="none" anchor="ctr" anchorCtr="1"/>
          <a:lstStyle/>
          <a:p>
            <a:pPr>
              <a:defRPr/>
            </a:pPr>
            <a:r>
              <a:rPr lang="en-US" altLang="ja-JP" sz="1600" dirty="0" smtClean="0">
                <a:solidFill>
                  <a:schemeClr val="tx1"/>
                </a:solidFill>
                <a:latin typeface="+mn-ea"/>
                <a:ea typeface="+mn-ea"/>
                <a:cs typeface="Arial" pitchFamily="34" charset="0"/>
              </a:rPr>
              <a:t>PCS/CATS</a:t>
            </a:r>
            <a:endParaRPr lang="en-US" altLang="ja-JP" sz="1600" dirty="0">
              <a:solidFill>
                <a:schemeClr val="tx1"/>
              </a:solidFill>
              <a:latin typeface="+mn-ea"/>
              <a:ea typeface="+mn-ea"/>
              <a:cs typeface="Arial" pitchFamily="34" charset="0"/>
            </a:endParaRPr>
          </a:p>
        </p:txBody>
      </p:sp>
      <p:sp>
        <p:nvSpPr>
          <p:cNvPr id="46" name="二等辺三角形 45"/>
          <p:cNvSpPr/>
          <p:nvPr/>
        </p:nvSpPr>
        <p:spPr>
          <a:xfrm>
            <a:off x="7365017" y="2125145"/>
            <a:ext cx="112903" cy="1297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smtClean="0">
              <a:solidFill>
                <a:schemeClr val="tx1"/>
              </a:solidFill>
              <a:latin typeface="+mn-ea"/>
            </a:endParaRPr>
          </a:p>
        </p:txBody>
      </p:sp>
      <p:sp>
        <p:nvSpPr>
          <p:cNvPr id="47" name="テキスト ボックス 46"/>
          <p:cNvSpPr txBox="1"/>
          <p:nvPr/>
        </p:nvSpPr>
        <p:spPr>
          <a:xfrm>
            <a:off x="7477920" y="1944087"/>
            <a:ext cx="986483" cy="480131"/>
          </a:xfrm>
          <a:prstGeom prst="rect">
            <a:avLst/>
          </a:prstGeom>
          <a:noFill/>
        </p:spPr>
        <p:txBody>
          <a:bodyPr wrap="square" rtlCol="0">
            <a:spAutoFit/>
          </a:bodyPr>
          <a:lstStyle/>
          <a:p>
            <a:r>
              <a:rPr kumimoji="1" lang="en-US" altLang="ja-JP" sz="1400" dirty="0" smtClean="0">
                <a:solidFill>
                  <a:schemeClr val="tx1"/>
                </a:solidFill>
                <a:latin typeface="+mn-ea"/>
                <a:ea typeface="+mn-ea"/>
              </a:rPr>
              <a:t>COBOL</a:t>
            </a:r>
          </a:p>
          <a:p>
            <a:r>
              <a:rPr kumimoji="1" lang="ja-JP" altLang="en-US" sz="1400" dirty="0" smtClean="0">
                <a:solidFill>
                  <a:schemeClr val="tx1"/>
                </a:solidFill>
                <a:latin typeface="+mn-ea"/>
                <a:ea typeface="+mn-ea"/>
              </a:rPr>
              <a:t>廃止完了</a:t>
            </a:r>
            <a:endParaRPr kumimoji="1" lang="ja-JP" altLang="en-US" sz="1400" dirty="0">
              <a:solidFill>
                <a:schemeClr val="tx1"/>
              </a:solidFill>
              <a:latin typeface="+mn-ea"/>
              <a:ea typeface="+mn-ea"/>
            </a:endParaRPr>
          </a:p>
        </p:txBody>
      </p:sp>
      <p:sp>
        <p:nvSpPr>
          <p:cNvPr id="7" name="ホームベース 6"/>
          <p:cNvSpPr/>
          <p:nvPr/>
        </p:nvSpPr>
        <p:spPr bwMode="auto">
          <a:xfrm>
            <a:off x="3159390" y="3685050"/>
            <a:ext cx="1618020" cy="30194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en-US" altLang="ja-JP" sz="1600" dirty="0" smtClean="0">
                <a:solidFill>
                  <a:schemeClr val="tx1"/>
                </a:solidFill>
                <a:latin typeface="+mn-ea"/>
                <a:ea typeface="+mn-ea"/>
                <a:cs typeface="Arial" pitchFamily="34" charset="0"/>
              </a:rPr>
              <a:t>VLM</a:t>
            </a:r>
            <a:endParaRPr lang="en-US" altLang="ja-JP" sz="1600" dirty="0">
              <a:solidFill>
                <a:schemeClr val="tx1"/>
              </a:solidFill>
              <a:latin typeface="+mn-ea"/>
              <a:ea typeface="+mn-ea"/>
              <a:cs typeface="Arial" pitchFamily="34" charset="0"/>
            </a:endParaRPr>
          </a:p>
        </p:txBody>
      </p:sp>
      <p:sp>
        <p:nvSpPr>
          <p:cNvPr id="8" name="ホームベース 7"/>
          <p:cNvSpPr/>
          <p:nvPr/>
        </p:nvSpPr>
        <p:spPr bwMode="auto">
          <a:xfrm>
            <a:off x="5592327" y="3711017"/>
            <a:ext cx="805127" cy="30194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en-US" altLang="ja-JP" sz="1600" dirty="0" smtClean="0">
                <a:solidFill>
                  <a:schemeClr val="tx1"/>
                </a:solidFill>
                <a:latin typeface="+mn-ea"/>
                <a:ea typeface="+mn-ea"/>
                <a:cs typeface="Arial" pitchFamily="34" charset="0"/>
              </a:rPr>
              <a:t>M-LINE</a:t>
            </a:r>
            <a:endParaRPr lang="en-US" altLang="ja-JP" sz="1600" dirty="0">
              <a:solidFill>
                <a:schemeClr val="tx1"/>
              </a:solidFill>
              <a:latin typeface="+mn-ea"/>
              <a:ea typeface="+mn-ea"/>
              <a:cs typeface="Arial" pitchFamily="34" charset="0"/>
            </a:endParaRPr>
          </a:p>
        </p:txBody>
      </p:sp>
      <p:sp>
        <p:nvSpPr>
          <p:cNvPr id="9" name="ホームベース 8"/>
          <p:cNvSpPr/>
          <p:nvPr/>
        </p:nvSpPr>
        <p:spPr bwMode="auto">
          <a:xfrm>
            <a:off x="5374310" y="5960111"/>
            <a:ext cx="770996" cy="306219"/>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en-US" altLang="ja-JP" sz="1400" dirty="0" smtClean="0">
                <a:solidFill>
                  <a:schemeClr val="tx1"/>
                </a:solidFill>
                <a:latin typeface="+mn-ea"/>
                <a:ea typeface="+mn-ea"/>
                <a:cs typeface="Arial" pitchFamily="34" charset="0"/>
              </a:rPr>
              <a:t>MCS</a:t>
            </a:r>
            <a:endParaRPr lang="en-US" altLang="ja-JP" sz="1400" dirty="0">
              <a:solidFill>
                <a:schemeClr val="tx1"/>
              </a:solidFill>
              <a:latin typeface="+mn-ea"/>
              <a:ea typeface="+mn-ea"/>
              <a:cs typeface="Arial" pitchFamily="34" charset="0"/>
            </a:endParaRPr>
          </a:p>
        </p:txBody>
      </p:sp>
      <p:sp>
        <p:nvSpPr>
          <p:cNvPr id="10" name="ホームベース 9"/>
          <p:cNvSpPr/>
          <p:nvPr/>
        </p:nvSpPr>
        <p:spPr bwMode="auto">
          <a:xfrm>
            <a:off x="6152044" y="5961410"/>
            <a:ext cx="805127" cy="30194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ja-JP" altLang="en-US" sz="1100" dirty="0" smtClean="0">
                <a:solidFill>
                  <a:schemeClr val="tx1"/>
                </a:solidFill>
                <a:latin typeface="+mn-ea"/>
                <a:ea typeface="+mn-ea"/>
                <a:cs typeface="Arial" pitchFamily="34" charset="0"/>
              </a:rPr>
              <a:t>試作</a:t>
            </a:r>
            <a:r>
              <a:rPr lang="en-US" altLang="ja-JP" sz="1100" dirty="0" smtClean="0">
                <a:solidFill>
                  <a:schemeClr val="tx1"/>
                </a:solidFill>
                <a:latin typeface="+mn-ea"/>
                <a:ea typeface="+mn-ea"/>
                <a:cs typeface="Arial" pitchFamily="34" charset="0"/>
              </a:rPr>
              <a:t>ANEMS</a:t>
            </a:r>
            <a:endParaRPr lang="en-US" altLang="ja-JP" sz="1100" dirty="0">
              <a:solidFill>
                <a:schemeClr val="tx1"/>
              </a:solidFill>
              <a:latin typeface="+mn-ea"/>
              <a:ea typeface="+mn-ea"/>
              <a:cs typeface="Arial" pitchFamily="34" charset="0"/>
            </a:endParaRPr>
          </a:p>
        </p:txBody>
      </p:sp>
      <p:sp>
        <p:nvSpPr>
          <p:cNvPr id="11" name="ホームベース 10"/>
          <p:cNvSpPr/>
          <p:nvPr/>
        </p:nvSpPr>
        <p:spPr bwMode="auto">
          <a:xfrm>
            <a:off x="4783761" y="4169178"/>
            <a:ext cx="805127" cy="30194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en-US" altLang="ja-JP" sz="1600" dirty="0" smtClean="0">
                <a:solidFill>
                  <a:schemeClr val="tx1"/>
                </a:solidFill>
                <a:latin typeface="+mn-ea"/>
                <a:ea typeface="+mn-ea"/>
                <a:cs typeface="Arial" pitchFamily="34" charset="0"/>
              </a:rPr>
              <a:t>Shipping Advice</a:t>
            </a:r>
            <a:endParaRPr lang="en-US" altLang="ja-JP" sz="1600" dirty="0">
              <a:solidFill>
                <a:schemeClr val="tx1"/>
              </a:solidFill>
              <a:latin typeface="+mn-ea"/>
              <a:ea typeface="+mn-ea"/>
              <a:cs typeface="Arial" pitchFamily="34" charset="0"/>
            </a:endParaRPr>
          </a:p>
        </p:txBody>
      </p:sp>
      <p:sp>
        <p:nvSpPr>
          <p:cNvPr id="12" name="ホームベース 11"/>
          <p:cNvSpPr/>
          <p:nvPr/>
        </p:nvSpPr>
        <p:spPr bwMode="auto">
          <a:xfrm>
            <a:off x="3159390" y="4708778"/>
            <a:ext cx="1618020" cy="30194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en-US" altLang="ja-JP" sz="1600" dirty="0" smtClean="0">
                <a:solidFill>
                  <a:schemeClr val="tx1"/>
                </a:solidFill>
                <a:latin typeface="+mn-ea"/>
                <a:ea typeface="+mn-ea"/>
                <a:cs typeface="Arial" pitchFamily="34" charset="0"/>
              </a:rPr>
              <a:t>IPC</a:t>
            </a:r>
            <a:endParaRPr lang="en-US" altLang="ja-JP" sz="1600" dirty="0">
              <a:solidFill>
                <a:schemeClr val="tx1"/>
              </a:solidFill>
              <a:latin typeface="+mn-ea"/>
              <a:ea typeface="+mn-ea"/>
              <a:cs typeface="Arial" pitchFamily="34" charset="0"/>
            </a:endParaRPr>
          </a:p>
        </p:txBody>
      </p:sp>
      <p:sp>
        <p:nvSpPr>
          <p:cNvPr id="13" name="ホームベース 12"/>
          <p:cNvSpPr/>
          <p:nvPr/>
        </p:nvSpPr>
        <p:spPr bwMode="auto">
          <a:xfrm>
            <a:off x="4569183" y="5966017"/>
            <a:ext cx="805127" cy="30194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ja-JP" altLang="en-US" sz="1100" dirty="0" smtClean="0">
                <a:solidFill>
                  <a:schemeClr val="tx1"/>
                </a:solidFill>
                <a:latin typeface="+mn-ea"/>
                <a:ea typeface="+mn-ea"/>
                <a:cs typeface="Arial" pitchFamily="34" charset="0"/>
              </a:rPr>
              <a:t>ユニット</a:t>
            </a:r>
            <a:r>
              <a:rPr lang="en-US" altLang="ja-JP" sz="1100" dirty="0" smtClean="0">
                <a:solidFill>
                  <a:schemeClr val="tx1"/>
                </a:solidFill>
                <a:latin typeface="+mn-ea"/>
                <a:ea typeface="+mn-ea"/>
                <a:cs typeface="Arial" pitchFamily="34" charset="0"/>
              </a:rPr>
              <a:t>PPC</a:t>
            </a:r>
            <a:endParaRPr lang="en-US" altLang="ja-JP" sz="1100" dirty="0">
              <a:solidFill>
                <a:schemeClr val="tx1"/>
              </a:solidFill>
              <a:latin typeface="+mn-ea"/>
              <a:ea typeface="+mn-ea"/>
              <a:cs typeface="Arial" pitchFamily="34" charset="0"/>
            </a:endParaRPr>
          </a:p>
        </p:txBody>
      </p:sp>
      <p:sp>
        <p:nvSpPr>
          <p:cNvPr id="15" name="ホームベース 14"/>
          <p:cNvSpPr/>
          <p:nvPr/>
        </p:nvSpPr>
        <p:spPr bwMode="auto">
          <a:xfrm>
            <a:off x="4166522" y="5495397"/>
            <a:ext cx="1618020" cy="30194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en-US" altLang="ja-JP" sz="1600" dirty="0" smtClean="0">
                <a:solidFill>
                  <a:schemeClr val="tx1"/>
                </a:solidFill>
                <a:latin typeface="+mn-ea"/>
                <a:ea typeface="+mn-ea"/>
                <a:cs typeface="Arial" pitchFamily="34" charset="0"/>
              </a:rPr>
              <a:t>KOHKI</a:t>
            </a:r>
            <a:endParaRPr lang="en-US" altLang="ja-JP" sz="1600" dirty="0">
              <a:solidFill>
                <a:schemeClr val="tx1"/>
              </a:solidFill>
              <a:latin typeface="+mn-ea"/>
              <a:ea typeface="+mn-ea"/>
              <a:cs typeface="Arial" pitchFamily="34" charset="0"/>
            </a:endParaRPr>
          </a:p>
        </p:txBody>
      </p:sp>
      <p:sp>
        <p:nvSpPr>
          <p:cNvPr id="16" name="ホームベース 15"/>
          <p:cNvSpPr/>
          <p:nvPr/>
        </p:nvSpPr>
        <p:spPr bwMode="auto">
          <a:xfrm>
            <a:off x="3756290" y="5956772"/>
            <a:ext cx="805127" cy="30194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ja-JP" altLang="en-US" sz="1400" dirty="0" smtClean="0">
                <a:solidFill>
                  <a:schemeClr val="tx1"/>
                </a:solidFill>
                <a:latin typeface="+mn-ea"/>
                <a:ea typeface="+mn-ea"/>
                <a:cs typeface="Arial" pitchFamily="34" charset="0"/>
              </a:rPr>
              <a:t>直材管理</a:t>
            </a:r>
            <a:endParaRPr lang="en-US" altLang="ja-JP" sz="1400" dirty="0">
              <a:solidFill>
                <a:schemeClr val="tx1"/>
              </a:solidFill>
              <a:latin typeface="+mn-ea"/>
              <a:ea typeface="+mn-ea"/>
              <a:cs typeface="Arial" pitchFamily="34" charset="0"/>
            </a:endParaRPr>
          </a:p>
        </p:txBody>
      </p:sp>
      <p:sp>
        <p:nvSpPr>
          <p:cNvPr id="18" name="ホームベース 17"/>
          <p:cNvSpPr/>
          <p:nvPr/>
        </p:nvSpPr>
        <p:spPr bwMode="auto">
          <a:xfrm>
            <a:off x="5397047" y="5047334"/>
            <a:ext cx="1618020" cy="30194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en-US" altLang="ja-JP" sz="1600" dirty="0" smtClean="0">
                <a:solidFill>
                  <a:schemeClr val="tx1"/>
                </a:solidFill>
                <a:latin typeface="+mn-ea"/>
                <a:ea typeface="+mn-ea"/>
                <a:cs typeface="Arial" pitchFamily="34" charset="0"/>
              </a:rPr>
              <a:t>GLOBAL</a:t>
            </a:r>
            <a:endParaRPr lang="en-US" altLang="ja-JP" sz="1600" dirty="0">
              <a:solidFill>
                <a:schemeClr val="tx1"/>
              </a:solidFill>
              <a:latin typeface="+mn-ea"/>
              <a:ea typeface="+mn-ea"/>
              <a:cs typeface="Arial" pitchFamily="34" charset="0"/>
            </a:endParaRPr>
          </a:p>
        </p:txBody>
      </p:sp>
      <p:sp>
        <p:nvSpPr>
          <p:cNvPr id="19" name="二等辺三角形 18"/>
          <p:cNvSpPr/>
          <p:nvPr/>
        </p:nvSpPr>
        <p:spPr>
          <a:xfrm>
            <a:off x="4710916" y="3762064"/>
            <a:ext cx="112903" cy="1297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smtClean="0">
              <a:solidFill>
                <a:schemeClr val="tx1"/>
              </a:solidFill>
              <a:latin typeface="+mn-ea"/>
            </a:endParaRPr>
          </a:p>
        </p:txBody>
      </p:sp>
      <p:sp>
        <p:nvSpPr>
          <p:cNvPr id="20" name="テキスト ボックス 19"/>
          <p:cNvSpPr txBox="1"/>
          <p:nvPr/>
        </p:nvSpPr>
        <p:spPr>
          <a:xfrm>
            <a:off x="4823819" y="3581006"/>
            <a:ext cx="909447" cy="480131"/>
          </a:xfrm>
          <a:prstGeom prst="rect">
            <a:avLst/>
          </a:prstGeom>
          <a:noFill/>
        </p:spPr>
        <p:txBody>
          <a:bodyPr wrap="square" rtlCol="0">
            <a:spAutoFit/>
          </a:bodyPr>
          <a:lstStyle/>
          <a:p>
            <a:r>
              <a:rPr kumimoji="1" lang="ja-JP" altLang="en-US" sz="1400" dirty="0" smtClean="0">
                <a:solidFill>
                  <a:schemeClr val="tx1"/>
                </a:solidFill>
                <a:latin typeface="+mn-ea"/>
                <a:ea typeface="+mn-ea"/>
              </a:rPr>
              <a:t>立上</a:t>
            </a:r>
            <a:endParaRPr kumimoji="1" lang="en-US" altLang="ja-JP" sz="1400" dirty="0" smtClean="0">
              <a:solidFill>
                <a:schemeClr val="tx1"/>
              </a:solidFill>
              <a:latin typeface="+mn-ea"/>
              <a:ea typeface="+mn-ea"/>
            </a:endParaRPr>
          </a:p>
          <a:p>
            <a:r>
              <a:rPr kumimoji="1" lang="ja-JP" altLang="en-US" sz="1400" dirty="0" smtClean="0">
                <a:solidFill>
                  <a:schemeClr val="tx1"/>
                </a:solidFill>
                <a:latin typeface="+mn-ea"/>
                <a:ea typeface="+mn-ea"/>
              </a:rPr>
              <a:t>夏限定</a:t>
            </a:r>
            <a:endParaRPr kumimoji="1" lang="ja-JP" altLang="en-US" sz="1400" dirty="0">
              <a:solidFill>
                <a:schemeClr val="tx1"/>
              </a:solidFill>
              <a:latin typeface="+mn-ea"/>
              <a:ea typeface="+mn-ea"/>
            </a:endParaRPr>
          </a:p>
        </p:txBody>
      </p:sp>
      <p:sp>
        <p:nvSpPr>
          <p:cNvPr id="21" name="二等辺三角形 20"/>
          <p:cNvSpPr/>
          <p:nvPr/>
        </p:nvSpPr>
        <p:spPr>
          <a:xfrm>
            <a:off x="6334111" y="3795447"/>
            <a:ext cx="112903" cy="129773"/>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2000" dirty="0" smtClean="0">
              <a:solidFill>
                <a:schemeClr val="tx1"/>
              </a:solidFill>
              <a:latin typeface="+mn-ea"/>
            </a:endParaRPr>
          </a:p>
        </p:txBody>
      </p:sp>
      <p:sp>
        <p:nvSpPr>
          <p:cNvPr id="22" name="テキスト ボックス 21"/>
          <p:cNvSpPr txBox="1"/>
          <p:nvPr/>
        </p:nvSpPr>
        <p:spPr>
          <a:xfrm>
            <a:off x="6447014" y="3614390"/>
            <a:ext cx="909447" cy="480131"/>
          </a:xfrm>
          <a:prstGeom prst="rect">
            <a:avLst/>
          </a:prstGeom>
          <a:noFill/>
        </p:spPr>
        <p:txBody>
          <a:bodyPr wrap="square" rtlCol="0">
            <a:spAutoFit/>
          </a:bodyPr>
          <a:lstStyle/>
          <a:p>
            <a:r>
              <a:rPr kumimoji="1" lang="ja-JP" altLang="en-US" sz="1400" dirty="0" smtClean="0">
                <a:solidFill>
                  <a:schemeClr val="tx1"/>
                </a:solidFill>
                <a:latin typeface="+mn-ea"/>
                <a:ea typeface="+mn-ea"/>
              </a:rPr>
              <a:t>立上</a:t>
            </a:r>
            <a:endParaRPr kumimoji="1" lang="en-US" altLang="ja-JP" sz="1400" dirty="0" smtClean="0">
              <a:solidFill>
                <a:schemeClr val="tx1"/>
              </a:solidFill>
              <a:latin typeface="+mn-ea"/>
              <a:ea typeface="+mn-ea"/>
            </a:endParaRPr>
          </a:p>
          <a:p>
            <a:r>
              <a:rPr kumimoji="1" lang="ja-JP" altLang="en-US" sz="1400" dirty="0" smtClean="0">
                <a:solidFill>
                  <a:schemeClr val="tx1"/>
                </a:solidFill>
                <a:latin typeface="+mn-ea"/>
                <a:ea typeface="+mn-ea"/>
              </a:rPr>
              <a:t>夏限定</a:t>
            </a:r>
            <a:endParaRPr kumimoji="1" lang="ja-JP" altLang="en-US" sz="1400" dirty="0">
              <a:solidFill>
                <a:schemeClr val="tx1"/>
              </a:solidFill>
              <a:latin typeface="+mn-ea"/>
              <a:ea typeface="+mn-ea"/>
            </a:endParaRPr>
          </a:p>
        </p:txBody>
      </p:sp>
      <p:sp>
        <p:nvSpPr>
          <p:cNvPr id="23" name="二等辺三角形 22"/>
          <p:cNvSpPr/>
          <p:nvPr/>
        </p:nvSpPr>
        <p:spPr>
          <a:xfrm>
            <a:off x="4707653" y="4776212"/>
            <a:ext cx="112903" cy="1297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smtClean="0">
              <a:solidFill>
                <a:schemeClr val="tx1"/>
              </a:solidFill>
              <a:latin typeface="+mn-ea"/>
            </a:endParaRPr>
          </a:p>
        </p:txBody>
      </p:sp>
      <p:sp>
        <p:nvSpPr>
          <p:cNvPr id="24" name="テキスト ボックス 23"/>
          <p:cNvSpPr txBox="1"/>
          <p:nvPr/>
        </p:nvSpPr>
        <p:spPr>
          <a:xfrm>
            <a:off x="4820556" y="4595154"/>
            <a:ext cx="1123044" cy="674031"/>
          </a:xfrm>
          <a:prstGeom prst="rect">
            <a:avLst/>
          </a:prstGeom>
          <a:noFill/>
        </p:spPr>
        <p:txBody>
          <a:bodyPr wrap="square" rtlCol="0">
            <a:spAutoFit/>
          </a:bodyPr>
          <a:lstStyle/>
          <a:p>
            <a:r>
              <a:rPr kumimoji="1" lang="ja-JP" altLang="en-US" sz="1400" dirty="0" smtClean="0">
                <a:solidFill>
                  <a:schemeClr val="tx1"/>
                </a:solidFill>
                <a:latin typeface="+mn-ea"/>
                <a:ea typeface="+mn-ea"/>
              </a:rPr>
              <a:t>立上</a:t>
            </a:r>
            <a:endParaRPr kumimoji="1" lang="en-US" altLang="ja-JP" sz="1400" dirty="0" smtClean="0">
              <a:solidFill>
                <a:schemeClr val="tx1"/>
              </a:solidFill>
              <a:latin typeface="+mn-ea"/>
              <a:ea typeface="+mn-ea"/>
            </a:endParaRPr>
          </a:p>
          <a:p>
            <a:r>
              <a:rPr lang="ja-JP" altLang="en-US" sz="1400" dirty="0" smtClean="0">
                <a:solidFill>
                  <a:schemeClr val="tx1"/>
                </a:solidFill>
                <a:latin typeface="+mn-ea"/>
                <a:ea typeface="+mn-ea"/>
              </a:rPr>
              <a:t>長期休暇限定</a:t>
            </a:r>
            <a:endParaRPr kumimoji="1" lang="ja-JP" altLang="en-US" sz="1400" dirty="0">
              <a:solidFill>
                <a:schemeClr val="tx1"/>
              </a:solidFill>
              <a:latin typeface="+mn-ea"/>
              <a:ea typeface="+mn-ea"/>
            </a:endParaRPr>
          </a:p>
        </p:txBody>
      </p:sp>
      <p:sp>
        <p:nvSpPr>
          <p:cNvPr id="27" name="二等辺三角形 26"/>
          <p:cNvSpPr/>
          <p:nvPr/>
        </p:nvSpPr>
        <p:spPr>
          <a:xfrm>
            <a:off x="854977" y="2104902"/>
            <a:ext cx="112903" cy="1297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smtClean="0">
              <a:solidFill>
                <a:schemeClr val="tx1"/>
              </a:solidFill>
              <a:latin typeface="+mn-ea"/>
            </a:endParaRPr>
          </a:p>
        </p:txBody>
      </p:sp>
      <p:sp>
        <p:nvSpPr>
          <p:cNvPr id="28" name="テキスト ボックス 27"/>
          <p:cNvSpPr txBox="1"/>
          <p:nvPr/>
        </p:nvSpPr>
        <p:spPr>
          <a:xfrm>
            <a:off x="933155" y="1946994"/>
            <a:ext cx="747727" cy="424732"/>
          </a:xfrm>
          <a:prstGeom prst="rect">
            <a:avLst/>
          </a:prstGeom>
          <a:noFill/>
        </p:spPr>
        <p:txBody>
          <a:bodyPr wrap="square" rtlCol="0">
            <a:spAutoFit/>
          </a:bodyPr>
          <a:lstStyle/>
          <a:p>
            <a:r>
              <a:rPr lang="ja-JP" altLang="en-US" sz="1200" dirty="0" smtClean="0">
                <a:solidFill>
                  <a:schemeClr val="tx1"/>
                </a:solidFill>
                <a:latin typeface="+mn-ea"/>
                <a:ea typeface="+mn-ea"/>
              </a:rPr>
              <a:t>方法論</a:t>
            </a:r>
            <a:endParaRPr lang="en-US" altLang="ja-JP" sz="1200" dirty="0" smtClean="0">
              <a:solidFill>
                <a:schemeClr val="tx1"/>
              </a:solidFill>
              <a:latin typeface="+mn-ea"/>
              <a:ea typeface="+mn-ea"/>
            </a:endParaRPr>
          </a:p>
          <a:p>
            <a:r>
              <a:rPr lang="ja-JP" altLang="en-US" sz="1200" dirty="0" smtClean="0">
                <a:solidFill>
                  <a:schemeClr val="tx1"/>
                </a:solidFill>
                <a:latin typeface="+mn-ea"/>
                <a:ea typeface="+mn-ea"/>
              </a:rPr>
              <a:t>確立＃１</a:t>
            </a:r>
            <a:endParaRPr kumimoji="1" lang="ja-JP" altLang="en-US" sz="1200" dirty="0">
              <a:solidFill>
                <a:schemeClr val="tx1"/>
              </a:solidFill>
              <a:latin typeface="+mn-ea"/>
              <a:ea typeface="+mn-ea"/>
            </a:endParaRPr>
          </a:p>
        </p:txBody>
      </p:sp>
      <p:sp>
        <p:nvSpPr>
          <p:cNvPr id="29" name="二等辺三角形 28"/>
          <p:cNvSpPr/>
          <p:nvPr/>
        </p:nvSpPr>
        <p:spPr>
          <a:xfrm>
            <a:off x="1663210" y="2097692"/>
            <a:ext cx="112903" cy="1297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smtClean="0">
              <a:solidFill>
                <a:schemeClr val="tx1"/>
              </a:solidFill>
              <a:latin typeface="+mn-ea"/>
            </a:endParaRPr>
          </a:p>
        </p:txBody>
      </p:sp>
      <p:sp>
        <p:nvSpPr>
          <p:cNvPr id="30" name="テキスト ボックス 29"/>
          <p:cNvSpPr txBox="1"/>
          <p:nvPr/>
        </p:nvSpPr>
        <p:spPr>
          <a:xfrm>
            <a:off x="1741388" y="1939784"/>
            <a:ext cx="786659" cy="424732"/>
          </a:xfrm>
          <a:prstGeom prst="rect">
            <a:avLst/>
          </a:prstGeom>
          <a:noFill/>
        </p:spPr>
        <p:txBody>
          <a:bodyPr wrap="square" rtlCol="0">
            <a:spAutoFit/>
          </a:bodyPr>
          <a:lstStyle/>
          <a:p>
            <a:r>
              <a:rPr lang="ja-JP" altLang="en-US" sz="1200" dirty="0" smtClean="0">
                <a:solidFill>
                  <a:schemeClr val="tx1"/>
                </a:solidFill>
                <a:latin typeface="+mn-ea"/>
                <a:ea typeface="+mn-ea"/>
              </a:rPr>
              <a:t>方法論</a:t>
            </a:r>
            <a:endParaRPr lang="en-US" altLang="ja-JP" sz="1200" dirty="0" smtClean="0">
              <a:solidFill>
                <a:schemeClr val="tx1"/>
              </a:solidFill>
              <a:latin typeface="+mn-ea"/>
              <a:ea typeface="+mn-ea"/>
            </a:endParaRPr>
          </a:p>
          <a:p>
            <a:r>
              <a:rPr lang="ja-JP" altLang="en-US" sz="1200" dirty="0" smtClean="0">
                <a:solidFill>
                  <a:schemeClr val="tx1"/>
                </a:solidFill>
                <a:latin typeface="+mn-ea"/>
                <a:ea typeface="+mn-ea"/>
              </a:rPr>
              <a:t>確立＃２</a:t>
            </a:r>
            <a:endParaRPr kumimoji="1" lang="ja-JP" altLang="en-US" sz="1200" dirty="0">
              <a:solidFill>
                <a:schemeClr val="tx1"/>
              </a:solidFill>
              <a:latin typeface="+mn-ea"/>
              <a:ea typeface="+mn-ea"/>
            </a:endParaRPr>
          </a:p>
        </p:txBody>
      </p:sp>
      <p:sp>
        <p:nvSpPr>
          <p:cNvPr id="31" name="ホームベース 30"/>
          <p:cNvSpPr/>
          <p:nvPr/>
        </p:nvSpPr>
        <p:spPr bwMode="auto">
          <a:xfrm>
            <a:off x="1740854" y="3681781"/>
            <a:ext cx="773660" cy="2568814"/>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ja-JP" altLang="en-US" sz="1400" dirty="0" smtClean="0">
                <a:solidFill>
                  <a:schemeClr val="tx1"/>
                </a:solidFill>
                <a:latin typeface="+mn-ea"/>
                <a:ea typeface="+mn-ea"/>
                <a:cs typeface="Arial" pitchFamily="34" charset="0"/>
              </a:rPr>
              <a:t>ツール</a:t>
            </a:r>
            <a:endParaRPr lang="en-US" altLang="ja-JP" sz="1400" dirty="0" smtClean="0">
              <a:solidFill>
                <a:schemeClr val="tx1"/>
              </a:solidFill>
              <a:latin typeface="+mn-ea"/>
              <a:ea typeface="+mn-ea"/>
              <a:cs typeface="Arial" pitchFamily="34" charset="0"/>
            </a:endParaRPr>
          </a:p>
          <a:p>
            <a:pPr>
              <a:defRPr/>
            </a:pPr>
            <a:r>
              <a:rPr lang="ja-JP" altLang="en-US" sz="1400" dirty="0" smtClean="0">
                <a:solidFill>
                  <a:schemeClr val="tx1"/>
                </a:solidFill>
                <a:latin typeface="+mn-ea"/>
                <a:ea typeface="+mn-ea"/>
                <a:cs typeface="Arial" pitchFamily="34" charset="0"/>
              </a:rPr>
              <a:t>追加検証</a:t>
            </a:r>
            <a:endParaRPr lang="en-US" altLang="ja-JP" sz="1400" dirty="0">
              <a:solidFill>
                <a:schemeClr val="tx1"/>
              </a:solidFill>
              <a:latin typeface="+mn-ea"/>
              <a:ea typeface="+mn-ea"/>
              <a:cs typeface="Arial" pitchFamily="34" charset="0"/>
            </a:endParaRPr>
          </a:p>
        </p:txBody>
      </p:sp>
      <p:sp>
        <p:nvSpPr>
          <p:cNvPr id="32" name="ホームベース 31"/>
          <p:cNvSpPr/>
          <p:nvPr/>
        </p:nvSpPr>
        <p:spPr bwMode="auto">
          <a:xfrm>
            <a:off x="903723" y="2806920"/>
            <a:ext cx="773660" cy="34459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ja-JP" altLang="en-US" sz="1100" dirty="0" smtClean="0">
                <a:solidFill>
                  <a:schemeClr val="tx1"/>
                </a:solidFill>
                <a:latin typeface="+mn-ea"/>
                <a:ea typeface="+mn-ea"/>
                <a:cs typeface="Arial" pitchFamily="34" charset="0"/>
              </a:rPr>
              <a:t>ツール</a:t>
            </a:r>
            <a:endParaRPr lang="en-US" altLang="ja-JP" sz="1100" dirty="0" smtClean="0">
              <a:solidFill>
                <a:schemeClr val="tx1"/>
              </a:solidFill>
              <a:latin typeface="+mn-ea"/>
              <a:ea typeface="+mn-ea"/>
              <a:cs typeface="Arial" pitchFamily="34" charset="0"/>
            </a:endParaRPr>
          </a:p>
          <a:p>
            <a:pPr>
              <a:defRPr/>
            </a:pPr>
            <a:r>
              <a:rPr lang="ja-JP" altLang="en-US" sz="1100" dirty="0" smtClean="0">
                <a:solidFill>
                  <a:schemeClr val="tx1"/>
                </a:solidFill>
                <a:latin typeface="+mn-ea"/>
                <a:ea typeface="+mn-ea"/>
                <a:cs typeface="Arial" pitchFamily="34" charset="0"/>
              </a:rPr>
              <a:t>検証</a:t>
            </a:r>
            <a:r>
              <a:rPr lang="en-US" altLang="ja-JP" sz="1100" dirty="0" smtClean="0">
                <a:solidFill>
                  <a:schemeClr val="tx1"/>
                </a:solidFill>
                <a:latin typeface="+mn-ea"/>
                <a:ea typeface="+mn-ea"/>
                <a:cs typeface="Arial" pitchFamily="34" charset="0"/>
              </a:rPr>
              <a:t>+</a:t>
            </a:r>
            <a:r>
              <a:rPr lang="ja-JP" altLang="en-US" sz="1100" dirty="0" smtClean="0">
                <a:solidFill>
                  <a:schemeClr val="tx1"/>
                </a:solidFill>
                <a:latin typeface="+mn-ea"/>
                <a:ea typeface="+mn-ea"/>
                <a:cs typeface="Arial" pitchFamily="34" charset="0"/>
              </a:rPr>
              <a:t>改善</a:t>
            </a:r>
            <a:endParaRPr lang="en-US" altLang="ja-JP" sz="1100" dirty="0">
              <a:solidFill>
                <a:schemeClr val="tx1"/>
              </a:solidFill>
              <a:latin typeface="+mn-ea"/>
              <a:ea typeface="+mn-ea"/>
              <a:cs typeface="Arial" pitchFamily="34" charset="0"/>
            </a:endParaRPr>
          </a:p>
        </p:txBody>
      </p:sp>
      <p:sp>
        <p:nvSpPr>
          <p:cNvPr id="33" name="ホームベース 32"/>
          <p:cNvSpPr/>
          <p:nvPr/>
        </p:nvSpPr>
        <p:spPr bwMode="auto">
          <a:xfrm>
            <a:off x="499078" y="2806920"/>
            <a:ext cx="412349" cy="344596"/>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ja-JP" altLang="en-US" sz="1100" dirty="0" smtClean="0">
                <a:solidFill>
                  <a:schemeClr val="tx1"/>
                </a:solidFill>
                <a:latin typeface="+mn-ea"/>
                <a:ea typeface="+mn-ea"/>
                <a:cs typeface="Arial" pitchFamily="34" charset="0"/>
              </a:rPr>
              <a:t>ツール</a:t>
            </a:r>
            <a:endParaRPr lang="en-US" altLang="ja-JP" sz="1100" dirty="0" smtClean="0">
              <a:solidFill>
                <a:schemeClr val="tx1"/>
              </a:solidFill>
              <a:latin typeface="+mn-ea"/>
              <a:ea typeface="+mn-ea"/>
              <a:cs typeface="Arial" pitchFamily="34" charset="0"/>
            </a:endParaRPr>
          </a:p>
          <a:p>
            <a:pPr>
              <a:defRPr/>
            </a:pPr>
            <a:r>
              <a:rPr lang="ja-JP" altLang="en-US" sz="1100" dirty="0" smtClean="0">
                <a:solidFill>
                  <a:schemeClr val="tx1"/>
                </a:solidFill>
                <a:latin typeface="+mn-ea"/>
                <a:ea typeface="+mn-ea"/>
                <a:cs typeface="Arial" pitchFamily="34" charset="0"/>
              </a:rPr>
              <a:t>検証</a:t>
            </a:r>
            <a:endParaRPr lang="en-US" altLang="ja-JP" sz="1100" dirty="0">
              <a:solidFill>
                <a:schemeClr val="tx1"/>
              </a:solidFill>
              <a:latin typeface="+mn-ea"/>
              <a:ea typeface="+mn-ea"/>
              <a:cs typeface="Arial" pitchFamily="34" charset="0"/>
            </a:endParaRPr>
          </a:p>
        </p:txBody>
      </p:sp>
      <p:sp>
        <p:nvSpPr>
          <p:cNvPr id="34" name="ホームベース 33"/>
          <p:cNvSpPr/>
          <p:nvPr/>
        </p:nvSpPr>
        <p:spPr bwMode="auto">
          <a:xfrm>
            <a:off x="2524039" y="3684495"/>
            <a:ext cx="647786" cy="2580940"/>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ja-JP" altLang="en-US" sz="1400" dirty="0" smtClean="0">
                <a:solidFill>
                  <a:schemeClr val="tx1"/>
                </a:solidFill>
                <a:latin typeface="+mn-ea"/>
                <a:ea typeface="+mn-ea"/>
                <a:cs typeface="Arial" pitchFamily="34" charset="0"/>
              </a:rPr>
              <a:t>ツール</a:t>
            </a:r>
            <a:endParaRPr lang="en-US" altLang="ja-JP" sz="1400" dirty="0" smtClean="0">
              <a:solidFill>
                <a:schemeClr val="tx1"/>
              </a:solidFill>
              <a:latin typeface="+mn-ea"/>
              <a:ea typeface="+mn-ea"/>
              <a:cs typeface="Arial" pitchFamily="34" charset="0"/>
            </a:endParaRPr>
          </a:p>
          <a:p>
            <a:pPr>
              <a:defRPr/>
            </a:pPr>
            <a:r>
              <a:rPr lang="ja-JP" altLang="en-US" sz="1400" dirty="0" smtClean="0">
                <a:solidFill>
                  <a:schemeClr val="tx1"/>
                </a:solidFill>
                <a:latin typeface="+mn-ea"/>
                <a:ea typeface="+mn-ea"/>
                <a:cs typeface="Arial" pitchFamily="34" charset="0"/>
              </a:rPr>
              <a:t>修正</a:t>
            </a:r>
            <a:endParaRPr lang="en-US" altLang="ja-JP" sz="1400" dirty="0">
              <a:solidFill>
                <a:schemeClr val="tx1"/>
              </a:solidFill>
              <a:latin typeface="+mn-ea"/>
              <a:ea typeface="+mn-ea"/>
              <a:cs typeface="Arial" pitchFamily="34" charset="0"/>
            </a:endParaRPr>
          </a:p>
        </p:txBody>
      </p:sp>
      <p:sp>
        <p:nvSpPr>
          <p:cNvPr id="35" name="ホームベース 34"/>
          <p:cNvSpPr/>
          <p:nvPr/>
        </p:nvSpPr>
        <p:spPr bwMode="auto">
          <a:xfrm>
            <a:off x="906793" y="3167319"/>
            <a:ext cx="773660" cy="354739"/>
          </a:xfrm>
          <a:prstGeom prst="homePlate">
            <a:avLst>
              <a:gd name="adj" fmla="val 25000"/>
            </a:avLst>
          </a:prstGeom>
          <a:ln>
            <a:headEnd type="none" w="med" len="med"/>
            <a:tailEnd type="triangle" w="med" len="med"/>
          </a:ln>
          <a:extLst/>
        </p:spPr>
        <p:style>
          <a:lnRef idx="1">
            <a:schemeClr val="accent5"/>
          </a:lnRef>
          <a:fillRef idx="2">
            <a:schemeClr val="accent5"/>
          </a:fillRef>
          <a:effectRef idx="1">
            <a:schemeClr val="accent5"/>
          </a:effectRef>
          <a:fontRef idx="minor">
            <a:schemeClr val="dk1"/>
          </a:fontRef>
        </p:style>
        <p:txBody>
          <a:bodyPr wrap="none" anchor="ctr" anchorCtr="1"/>
          <a:lstStyle/>
          <a:p>
            <a:pPr>
              <a:defRPr/>
            </a:pPr>
            <a:r>
              <a:rPr lang="ja-JP" altLang="en-US" sz="1100" dirty="0" smtClean="0">
                <a:solidFill>
                  <a:schemeClr val="tx1"/>
                </a:solidFill>
                <a:latin typeface="+mn-ea"/>
                <a:ea typeface="+mn-ea"/>
                <a:cs typeface="Arial" pitchFamily="34" charset="0"/>
              </a:rPr>
              <a:t>データ名称</a:t>
            </a:r>
            <a:endParaRPr lang="en-US" altLang="ja-JP" sz="1100" dirty="0" smtClean="0">
              <a:solidFill>
                <a:schemeClr val="tx1"/>
              </a:solidFill>
              <a:latin typeface="+mn-ea"/>
              <a:ea typeface="+mn-ea"/>
              <a:cs typeface="Arial" pitchFamily="34" charset="0"/>
            </a:endParaRPr>
          </a:p>
          <a:p>
            <a:pPr>
              <a:defRPr/>
            </a:pPr>
            <a:r>
              <a:rPr lang="ja-JP" altLang="en-US" sz="1100" dirty="0" smtClean="0">
                <a:solidFill>
                  <a:schemeClr val="tx1"/>
                </a:solidFill>
                <a:latin typeface="+mn-ea"/>
                <a:ea typeface="+mn-ea"/>
                <a:cs typeface="Arial" pitchFamily="34" charset="0"/>
              </a:rPr>
              <a:t>読替ツール</a:t>
            </a:r>
            <a:endParaRPr lang="en-US" altLang="ja-JP" sz="1100" dirty="0">
              <a:solidFill>
                <a:schemeClr val="tx1"/>
              </a:solidFill>
              <a:latin typeface="+mn-ea"/>
              <a:ea typeface="+mn-ea"/>
              <a:cs typeface="Arial" pitchFamily="34" charset="0"/>
            </a:endParaRPr>
          </a:p>
        </p:txBody>
      </p:sp>
      <p:sp>
        <p:nvSpPr>
          <p:cNvPr id="37" name="テキスト ボックス 36"/>
          <p:cNvSpPr txBox="1"/>
          <p:nvPr/>
        </p:nvSpPr>
        <p:spPr>
          <a:xfrm>
            <a:off x="7201569" y="2386336"/>
            <a:ext cx="1917513" cy="590931"/>
          </a:xfrm>
          <a:prstGeom prst="rect">
            <a:avLst/>
          </a:prstGeom>
          <a:noFill/>
        </p:spPr>
        <p:txBody>
          <a:bodyPr wrap="none" rtlCol="0">
            <a:spAutoFit/>
          </a:bodyPr>
          <a:lstStyle/>
          <a:p>
            <a:r>
              <a:rPr lang="ja-JP" altLang="en-US" sz="1200" dirty="0" smtClean="0">
                <a:solidFill>
                  <a:schemeClr val="tx1"/>
                </a:solidFill>
                <a:latin typeface="+mn-ea"/>
                <a:ea typeface="+mn-ea"/>
              </a:rPr>
              <a:t>・システム仕様書整備完了</a:t>
            </a:r>
            <a:endParaRPr lang="en-US" altLang="ja-JP" sz="1200" dirty="0" smtClean="0">
              <a:solidFill>
                <a:schemeClr val="tx1"/>
              </a:solidFill>
              <a:latin typeface="+mn-ea"/>
              <a:ea typeface="+mn-ea"/>
            </a:endParaRPr>
          </a:p>
          <a:p>
            <a:r>
              <a:rPr lang="ja-JP" altLang="en-US" sz="1200" dirty="0" smtClean="0">
                <a:solidFill>
                  <a:schemeClr val="tx1"/>
                </a:solidFill>
                <a:latin typeface="+mn-ea"/>
                <a:ea typeface="+mn-ea"/>
              </a:rPr>
              <a:t>・</a:t>
            </a:r>
            <a:r>
              <a:rPr lang="en-US" altLang="ja-JP" sz="1200" dirty="0">
                <a:solidFill>
                  <a:schemeClr val="tx1"/>
                </a:solidFill>
                <a:latin typeface="+mn-ea"/>
                <a:ea typeface="+mn-ea"/>
              </a:rPr>
              <a:t>JAVA</a:t>
            </a:r>
            <a:r>
              <a:rPr lang="ja-JP" altLang="en-US" sz="1200" dirty="0" smtClean="0">
                <a:solidFill>
                  <a:schemeClr val="tx1"/>
                </a:solidFill>
                <a:latin typeface="+mn-ea"/>
                <a:ea typeface="+mn-ea"/>
              </a:rPr>
              <a:t>化完了</a:t>
            </a:r>
            <a:endParaRPr lang="ja-JP" altLang="en-US" sz="1200" dirty="0">
              <a:solidFill>
                <a:schemeClr val="tx1"/>
              </a:solidFill>
              <a:latin typeface="+mn-ea"/>
              <a:ea typeface="+mn-ea"/>
            </a:endParaRPr>
          </a:p>
          <a:p>
            <a:r>
              <a:rPr lang="ja-JP" altLang="en-US" sz="1200" dirty="0" smtClean="0">
                <a:solidFill>
                  <a:schemeClr val="tx1"/>
                </a:solidFill>
                <a:latin typeface="+mn-ea"/>
                <a:ea typeface="+mn-ea"/>
              </a:rPr>
              <a:t>・データ名称標準化完了</a:t>
            </a:r>
            <a:endParaRPr kumimoji="1" lang="en-US" altLang="ja-JP" sz="1200" dirty="0" smtClean="0">
              <a:solidFill>
                <a:schemeClr val="tx1"/>
              </a:solidFill>
              <a:latin typeface="+mn-ea"/>
              <a:ea typeface="+mn-ea"/>
            </a:endParaRPr>
          </a:p>
        </p:txBody>
      </p:sp>
      <p:sp>
        <p:nvSpPr>
          <p:cNvPr id="36"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36</a:t>
            </a:fld>
            <a:endParaRPr lang="en-US" altLang="ja-JP"/>
          </a:p>
        </p:txBody>
      </p:sp>
    </p:spTree>
    <p:extLst>
      <p:ext uri="{BB962C8B-B14F-4D97-AF65-F5344CB8AC3E}">
        <p14:creationId xmlns:p14="http://schemas.microsoft.com/office/powerpoint/2010/main" xmlns="" val="27825073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bwMode="auto">
          <a:xfrm>
            <a:off x="406400" y="2267140"/>
            <a:ext cx="2298700" cy="523875"/>
          </a:xfrm>
          <a:prstGeom prst="roundRect">
            <a:avLst/>
          </a:prstGeom>
          <a:solidFill>
            <a:srgbClr val="C00000"/>
          </a:solidFill>
          <a:ln w="9525">
            <a:noFill/>
            <a:miter lim="800000"/>
            <a:headEnd/>
            <a:tailEnd/>
          </a:ln>
          <a:effectLst/>
        </p:spPr>
        <p:txBody>
          <a:bodyPr wrap="square" rtlCol="0" anchor="ctr" anchorCtr="0">
            <a:noAutofit/>
          </a:bodyPr>
          <a:lstStyle/>
          <a:p>
            <a:pPr algn="ctr"/>
            <a:r>
              <a:rPr lang="en-US" altLang="ja-JP" sz="2400" dirty="0" smtClean="0">
                <a:ln>
                  <a:solidFill>
                    <a:schemeClr val="bg1">
                      <a:lumMod val="85000"/>
                    </a:schemeClr>
                  </a:solidFill>
                </a:ln>
                <a:solidFill>
                  <a:schemeClr val="bg1"/>
                </a:solidFill>
                <a:latin typeface="+mj-ea"/>
                <a:ea typeface="+mj-ea"/>
              </a:rPr>
              <a:t>Reform</a:t>
            </a:r>
            <a:r>
              <a:rPr lang="ja-JP" altLang="en-US" sz="2400" dirty="0" smtClean="0">
                <a:ln>
                  <a:solidFill>
                    <a:schemeClr val="bg1">
                      <a:lumMod val="85000"/>
                    </a:schemeClr>
                  </a:solidFill>
                </a:ln>
                <a:solidFill>
                  <a:schemeClr val="bg1"/>
                </a:solidFill>
                <a:latin typeface="+mj-ea"/>
                <a:ea typeface="+mj-ea"/>
              </a:rPr>
              <a:t>　</a:t>
            </a:r>
            <a:endParaRPr lang="ja-JP" altLang="en-US" sz="2400" dirty="0">
              <a:ln>
                <a:solidFill>
                  <a:schemeClr val="bg1">
                    <a:lumMod val="85000"/>
                  </a:schemeClr>
                </a:solidFill>
              </a:ln>
              <a:solidFill>
                <a:schemeClr val="bg1"/>
              </a:solidFill>
              <a:latin typeface="+mj-ea"/>
              <a:ea typeface="+mj-ea"/>
            </a:endParaRPr>
          </a:p>
        </p:txBody>
      </p:sp>
      <p:sp>
        <p:nvSpPr>
          <p:cNvPr id="7" name="角丸四角形 6"/>
          <p:cNvSpPr/>
          <p:nvPr/>
        </p:nvSpPr>
        <p:spPr bwMode="auto">
          <a:xfrm>
            <a:off x="3425825" y="2267140"/>
            <a:ext cx="2298700" cy="523875"/>
          </a:xfrm>
          <a:prstGeom prst="roundRect">
            <a:avLst/>
          </a:prstGeom>
          <a:solidFill>
            <a:srgbClr val="C00000"/>
          </a:solidFill>
          <a:ln w="9525">
            <a:noFill/>
            <a:miter lim="800000"/>
            <a:headEnd/>
            <a:tailEnd/>
          </a:ln>
          <a:effectLst/>
        </p:spPr>
        <p:txBody>
          <a:bodyPr wrap="square" rtlCol="0" anchor="ctr" anchorCtr="0">
            <a:noAutofit/>
          </a:bodyPr>
          <a:lstStyle/>
          <a:p>
            <a:pPr algn="ctr"/>
            <a:r>
              <a:rPr lang="en-US" altLang="ja-JP" sz="2400" dirty="0" smtClean="0">
                <a:ln>
                  <a:solidFill>
                    <a:schemeClr val="bg1">
                      <a:lumMod val="85000"/>
                    </a:schemeClr>
                  </a:solidFill>
                </a:ln>
                <a:solidFill>
                  <a:schemeClr val="bg1"/>
                </a:solidFill>
                <a:latin typeface="+mj-ea"/>
                <a:ea typeface="+mj-ea"/>
              </a:rPr>
              <a:t>Refine</a:t>
            </a:r>
            <a:r>
              <a:rPr lang="ja-JP" altLang="en-US" sz="2400" dirty="0" smtClean="0">
                <a:ln>
                  <a:solidFill>
                    <a:schemeClr val="bg1">
                      <a:lumMod val="85000"/>
                    </a:schemeClr>
                  </a:solidFill>
                </a:ln>
                <a:solidFill>
                  <a:schemeClr val="bg1"/>
                </a:solidFill>
                <a:latin typeface="+mj-ea"/>
                <a:ea typeface="+mj-ea"/>
              </a:rPr>
              <a:t>　</a:t>
            </a:r>
            <a:endParaRPr lang="ja-JP" altLang="en-US" sz="2400" dirty="0">
              <a:ln>
                <a:solidFill>
                  <a:schemeClr val="bg1">
                    <a:lumMod val="85000"/>
                  </a:schemeClr>
                </a:solidFill>
              </a:ln>
              <a:solidFill>
                <a:schemeClr val="bg1"/>
              </a:solidFill>
              <a:latin typeface="+mj-ea"/>
              <a:ea typeface="+mj-ea"/>
            </a:endParaRPr>
          </a:p>
        </p:txBody>
      </p:sp>
      <p:sp>
        <p:nvSpPr>
          <p:cNvPr id="8" name="角丸四角形 7"/>
          <p:cNvSpPr/>
          <p:nvPr/>
        </p:nvSpPr>
        <p:spPr bwMode="auto">
          <a:xfrm>
            <a:off x="6584950" y="2267140"/>
            <a:ext cx="2298700" cy="523875"/>
          </a:xfrm>
          <a:prstGeom prst="roundRect">
            <a:avLst/>
          </a:prstGeom>
          <a:solidFill>
            <a:srgbClr val="C00000"/>
          </a:solidFill>
          <a:ln w="9525">
            <a:noFill/>
            <a:miter lim="800000"/>
            <a:headEnd/>
            <a:tailEnd/>
          </a:ln>
          <a:effectLst/>
        </p:spPr>
        <p:txBody>
          <a:bodyPr wrap="square" rtlCol="0" anchor="ctr" anchorCtr="0">
            <a:noAutofit/>
          </a:bodyPr>
          <a:lstStyle/>
          <a:p>
            <a:pPr algn="ctr"/>
            <a:r>
              <a:rPr lang="en-US" altLang="ja-JP" sz="2400" dirty="0" smtClean="0">
                <a:ln>
                  <a:solidFill>
                    <a:schemeClr val="bg1">
                      <a:lumMod val="85000"/>
                    </a:schemeClr>
                  </a:solidFill>
                </a:ln>
                <a:solidFill>
                  <a:schemeClr val="bg1"/>
                </a:solidFill>
                <a:latin typeface="+mj-ea"/>
                <a:ea typeface="+mj-ea"/>
              </a:rPr>
              <a:t>Renovation</a:t>
            </a:r>
            <a:endParaRPr lang="ja-JP" altLang="en-US" sz="2400" dirty="0">
              <a:ln>
                <a:solidFill>
                  <a:schemeClr val="bg1">
                    <a:lumMod val="85000"/>
                  </a:schemeClr>
                </a:solidFill>
              </a:ln>
              <a:solidFill>
                <a:schemeClr val="bg1"/>
              </a:solidFill>
              <a:latin typeface="+mj-ea"/>
              <a:ea typeface="+mj-ea"/>
            </a:endParaRPr>
          </a:p>
        </p:txBody>
      </p:sp>
      <p:cxnSp>
        <p:nvCxnSpPr>
          <p:cNvPr id="5" name="直線矢印コネクタ 4"/>
          <p:cNvCxnSpPr/>
          <p:nvPr/>
        </p:nvCxnSpPr>
        <p:spPr bwMode="auto">
          <a:xfrm>
            <a:off x="2705100" y="2592578"/>
            <a:ext cx="720725" cy="0"/>
          </a:xfrm>
          <a:prstGeom prst="straightConnector1">
            <a:avLst/>
          </a:prstGeom>
          <a:noFill/>
          <a:ln w="50800" cap="flat" cmpd="sng" algn="ctr">
            <a:solidFill>
              <a:schemeClr val="bg1">
                <a:lumMod val="75000"/>
              </a:schemeClr>
            </a:solidFill>
            <a:prstDash val="solid"/>
            <a:round/>
            <a:headEnd type="none" w="med" len="med"/>
            <a:tailEnd type="arrow"/>
          </a:ln>
          <a:effectLst/>
        </p:spPr>
      </p:cxnSp>
      <p:cxnSp>
        <p:nvCxnSpPr>
          <p:cNvPr id="12" name="直線矢印コネクタ 11"/>
          <p:cNvCxnSpPr/>
          <p:nvPr/>
        </p:nvCxnSpPr>
        <p:spPr bwMode="auto">
          <a:xfrm>
            <a:off x="5724525" y="2592578"/>
            <a:ext cx="720725" cy="0"/>
          </a:xfrm>
          <a:prstGeom prst="straightConnector1">
            <a:avLst/>
          </a:prstGeom>
          <a:noFill/>
          <a:ln w="50800" cap="flat" cmpd="sng" algn="ctr">
            <a:solidFill>
              <a:schemeClr val="bg1">
                <a:lumMod val="75000"/>
              </a:schemeClr>
            </a:solidFill>
            <a:prstDash val="solid"/>
            <a:round/>
            <a:headEnd type="none" w="med" len="med"/>
            <a:tailEnd type="arrow"/>
          </a:ln>
          <a:effectLst/>
        </p:spPr>
      </p:cxnSp>
      <p:sp>
        <p:nvSpPr>
          <p:cNvPr id="15" name="正方形/長方形 14"/>
          <p:cNvSpPr/>
          <p:nvPr/>
        </p:nvSpPr>
        <p:spPr bwMode="auto">
          <a:xfrm>
            <a:off x="419100" y="2816415"/>
            <a:ext cx="2298700" cy="1327150"/>
          </a:xfrm>
          <a:prstGeom prst="rect">
            <a:avLst/>
          </a:prstGeom>
          <a:noFill/>
          <a:ln w="9525">
            <a:noFill/>
            <a:miter lim="800000"/>
            <a:headEnd/>
            <a:tailEnd/>
          </a:ln>
          <a:effectLst/>
        </p:spPr>
        <p:txBody>
          <a:bodyPr wrap="none" rtlCol="0" anchor="t" anchorCtr="0">
            <a:noAutofit/>
          </a:bodyPr>
          <a:lstStyle/>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既存システムの分析</a:t>
            </a:r>
            <a:endParaRPr lang="en-US" altLang="ja-JP" sz="1600" dirty="0" smtClean="0">
              <a:ln>
                <a:solidFill>
                  <a:schemeClr val="bg1">
                    <a:lumMod val="85000"/>
                  </a:schemeClr>
                </a:solidFill>
              </a:ln>
              <a:solidFill>
                <a:schemeClr val="tx1"/>
              </a:solidFill>
              <a:latin typeface="+mj-ea"/>
              <a:ea typeface="+mj-ea"/>
            </a:endParaRPr>
          </a:p>
          <a:p>
            <a:endParaRPr lang="en-US" altLang="ja-JP" sz="900" dirty="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計測手段の獲得</a:t>
            </a:r>
            <a:endParaRPr lang="ja-JP" altLang="en-US" sz="1600" dirty="0">
              <a:ln>
                <a:solidFill>
                  <a:schemeClr val="bg1">
                    <a:lumMod val="85000"/>
                  </a:schemeClr>
                </a:solidFill>
              </a:ln>
              <a:solidFill>
                <a:schemeClr val="tx1"/>
              </a:solidFill>
              <a:latin typeface="+mj-ea"/>
              <a:ea typeface="+mj-ea"/>
            </a:endParaRPr>
          </a:p>
        </p:txBody>
      </p:sp>
      <p:sp>
        <p:nvSpPr>
          <p:cNvPr id="18" name="正方形/長方形 17"/>
          <p:cNvSpPr/>
          <p:nvPr/>
        </p:nvSpPr>
        <p:spPr bwMode="auto">
          <a:xfrm>
            <a:off x="3438525" y="2816415"/>
            <a:ext cx="2298700" cy="1327150"/>
          </a:xfrm>
          <a:prstGeom prst="rect">
            <a:avLst/>
          </a:prstGeom>
          <a:noFill/>
          <a:ln w="9525">
            <a:noFill/>
            <a:miter lim="800000"/>
            <a:headEnd/>
            <a:tailEnd/>
          </a:ln>
          <a:effectLst/>
        </p:spPr>
        <p:txBody>
          <a:bodyPr wrap="none" rtlCol="0" anchor="t" anchorCtr="0">
            <a:noAutofit/>
          </a:bodyPr>
          <a:lstStyle/>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リファクタリング</a:t>
            </a:r>
            <a:endParaRPr lang="en-US" altLang="ja-JP" sz="1600" dirty="0" smtClean="0">
              <a:ln>
                <a:solidFill>
                  <a:schemeClr val="bg1">
                    <a:lumMod val="85000"/>
                  </a:schemeClr>
                </a:solidFill>
              </a:ln>
              <a:solidFill>
                <a:schemeClr val="tx1"/>
              </a:solidFill>
              <a:latin typeface="+mj-ea"/>
              <a:ea typeface="+mj-ea"/>
            </a:endParaRPr>
          </a:p>
          <a:p>
            <a:endParaRPr lang="en-US" altLang="ja-JP" sz="1000" dirty="0" smtClean="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継続的改善</a:t>
            </a:r>
            <a:endParaRPr lang="en-US" altLang="ja-JP" sz="1600" dirty="0" smtClean="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endParaRPr lang="ja-JP" altLang="en-US" sz="1600" dirty="0">
              <a:ln>
                <a:solidFill>
                  <a:schemeClr val="bg1">
                    <a:lumMod val="85000"/>
                  </a:schemeClr>
                </a:solidFill>
              </a:ln>
              <a:solidFill>
                <a:schemeClr val="tx1"/>
              </a:solidFill>
              <a:latin typeface="+mj-ea"/>
              <a:ea typeface="+mj-ea"/>
            </a:endParaRPr>
          </a:p>
        </p:txBody>
      </p:sp>
      <p:sp>
        <p:nvSpPr>
          <p:cNvPr id="19" name="正方形/長方形 18"/>
          <p:cNvSpPr/>
          <p:nvPr/>
        </p:nvSpPr>
        <p:spPr bwMode="auto">
          <a:xfrm>
            <a:off x="6623050" y="2816415"/>
            <a:ext cx="2298700" cy="1327150"/>
          </a:xfrm>
          <a:prstGeom prst="rect">
            <a:avLst/>
          </a:prstGeom>
          <a:noFill/>
          <a:ln w="9525">
            <a:noFill/>
            <a:miter lim="800000"/>
            <a:headEnd/>
            <a:tailEnd/>
          </a:ln>
          <a:effectLst/>
        </p:spPr>
        <p:txBody>
          <a:bodyPr wrap="none" rtlCol="0" anchor="t" anchorCtr="0">
            <a:noAutofit/>
          </a:bodyPr>
          <a:lstStyle/>
          <a:p>
            <a:pPr marL="285750" indent="-285750">
              <a:buFont typeface="Wingdings" panose="05000000000000000000" pitchFamily="2" charset="2"/>
              <a:buChar char="l"/>
            </a:pPr>
            <a:r>
              <a:rPr lang="ja-JP" altLang="en-US" sz="1600" dirty="0">
                <a:ln>
                  <a:solidFill>
                    <a:schemeClr val="bg1">
                      <a:lumMod val="85000"/>
                    </a:schemeClr>
                  </a:solidFill>
                </a:ln>
                <a:solidFill>
                  <a:schemeClr val="tx1"/>
                </a:solidFill>
                <a:latin typeface="+mj-ea"/>
                <a:ea typeface="+mj-ea"/>
              </a:rPr>
              <a:t>ある</a:t>
            </a:r>
            <a:r>
              <a:rPr lang="ja-JP" altLang="en-US" sz="1600" dirty="0" smtClean="0">
                <a:ln>
                  <a:solidFill>
                    <a:schemeClr val="bg1">
                      <a:lumMod val="85000"/>
                    </a:schemeClr>
                  </a:solidFill>
                </a:ln>
                <a:solidFill>
                  <a:schemeClr val="tx1"/>
                </a:solidFill>
                <a:latin typeface="+mj-ea"/>
                <a:ea typeface="+mj-ea"/>
              </a:rPr>
              <a:t>べき姿への変革</a:t>
            </a:r>
            <a:endParaRPr lang="en-US" altLang="ja-JP" sz="1600" dirty="0" smtClean="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endParaRPr lang="en-US" altLang="ja-JP" sz="900" dirty="0">
              <a:ln>
                <a:solidFill>
                  <a:schemeClr val="bg1">
                    <a:lumMod val="85000"/>
                  </a:schemeClr>
                </a:solidFill>
              </a:ln>
              <a:solidFill>
                <a:schemeClr val="tx1"/>
              </a:solidFill>
              <a:latin typeface="+mj-ea"/>
              <a:ea typeface="+mj-ea"/>
            </a:endParaRPr>
          </a:p>
          <a:p>
            <a:pPr marL="285750" indent="-285750">
              <a:buFont typeface="Wingdings" panose="05000000000000000000" pitchFamily="2" charset="2"/>
              <a:buChar char="l"/>
            </a:pPr>
            <a:r>
              <a:rPr lang="ja-JP" altLang="en-US" sz="1600" dirty="0" smtClean="0">
                <a:ln>
                  <a:solidFill>
                    <a:schemeClr val="bg1">
                      <a:lumMod val="85000"/>
                    </a:schemeClr>
                  </a:solidFill>
                </a:ln>
                <a:solidFill>
                  <a:schemeClr val="tx1"/>
                </a:solidFill>
                <a:latin typeface="+mj-ea"/>
                <a:ea typeface="+mj-ea"/>
              </a:rPr>
              <a:t>サービスリデザイン</a:t>
            </a:r>
            <a:endParaRPr lang="ja-JP" altLang="en-US" sz="1600" dirty="0">
              <a:ln>
                <a:solidFill>
                  <a:schemeClr val="bg1">
                    <a:lumMod val="85000"/>
                  </a:schemeClr>
                </a:solidFill>
              </a:ln>
              <a:solidFill>
                <a:schemeClr val="tx1"/>
              </a:solidFill>
              <a:latin typeface="+mj-ea"/>
              <a:ea typeface="+mj-ea"/>
            </a:endParaRPr>
          </a:p>
        </p:txBody>
      </p:sp>
      <p:pic>
        <p:nvPicPr>
          <p:cNvPr id="205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7001" y="4163410"/>
            <a:ext cx="1193800" cy="11619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638433" y="4147186"/>
            <a:ext cx="1253942" cy="11934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135986" y="4112610"/>
            <a:ext cx="1240328" cy="12127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132908" y="4110187"/>
            <a:ext cx="1253584" cy="11845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9" name="直線矢印コネクタ 8"/>
          <p:cNvCxnSpPr/>
          <p:nvPr/>
        </p:nvCxnSpPr>
        <p:spPr bwMode="auto">
          <a:xfrm>
            <a:off x="1066800" y="4239610"/>
            <a:ext cx="647700" cy="0"/>
          </a:xfrm>
          <a:prstGeom prst="straightConnector1">
            <a:avLst/>
          </a:prstGeom>
          <a:noFill/>
          <a:ln w="9525" cap="flat" cmpd="sng" algn="ctr">
            <a:solidFill>
              <a:schemeClr val="tx1">
                <a:lumMod val="50000"/>
                <a:lumOff val="50000"/>
              </a:schemeClr>
            </a:solidFill>
            <a:prstDash val="dash"/>
            <a:round/>
            <a:headEnd type="none" w="med" len="med"/>
            <a:tailEnd type="none"/>
          </a:ln>
          <a:effectLst/>
        </p:spPr>
      </p:cxnSp>
      <p:cxnSp>
        <p:nvCxnSpPr>
          <p:cNvPr id="75" name="直線矢印コネクタ 74"/>
          <p:cNvCxnSpPr/>
          <p:nvPr/>
        </p:nvCxnSpPr>
        <p:spPr bwMode="auto">
          <a:xfrm>
            <a:off x="1066800" y="5077810"/>
            <a:ext cx="647700" cy="0"/>
          </a:xfrm>
          <a:prstGeom prst="straightConnector1">
            <a:avLst/>
          </a:prstGeom>
          <a:noFill/>
          <a:ln w="9525" cap="flat" cmpd="sng" algn="ctr">
            <a:solidFill>
              <a:schemeClr val="tx1">
                <a:lumMod val="50000"/>
                <a:lumOff val="50000"/>
              </a:schemeClr>
            </a:solidFill>
            <a:prstDash val="dash"/>
            <a:round/>
            <a:headEnd type="none" w="med" len="med"/>
            <a:tailEnd type="none"/>
          </a:ln>
          <a:effectLst/>
        </p:spPr>
      </p:cxnSp>
      <p:sp>
        <p:nvSpPr>
          <p:cNvPr id="10" name="線吹き出し 2 9"/>
          <p:cNvSpPr/>
          <p:nvPr/>
        </p:nvSpPr>
        <p:spPr bwMode="auto">
          <a:xfrm>
            <a:off x="431800" y="5508815"/>
            <a:ext cx="958850" cy="317500"/>
          </a:xfrm>
          <a:prstGeom prst="callout2">
            <a:avLst>
              <a:gd name="adj1" fmla="val 30750"/>
              <a:gd name="adj2" fmla="val -4360"/>
              <a:gd name="adj3" fmla="val -13250"/>
              <a:gd name="adj4" fmla="val -31236"/>
              <a:gd name="adj5" fmla="val -167500"/>
              <a:gd name="adj6" fmla="val -8256"/>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a:ln>
                  <a:solidFill>
                    <a:schemeClr val="bg1">
                      <a:lumMod val="85000"/>
                    </a:schemeClr>
                  </a:solidFill>
                </a:ln>
                <a:solidFill>
                  <a:schemeClr val="tx1"/>
                </a:solidFill>
                <a:latin typeface="+mj-ea"/>
                <a:ea typeface="+mj-ea"/>
              </a:rPr>
              <a:t>既存システムの分析</a:t>
            </a:r>
          </a:p>
        </p:txBody>
      </p:sp>
      <p:sp>
        <p:nvSpPr>
          <p:cNvPr id="77" name="線吹き出し 2 76"/>
          <p:cNvSpPr/>
          <p:nvPr/>
        </p:nvSpPr>
        <p:spPr bwMode="auto">
          <a:xfrm>
            <a:off x="2106612" y="5451665"/>
            <a:ext cx="958850" cy="317500"/>
          </a:xfrm>
          <a:prstGeom prst="callout2">
            <a:avLst>
              <a:gd name="adj1" fmla="val 30750"/>
              <a:gd name="adj2" fmla="val -4360"/>
              <a:gd name="adj3" fmla="val -13250"/>
              <a:gd name="adj4" fmla="val -31236"/>
              <a:gd name="adj5" fmla="val -79500"/>
              <a:gd name="adj6" fmla="val 1015"/>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柔軟なインフラストラクチャ</a:t>
            </a:r>
            <a:endParaRPr lang="en-US" altLang="ja-JP" sz="1200" dirty="0" smtClean="0">
              <a:ln>
                <a:solidFill>
                  <a:schemeClr val="bg1">
                    <a:lumMod val="85000"/>
                  </a:schemeClr>
                </a:solidFill>
              </a:ln>
              <a:solidFill>
                <a:schemeClr val="tx1"/>
              </a:solidFill>
              <a:latin typeface="+mj-ea"/>
              <a:ea typeface="+mj-ea"/>
            </a:endParaRPr>
          </a:p>
          <a:p>
            <a:r>
              <a:rPr lang="ja-JP" altLang="en-US" sz="1200" dirty="0" smtClean="0">
                <a:ln>
                  <a:solidFill>
                    <a:schemeClr val="bg1">
                      <a:lumMod val="85000"/>
                    </a:schemeClr>
                  </a:solidFill>
                </a:ln>
                <a:solidFill>
                  <a:schemeClr val="tx1"/>
                </a:solidFill>
                <a:latin typeface="+mj-ea"/>
                <a:ea typeface="+mj-ea"/>
              </a:rPr>
              <a:t>の導入と継続手段の獲得</a:t>
            </a:r>
            <a:endParaRPr lang="en-US" altLang="ja-JP" sz="1200" dirty="0" smtClean="0">
              <a:ln>
                <a:solidFill>
                  <a:schemeClr val="bg1">
                    <a:lumMod val="85000"/>
                  </a:schemeClr>
                </a:solidFill>
              </a:ln>
              <a:solidFill>
                <a:schemeClr val="tx1"/>
              </a:solidFill>
              <a:latin typeface="+mj-ea"/>
              <a:ea typeface="+mj-ea"/>
            </a:endParaRPr>
          </a:p>
          <a:p>
            <a:r>
              <a:rPr lang="en-US" altLang="ja-JP" sz="1200" dirty="0" smtClean="0">
                <a:ln>
                  <a:solidFill>
                    <a:schemeClr val="bg1">
                      <a:lumMod val="85000"/>
                    </a:schemeClr>
                  </a:solidFill>
                </a:ln>
                <a:solidFill>
                  <a:schemeClr val="tx1"/>
                </a:solidFill>
                <a:latin typeface="+mj-ea"/>
                <a:ea typeface="+mj-ea"/>
              </a:rPr>
              <a:t>(</a:t>
            </a:r>
            <a:r>
              <a:rPr lang="ja-JP" altLang="en-US" sz="1200" dirty="0" smtClean="0">
                <a:ln>
                  <a:solidFill>
                    <a:schemeClr val="bg1">
                      <a:lumMod val="85000"/>
                    </a:schemeClr>
                  </a:solidFill>
                </a:ln>
                <a:solidFill>
                  <a:schemeClr val="tx1"/>
                </a:solidFill>
                <a:latin typeface="+mj-ea"/>
                <a:ea typeface="+mj-ea"/>
              </a:rPr>
              <a:t>自動テスト</a:t>
            </a:r>
            <a:r>
              <a:rPr lang="en-US" altLang="ja-JP" sz="1200" dirty="0" smtClean="0">
                <a:ln>
                  <a:solidFill>
                    <a:schemeClr val="bg1">
                      <a:lumMod val="85000"/>
                    </a:schemeClr>
                  </a:solidFill>
                </a:ln>
                <a:solidFill>
                  <a:schemeClr val="tx1"/>
                </a:solidFill>
                <a:latin typeface="+mj-ea"/>
                <a:ea typeface="+mj-ea"/>
              </a:rPr>
              <a:t>/</a:t>
            </a:r>
            <a:r>
              <a:rPr lang="ja-JP" altLang="en-US" sz="1200" dirty="0" smtClean="0">
                <a:ln>
                  <a:solidFill>
                    <a:schemeClr val="bg1">
                      <a:lumMod val="85000"/>
                    </a:schemeClr>
                  </a:solidFill>
                </a:ln>
                <a:solidFill>
                  <a:schemeClr val="tx1"/>
                </a:solidFill>
                <a:latin typeface="+mj-ea"/>
                <a:ea typeface="+mj-ea"/>
              </a:rPr>
              <a:t>静的解析</a:t>
            </a:r>
            <a:r>
              <a:rPr lang="en-US" altLang="ja-JP" sz="1200" dirty="0" smtClean="0">
                <a:ln>
                  <a:solidFill>
                    <a:schemeClr val="bg1">
                      <a:lumMod val="85000"/>
                    </a:schemeClr>
                  </a:solidFill>
                </a:ln>
                <a:solidFill>
                  <a:schemeClr val="tx1"/>
                </a:solidFill>
                <a:latin typeface="+mj-ea"/>
                <a:ea typeface="+mj-ea"/>
              </a:rPr>
              <a:t>)</a:t>
            </a:r>
            <a:endParaRPr lang="ja-JP" altLang="en-US" sz="1200" dirty="0">
              <a:ln>
                <a:solidFill>
                  <a:schemeClr val="bg1">
                    <a:lumMod val="85000"/>
                  </a:schemeClr>
                </a:solidFill>
              </a:ln>
              <a:solidFill>
                <a:schemeClr val="tx1"/>
              </a:solidFill>
              <a:latin typeface="+mj-ea"/>
              <a:ea typeface="+mj-ea"/>
            </a:endParaRPr>
          </a:p>
        </p:txBody>
      </p:sp>
      <p:sp>
        <p:nvSpPr>
          <p:cNvPr id="78" name="線吹き出し 2 77"/>
          <p:cNvSpPr/>
          <p:nvPr/>
        </p:nvSpPr>
        <p:spPr bwMode="auto">
          <a:xfrm>
            <a:off x="1924050" y="3928460"/>
            <a:ext cx="958850" cy="317500"/>
          </a:xfrm>
          <a:prstGeom prst="callout2">
            <a:avLst>
              <a:gd name="adj1" fmla="val 30750"/>
              <a:gd name="adj2" fmla="val -4360"/>
              <a:gd name="adj3" fmla="val 30750"/>
              <a:gd name="adj4" fmla="val -21964"/>
              <a:gd name="adj5" fmla="val 136500"/>
              <a:gd name="adj6" fmla="val -14879"/>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機能のマイクロサービス化</a:t>
            </a:r>
            <a:endParaRPr lang="ja-JP" altLang="en-US" sz="1200" dirty="0">
              <a:ln>
                <a:solidFill>
                  <a:schemeClr val="bg1">
                    <a:lumMod val="85000"/>
                  </a:schemeClr>
                </a:solidFill>
              </a:ln>
              <a:solidFill>
                <a:schemeClr val="tx1"/>
              </a:solidFill>
              <a:latin typeface="+mj-ea"/>
              <a:ea typeface="+mj-ea"/>
            </a:endParaRPr>
          </a:p>
        </p:txBody>
      </p:sp>
      <p:sp>
        <p:nvSpPr>
          <p:cNvPr id="80" name="線吹き出し 2 79"/>
          <p:cNvSpPr/>
          <p:nvPr/>
        </p:nvSpPr>
        <p:spPr bwMode="auto">
          <a:xfrm>
            <a:off x="4572000" y="5451665"/>
            <a:ext cx="958850" cy="317500"/>
          </a:xfrm>
          <a:prstGeom prst="callout2">
            <a:avLst>
              <a:gd name="adj1" fmla="val 30750"/>
              <a:gd name="adj2" fmla="val -4360"/>
              <a:gd name="adj3" fmla="val -13250"/>
              <a:gd name="adj4" fmla="val -31236"/>
              <a:gd name="adj5" fmla="val -139500"/>
              <a:gd name="adj6" fmla="val -26800"/>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マイクロサービス化による</a:t>
            </a:r>
            <a:endParaRPr lang="en-US" altLang="ja-JP" sz="1200" dirty="0" smtClean="0">
              <a:ln>
                <a:solidFill>
                  <a:schemeClr val="bg1">
                    <a:lumMod val="85000"/>
                  </a:schemeClr>
                </a:solidFill>
              </a:ln>
              <a:solidFill>
                <a:schemeClr val="tx1"/>
              </a:solidFill>
              <a:latin typeface="+mj-ea"/>
              <a:ea typeface="+mj-ea"/>
            </a:endParaRPr>
          </a:p>
          <a:p>
            <a:r>
              <a:rPr lang="ja-JP" altLang="en-US" sz="1200" dirty="0" smtClean="0">
                <a:ln>
                  <a:solidFill>
                    <a:schemeClr val="bg1">
                      <a:lumMod val="85000"/>
                    </a:schemeClr>
                  </a:solidFill>
                </a:ln>
                <a:solidFill>
                  <a:schemeClr val="tx1"/>
                </a:solidFill>
                <a:latin typeface="+mj-ea"/>
                <a:ea typeface="+mj-ea"/>
              </a:rPr>
              <a:t>他サービスへの影響度の</a:t>
            </a:r>
            <a:endParaRPr lang="en-US" altLang="ja-JP" sz="1200" dirty="0" smtClean="0">
              <a:ln>
                <a:solidFill>
                  <a:schemeClr val="bg1">
                    <a:lumMod val="85000"/>
                  </a:schemeClr>
                </a:solidFill>
              </a:ln>
              <a:solidFill>
                <a:schemeClr val="tx1"/>
              </a:solidFill>
              <a:latin typeface="+mj-ea"/>
              <a:ea typeface="+mj-ea"/>
            </a:endParaRPr>
          </a:p>
          <a:p>
            <a:r>
              <a:rPr lang="ja-JP" altLang="en-US" sz="1200" dirty="0">
                <a:ln>
                  <a:solidFill>
                    <a:schemeClr val="bg1">
                      <a:lumMod val="85000"/>
                    </a:schemeClr>
                  </a:solidFill>
                </a:ln>
                <a:solidFill>
                  <a:schemeClr val="tx1"/>
                </a:solidFill>
                <a:latin typeface="+mj-ea"/>
                <a:ea typeface="+mj-ea"/>
              </a:rPr>
              <a:t>極小化</a:t>
            </a:r>
            <a:r>
              <a:rPr lang="en-US" altLang="ja-JP" sz="1200" dirty="0" smtClean="0">
                <a:ln>
                  <a:solidFill>
                    <a:schemeClr val="bg1">
                      <a:lumMod val="85000"/>
                    </a:schemeClr>
                  </a:solidFill>
                </a:ln>
                <a:solidFill>
                  <a:schemeClr val="tx1"/>
                </a:solidFill>
                <a:latin typeface="+mj-ea"/>
                <a:ea typeface="+mj-ea"/>
              </a:rPr>
              <a:t>)</a:t>
            </a:r>
            <a:endParaRPr lang="ja-JP" altLang="en-US" sz="1200" dirty="0">
              <a:ln>
                <a:solidFill>
                  <a:schemeClr val="bg1">
                    <a:lumMod val="85000"/>
                  </a:schemeClr>
                </a:solidFill>
              </a:ln>
              <a:solidFill>
                <a:schemeClr val="tx1"/>
              </a:solidFill>
              <a:latin typeface="+mj-ea"/>
              <a:ea typeface="+mj-ea"/>
            </a:endParaRPr>
          </a:p>
        </p:txBody>
      </p:sp>
      <p:sp>
        <p:nvSpPr>
          <p:cNvPr id="81" name="線吹き出し 2 80"/>
          <p:cNvSpPr/>
          <p:nvPr/>
        </p:nvSpPr>
        <p:spPr bwMode="auto">
          <a:xfrm>
            <a:off x="5051425" y="3795110"/>
            <a:ext cx="958850" cy="317500"/>
          </a:xfrm>
          <a:prstGeom prst="callout2">
            <a:avLst>
              <a:gd name="adj1" fmla="val 30750"/>
              <a:gd name="adj2" fmla="val -4360"/>
              <a:gd name="adj3" fmla="val 14750"/>
              <a:gd name="adj4" fmla="val -29911"/>
              <a:gd name="adj5" fmla="val 132500"/>
              <a:gd name="adj6" fmla="val -75807"/>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自動テストによる</a:t>
            </a:r>
            <a:endParaRPr lang="en-US" altLang="ja-JP" sz="1200" dirty="0" smtClean="0">
              <a:ln>
                <a:solidFill>
                  <a:schemeClr val="bg1">
                    <a:lumMod val="85000"/>
                  </a:schemeClr>
                </a:solidFill>
              </a:ln>
              <a:solidFill>
                <a:schemeClr val="tx1"/>
              </a:solidFill>
              <a:latin typeface="+mj-ea"/>
              <a:ea typeface="+mj-ea"/>
            </a:endParaRPr>
          </a:p>
          <a:p>
            <a:r>
              <a:rPr lang="ja-JP" altLang="en-US" sz="1200" dirty="0">
                <a:ln>
                  <a:solidFill>
                    <a:schemeClr val="bg1">
                      <a:lumMod val="85000"/>
                    </a:schemeClr>
                  </a:solidFill>
                </a:ln>
                <a:solidFill>
                  <a:schemeClr val="tx1"/>
                </a:solidFill>
                <a:latin typeface="+mj-ea"/>
                <a:ea typeface="+mj-ea"/>
              </a:rPr>
              <a:t>改修</a:t>
            </a:r>
            <a:r>
              <a:rPr lang="ja-JP" altLang="en-US" sz="1200" dirty="0" smtClean="0">
                <a:ln>
                  <a:solidFill>
                    <a:schemeClr val="bg1">
                      <a:lumMod val="85000"/>
                    </a:schemeClr>
                  </a:solidFill>
                </a:ln>
                <a:solidFill>
                  <a:schemeClr val="tx1"/>
                </a:solidFill>
                <a:latin typeface="+mj-ea"/>
                <a:ea typeface="+mj-ea"/>
              </a:rPr>
              <a:t>の迅速化</a:t>
            </a:r>
            <a:endParaRPr lang="ja-JP" altLang="en-US" sz="1200" dirty="0">
              <a:ln>
                <a:solidFill>
                  <a:schemeClr val="bg1">
                    <a:lumMod val="85000"/>
                  </a:schemeClr>
                </a:solidFill>
              </a:ln>
              <a:solidFill>
                <a:schemeClr val="tx1"/>
              </a:solidFill>
              <a:latin typeface="+mj-ea"/>
              <a:ea typeface="+mj-ea"/>
            </a:endParaRPr>
          </a:p>
        </p:txBody>
      </p:sp>
      <p:sp>
        <p:nvSpPr>
          <p:cNvPr id="82" name="線吹き出し 2 81"/>
          <p:cNvSpPr/>
          <p:nvPr/>
        </p:nvSpPr>
        <p:spPr bwMode="auto">
          <a:xfrm>
            <a:off x="7264400" y="5309676"/>
            <a:ext cx="958850" cy="317500"/>
          </a:xfrm>
          <a:prstGeom prst="callout2">
            <a:avLst>
              <a:gd name="adj1" fmla="val 30750"/>
              <a:gd name="adj2" fmla="val -4360"/>
              <a:gd name="adj3" fmla="val 14750"/>
              <a:gd name="adj4" fmla="val -29911"/>
              <a:gd name="adj5" fmla="val -167500"/>
              <a:gd name="adj6" fmla="val 12935"/>
            </a:avLst>
          </a:prstGeom>
          <a:noFill/>
          <a:ln w="9525">
            <a:solidFill>
              <a:srgbClr val="C00000"/>
            </a:solidFill>
            <a:miter lim="800000"/>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r>
              <a:rPr lang="ja-JP" altLang="en-US" sz="1200" dirty="0" smtClean="0">
                <a:ln>
                  <a:solidFill>
                    <a:schemeClr val="bg1">
                      <a:lumMod val="85000"/>
                    </a:schemeClr>
                  </a:solidFill>
                </a:ln>
                <a:solidFill>
                  <a:schemeClr val="tx1"/>
                </a:solidFill>
                <a:latin typeface="+mj-ea"/>
                <a:ea typeface="+mj-ea"/>
              </a:rPr>
              <a:t>影響範囲を見定めた上で、</a:t>
            </a:r>
            <a:endParaRPr lang="en-US" altLang="ja-JP" sz="1200" dirty="0" smtClean="0">
              <a:ln>
                <a:solidFill>
                  <a:schemeClr val="bg1">
                    <a:lumMod val="85000"/>
                  </a:schemeClr>
                </a:solidFill>
              </a:ln>
              <a:solidFill>
                <a:schemeClr val="tx1"/>
              </a:solidFill>
              <a:latin typeface="+mj-ea"/>
              <a:ea typeface="+mj-ea"/>
            </a:endParaRPr>
          </a:p>
          <a:p>
            <a:r>
              <a:rPr lang="ja-JP" altLang="en-US" sz="1200" dirty="0" smtClean="0">
                <a:ln>
                  <a:solidFill>
                    <a:schemeClr val="bg1">
                      <a:lumMod val="85000"/>
                    </a:schemeClr>
                  </a:solidFill>
                </a:ln>
                <a:solidFill>
                  <a:schemeClr val="tx1"/>
                </a:solidFill>
                <a:latin typeface="+mj-ea"/>
                <a:ea typeface="+mj-ea"/>
              </a:rPr>
              <a:t>あるべきサービスを構築</a:t>
            </a:r>
            <a:endParaRPr lang="en-US" altLang="ja-JP" sz="1200" dirty="0" smtClean="0">
              <a:ln>
                <a:solidFill>
                  <a:schemeClr val="bg1">
                    <a:lumMod val="85000"/>
                  </a:schemeClr>
                </a:solidFill>
              </a:ln>
              <a:solidFill>
                <a:schemeClr val="tx1"/>
              </a:solidFill>
              <a:latin typeface="+mj-ea"/>
              <a:ea typeface="+mj-ea"/>
            </a:endParaRPr>
          </a:p>
        </p:txBody>
      </p:sp>
      <p:sp>
        <p:nvSpPr>
          <p:cNvPr id="30" name="タイトル 1"/>
          <p:cNvSpPr txBox="1">
            <a:spLocks/>
          </p:cNvSpPr>
          <p:nvPr/>
        </p:nvSpPr>
        <p:spPr bwMode="gray">
          <a:xfrm>
            <a:off x="113191" y="232794"/>
            <a:ext cx="2683748"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ja-JP" altLang="en-US" kern="0" dirty="0" smtClean="0">
                <a:solidFill>
                  <a:prstClr val="black"/>
                </a:solidFill>
              </a:rPr>
              <a:t>プロジェクトスコープ</a:t>
            </a:r>
            <a:endParaRPr lang="ja-JP" altLang="en-US" kern="0" dirty="0">
              <a:solidFill>
                <a:prstClr val="black"/>
              </a:solidFill>
            </a:endParaRPr>
          </a:p>
        </p:txBody>
      </p:sp>
      <p:sp>
        <p:nvSpPr>
          <p:cNvPr id="31" name="テキスト ボックス 30"/>
          <p:cNvSpPr txBox="1"/>
          <p:nvPr/>
        </p:nvSpPr>
        <p:spPr>
          <a:xfrm>
            <a:off x="39594" y="925738"/>
            <a:ext cx="7332777" cy="369332"/>
          </a:xfrm>
          <a:prstGeom prst="rect">
            <a:avLst/>
          </a:prstGeom>
          <a:noFill/>
        </p:spPr>
        <p:txBody>
          <a:bodyPr wrap="none" rtlCol="0">
            <a:spAutoFit/>
          </a:bodyPr>
          <a:lstStyle/>
          <a:p>
            <a:pPr marL="363538" indent="-363538">
              <a:buClr>
                <a:srgbClr val="C00000"/>
              </a:buClr>
              <a:buFont typeface="Wingdings" pitchFamily="2" charset="2"/>
              <a:buChar char="n"/>
            </a:pPr>
            <a:r>
              <a:rPr lang="en-US" altLang="ja-JP" sz="2000" dirty="0" smtClean="0">
                <a:solidFill>
                  <a:schemeClr val="tx1"/>
                </a:solidFill>
                <a:latin typeface="+mn-ea"/>
                <a:ea typeface="+mn-ea"/>
              </a:rPr>
              <a:t>Reform</a:t>
            </a:r>
            <a:r>
              <a:rPr lang="ja-JP" altLang="en-US" sz="2000" dirty="0" smtClean="0">
                <a:solidFill>
                  <a:schemeClr val="tx1"/>
                </a:solidFill>
                <a:latin typeface="+mn-ea"/>
                <a:ea typeface="+mn-ea"/>
              </a:rPr>
              <a:t>（</a:t>
            </a:r>
            <a:r>
              <a:rPr lang="en-US" altLang="ja-JP" sz="2000" dirty="0" smtClean="0">
                <a:solidFill>
                  <a:schemeClr val="tx1"/>
                </a:solidFill>
                <a:latin typeface="+mn-ea"/>
                <a:ea typeface="+mn-ea"/>
              </a:rPr>
              <a:t>COBOL</a:t>
            </a:r>
            <a:r>
              <a:rPr lang="ja-JP" altLang="en-US" sz="2000" dirty="0" smtClean="0">
                <a:solidFill>
                  <a:schemeClr val="tx1"/>
                </a:solidFill>
                <a:latin typeface="+mn-ea"/>
                <a:ea typeface="+mn-ea"/>
              </a:rPr>
              <a:t>廃止＋疎結合化）から</a:t>
            </a:r>
            <a:r>
              <a:rPr lang="en-US" altLang="ja-JP" sz="2000" dirty="0" smtClean="0">
                <a:solidFill>
                  <a:schemeClr val="tx1"/>
                </a:solidFill>
                <a:latin typeface="+mn-ea"/>
                <a:ea typeface="+mn-ea"/>
              </a:rPr>
              <a:t>Refine</a:t>
            </a:r>
            <a:r>
              <a:rPr lang="ja-JP" altLang="en-US" sz="2000" dirty="0" smtClean="0">
                <a:solidFill>
                  <a:schemeClr val="tx1"/>
                </a:solidFill>
                <a:latin typeface="+mn-ea"/>
                <a:ea typeface="+mn-ea"/>
              </a:rPr>
              <a:t>（保守性向上）まで</a:t>
            </a:r>
            <a:endParaRPr lang="en-US" altLang="ja-JP" sz="2000" dirty="0" smtClean="0">
              <a:solidFill>
                <a:schemeClr val="tx1"/>
              </a:solidFill>
              <a:latin typeface="+mn-ea"/>
              <a:ea typeface="+mn-ea"/>
            </a:endParaRPr>
          </a:p>
        </p:txBody>
      </p:sp>
      <p:sp>
        <p:nvSpPr>
          <p:cNvPr id="32" name="正方形/長方形 31"/>
          <p:cNvSpPr/>
          <p:nvPr/>
        </p:nvSpPr>
        <p:spPr bwMode="auto">
          <a:xfrm>
            <a:off x="6376735" y="2113327"/>
            <a:ext cx="2700030" cy="4140000"/>
          </a:xfrm>
          <a:prstGeom prst="rect">
            <a:avLst/>
          </a:prstGeom>
          <a:solidFill>
            <a:schemeClr val="bg1">
              <a:lumMod val="75000"/>
              <a:alpha val="70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33"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37</a:t>
            </a:fld>
            <a:endParaRPr lang="en-US" altLang="ja-JP"/>
          </a:p>
        </p:txBody>
      </p:sp>
    </p:spTree>
    <p:extLst>
      <p:ext uri="{BB962C8B-B14F-4D97-AF65-F5344CB8AC3E}">
        <p14:creationId xmlns="" xmlns:p14="http://schemas.microsoft.com/office/powerpoint/2010/main" val="41989768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
          <p:cNvSpPr txBox="1">
            <a:spLocks/>
          </p:cNvSpPr>
          <p:nvPr/>
        </p:nvSpPr>
        <p:spPr bwMode="gray">
          <a:xfrm>
            <a:off x="113191" y="246918"/>
            <a:ext cx="2783134"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en-US" altLang="ja-JP" kern="0" dirty="0" smtClean="0">
                <a:solidFill>
                  <a:prstClr val="black"/>
                </a:solidFill>
              </a:rPr>
              <a:t>Reform</a:t>
            </a:r>
            <a:r>
              <a:rPr lang="ja-JP" altLang="en-US" kern="0" dirty="0" smtClean="0">
                <a:solidFill>
                  <a:prstClr val="black"/>
                </a:solidFill>
              </a:rPr>
              <a:t>対応スコープ</a:t>
            </a:r>
            <a:endParaRPr lang="ja-JP" altLang="en-US" kern="0" dirty="0">
              <a:solidFill>
                <a:prstClr val="black"/>
              </a:solidFill>
            </a:endParaRPr>
          </a:p>
        </p:txBody>
      </p:sp>
      <p:sp>
        <p:nvSpPr>
          <p:cNvPr id="20" name="テキスト プレースホルダ 4"/>
          <p:cNvSpPr txBox="1">
            <a:spLocks/>
          </p:cNvSpPr>
          <p:nvPr/>
        </p:nvSpPr>
        <p:spPr>
          <a:xfrm>
            <a:off x="234284" y="850687"/>
            <a:ext cx="8640960" cy="3550345"/>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00000"/>
              </a:lnSpc>
              <a:buClr>
                <a:srgbClr val="C00000"/>
              </a:buClr>
              <a:buFont typeface="Wingdings" panose="05000000000000000000" pitchFamily="2" charset="2"/>
              <a:buChar char="n"/>
            </a:pPr>
            <a:endParaRPr lang="ja-JP" altLang="en-US" sz="1200" kern="0" dirty="0">
              <a:latin typeface="+mj-ea"/>
              <a:ea typeface="+mj-ea"/>
            </a:endParaRPr>
          </a:p>
        </p:txBody>
      </p:sp>
      <p:sp>
        <p:nvSpPr>
          <p:cNvPr id="7" name="テキスト プレースホルダ 4"/>
          <p:cNvSpPr txBox="1">
            <a:spLocks/>
          </p:cNvSpPr>
          <p:nvPr/>
        </p:nvSpPr>
        <p:spPr>
          <a:xfrm>
            <a:off x="138530" y="967771"/>
            <a:ext cx="8287220" cy="1884758"/>
          </a:xfrm>
          <a:prstGeom prst="rect">
            <a:avLst/>
          </a:prstGeom>
        </p:spPr>
        <p:txBody>
          <a:bodyPr lIns="0" rIns="0"/>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57200" lvl="1" indent="0">
              <a:lnSpc>
                <a:spcPct val="100000"/>
              </a:lnSpc>
              <a:buClr>
                <a:srgbClr val="C00000"/>
              </a:buClr>
              <a:buNone/>
            </a:pPr>
            <a:endParaRPr lang="en-US" altLang="ja-JP" sz="1600" kern="0" dirty="0">
              <a:latin typeface="+mj-ea"/>
              <a:ea typeface="+mj-ea"/>
            </a:endParaRPr>
          </a:p>
        </p:txBody>
      </p:sp>
      <p:sp>
        <p:nvSpPr>
          <p:cNvPr id="19" name="Rectangle 2"/>
          <p:cNvSpPr>
            <a:spLocks noChangeArrowheads="1"/>
          </p:cNvSpPr>
          <p:nvPr/>
        </p:nvSpPr>
        <p:spPr bwMode="gray">
          <a:xfrm>
            <a:off x="195174" y="2702936"/>
            <a:ext cx="2364785" cy="1188000"/>
          </a:xfrm>
          <a:prstGeom prst="rect">
            <a:avLst/>
          </a:prstGeom>
          <a:solidFill>
            <a:srgbClr val="000000">
              <a:lumMod val="50000"/>
              <a:lumOff val="50000"/>
            </a:srgbClr>
          </a:solidFill>
          <a:ln w="9525" algn="ctr">
            <a:noFill/>
            <a:miter lim="800000"/>
            <a:headEnd type="none" w="lg" len="lg"/>
            <a:tailEnd type="none" w="lg" len="lg"/>
          </a:ln>
        </p:spPr>
        <p:txBody>
          <a:bodyPr tIns="91440" bIns="91440" anchor="t"/>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en-US" sz="2400" kern="0" dirty="0" smtClean="0">
                <a:solidFill>
                  <a:srgbClr val="FFFFFF"/>
                </a:solidFill>
                <a:latin typeface="+mn-ea"/>
                <a:ea typeface="+mn-ea"/>
                <a:cs typeface="Calibri" panose="020F0502020204030204" pitchFamily="34" charset="0"/>
              </a:rPr>
              <a:t>Requirement</a:t>
            </a:r>
          </a:p>
          <a:p>
            <a:pPr algn="ctr" eaLnBrk="1" fontAlgn="auto" hangingPunct="1">
              <a:lnSpc>
                <a:spcPct val="100000"/>
              </a:lnSpc>
              <a:spcBef>
                <a:spcPct val="0"/>
              </a:spcBef>
              <a:spcAft>
                <a:spcPts val="0"/>
              </a:spcAft>
              <a:buClrTx/>
              <a:buFontTx/>
              <a:buNone/>
              <a:defRPr/>
            </a:pPr>
            <a:endParaRPr kumimoji="0" lang="en-US" altLang="en-US" sz="2400" kern="0" dirty="0" smtClean="0">
              <a:solidFill>
                <a:srgbClr val="FFFFFF"/>
              </a:solidFill>
              <a:latin typeface="+mn-ea"/>
              <a:ea typeface="+mn-ea"/>
              <a:cs typeface="Calibri" panose="020F0502020204030204" pitchFamily="34" charset="0"/>
            </a:endParaRPr>
          </a:p>
        </p:txBody>
      </p:sp>
      <p:sp>
        <p:nvSpPr>
          <p:cNvPr id="21" name="Rectangle 2"/>
          <p:cNvSpPr>
            <a:spLocks noChangeArrowheads="1"/>
          </p:cNvSpPr>
          <p:nvPr/>
        </p:nvSpPr>
        <p:spPr bwMode="gray">
          <a:xfrm>
            <a:off x="2674260" y="2702936"/>
            <a:ext cx="1238834" cy="1188000"/>
          </a:xfrm>
          <a:prstGeom prst="rect">
            <a:avLst/>
          </a:prstGeom>
          <a:solidFill>
            <a:srgbClr val="C00000"/>
          </a:solidFill>
          <a:ln w="9525" algn="ctr">
            <a:noFill/>
            <a:miter lim="800000"/>
            <a:headEnd type="none" w="lg" len="lg"/>
            <a:tailEnd type="none" w="lg" len="lg"/>
          </a:ln>
        </p:spPr>
        <p:txBody>
          <a:bodyPr tIns="91440" bIns="91440" anchor="t" anchorCtr="0"/>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en-US" sz="2400" kern="0" dirty="0" smtClean="0">
                <a:solidFill>
                  <a:srgbClr val="FFFFFF"/>
                </a:solidFill>
                <a:latin typeface="+mn-ea"/>
                <a:ea typeface="+mn-ea"/>
                <a:cs typeface="Calibri" panose="020F0502020204030204" pitchFamily="34" charset="0"/>
              </a:rPr>
              <a:t>Design</a:t>
            </a:r>
          </a:p>
        </p:txBody>
      </p:sp>
      <p:sp>
        <p:nvSpPr>
          <p:cNvPr id="22" name="Rectangle 2"/>
          <p:cNvSpPr>
            <a:spLocks noChangeArrowheads="1"/>
          </p:cNvSpPr>
          <p:nvPr/>
        </p:nvSpPr>
        <p:spPr bwMode="gray">
          <a:xfrm>
            <a:off x="1373575" y="3500566"/>
            <a:ext cx="1044000" cy="288000"/>
          </a:xfrm>
          <a:prstGeom prst="rect">
            <a:avLst/>
          </a:prstGeom>
          <a:solidFill>
            <a:srgbClr val="000000">
              <a:lumMod val="50000"/>
              <a:lumOff val="50000"/>
            </a:srgbClr>
          </a:solidFill>
          <a:ln w="9525" algn="ctr">
            <a:solidFill>
              <a:schemeClr val="bg1"/>
            </a:solidFill>
            <a:miter lim="800000"/>
            <a:headEnd type="none" w="lg" len="lg"/>
            <a:tailEnd type="none" w="lg" len="lg"/>
          </a:ln>
        </p:spPr>
        <p:txBody>
          <a:bodyPr lIns="36000" tIns="91440" rIns="36000" bIns="91440" anchor="ctr"/>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en-US" sz="2000" kern="0" dirty="0" smtClean="0">
                <a:solidFill>
                  <a:srgbClr val="FFFFFF"/>
                </a:solidFill>
                <a:latin typeface="+mn-ea"/>
                <a:ea typeface="+mn-ea"/>
                <a:cs typeface="Calibri" panose="020F0502020204030204" pitchFamily="34" charset="0"/>
              </a:rPr>
              <a:t>Primary </a:t>
            </a:r>
          </a:p>
        </p:txBody>
      </p:sp>
      <p:sp>
        <p:nvSpPr>
          <p:cNvPr id="23" name="Rectangle 2"/>
          <p:cNvSpPr>
            <a:spLocks noChangeArrowheads="1"/>
          </p:cNvSpPr>
          <p:nvPr/>
        </p:nvSpPr>
        <p:spPr bwMode="gray">
          <a:xfrm>
            <a:off x="4047301" y="2702936"/>
            <a:ext cx="3564000" cy="1188000"/>
          </a:xfrm>
          <a:prstGeom prst="rect">
            <a:avLst/>
          </a:prstGeom>
          <a:solidFill>
            <a:srgbClr val="C00000"/>
          </a:solidFill>
          <a:ln w="9525" algn="ctr">
            <a:noFill/>
            <a:miter lim="800000"/>
            <a:headEnd type="none" w="lg" len="lg"/>
            <a:tailEnd type="none" w="lg" len="lg"/>
          </a:ln>
        </p:spPr>
        <p:txBody>
          <a:bodyPr tIns="91440" bIns="91440" anchor="t" anchorCtr="0"/>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ja-JP" sz="2400" kern="0" dirty="0" smtClean="0">
                <a:solidFill>
                  <a:srgbClr val="FFFFFF"/>
                </a:solidFill>
                <a:latin typeface="+mn-ea"/>
                <a:ea typeface="+mn-ea"/>
                <a:cs typeface="Calibri" panose="020F0502020204030204" pitchFamily="34" charset="0"/>
              </a:rPr>
              <a:t>Implementation</a:t>
            </a:r>
            <a:endParaRPr kumimoji="0" lang="en-US" altLang="en-US" sz="2400" kern="0" dirty="0" smtClean="0">
              <a:solidFill>
                <a:srgbClr val="FFFFFF"/>
              </a:solidFill>
              <a:latin typeface="+mn-ea"/>
              <a:ea typeface="+mn-ea"/>
              <a:cs typeface="Calibri" panose="020F0502020204030204" pitchFamily="34" charset="0"/>
            </a:endParaRPr>
          </a:p>
        </p:txBody>
      </p:sp>
      <p:sp>
        <p:nvSpPr>
          <p:cNvPr id="24" name="Rectangle 2"/>
          <p:cNvSpPr>
            <a:spLocks noChangeArrowheads="1"/>
          </p:cNvSpPr>
          <p:nvPr/>
        </p:nvSpPr>
        <p:spPr bwMode="gray">
          <a:xfrm>
            <a:off x="4130802" y="3500566"/>
            <a:ext cx="1044000" cy="288000"/>
          </a:xfrm>
          <a:prstGeom prst="rect">
            <a:avLst/>
          </a:prstGeom>
          <a:solidFill>
            <a:schemeClr val="accent2">
              <a:lumMod val="60000"/>
              <a:lumOff val="40000"/>
            </a:schemeClr>
          </a:solidFill>
          <a:ln w="9525" algn="ctr">
            <a:solidFill>
              <a:schemeClr val="bg1"/>
            </a:solidFill>
            <a:miter lim="800000"/>
            <a:headEnd type="none" w="lg" len="lg"/>
            <a:tailEnd type="none" w="lg" len="lg"/>
          </a:ln>
        </p:spPr>
        <p:txBody>
          <a:bodyPr lIns="36000" tIns="91440" rIns="36000" bIns="91440" anchor="ctr"/>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en-US" sz="2000" kern="0" dirty="0" smtClean="0">
                <a:solidFill>
                  <a:srgbClr val="FFFFFF"/>
                </a:solidFill>
                <a:latin typeface="+mn-ea"/>
                <a:ea typeface="+mn-ea"/>
                <a:cs typeface="Calibri" panose="020F0502020204030204" pitchFamily="34" charset="0"/>
              </a:rPr>
              <a:t>Dev.</a:t>
            </a:r>
          </a:p>
        </p:txBody>
      </p:sp>
      <p:sp>
        <p:nvSpPr>
          <p:cNvPr id="25" name="Rectangle 2"/>
          <p:cNvSpPr>
            <a:spLocks noChangeArrowheads="1"/>
          </p:cNvSpPr>
          <p:nvPr/>
        </p:nvSpPr>
        <p:spPr bwMode="gray">
          <a:xfrm>
            <a:off x="5318252" y="3500566"/>
            <a:ext cx="1044000" cy="288000"/>
          </a:xfrm>
          <a:prstGeom prst="rect">
            <a:avLst/>
          </a:prstGeom>
          <a:solidFill>
            <a:schemeClr val="accent2">
              <a:lumMod val="60000"/>
              <a:lumOff val="40000"/>
            </a:schemeClr>
          </a:solidFill>
          <a:ln w="9525" algn="ctr">
            <a:solidFill>
              <a:schemeClr val="bg1"/>
            </a:solidFill>
            <a:miter lim="800000"/>
            <a:headEnd type="none" w="lg" len="lg"/>
            <a:tailEnd type="none" w="lg" len="lg"/>
          </a:ln>
        </p:spPr>
        <p:txBody>
          <a:bodyPr lIns="36000" tIns="91440" rIns="36000" bIns="91440" anchor="ctr"/>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en-US" sz="2000" kern="0" dirty="0" smtClean="0">
                <a:solidFill>
                  <a:srgbClr val="FFFFFF"/>
                </a:solidFill>
                <a:latin typeface="+mn-ea"/>
                <a:ea typeface="+mn-ea"/>
                <a:cs typeface="Calibri" panose="020F0502020204030204" pitchFamily="34" charset="0"/>
              </a:rPr>
              <a:t>UT</a:t>
            </a:r>
          </a:p>
        </p:txBody>
      </p:sp>
      <p:sp>
        <p:nvSpPr>
          <p:cNvPr id="26" name="Rectangle 2"/>
          <p:cNvSpPr>
            <a:spLocks noChangeArrowheads="1"/>
          </p:cNvSpPr>
          <p:nvPr/>
        </p:nvSpPr>
        <p:spPr bwMode="gray">
          <a:xfrm>
            <a:off x="255975" y="3500566"/>
            <a:ext cx="1044000" cy="288000"/>
          </a:xfrm>
          <a:prstGeom prst="rect">
            <a:avLst/>
          </a:prstGeom>
          <a:solidFill>
            <a:srgbClr val="000000">
              <a:lumMod val="50000"/>
              <a:lumOff val="50000"/>
            </a:srgbClr>
          </a:solidFill>
          <a:ln w="9525" algn="ctr">
            <a:solidFill>
              <a:schemeClr val="bg1"/>
            </a:solidFill>
            <a:miter lim="800000"/>
            <a:headEnd type="none" w="lg" len="lg"/>
            <a:tailEnd type="none" w="lg" len="lg"/>
          </a:ln>
        </p:spPr>
        <p:txBody>
          <a:bodyPr lIns="36000" tIns="91440" rIns="36000" bIns="91440" anchor="ctr"/>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ja-JP" sz="2000" kern="0" dirty="0" smtClean="0">
                <a:solidFill>
                  <a:srgbClr val="FFFFFF"/>
                </a:solidFill>
                <a:latin typeface="+mn-ea"/>
                <a:ea typeface="+mn-ea"/>
                <a:cs typeface="Calibri" panose="020F0502020204030204" pitchFamily="34" charset="0"/>
              </a:rPr>
              <a:t>Req.</a:t>
            </a:r>
            <a:endParaRPr kumimoji="0" lang="en-US" altLang="en-US" sz="2000" kern="0" dirty="0" smtClean="0">
              <a:solidFill>
                <a:srgbClr val="FFFFFF"/>
              </a:solidFill>
              <a:latin typeface="+mn-ea"/>
              <a:ea typeface="+mn-ea"/>
              <a:cs typeface="Calibri" panose="020F0502020204030204" pitchFamily="34" charset="0"/>
            </a:endParaRPr>
          </a:p>
        </p:txBody>
      </p:sp>
      <p:sp>
        <p:nvSpPr>
          <p:cNvPr id="27" name="Rectangle 2"/>
          <p:cNvSpPr>
            <a:spLocks noChangeArrowheads="1"/>
          </p:cNvSpPr>
          <p:nvPr/>
        </p:nvSpPr>
        <p:spPr bwMode="gray">
          <a:xfrm>
            <a:off x="6505702" y="3500566"/>
            <a:ext cx="1044000" cy="288000"/>
          </a:xfrm>
          <a:prstGeom prst="rect">
            <a:avLst/>
          </a:prstGeom>
          <a:solidFill>
            <a:schemeClr val="accent2">
              <a:lumMod val="60000"/>
              <a:lumOff val="40000"/>
            </a:schemeClr>
          </a:solidFill>
          <a:ln w="9525" algn="ctr">
            <a:solidFill>
              <a:schemeClr val="bg1"/>
            </a:solidFill>
            <a:miter lim="800000"/>
            <a:headEnd type="none" w="lg" len="lg"/>
            <a:tailEnd type="none" w="lg" len="lg"/>
          </a:ln>
        </p:spPr>
        <p:txBody>
          <a:bodyPr lIns="36000" tIns="91440" rIns="36000" bIns="91440" anchor="ctr"/>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ja-JP" sz="2000" kern="0" dirty="0" smtClean="0">
                <a:solidFill>
                  <a:srgbClr val="FFFFFF"/>
                </a:solidFill>
                <a:latin typeface="+mn-ea"/>
                <a:ea typeface="+mn-ea"/>
                <a:cs typeface="Calibri" panose="020F0502020204030204" pitchFamily="34" charset="0"/>
              </a:rPr>
              <a:t>CT</a:t>
            </a:r>
            <a:endParaRPr kumimoji="0" lang="en-US" altLang="en-US" sz="2000" kern="0" dirty="0" smtClean="0">
              <a:solidFill>
                <a:srgbClr val="FFFFFF"/>
              </a:solidFill>
              <a:latin typeface="+mn-ea"/>
              <a:ea typeface="+mn-ea"/>
              <a:cs typeface="Calibri" panose="020F0502020204030204" pitchFamily="34" charset="0"/>
            </a:endParaRPr>
          </a:p>
        </p:txBody>
      </p:sp>
      <p:sp>
        <p:nvSpPr>
          <p:cNvPr id="28" name="Rectangle 2"/>
          <p:cNvSpPr>
            <a:spLocks noChangeArrowheads="1"/>
          </p:cNvSpPr>
          <p:nvPr/>
        </p:nvSpPr>
        <p:spPr bwMode="gray">
          <a:xfrm>
            <a:off x="7732059" y="2702936"/>
            <a:ext cx="1211283" cy="1188000"/>
          </a:xfrm>
          <a:prstGeom prst="rect">
            <a:avLst/>
          </a:prstGeom>
          <a:solidFill>
            <a:srgbClr val="000000">
              <a:lumMod val="50000"/>
              <a:lumOff val="50000"/>
            </a:srgbClr>
          </a:solidFill>
          <a:ln w="9525" algn="ctr">
            <a:noFill/>
            <a:miter lim="800000"/>
            <a:headEnd type="none" w="lg" len="lg"/>
            <a:tailEnd type="none" w="lg" len="lg"/>
          </a:ln>
        </p:spPr>
        <p:txBody>
          <a:bodyPr tIns="91440" bIns="91440" anchor="t" anchorCtr="0"/>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ja-JP" sz="2400" kern="0" dirty="0" smtClean="0">
                <a:solidFill>
                  <a:srgbClr val="FFFFFF"/>
                </a:solidFill>
                <a:latin typeface="+mn-ea"/>
                <a:ea typeface="+mn-ea"/>
                <a:cs typeface="Calibri" panose="020F0502020204030204" pitchFamily="34" charset="0"/>
              </a:rPr>
              <a:t>Test</a:t>
            </a:r>
            <a:endParaRPr kumimoji="0" lang="en-US" altLang="en-US" sz="2400" kern="0" dirty="0" smtClean="0">
              <a:solidFill>
                <a:srgbClr val="FFFFFF"/>
              </a:solidFill>
              <a:latin typeface="+mn-ea"/>
              <a:ea typeface="+mn-ea"/>
              <a:cs typeface="Calibri" panose="020F0502020204030204" pitchFamily="34" charset="0"/>
            </a:endParaRPr>
          </a:p>
        </p:txBody>
      </p:sp>
      <p:sp>
        <p:nvSpPr>
          <p:cNvPr id="29" name="Rectangle 2"/>
          <p:cNvSpPr>
            <a:spLocks noChangeArrowheads="1"/>
          </p:cNvSpPr>
          <p:nvPr/>
        </p:nvSpPr>
        <p:spPr bwMode="gray">
          <a:xfrm>
            <a:off x="2769478" y="3500566"/>
            <a:ext cx="1044000" cy="288000"/>
          </a:xfrm>
          <a:prstGeom prst="rect">
            <a:avLst/>
          </a:prstGeom>
          <a:solidFill>
            <a:schemeClr val="accent2">
              <a:lumMod val="60000"/>
              <a:lumOff val="40000"/>
            </a:schemeClr>
          </a:solidFill>
          <a:ln w="9525" algn="ctr">
            <a:solidFill>
              <a:schemeClr val="bg1"/>
            </a:solidFill>
            <a:miter lim="800000"/>
            <a:headEnd type="none" w="lg" len="lg"/>
            <a:tailEnd type="none" w="lg" len="lg"/>
          </a:ln>
        </p:spPr>
        <p:txBody>
          <a:bodyPr lIns="36000" tIns="91440" rIns="36000" bIns="91440" anchor="ctr"/>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en-US" sz="2000" kern="0" dirty="0" smtClean="0">
                <a:solidFill>
                  <a:srgbClr val="FFFFFF"/>
                </a:solidFill>
                <a:latin typeface="+mn-ea"/>
                <a:ea typeface="+mn-ea"/>
                <a:cs typeface="Calibri" panose="020F0502020204030204" pitchFamily="34" charset="0"/>
              </a:rPr>
              <a:t>Detail</a:t>
            </a:r>
          </a:p>
        </p:txBody>
      </p:sp>
      <p:sp>
        <p:nvSpPr>
          <p:cNvPr id="3" name="フローチャート : 書類 2"/>
          <p:cNvSpPr/>
          <p:nvPr/>
        </p:nvSpPr>
        <p:spPr bwMode="auto">
          <a:xfrm>
            <a:off x="1551641" y="4799852"/>
            <a:ext cx="766575" cy="499628"/>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200" dirty="0" smtClean="0">
                <a:solidFill>
                  <a:schemeClr val="bg1"/>
                </a:solidFill>
                <a:latin typeface="+mn-ea"/>
              </a:rPr>
              <a:t>Original</a:t>
            </a:r>
          </a:p>
          <a:p>
            <a:pPr algn="ctr"/>
            <a:r>
              <a:rPr lang="en-US" altLang="ja-JP" sz="1200" dirty="0" smtClean="0">
                <a:solidFill>
                  <a:schemeClr val="bg1"/>
                </a:solidFill>
                <a:latin typeface="+mn-ea"/>
              </a:rPr>
              <a:t>PG</a:t>
            </a:r>
            <a:endParaRPr lang="ja-JP" altLang="en-US" sz="1200" dirty="0">
              <a:solidFill>
                <a:schemeClr val="bg1"/>
              </a:solidFill>
              <a:latin typeface="+mn-ea"/>
            </a:endParaRPr>
          </a:p>
        </p:txBody>
      </p:sp>
      <p:sp>
        <p:nvSpPr>
          <p:cNvPr id="57" name="テキスト ボックス 56"/>
          <p:cNvSpPr txBox="1"/>
          <p:nvPr/>
        </p:nvSpPr>
        <p:spPr>
          <a:xfrm>
            <a:off x="39594" y="925738"/>
            <a:ext cx="6795771" cy="369332"/>
          </a:xfrm>
          <a:prstGeom prst="rect">
            <a:avLst/>
          </a:prstGeom>
          <a:noFill/>
        </p:spPr>
        <p:txBody>
          <a:bodyPr wrap="none" rtlCol="0">
            <a:spAutoFit/>
          </a:bodyPr>
          <a:lstStyle/>
          <a:p>
            <a:pPr marL="363538" indent="-363538">
              <a:buClr>
                <a:srgbClr val="C00000"/>
              </a:buClr>
              <a:buFont typeface="Wingdings" pitchFamily="2" charset="2"/>
              <a:buChar char="n"/>
            </a:pPr>
            <a:r>
              <a:rPr lang="ja-JP" altLang="en-US" sz="2000" dirty="0" smtClean="0">
                <a:solidFill>
                  <a:schemeClr val="tx1"/>
                </a:solidFill>
                <a:latin typeface="+mj-ea"/>
                <a:ea typeface="+mj-ea"/>
              </a:rPr>
              <a:t>現行</a:t>
            </a:r>
            <a:r>
              <a:rPr lang="en-US" altLang="ja-JP" sz="2000" dirty="0" smtClean="0">
                <a:solidFill>
                  <a:schemeClr val="tx1"/>
                </a:solidFill>
                <a:latin typeface="+mj-ea"/>
                <a:ea typeface="+mj-ea"/>
              </a:rPr>
              <a:t>PG</a:t>
            </a:r>
            <a:r>
              <a:rPr lang="ja-JP" altLang="en-US" sz="2000" dirty="0" err="1" smtClean="0">
                <a:solidFill>
                  <a:schemeClr val="tx1"/>
                </a:solidFill>
                <a:latin typeface="+mj-ea"/>
                <a:ea typeface="+mj-ea"/>
              </a:rPr>
              <a:t>を衝と</a:t>
            </a:r>
            <a:r>
              <a:rPr lang="ja-JP" altLang="en-US" sz="2000" dirty="0" smtClean="0">
                <a:solidFill>
                  <a:schemeClr val="tx1"/>
                </a:solidFill>
                <a:latin typeface="+mj-ea"/>
                <a:ea typeface="+mj-ea"/>
              </a:rPr>
              <a:t>したリバースエンジニアリングから</a:t>
            </a:r>
            <a:r>
              <a:rPr lang="en-US" altLang="ja-JP" sz="2000" dirty="0" smtClean="0">
                <a:solidFill>
                  <a:schemeClr val="tx1"/>
                </a:solidFill>
                <a:latin typeface="+mj-ea"/>
                <a:ea typeface="+mj-ea"/>
              </a:rPr>
              <a:t>CT</a:t>
            </a:r>
            <a:r>
              <a:rPr lang="ja-JP" altLang="en-US" sz="2000" dirty="0" smtClean="0">
                <a:solidFill>
                  <a:schemeClr val="tx1"/>
                </a:solidFill>
                <a:latin typeface="+mj-ea"/>
                <a:ea typeface="+mj-ea"/>
              </a:rPr>
              <a:t>完了まで</a:t>
            </a:r>
            <a:endParaRPr lang="en-US" altLang="ja-JP" sz="2000" dirty="0" smtClean="0">
              <a:solidFill>
                <a:schemeClr val="tx1"/>
              </a:solidFill>
              <a:latin typeface="+mj-ea"/>
              <a:ea typeface="+mj-ea"/>
            </a:endParaRPr>
          </a:p>
        </p:txBody>
      </p:sp>
      <p:sp>
        <p:nvSpPr>
          <p:cNvPr id="31" name="Rectangle 2"/>
          <p:cNvSpPr>
            <a:spLocks noChangeArrowheads="1"/>
          </p:cNvSpPr>
          <p:nvPr/>
        </p:nvSpPr>
        <p:spPr bwMode="gray">
          <a:xfrm>
            <a:off x="7801102" y="3518495"/>
            <a:ext cx="1044000" cy="288000"/>
          </a:xfrm>
          <a:prstGeom prst="rect">
            <a:avLst/>
          </a:prstGeom>
          <a:solidFill>
            <a:srgbClr val="000000">
              <a:lumMod val="50000"/>
              <a:lumOff val="50000"/>
            </a:srgbClr>
          </a:solidFill>
          <a:ln w="9525" algn="ctr">
            <a:solidFill>
              <a:schemeClr val="bg1"/>
            </a:solidFill>
            <a:miter lim="800000"/>
            <a:headEnd type="none" w="lg" len="lg"/>
            <a:tailEnd type="none" w="lg" len="lg"/>
          </a:ln>
        </p:spPr>
        <p:txBody>
          <a:bodyPr lIns="36000" tIns="91440" rIns="36000" bIns="91440" anchor="ctr"/>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ja-JP" sz="2000" kern="0" dirty="0" smtClean="0">
                <a:solidFill>
                  <a:srgbClr val="FFFFFF"/>
                </a:solidFill>
                <a:latin typeface="+mn-ea"/>
                <a:ea typeface="+mn-ea"/>
                <a:cs typeface="Calibri" panose="020F0502020204030204" pitchFamily="34" charset="0"/>
              </a:rPr>
              <a:t>UAT</a:t>
            </a:r>
            <a:endParaRPr kumimoji="0" lang="en-US" altLang="en-US" sz="2000" kern="0" dirty="0" smtClean="0">
              <a:solidFill>
                <a:srgbClr val="FFFFFF"/>
              </a:solidFill>
              <a:latin typeface="+mn-ea"/>
              <a:ea typeface="+mn-ea"/>
              <a:cs typeface="Calibri" panose="020F0502020204030204" pitchFamily="34" charset="0"/>
            </a:endParaRPr>
          </a:p>
        </p:txBody>
      </p:sp>
      <p:sp>
        <p:nvSpPr>
          <p:cNvPr id="40" name="正方形/長方形 39"/>
          <p:cNvSpPr/>
          <p:nvPr/>
        </p:nvSpPr>
        <p:spPr bwMode="auto">
          <a:xfrm>
            <a:off x="7681100" y="2624312"/>
            <a:ext cx="1296000" cy="1368000"/>
          </a:xfrm>
          <a:prstGeom prst="rect">
            <a:avLst/>
          </a:prstGeom>
          <a:solidFill>
            <a:schemeClr val="bg1">
              <a:lumMod val="75000"/>
              <a:alpha val="70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cxnSp>
        <p:nvCxnSpPr>
          <p:cNvPr id="35" name="図形 34"/>
          <p:cNvCxnSpPr>
            <a:stCxn id="3" idx="3"/>
            <a:endCxn id="24" idx="2"/>
          </p:cNvCxnSpPr>
          <p:nvPr/>
        </p:nvCxnSpPr>
        <p:spPr bwMode="auto">
          <a:xfrm flipV="1">
            <a:off x="2318216" y="3788566"/>
            <a:ext cx="2334586" cy="1261100"/>
          </a:xfrm>
          <a:prstGeom prst="bentConnector2">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39" name="正方形/長方形 38"/>
          <p:cNvSpPr/>
          <p:nvPr/>
        </p:nvSpPr>
        <p:spPr bwMode="auto">
          <a:xfrm>
            <a:off x="121023" y="2610866"/>
            <a:ext cx="2474259" cy="1368000"/>
          </a:xfrm>
          <a:prstGeom prst="rect">
            <a:avLst/>
          </a:prstGeom>
          <a:solidFill>
            <a:schemeClr val="bg1">
              <a:lumMod val="75000"/>
              <a:alpha val="70000"/>
            </a:schemeClr>
          </a:solidFill>
          <a:ln w="9525">
            <a:noFill/>
            <a:miter lim="800000"/>
            <a:headEnd/>
            <a:tailEnd/>
          </a:ln>
          <a:effectLst/>
        </p:spPr>
        <p:txBody>
          <a:bodyPr wrap="none" rtlCol="0" anchor="ctr" anchorCtr="0">
            <a:noAutofit/>
          </a:bodyPr>
          <a:lstStyle/>
          <a:p>
            <a:pPr algn="ctr"/>
            <a:endParaRPr kumimoji="1" lang="ja-JP" altLang="en-US" sz="2000" smtClean="0">
              <a:solidFill>
                <a:schemeClr val="tx1"/>
              </a:solidFill>
              <a:latin typeface="+mn-ea"/>
              <a:ea typeface="+mn-ea"/>
            </a:endParaRPr>
          </a:p>
        </p:txBody>
      </p:sp>
      <p:cxnSp>
        <p:nvCxnSpPr>
          <p:cNvPr id="30" name="図形 29"/>
          <p:cNvCxnSpPr>
            <a:stCxn id="3" idx="3"/>
            <a:endCxn id="29" idx="2"/>
          </p:cNvCxnSpPr>
          <p:nvPr/>
        </p:nvCxnSpPr>
        <p:spPr bwMode="auto">
          <a:xfrm flipV="1">
            <a:off x="2318216" y="3788566"/>
            <a:ext cx="973262" cy="1261100"/>
          </a:xfrm>
          <a:prstGeom prst="bentConnector2">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49" name="正方形/長方形 48"/>
          <p:cNvSpPr/>
          <p:nvPr/>
        </p:nvSpPr>
        <p:spPr bwMode="auto">
          <a:xfrm>
            <a:off x="3264141" y="3975718"/>
            <a:ext cx="1244251" cy="397032"/>
          </a:xfrm>
          <a:prstGeom prst="rect">
            <a:avLst/>
          </a:prstGeom>
          <a:noFill/>
          <a:ln w="9525">
            <a:noFill/>
            <a:miter lim="800000"/>
            <a:headEnd/>
            <a:tailEnd/>
          </a:ln>
          <a:effectLst/>
        </p:spPr>
        <p:txBody>
          <a:bodyPr wrap="none" rtlCol="0" anchor="t" anchorCtr="0">
            <a:spAutoFit/>
          </a:bodyPr>
          <a:lstStyle/>
          <a:p>
            <a:r>
              <a:rPr kumimoji="1" lang="ja-JP" altLang="en-US" sz="1100" dirty="0" smtClean="0">
                <a:solidFill>
                  <a:schemeClr val="tx1"/>
                </a:solidFill>
                <a:latin typeface="+mn-ea"/>
                <a:ea typeface="+mn-ea"/>
              </a:rPr>
              <a:t>手動でのリバース</a:t>
            </a:r>
            <a:endParaRPr kumimoji="1" lang="en-US" altLang="ja-JP" sz="1100" dirty="0" smtClean="0">
              <a:solidFill>
                <a:schemeClr val="tx1"/>
              </a:solidFill>
              <a:latin typeface="+mn-ea"/>
              <a:ea typeface="+mn-ea"/>
            </a:endParaRPr>
          </a:p>
          <a:p>
            <a:r>
              <a:rPr kumimoji="1" lang="ja-JP" altLang="en-US" sz="1100" dirty="0" smtClean="0">
                <a:solidFill>
                  <a:schemeClr val="tx1"/>
                </a:solidFill>
                <a:latin typeface="+mn-ea"/>
                <a:ea typeface="+mn-ea"/>
              </a:rPr>
              <a:t>エンジニアリング</a:t>
            </a:r>
          </a:p>
        </p:txBody>
      </p:sp>
      <p:sp>
        <p:nvSpPr>
          <p:cNvPr id="50" name="正方形/長方形 49"/>
          <p:cNvSpPr/>
          <p:nvPr/>
        </p:nvSpPr>
        <p:spPr bwMode="auto">
          <a:xfrm>
            <a:off x="4613324" y="3966755"/>
            <a:ext cx="1439818" cy="397032"/>
          </a:xfrm>
          <a:prstGeom prst="rect">
            <a:avLst/>
          </a:prstGeom>
          <a:noFill/>
          <a:ln w="9525">
            <a:noFill/>
            <a:miter lim="800000"/>
            <a:headEnd/>
            <a:tailEnd/>
          </a:ln>
          <a:effectLst/>
        </p:spPr>
        <p:txBody>
          <a:bodyPr wrap="none" rtlCol="0" anchor="t" anchorCtr="0">
            <a:spAutoFit/>
          </a:bodyPr>
          <a:lstStyle/>
          <a:p>
            <a:r>
              <a:rPr kumimoji="1" lang="ja-JP" altLang="en-US" sz="1100" dirty="0" smtClean="0">
                <a:solidFill>
                  <a:schemeClr val="tx1"/>
                </a:solidFill>
                <a:latin typeface="+mn-ea"/>
                <a:ea typeface="+mn-ea"/>
              </a:rPr>
              <a:t>一部自動</a:t>
            </a:r>
            <a:r>
              <a:rPr kumimoji="1" lang="en-US" altLang="ja-JP" sz="1100" dirty="0" smtClean="0">
                <a:solidFill>
                  <a:schemeClr val="tx1"/>
                </a:solidFill>
                <a:latin typeface="+mn-ea"/>
                <a:ea typeface="+mn-ea"/>
              </a:rPr>
              <a:t>Conversion</a:t>
            </a:r>
          </a:p>
          <a:p>
            <a:r>
              <a:rPr lang="ja-JP" altLang="en-US" sz="1100" dirty="0" smtClean="0">
                <a:solidFill>
                  <a:schemeClr val="tx1"/>
                </a:solidFill>
                <a:latin typeface="+mn-ea"/>
                <a:ea typeface="+mn-ea"/>
              </a:rPr>
              <a:t>それ以外は手動対応</a:t>
            </a:r>
            <a:endParaRPr kumimoji="1" lang="ja-JP" altLang="en-US" sz="1100" dirty="0" smtClean="0">
              <a:solidFill>
                <a:schemeClr val="tx1"/>
              </a:solidFill>
              <a:latin typeface="+mn-ea"/>
              <a:ea typeface="+mn-ea"/>
            </a:endParaRPr>
          </a:p>
        </p:txBody>
      </p:sp>
      <p:sp>
        <p:nvSpPr>
          <p:cNvPr id="51" name="フローチャート : 書類 50"/>
          <p:cNvSpPr/>
          <p:nvPr/>
        </p:nvSpPr>
        <p:spPr bwMode="auto">
          <a:xfrm>
            <a:off x="3263899" y="5328770"/>
            <a:ext cx="766575" cy="499628"/>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200" dirty="0" smtClean="0">
                <a:solidFill>
                  <a:schemeClr val="bg1"/>
                </a:solidFill>
                <a:latin typeface="+mn-ea"/>
              </a:rPr>
              <a:t>Backup</a:t>
            </a:r>
          </a:p>
          <a:p>
            <a:pPr algn="ctr"/>
            <a:r>
              <a:rPr lang="en-US" altLang="ja-JP" sz="1200" dirty="0" smtClean="0">
                <a:solidFill>
                  <a:schemeClr val="bg1"/>
                </a:solidFill>
                <a:latin typeface="+mn-ea"/>
              </a:rPr>
              <a:t>File</a:t>
            </a:r>
            <a:endParaRPr lang="ja-JP" altLang="en-US" sz="1200" dirty="0">
              <a:solidFill>
                <a:schemeClr val="bg1"/>
              </a:solidFill>
              <a:latin typeface="+mn-ea"/>
            </a:endParaRPr>
          </a:p>
        </p:txBody>
      </p:sp>
      <p:sp>
        <p:nvSpPr>
          <p:cNvPr id="52" name="フローチャート : 磁気ディスク 51"/>
          <p:cNvSpPr/>
          <p:nvPr/>
        </p:nvSpPr>
        <p:spPr bwMode="auto">
          <a:xfrm>
            <a:off x="3294526" y="5862921"/>
            <a:ext cx="739588" cy="564776"/>
          </a:xfrm>
          <a:prstGeom prst="flowChartMagneticDisk">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rtlCol="0" anchor="ctr" anchorCtr="0">
            <a:noAutofit/>
          </a:bodyPr>
          <a:lstStyle/>
          <a:p>
            <a:pPr algn="ctr"/>
            <a:r>
              <a:rPr kumimoji="1" lang="en-US" altLang="ja-JP" sz="1200" dirty="0" smtClean="0">
                <a:solidFill>
                  <a:schemeClr val="bg1"/>
                </a:solidFill>
                <a:latin typeface="+mn-ea"/>
              </a:rPr>
              <a:t>Backup</a:t>
            </a:r>
          </a:p>
          <a:p>
            <a:pPr algn="ctr"/>
            <a:r>
              <a:rPr lang="en-US" altLang="ja-JP" sz="1200" dirty="0" smtClean="0">
                <a:solidFill>
                  <a:schemeClr val="bg1"/>
                </a:solidFill>
                <a:latin typeface="+mn-ea"/>
              </a:rPr>
              <a:t>Table Data</a:t>
            </a:r>
            <a:endParaRPr kumimoji="1" lang="ja-JP" altLang="en-US" sz="1200" dirty="0" smtClean="0">
              <a:solidFill>
                <a:schemeClr val="bg1"/>
              </a:solidFill>
              <a:latin typeface="+mn-ea"/>
            </a:endParaRPr>
          </a:p>
        </p:txBody>
      </p:sp>
      <p:cxnSp>
        <p:nvCxnSpPr>
          <p:cNvPr id="53" name="図形 52"/>
          <p:cNvCxnSpPr>
            <a:stCxn id="52" idx="4"/>
            <a:endCxn id="27" idx="2"/>
          </p:cNvCxnSpPr>
          <p:nvPr/>
        </p:nvCxnSpPr>
        <p:spPr bwMode="auto">
          <a:xfrm flipV="1">
            <a:off x="4034114" y="3788566"/>
            <a:ext cx="2993588" cy="2356743"/>
          </a:xfrm>
          <a:prstGeom prst="bentConnector2">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56" name="図形 55"/>
          <p:cNvCxnSpPr>
            <a:stCxn id="51" idx="3"/>
            <a:endCxn id="27" idx="2"/>
          </p:cNvCxnSpPr>
          <p:nvPr/>
        </p:nvCxnSpPr>
        <p:spPr bwMode="auto">
          <a:xfrm flipV="1">
            <a:off x="4030474" y="3788566"/>
            <a:ext cx="2997228" cy="1790018"/>
          </a:xfrm>
          <a:prstGeom prst="bentConnector2">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66" name="図形 65"/>
          <p:cNvCxnSpPr>
            <a:stCxn id="3" idx="3"/>
            <a:endCxn id="27" idx="2"/>
          </p:cNvCxnSpPr>
          <p:nvPr/>
        </p:nvCxnSpPr>
        <p:spPr bwMode="auto">
          <a:xfrm flipV="1">
            <a:off x="2318216" y="3788566"/>
            <a:ext cx="4709486" cy="1261100"/>
          </a:xfrm>
          <a:prstGeom prst="bentConnector2">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69" name="正方形/長方形 68"/>
          <p:cNvSpPr/>
          <p:nvPr/>
        </p:nvSpPr>
        <p:spPr bwMode="auto">
          <a:xfrm>
            <a:off x="5244352" y="3422170"/>
            <a:ext cx="1209183" cy="490920"/>
          </a:xfrm>
          <a:prstGeom prst="rect">
            <a:avLst/>
          </a:prstGeom>
          <a:solidFill>
            <a:schemeClr val="bg1">
              <a:lumMod val="75000"/>
              <a:alpha val="70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70" name="正方形/長方形 69"/>
          <p:cNvSpPr/>
          <p:nvPr/>
        </p:nvSpPr>
        <p:spPr bwMode="auto">
          <a:xfrm>
            <a:off x="6997936" y="3989269"/>
            <a:ext cx="2087431" cy="549381"/>
          </a:xfrm>
          <a:prstGeom prst="rect">
            <a:avLst/>
          </a:prstGeom>
          <a:noFill/>
          <a:ln w="9525">
            <a:noFill/>
            <a:miter lim="800000"/>
            <a:headEnd/>
            <a:tailEnd/>
          </a:ln>
          <a:effectLst/>
        </p:spPr>
        <p:txBody>
          <a:bodyPr wrap="none" rtlCol="0" anchor="t" anchorCtr="0">
            <a:spAutoFit/>
          </a:bodyPr>
          <a:lstStyle/>
          <a:p>
            <a:r>
              <a:rPr kumimoji="1" lang="ja-JP" altLang="en-US" sz="1100" dirty="0" smtClean="0">
                <a:solidFill>
                  <a:schemeClr val="tx1"/>
                </a:solidFill>
                <a:latin typeface="+mn-ea"/>
                <a:ea typeface="+mn-ea"/>
              </a:rPr>
              <a:t>自動テストを実現するため、</a:t>
            </a:r>
            <a:endParaRPr kumimoji="1" lang="en-US" altLang="ja-JP" sz="1100" dirty="0" smtClean="0">
              <a:solidFill>
                <a:schemeClr val="tx1"/>
              </a:solidFill>
              <a:latin typeface="+mn-ea"/>
              <a:ea typeface="+mn-ea"/>
            </a:endParaRPr>
          </a:p>
          <a:p>
            <a:r>
              <a:rPr lang="ja-JP" altLang="en-US" sz="1100" dirty="0" smtClean="0">
                <a:solidFill>
                  <a:schemeClr val="tx1"/>
                </a:solidFill>
                <a:latin typeface="+mn-ea"/>
                <a:ea typeface="+mn-ea"/>
              </a:rPr>
              <a:t>・</a:t>
            </a:r>
            <a:r>
              <a:rPr kumimoji="1" lang="ja-JP" altLang="en-US" sz="1100" dirty="0" smtClean="0">
                <a:solidFill>
                  <a:schemeClr val="tx1"/>
                </a:solidFill>
                <a:latin typeface="+mn-ea"/>
                <a:ea typeface="+mn-ea"/>
              </a:rPr>
              <a:t>新規にテストコードを作成</a:t>
            </a:r>
            <a:endParaRPr kumimoji="1" lang="en-US" altLang="ja-JP" sz="1100" dirty="0" smtClean="0">
              <a:solidFill>
                <a:schemeClr val="tx1"/>
              </a:solidFill>
              <a:latin typeface="+mn-ea"/>
              <a:ea typeface="+mn-ea"/>
            </a:endParaRPr>
          </a:p>
          <a:p>
            <a:r>
              <a:rPr kumimoji="1" lang="ja-JP" altLang="en-US" sz="1100" dirty="0" smtClean="0">
                <a:solidFill>
                  <a:schemeClr val="tx1"/>
                </a:solidFill>
                <a:latin typeface="+mn-ea"/>
                <a:ea typeface="+mn-ea"/>
              </a:rPr>
              <a:t>・</a:t>
            </a:r>
            <a:r>
              <a:rPr kumimoji="1" lang="en-US" altLang="ja-JP" sz="1100" dirty="0" smtClean="0">
                <a:solidFill>
                  <a:schemeClr val="tx1"/>
                </a:solidFill>
                <a:latin typeface="+mn-ea"/>
                <a:ea typeface="+mn-ea"/>
              </a:rPr>
              <a:t>Backup</a:t>
            </a:r>
            <a:r>
              <a:rPr kumimoji="1" lang="ja-JP" altLang="en-US" sz="1100" dirty="0" smtClean="0">
                <a:solidFill>
                  <a:schemeClr val="tx1"/>
                </a:solidFill>
                <a:latin typeface="+mn-ea"/>
                <a:ea typeface="+mn-ea"/>
              </a:rPr>
              <a:t>からテストデータを準備</a:t>
            </a:r>
          </a:p>
        </p:txBody>
      </p:sp>
      <p:sp>
        <p:nvSpPr>
          <p:cNvPr id="72" name="線吹き出し 1 (枠付き) 71"/>
          <p:cNvSpPr/>
          <p:nvPr/>
        </p:nvSpPr>
        <p:spPr bwMode="auto">
          <a:xfrm>
            <a:off x="751502" y="1673320"/>
            <a:ext cx="2048959" cy="674031"/>
          </a:xfrm>
          <a:prstGeom prst="borderCallout1">
            <a:avLst>
              <a:gd name="adj1" fmla="val 32844"/>
              <a:gd name="adj2" fmla="val -2134"/>
              <a:gd name="adj3" fmla="val 154186"/>
              <a:gd name="adj4" fmla="val -11357"/>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nchorCtr="0">
            <a:spAutoFit/>
          </a:bodyPr>
          <a:lstStyle/>
          <a:p>
            <a:r>
              <a:rPr lang="ja-JP" altLang="en-US" sz="1400" dirty="0" smtClean="0">
                <a:solidFill>
                  <a:schemeClr val="tx1"/>
                </a:solidFill>
                <a:latin typeface="+mn-ea"/>
              </a:rPr>
              <a:t>現行システムの</a:t>
            </a:r>
            <a:r>
              <a:rPr lang="en-US" altLang="ja-JP" sz="1400" dirty="0" smtClean="0">
                <a:solidFill>
                  <a:schemeClr val="tx1"/>
                </a:solidFill>
                <a:latin typeface="+mn-ea"/>
              </a:rPr>
              <a:t>PG</a:t>
            </a:r>
            <a:r>
              <a:rPr lang="ja-JP" altLang="en-US" sz="1400" dirty="0" smtClean="0">
                <a:solidFill>
                  <a:schemeClr val="tx1"/>
                </a:solidFill>
                <a:latin typeface="+mn-ea"/>
              </a:rPr>
              <a:t>を</a:t>
            </a:r>
            <a:endParaRPr lang="en-US" altLang="ja-JP" sz="1400" dirty="0" smtClean="0">
              <a:solidFill>
                <a:schemeClr val="tx1"/>
              </a:solidFill>
              <a:latin typeface="+mn-ea"/>
            </a:endParaRPr>
          </a:p>
          <a:p>
            <a:r>
              <a:rPr lang="ja-JP" altLang="en-US" sz="1400" dirty="0" smtClean="0">
                <a:solidFill>
                  <a:schemeClr val="tx1"/>
                </a:solidFill>
                <a:latin typeface="+mn-ea"/>
              </a:rPr>
              <a:t>衝に</a:t>
            </a:r>
            <a:r>
              <a:rPr lang="en-US" altLang="ja-JP" sz="1400" dirty="0" smtClean="0">
                <a:solidFill>
                  <a:schemeClr val="tx1"/>
                </a:solidFill>
                <a:latin typeface="+mn-ea"/>
              </a:rPr>
              <a:t>Conversion</a:t>
            </a:r>
            <a:r>
              <a:rPr lang="ja-JP" altLang="en-US" sz="1400" dirty="0" smtClean="0">
                <a:solidFill>
                  <a:schemeClr val="tx1"/>
                </a:solidFill>
                <a:latin typeface="+mn-ea"/>
              </a:rPr>
              <a:t>するため</a:t>
            </a:r>
            <a:endParaRPr lang="en-US" altLang="ja-JP" sz="1400" dirty="0" smtClean="0">
              <a:solidFill>
                <a:schemeClr val="tx1"/>
              </a:solidFill>
              <a:latin typeface="+mn-ea"/>
            </a:endParaRPr>
          </a:p>
          <a:p>
            <a:r>
              <a:rPr lang="ja-JP" altLang="en-US" sz="1400" dirty="0" smtClean="0">
                <a:solidFill>
                  <a:schemeClr val="tx1"/>
                </a:solidFill>
                <a:latin typeface="+mn-ea"/>
              </a:rPr>
              <a:t>要件定義は実施しない</a:t>
            </a:r>
            <a:endParaRPr kumimoji="1" lang="en-US" altLang="ja-JP" sz="1400" dirty="0" smtClean="0">
              <a:solidFill>
                <a:schemeClr val="tx1"/>
              </a:solidFill>
              <a:latin typeface="+mn-ea"/>
            </a:endParaRPr>
          </a:p>
        </p:txBody>
      </p:sp>
      <p:sp>
        <p:nvSpPr>
          <p:cNvPr id="73" name="線吹き出し 1 (枠付き) 72"/>
          <p:cNvSpPr/>
          <p:nvPr/>
        </p:nvSpPr>
        <p:spPr bwMode="auto">
          <a:xfrm>
            <a:off x="3136113" y="1664356"/>
            <a:ext cx="2323393" cy="674031"/>
          </a:xfrm>
          <a:prstGeom prst="borderCallout1">
            <a:avLst>
              <a:gd name="adj1" fmla="val 32844"/>
              <a:gd name="adj2" fmla="val 100892"/>
              <a:gd name="adj3" fmla="val 274547"/>
              <a:gd name="adj4" fmla="val 117633"/>
            </a:avLst>
          </a:prstGeom>
          <a:ln>
            <a:headEnd/>
            <a:tailEnd/>
          </a:ln>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r>
              <a:rPr lang="ja-JP" altLang="en-US" sz="1400" dirty="0" smtClean="0">
                <a:solidFill>
                  <a:schemeClr val="tx1"/>
                </a:solidFill>
                <a:latin typeface="+mn-ea"/>
              </a:rPr>
              <a:t>入手可能な</a:t>
            </a:r>
            <a:r>
              <a:rPr lang="en-US" altLang="ja-JP" sz="1400" dirty="0" smtClean="0">
                <a:solidFill>
                  <a:schemeClr val="tx1"/>
                </a:solidFill>
                <a:latin typeface="+mn-ea"/>
              </a:rPr>
              <a:t>Backup</a:t>
            </a:r>
            <a:r>
              <a:rPr lang="ja-JP" altLang="en-US" sz="1400" dirty="0" smtClean="0">
                <a:solidFill>
                  <a:schemeClr val="tx1"/>
                </a:solidFill>
                <a:latin typeface="+mn-ea"/>
              </a:rPr>
              <a:t>の粒度から</a:t>
            </a:r>
            <a:r>
              <a:rPr lang="en-US" altLang="ja-JP" sz="1400" dirty="0" smtClean="0">
                <a:solidFill>
                  <a:schemeClr val="tx1"/>
                </a:solidFill>
                <a:latin typeface="+mn-ea"/>
              </a:rPr>
              <a:t>CT</a:t>
            </a:r>
            <a:r>
              <a:rPr lang="ja-JP" altLang="en-US" sz="1400" dirty="0" smtClean="0">
                <a:solidFill>
                  <a:schemeClr val="tx1"/>
                </a:solidFill>
                <a:latin typeface="+mn-ea"/>
              </a:rPr>
              <a:t>駆動とすることとした。</a:t>
            </a:r>
            <a:r>
              <a:rPr kumimoji="1" lang="ja-JP" altLang="en-US" sz="1400" dirty="0" smtClean="0">
                <a:solidFill>
                  <a:schemeClr val="tx1"/>
                </a:solidFill>
                <a:latin typeface="+mn-ea"/>
              </a:rPr>
              <a:t>そのため、</a:t>
            </a:r>
            <a:r>
              <a:rPr kumimoji="1" lang="en-US" altLang="ja-JP" sz="1400" dirty="0" smtClean="0">
                <a:solidFill>
                  <a:schemeClr val="tx1"/>
                </a:solidFill>
                <a:latin typeface="+mn-ea"/>
              </a:rPr>
              <a:t>UT</a:t>
            </a:r>
            <a:r>
              <a:rPr kumimoji="1" lang="ja-JP" altLang="en-US" sz="1400" dirty="0" smtClean="0">
                <a:solidFill>
                  <a:schemeClr val="tx1"/>
                </a:solidFill>
                <a:latin typeface="+mn-ea"/>
              </a:rPr>
              <a:t>は必須としない</a:t>
            </a:r>
            <a:endParaRPr kumimoji="1" lang="en-US" altLang="ja-JP" sz="1400" dirty="0" smtClean="0">
              <a:solidFill>
                <a:schemeClr val="tx1"/>
              </a:solidFill>
              <a:latin typeface="+mn-ea"/>
            </a:endParaRPr>
          </a:p>
        </p:txBody>
      </p:sp>
      <p:sp>
        <p:nvSpPr>
          <p:cNvPr id="74" name="線吹き出し 1 (枠付き) 73"/>
          <p:cNvSpPr/>
          <p:nvPr/>
        </p:nvSpPr>
        <p:spPr bwMode="auto">
          <a:xfrm>
            <a:off x="6333564" y="1668837"/>
            <a:ext cx="2020243" cy="674031"/>
          </a:xfrm>
          <a:prstGeom prst="borderCallout1">
            <a:avLst>
              <a:gd name="adj1" fmla="val 32844"/>
              <a:gd name="adj2" fmla="val 100892"/>
              <a:gd name="adj3" fmla="val 152851"/>
              <a:gd name="adj4" fmla="val 109762"/>
            </a:avLst>
          </a:prstGeom>
          <a:ln>
            <a:headEnd/>
            <a:tailEnd/>
          </a:ln>
        </p:spPr>
        <p:style>
          <a:lnRef idx="1">
            <a:schemeClr val="accent5"/>
          </a:lnRef>
          <a:fillRef idx="2">
            <a:schemeClr val="accent5"/>
          </a:fillRef>
          <a:effectRef idx="1">
            <a:schemeClr val="accent5"/>
          </a:effectRef>
          <a:fontRef idx="minor">
            <a:schemeClr val="dk1"/>
          </a:fontRef>
        </p:style>
        <p:txBody>
          <a:bodyPr wrap="square" rtlCol="0" anchor="ctr" anchorCtr="0">
            <a:spAutoFit/>
          </a:bodyPr>
          <a:lstStyle/>
          <a:p>
            <a:r>
              <a:rPr kumimoji="1" lang="en-US" altLang="ja-JP" sz="1400" dirty="0" smtClean="0">
                <a:solidFill>
                  <a:schemeClr val="tx1"/>
                </a:solidFill>
                <a:latin typeface="+mn-ea"/>
              </a:rPr>
              <a:t>CT</a:t>
            </a:r>
            <a:r>
              <a:rPr lang="ja-JP" altLang="en-US" sz="1400" dirty="0" smtClean="0">
                <a:solidFill>
                  <a:schemeClr val="tx1"/>
                </a:solidFill>
                <a:latin typeface="+mn-ea"/>
              </a:rPr>
              <a:t>で</a:t>
            </a:r>
            <a:r>
              <a:rPr kumimoji="1" lang="ja-JP" altLang="en-US" sz="1400" dirty="0" smtClean="0">
                <a:solidFill>
                  <a:schemeClr val="tx1"/>
                </a:solidFill>
                <a:latin typeface="+mn-ea"/>
              </a:rPr>
              <a:t>本番データとの</a:t>
            </a:r>
            <a:r>
              <a:rPr lang="ja-JP" altLang="en-US" sz="1400" dirty="0" smtClean="0">
                <a:solidFill>
                  <a:schemeClr val="tx1"/>
                </a:solidFill>
                <a:latin typeface="+mn-ea"/>
              </a:rPr>
              <a:t>コンペアを実施。そのため、受入テストは</a:t>
            </a:r>
            <a:r>
              <a:rPr kumimoji="1" lang="ja-JP" altLang="en-US" sz="1400" dirty="0" smtClean="0">
                <a:solidFill>
                  <a:schemeClr val="tx1"/>
                </a:solidFill>
                <a:latin typeface="+mn-ea"/>
              </a:rPr>
              <a:t>不要と判断</a:t>
            </a:r>
            <a:endParaRPr kumimoji="1" lang="en-US" altLang="ja-JP" sz="1400" dirty="0" smtClean="0">
              <a:solidFill>
                <a:schemeClr val="tx1"/>
              </a:solidFill>
              <a:latin typeface="+mn-ea"/>
            </a:endParaRPr>
          </a:p>
        </p:txBody>
      </p:sp>
      <p:sp>
        <p:nvSpPr>
          <p:cNvPr id="34"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38</a:t>
            </a:fld>
            <a:endParaRPr lang="en-US" altLang="ja-JP"/>
          </a:p>
        </p:txBody>
      </p:sp>
    </p:spTree>
    <p:extLst>
      <p:ext uri="{BB962C8B-B14F-4D97-AF65-F5344CB8AC3E}">
        <p14:creationId xmlns:p14="http://schemas.microsoft.com/office/powerpoint/2010/main" xmlns="" val="1683252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027517" y="1437033"/>
            <a:ext cx="1074333" cy="646331"/>
          </a:xfrm>
        </p:spPr>
        <p:txBody>
          <a:bodyPr/>
          <a:lstStyle/>
          <a:p>
            <a:r>
              <a:rPr kumimoji="1" lang="en-US" altLang="ja-JP" sz="4000" dirty="0" err="1" smtClean="0"/>
              <a:t>CoE</a:t>
            </a:r>
            <a:endParaRPr kumimoji="1" lang="ja-JP" altLang="en-US" sz="4000" dirty="0"/>
          </a:p>
        </p:txBody>
      </p:sp>
      <p:sp>
        <p:nvSpPr>
          <p:cNvPr id="3" name="スライド番号プレースホルダ 2"/>
          <p:cNvSpPr>
            <a:spLocks noGrp="1"/>
          </p:cNvSpPr>
          <p:nvPr>
            <p:ph type="sldNum" sz="quarter" idx="10"/>
          </p:nvPr>
        </p:nvSpPr>
        <p:spPr/>
        <p:txBody>
          <a:bodyPr/>
          <a:lstStyle/>
          <a:p>
            <a:pPr>
              <a:defRPr/>
            </a:pPr>
            <a:fld id="{B69A64E9-DEE1-40B5-88E8-A6C3DD001D0B}" type="slidenum">
              <a:rPr lang="en-US" altLang="ja-JP" smtClean="0">
                <a:solidFill>
                  <a:prstClr val="black"/>
                </a:solidFill>
                <a:ea typeface="HGPｺﾞｼｯｸE"/>
              </a:rPr>
              <a:pPr>
                <a:defRPr/>
              </a:pPr>
              <a:t>3</a:t>
            </a:fld>
            <a:endParaRPr lang="en-US" altLang="ja-JP">
              <a:solidFill>
                <a:prstClr val="black"/>
              </a:solidFill>
              <a:ea typeface="HGPｺﾞｼｯｸE"/>
            </a:endParaRPr>
          </a:p>
        </p:txBody>
      </p:sp>
      <p:sp>
        <p:nvSpPr>
          <p:cNvPr id="4" name="タイトル 1"/>
          <p:cNvSpPr txBox="1">
            <a:spLocks/>
          </p:cNvSpPr>
          <p:nvPr/>
        </p:nvSpPr>
        <p:spPr bwMode="gray">
          <a:xfrm>
            <a:off x="2143187" y="2823738"/>
            <a:ext cx="4842992" cy="646331"/>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en-US" altLang="ja-JP" sz="4000" kern="0" dirty="0" smtClean="0">
                <a:solidFill>
                  <a:srgbClr val="C00000"/>
                </a:solidFill>
              </a:rPr>
              <a:t>C</a:t>
            </a:r>
            <a:r>
              <a:rPr lang="en-US" altLang="ja-JP" sz="4000" kern="0" dirty="0" smtClean="0"/>
              <a:t>enter </a:t>
            </a:r>
            <a:r>
              <a:rPr lang="en-US" altLang="ja-JP" sz="4000" kern="0" dirty="0" smtClean="0">
                <a:solidFill>
                  <a:srgbClr val="C00000"/>
                </a:solidFill>
              </a:rPr>
              <a:t>o</a:t>
            </a:r>
            <a:r>
              <a:rPr lang="en-US" altLang="ja-JP" sz="4000" kern="0" dirty="0" smtClean="0"/>
              <a:t>f </a:t>
            </a:r>
            <a:r>
              <a:rPr lang="en-US" altLang="ja-JP" sz="4000" kern="0" dirty="0" smtClean="0">
                <a:solidFill>
                  <a:srgbClr val="C00000"/>
                </a:solidFill>
              </a:rPr>
              <a:t>E</a:t>
            </a:r>
            <a:r>
              <a:rPr lang="en-US" altLang="ja-JP" sz="4000" kern="0" dirty="0" smtClean="0"/>
              <a:t>xcellence</a:t>
            </a:r>
            <a:endParaRPr lang="ja-JP" altLang="en-US" sz="4000" kern="0" dirty="0"/>
          </a:p>
        </p:txBody>
      </p:sp>
      <p:sp>
        <p:nvSpPr>
          <p:cNvPr id="5" name="ストライプ矢印 4"/>
          <p:cNvSpPr/>
          <p:nvPr/>
        </p:nvSpPr>
        <p:spPr bwMode="auto">
          <a:xfrm rot="5400000">
            <a:off x="4231166" y="2025058"/>
            <a:ext cx="667034" cy="856343"/>
          </a:xfrm>
          <a:prstGeom prst="stripedRightArrow">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6" name="タイトル 1"/>
          <p:cNvSpPr txBox="1">
            <a:spLocks/>
          </p:cNvSpPr>
          <p:nvPr/>
        </p:nvSpPr>
        <p:spPr bwMode="gray">
          <a:xfrm>
            <a:off x="1367334" y="5225839"/>
            <a:ext cx="6349815" cy="757130"/>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ja-JP" altLang="en-US" sz="4800" kern="0" dirty="0" smtClean="0"/>
              <a:t>日産における</a:t>
            </a:r>
            <a:r>
              <a:rPr lang="en-US" altLang="ja-JP" sz="4800" kern="0" dirty="0" err="1" smtClean="0"/>
              <a:t>CoE</a:t>
            </a:r>
            <a:r>
              <a:rPr lang="ja-JP" altLang="en-US" sz="4800" kern="0" dirty="0" smtClean="0"/>
              <a:t>とは？</a:t>
            </a:r>
            <a:endParaRPr lang="ja-JP" altLang="en-US" sz="4800" kern="0" dirty="0"/>
          </a:p>
        </p:txBody>
      </p:sp>
      <p:sp>
        <p:nvSpPr>
          <p:cNvPr id="7" name="ストライプ矢印 6"/>
          <p:cNvSpPr/>
          <p:nvPr/>
        </p:nvSpPr>
        <p:spPr bwMode="auto">
          <a:xfrm rot="5400000">
            <a:off x="3926054" y="3882572"/>
            <a:ext cx="1277259" cy="856343"/>
          </a:xfrm>
          <a:prstGeom prst="stripedRightArrow">
            <a:avLst/>
          </a:prstGeom>
          <a:solidFill>
            <a:schemeClr val="bg1">
              <a:lumMod val="50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Tree>
    <p:extLst>
      <p:ext uri="{BB962C8B-B14F-4D97-AF65-F5344CB8AC3E}">
        <p14:creationId xmlns:p14="http://schemas.microsoft.com/office/powerpoint/2010/main" xmlns="" val="6039819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正方形/長方形 171"/>
          <p:cNvSpPr/>
          <p:nvPr/>
        </p:nvSpPr>
        <p:spPr>
          <a:xfrm>
            <a:off x="6594725" y="927849"/>
            <a:ext cx="2295647" cy="2232211"/>
          </a:xfrm>
          <a:prstGeom prst="rect">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en-US" altLang="ja-JP" sz="1200" b="1" dirty="0">
                <a:latin typeface="+mn-ea"/>
                <a:cs typeface="Meiryo UI" panose="020B0604030504040204" pitchFamily="50" charset="-128"/>
              </a:rPr>
              <a:t>AP</a:t>
            </a:r>
            <a:r>
              <a:rPr kumimoji="1" lang="en-US" altLang="ja-JP" sz="1200" b="1" baseline="0" dirty="0">
                <a:latin typeface="+mn-ea"/>
                <a:cs typeface="Meiryo UI" panose="020B0604030504040204" pitchFamily="50" charset="-128"/>
              </a:rPr>
              <a:t> </a:t>
            </a:r>
            <a:r>
              <a:rPr kumimoji="1" lang="en-US" altLang="ja-JP" sz="1200" b="1" dirty="0">
                <a:latin typeface="+mn-ea"/>
                <a:cs typeface="Meiryo UI" panose="020B0604030504040204" pitchFamily="50" charset="-128"/>
              </a:rPr>
              <a:t>Server (</a:t>
            </a:r>
            <a:r>
              <a:rPr kumimoji="1" lang="en-US" altLang="ja-JP" sz="1200" b="1" dirty="0" err="1">
                <a:latin typeface="+mn-ea"/>
                <a:cs typeface="Meiryo UI" panose="020B0604030504040204" pitchFamily="50" charset="-128"/>
              </a:rPr>
              <a:t>CoE</a:t>
            </a:r>
            <a:r>
              <a:rPr kumimoji="1" lang="en-US" altLang="ja-JP" sz="1200" b="1" dirty="0">
                <a:latin typeface="+mn-ea"/>
                <a:cs typeface="Meiryo UI" panose="020B0604030504040204" pitchFamily="50" charset="-128"/>
              </a:rPr>
              <a:t>)</a:t>
            </a:r>
            <a:endParaRPr kumimoji="1" lang="ja-JP" altLang="en-US" sz="1200" b="1" dirty="0">
              <a:latin typeface="+mn-ea"/>
              <a:cs typeface="Meiryo UI" panose="020B0604030504040204" pitchFamily="50" charset="-128"/>
            </a:endParaRPr>
          </a:p>
        </p:txBody>
      </p:sp>
      <p:sp>
        <p:nvSpPr>
          <p:cNvPr id="173" name="フローチャート: 定義済み処理 8"/>
          <p:cNvSpPr/>
          <p:nvPr/>
        </p:nvSpPr>
        <p:spPr>
          <a:xfrm>
            <a:off x="7379522" y="1750479"/>
            <a:ext cx="720000" cy="360000"/>
          </a:xfrm>
          <a:prstGeom prst="flowChartPredefinedProcess">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Neo4J</a:t>
            </a:r>
            <a:endParaRPr kumimoji="1" lang="ja-JP" altLang="en-US" sz="900" dirty="0">
              <a:latin typeface="+mn-ea"/>
              <a:cs typeface="Meiryo UI" panose="020B0604030504040204" pitchFamily="50" charset="-128"/>
            </a:endParaRPr>
          </a:p>
        </p:txBody>
      </p:sp>
      <p:sp>
        <p:nvSpPr>
          <p:cNvPr id="116" name="正方形/長方形 115"/>
          <p:cNvSpPr/>
          <p:nvPr/>
        </p:nvSpPr>
        <p:spPr>
          <a:xfrm>
            <a:off x="3254188" y="5426220"/>
            <a:ext cx="2990430" cy="1149871"/>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en-US" altLang="ja-JP" sz="1200" b="1" dirty="0" smtClean="0">
                <a:latin typeface="+mn-ea"/>
                <a:cs typeface="Meiryo UI" panose="020B0604030504040204" pitchFamily="50" charset="-128"/>
              </a:rPr>
              <a:t>As-Is</a:t>
            </a:r>
            <a:r>
              <a:rPr kumimoji="1" lang="ja-JP" altLang="en-US" sz="1200" b="1" dirty="0" smtClean="0">
                <a:latin typeface="+mn-ea"/>
                <a:cs typeface="Meiryo UI" panose="020B0604030504040204" pitchFamily="50" charset="-128"/>
              </a:rPr>
              <a:t> </a:t>
            </a:r>
            <a:r>
              <a:rPr kumimoji="1" lang="en-US" altLang="ja-JP" sz="1200" b="1" dirty="0" smtClean="0">
                <a:latin typeface="+mn-ea"/>
                <a:cs typeface="Meiryo UI" panose="020B0604030504040204" pitchFamily="50" charset="-128"/>
              </a:rPr>
              <a:t>Resource</a:t>
            </a:r>
            <a:endParaRPr kumimoji="1" lang="ja-JP" altLang="en-US" sz="1200" b="1" dirty="0">
              <a:latin typeface="+mn-ea"/>
              <a:cs typeface="Meiryo UI" panose="020B0604030504040204" pitchFamily="50" charset="-128"/>
            </a:endParaRPr>
          </a:p>
        </p:txBody>
      </p:sp>
      <p:sp>
        <p:nvSpPr>
          <p:cNvPr id="118" name="正方形/長方形 117"/>
          <p:cNvSpPr/>
          <p:nvPr/>
        </p:nvSpPr>
        <p:spPr>
          <a:xfrm>
            <a:off x="254681" y="5419165"/>
            <a:ext cx="2730566" cy="1149871"/>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en-US" altLang="ja-JP" sz="1200" b="1" dirty="0" smtClean="0">
                <a:latin typeface="+mn-ea"/>
                <a:cs typeface="Meiryo UI" panose="020B0604030504040204" pitchFamily="50" charset="-128"/>
              </a:rPr>
              <a:t>As-Is</a:t>
            </a:r>
            <a:r>
              <a:rPr kumimoji="1" lang="ja-JP" altLang="en-US" sz="1200" b="1" dirty="0" smtClean="0">
                <a:latin typeface="+mn-ea"/>
                <a:cs typeface="Meiryo UI" panose="020B0604030504040204" pitchFamily="50" charset="-128"/>
              </a:rPr>
              <a:t> </a:t>
            </a:r>
            <a:r>
              <a:rPr kumimoji="1" lang="en-US" altLang="ja-JP" sz="1200" b="1" dirty="0" smtClean="0">
                <a:latin typeface="+mn-ea"/>
                <a:cs typeface="Meiryo UI" panose="020B0604030504040204" pitchFamily="50" charset="-128"/>
              </a:rPr>
              <a:t>Document</a:t>
            </a:r>
            <a:endParaRPr kumimoji="1" lang="ja-JP" altLang="en-US" sz="1200" b="1" dirty="0">
              <a:latin typeface="+mn-ea"/>
              <a:cs typeface="Meiryo UI" panose="020B0604030504040204" pitchFamily="50" charset="-128"/>
            </a:endParaRPr>
          </a:p>
        </p:txBody>
      </p:sp>
      <p:sp>
        <p:nvSpPr>
          <p:cNvPr id="2" name="タイトル 1"/>
          <p:cNvSpPr>
            <a:spLocks noGrp="1"/>
          </p:cNvSpPr>
          <p:nvPr>
            <p:ph type="title"/>
          </p:nvPr>
        </p:nvSpPr>
        <p:spPr>
          <a:xfrm>
            <a:off x="113192" y="261370"/>
            <a:ext cx="7510389" cy="424732"/>
          </a:xfrm>
        </p:spPr>
        <p:txBody>
          <a:bodyPr/>
          <a:lstStyle/>
          <a:p>
            <a:r>
              <a:rPr kumimoji="1" lang="ja-JP" altLang="en-US" dirty="0" smtClean="0"/>
              <a:t>リバースエンジニアリング＆</a:t>
            </a:r>
            <a:r>
              <a:rPr kumimoji="1" lang="en-US" altLang="ja-JP" dirty="0" smtClean="0"/>
              <a:t>PG </a:t>
            </a:r>
            <a:r>
              <a:rPr lang="en-US" altLang="ja-JP" dirty="0" smtClean="0"/>
              <a:t>Conversion</a:t>
            </a:r>
            <a:r>
              <a:rPr lang="ja-JP" altLang="en-US" dirty="0" smtClean="0"/>
              <a:t>全体イメージ</a:t>
            </a:r>
            <a:r>
              <a:rPr kumimoji="1" lang="ja-JP" altLang="en-US" dirty="0" smtClean="0"/>
              <a:t>図</a:t>
            </a:r>
            <a:endParaRPr kumimoji="1" lang="ja-JP" altLang="en-US" dirty="0"/>
          </a:p>
        </p:txBody>
      </p:sp>
      <p:sp>
        <p:nvSpPr>
          <p:cNvPr id="4" name="角丸四角形 3"/>
          <p:cNvSpPr/>
          <p:nvPr/>
        </p:nvSpPr>
        <p:spPr>
          <a:xfrm>
            <a:off x="220116" y="3388660"/>
            <a:ext cx="8640000" cy="1807382"/>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en-US" altLang="ja-JP" sz="1200" b="1" dirty="0" smtClean="0">
                <a:latin typeface="+mn-ea"/>
                <a:cs typeface="Meiryo UI" panose="020B0604030504040204" pitchFamily="50" charset="-128"/>
              </a:rPr>
              <a:t>Local</a:t>
            </a:r>
            <a:endParaRPr kumimoji="1" lang="ja-JP" altLang="en-US" sz="1200" b="1" dirty="0">
              <a:latin typeface="+mn-ea"/>
              <a:cs typeface="Meiryo UI" panose="020B0604030504040204" pitchFamily="50" charset="-128"/>
            </a:endParaRPr>
          </a:p>
        </p:txBody>
      </p:sp>
      <p:sp>
        <p:nvSpPr>
          <p:cNvPr id="5" name="正方形/長方形 4"/>
          <p:cNvSpPr/>
          <p:nvPr/>
        </p:nvSpPr>
        <p:spPr>
          <a:xfrm>
            <a:off x="250372" y="927849"/>
            <a:ext cx="5994246" cy="2232211"/>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en-US" altLang="ja-JP" sz="1200" b="1" dirty="0">
                <a:latin typeface="+mn-ea"/>
                <a:cs typeface="Meiryo UI" panose="020B0604030504040204" pitchFamily="50" charset="-128"/>
              </a:rPr>
              <a:t>Resource Management Server (</a:t>
            </a:r>
            <a:r>
              <a:rPr kumimoji="1" lang="en-US" altLang="ja-JP" sz="1200" b="1" dirty="0" err="1" smtClean="0">
                <a:latin typeface="+mn-ea"/>
                <a:cs typeface="Meiryo UI" panose="020B0604030504040204" pitchFamily="50" charset="-128"/>
              </a:rPr>
              <a:t>GitLab</a:t>
            </a:r>
            <a:r>
              <a:rPr kumimoji="1" lang="en-US" altLang="ja-JP" sz="1200" b="1" dirty="0" smtClean="0">
                <a:latin typeface="+mn-ea"/>
                <a:cs typeface="Meiryo UI" panose="020B0604030504040204" pitchFamily="50" charset="-128"/>
              </a:rPr>
              <a:t>)</a:t>
            </a:r>
            <a:endParaRPr kumimoji="1" lang="ja-JP" altLang="en-US" sz="1200" b="1" dirty="0">
              <a:latin typeface="+mn-ea"/>
              <a:cs typeface="Meiryo UI" panose="020B0604030504040204" pitchFamily="50" charset="-128"/>
            </a:endParaRPr>
          </a:p>
        </p:txBody>
      </p:sp>
      <p:sp>
        <p:nvSpPr>
          <p:cNvPr id="6" name="フローチャート: 表示 5"/>
          <p:cNvSpPr/>
          <p:nvPr/>
        </p:nvSpPr>
        <p:spPr>
          <a:xfrm>
            <a:off x="7272400" y="4408754"/>
            <a:ext cx="900000" cy="54000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latin typeface="+mn-ea"/>
                <a:cs typeface="Meiryo UI" panose="020B0604030504040204" pitchFamily="50" charset="-128"/>
              </a:rPr>
              <a:t>Web</a:t>
            </a:r>
            <a:r>
              <a:rPr kumimoji="1" lang="en-US" altLang="ja-JP" sz="900" baseline="0">
                <a:latin typeface="+mn-ea"/>
                <a:cs typeface="Meiryo UI" panose="020B0604030504040204" pitchFamily="50" charset="-128"/>
              </a:rPr>
              <a:t> Browser</a:t>
            </a:r>
            <a:endParaRPr kumimoji="1" lang="ja-JP" altLang="en-US" sz="900">
              <a:latin typeface="+mn-ea"/>
              <a:cs typeface="Meiryo UI" panose="020B0604030504040204" pitchFamily="50" charset="-128"/>
            </a:endParaRPr>
          </a:p>
        </p:txBody>
      </p:sp>
      <p:cxnSp>
        <p:nvCxnSpPr>
          <p:cNvPr id="8" name="直線矢印コネクタ 7"/>
          <p:cNvCxnSpPr>
            <a:stCxn id="24" idx="0"/>
            <a:endCxn id="97" idx="2"/>
          </p:cNvCxnSpPr>
          <p:nvPr/>
        </p:nvCxnSpPr>
        <p:spPr>
          <a:xfrm flipH="1" flipV="1">
            <a:off x="4229590" y="4008362"/>
            <a:ext cx="1488450" cy="407049"/>
          </a:xfrm>
          <a:prstGeom prst="straightConnector1">
            <a:avLst/>
          </a:prstGeom>
          <a:ln w="28575">
            <a:solidFill>
              <a:srgbClr val="7030A0"/>
            </a:solidFill>
            <a:headEnd w="lg" len="med"/>
            <a:tailEnd type="triangle" w="lg" len="med"/>
          </a:ln>
        </p:spPr>
        <p:style>
          <a:lnRef idx="3">
            <a:schemeClr val="accent5"/>
          </a:lnRef>
          <a:fillRef idx="0">
            <a:schemeClr val="accent5"/>
          </a:fillRef>
          <a:effectRef idx="2">
            <a:schemeClr val="accent5"/>
          </a:effectRef>
          <a:fontRef idx="minor">
            <a:schemeClr val="tx1"/>
          </a:fontRef>
        </p:style>
      </p:cxnSp>
      <p:sp>
        <p:nvSpPr>
          <p:cNvPr id="17" name="テキスト ボックス 164"/>
          <p:cNvSpPr txBox="1"/>
          <p:nvPr/>
        </p:nvSpPr>
        <p:spPr>
          <a:xfrm>
            <a:off x="7679164" y="4045112"/>
            <a:ext cx="441146"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dirty="0">
                <a:latin typeface="+mn-ea"/>
                <a:cs typeface="Meiryo UI" panose="020B0604030504040204" pitchFamily="50" charset="-128"/>
              </a:rPr>
              <a:t>参照</a:t>
            </a:r>
          </a:p>
        </p:txBody>
      </p:sp>
      <p:sp>
        <p:nvSpPr>
          <p:cNvPr id="22" name="フローチャート: 書類 21"/>
          <p:cNvSpPr/>
          <p:nvPr/>
        </p:nvSpPr>
        <p:spPr>
          <a:xfrm>
            <a:off x="2125140" y="2560087"/>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Mark</a:t>
            </a:r>
          </a:p>
          <a:p>
            <a:pPr algn="ctr"/>
            <a:r>
              <a:rPr lang="en-US" altLang="ja-JP" sz="900" dirty="0" smtClean="0">
                <a:latin typeface="+mn-ea"/>
                <a:cs typeface="Meiryo UI" panose="020B0604030504040204" pitchFamily="50" charset="-128"/>
              </a:rPr>
              <a:t>down</a:t>
            </a:r>
            <a:endParaRPr kumimoji="1" lang="ja-JP" altLang="en-US" sz="900" dirty="0">
              <a:latin typeface="+mn-ea"/>
              <a:cs typeface="Meiryo UI" panose="020B0604030504040204" pitchFamily="50" charset="-128"/>
            </a:endParaRPr>
          </a:p>
        </p:txBody>
      </p:sp>
      <p:sp>
        <p:nvSpPr>
          <p:cNvPr id="24" name="フローチャート: 複数書類 23"/>
          <p:cNvSpPr/>
          <p:nvPr/>
        </p:nvSpPr>
        <p:spPr>
          <a:xfrm>
            <a:off x="5410890" y="4415411"/>
            <a:ext cx="540000" cy="468000"/>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a:latin typeface="+mn-ea"/>
                <a:cs typeface="Meiryo UI" panose="020B0604030504040204" pitchFamily="50" charset="-128"/>
              </a:rPr>
              <a:t>Json</a:t>
            </a:r>
            <a:endParaRPr kumimoji="1" lang="ja-JP" altLang="en-US" sz="900">
              <a:latin typeface="+mn-ea"/>
              <a:cs typeface="Meiryo UI" panose="020B0604030504040204" pitchFamily="50" charset="-128"/>
            </a:endParaRPr>
          </a:p>
        </p:txBody>
      </p:sp>
      <p:sp>
        <p:nvSpPr>
          <p:cNvPr id="26" name="フローチャート: 書類 25"/>
          <p:cNvSpPr/>
          <p:nvPr/>
        </p:nvSpPr>
        <p:spPr>
          <a:xfrm>
            <a:off x="5087759" y="2560087"/>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Mark</a:t>
            </a:r>
          </a:p>
          <a:p>
            <a:pPr algn="ctr"/>
            <a:r>
              <a:rPr kumimoji="1" lang="en-US" altLang="ja-JP" sz="900" dirty="0" smtClean="0">
                <a:latin typeface="+mn-ea"/>
                <a:cs typeface="Meiryo UI" panose="020B0604030504040204" pitchFamily="50" charset="-128"/>
              </a:rPr>
              <a:t>down</a:t>
            </a:r>
            <a:endParaRPr kumimoji="1" lang="ja-JP" altLang="en-US" sz="900" dirty="0">
              <a:latin typeface="+mn-ea"/>
              <a:cs typeface="Meiryo UI" panose="020B0604030504040204" pitchFamily="50" charset="-128"/>
            </a:endParaRPr>
          </a:p>
        </p:txBody>
      </p:sp>
      <p:cxnSp>
        <p:nvCxnSpPr>
          <p:cNvPr id="27" name="カギ線コネクタ 26"/>
          <p:cNvCxnSpPr>
            <a:stCxn id="26" idx="3"/>
            <a:endCxn id="6" idx="0"/>
          </p:cNvCxnSpPr>
          <p:nvPr/>
        </p:nvCxnSpPr>
        <p:spPr>
          <a:xfrm>
            <a:off x="5627759" y="2767087"/>
            <a:ext cx="2094641" cy="1641667"/>
          </a:xfrm>
          <a:prstGeom prst="bentConnector2">
            <a:avLst/>
          </a:prstGeom>
          <a:ln w="28575">
            <a:prstDash val="sysDot"/>
            <a:headEnd type="none" w="lg" len="med"/>
            <a:tailEnd type="triangle" w="lg" len="med"/>
          </a:ln>
        </p:spPr>
        <p:style>
          <a:lnRef idx="2">
            <a:schemeClr val="dk1"/>
          </a:lnRef>
          <a:fillRef idx="0">
            <a:schemeClr val="dk1"/>
          </a:fillRef>
          <a:effectRef idx="1">
            <a:schemeClr val="dk1"/>
          </a:effectRef>
          <a:fontRef idx="minor">
            <a:schemeClr val="tx1"/>
          </a:fontRef>
        </p:style>
      </p:cxnSp>
      <p:sp>
        <p:nvSpPr>
          <p:cNvPr id="43" name="フローチャート: 書類 42"/>
          <p:cNvSpPr/>
          <p:nvPr/>
        </p:nvSpPr>
        <p:spPr>
          <a:xfrm>
            <a:off x="663853" y="4025410"/>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Excel</a:t>
            </a:r>
            <a:endParaRPr kumimoji="1" lang="ja-JP" altLang="en-US" sz="900" dirty="0">
              <a:latin typeface="+mn-ea"/>
              <a:cs typeface="Meiryo UI" panose="020B0604030504040204" pitchFamily="50" charset="-128"/>
            </a:endParaRPr>
          </a:p>
        </p:txBody>
      </p:sp>
      <p:cxnSp>
        <p:nvCxnSpPr>
          <p:cNvPr id="44" name="カギ線コネクタ 43"/>
          <p:cNvCxnSpPr>
            <a:stCxn id="42" idx="2"/>
            <a:endCxn id="43" idx="0"/>
          </p:cNvCxnSpPr>
          <p:nvPr/>
        </p:nvCxnSpPr>
        <p:spPr>
          <a:xfrm rot="16200000" flipH="1">
            <a:off x="3703" y="3095259"/>
            <a:ext cx="1858271" cy="2029"/>
          </a:xfrm>
          <a:prstGeom prst="bentConnector3">
            <a:avLst>
              <a:gd name="adj1" fmla="val 50000"/>
            </a:avLst>
          </a:prstGeom>
          <a:ln w="28575">
            <a:prstDash val="lgDash"/>
            <a:headEnd type="triangle" w="lg" len="med"/>
            <a:tailEnd type="triangle" w="lg" len="med"/>
          </a:ln>
        </p:spPr>
        <p:style>
          <a:lnRef idx="2">
            <a:schemeClr val="dk1"/>
          </a:lnRef>
          <a:fillRef idx="0">
            <a:schemeClr val="dk1"/>
          </a:fillRef>
          <a:effectRef idx="1">
            <a:schemeClr val="dk1"/>
          </a:effectRef>
          <a:fontRef idx="minor">
            <a:schemeClr val="tx1"/>
          </a:fontRef>
        </p:style>
      </p:cxnSp>
      <p:sp>
        <p:nvSpPr>
          <p:cNvPr id="45" name="テキスト ボックス 133"/>
          <p:cNvSpPr txBox="1"/>
          <p:nvPr/>
        </p:nvSpPr>
        <p:spPr>
          <a:xfrm>
            <a:off x="901377" y="3732632"/>
            <a:ext cx="401072"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a:latin typeface="+mn-ea"/>
                <a:cs typeface="Meiryo UI" panose="020B0604030504040204" pitchFamily="50" charset="-128"/>
              </a:rPr>
              <a:t>U/L</a:t>
            </a:r>
            <a:endParaRPr kumimoji="1" lang="ja-JP" altLang="en-US" sz="1000" dirty="0">
              <a:latin typeface="+mn-ea"/>
              <a:cs typeface="Meiryo UI" panose="020B0604030504040204" pitchFamily="50" charset="-128"/>
            </a:endParaRPr>
          </a:p>
        </p:txBody>
      </p:sp>
      <p:sp>
        <p:nvSpPr>
          <p:cNvPr id="47" name="テキスト ボックス 135"/>
          <p:cNvSpPr txBox="1"/>
          <p:nvPr/>
        </p:nvSpPr>
        <p:spPr>
          <a:xfrm>
            <a:off x="923102" y="2174810"/>
            <a:ext cx="399468"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a:latin typeface="+mn-ea"/>
                <a:cs typeface="Meiryo UI" panose="020B0604030504040204" pitchFamily="50" charset="-128"/>
              </a:rPr>
              <a:t>D/L</a:t>
            </a:r>
            <a:endParaRPr kumimoji="1" lang="ja-JP" altLang="en-US" sz="1000" dirty="0">
              <a:latin typeface="+mn-ea"/>
              <a:cs typeface="Meiryo UI" panose="020B0604030504040204" pitchFamily="50" charset="-128"/>
            </a:endParaRPr>
          </a:p>
        </p:txBody>
      </p:sp>
      <p:sp>
        <p:nvSpPr>
          <p:cNvPr id="83" name="テキスト ボックス 132"/>
          <p:cNvSpPr txBox="1"/>
          <p:nvPr/>
        </p:nvSpPr>
        <p:spPr>
          <a:xfrm>
            <a:off x="2444758" y="4009168"/>
            <a:ext cx="979755" cy="3693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smtClean="0">
                <a:solidFill>
                  <a:srgbClr val="7030A0"/>
                </a:solidFill>
                <a:latin typeface="+mn-ea"/>
                <a:cs typeface="Meiryo UI" panose="020B0604030504040204" pitchFamily="50" charset="-128"/>
              </a:rPr>
              <a:t>Spec</a:t>
            </a:r>
            <a:r>
              <a:rPr kumimoji="1" lang="ja-JP" altLang="en-US" sz="1000" dirty="0" smtClean="0">
                <a:solidFill>
                  <a:srgbClr val="7030A0"/>
                </a:solidFill>
                <a:latin typeface="+mn-ea"/>
                <a:cs typeface="Meiryo UI" panose="020B0604030504040204" pitchFamily="50" charset="-128"/>
              </a:rPr>
              <a:t>系は</a:t>
            </a:r>
            <a:r>
              <a:rPr kumimoji="1" lang="en-US" altLang="ja-JP" sz="1000" dirty="0" smtClean="0">
                <a:solidFill>
                  <a:srgbClr val="7030A0"/>
                </a:solidFill>
                <a:latin typeface="+mn-ea"/>
                <a:cs typeface="Meiryo UI" panose="020B0604030504040204" pitchFamily="50" charset="-128"/>
              </a:rPr>
              <a:t>MD</a:t>
            </a:r>
            <a:r>
              <a:rPr kumimoji="1" lang="ja-JP" altLang="en-US" sz="1000" dirty="0" smtClean="0">
                <a:solidFill>
                  <a:srgbClr val="7030A0"/>
                </a:solidFill>
                <a:latin typeface="+mn-ea"/>
                <a:cs typeface="Meiryo UI" panose="020B0604030504040204" pitchFamily="50" charset="-128"/>
              </a:rPr>
              <a:t>で</a:t>
            </a:r>
            <a:endParaRPr kumimoji="1" lang="en-US" altLang="ja-JP" sz="1000" dirty="0" smtClean="0">
              <a:solidFill>
                <a:srgbClr val="7030A0"/>
              </a:solidFill>
              <a:latin typeface="+mn-ea"/>
              <a:cs typeface="Meiryo UI" panose="020B0604030504040204" pitchFamily="50" charset="-128"/>
            </a:endParaRPr>
          </a:p>
          <a:p>
            <a:r>
              <a:rPr kumimoji="1" lang="en-US" altLang="ja-JP" sz="1000" dirty="0" smtClean="0">
                <a:solidFill>
                  <a:srgbClr val="7030A0"/>
                </a:solidFill>
                <a:latin typeface="+mn-ea"/>
                <a:cs typeface="Meiryo UI" panose="020B0604030504040204" pitchFamily="50" charset="-128"/>
              </a:rPr>
              <a:t>Manual</a:t>
            </a:r>
            <a:r>
              <a:rPr kumimoji="1" lang="ja-JP" altLang="en-US" sz="1000" dirty="0" smtClean="0">
                <a:solidFill>
                  <a:srgbClr val="7030A0"/>
                </a:solidFill>
                <a:latin typeface="+mn-ea"/>
                <a:cs typeface="Meiryo UI" panose="020B0604030504040204" pitchFamily="50" charset="-128"/>
              </a:rPr>
              <a:t>作成</a:t>
            </a:r>
            <a:endParaRPr kumimoji="1" lang="ja-JP" altLang="en-US" sz="1000" dirty="0">
              <a:solidFill>
                <a:srgbClr val="7030A0"/>
              </a:solidFill>
              <a:latin typeface="+mn-ea"/>
              <a:cs typeface="Meiryo UI" panose="020B0604030504040204" pitchFamily="50" charset="-128"/>
            </a:endParaRPr>
          </a:p>
        </p:txBody>
      </p:sp>
      <p:sp>
        <p:nvSpPr>
          <p:cNvPr id="119" name="フローチャート: 書類 118"/>
          <p:cNvSpPr/>
          <p:nvPr/>
        </p:nvSpPr>
        <p:spPr>
          <a:xfrm>
            <a:off x="827584" y="6037379"/>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Word</a:t>
            </a:r>
            <a:endParaRPr kumimoji="1" lang="ja-JP" altLang="en-US" sz="900" dirty="0">
              <a:latin typeface="+mn-ea"/>
              <a:cs typeface="Meiryo UI" panose="020B0604030504040204" pitchFamily="50" charset="-128"/>
            </a:endParaRPr>
          </a:p>
        </p:txBody>
      </p:sp>
      <p:sp>
        <p:nvSpPr>
          <p:cNvPr id="127" name="フローチャート: 書類 126"/>
          <p:cNvSpPr/>
          <p:nvPr/>
        </p:nvSpPr>
        <p:spPr>
          <a:xfrm>
            <a:off x="1429031" y="6039336"/>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Excel</a:t>
            </a:r>
            <a:endParaRPr kumimoji="1" lang="ja-JP" altLang="en-US" sz="900" dirty="0">
              <a:latin typeface="+mn-ea"/>
              <a:cs typeface="Meiryo UI" panose="020B0604030504040204" pitchFamily="50" charset="-128"/>
            </a:endParaRPr>
          </a:p>
        </p:txBody>
      </p:sp>
      <p:sp>
        <p:nvSpPr>
          <p:cNvPr id="128" name="テキスト ボックス 132"/>
          <p:cNvSpPr txBox="1"/>
          <p:nvPr/>
        </p:nvSpPr>
        <p:spPr>
          <a:xfrm>
            <a:off x="5737305" y="5215753"/>
            <a:ext cx="1047082"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000" dirty="0" smtClean="0">
                <a:solidFill>
                  <a:srgbClr val="7030A0"/>
                </a:solidFill>
                <a:latin typeface="+mn-ea"/>
                <a:cs typeface="Meiryo UI" panose="020B0604030504040204" pitchFamily="50" charset="-128"/>
              </a:rPr>
              <a:t>一部</a:t>
            </a:r>
            <a:r>
              <a:rPr lang="en-US" altLang="ja-JP" sz="1000" dirty="0" smtClean="0">
                <a:solidFill>
                  <a:srgbClr val="7030A0"/>
                </a:solidFill>
                <a:latin typeface="+mn-ea"/>
                <a:cs typeface="Meiryo UI" panose="020B0604030504040204" pitchFamily="50" charset="-128"/>
              </a:rPr>
              <a:t>Auto parse</a:t>
            </a:r>
            <a:endParaRPr kumimoji="1" lang="ja-JP" altLang="en-US" sz="1000" dirty="0">
              <a:solidFill>
                <a:srgbClr val="7030A0"/>
              </a:solidFill>
              <a:latin typeface="+mn-ea"/>
              <a:cs typeface="Meiryo UI" panose="020B0604030504040204" pitchFamily="50" charset="-128"/>
            </a:endParaRPr>
          </a:p>
        </p:txBody>
      </p:sp>
      <p:cxnSp>
        <p:nvCxnSpPr>
          <p:cNvPr id="130" name="直線矢印コネクタ 129"/>
          <p:cNvCxnSpPr>
            <a:stCxn id="131" idx="0"/>
            <a:endCxn id="24" idx="2"/>
          </p:cNvCxnSpPr>
          <p:nvPr/>
        </p:nvCxnSpPr>
        <p:spPr>
          <a:xfrm flipV="1">
            <a:off x="5320394" y="4865688"/>
            <a:ext cx="322946" cy="1179966"/>
          </a:xfrm>
          <a:prstGeom prst="straightConnector1">
            <a:avLst/>
          </a:prstGeom>
          <a:ln w="28575">
            <a:solidFill>
              <a:srgbClr val="7030A0"/>
            </a:solidFill>
            <a:headEnd type="none" w="lg" len="med"/>
            <a:tailEnd type="triangle" w="lg" len="med"/>
          </a:ln>
        </p:spPr>
        <p:style>
          <a:lnRef idx="3">
            <a:schemeClr val="accent5"/>
          </a:lnRef>
          <a:fillRef idx="0">
            <a:schemeClr val="accent5"/>
          </a:fillRef>
          <a:effectRef idx="2">
            <a:schemeClr val="accent5"/>
          </a:effectRef>
          <a:fontRef idx="minor">
            <a:schemeClr val="tx1"/>
          </a:fontRef>
        </p:style>
      </p:cxnSp>
      <p:sp>
        <p:nvSpPr>
          <p:cNvPr id="131" name="フローチャート: 書類 130"/>
          <p:cNvSpPr/>
          <p:nvPr/>
        </p:nvSpPr>
        <p:spPr>
          <a:xfrm>
            <a:off x="5050394" y="6045654"/>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900" dirty="0" smtClean="0">
                <a:latin typeface="+mn-ea"/>
                <a:cs typeface="Meiryo UI" panose="020B0604030504040204" pitchFamily="50" charset="-128"/>
              </a:rPr>
              <a:t>Sell</a:t>
            </a:r>
            <a:endParaRPr lang="ja-JP" altLang="en-US" sz="900" dirty="0">
              <a:latin typeface="+mn-ea"/>
              <a:cs typeface="Meiryo UI" panose="020B0604030504040204" pitchFamily="50" charset="-128"/>
            </a:endParaRPr>
          </a:p>
        </p:txBody>
      </p:sp>
      <p:cxnSp>
        <p:nvCxnSpPr>
          <p:cNvPr id="132" name="直線矢印コネクタ 131"/>
          <p:cNvCxnSpPr>
            <a:stCxn id="133" idx="0"/>
            <a:endCxn id="24" idx="2"/>
          </p:cNvCxnSpPr>
          <p:nvPr/>
        </p:nvCxnSpPr>
        <p:spPr>
          <a:xfrm flipV="1">
            <a:off x="4703879" y="4865688"/>
            <a:ext cx="939461" cy="1185821"/>
          </a:xfrm>
          <a:prstGeom prst="straightConnector1">
            <a:avLst/>
          </a:prstGeom>
          <a:ln w="28575">
            <a:solidFill>
              <a:srgbClr val="7030A0"/>
            </a:solidFill>
            <a:headEnd w="lg" len="med"/>
            <a:tailEnd type="triangle" w="lg" len="med"/>
          </a:ln>
        </p:spPr>
        <p:style>
          <a:lnRef idx="3">
            <a:schemeClr val="accent5"/>
          </a:lnRef>
          <a:fillRef idx="0">
            <a:schemeClr val="accent5"/>
          </a:fillRef>
          <a:effectRef idx="2">
            <a:schemeClr val="accent5"/>
          </a:effectRef>
          <a:fontRef idx="minor">
            <a:schemeClr val="tx1"/>
          </a:fontRef>
        </p:style>
      </p:cxnSp>
      <p:sp>
        <p:nvSpPr>
          <p:cNvPr id="133" name="フローチャート: 書類 132"/>
          <p:cNvSpPr/>
          <p:nvPr/>
        </p:nvSpPr>
        <p:spPr>
          <a:xfrm>
            <a:off x="4433879" y="6051509"/>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COBOL</a:t>
            </a:r>
            <a:endParaRPr kumimoji="1" lang="ja-JP" altLang="en-US" sz="900" dirty="0">
              <a:latin typeface="+mn-ea"/>
              <a:cs typeface="Meiryo UI" panose="020B0604030504040204" pitchFamily="50" charset="-128"/>
            </a:endParaRPr>
          </a:p>
        </p:txBody>
      </p:sp>
      <p:sp>
        <p:nvSpPr>
          <p:cNvPr id="134" name="フローチャート: 書類 133"/>
          <p:cNvSpPr/>
          <p:nvPr/>
        </p:nvSpPr>
        <p:spPr>
          <a:xfrm>
            <a:off x="3805573" y="6051509"/>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C</a:t>
            </a:r>
            <a:endParaRPr kumimoji="1" lang="ja-JP" altLang="en-US" sz="900" dirty="0">
              <a:latin typeface="+mn-ea"/>
              <a:cs typeface="Meiryo UI" panose="020B0604030504040204" pitchFamily="50" charset="-128"/>
            </a:endParaRPr>
          </a:p>
        </p:txBody>
      </p:sp>
      <p:cxnSp>
        <p:nvCxnSpPr>
          <p:cNvPr id="269" name="直線矢印コネクタ 268"/>
          <p:cNvCxnSpPr>
            <a:stCxn id="133" idx="0"/>
            <a:endCxn id="22" idx="2"/>
          </p:cNvCxnSpPr>
          <p:nvPr/>
        </p:nvCxnSpPr>
        <p:spPr>
          <a:xfrm flipH="1" flipV="1">
            <a:off x="2395140" y="2946717"/>
            <a:ext cx="2308739" cy="3104792"/>
          </a:xfrm>
          <a:prstGeom prst="straightConnector1">
            <a:avLst/>
          </a:prstGeom>
          <a:ln w="28575">
            <a:solidFill>
              <a:srgbClr val="7030A0"/>
            </a:solidFill>
            <a:prstDash val="dash"/>
            <a:headEnd w="lg" len="med"/>
            <a:tailEnd type="triangle" w="lg" len="med"/>
          </a:ln>
        </p:spPr>
        <p:style>
          <a:lnRef idx="3">
            <a:schemeClr val="accent5"/>
          </a:lnRef>
          <a:fillRef idx="0">
            <a:schemeClr val="accent5"/>
          </a:fillRef>
          <a:effectRef idx="2">
            <a:schemeClr val="accent5"/>
          </a:effectRef>
          <a:fontRef idx="minor">
            <a:schemeClr val="tx1"/>
          </a:fontRef>
        </p:style>
      </p:cxnSp>
      <p:sp>
        <p:nvSpPr>
          <p:cNvPr id="287" name="フローチャート: 書類 286"/>
          <p:cNvSpPr/>
          <p:nvPr/>
        </p:nvSpPr>
        <p:spPr>
          <a:xfrm>
            <a:off x="5677226" y="6055754"/>
            <a:ext cx="405000" cy="360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DDL</a:t>
            </a:r>
            <a:endParaRPr kumimoji="1" lang="ja-JP" altLang="en-US" sz="900" dirty="0">
              <a:latin typeface="+mn-ea"/>
              <a:cs typeface="Meiryo UI" panose="020B0604030504040204" pitchFamily="50" charset="-128"/>
            </a:endParaRPr>
          </a:p>
        </p:txBody>
      </p:sp>
      <p:sp>
        <p:nvSpPr>
          <p:cNvPr id="95" name="テキスト ボックス 132"/>
          <p:cNvSpPr txBox="1"/>
          <p:nvPr/>
        </p:nvSpPr>
        <p:spPr>
          <a:xfrm>
            <a:off x="4807572" y="3825382"/>
            <a:ext cx="1377300" cy="3693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smtClean="0">
                <a:solidFill>
                  <a:srgbClr val="7030A0"/>
                </a:solidFill>
                <a:latin typeface="+mn-ea"/>
                <a:cs typeface="Meiryo UI" panose="020B0604030504040204" pitchFamily="50" charset="-128"/>
              </a:rPr>
              <a:t>Parse</a:t>
            </a:r>
            <a:r>
              <a:rPr lang="ja-JP" altLang="en-US" sz="1000" dirty="0" smtClean="0">
                <a:solidFill>
                  <a:srgbClr val="7030A0"/>
                </a:solidFill>
                <a:latin typeface="+mn-ea"/>
                <a:cs typeface="Meiryo UI" panose="020B0604030504040204" pitchFamily="50" charset="-128"/>
              </a:rPr>
              <a:t>出来た箇所のみ</a:t>
            </a:r>
            <a:endParaRPr lang="en-US" altLang="ja-JP" sz="1000" dirty="0" smtClean="0">
              <a:solidFill>
                <a:srgbClr val="7030A0"/>
              </a:solidFill>
              <a:latin typeface="+mn-ea"/>
              <a:cs typeface="Meiryo UI" panose="020B0604030504040204" pitchFamily="50" charset="-128"/>
            </a:endParaRPr>
          </a:p>
          <a:p>
            <a:r>
              <a:rPr kumimoji="1" lang="en-US" altLang="ja-JP" sz="1000" dirty="0" smtClean="0">
                <a:solidFill>
                  <a:srgbClr val="7030A0"/>
                </a:solidFill>
                <a:latin typeface="+mn-ea"/>
                <a:cs typeface="Meiryo UI" panose="020B0604030504040204" pitchFamily="50" charset="-128"/>
              </a:rPr>
              <a:t>Auto generation</a:t>
            </a:r>
            <a:endParaRPr kumimoji="1" lang="ja-JP" altLang="en-US" sz="1000" dirty="0">
              <a:solidFill>
                <a:srgbClr val="7030A0"/>
              </a:solidFill>
              <a:latin typeface="+mn-ea"/>
              <a:cs typeface="Meiryo UI" panose="020B0604030504040204" pitchFamily="50" charset="-128"/>
            </a:endParaRPr>
          </a:p>
        </p:txBody>
      </p:sp>
      <p:sp>
        <p:nvSpPr>
          <p:cNvPr id="32" name="フローチャート: 書類 31"/>
          <p:cNvSpPr/>
          <p:nvPr/>
        </p:nvSpPr>
        <p:spPr>
          <a:xfrm>
            <a:off x="3966313" y="1344706"/>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Java</a:t>
            </a:r>
            <a:endParaRPr kumimoji="1" lang="ja-JP" altLang="en-US" sz="900" dirty="0">
              <a:latin typeface="+mn-ea"/>
              <a:cs typeface="Meiryo UI" panose="020B0604030504040204" pitchFamily="50" charset="-128"/>
            </a:endParaRPr>
          </a:p>
        </p:txBody>
      </p:sp>
      <p:sp>
        <p:nvSpPr>
          <p:cNvPr id="97" name="フローチャート: 書類 31"/>
          <p:cNvSpPr/>
          <p:nvPr/>
        </p:nvSpPr>
        <p:spPr>
          <a:xfrm>
            <a:off x="3959590" y="3621732"/>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Java</a:t>
            </a:r>
            <a:endParaRPr kumimoji="1" lang="ja-JP" altLang="en-US" sz="900" dirty="0">
              <a:latin typeface="+mn-ea"/>
              <a:cs typeface="Meiryo UI" panose="020B0604030504040204" pitchFamily="50" charset="-128"/>
            </a:endParaRPr>
          </a:p>
        </p:txBody>
      </p:sp>
      <p:cxnSp>
        <p:nvCxnSpPr>
          <p:cNvPr id="98" name="カギ線コネクタ 97"/>
          <p:cNvCxnSpPr>
            <a:stCxn id="32" idx="2"/>
            <a:endCxn id="97" idx="0"/>
          </p:cNvCxnSpPr>
          <p:nvPr/>
        </p:nvCxnSpPr>
        <p:spPr>
          <a:xfrm rot="5400000">
            <a:off x="3287754" y="2673173"/>
            <a:ext cx="1890396" cy="6723"/>
          </a:xfrm>
          <a:prstGeom prst="bentConnector3">
            <a:avLst>
              <a:gd name="adj1" fmla="val 50000"/>
            </a:avLst>
          </a:prstGeom>
          <a:ln w="28575">
            <a:prstDash val="lgDash"/>
            <a:headEnd type="triangle" w="lg" len="med"/>
            <a:tailEnd type="triangle" w="lg" len="med"/>
          </a:ln>
        </p:spPr>
        <p:style>
          <a:lnRef idx="2">
            <a:schemeClr val="dk1"/>
          </a:lnRef>
          <a:fillRef idx="0">
            <a:schemeClr val="dk1"/>
          </a:fillRef>
          <a:effectRef idx="1">
            <a:schemeClr val="dk1"/>
          </a:effectRef>
          <a:fontRef idx="minor">
            <a:schemeClr val="tx1"/>
          </a:fontRef>
        </p:style>
      </p:cxnSp>
      <p:sp>
        <p:nvSpPr>
          <p:cNvPr id="101" name="テキスト ボックス 132"/>
          <p:cNvSpPr txBox="1"/>
          <p:nvPr/>
        </p:nvSpPr>
        <p:spPr>
          <a:xfrm>
            <a:off x="4244225" y="1738580"/>
            <a:ext cx="399468"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a:latin typeface="+mn-ea"/>
                <a:cs typeface="Meiryo UI" panose="020B0604030504040204" pitchFamily="50" charset="-128"/>
              </a:rPr>
              <a:t>D/L</a:t>
            </a:r>
            <a:endParaRPr kumimoji="1" lang="ja-JP" altLang="en-US" sz="1000" dirty="0">
              <a:latin typeface="+mn-ea"/>
              <a:cs typeface="Meiryo UI" panose="020B0604030504040204" pitchFamily="50" charset="-128"/>
            </a:endParaRPr>
          </a:p>
        </p:txBody>
      </p:sp>
      <p:sp>
        <p:nvSpPr>
          <p:cNvPr id="102" name="テキスト ボックス 134"/>
          <p:cNvSpPr txBox="1"/>
          <p:nvPr/>
        </p:nvSpPr>
        <p:spPr>
          <a:xfrm>
            <a:off x="4218935" y="3363396"/>
            <a:ext cx="401072"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a:latin typeface="+mn-ea"/>
                <a:cs typeface="Meiryo UI" panose="020B0604030504040204" pitchFamily="50" charset="-128"/>
              </a:rPr>
              <a:t>U/L</a:t>
            </a:r>
            <a:endParaRPr kumimoji="1" lang="ja-JP" altLang="en-US" sz="1000" dirty="0">
              <a:latin typeface="+mn-ea"/>
              <a:cs typeface="Meiryo UI" panose="020B0604030504040204" pitchFamily="50" charset="-128"/>
            </a:endParaRPr>
          </a:p>
        </p:txBody>
      </p:sp>
      <p:cxnSp>
        <p:nvCxnSpPr>
          <p:cNvPr id="103" name="直線矢印コネクタ 102"/>
          <p:cNvCxnSpPr>
            <a:stCxn id="287" idx="0"/>
            <a:endCxn id="24" idx="2"/>
          </p:cNvCxnSpPr>
          <p:nvPr/>
        </p:nvCxnSpPr>
        <p:spPr>
          <a:xfrm flipH="1" flipV="1">
            <a:off x="5643340" y="4865688"/>
            <a:ext cx="236386" cy="1190066"/>
          </a:xfrm>
          <a:prstGeom prst="straightConnector1">
            <a:avLst/>
          </a:prstGeom>
          <a:ln w="28575">
            <a:solidFill>
              <a:srgbClr val="7030A0"/>
            </a:solidFill>
            <a:headEnd type="none" w="lg" len="med"/>
            <a:tailEnd type="triangle" w="lg" len="med"/>
          </a:ln>
        </p:spPr>
        <p:style>
          <a:lnRef idx="3">
            <a:schemeClr val="accent5"/>
          </a:lnRef>
          <a:fillRef idx="0">
            <a:schemeClr val="accent5"/>
          </a:fillRef>
          <a:effectRef idx="2">
            <a:schemeClr val="accent5"/>
          </a:effectRef>
          <a:fontRef idx="minor">
            <a:schemeClr val="tx1"/>
          </a:fontRef>
        </p:style>
      </p:cxnSp>
      <p:sp>
        <p:nvSpPr>
          <p:cNvPr id="107" name="正方形/長方形 106"/>
          <p:cNvSpPr/>
          <p:nvPr/>
        </p:nvSpPr>
        <p:spPr>
          <a:xfrm>
            <a:off x="6595372" y="5426788"/>
            <a:ext cx="2295000" cy="1149871"/>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en-US" altLang="ja-JP" sz="1200" b="1" dirty="0" smtClean="0">
                <a:latin typeface="+mn-ea"/>
                <a:cs typeface="Meiryo UI" panose="020B0604030504040204" pitchFamily="50" charset="-128"/>
              </a:rPr>
              <a:t>Change Miner</a:t>
            </a:r>
            <a:endParaRPr kumimoji="1" lang="ja-JP" altLang="en-US" sz="1200" b="1" dirty="0">
              <a:latin typeface="+mn-ea"/>
              <a:cs typeface="Meiryo UI" panose="020B0604030504040204" pitchFamily="50" charset="-128"/>
            </a:endParaRPr>
          </a:p>
        </p:txBody>
      </p:sp>
      <p:sp>
        <p:nvSpPr>
          <p:cNvPr id="108" name="フローチャート: 定義済み処理 120"/>
          <p:cNvSpPr/>
          <p:nvPr/>
        </p:nvSpPr>
        <p:spPr>
          <a:xfrm>
            <a:off x="7364024" y="6074877"/>
            <a:ext cx="720000" cy="360000"/>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Change Miner</a:t>
            </a:r>
            <a:endParaRPr kumimoji="1" lang="ja-JP" altLang="en-US" sz="900" dirty="0">
              <a:latin typeface="+mn-ea"/>
              <a:cs typeface="Meiryo UI" panose="020B0604030504040204" pitchFamily="50" charset="-128"/>
            </a:endParaRPr>
          </a:p>
        </p:txBody>
      </p:sp>
      <p:cxnSp>
        <p:nvCxnSpPr>
          <p:cNvPr id="114" name="直線矢印コネクタ 113"/>
          <p:cNvCxnSpPr>
            <a:stCxn id="133" idx="0"/>
            <a:endCxn id="97" idx="2"/>
          </p:cNvCxnSpPr>
          <p:nvPr/>
        </p:nvCxnSpPr>
        <p:spPr>
          <a:xfrm flipH="1" flipV="1">
            <a:off x="4229590" y="4008362"/>
            <a:ext cx="474289" cy="2043147"/>
          </a:xfrm>
          <a:prstGeom prst="straightConnector1">
            <a:avLst/>
          </a:prstGeom>
          <a:ln w="28575">
            <a:solidFill>
              <a:srgbClr val="7030A0"/>
            </a:solidFill>
            <a:prstDash val="dash"/>
            <a:headEnd w="lg" len="med"/>
            <a:tailEnd type="triangle" w="lg" len="med"/>
          </a:ln>
        </p:spPr>
        <p:style>
          <a:lnRef idx="3">
            <a:schemeClr val="accent5"/>
          </a:lnRef>
          <a:fillRef idx="0">
            <a:schemeClr val="accent5"/>
          </a:fillRef>
          <a:effectRef idx="2">
            <a:schemeClr val="accent5"/>
          </a:effectRef>
          <a:fontRef idx="minor">
            <a:schemeClr val="tx1"/>
          </a:fontRef>
        </p:style>
      </p:cxnSp>
      <p:cxnSp>
        <p:nvCxnSpPr>
          <p:cNvPr id="124" name="直線矢印コネクタ 123"/>
          <p:cNvCxnSpPr>
            <a:stCxn id="131" idx="0"/>
            <a:endCxn id="97" idx="2"/>
          </p:cNvCxnSpPr>
          <p:nvPr/>
        </p:nvCxnSpPr>
        <p:spPr>
          <a:xfrm flipH="1" flipV="1">
            <a:off x="4229590" y="4008362"/>
            <a:ext cx="1090804" cy="2037292"/>
          </a:xfrm>
          <a:prstGeom prst="straightConnector1">
            <a:avLst/>
          </a:prstGeom>
          <a:ln w="28575">
            <a:solidFill>
              <a:srgbClr val="7030A0"/>
            </a:solidFill>
            <a:prstDash val="dash"/>
            <a:headEnd w="lg" len="med"/>
            <a:tailEnd type="triangle" w="lg" len="med"/>
          </a:ln>
        </p:spPr>
        <p:style>
          <a:lnRef idx="3">
            <a:schemeClr val="accent5"/>
          </a:lnRef>
          <a:fillRef idx="0">
            <a:schemeClr val="accent5"/>
          </a:fillRef>
          <a:effectRef idx="2">
            <a:schemeClr val="accent5"/>
          </a:effectRef>
          <a:fontRef idx="minor">
            <a:schemeClr val="tx1"/>
          </a:fontRef>
        </p:style>
      </p:cxnSp>
      <p:sp>
        <p:nvSpPr>
          <p:cNvPr id="135" name="テキスト ボックス 132"/>
          <p:cNvSpPr txBox="1"/>
          <p:nvPr/>
        </p:nvSpPr>
        <p:spPr>
          <a:xfrm>
            <a:off x="3941866" y="4363275"/>
            <a:ext cx="1598515" cy="3693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smtClean="0">
                <a:solidFill>
                  <a:srgbClr val="7030A0"/>
                </a:solidFill>
                <a:latin typeface="+mn-ea"/>
                <a:cs typeface="Meiryo UI" panose="020B0604030504040204" pitchFamily="50" charset="-128"/>
              </a:rPr>
              <a:t>Parse</a:t>
            </a:r>
            <a:r>
              <a:rPr kumimoji="1" lang="ja-JP" altLang="en-US" sz="1000" dirty="0" smtClean="0">
                <a:solidFill>
                  <a:srgbClr val="7030A0"/>
                </a:solidFill>
                <a:latin typeface="+mn-ea"/>
                <a:cs typeface="Meiryo UI" panose="020B0604030504040204" pitchFamily="50" charset="-128"/>
              </a:rPr>
              <a:t>出来なかった箇所は</a:t>
            </a:r>
            <a:endParaRPr kumimoji="1" lang="en-US" altLang="ja-JP" sz="1000" dirty="0" smtClean="0">
              <a:solidFill>
                <a:srgbClr val="7030A0"/>
              </a:solidFill>
              <a:latin typeface="+mn-ea"/>
              <a:cs typeface="Meiryo UI" panose="020B0604030504040204" pitchFamily="50" charset="-128"/>
            </a:endParaRPr>
          </a:p>
          <a:p>
            <a:r>
              <a:rPr lang="en-US" altLang="ja-JP" sz="1000" dirty="0" smtClean="0">
                <a:solidFill>
                  <a:srgbClr val="7030A0"/>
                </a:solidFill>
                <a:latin typeface="+mn-ea"/>
                <a:cs typeface="Meiryo UI" panose="020B0604030504040204" pitchFamily="50" charset="-128"/>
              </a:rPr>
              <a:t>Manual conversion</a:t>
            </a:r>
            <a:endParaRPr kumimoji="1" lang="en-US" altLang="ja-JP" sz="1000" dirty="0" smtClean="0">
              <a:solidFill>
                <a:srgbClr val="7030A0"/>
              </a:solidFill>
              <a:latin typeface="+mn-ea"/>
              <a:cs typeface="Meiryo UI" panose="020B0604030504040204" pitchFamily="50" charset="-128"/>
            </a:endParaRPr>
          </a:p>
        </p:txBody>
      </p:sp>
      <p:sp>
        <p:nvSpPr>
          <p:cNvPr id="136" name="テキスト ボックス 132"/>
          <p:cNvSpPr txBox="1"/>
          <p:nvPr/>
        </p:nvSpPr>
        <p:spPr>
          <a:xfrm>
            <a:off x="929724" y="4497745"/>
            <a:ext cx="1055097" cy="3693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smtClean="0">
                <a:solidFill>
                  <a:srgbClr val="7030A0"/>
                </a:solidFill>
                <a:latin typeface="+mn-ea"/>
                <a:cs typeface="Meiryo UI" panose="020B0604030504040204" pitchFamily="50" charset="-128"/>
              </a:rPr>
              <a:t>List</a:t>
            </a:r>
            <a:r>
              <a:rPr kumimoji="1" lang="ja-JP" altLang="en-US" sz="1000" dirty="0" smtClean="0">
                <a:solidFill>
                  <a:srgbClr val="7030A0"/>
                </a:solidFill>
                <a:latin typeface="+mn-ea"/>
                <a:cs typeface="Meiryo UI" panose="020B0604030504040204" pitchFamily="50" charset="-128"/>
              </a:rPr>
              <a:t>系</a:t>
            </a:r>
            <a:r>
              <a:rPr lang="ja-JP" altLang="en-US" sz="1000" dirty="0" smtClean="0">
                <a:solidFill>
                  <a:srgbClr val="7030A0"/>
                </a:solidFill>
                <a:latin typeface="+mn-ea"/>
                <a:cs typeface="Meiryo UI" panose="020B0604030504040204" pitchFamily="50" charset="-128"/>
              </a:rPr>
              <a:t>は</a:t>
            </a:r>
            <a:r>
              <a:rPr kumimoji="1" lang="en-US" altLang="ja-JP" sz="1000" dirty="0" smtClean="0">
                <a:solidFill>
                  <a:srgbClr val="7030A0"/>
                </a:solidFill>
                <a:latin typeface="+mn-ea"/>
                <a:cs typeface="Meiryo UI" panose="020B0604030504040204" pitchFamily="50" charset="-128"/>
              </a:rPr>
              <a:t>Excel</a:t>
            </a:r>
            <a:r>
              <a:rPr kumimoji="1" lang="ja-JP" altLang="en-US" sz="1000" dirty="0" smtClean="0">
                <a:solidFill>
                  <a:srgbClr val="7030A0"/>
                </a:solidFill>
                <a:latin typeface="+mn-ea"/>
                <a:cs typeface="Meiryo UI" panose="020B0604030504040204" pitchFamily="50" charset="-128"/>
              </a:rPr>
              <a:t>で</a:t>
            </a:r>
            <a:endParaRPr kumimoji="1" lang="en-US" altLang="ja-JP" sz="1000" dirty="0" smtClean="0">
              <a:solidFill>
                <a:srgbClr val="7030A0"/>
              </a:solidFill>
              <a:latin typeface="+mn-ea"/>
              <a:cs typeface="Meiryo UI" panose="020B0604030504040204" pitchFamily="50" charset="-128"/>
            </a:endParaRPr>
          </a:p>
          <a:p>
            <a:r>
              <a:rPr lang="en-US" altLang="ja-JP" sz="1000" dirty="0" smtClean="0">
                <a:solidFill>
                  <a:srgbClr val="7030A0"/>
                </a:solidFill>
                <a:latin typeface="+mn-ea"/>
                <a:cs typeface="Meiryo UI" panose="020B0604030504040204" pitchFamily="50" charset="-128"/>
              </a:rPr>
              <a:t>Manual</a:t>
            </a:r>
            <a:r>
              <a:rPr kumimoji="1" lang="ja-JP" altLang="en-US" sz="1000" dirty="0" smtClean="0">
                <a:solidFill>
                  <a:srgbClr val="7030A0"/>
                </a:solidFill>
                <a:latin typeface="+mn-ea"/>
                <a:cs typeface="Meiryo UI" panose="020B0604030504040204" pitchFamily="50" charset="-128"/>
              </a:rPr>
              <a:t>作成</a:t>
            </a:r>
            <a:endParaRPr kumimoji="1" lang="ja-JP" altLang="en-US" sz="1000" dirty="0">
              <a:solidFill>
                <a:srgbClr val="7030A0"/>
              </a:solidFill>
              <a:latin typeface="+mn-ea"/>
              <a:cs typeface="Meiryo UI" panose="020B0604030504040204" pitchFamily="50" charset="-128"/>
            </a:endParaRPr>
          </a:p>
        </p:txBody>
      </p:sp>
      <p:sp>
        <p:nvSpPr>
          <p:cNvPr id="145" name="フローチャート: 書類 42"/>
          <p:cNvSpPr/>
          <p:nvPr/>
        </p:nvSpPr>
        <p:spPr>
          <a:xfrm>
            <a:off x="1488603" y="4029893"/>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Excel</a:t>
            </a:r>
            <a:endParaRPr kumimoji="1" lang="ja-JP" altLang="en-US" sz="900" dirty="0">
              <a:latin typeface="+mn-ea"/>
              <a:cs typeface="Meiryo UI" panose="020B0604030504040204" pitchFamily="50" charset="-128"/>
            </a:endParaRPr>
          </a:p>
        </p:txBody>
      </p:sp>
      <p:sp>
        <p:nvSpPr>
          <p:cNvPr id="146" name="フローチャート: 書類 41"/>
          <p:cNvSpPr/>
          <p:nvPr/>
        </p:nvSpPr>
        <p:spPr>
          <a:xfrm>
            <a:off x="1486574" y="1771545"/>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Excel</a:t>
            </a:r>
            <a:endParaRPr kumimoji="1" lang="ja-JP" altLang="en-US" sz="900" dirty="0">
              <a:latin typeface="+mn-ea"/>
              <a:cs typeface="Meiryo UI" panose="020B0604030504040204" pitchFamily="50" charset="-128"/>
            </a:endParaRPr>
          </a:p>
        </p:txBody>
      </p:sp>
      <p:cxnSp>
        <p:nvCxnSpPr>
          <p:cNvPr id="147" name="カギ線コネクタ 146"/>
          <p:cNvCxnSpPr>
            <a:stCxn id="146" idx="2"/>
            <a:endCxn id="145" idx="0"/>
          </p:cNvCxnSpPr>
          <p:nvPr/>
        </p:nvCxnSpPr>
        <p:spPr>
          <a:xfrm rot="16200000" flipH="1">
            <a:off x="821729" y="3093019"/>
            <a:ext cx="1871718" cy="2029"/>
          </a:xfrm>
          <a:prstGeom prst="bentConnector3">
            <a:avLst>
              <a:gd name="adj1" fmla="val 50000"/>
            </a:avLst>
          </a:prstGeom>
          <a:ln w="28575">
            <a:prstDash val="lgDash"/>
            <a:headEnd type="triangle" w="lg" len="med"/>
            <a:tailEnd type="triangle" w="lg" len="med"/>
          </a:ln>
        </p:spPr>
        <p:style>
          <a:lnRef idx="2">
            <a:schemeClr val="dk1"/>
          </a:lnRef>
          <a:fillRef idx="0">
            <a:schemeClr val="dk1"/>
          </a:fillRef>
          <a:effectRef idx="1">
            <a:schemeClr val="dk1"/>
          </a:effectRef>
          <a:fontRef idx="minor">
            <a:schemeClr val="tx1"/>
          </a:fontRef>
        </p:style>
      </p:cxnSp>
      <p:sp>
        <p:nvSpPr>
          <p:cNvPr id="42" name="フローチャート: 書類 41"/>
          <p:cNvSpPr/>
          <p:nvPr/>
        </p:nvSpPr>
        <p:spPr>
          <a:xfrm>
            <a:off x="661824" y="1780509"/>
            <a:ext cx="540000" cy="414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Meiryo UI" panose="020B0604030504040204" pitchFamily="50" charset="-128"/>
              </a:rPr>
              <a:t>Excel</a:t>
            </a:r>
            <a:endParaRPr kumimoji="1" lang="ja-JP" altLang="en-US" sz="900" dirty="0">
              <a:latin typeface="+mn-ea"/>
              <a:cs typeface="Meiryo UI" panose="020B0604030504040204" pitchFamily="50" charset="-128"/>
            </a:endParaRPr>
          </a:p>
        </p:txBody>
      </p:sp>
      <p:sp>
        <p:nvSpPr>
          <p:cNvPr id="154" name="テキスト ボックス 135"/>
          <p:cNvSpPr txBox="1"/>
          <p:nvPr/>
        </p:nvSpPr>
        <p:spPr>
          <a:xfrm>
            <a:off x="1761301" y="2138947"/>
            <a:ext cx="399468"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a:latin typeface="+mn-ea"/>
                <a:cs typeface="Meiryo UI" panose="020B0604030504040204" pitchFamily="50" charset="-128"/>
              </a:rPr>
              <a:t>D/L</a:t>
            </a:r>
            <a:endParaRPr kumimoji="1" lang="ja-JP" altLang="en-US" sz="1000" dirty="0">
              <a:latin typeface="+mn-ea"/>
              <a:cs typeface="Meiryo UI" panose="020B0604030504040204" pitchFamily="50" charset="-128"/>
            </a:endParaRPr>
          </a:p>
        </p:txBody>
      </p:sp>
      <p:sp>
        <p:nvSpPr>
          <p:cNvPr id="155" name="テキスト ボックス 133"/>
          <p:cNvSpPr txBox="1"/>
          <p:nvPr/>
        </p:nvSpPr>
        <p:spPr>
          <a:xfrm>
            <a:off x="1753023" y="3710217"/>
            <a:ext cx="401072"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a:latin typeface="+mn-ea"/>
                <a:cs typeface="Meiryo UI" panose="020B0604030504040204" pitchFamily="50" charset="-128"/>
              </a:rPr>
              <a:t>U/L</a:t>
            </a:r>
            <a:endParaRPr kumimoji="1" lang="ja-JP" altLang="en-US" sz="1000" dirty="0">
              <a:latin typeface="+mn-ea"/>
              <a:cs typeface="Meiryo UI" panose="020B0604030504040204" pitchFamily="50" charset="-128"/>
            </a:endParaRPr>
          </a:p>
        </p:txBody>
      </p:sp>
      <p:cxnSp>
        <p:nvCxnSpPr>
          <p:cNvPr id="159" name="直線矢印コネクタ 158"/>
          <p:cNvCxnSpPr>
            <a:stCxn id="146" idx="3"/>
            <a:endCxn id="26" idx="1"/>
          </p:cNvCxnSpPr>
          <p:nvPr/>
        </p:nvCxnSpPr>
        <p:spPr>
          <a:xfrm>
            <a:off x="2026574" y="1978545"/>
            <a:ext cx="3061185" cy="788542"/>
          </a:xfrm>
          <a:prstGeom prst="straightConnector1">
            <a:avLst/>
          </a:prstGeom>
          <a:ln w="28575">
            <a:solidFill>
              <a:srgbClr val="7030A0"/>
            </a:solidFill>
            <a:headEnd w="lg" len="med"/>
            <a:tailEnd type="triangle" w="lg" len="med"/>
          </a:ln>
        </p:spPr>
        <p:style>
          <a:lnRef idx="3">
            <a:schemeClr val="accent5"/>
          </a:lnRef>
          <a:fillRef idx="0">
            <a:schemeClr val="accent5"/>
          </a:fillRef>
          <a:effectRef idx="2">
            <a:schemeClr val="accent5"/>
          </a:effectRef>
          <a:fontRef idx="minor">
            <a:schemeClr val="tx1"/>
          </a:fontRef>
        </p:style>
      </p:cxnSp>
      <p:cxnSp>
        <p:nvCxnSpPr>
          <p:cNvPr id="162" name="直線矢印コネクタ 161"/>
          <p:cNvCxnSpPr>
            <a:stCxn id="22" idx="3"/>
            <a:endCxn id="26" idx="1"/>
          </p:cNvCxnSpPr>
          <p:nvPr/>
        </p:nvCxnSpPr>
        <p:spPr>
          <a:xfrm>
            <a:off x="2665140" y="2767087"/>
            <a:ext cx="2422619" cy="0"/>
          </a:xfrm>
          <a:prstGeom prst="straightConnector1">
            <a:avLst/>
          </a:prstGeom>
          <a:ln w="28575">
            <a:solidFill>
              <a:srgbClr val="7030A0"/>
            </a:solidFill>
            <a:headEnd w="lg" len="med"/>
            <a:tailEnd type="triangle" w="lg" len="med"/>
          </a:ln>
        </p:spPr>
        <p:style>
          <a:lnRef idx="3">
            <a:schemeClr val="accent5"/>
          </a:lnRef>
          <a:fillRef idx="0">
            <a:schemeClr val="accent5"/>
          </a:fillRef>
          <a:effectRef idx="2">
            <a:schemeClr val="accent5"/>
          </a:effectRef>
          <a:fontRef idx="minor">
            <a:schemeClr val="tx1"/>
          </a:fontRef>
        </p:style>
      </p:cxnSp>
      <p:sp>
        <p:nvSpPr>
          <p:cNvPr id="166" name="テキスト ボックス 132"/>
          <p:cNvSpPr txBox="1"/>
          <p:nvPr/>
        </p:nvSpPr>
        <p:spPr>
          <a:xfrm>
            <a:off x="2794998" y="1839698"/>
            <a:ext cx="873957" cy="3693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000" dirty="0" smtClean="0">
                <a:solidFill>
                  <a:srgbClr val="7030A0"/>
                </a:solidFill>
                <a:latin typeface="+mn-ea"/>
                <a:cs typeface="Meiryo UI" panose="020B0604030504040204" pitchFamily="50" charset="-128"/>
              </a:rPr>
              <a:t>参照用に</a:t>
            </a:r>
            <a:endParaRPr lang="en-US" altLang="ja-JP" sz="1000" dirty="0" smtClean="0">
              <a:solidFill>
                <a:srgbClr val="7030A0"/>
              </a:solidFill>
              <a:latin typeface="+mn-ea"/>
              <a:cs typeface="Meiryo UI" panose="020B0604030504040204" pitchFamily="50" charset="-128"/>
            </a:endParaRPr>
          </a:p>
          <a:p>
            <a:r>
              <a:rPr kumimoji="1" lang="en-US" altLang="ja-JP" sz="1000" dirty="0" smtClean="0">
                <a:solidFill>
                  <a:srgbClr val="7030A0"/>
                </a:solidFill>
                <a:latin typeface="+mn-ea"/>
                <a:cs typeface="Meiryo UI" panose="020B0604030504040204" pitchFamily="50" charset="-128"/>
              </a:rPr>
              <a:t>Markdown</a:t>
            </a:r>
            <a:r>
              <a:rPr kumimoji="1" lang="ja-JP" altLang="en-US" sz="1000" dirty="0" smtClean="0">
                <a:solidFill>
                  <a:srgbClr val="7030A0"/>
                </a:solidFill>
                <a:latin typeface="+mn-ea"/>
                <a:cs typeface="Meiryo UI" panose="020B0604030504040204" pitchFamily="50" charset="-128"/>
              </a:rPr>
              <a:t>化</a:t>
            </a:r>
            <a:endParaRPr kumimoji="1" lang="ja-JP" altLang="en-US" sz="1000" dirty="0">
              <a:solidFill>
                <a:srgbClr val="7030A0"/>
              </a:solidFill>
              <a:latin typeface="+mn-ea"/>
              <a:cs typeface="Meiryo UI" panose="020B0604030504040204" pitchFamily="50" charset="-128"/>
            </a:endParaRPr>
          </a:p>
        </p:txBody>
      </p:sp>
      <p:sp>
        <p:nvSpPr>
          <p:cNvPr id="170" name="線吹き出し 1 (枠付き) 169"/>
          <p:cNvSpPr/>
          <p:nvPr/>
        </p:nvSpPr>
        <p:spPr>
          <a:xfrm>
            <a:off x="7718395" y="5351928"/>
            <a:ext cx="1250794" cy="376518"/>
          </a:xfrm>
          <a:prstGeom prst="borderCallout1">
            <a:avLst>
              <a:gd name="adj1" fmla="val 108678"/>
              <a:gd name="adj2" fmla="val 29399"/>
              <a:gd name="adj3" fmla="val 167199"/>
              <a:gd name="adj4" fmla="val 8568"/>
            </a:avLst>
          </a:prstGeom>
          <a:solidFill>
            <a:schemeClr val="bg1">
              <a:alpha val="2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ja-JP" altLang="en-US" sz="1000" dirty="0" smtClean="0">
                <a:solidFill>
                  <a:srgbClr val="FF0000"/>
                </a:solidFill>
                <a:latin typeface="+mn-ea"/>
                <a:cs typeface="Meiryo UI" panose="020B0604030504040204" pitchFamily="50" charset="-128"/>
              </a:rPr>
              <a:t>内容が不完全なため参考程度とする</a:t>
            </a:r>
            <a:endParaRPr kumimoji="1" lang="en-US" altLang="ja-JP" sz="1000" dirty="0">
              <a:solidFill>
                <a:srgbClr val="FF0000"/>
              </a:solidFill>
              <a:latin typeface="+mn-ea"/>
              <a:cs typeface="Meiryo UI" panose="020B0604030504040204" pitchFamily="50" charset="-128"/>
            </a:endParaRPr>
          </a:p>
        </p:txBody>
      </p:sp>
      <p:sp>
        <p:nvSpPr>
          <p:cNvPr id="171" name="線吹き出し 1 (枠付き) 170"/>
          <p:cNvSpPr/>
          <p:nvPr/>
        </p:nvSpPr>
        <p:spPr>
          <a:xfrm>
            <a:off x="1766046" y="5316070"/>
            <a:ext cx="1250794" cy="376518"/>
          </a:xfrm>
          <a:prstGeom prst="borderCallout1">
            <a:avLst>
              <a:gd name="adj1" fmla="val 108678"/>
              <a:gd name="adj2" fmla="val 29399"/>
              <a:gd name="adj3" fmla="val 156484"/>
              <a:gd name="adj4" fmla="val 10718"/>
            </a:avLst>
          </a:prstGeom>
          <a:solidFill>
            <a:schemeClr val="bg1">
              <a:alpha val="2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ja-JP" altLang="en-US" sz="1000" dirty="0" smtClean="0">
                <a:solidFill>
                  <a:srgbClr val="FF0000"/>
                </a:solidFill>
                <a:latin typeface="+mn-ea"/>
                <a:cs typeface="Meiryo UI" panose="020B0604030504040204" pitchFamily="50" charset="-128"/>
              </a:rPr>
              <a:t>内容が不完全なため参考程度とする</a:t>
            </a:r>
            <a:endParaRPr kumimoji="1" lang="en-US" altLang="ja-JP" sz="1000" dirty="0">
              <a:solidFill>
                <a:srgbClr val="FF0000"/>
              </a:solidFill>
              <a:latin typeface="+mn-ea"/>
              <a:cs typeface="Meiryo UI" panose="020B0604030504040204" pitchFamily="50" charset="-128"/>
            </a:endParaRPr>
          </a:p>
        </p:txBody>
      </p:sp>
      <p:cxnSp>
        <p:nvCxnSpPr>
          <p:cNvPr id="174" name="直線矢印コネクタ 173"/>
          <p:cNvCxnSpPr>
            <a:stCxn id="131" idx="0"/>
            <a:endCxn id="173" idx="2"/>
          </p:cNvCxnSpPr>
          <p:nvPr/>
        </p:nvCxnSpPr>
        <p:spPr>
          <a:xfrm flipV="1">
            <a:off x="5320394" y="2110479"/>
            <a:ext cx="2419128" cy="3935175"/>
          </a:xfrm>
          <a:prstGeom prst="straightConnector1">
            <a:avLst/>
          </a:prstGeom>
          <a:ln w="28575">
            <a:solidFill>
              <a:srgbClr val="7030A0"/>
            </a:solidFill>
            <a:prstDash val="dash"/>
            <a:headEnd w="lg" len="med"/>
            <a:tailEnd type="triangle" w="lg" len="med"/>
          </a:ln>
        </p:spPr>
        <p:style>
          <a:lnRef idx="3">
            <a:schemeClr val="accent5"/>
          </a:lnRef>
          <a:fillRef idx="0">
            <a:schemeClr val="accent5"/>
          </a:fillRef>
          <a:effectRef idx="2">
            <a:schemeClr val="accent5"/>
          </a:effectRef>
          <a:fontRef idx="minor">
            <a:schemeClr val="tx1"/>
          </a:fontRef>
        </p:style>
      </p:cxnSp>
      <p:sp>
        <p:nvSpPr>
          <p:cNvPr id="177" name="テキスト ボックス 132"/>
          <p:cNvSpPr txBox="1"/>
          <p:nvPr/>
        </p:nvSpPr>
        <p:spPr>
          <a:xfrm>
            <a:off x="5457513" y="3170959"/>
            <a:ext cx="2178802" cy="3693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000" dirty="0" smtClean="0">
                <a:solidFill>
                  <a:srgbClr val="7030A0"/>
                </a:solidFill>
                <a:latin typeface="+mn-ea"/>
                <a:cs typeface="Meiryo UI" panose="020B0604030504040204" pitchFamily="50" charset="-128"/>
              </a:rPr>
              <a:t>Task</a:t>
            </a:r>
            <a:r>
              <a:rPr kumimoji="1" lang="ja-JP" altLang="en-US" sz="1000" dirty="0" smtClean="0">
                <a:solidFill>
                  <a:srgbClr val="7030A0"/>
                </a:solidFill>
                <a:latin typeface="+mn-ea"/>
                <a:cs typeface="Meiryo UI" panose="020B0604030504040204" pitchFamily="50" charset="-128"/>
              </a:rPr>
              <a:t>の呼び出し関係や</a:t>
            </a:r>
            <a:r>
              <a:rPr kumimoji="1" lang="en-US" altLang="ja-JP" sz="1000" dirty="0" smtClean="0">
                <a:solidFill>
                  <a:srgbClr val="7030A0"/>
                </a:solidFill>
                <a:latin typeface="+mn-ea"/>
                <a:cs typeface="Meiryo UI" panose="020B0604030504040204" pitchFamily="50" charset="-128"/>
              </a:rPr>
              <a:t>In/Out</a:t>
            </a:r>
            <a:r>
              <a:rPr kumimoji="1" lang="ja-JP" altLang="en-US" sz="1000" dirty="0" smtClean="0">
                <a:solidFill>
                  <a:srgbClr val="7030A0"/>
                </a:solidFill>
                <a:latin typeface="+mn-ea"/>
                <a:cs typeface="Meiryo UI" panose="020B0604030504040204" pitchFamily="50" charset="-128"/>
              </a:rPr>
              <a:t>関係の</a:t>
            </a:r>
            <a:endParaRPr kumimoji="1" lang="en-US" altLang="ja-JP" sz="1000" dirty="0" smtClean="0">
              <a:solidFill>
                <a:srgbClr val="7030A0"/>
              </a:solidFill>
              <a:latin typeface="+mn-ea"/>
              <a:cs typeface="Meiryo UI" panose="020B0604030504040204" pitchFamily="50" charset="-128"/>
            </a:endParaRPr>
          </a:p>
          <a:p>
            <a:r>
              <a:rPr kumimoji="1" lang="ja-JP" altLang="en-US" sz="1000" dirty="0" smtClean="0">
                <a:solidFill>
                  <a:srgbClr val="7030A0"/>
                </a:solidFill>
                <a:latin typeface="+mn-ea"/>
                <a:cs typeface="Meiryo UI" panose="020B0604030504040204" pitchFamily="50" charset="-128"/>
              </a:rPr>
              <a:t>情報を</a:t>
            </a:r>
            <a:r>
              <a:rPr kumimoji="1" lang="en-US" altLang="ja-JP" sz="1000" dirty="0" smtClean="0">
                <a:solidFill>
                  <a:srgbClr val="7030A0"/>
                </a:solidFill>
                <a:latin typeface="+mn-ea"/>
                <a:cs typeface="Meiryo UI" panose="020B0604030504040204" pitchFamily="50" charset="-128"/>
              </a:rPr>
              <a:t>Manual</a:t>
            </a:r>
            <a:r>
              <a:rPr kumimoji="1" lang="ja-JP" altLang="en-US" sz="1000" dirty="0" smtClean="0">
                <a:solidFill>
                  <a:srgbClr val="7030A0"/>
                </a:solidFill>
                <a:latin typeface="+mn-ea"/>
                <a:cs typeface="Meiryo UI" panose="020B0604030504040204" pitchFamily="50" charset="-128"/>
              </a:rPr>
              <a:t>で</a:t>
            </a:r>
            <a:r>
              <a:rPr kumimoji="1" lang="en-US" altLang="ja-JP" sz="1000" dirty="0" smtClean="0">
                <a:solidFill>
                  <a:srgbClr val="7030A0"/>
                </a:solidFill>
                <a:latin typeface="+mn-ea"/>
                <a:cs typeface="Meiryo UI" panose="020B0604030504040204" pitchFamily="50" charset="-128"/>
              </a:rPr>
              <a:t>Input</a:t>
            </a:r>
            <a:endParaRPr kumimoji="1" lang="ja-JP" altLang="en-US" sz="1000" dirty="0">
              <a:solidFill>
                <a:srgbClr val="7030A0"/>
              </a:solidFill>
              <a:latin typeface="+mn-ea"/>
              <a:cs typeface="Meiryo UI" panose="020B0604030504040204" pitchFamily="50" charset="-128"/>
            </a:endParaRPr>
          </a:p>
        </p:txBody>
      </p:sp>
      <p:cxnSp>
        <p:nvCxnSpPr>
          <p:cNvPr id="178" name="カギ線コネクタ 26"/>
          <p:cNvCxnSpPr>
            <a:stCxn id="173" idx="3"/>
            <a:endCxn id="6" idx="3"/>
          </p:cNvCxnSpPr>
          <p:nvPr/>
        </p:nvCxnSpPr>
        <p:spPr>
          <a:xfrm>
            <a:off x="8099522" y="1930479"/>
            <a:ext cx="72878" cy="2748275"/>
          </a:xfrm>
          <a:prstGeom prst="bentConnector3">
            <a:avLst>
              <a:gd name="adj1" fmla="val 413675"/>
            </a:avLst>
          </a:prstGeom>
          <a:ln w="28575">
            <a:solidFill>
              <a:schemeClr val="bg1">
                <a:lumMod val="50000"/>
              </a:schemeClr>
            </a:solidFill>
            <a:prstDash val="sysDot"/>
            <a:headEnd type="none" w="lg" len="med"/>
            <a:tailEnd type="triangle" w="lg" len="med"/>
          </a:ln>
        </p:spPr>
        <p:style>
          <a:lnRef idx="2">
            <a:schemeClr val="dk1"/>
          </a:lnRef>
          <a:fillRef idx="0">
            <a:schemeClr val="dk1"/>
          </a:fillRef>
          <a:effectRef idx="1">
            <a:schemeClr val="dk1"/>
          </a:effectRef>
          <a:fontRef idx="minor">
            <a:schemeClr val="tx1"/>
          </a:fontRef>
        </p:style>
      </p:cxnSp>
      <p:sp>
        <p:nvSpPr>
          <p:cNvPr id="182" name="テキスト ボックス 164"/>
          <p:cNvSpPr txBox="1"/>
          <p:nvPr/>
        </p:nvSpPr>
        <p:spPr>
          <a:xfrm>
            <a:off x="8355999" y="4479901"/>
            <a:ext cx="441146"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000" dirty="0">
                <a:solidFill>
                  <a:schemeClr val="bg1">
                    <a:lumMod val="50000"/>
                  </a:schemeClr>
                </a:solidFill>
                <a:latin typeface="+mn-ea"/>
                <a:cs typeface="Meiryo UI" panose="020B0604030504040204" pitchFamily="50" charset="-128"/>
              </a:rPr>
              <a:t>参照</a:t>
            </a:r>
          </a:p>
        </p:txBody>
      </p:sp>
      <p:cxnSp>
        <p:nvCxnSpPr>
          <p:cNvPr id="183" name="カギ線コネクタ 26"/>
          <p:cNvCxnSpPr>
            <a:stCxn id="26" idx="0"/>
            <a:endCxn id="173" idx="1"/>
          </p:cNvCxnSpPr>
          <p:nvPr/>
        </p:nvCxnSpPr>
        <p:spPr>
          <a:xfrm rot="5400000" flipH="1" flipV="1">
            <a:off x="6053836" y="1234402"/>
            <a:ext cx="629608" cy="2021763"/>
          </a:xfrm>
          <a:prstGeom prst="bentConnector2">
            <a:avLst/>
          </a:prstGeom>
          <a:ln>
            <a:solidFill>
              <a:schemeClr val="bg1">
                <a:lumMod val="50000"/>
              </a:schemeClr>
            </a:solidFill>
            <a:prstDash val="dash"/>
            <a:headEnd type="none" w="lg" len="med"/>
            <a:tailEnd type="triangle" w="lg" len="med"/>
          </a:ln>
        </p:spPr>
        <p:style>
          <a:lnRef idx="1">
            <a:schemeClr val="dk1"/>
          </a:lnRef>
          <a:fillRef idx="0">
            <a:schemeClr val="dk1"/>
          </a:fillRef>
          <a:effectRef idx="0">
            <a:schemeClr val="dk1"/>
          </a:effectRef>
          <a:fontRef idx="minor">
            <a:schemeClr val="tx1"/>
          </a:fontRef>
        </p:style>
      </p:cxnSp>
      <p:sp>
        <p:nvSpPr>
          <p:cNvPr id="186" name="テキスト ボックス 132"/>
          <p:cNvSpPr txBox="1"/>
          <p:nvPr/>
        </p:nvSpPr>
        <p:spPr>
          <a:xfrm>
            <a:off x="5445496" y="1729616"/>
            <a:ext cx="417102" cy="2308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000" dirty="0" smtClean="0">
                <a:solidFill>
                  <a:schemeClr val="bg1">
                    <a:lumMod val="50000"/>
                  </a:schemeClr>
                </a:solidFill>
                <a:latin typeface="+mn-ea"/>
                <a:cs typeface="Meiryo UI" panose="020B0604030504040204" pitchFamily="50" charset="-128"/>
              </a:rPr>
              <a:t>Link</a:t>
            </a:r>
            <a:endParaRPr kumimoji="1" lang="ja-JP" altLang="en-US" sz="1000" dirty="0">
              <a:solidFill>
                <a:schemeClr val="bg1">
                  <a:lumMod val="50000"/>
                </a:schemeClr>
              </a:solidFill>
              <a:latin typeface="+mn-ea"/>
              <a:cs typeface="Meiryo UI" panose="020B0604030504040204" pitchFamily="50" charset="-128"/>
            </a:endParaRPr>
          </a:p>
        </p:txBody>
      </p:sp>
      <p:sp>
        <p:nvSpPr>
          <p:cNvPr id="187" name="線吹き出し 1 (枠付き) 186"/>
          <p:cNvSpPr/>
          <p:nvPr/>
        </p:nvSpPr>
        <p:spPr>
          <a:xfrm>
            <a:off x="5244353" y="1143003"/>
            <a:ext cx="1837981" cy="632010"/>
          </a:xfrm>
          <a:prstGeom prst="borderCallout1">
            <a:avLst>
              <a:gd name="adj1" fmla="val 67568"/>
              <a:gd name="adj2" fmla="val 105071"/>
              <a:gd name="adj3" fmla="val 97745"/>
              <a:gd name="adj4" fmla="val 120315"/>
            </a:avLst>
          </a:prstGeom>
          <a:solidFill>
            <a:schemeClr val="bg1">
              <a:alpha val="2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ja-JP" altLang="en-US" sz="1000" dirty="0" smtClean="0">
                <a:solidFill>
                  <a:srgbClr val="FF0000"/>
                </a:solidFill>
                <a:latin typeface="+mn-ea"/>
                <a:cs typeface="Meiryo UI" panose="020B0604030504040204" pitchFamily="50" charset="-128"/>
              </a:rPr>
              <a:t>日立内開発環境で試験的に実現しているグラフ</a:t>
            </a:r>
            <a:r>
              <a:rPr lang="en-US" altLang="ja-JP" sz="1000" dirty="0" smtClean="0">
                <a:solidFill>
                  <a:srgbClr val="FF0000"/>
                </a:solidFill>
                <a:latin typeface="+mn-ea"/>
                <a:cs typeface="Meiryo UI" panose="020B0604030504040204" pitchFamily="50" charset="-128"/>
              </a:rPr>
              <a:t>DB</a:t>
            </a:r>
            <a:r>
              <a:rPr lang="ja-JP" altLang="en-US" sz="1000" dirty="0" err="1" smtClean="0">
                <a:solidFill>
                  <a:srgbClr val="FF0000"/>
                </a:solidFill>
                <a:latin typeface="+mn-ea"/>
                <a:cs typeface="Meiryo UI" panose="020B0604030504040204" pitchFamily="50" charset="-128"/>
              </a:rPr>
              <a:t>。</a:t>
            </a:r>
            <a:endParaRPr lang="en-US" altLang="ja-JP" sz="1000" dirty="0" smtClean="0">
              <a:solidFill>
                <a:srgbClr val="FF0000"/>
              </a:solidFill>
              <a:latin typeface="+mn-ea"/>
              <a:cs typeface="Meiryo UI" panose="020B0604030504040204" pitchFamily="50" charset="-128"/>
            </a:endParaRPr>
          </a:p>
          <a:p>
            <a:pPr algn="l"/>
            <a:r>
              <a:rPr lang="ja-JP" altLang="en-US" sz="1000" dirty="0" smtClean="0">
                <a:solidFill>
                  <a:srgbClr val="FF0000"/>
                </a:solidFill>
                <a:latin typeface="+mn-ea"/>
                <a:cs typeface="Meiryo UI" panose="020B0604030504040204" pitchFamily="50" charset="-128"/>
              </a:rPr>
              <a:t>ジョブ処理フロー図と同等のフローチャートをグラフで表現。</a:t>
            </a:r>
            <a:endParaRPr kumimoji="1" lang="en-US" altLang="ja-JP" sz="1000" dirty="0">
              <a:solidFill>
                <a:srgbClr val="FF0000"/>
              </a:solidFill>
              <a:latin typeface="+mn-ea"/>
              <a:cs typeface="Meiryo UI" panose="020B0604030504040204" pitchFamily="50" charset="-128"/>
            </a:endParaRPr>
          </a:p>
        </p:txBody>
      </p:sp>
      <p:cxnSp>
        <p:nvCxnSpPr>
          <p:cNvPr id="188" name="直線矢印コネクタ 187"/>
          <p:cNvCxnSpPr>
            <a:stCxn id="131" idx="0"/>
            <a:endCxn id="22" idx="2"/>
          </p:cNvCxnSpPr>
          <p:nvPr/>
        </p:nvCxnSpPr>
        <p:spPr>
          <a:xfrm flipH="1" flipV="1">
            <a:off x="2395140" y="2946717"/>
            <a:ext cx="2925254" cy="3098937"/>
          </a:xfrm>
          <a:prstGeom prst="straightConnector1">
            <a:avLst/>
          </a:prstGeom>
          <a:ln w="28575">
            <a:solidFill>
              <a:srgbClr val="7030A0"/>
            </a:solidFill>
            <a:prstDash val="dash"/>
            <a:headEnd w="lg" len="med"/>
            <a:tailEnd type="triangle" w="lg" len="med"/>
          </a:ln>
        </p:spPr>
        <p:style>
          <a:lnRef idx="3">
            <a:schemeClr val="accent5"/>
          </a:lnRef>
          <a:fillRef idx="0">
            <a:schemeClr val="accent5"/>
          </a:fillRef>
          <a:effectRef idx="2">
            <a:schemeClr val="accent5"/>
          </a:effectRef>
          <a:fontRef idx="minor">
            <a:schemeClr val="tx1"/>
          </a:fontRef>
        </p:style>
      </p:cxnSp>
      <p:cxnSp>
        <p:nvCxnSpPr>
          <p:cNvPr id="191" name="直線矢印コネクタ 190"/>
          <p:cNvCxnSpPr>
            <a:endCxn id="145" idx="2"/>
          </p:cNvCxnSpPr>
          <p:nvPr/>
        </p:nvCxnSpPr>
        <p:spPr>
          <a:xfrm flipH="1" flipV="1">
            <a:off x="1758603" y="4416523"/>
            <a:ext cx="2920973" cy="1607759"/>
          </a:xfrm>
          <a:prstGeom prst="straightConnector1">
            <a:avLst/>
          </a:prstGeom>
          <a:ln w="28575">
            <a:solidFill>
              <a:srgbClr val="7030A0"/>
            </a:solidFill>
            <a:prstDash val="dash"/>
            <a:headEnd w="lg" len="med"/>
            <a:tailEnd type="triangle" w="lg" len="med"/>
          </a:ln>
        </p:spPr>
        <p:style>
          <a:lnRef idx="3">
            <a:schemeClr val="accent5"/>
          </a:lnRef>
          <a:fillRef idx="0">
            <a:schemeClr val="accent5"/>
          </a:fillRef>
          <a:effectRef idx="2">
            <a:schemeClr val="accent5"/>
          </a:effectRef>
          <a:fontRef idx="minor">
            <a:schemeClr val="tx1"/>
          </a:fontRef>
        </p:style>
      </p:cxnSp>
      <p:cxnSp>
        <p:nvCxnSpPr>
          <p:cNvPr id="194" name="直線矢印コネクタ 193"/>
          <p:cNvCxnSpPr>
            <a:stCxn id="131" idx="0"/>
            <a:endCxn id="145" idx="2"/>
          </p:cNvCxnSpPr>
          <p:nvPr/>
        </p:nvCxnSpPr>
        <p:spPr>
          <a:xfrm flipH="1" flipV="1">
            <a:off x="1758603" y="4416523"/>
            <a:ext cx="3561791" cy="1629131"/>
          </a:xfrm>
          <a:prstGeom prst="straightConnector1">
            <a:avLst/>
          </a:prstGeom>
          <a:ln w="28575">
            <a:solidFill>
              <a:srgbClr val="7030A0"/>
            </a:solidFill>
            <a:prstDash val="dash"/>
            <a:headEnd w="lg" len="med"/>
            <a:tailEnd type="triangle" w="lg" len="med"/>
          </a:ln>
        </p:spPr>
        <p:style>
          <a:lnRef idx="3">
            <a:schemeClr val="accent5"/>
          </a:lnRef>
          <a:fillRef idx="0">
            <a:schemeClr val="accent5"/>
          </a:fillRef>
          <a:effectRef idx="2">
            <a:schemeClr val="accent5"/>
          </a:effectRef>
          <a:fontRef idx="minor">
            <a:schemeClr val="tx1"/>
          </a:fontRef>
        </p:style>
      </p:cxnSp>
      <p:cxnSp>
        <p:nvCxnSpPr>
          <p:cNvPr id="197" name="直線矢印コネクタ 196"/>
          <p:cNvCxnSpPr>
            <a:stCxn id="145" idx="1"/>
            <a:endCxn id="43" idx="3"/>
          </p:cNvCxnSpPr>
          <p:nvPr/>
        </p:nvCxnSpPr>
        <p:spPr>
          <a:xfrm flipH="1" flipV="1">
            <a:off x="1203853" y="4232410"/>
            <a:ext cx="284750" cy="4483"/>
          </a:xfrm>
          <a:prstGeom prst="straightConnector1">
            <a:avLst/>
          </a:prstGeom>
          <a:ln w="28575">
            <a:solidFill>
              <a:srgbClr val="7030A0"/>
            </a:solidFill>
            <a:prstDash val="dash"/>
            <a:headEnd w="lg" len="med"/>
            <a:tailEnd type="triangle" w="lg" len="med"/>
          </a:ln>
        </p:spPr>
        <p:style>
          <a:lnRef idx="3">
            <a:schemeClr val="accent5"/>
          </a:lnRef>
          <a:fillRef idx="0">
            <a:schemeClr val="accent5"/>
          </a:fillRef>
          <a:effectRef idx="2">
            <a:schemeClr val="accent5"/>
          </a:effectRef>
          <a:fontRef idx="minor">
            <a:schemeClr val="tx1"/>
          </a:fontRef>
        </p:style>
      </p:cxnSp>
      <p:cxnSp>
        <p:nvCxnSpPr>
          <p:cNvPr id="204" name="直線矢印コネクタ 203"/>
          <p:cNvCxnSpPr>
            <a:stCxn id="287" idx="0"/>
            <a:endCxn id="145" idx="2"/>
          </p:cNvCxnSpPr>
          <p:nvPr/>
        </p:nvCxnSpPr>
        <p:spPr>
          <a:xfrm flipH="1" flipV="1">
            <a:off x="1758603" y="4416523"/>
            <a:ext cx="4121123" cy="1639231"/>
          </a:xfrm>
          <a:prstGeom prst="straightConnector1">
            <a:avLst/>
          </a:prstGeom>
          <a:ln w="28575">
            <a:solidFill>
              <a:srgbClr val="7030A0"/>
            </a:solidFill>
            <a:prstDash val="dash"/>
            <a:headEnd w="lg" len="med"/>
            <a:tailEnd type="triangle" w="lg" len="med"/>
          </a:ln>
        </p:spPr>
        <p:style>
          <a:lnRef idx="3">
            <a:schemeClr val="accent5"/>
          </a:lnRef>
          <a:fillRef idx="0">
            <a:schemeClr val="accent5"/>
          </a:fillRef>
          <a:effectRef idx="2">
            <a:schemeClr val="accent5"/>
          </a:effectRef>
          <a:fontRef idx="minor">
            <a:schemeClr val="tx1"/>
          </a:fontRef>
        </p:style>
      </p:cxnSp>
      <p:sp>
        <p:nvSpPr>
          <p:cNvPr id="68" name="正方形/長方形 67"/>
          <p:cNvSpPr/>
          <p:nvPr/>
        </p:nvSpPr>
        <p:spPr bwMode="auto">
          <a:xfrm>
            <a:off x="3751729" y="6010836"/>
            <a:ext cx="618565" cy="470646"/>
          </a:xfrm>
          <a:prstGeom prst="rect">
            <a:avLst/>
          </a:prstGeom>
          <a:solidFill>
            <a:schemeClr val="bg1">
              <a:lumMod val="75000"/>
              <a:alpha val="70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138" name="線吹き出し 1 (枠付き) 137"/>
          <p:cNvSpPr/>
          <p:nvPr/>
        </p:nvSpPr>
        <p:spPr>
          <a:xfrm>
            <a:off x="2568389" y="6306582"/>
            <a:ext cx="1053572" cy="398346"/>
          </a:xfrm>
          <a:prstGeom prst="borderCallout1">
            <a:avLst>
              <a:gd name="adj1" fmla="val 27132"/>
              <a:gd name="adj2" fmla="val 103759"/>
              <a:gd name="adj3" fmla="val -3160"/>
              <a:gd name="adj4" fmla="val 119606"/>
            </a:avLst>
          </a:prstGeom>
          <a:solidFill>
            <a:schemeClr val="bg1">
              <a:alpha val="2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en-US" altLang="ja-JP" sz="1000" dirty="0" smtClean="0">
                <a:solidFill>
                  <a:srgbClr val="FF0000"/>
                </a:solidFill>
                <a:latin typeface="+mn-ea"/>
                <a:cs typeface="Meiryo UI" panose="020B0604030504040204" pitchFamily="50" charset="-128"/>
              </a:rPr>
              <a:t>C</a:t>
            </a:r>
            <a:r>
              <a:rPr kumimoji="1" lang="ja-JP" altLang="en-US" sz="1000" dirty="0" smtClean="0">
                <a:solidFill>
                  <a:srgbClr val="FF0000"/>
                </a:solidFill>
                <a:latin typeface="+mn-ea"/>
                <a:cs typeface="Meiryo UI" panose="020B0604030504040204" pitchFamily="50" charset="-128"/>
              </a:rPr>
              <a:t>言語ソースの扱いは保留中</a:t>
            </a:r>
            <a:endParaRPr kumimoji="1" lang="en-US" altLang="ja-JP" sz="1000" dirty="0">
              <a:solidFill>
                <a:srgbClr val="FF0000"/>
              </a:solidFill>
              <a:latin typeface="+mn-ea"/>
              <a:cs typeface="Meiryo UI" panose="020B0604030504040204" pitchFamily="50" charset="-128"/>
            </a:endParaRPr>
          </a:p>
        </p:txBody>
      </p:sp>
      <p:sp>
        <p:nvSpPr>
          <p:cNvPr id="69"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39</a:t>
            </a:fld>
            <a:endParaRPr lang="en-US" altLang="ja-JP"/>
          </a:p>
        </p:txBody>
      </p:sp>
    </p:spTree>
    <p:extLst>
      <p:ext uri="{BB962C8B-B14F-4D97-AF65-F5344CB8AC3E}">
        <p14:creationId xmlns:p14="http://schemas.microsoft.com/office/powerpoint/2010/main" xmlns="" val="31283682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正方形/長方形 60"/>
          <p:cNvSpPr/>
          <p:nvPr/>
        </p:nvSpPr>
        <p:spPr bwMode="auto">
          <a:xfrm>
            <a:off x="10491" y="5463096"/>
            <a:ext cx="1080000" cy="1224000"/>
          </a:xfrm>
          <a:prstGeom prst="rect">
            <a:avLst/>
          </a:prstGeom>
          <a:solidFill>
            <a:schemeClr val="bg2">
              <a:lumMod val="25000"/>
            </a:schemeClr>
          </a:solidFill>
          <a:ln w="9525">
            <a:noFill/>
            <a:miter lim="800000"/>
            <a:headEnd/>
            <a:tailEnd/>
          </a:ln>
          <a:effectLst/>
        </p:spPr>
        <p:txBody>
          <a:bodyPr wrap="none" rtlCol="0" anchor="ctr" anchorCtr="0">
            <a:noAutofit/>
          </a:bodyPr>
          <a:lstStyle/>
          <a:p>
            <a:pPr algn="ctr"/>
            <a:endParaRPr kumimoji="1" lang="ja-JP" altLang="en-US" sz="1200" dirty="0" smtClean="0">
              <a:solidFill>
                <a:schemeClr val="bg1"/>
              </a:solidFill>
              <a:latin typeface="+mj-ea"/>
              <a:ea typeface="+mj-ea"/>
            </a:endParaRPr>
          </a:p>
        </p:txBody>
      </p:sp>
      <p:sp>
        <p:nvSpPr>
          <p:cNvPr id="60" name="正方形/長方形 59"/>
          <p:cNvSpPr/>
          <p:nvPr/>
        </p:nvSpPr>
        <p:spPr bwMode="auto">
          <a:xfrm>
            <a:off x="10491" y="4604530"/>
            <a:ext cx="1080000" cy="838468"/>
          </a:xfrm>
          <a:prstGeom prst="rect">
            <a:avLst/>
          </a:prstGeom>
          <a:solidFill>
            <a:schemeClr val="accent6">
              <a:lumMod val="75000"/>
            </a:schemeClr>
          </a:solidFill>
          <a:ln w="9525">
            <a:noFill/>
            <a:miter lim="800000"/>
            <a:headEnd/>
            <a:tailEnd/>
          </a:ln>
          <a:effectLst/>
        </p:spPr>
        <p:txBody>
          <a:bodyPr wrap="none" rtlCol="0" anchor="ctr" anchorCtr="0">
            <a:noAutofit/>
          </a:bodyPr>
          <a:lstStyle/>
          <a:p>
            <a:pPr algn="ctr"/>
            <a:endParaRPr kumimoji="1" lang="ja-JP" altLang="en-US" sz="1200" dirty="0" smtClean="0">
              <a:solidFill>
                <a:schemeClr val="bg1"/>
              </a:solidFill>
              <a:latin typeface="+mj-ea"/>
              <a:ea typeface="+mj-ea"/>
            </a:endParaRPr>
          </a:p>
        </p:txBody>
      </p:sp>
      <p:sp>
        <p:nvSpPr>
          <p:cNvPr id="108" name="正方形/長方形 107"/>
          <p:cNvSpPr/>
          <p:nvPr/>
        </p:nvSpPr>
        <p:spPr bwMode="auto">
          <a:xfrm>
            <a:off x="10491" y="1580054"/>
            <a:ext cx="1080000" cy="3024476"/>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endParaRPr kumimoji="1" lang="ja-JP" altLang="en-US" sz="1200" dirty="0" smtClean="0">
              <a:solidFill>
                <a:schemeClr val="bg1"/>
              </a:solidFill>
              <a:latin typeface="+mj-ea"/>
              <a:ea typeface="+mj-ea"/>
            </a:endParaRPr>
          </a:p>
        </p:txBody>
      </p:sp>
      <p:sp>
        <p:nvSpPr>
          <p:cNvPr id="79" name="タイトル 1"/>
          <p:cNvSpPr txBox="1">
            <a:spLocks/>
          </p:cNvSpPr>
          <p:nvPr/>
        </p:nvSpPr>
        <p:spPr bwMode="gray">
          <a:xfrm>
            <a:off x="113191" y="261370"/>
            <a:ext cx="2345514"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ja-JP" altLang="en-US" dirty="0" smtClean="0"/>
              <a:t>資産ワークフロー</a:t>
            </a:r>
            <a:endParaRPr lang="ja-JP" altLang="en-US" kern="0" dirty="0">
              <a:solidFill>
                <a:prstClr val="black"/>
              </a:solidFill>
            </a:endParaRPr>
          </a:p>
        </p:txBody>
      </p:sp>
      <p:sp>
        <p:nvSpPr>
          <p:cNvPr id="46" name="正方形/長方形 45"/>
          <p:cNvSpPr/>
          <p:nvPr/>
        </p:nvSpPr>
        <p:spPr bwMode="auto">
          <a:xfrm>
            <a:off x="1244735" y="1282179"/>
            <a:ext cx="1332000" cy="180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200" dirty="0" smtClean="0">
                <a:solidFill>
                  <a:schemeClr val="bg1"/>
                </a:solidFill>
                <a:latin typeface="+mj-ea"/>
                <a:ea typeface="+mj-ea"/>
              </a:rPr>
              <a:t>Preparation</a:t>
            </a:r>
            <a:endParaRPr kumimoji="1" lang="ja-JP" altLang="en-US" sz="1200" dirty="0" smtClean="0">
              <a:solidFill>
                <a:schemeClr val="bg1"/>
              </a:solidFill>
              <a:latin typeface="+mj-ea"/>
              <a:ea typeface="+mj-ea"/>
            </a:endParaRPr>
          </a:p>
        </p:txBody>
      </p:sp>
      <p:sp>
        <p:nvSpPr>
          <p:cNvPr id="48" name="正方形/長方形 47"/>
          <p:cNvSpPr/>
          <p:nvPr/>
        </p:nvSpPr>
        <p:spPr bwMode="auto">
          <a:xfrm>
            <a:off x="1245802" y="1020857"/>
            <a:ext cx="7848000" cy="216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200" dirty="0" smtClean="0">
                <a:solidFill>
                  <a:schemeClr val="bg1"/>
                </a:solidFill>
                <a:latin typeface="+mj-ea"/>
                <a:ea typeface="+mj-ea"/>
              </a:rPr>
              <a:t>Dev/UT/CT Process</a:t>
            </a:r>
            <a:endParaRPr kumimoji="1" lang="ja-JP" altLang="en-US" sz="1200" dirty="0" smtClean="0">
              <a:solidFill>
                <a:schemeClr val="bg1"/>
              </a:solidFill>
              <a:latin typeface="+mj-ea"/>
              <a:ea typeface="+mj-ea"/>
            </a:endParaRPr>
          </a:p>
        </p:txBody>
      </p:sp>
      <p:sp>
        <p:nvSpPr>
          <p:cNvPr id="49" name="正方形/長方形 48"/>
          <p:cNvSpPr/>
          <p:nvPr/>
        </p:nvSpPr>
        <p:spPr bwMode="auto">
          <a:xfrm>
            <a:off x="2628790" y="1282179"/>
            <a:ext cx="2196000" cy="180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200" dirty="0" smtClean="0">
                <a:solidFill>
                  <a:schemeClr val="bg1"/>
                </a:solidFill>
                <a:latin typeface="+mj-ea"/>
                <a:ea typeface="+mj-ea"/>
              </a:rPr>
              <a:t>Spec Creation</a:t>
            </a:r>
            <a:endParaRPr kumimoji="1" lang="ja-JP" altLang="en-US" sz="1200" dirty="0" smtClean="0">
              <a:solidFill>
                <a:schemeClr val="bg1"/>
              </a:solidFill>
              <a:latin typeface="+mj-ea"/>
              <a:ea typeface="+mj-ea"/>
            </a:endParaRPr>
          </a:p>
        </p:txBody>
      </p:sp>
      <p:cxnSp>
        <p:nvCxnSpPr>
          <p:cNvPr id="89" name="直線コネクタ 88"/>
          <p:cNvCxnSpPr/>
          <p:nvPr/>
        </p:nvCxnSpPr>
        <p:spPr bwMode="auto">
          <a:xfrm>
            <a:off x="1116892" y="883398"/>
            <a:ext cx="0" cy="5868000"/>
          </a:xfrm>
          <a:prstGeom prst="line">
            <a:avLst/>
          </a:prstGeom>
          <a:noFill/>
          <a:ln w="9525" cap="flat" cmpd="sng" algn="ctr">
            <a:solidFill>
              <a:schemeClr val="tx1"/>
            </a:solidFill>
            <a:prstDash val="solid"/>
            <a:round/>
            <a:headEnd type="none" w="med" len="med"/>
            <a:tailEnd type="none" w="med" len="med"/>
          </a:ln>
          <a:effectLst/>
        </p:spPr>
      </p:cxnSp>
      <p:cxnSp>
        <p:nvCxnSpPr>
          <p:cNvPr id="90" name="直線コネクタ 89"/>
          <p:cNvCxnSpPr/>
          <p:nvPr/>
        </p:nvCxnSpPr>
        <p:spPr bwMode="auto">
          <a:xfrm>
            <a:off x="87791" y="1552015"/>
            <a:ext cx="8996630" cy="0"/>
          </a:xfrm>
          <a:prstGeom prst="line">
            <a:avLst/>
          </a:prstGeom>
          <a:noFill/>
          <a:ln w="9525" cap="flat" cmpd="sng" algn="ctr">
            <a:solidFill>
              <a:schemeClr val="tx1"/>
            </a:solidFill>
            <a:prstDash val="solid"/>
            <a:round/>
            <a:headEnd type="none" w="med" len="med"/>
            <a:tailEnd type="none" w="med" len="med"/>
          </a:ln>
          <a:effectLst/>
        </p:spPr>
      </p:cxnSp>
      <p:cxnSp>
        <p:nvCxnSpPr>
          <p:cNvPr id="4" name="直線コネクタ 3"/>
          <p:cNvCxnSpPr/>
          <p:nvPr/>
        </p:nvCxnSpPr>
        <p:spPr bwMode="auto">
          <a:xfrm>
            <a:off x="92825" y="2699530"/>
            <a:ext cx="8990804" cy="0"/>
          </a:xfrm>
          <a:prstGeom prst="line">
            <a:avLst/>
          </a:prstGeom>
          <a:noFill/>
          <a:ln w="9525" cap="flat" cmpd="sng" algn="ctr">
            <a:solidFill>
              <a:schemeClr val="bg1">
                <a:lumMod val="75000"/>
              </a:schemeClr>
            </a:solidFill>
            <a:prstDash val="dash"/>
            <a:round/>
            <a:headEnd type="none" w="med" len="med"/>
            <a:tailEnd type="none" w="med" len="med"/>
          </a:ln>
          <a:effectLst/>
        </p:spPr>
      </p:cxnSp>
      <p:cxnSp>
        <p:nvCxnSpPr>
          <p:cNvPr id="59" name="直線コネクタ 58"/>
          <p:cNvCxnSpPr/>
          <p:nvPr/>
        </p:nvCxnSpPr>
        <p:spPr bwMode="auto">
          <a:xfrm>
            <a:off x="178754" y="4604530"/>
            <a:ext cx="8990804" cy="0"/>
          </a:xfrm>
          <a:prstGeom prst="line">
            <a:avLst/>
          </a:prstGeom>
          <a:noFill/>
          <a:ln w="9525" cap="flat" cmpd="sng" algn="ctr">
            <a:solidFill>
              <a:schemeClr val="bg1">
                <a:lumMod val="75000"/>
              </a:schemeClr>
            </a:solidFill>
            <a:prstDash val="dash"/>
            <a:round/>
            <a:headEnd type="none" w="med" len="med"/>
            <a:tailEnd type="none" w="med" len="med"/>
          </a:ln>
          <a:effectLst/>
        </p:spPr>
      </p:cxnSp>
      <p:sp>
        <p:nvSpPr>
          <p:cNvPr id="5" name="フローチャート : 書類 4"/>
          <p:cNvSpPr/>
          <p:nvPr/>
        </p:nvSpPr>
        <p:spPr bwMode="auto">
          <a:xfrm>
            <a:off x="1238415" y="5752004"/>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Original</a:t>
            </a:r>
          </a:p>
          <a:p>
            <a:pPr algn="ctr"/>
            <a:r>
              <a:rPr lang="en-US" altLang="ja-JP" sz="1100" dirty="0" smtClean="0">
                <a:solidFill>
                  <a:schemeClr val="bg1"/>
                </a:solidFill>
                <a:latin typeface="+mn-ea"/>
              </a:rPr>
              <a:t>PG</a:t>
            </a:r>
            <a:endParaRPr lang="ja-JP" altLang="en-US" sz="1100" dirty="0">
              <a:solidFill>
                <a:schemeClr val="bg1"/>
              </a:solidFill>
              <a:latin typeface="+mn-ea"/>
            </a:endParaRPr>
          </a:p>
        </p:txBody>
      </p:sp>
      <p:sp>
        <p:nvSpPr>
          <p:cNvPr id="65" name="正方形/長方形 64"/>
          <p:cNvSpPr/>
          <p:nvPr/>
        </p:nvSpPr>
        <p:spPr bwMode="auto">
          <a:xfrm>
            <a:off x="129630" y="1733550"/>
            <a:ext cx="828000" cy="936000"/>
          </a:xfrm>
          <a:prstGeom prst="rect">
            <a:avLst/>
          </a:prstGeom>
          <a:noFill/>
          <a:ln w="9525">
            <a:noFill/>
            <a:miter lim="800000"/>
            <a:headEnd/>
            <a:tailEnd/>
          </a:ln>
          <a:effectLst/>
        </p:spPr>
        <p:txBody>
          <a:bodyPr wrap="none" rtlCol="0" anchor="ctr" anchorCtr="0">
            <a:noAutofit/>
          </a:bodyPr>
          <a:lstStyle/>
          <a:p>
            <a:pPr algn="ctr"/>
            <a:r>
              <a:rPr lang="en-US" altLang="ja-JP" sz="1600" dirty="0" smtClean="0">
                <a:solidFill>
                  <a:schemeClr val="bg1"/>
                </a:solidFill>
                <a:latin typeface="+mj-ea"/>
                <a:ea typeface="+mj-ea"/>
              </a:rPr>
              <a:t>Developer</a:t>
            </a:r>
          </a:p>
        </p:txBody>
      </p:sp>
      <p:sp>
        <p:nvSpPr>
          <p:cNvPr id="66" name="正方形/長方形 65"/>
          <p:cNvSpPr/>
          <p:nvPr/>
        </p:nvSpPr>
        <p:spPr bwMode="auto">
          <a:xfrm>
            <a:off x="129630" y="3841750"/>
            <a:ext cx="828000" cy="712248"/>
          </a:xfrm>
          <a:prstGeom prst="rect">
            <a:avLst/>
          </a:prstGeom>
          <a:no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Dev.</a:t>
            </a:r>
          </a:p>
          <a:p>
            <a:pPr algn="ctr"/>
            <a:r>
              <a:rPr lang="en-US" altLang="ja-JP" sz="1800" dirty="0" smtClean="0">
                <a:solidFill>
                  <a:schemeClr val="bg1"/>
                </a:solidFill>
                <a:latin typeface="+mj-ea"/>
                <a:ea typeface="+mj-ea"/>
              </a:rPr>
              <a:t>Lead</a:t>
            </a:r>
          </a:p>
        </p:txBody>
      </p:sp>
      <p:sp>
        <p:nvSpPr>
          <p:cNvPr id="71" name="正方形/長方形 70"/>
          <p:cNvSpPr/>
          <p:nvPr/>
        </p:nvSpPr>
        <p:spPr bwMode="auto">
          <a:xfrm>
            <a:off x="113191" y="5657800"/>
            <a:ext cx="828000" cy="468000"/>
          </a:xfrm>
          <a:prstGeom prst="rect">
            <a:avLst/>
          </a:prstGeom>
          <a:no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Input/</a:t>
            </a:r>
          </a:p>
          <a:p>
            <a:pPr algn="ctr"/>
            <a:r>
              <a:rPr lang="en-US" altLang="ja-JP" sz="1800" dirty="0" smtClean="0">
                <a:solidFill>
                  <a:schemeClr val="bg1"/>
                </a:solidFill>
                <a:latin typeface="+mj-ea"/>
                <a:ea typeface="+mj-ea"/>
              </a:rPr>
              <a:t>Output</a:t>
            </a:r>
          </a:p>
        </p:txBody>
      </p:sp>
      <p:cxnSp>
        <p:nvCxnSpPr>
          <p:cNvPr id="12" name="直線矢印コネクタ 11"/>
          <p:cNvCxnSpPr>
            <a:stCxn id="5" idx="0"/>
            <a:endCxn id="136" idx="2"/>
          </p:cNvCxnSpPr>
          <p:nvPr/>
        </p:nvCxnSpPr>
        <p:spPr bwMode="auto">
          <a:xfrm flipV="1">
            <a:off x="1508415" y="3378724"/>
            <a:ext cx="1306" cy="2373280"/>
          </a:xfrm>
          <a:prstGeom prst="straightConnector1">
            <a:avLst/>
          </a:prstGeom>
          <a:noFill/>
          <a:ln w="9525" cap="flat" cmpd="sng" algn="ctr">
            <a:solidFill>
              <a:schemeClr val="tx1"/>
            </a:solidFill>
            <a:prstDash val="solid"/>
            <a:round/>
            <a:headEnd type="none" w="med" len="med"/>
            <a:tailEnd type="arrow"/>
          </a:ln>
          <a:effectLst/>
        </p:spPr>
      </p:cxnSp>
      <p:sp>
        <p:nvSpPr>
          <p:cNvPr id="74" name="正方形/長方形 73"/>
          <p:cNvSpPr/>
          <p:nvPr/>
        </p:nvSpPr>
        <p:spPr bwMode="auto">
          <a:xfrm>
            <a:off x="2652484" y="2044700"/>
            <a:ext cx="567106" cy="342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Spec</a:t>
            </a:r>
            <a:r>
              <a:rPr lang="en-US" altLang="ja-JP" sz="1200" dirty="0">
                <a:solidFill>
                  <a:schemeClr val="bg1"/>
                </a:solidFill>
                <a:latin typeface="+mn-ea"/>
              </a:rPr>
              <a:t> </a:t>
            </a:r>
            <a:r>
              <a:rPr lang="en-US" altLang="ja-JP" sz="1200" dirty="0" smtClean="0">
                <a:solidFill>
                  <a:schemeClr val="bg1"/>
                </a:solidFill>
                <a:latin typeface="+mn-ea"/>
              </a:rPr>
              <a:t>Doc</a:t>
            </a:r>
          </a:p>
          <a:p>
            <a:pPr algn="ctr"/>
            <a:r>
              <a:rPr lang="en-US" altLang="ja-JP" sz="1200" dirty="0" smtClean="0">
                <a:solidFill>
                  <a:schemeClr val="bg1"/>
                </a:solidFill>
                <a:latin typeface="+mn-ea"/>
              </a:rPr>
              <a:t>Creation</a:t>
            </a:r>
          </a:p>
        </p:txBody>
      </p:sp>
      <p:sp>
        <p:nvSpPr>
          <p:cNvPr id="76" name="フローチャート : 書類 75"/>
          <p:cNvSpPr/>
          <p:nvPr/>
        </p:nvSpPr>
        <p:spPr bwMode="auto">
          <a:xfrm>
            <a:off x="2666890" y="5752004"/>
            <a:ext cx="540000" cy="360000"/>
          </a:xfrm>
          <a:prstGeom prst="flowChartDocumen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36000" rIns="0" bIns="36000" rtlCol="0" anchor="ctr" anchorCtr="0">
            <a:noAutofit/>
          </a:bodyPr>
          <a:lstStyle/>
          <a:p>
            <a:pPr algn="ctr"/>
            <a:r>
              <a:rPr kumimoji="1" lang="en-US" altLang="ja-JP" sz="1100" dirty="0" smtClean="0">
                <a:solidFill>
                  <a:schemeClr val="bg1"/>
                </a:solidFill>
                <a:latin typeface="+mn-ea"/>
              </a:rPr>
              <a:t>Spec Doc</a:t>
            </a:r>
            <a:endParaRPr kumimoji="1" lang="ja-JP" altLang="en-US" sz="1100" dirty="0" smtClean="0">
              <a:solidFill>
                <a:schemeClr val="bg1"/>
              </a:solidFill>
              <a:latin typeface="+mn-ea"/>
            </a:endParaRPr>
          </a:p>
        </p:txBody>
      </p:sp>
      <p:sp>
        <p:nvSpPr>
          <p:cNvPr id="77" name="正方形/長方形 76"/>
          <p:cNvSpPr/>
          <p:nvPr/>
        </p:nvSpPr>
        <p:spPr bwMode="auto">
          <a:xfrm>
            <a:off x="129630" y="4730750"/>
            <a:ext cx="828000" cy="712248"/>
          </a:xfrm>
          <a:prstGeom prst="rect">
            <a:avLst/>
          </a:prstGeom>
          <a:noFill/>
          <a:ln w="9525">
            <a:noFill/>
            <a:miter lim="800000"/>
            <a:headEnd/>
            <a:tailEnd/>
          </a:ln>
          <a:effectLst/>
        </p:spPr>
        <p:txBody>
          <a:bodyPr wrap="none" rtlCol="0" anchor="ctr" anchorCtr="0">
            <a:noAutofit/>
          </a:bodyPr>
          <a:lstStyle/>
          <a:p>
            <a:pPr algn="ctr"/>
            <a:r>
              <a:rPr lang="en-US" altLang="ja-JP" sz="1800" dirty="0" smtClean="0">
                <a:solidFill>
                  <a:schemeClr val="bg1"/>
                </a:solidFill>
                <a:latin typeface="+mj-ea"/>
                <a:ea typeface="+mj-ea"/>
              </a:rPr>
              <a:t>Nissan IS</a:t>
            </a:r>
          </a:p>
        </p:txBody>
      </p:sp>
      <p:cxnSp>
        <p:nvCxnSpPr>
          <p:cNvPr id="78" name="直線コネクタ 77"/>
          <p:cNvCxnSpPr/>
          <p:nvPr/>
        </p:nvCxnSpPr>
        <p:spPr bwMode="auto">
          <a:xfrm>
            <a:off x="45483" y="5442998"/>
            <a:ext cx="8990804" cy="0"/>
          </a:xfrm>
          <a:prstGeom prst="line">
            <a:avLst/>
          </a:prstGeom>
          <a:noFill/>
          <a:ln w="9525" cap="flat" cmpd="sng" algn="ctr">
            <a:solidFill>
              <a:schemeClr val="bg1">
                <a:lumMod val="75000"/>
              </a:schemeClr>
            </a:solidFill>
            <a:prstDash val="dash"/>
            <a:round/>
            <a:headEnd type="none" w="med" len="med"/>
            <a:tailEnd type="none" w="med" len="med"/>
          </a:ln>
          <a:effectLst/>
        </p:spPr>
      </p:cxnSp>
      <p:sp>
        <p:nvSpPr>
          <p:cNvPr id="81" name="正方形/長方形 80"/>
          <p:cNvSpPr/>
          <p:nvPr/>
        </p:nvSpPr>
        <p:spPr bwMode="auto">
          <a:xfrm>
            <a:off x="3400003" y="4026424"/>
            <a:ext cx="567106" cy="342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Spec</a:t>
            </a:r>
          </a:p>
          <a:p>
            <a:pPr algn="ctr"/>
            <a:r>
              <a:rPr lang="en-US" altLang="ja-JP" sz="1200" dirty="0" smtClean="0">
                <a:solidFill>
                  <a:schemeClr val="bg1"/>
                </a:solidFill>
                <a:latin typeface="+mn-ea"/>
              </a:rPr>
              <a:t>Review</a:t>
            </a:r>
          </a:p>
        </p:txBody>
      </p:sp>
      <p:sp>
        <p:nvSpPr>
          <p:cNvPr id="82" name="正方形/長方形 81"/>
          <p:cNvSpPr/>
          <p:nvPr/>
        </p:nvSpPr>
        <p:spPr bwMode="auto">
          <a:xfrm>
            <a:off x="4082937" y="4902724"/>
            <a:ext cx="567106" cy="342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Spec</a:t>
            </a:r>
          </a:p>
          <a:p>
            <a:pPr algn="ctr"/>
            <a:r>
              <a:rPr lang="en-US" altLang="ja-JP" sz="1200" dirty="0" smtClean="0">
                <a:solidFill>
                  <a:schemeClr val="bg1"/>
                </a:solidFill>
                <a:latin typeface="+mn-ea"/>
              </a:rPr>
              <a:t>Review</a:t>
            </a:r>
          </a:p>
        </p:txBody>
      </p:sp>
      <p:cxnSp>
        <p:nvCxnSpPr>
          <p:cNvPr id="15" name="直線矢印コネクタ 14"/>
          <p:cNvCxnSpPr>
            <a:stCxn id="74" idx="2"/>
            <a:endCxn id="76" idx="0"/>
          </p:cNvCxnSpPr>
          <p:nvPr/>
        </p:nvCxnSpPr>
        <p:spPr bwMode="auto">
          <a:xfrm>
            <a:off x="2936037" y="2387600"/>
            <a:ext cx="853" cy="3364404"/>
          </a:xfrm>
          <a:prstGeom prst="straightConnector1">
            <a:avLst/>
          </a:prstGeom>
          <a:noFill/>
          <a:ln w="9525" cap="flat" cmpd="sng" algn="ctr">
            <a:solidFill>
              <a:schemeClr val="tx1"/>
            </a:solidFill>
            <a:prstDash val="solid"/>
            <a:round/>
            <a:headEnd type="none" w="med" len="med"/>
            <a:tailEnd type="arrow"/>
          </a:ln>
          <a:effectLst/>
        </p:spPr>
      </p:cxnSp>
      <p:cxnSp>
        <p:nvCxnSpPr>
          <p:cNvPr id="17" name="カギ線コネクタ 16"/>
          <p:cNvCxnSpPr>
            <a:stCxn id="76" idx="3"/>
            <a:endCxn id="81" idx="1"/>
          </p:cNvCxnSpPr>
          <p:nvPr/>
        </p:nvCxnSpPr>
        <p:spPr bwMode="auto">
          <a:xfrm flipV="1">
            <a:off x="3206890" y="4197874"/>
            <a:ext cx="193113" cy="1734130"/>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86" name="フローチャート : 書類 85"/>
          <p:cNvSpPr/>
          <p:nvPr/>
        </p:nvSpPr>
        <p:spPr bwMode="auto">
          <a:xfrm>
            <a:off x="3427109" y="5752004"/>
            <a:ext cx="540000" cy="360000"/>
          </a:xfrm>
          <a:prstGeom prst="flowChartDocumen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36000" rIns="0" bIns="36000" rtlCol="0" anchor="ctr" anchorCtr="0">
            <a:noAutofit/>
          </a:bodyPr>
          <a:lstStyle/>
          <a:p>
            <a:pPr algn="ctr"/>
            <a:r>
              <a:rPr kumimoji="1" lang="en-US" altLang="ja-JP" sz="1100" dirty="0" smtClean="0">
                <a:solidFill>
                  <a:schemeClr val="bg1"/>
                </a:solidFill>
                <a:latin typeface="+mn-ea"/>
              </a:rPr>
              <a:t>Review</a:t>
            </a:r>
          </a:p>
          <a:p>
            <a:pPr algn="ctr"/>
            <a:r>
              <a:rPr kumimoji="1" lang="en-US" altLang="ja-JP" sz="1100" dirty="0" smtClean="0">
                <a:solidFill>
                  <a:schemeClr val="bg1"/>
                </a:solidFill>
                <a:latin typeface="+mn-ea"/>
              </a:rPr>
              <a:t>Spec Doc</a:t>
            </a:r>
            <a:endParaRPr kumimoji="1" lang="ja-JP" altLang="en-US" sz="1100" dirty="0" smtClean="0">
              <a:solidFill>
                <a:schemeClr val="bg1"/>
              </a:solidFill>
              <a:latin typeface="+mn-ea"/>
            </a:endParaRPr>
          </a:p>
        </p:txBody>
      </p:sp>
      <p:cxnSp>
        <p:nvCxnSpPr>
          <p:cNvPr id="87" name="直線矢印コネクタ 86"/>
          <p:cNvCxnSpPr>
            <a:stCxn id="81" idx="2"/>
            <a:endCxn id="86" idx="0"/>
          </p:cNvCxnSpPr>
          <p:nvPr/>
        </p:nvCxnSpPr>
        <p:spPr bwMode="auto">
          <a:xfrm>
            <a:off x="3683556" y="4369324"/>
            <a:ext cx="13553" cy="1382680"/>
          </a:xfrm>
          <a:prstGeom prst="straightConnector1">
            <a:avLst/>
          </a:prstGeom>
          <a:noFill/>
          <a:ln w="9525" cap="flat" cmpd="sng" algn="ctr">
            <a:solidFill>
              <a:schemeClr val="tx1"/>
            </a:solidFill>
            <a:prstDash val="solid"/>
            <a:round/>
            <a:headEnd type="none" w="med" len="med"/>
            <a:tailEnd type="arrow"/>
          </a:ln>
          <a:effectLst/>
        </p:spPr>
      </p:cxnSp>
      <p:sp>
        <p:nvSpPr>
          <p:cNvPr id="91" name="フローチャート : 書類 90"/>
          <p:cNvSpPr/>
          <p:nvPr/>
        </p:nvSpPr>
        <p:spPr bwMode="auto">
          <a:xfrm>
            <a:off x="4102052" y="5752004"/>
            <a:ext cx="540000" cy="360000"/>
          </a:xfrm>
          <a:prstGeom prst="flowChartDocumen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36000" rIns="0" bIns="36000" rtlCol="0" anchor="ctr" anchorCtr="0">
            <a:noAutofit/>
          </a:bodyPr>
          <a:lstStyle/>
          <a:p>
            <a:pPr algn="ctr"/>
            <a:r>
              <a:rPr kumimoji="1" lang="en-US" altLang="ja-JP" sz="1100" dirty="0" smtClean="0">
                <a:solidFill>
                  <a:schemeClr val="bg1"/>
                </a:solidFill>
                <a:latin typeface="+mn-ea"/>
              </a:rPr>
              <a:t>Approved</a:t>
            </a:r>
          </a:p>
          <a:p>
            <a:pPr algn="ctr"/>
            <a:r>
              <a:rPr kumimoji="1" lang="en-US" altLang="ja-JP" sz="1100" dirty="0" smtClean="0">
                <a:solidFill>
                  <a:schemeClr val="bg1"/>
                </a:solidFill>
                <a:latin typeface="+mn-ea"/>
              </a:rPr>
              <a:t>Spec Doc</a:t>
            </a:r>
            <a:endParaRPr kumimoji="1" lang="ja-JP" altLang="en-US" sz="1100" dirty="0" smtClean="0">
              <a:solidFill>
                <a:schemeClr val="bg1"/>
              </a:solidFill>
              <a:latin typeface="+mn-ea"/>
            </a:endParaRPr>
          </a:p>
        </p:txBody>
      </p:sp>
      <p:cxnSp>
        <p:nvCxnSpPr>
          <p:cNvPr id="92" name="カギ線コネクタ 91"/>
          <p:cNvCxnSpPr>
            <a:stCxn id="86" idx="3"/>
            <a:endCxn id="82" idx="1"/>
          </p:cNvCxnSpPr>
          <p:nvPr/>
        </p:nvCxnSpPr>
        <p:spPr bwMode="auto">
          <a:xfrm flipV="1">
            <a:off x="3967109" y="5074174"/>
            <a:ext cx="115828" cy="857830"/>
          </a:xfrm>
          <a:prstGeom prst="bentConnector3">
            <a:avLst>
              <a:gd name="adj1" fmla="val 50000"/>
            </a:avLst>
          </a:prstGeom>
          <a:noFill/>
          <a:ln w="9525" cap="flat" cmpd="sng" algn="ctr">
            <a:solidFill>
              <a:schemeClr val="tx1"/>
            </a:solidFill>
            <a:prstDash val="solid"/>
            <a:round/>
            <a:headEnd type="none" w="med" len="med"/>
            <a:tailEnd type="arrow"/>
          </a:ln>
          <a:effectLst/>
        </p:spPr>
      </p:cxnSp>
      <p:cxnSp>
        <p:nvCxnSpPr>
          <p:cNvPr id="94" name="直線矢印コネクタ 93"/>
          <p:cNvCxnSpPr>
            <a:stCxn id="82" idx="2"/>
            <a:endCxn id="91" idx="0"/>
          </p:cNvCxnSpPr>
          <p:nvPr/>
        </p:nvCxnSpPr>
        <p:spPr bwMode="auto">
          <a:xfrm>
            <a:off x="4366490" y="5245624"/>
            <a:ext cx="5562" cy="506380"/>
          </a:xfrm>
          <a:prstGeom prst="straightConnector1">
            <a:avLst/>
          </a:prstGeom>
          <a:noFill/>
          <a:ln w="9525" cap="flat" cmpd="sng" algn="ctr">
            <a:solidFill>
              <a:schemeClr val="tx1"/>
            </a:solidFill>
            <a:prstDash val="solid"/>
            <a:round/>
            <a:headEnd type="none" w="med" len="med"/>
            <a:tailEnd type="arrow"/>
          </a:ln>
          <a:effectLst/>
        </p:spPr>
      </p:cxnSp>
      <p:sp>
        <p:nvSpPr>
          <p:cNvPr id="97" name="正方形/長方形 96"/>
          <p:cNvSpPr/>
          <p:nvPr/>
        </p:nvSpPr>
        <p:spPr bwMode="auto">
          <a:xfrm>
            <a:off x="4989257" y="2794524"/>
            <a:ext cx="567106" cy="3429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nchorCtr="0">
            <a:noAutofit/>
          </a:bodyPr>
          <a:lstStyle/>
          <a:p>
            <a:pPr algn="ctr"/>
            <a:r>
              <a:rPr lang="en-US" altLang="ja-JP" sz="1200" dirty="0">
                <a:solidFill>
                  <a:schemeClr val="bg1"/>
                </a:solidFill>
                <a:latin typeface="+mn-ea"/>
              </a:rPr>
              <a:t>Template</a:t>
            </a:r>
          </a:p>
          <a:p>
            <a:pPr algn="ctr"/>
            <a:r>
              <a:rPr lang="en-US" altLang="ja-JP" sz="1200" dirty="0">
                <a:solidFill>
                  <a:schemeClr val="bg1"/>
                </a:solidFill>
                <a:latin typeface="+mn-ea"/>
              </a:rPr>
              <a:t>Generation</a:t>
            </a:r>
          </a:p>
        </p:txBody>
      </p:sp>
      <p:cxnSp>
        <p:nvCxnSpPr>
          <p:cNvPr id="100" name="カギ線コネクタ 99"/>
          <p:cNvCxnSpPr>
            <a:stCxn id="91" idx="3"/>
            <a:endCxn id="2" idx="1"/>
          </p:cNvCxnSpPr>
          <p:nvPr/>
        </p:nvCxnSpPr>
        <p:spPr bwMode="auto">
          <a:xfrm flipV="1">
            <a:off x="4642052" y="3165750"/>
            <a:ext cx="262661" cy="2766254"/>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103" name="正方形/長方形 102"/>
          <p:cNvSpPr/>
          <p:nvPr/>
        </p:nvSpPr>
        <p:spPr bwMode="auto">
          <a:xfrm>
            <a:off x="6726153" y="1987550"/>
            <a:ext cx="567106" cy="342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Develop</a:t>
            </a:r>
          </a:p>
          <a:p>
            <a:pPr algn="ctr"/>
            <a:r>
              <a:rPr lang="en-US" altLang="ja-JP" sz="1200" dirty="0" err="1" smtClean="0">
                <a:solidFill>
                  <a:schemeClr val="bg1"/>
                </a:solidFill>
                <a:latin typeface="+mn-ea"/>
              </a:rPr>
              <a:t>ment</a:t>
            </a:r>
            <a:endParaRPr lang="en-US" altLang="ja-JP" sz="1200" dirty="0" smtClean="0">
              <a:solidFill>
                <a:schemeClr val="bg1"/>
              </a:solidFill>
              <a:latin typeface="+mn-ea"/>
            </a:endParaRPr>
          </a:p>
        </p:txBody>
      </p:sp>
      <p:sp>
        <p:nvSpPr>
          <p:cNvPr id="104" name="フローチャート : 書類 103"/>
          <p:cNvSpPr/>
          <p:nvPr/>
        </p:nvSpPr>
        <p:spPr bwMode="auto">
          <a:xfrm>
            <a:off x="4998610" y="5752004"/>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Source</a:t>
            </a:r>
          </a:p>
          <a:p>
            <a:pPr algn="ctr"/>
            <a:r>
              <a:rPr lang="en-US" altLang="ja-JP" sz="1100" dirty="0" smtClean="0">
                <a:solidFill>
                  <a:schemeClr val="bg1"/>
                </a:solidFill>
                <a:latin typeface="+mn-ea"/>
              </a:rPr>
              <a:t>Template</a:t>
            </a:r>
            <a:endParaRPr lang="ja-JP" altLang="en-US" sz="1100" dirty="0">
              <a:solidFill>
                <a:schemeClr val="bg1"/>
              </a:solidFill>
              <a:latin typeface="+mn-ea"/>
            </a:endParaRPr>
          </a:p>
        </p:txBody>
      </p:sp>
      <p:cxnSp>
        <p:nvCxnSpPr>
          <p:cNvPr id="105" name="カギ線コネクタ 104"/>
          <p:cNvCxnSpPr>
            <a:stCxn id="72" idx="3"/>
            <a:endCxn id="103" idx="0"/>
          </p:cNvCxnSpPr>
          <p:nvPr/>
        </p:nvCxnSpPr>
        <p:spPr bwMode="auto">
          <a:xfrm flipV="1">
            <a:off x="5624713" y="1987550"/>
            <a:ext cx="1384993" cy="4150000"/>
          </a:xfrm>
          <a:prstGeom prst="bentConnector4">
            <a:avLst>
              <a:gd name="adj1" fmla="val 6752"/>
              <a:gd name="adj2" fmla="val 105508"/>
            </a:avLst>
          </a:prstGeom>
          <a:noFill/>
          <a:ln w="9525" cap="flat" cmpd="sng" algn="ctr">
            <a:solidFill>
              <a:schemeClr val="tx1"/>
            </a:solidFill>
            <a:prstDash val="solid"/>
            <a:round/>
            <a:headEnd type="none" w="med" len="med"/>
            <a:tailEnd type="arrow"/>
          </a:ln>
          <a:effectLst/>
        </p:spPr>
      </p:cxnSp>
      <p:cxnSp>
        <p:nvCxnSpPr>
          <p:cNvPr id="109" name="直線矢印コネクタ 108"/>
          <p:cNvCxnSpPr>
            <a:stCxn id="2" idx="2"/>
            <a:endCxn id="72" idx="0"/>
          </p:cNvCxnSpPr>
          <p:nvPr/>
        </p:nvCxnSpPr>
        <p:spPr bwMode="auto">
          <a:xfrm>
            <a:off x="5264713" y="3579750"/>
            <a:ext cx="0" cy="2143800"/>
          </a:xfrm>
          <a:prstGeom prst="straightConnector1">
            <a:avLst/>
          </a:prstGeom>
          <a:noFill/>
          <a:ln w="9525" cap="flat" cmpd="sng" algn="ctr">
            <a:solidFill>
              <a:schemeClr val="tx1"/>
            </a:solidFill>
            <a:prstDash val="solid"/>
            <a:round/>
            <a:headEnd type="none" w="med" len="med"/>
            <a:tailEnd type="arrow"/>
          </a:ln>
          <a:effectLst/>
        </p:spPr>
      </p:cxnSp>
      <p:sp>
        <p:nvSpPr>
          <p:cNvPr id="115" name="フローチャート : 書類 114"/>
          <p:cNvSpPr/>
          <p:nvPr/>
        </p:nvSpPr>
        <p:spPr bwMode="auto">
          <a:xfrm>
            <a:off x="6726153" y="5752004"/>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Program</a:t>
            </a:r>
          </a:p>
          <a:p>
            <a:pPr algn="ctr"/>
            <a:r>
              <a:rPr lang="en-US" altLang="ja-JP" sz="1100" dirty="0" smtClean="0">
                <a:solidFill>
                  <a:schemeClr val="bg1"/>
                </a:solidFill>
                <a:latin typeface="+mn-ea"/>
              </a:rPr>
              <a:t>Source</a:t>
            </a:r>
            <a:endParaRPr lang="ja-JP" altLang="en-US" sz="1100" dirty="0">
              <a:solidFill>
                <a:schemeClr val="bg1"/>
              </a:solidFill>
              <a:latin typeface="+mn-ea"/>
            </a:endParaRPr>
          </a:p>
        </p:txBody>
      </p:sp>
      <p:cxnSp>
        <p:nvCxnSpPr>
          <p:cNvPr id="116" name="直線矢印コネクタ 115"/>
          <p:cNvCxnSpPr>
            <a:stCxn id="103" idx="2"/>
            <a:endCxn id="115" idx="0"/>
          </p:cNvCxnSpPr>
          <p:nvPr/>
        </p:nvCxnSpPr>
        <p:spPr bwMode="auto">
          <a:xfrm flipH="1">
            <a:off x="6996153" y="2330450"/>
            <a:ext cx="13553" cy="3421554"/>
          </a:xfrm>
          <a:prstGeom prst="straightConnector1">
            <a:avLst/>
          </a:prstGeom>
          <a:noFill/>
          <a:ln w="9525" cap="flat" cmpd="sng" algn="ctr">
            <a:solidFill>
              <a:schemeClr val="tx1"/>
            </a:solidFill>
            <a:prstDash val="solid"/>
            <a:round/>
            <a:headEnd type="none" w="med" len="med"/>
            <a:tailEnd type="arrow"/>
          </a:ln>
          <a:effectLst/>
        </p:spPr>
      </p:cxnSp>
      <p:sp>
        <p:nvSpPr>
          <p:cNvPr id="117" name="正方形/長方形 116"/>
          <p:cNvSpPr/>
          <p:nvPr/>
        </p:nvSpPr>
        <p:spPr bwMode="auto">
          <a:xfrm>
            <a:off x="7469976" y="4014248"/>
            <a:ext cx="567106" cy="342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Source</a:t>
            </a:r>
          </a:p>
          <a:p>
            <a:pPr algn="ctr"/>
            <a:r>
              <a:rPr lang="en-US" altLang="ja-JP" sz="1200" dirty="0" smtClean="0">
                <a:solidFill>
                  <a:schemeClr val="bg1"/>
                </a:solidFill>
                <a:latin typeface="+mn-ea"/>
              </a:rPr>
              <a:t>Review</a:t>
            </a:r>
          </a:p>
        </p:txBody>
      </p:sp>
      <p:sp>
        <p:nvSpPr>
          <p:cNvPr id="118" name="正方形/長方形 117"/>
          <p:cNvSpPr/>
          <p:nvPr/>
        </p:nvSpPr>
        <p:spPr bwMode="auto">
          <a:xfrm>
            <a:off x="3388711" y="2044700"/>
            <a:ext cx="1296000" cy="342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Spec Modification</a:t>
            </a:r>
          </a:p>
        </p:txBody>
      </p:sp>
      <p:sp>
        <p:nvSpPr>
          <p:cNvPr id="119" name="正方形/長方形 118"/>
          <p:cNvSpPr/>
          <p:nvPr/>
        </p:nvSpPr>
        <p:spPr bwMode="auto">
          <a:xfrm>
            <a:off x="7460528" y="1993900"/>
            <a:ext cx="568800" cy="342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Modify</a:t>
            </a:r>
          </a:p>
        </p:txBody>
      </p:sp>
      <p:cxnSp>
        <p:nvCxnSpPr>
          <p:cNvPr id="120" name="カギ線コネクタ 119"/>
          <p:cNvCxnSpPr>
            <a:stCxn id="115" idx="3"/>
            <a:endCxn id="117" idx="1"/>
          </p:cNvCxnSpPr>
          <p:nvPr/>
        </p:nvCxnSpPr>
        <p:spPr bwMode="auto">
          <a:xfrm flipV="1">
            <a:off x="7266153" y="4185698"/>
            <a:ext cx="203823" cy="1746306"/>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122" name="フローチャート : 書類 121"/>
          <p:cNvSpPr/>
          <p:nvPr/>
        </p:nvSpPr>
        <p:spPr bwMode="auto">
          <a:xfrm>
            <a:off x="7482676" y="5752004"/>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Reviewed</a:t>
            </a:r>
          </a:p>
          <a:p>
            <a:pPr algn="ctr"/>
            <a:r>
              <a:rPr lang="en-US" altLang="ja-JP" sz="1100" dirty="0" smtClean="0">
                <a:solidFill>
                  <a:schemeClr val="bg1"/>
                </a:solidFill>
                <a:latin typeface="+mn-ea"/>
              </a:rPr>
              <a:t>Source</a:t>
            </a:r>
            <a:endParaRPr lang="ja-JP" altLang="en-US" sz="1100" dirty="0">
              <a:solidFill>
                <a:schemeClr val="bg1"/>
              </a:solidFill>
              <a:latin typeface="+mn-ea"/>
            </a:endParaRPr>
          </a:p>
        </p:txBody>
      </p:sp>
      <p:cxnSp>
        <p:nvCxnSpPr>
          <p:cNvPr id="124" name="直線矢印コネクタ 123"/>
          <p:cNvCxnSpPr>
            <a:stCxn id="117" idx="2"/>
            <a:endCxn id="122" idx="0"/>
          </p:cNvCxnSpPr>
          <p:nvPr/>
        </p:nvCxnSpPr>
        <p:spPr bwMode="auto">
          <a:xfrm flipH="1">
            <a:off x="7752676" y="4357148"/>
            <a:ext cx="853" cy="1394856"/>
          </a:xfrm>
          <a:prstGeom prst="straightConnector1">
            <a:avLst/>
          </a:prstGeom>
          <a:noFill/>
          <a:ln w="9525" cap="flat" cmpd="sng" algn="ctr">
            <a:solidFill>
              <a:schemeClr val="tx1"/>
            </a:solidFill>
            <a:prstDash val="solid"/>
            <a:round/>
            <a:headEnd type="none" w="med" len="med"/>
            <a:tailEnd type="arrow"/>
          </a:ln>
          <a:effectLst/>
        </p:spPr>
      </p:cxnSp>
      <p:sp>
        <p:nvSpPr>
          <p:cNvPr id="130" name="正方形/長方形 129"/>
          <p:cNvSpPr/>
          <p:nvPr/>
        </p:nvSpPr>
        <p:spPr bwMode="auto">
          <a:xfrm>
            <a:off x="8463465" y="2006600"/>
            <a:ext cx="567106" cy="342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Execution/</a:t>
            </a:r>
          </a:p>
          <a:p>
            <a:pPr algn="ctr"/>
            <a:r>
              <a:rPr lang="en-US" altLang="ja-JP" sz="1200" dirty="0" smtClean="0">
                <a:solidFill>
                  <a:schemeClr val="bg1"/>
                </a:solidFill>
                <a:latin typeface="+mn-ea"/>
              </a:rPr>
              <a:t>Debug</a:t>
            </a:r>
          </a:p>
        </p:txBody>
      </p:sp>
      <p:sp>
        <p:nvSpPr>
          <p:cNvPr id="131" name="フローチャート : 書類 130"/>
          <p:cNvSpPr/>
          <p:nvPr/>
        </p:nvSpPr>
        <p:spPr bwMode="auto">
          <a:xfrm>
            <a:off x="8442216" y="5752004"/>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Test</a:t>
            </a:r>
          </a:p>
          <a:p>
            <a:pPr algn="ctr"/>
            <a:r>
              <a:rPr lang="en-US" altLang="ja-JP" sz="1100" dirty="0" smtClean="0">
                <a:solidFill>
                  <a:schemeClr val="bg1"/>
                </a:solidFill>
                <a:latin typeface="+mn-ea"/>
              </a:rPr>
              <a:t>Result</a:t>
            </a:r>
          </a:p>
        </p:txBody>
      </p:sp>
      <p:sp>
        <p:nvSpPr>
          <p:cNvPr id="132" name="正方形/長方形 131"/>
          <p:cNvSpPr/>
          <p:nvPr/>
        </p:nvSpPr>
        <p:spPr bwMode="auto">
          <a:xfrm>
            <a:off x="4891272" y="1282179"/>
            <a:ext cx="3312000" cy="180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200" dirty="0" smtClean="0">
                <a:solidFill>
                  <a:schemeClr val="bg1"/>
                </a:solidFill>
                <a:latin typeface="+mj-ea"/>
                <a:ea typeface="+mj-ea"/>
              </a:rPr>
              <a:t>Development</a:t>
            </a:r>
            <a:endParaRPr kumimoji="1" lang="ja-JP" altLang="en-US" sz="1200" dirty="0" smtClean="0">
              <a:solidFill>
                <a:schemeClr val="bg1"/>
              </a:solidFill>
              <a:latin typeface="+mj-ea"/>
              <a:ea typeface="+mj-ea"/>
            </a:endParaRPr>
          </a:p>
        </p:txBody>
      </p:sp>
      <p:sp>
        <p:nvSpPr>
          <p:cNvPr id="134" name="フローチャート : 書類 133"/>
          <p:cNvSpPr/>
          <p:nvPr/>
        </p:nvSpPr>
        <p:spPr bwMode="auto">
          <a:xfrm>
            <a:off x="8442216" y="6196504"/>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Reviewed</a:t>
            </a:r>
          </a:p>
          <a:p>
            <a:pPr algn="ctr"/>
            <a:r>
              <a:rPr lang="en-US" altLang="ja-JP" sz="1100" dirty="0" smtClean="0">
                <a:solidFill>
                  <a:schemeClr val="bg1"/>
                </a:solidFill>
                <a:latin typeface="+mn-ea"/>
              </a:rPr>
              <a:t>Source</a:t>
            </a:r>
            <a:endParaRPr lang="ja-JP" altLang="en-US" sz="1100" dirty="0">
              <a:solidFill>
                <a:schemeClr val="bg1"/>
              </a:solidFill>
              <a:latin typeface="+mn-ea"/>
            </a:endParaRPr>
          </a:p>
        </p:txBody>
      </p:sp>
      <p:cxnSp>
        <p:nvCxnSpPr>
          <p:cNvPr id="135" name="直線コネクタ 134"/>
          <p:cNvCxnSpPr/>
          <p:nvPr/>
        </p:nvCxnSpPr>
        <p:spPr bwMode="auto">
          <a:xfrm>
            <a:off x="80125" y="3639330"/>
            <a:ext cx="8990804" cy="0"/>
          </a:xfrm>
          <a:prstGeom prst="line">
            <a:avLst/>
          </a:prstGeom>
          <a:noFill/>
          <a:ln w="9525" cap="flat" cmpd="sng" algn="ctr">
            <a:solidFill>
              <a:schemeClr val="bg1">
                <a:lumMod val="75000"/>
              </a:schemeClr>
            </a:solidFill>
            <a:prstDash val="dash"/>
            <a:round/>
            <a:headEnd type="none" w="med" len="med"/>
            <a:tailEnd type="none" w="med" len="med"/>
          </a:ln>
          <a:effectLst/>
        </p:spPr>
      </p:cxnSp>
      <p:sp>
        <p:nvSpPr>
          <p:cNvPr id="136" name="正方形/長方形 135"/>
          <p:cNvSpPr/>
          <p:nvPr/>
        </p:nvSpPr>
        <p:spPr bwMode="auto">
          <a:xfrm>
            <a:off x="1226168" y="3035824"/>
            <a:ext cx="567106" cy="3429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Structure</a:t>
            </a:r>
          </a:p>
          <a:p>
            <a:pPr algn="ctr"/>
            <a:r>
              <a:rPr lang="en-US" altLang="ja-JP" sz="1200" dirty="0">
                <a:solidFill>
                  <a:schemeClr val="bg1"/>
                </a:solidFill>
                <a:latin typeface="+mn-ea"/>
              </a:rPr>
              <a:t>Extraction</a:t>
            </a:r>
            <a:endParaRPr lang="en-US" altLang="ja-JP" sz="1200" dirty="0" smtClean="0">
              <a:solidFill>
                <a:schemeClr val="bg1"/>
              </a:solidFill>
              <a:latin typeface="+mn-ea"/>
            </a:endParaRPr>
          </a:p>
        </p:txBody>
      </p:sp>
      <p:sp>
        <p:nvSpPr>
          <p:cNvPr id="138" name="フローチャート : 書類 137"/>
          <p:cNvSpPr/>
          <p:nvPr/>
        </p:nvSpPr>
        <p:spPr bwMode="auto">
          <a:xfrm>
            <a:off x="1930815" y="5752004"/>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PG</a:t>
            </a:r>
          </a:p>
          <a:p>
            <a:pPr algn="ctr"/>
            <a:r>
              <a:rPr kumimoji="1" lang="en-US" altLang="ja-JP" sz="1100" dirty="0" smtClean="0">
                <a:solidFill>
                  <a:schemeClr val="bg1"/>
                </a:solidFill>
                <a:latin typeface="+mn-ea"/>
              </a:rPr>
              <a:t>Structure</a:t>
            </a:r>
            <a:endParaRPr kumimoji="1" lang="ja-JP" altLang="en-US" sz="1100" dirty="0" smtClean="0">
              <a:solidFill>
                <a:schemeClr val="bg1"/>
              </a:solidFill>
              <a:latin typeface="+mn-ea"/>
            </a:endParaRPr>
          </a:p>
        </p:txBody>
      </p:sp>
      <p:cxnSp>
        <p:nvCxnSpPr>
          <p:cNvPr id="140" name="カギ線コネクタ 139"/>
          <p:cNvCxnSpPr>
            <a:stCxn id="136" idx="3"/>
            <a:endCxn id="138" idx="0"/>
          </p:cNvCxnSpPr>
          <p:nvPr/>
        </p:nvCxnSpPr>
        <p:spPr bwMode="auto">
          <a:xfrm>
            <a:off x="1793274" y="3207274"/>
            <a:ext cx="407541" cy="2544730"/>
          </a:xfrm>
          <a:prstGeom prst="bentConnector2">
            <a:avLst/>
          </a:prstGeom>
          <a:noFill/>
          <a:ln w="9525" cap="flat" cmpd="sng" algn="ctr">
            <a:solidFill>
              <a:schemeClr val="tx1"/>
            </a:solidFill>
            <a:prstDash val="solid"/>
            <a:round/>
            <a:headEnd type="none" w="med" len="med"/>
            <a:tailEnd type="arrow"/>
          </a:ln>
          <a:effectLst/>
        </p:spPr>
      </p:cxnSp>
      <p:sp>
        <p:nvSpPr>
          <p:cNvPr id="141" name="正方形/長方形 140"/>
          <p:cNvSpPr/>
          <p:nvPr/>
        </p:nvSpPr>
        <p:spPr bwMode="auto">
          <a:xfrm>
            <a:off x="129630" y="2736850"/>
            <a:ext cx="828000" cy="936000"/>
          </a:xfrm>
          <a:prstGeom prst="rect">
            <a:avLst/>
          </a:prstGeom>
          <a:noFill/>
          <a:ln w="9525">
            <a:noFill/>
            <a:miter lim="800000"/>
            <a:headEnd/>
            <a:tailEnd/>
          </a:ln>
          <a:effectLst/>
        </p:spPr>
        <p:txBody>
          <a:bodyPr wrap="none" rtlCol="0" anchor="ctr" anchorCtr="0">
            <a:noAutofit/>
          </a:bodyPr>
          <a:lstStyle/>
          <a:p>
            <a:pPr algn="ctr"/>
            <a:r>
              <a:rPr lang="en-US" altLang="ja-JP" sz="1600" dirty="0" smtClean="0">
                <a:solidFill>
                  <a:schemeClr val="bg1"/>
                </a:solidFill>
                <a:latin typeface="+mj-ea"/>
                <a:ea typeface="+mj-ea"/>
              </a:rPr>
              <a:t>Automation</a:t>
            </a:r>
          </a:p>
          <a:p>
            <a:pPr algn="ctr"/>
            <a:r>
              <a:rPr lang="en-US" altLang="ja-JP" sz="1600" dirty="0">
                <a:solidFill>
                  <a:schemeClr val="bg1"/>
                </a:solidFill>
                <a:latin typeface="+mj-ea"/>
                <a:ea typeface="+mj-ea"/>
              </a:rPr>
              <a:t>Process</a:t>
            </a:r>
            <a:endParaRPr lang="en-US" altLang="ja-JP" sz="1600" dirty="0" smtClean="0">
              <a:solidFill>
                <a:schemeClr val="bg1"/>
              </a:solidFill>
              <a:latin typeface="+mj-ea"/>
              <a:ea typeface="+mj-ea"/>
            </a:endParaRPr>
          </a:p>
        </p:txBody>
      </p:sp>
      <p:cxnSp>
        <p:nvCxnSpPr>
          <p:cNvPr id="142" name="カギ線コネクタ 141"/>
          <p:cNvCxnSpPr>
            <a:stCxn id="138" idx="3"/>
            <a:endCxn id="74" idx="1"/>
          </p:cNvCxnSpPr>
          <p:nvPr/>
        </p:nvCxnSpPr>
        <p:spPr bwMode="auto">
          <a:xfrm flipV="1">
            <a:off x="2470815" y="2216150"/>
            <a:ext cx="181669" cy="3715854"/>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145" name="フローチャート : 書類 144"/>
          <p:cNvSpPr/>
          <p:nvPr/>
        </p:nvSpPr>
        <p:spPr bwMode="auto">
          <a:xfrm>
            <a:off x="4998610" y="6158404"/>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Generated</a:t>
            </a:r>
          </a:p>
          <a:p>
            <a:pPr algn="ctr"/>
            <a:r>
              <a:rPr lang="en-US" altLang="ja-JP" sz="1100" dirty="0" smtClean="0">
                <a:solidFill>
                  <a:schemeClr val="bg1"/>
                </a:solidFill>
                <a:latin typeface="+mn-ea"/>
              </a:rPr>
              <a:t>Logic</a:t>
            </a:r>
          </a:p>
        </p:txBody>
      </p:sp>
      <p:cxnSp>
        <p:nvCxnSpPr>
          <p:cNvPr id="146" name="カギ線コネクタ 145"/>
          <p:cNvCxnSpPr>
            <a:stCxn id="122" idx="3"/>
            <a:endCxn id="130" idx="1"/>
          </p:cNvCxnSpPr>
          <p:nvPr/>
        </p:nvCxnSpPr>
        <p:spPr bwMode="auto">
          <a:xfrm flipV="1">
            <a:off x="8022676" y="2178050"/>
            <a:ext cx="440789" cy="3753954"/>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62" name="正方形/長方形 61"/>
          <p:cNvSpPr/>
          <p:nvPr/>
        </p:nvSpPr>
        <p:spPr bwMode="auto">
          <a:xfrm>
            <a:off x="4976557" y="3200924"/>
            <a:ext cx="567106" cy="3429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nchorCtr="0">
            <a:noAutofit/>
          </a:bodyPr>
          <a:lstStyle/>
          <a:p>
            <a:pPr algn="ctr"/>
            <a:r>
              <a:rPr lang="en-US" altLang="ja-JP" sz="1200" dirty="0">
                <a:solidFill>
                  <a:schemeClr val="bg1"/>
                </a:solidFill>
                <a:latin typeface="+mn-ea"/>
              </a:rPr>
              <a:t>Source</a:t>
            </a:r>
          </a:p>
          <a:p>
            <a:pPr algn="ctr"/>
            <a:r>
              <a:rPr lang="en-US" altLang="ja-JP" sz="1200" dirty="0">
                <a:solidFill>
                  <a:schemeClr val="bg1"/>
                </a:solidFill>
                <a:latin typeface="+mn-ea"/>
              </a:rPr>
              <a:t>Generation</a:t>
            </a:r>
          </a:p>
        </p:txBody>
      </p:sp>
      <p:sp>
        <p:nvSpPr>
          <p:cNvPr id="63" name="正方形/長方形 62"/>
          <p:cNvSpPr/>
          <p:nvPr/>
        </p:nvSpPr>
        <p:spPr bwMode="auto">
          <a:xfrm>
            <a:off x="4699558" y="219947"/>
            <a:ext cx="1296000" cy="1800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j-ea"/>
              </a:rPr>
              <a:t>Manual Process</a:t>
            </a:r>
          </a:p>
        </p:txBody>
      </p:sp>
      <p:sp>
        <p:nvSpPr>
          <p:cNvPr id="64" name="正方形/長方形 63"/>
          <p:cNvSpPr/>
          <p:nvPr/>
        </p:nvSpPr>
        <p:spPr bwMode="auto">
          <a:xfrm>
            <a:off x="4699558" y="461485"/>
            <a:ext cx="1296000" cy="180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0" rIns="0" rtlCol="0" anchor="ctr" anchorCtr="0">
            <a:noAutofit/>
          </a:bodyPr>
          <a:lstStyle/>
          <a:p>
            <a:pPr algn="ctr"/>
            <a:r>
              <a:rPr lang="en-US" altLang="ja-JP" sz="1200" dirty="0">
                <a:solidFill>
                  <a:schemeClr val="bg1"/>
                </a:solidFill>
                <a:latin typeface="+mj-ea"/>
              </a:rPr>
              <a:t>Automation Process</a:t>
            </a:r>
          </a:p>
        </p:txBody>
      </p:sp>
      <p:sp>
        <p:nvSpPr>
          <p:cNvPr id="68" name="フローチャート : 書類 67"/>
          <p:cNvSpPr/>
          <p:nvPr/>
        </p:nvSpPr>
        <p:spPr bwMode="auto">
          <a:xfrm>
            <a:off x="6162711" y="250451"/>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j-ea"/>
                <a:ea typeface="+mj-ea"/>
              </a:rPr>
              <a:t>Source/</a:t>
            </a:r>
          </a:p>
          <a:p>
            <a:pPr algn="ctr"/>
            <a:r>
              <a:rPr lang="en-US" altLang="ja-JP" sz="1100" dirty="0" smtClean="0">
                <a:solidFill>
                  <a:schemeClr val="bg1"/>
                </a:solidFill>
                <a:latin typeface="+mj-ea"/>
                <a:ea typeface="+mj-ea"/>
              </a:rPr>
              <a:t>Data</a:t>
            </a:r>
          </a:p>
        </p:txBody>
      </p:sp>
      <p:sp>
        <p:nvSpPr>
          <p:cNvPr id="69" name="フローチャート : 書類 68"/>
          <p:cNvSpPr/>
          <p:nvPr/>
        </p:nvSpPr>
        <p:spPr bwMode="auto">
          <a:xfrm>
            <a:off x="6909201" y="250451"/>
            <a:ext cx="540000" cy="360000"/>
          </a:xfrm>
          <a:prstGeom prst="flowChartDocumen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0" tIns="36000" rIns="0" bIns="36000" rtlCol="0" anchor="ctr" anchorCtr="0">
            <a:noAutofit/>
          </a:bodyPr>
          <a:lstStyle/>
          <a:p>
            <a:pPr algn="ctr"/>
            <a:r>
              <a:rPr kumimoji="1" lang="en-US" altLang="ja-JP" sz="1100" dirty="0" smtClean="0">
                <a:solidFill>
                  <a:schemeClr val="bg1"/>
                </a:solidFill>
                <a:latin typeface="+mj-ea"/>
                <a:ea typeface="+mj-ea"/>
              </a:rPr>
              <a:t>Excel</a:t>
            </a:r>
            <a:endParaRPr kumimoji="1" lang="ja-JP" altLang="en-US" sz="1100" dirty="0" smtClean="0">
              <a:solidFill>
                <a:schemeClr val="bg1"/>
              </a:solidFill>
              <a:latin typeface="+mj-ea"/>
              <a:ea typeface="+mj-ea"/>
            </a:endParaRPr>
          </a:p>
        </p:txBody>
      </p:sp>
      <p:sp>
        <p:nvSpPr>
          <p:cNvPr id="2" name="正方形/長方形 1"/>
          <p:cNvSpPr/>
          <p:nvPr/>
        </p:nvSpPr>
        <p:spPr bwMode="auto">
          <a:xfrm>
            <a:off x="4904713" y="2751750"/>
            <a:ext cx="720000" cy="828000"/>
          </a:xfrm>
          <a:prstGeom prst="rect">
            <a:avLst/>
          </a:prstGeom>
          <a:noFill/>
          <a:ln w="9525">
            <a:solidFill>
              <a:schemeClr val="bg1">
                <a:lumMod val="75000"/>
              </a:schemeClr>
            </a:solidFill>
            <a:prstDash val="sysDot"/>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72" name="正方形/長方形 71"/>
          <p:cNvSpPr/>
          <p:nvPr/>
        </p:nvSpPr>
        <p:spPr bwMode="auto">
          <a:xfrm>
            <a:off x="4904713" y="5723550"/>
            <a:ext cx="720000" cy="828000"/>
          </a:xfrm>
          <a:prstGeom prst="rect">
            <a:avLst/>
          </a:prstGeom>
          <a:noFill/>
          <a:ln w="9525">
            <a:solidFill>
              <a:schemeClr val="bg1">
                <a:lumMod val="75000"/>
              </a:schemeClr>
            </a:solidFill>
            <a:prstDash val="sysDot"/>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80" name="正方形/長方形 79"/>
          <p:cNvSpPr/>
          <p:nvPr/>
        </p:nvSpPr>
        <p:spPr bwMode="auto">
          <a:xfrm>
            <a:off x="8337858" y="5720500"/>
            <a:ext cx="720000" cy="900000"/>
          </a:xfrm>
          <a:prstGeom prst="rect">
            <a:avLst/>
          </a:prstGeom>
          <a:noFill/>
          <a:ln w="9525">
            <a:solidFill>
              <a:schemeClr val="bg1">
                <a:lumMod val="75000"/>
              </a:schemeClr>
            </a:solidFill>
            <a:prstDash val="sysDot"/>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sp>
        <p:nvSpPr>
          <p:cNvPr id="99" name="正方形/長方形 98"/>
          <p:cNvSpPr/>
          <p:nvPr/>
        </p:nvSpPr>
        <p:spPr bwMode="auto">
          <a:xfrm>
            <a:off x="8261134" y="1286662"/>
            <a:ext cx="828000" cy="180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200" dirty="0" smtClean="0">
                <a:solidFill>
                  <a:schemeClr val="bg1"/>
                </a:solidFill>
                <a:latin typeface="+mj-ea"/>
                <a:ea typeface="+mj-ea"/>
              </a:rPr>
              <a:t>UT/CT</a:t>
            </a:r>
            <a:endParaRPr kumimoji="1" lang="ja-JP" altLang="en-US" sz="1200" dirty="0" smtClean="0">
              <a:solidFill>
                <a:schemeClr val="bg1"/>
              </a:solidFill>
              <a:latin typeface="+mj-ea"/>
              <a:ea typeface="+mj-ea"/>
            </a:endParaRPr>
          </a:p>
        </p:txBody>
      </p:sp>
      <p:cxnSp>
        <p:nvCxnSpPr>
          <p:cNvPr id="102" name="カギ線コネクタ 101"/>
          <p:cNvCxnSpPr>
            <a:stCxn id="121" idx="3"/>
            <a:endCxn id="103" idx="1"/>
          </p:cNvCxnSpPr>
          <p:nvPr/>
        </p:nvCxnSpPr>
        <p:spPr bwMode="auto">
          <a:xfrm flipV="1">
            <a:off x="6496212" y="2159000"/>
            <a:ext cx="229941" cy="4006953"/>
          </a:xfrm>
          <a:prstGeom prst="bentConnector3">
            <a:avLst>
              <a:gd name="adj1" fmla="val 50000"/>
            </a:avLst>
          </a:prstGeom>
          <a:noFill/>
          <a:ln w="9525" cap="flat" cmpd="sng" algn="ctr">
            <a:solidFill>
              <a:schemeClr val="tx1"/>
            </a:solidFill>
            <a:prstDash val="solid"/>
            <a:round/>
            <a:headEnd type="none" w="med" len="med"/>
            <a:tailEnd type="arrow"/>
          </a:ln>
          <a:effectLst/>
        </p:spPr>
      </p:cxnSp>
      <p:sp>
        <p:nvSpPr>
          <p:cNvPr id="111" name="正方形/長方形 110"/>
          <p:cNvSpPr/>
          <p:nvPr/>
        </p:nvSpPr>
        <p:spPr bwMode="auto">
          <a:xfrm>
            <a:off x="5854857" y="2002053"/>
            <a:ext cx="567106" cy="342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nchorCtr="0">
            <a:noAutofit/>
          </a:bodyPr>
          <a:lstStyle/>
          <a:p>
            <a:pPr algn="ctr"/>
            <a:r>
              <a:rPr lang="en-US" altLang="ja-JP" sz="1200" dirty="0" smtClean="0">
                <a:solidFill>
                  <a:schemeClr val="bg1"/>
                </a:solidFill>
                <a:latin typeface="+mn-ea"/>
              </a:rPr>
              <a:t>Test Code</a:t>
            </a:r>
          </a:p>
          <a:p>
            <a:pPr algn="ctr"/>
            <a:r>
              <a:rPr lang="en-US" altLang="ja-JP" sz="1200" dirty="0" smtClean="0">
                <a:solidFill>
                  <a:schemeClr val="bg1"/>
                </a:solidFill>
                <a:latin typeface="+mn-ea"/>
              </a:rPr>
              <a:t>/Data Prep</a:t>
            </a:r>
          </a:p>
        </p:txBody>
      </p:sp>
      <p:sp>
        <p:nvSpPr>
          <p:cNvPr id="112" name="フローチャート : 書類 111"/>
          <p:cNvSpPr/>
          <p:nvPr/>
        </p:nvSpPr>
        <p:spPr bwMode="auto">
          <a:xfrm>
            <a:off x="5881963" y="5747457"/>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Test</a:t>
            </a:r>
          </a:p>
          <a:p>
            <a:pPr algn="ctr"/>
            <a:r>
              <a:rPr lang="en-US" altLang="ja-JP" sz="1100" dirty="0" smtClean="0">
                <a:solidFill>
                  <a:schemeClr val="bg1"/>
                </a:solidFill>
                <a:latin typeface="+mn-ea"/>
              </a:rPr>
              <a:t>Class</a:t>
            </a:r>
            <a:endParaRPr lang="ja-JP" altLang="en-US" sz="1100" dirty="0">
              <a:solidFill>
                <a:schemeClr val="bg1"/>
              </a:solidFill>
              <a:latin typeface="+mn-ea"/>
            </a:endParaRPr>
          </a:p>
        </p:txBody>
      </p:sp>
      <p:sp>
        <p:nvSpPr>
          <p:cNvPr id="113" name="フローチャート : 書類 112"/>
          <p:cNvSpPr/>
          <p:nvPr/>
        </p:nvSpPr>
        <p:spPr bwMode="auto">
          <a:xfrm>
            <a:off x="5881963" y="6191957"/>
            <a:ext cx="540000" cy="360000"/>
          </a:xfrm>
          <a:prstGeom prst="flowChartDocumen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0" tIns="36000" rIns="0" bIns="36000" rtlCol="0" anchor="ctr" anchorCtr="0">
            <a:noAutofit/>
          </a:bodyPr>
          <a:lstStyle/>
          <a:p>
            <a:pPr algn="ctr"/>
            <a:r>
              <a:rPr lang="en-US" altLang="ja-JP" sz="1100" dirty="0" smtClean="0">
                <a:solidFill>
                  <a:schemeClr val="bg1"/>
                </a:solidFill>
                <a:latin typeface="+mn-ea"/>
              </a:rPr>
              <a:t>Test</a:t>
            </a:r>
          </a:p>
          <a:p>
            <a:pPr algn="ctr"/>
            <a:r>
              <a:rPr lang="en-US" altLang="ja-JP" sz="1100" dirty="0" smtClean="0">
                <a:solidFill>
                  <a:schemeClr val="bg1"/>
                </a:solidFill>
                <a:latin typeface="+mn-ea"/>
              </a:rPr>
              <a:t>Data(JSON)</a:t>
            </a:r>
            <a:endParaRPr lang="ja-JP" altLang="en-US" sz="1100" dirty="0">
              <a:solidFill>
                <a:schemeClr val="bg1"/>
              </a:solidFill>
              <a:latin typeface="+mn-ea"/>
            </a:endParaRPr>
          </a:p>
        </p:txBody>
      </p:sp>
      <p:cxnSp>
        <p:nvCxnSpPr>
          <p:cNvPr id="114" name="直線矢印コネクタ 113"/>
          <p:cNvCxnSpPr>
            <a:stCxn id="111" idx="2"/>
            <a:endCxn id="112" idx="0"/>
          </p:cNvCxnSpPr>
          <p:nvPr/>
        </p:nvCxnSpPr>
        <p:spPr bwMode="auto">
          <a:xfrm>
            <a:off x="6138410" y="2344953"/>
            <a:ext cx="13553" cy="3402504"/>
          </a:xfrm>
          <a:prstGeom prst="straightConnector1">
            <a:avLst/>
          </a:prstGeom>
          <a:noFill/>
          <a:ln w="9525" cap="flat" cmpd="sng" algn="ctr">
            <a:solidFill>
              <a:schemeClr val="tx1"/>
            </a:solidFill>
            <a:prstDash val="solid"/>
            <a:round/>
            <a:headEnd type="none" w="med" len="med"/>
            <a:tailEnd type="arrow"/>
          </a:ln>
          <a:effectLst/>
        </p:spPr>
      </p:cxnSp>
      <p:sp>
        <p:nvSpPr>
          <p:cNvPr id="121" name="正方形/長方形 120"/>
          <p:cNvSpPr/>
          <p:nvPr/>
        </p:nvSpPr>
        <p:spPr bwMode="auto">
          <a:xfrm>
            <a:off x="5776212" y="5715953"/>
            <a:ext cx="720000" cy="900000"/>
          </a:xfrm>
          <a:prstGeom prst="rect">
            <a:avLst/>
          </a:prstGeom>
          <a:noFill/>
          <a:ln w="9525">
            <a:solidFill>
              <a:schemeClr val="bg1">
                <a:lumMod val="75000"/>
              </a:schemeClr>
            </a:solidFill>
            <a:prstDash val="sysDot"/>
            <a:miter lim="800000"/>
            <a:headEnd/>
            <a:tailEnd/>
          </a:ln>
          <a:effectLst/>
        </p:spPr>
        <p:txBody>
          <a:bodyPr wrap="none" rtlCol="0" anchor="ctr" anchorCtr="0">
            <a:noAutofit/>
          </a:bodyPr>
          <a:lstStyle/>
          <a:p>
            <a:pPr algn="ctr"/>
            <a:endParaRPr kumimoji="1" lang="ja-JP" altLang="en-US" sz="1800" smtClean="0">
              <a:solidFill>
                <a:schemeClr val="tx1"/>
              </a:solidFill>
              <a:latin typeface="+mn-ea"/>
              <a:ea typeface="+mn-ea"/>
            </a:endParaRPr>
          </a:p>
        </p:txBody>
      </p:sp>
      <p:cxnSp>
        <p:nvCxnSpPr>
          <p:cNvPr id="150" name="カギ線コネクタ 149"/>
          <p:cNvCxnSpPr>
            <a:stCxn id="91" idx="3"/>
            <a:endCxn id="111" idx="1"/>
          </p:cNvCxnSpPr>
          <p:nvPr/>
        </p:nvCxnSpPr>
        <p:spPr bwMode="auto">
          <a:xfrm flipV="1">
            <a:off x="4642052" y="2173503"/>
            <a:ext cx="1212805" cy="3758501"/>
          </a:xfrm>
          <a:prstGeom prst="bentConnector3">
            <a:avLst>
              <a:gd name="adj1" fmla="val 11194"/>
            </a:avLst>
          </a:prstGeom>
          <a:noFill/>
          <a:ln w="9525" cap="flat" cmpd="sng" algn="ctr">
            <a:solidFill>
              <a:schemeClr val="tx1"/>
            </a:solidFill>
            <a:prstDash val="solid"/>
            <a:round/>
            <a:headEnd type="none" w="med" len="med"/>
            <a:tailEnd type="arrow"/>
          </a:ln>
          <a:effectLst/>
        </p:spPr>
      </p:cxnSp>
      <p:sp>
        <p:nvSpPr>
          <p:cNvPr id="73"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40</a:t>
            </a:fld>
            <a:endParaRPr lang="en-US" altLang="ja-JP"/>
          </a:p>
        </p:txBody>
      </p:sp>
    </p:spTree>
    <p:extLst>
      <p:ext uri="{BB962C8B-B14F-4D97-AF65-F5344CB8AC3E}">
        <p14:creationId xmlns:p14="http://schemas.microsoft.com/office/powerpoint/2010/main" xmlns="" val="31278342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直線コネクタ 61"/>
          <p:cNvCxnSpPr/>
          <p:nvPr/>
        </p:nvCxnSpPr>
        <p:spPr bwMode="auto">
          <a:xfrm>
            <a:off x="4676974" y="848659"/>
            <a:ext cx="0" cy="529200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80" name="直線コネクタ 79"/>
          <p:cNvCxnSpPr/>
          <p:nvPr/>
        </p:nvCxnSpPr>
        <p:spPr bwMode="auto">
          <a:xfrm>
            <a:off x="2451338" y="848659"/>
            <a:ext cx="0" cy="529200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0" name="直線コネクタ 59"/>
          <p:cNvCxnSpPr/>
          <p:nvPr/>
        </p:nvCxnSpPr>
        <p:spPr bwMode="auto">
          <a:xfrm>
            <a:off x="3564156" y="848659"/>
            <a:ext cx="0" cy="529200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4" name="直線コネクタ 63"/>
          <p:cNvCxnSpPr/>
          <p:nvPr/>
        </p:nvCxnSpPr>
        <p:spPr bwMode="auto">
          <a:xfrm>
            <a:off x="5789792" y="848659"/>
            <a:ext cx="0" cy="529200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5" name="直線コネクタ 64"/>
          <p:cNvCxnSpPr/>
          <p:nvPr/>
        </p:nvCxnSpPr>
        <p:spPr bwMode="auto">
          <a:xfrm>
            <a:off x="6902610" y="848659"/>
            <a:ext cx="0" cy="529200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4" name="直線コネクタ 53"/>
          <p:cNvCxnSpPr/>
          <p:nvPr/>
        </p:nvCxnSpPr>
        <p:spPr bwMode="auto">
          <a:xfrm>
            <a:off x="8015428" y="848659"/>
            <a:ext cx="0" cy="529200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89" name="直線コネクタ 88"/>
          <p:cNvCxnSpPr/>
          <p:nvPr/>
        </p:nvCxnSpPr>
        <p:spPr bwMode="auto">
          <a:xfrm>
            <a:off x="1315408" y="853990"/>
            <a:ext cx="0" cy="5328000"/>
          </a:xfrm>
          <a:prstGeom prst="line">
            <a:avLst/>
          </a:prstGeom>
          <a:noFill/>
          <a:ln w="38100" cap="flat" cmpd="dbl" algn="ctr">
            <a:solidFill>
              <a:schemeClr val="tx1"/>
            </a:solidFill>
            <a:prstDash val="solid"/>
            <a:round/>
            <a:headEnd type="none" w="med" len="med"/>
            <a:tailEnd type="none" w="med" len="med"/>
          </a:ln>
          <a:effectLst/>
        </p:spPr>
      </p:cxnSp>
      <p:cxnSp>
        <p:nvCxnSpPr>
          <p:cNvPr id="90" name="直線コネクタ 89"/>
          <p:cNvCxnSpPr/>
          <p:nvPr/>
        </p:nvCxnSpPr>
        <p:spPr bwMode="auto">
          <a:xfrm>
            <a:off x="113191" y="1353298"/>
            <a:ext cx="8996630" cy="0"/>
          </a:xfrm>
          <a:prstGeom prst="line">
            <a:avLst/>
          </a:prstGeom>
          <a:noFill/>
          <a:ln w="38100" cap="flat" cmpd="dbl" algn="ctr">
            <a:solidFill>
              <a:schemeClr val="tx1"/>
            </a:solidFill>
            <a:prstDash val="solid"/>
            <a:round/>
            <a:headEnd type="none" w="med" len="med"/>
            <a:tailEnd type="none" w="med" len="med"/>
          </a:ln>
          <a:effectLst/>
        </p:spPr>
      </p:cxnSp>
      <p:sp>
        <p:nvSpPr>
          <p:cNvPr id="32" name="正方形/長方形 31"/>
          <p:cNvSpPr/>
          <p:nvPr/>
        </p:nvSpPr>
        <p:spPr bwMode="auto">
          <a:xfrm>
            <a:off x="4507350" y="1004794"/>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10</a:t>
            </a:r>
            <a:endParaRPr lang="ja-JP" altLang="en-US" sz="1800" dirty="0" smtClean="0">
              <a:solidFill>
                <a:prstClr val="white"/>
              </a:solidFill>
              <a:latin typeface="HGP創英角ｺﾞｼｯｸUB"/>
              <a:ea typeface="HGP創英角ｺﾞｼｯｸUB"/>
            </a:endParaRPr>
          </a:p>
        </p:txBody>
      </p:sp>
      <p:sp>
        <p:nvSpPr>
          <p:cNvPr id="33" name="正方形/長方形 32"/>
          <p:cNvSpPr/>
          <p:nvPr/>
        </p:nvSpPr>
        <p:spPr bwMode="auto">
          <a:xfrm>
            <a:off x="5283993" y="1004794"/>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11</a:t>
            </a:r>
            <a:endParaRPr lang="ja-JP" altLang="en-US" sz="1800" dirty="0" smtClean="0">
              <a:solidFill>
                <a:prstClr val="white"/>
              </a:solidFill>
              <a:latin typeface="HGP創英角ｺﾞｼｯｸUB"/>
              <a:ea typeface="HGP創英角ｺﾞｼｯｸUB"/>
            </a:endParaRPr>
          </a:p>
        </p:txBody>
      </p:sp>
      <p:sp>
        <p:nvSpPr>
          <p:cNvPr id="34" name="正方形/長方形 33"/>
          <p:cNvSpPr/>
          <p:nvPr/>
        </p:nvSpPr>
        <p:spPr bwMode="auto">
          <a:xfrm>
            <a:off x="6047189" y="1004794"/>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12</a:t>
            </a:r>
            <a:endParaRPr lang="ja-JP" altLang="en-US" sz="1800" dirty="0" smtClean="0">
              <a:solidFill>
                <a:prstClr val="white"/>
              </a:solidFill>
              <a:latin typeface="HGP創英角ｺﾞｼｯｸUB"/>
              <a:ea typeface="HGP創英角ｺﾞｼｯｸUB"/>
            </a:endParaRPr>
          </a:p>
        </p:txBody>
      </p:sp>
      <p:sp>
        <p:nvSpPr>
          <p:cNvPr id="35" name="正方形/長方形 34"/>
          <p:cNvSpPr/>
          <p:nvPr/>
        </p:nvSpPr>
        <p:spPr bwMode="auto">
          <a:xfrm>
            <a:off x="6823832" y="1004794"/>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a:solidFill>
                  <a:prstClr val="white"/>
                </a:solidFill>
                <a:latin typeface="HGP創英角ｺﾞｼｯｸUB"/>
                <a:ea typeface="HGP創英角ｺﾞｼｯｸUB"/>
              </a:rPr>
              <a:t>1</a:t>
            </a:r>
            <a:endParaRPr lang="ja-JP" altLang="en-US" sz="1800" dirty="0" smtClean="0">
              <a:solidFill>
                <a:prstClr val="white"/>
              </a:solidFill>
              <a:latin typeface="HGP創英角ｺﾞｼｯｸUB"/>
              <a:ea typeface="HGP創英角ｺﾞｼｯｸUB"/>
            </a:endParaRPr>
          </a:p>
        </p:txBody>
      </p:sp>
      <p:sp>
        <p:nvSpPr>
          <p:cNvPr id="36" name="正方形/長方形 35"/>
          <p:cNvSpPr/>
          <p:nvPr/>
        </p:nvSpPr>
        <p:spPr bwMode="auto">
          <a:xfrm>
            <a:off x="7600475" y="1004794"/>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2</a:t>
            </a:r>
            <a:endParaRPr lang="ja-JP" altLang="en-US" sz="1800" dirty="0" smtClean="0">
              <a:solidFill>
                <a:prstClr val="white"/>
              </a:solidFill>
              <a:latin typeface="HGP創英角ｺﾞｼｯｸUB"/>
              <a:ea typeface="HGP創英角ｺﾞｼｯｸUB"/>
            </a:endParaRPr>
          </a:p>
        </p:txBody>
      </p:sp>
      <p:sp>
        <p:nvSpPr>
          <p:cNvPr id="39" name="正方形/長方形 38"/>
          <p:cNvSpPr/>
          <p:nvPr/>
        </p:nvSpPr>
        <p:spPr bwMode="auto">
          <a:xfrm>
            <a:off x="325457" y="2295419"/>
            <a:ext cx="900000" cy="576000"/>
          </a:xfrm>
          <a:prstGeom prst="rect">
            <a:avLst/>
          </a:prstGeom>
          <a:solidFill>
            <a:schemeClr val="tx2">
              <a:lumMod val="50000"/>
            </a:schemeClr>
          </a:solidFill>
          <a:ln w="9525">
            <a:solidFill>
              <a:schemeClr val="bg1"/>
            </a:solid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Refine</a:t>
            </a:r>
          </a:p>
        </p:txBody>
      </p:sp>
      <p:sp>
        <p:nvSpPr>
          <p:cNvPr id="51" name="正方形/長方形 50"/>
          <p:cNvSpPr/>
          <p:nvPr/>
        </p:nvSpPr>
        <p:spPr bwMode="auto">
          <a:xfrm>
            <a:off x="325457" y="3047693"/>
            <a:ext cx="900000" cy="775183"/>
          </a:xfrm>
          <a:prstGeom prst="rect">
            <a:avLst/>
          </a:prstGeom>
          <a:solidFill>
            <a:schemeClr val="accent3">
              <a:lumMod val="50000"/>
            </a:schemeClr>
          </a:solidFill>
          <a:ln w="9525">
            <a:solidFill>
              <a:schemeClr val="bg1"/>
            </a:solid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Reform</a:t>
            </a:r>
          </a:p>
        </p:txBody>
      </p:sp>
      <p:sp>
        <p:nvSpPr>
          <p:cNvPr id="41" name="タイトル 1"/>
          <p:cNvSpPr txBox="1">
            <a:spLocks/>
          </p:cNvSpPr>
          <p:nvPr/>
        </p:nvSpPr>
        <p:spPr bwMode="gray">
          <a:xfrm>
            <a:off x="113191" y="246241"/>
            <a:ext cx="4910319" cy="424732"/>
          </a:xfrm>
          <a:prstGeom prst="rect">
            <a:avLst/>
          </a:prstGeom>
        </p:spPr>
        <p:txBody>
          <a:bodyPr wrap="none">
            <a:spAutoFit/>
          </a:bodyPr>
          <a:lstStyle>
            <a:lvl1pPr algn="l" rtl="0" fontAlgn="base">
              <a:lnSpc>
                <a:spcPct val="90000"/>
              </a:lnSpc>
              <a:spcBef>
                <a:spcPct val="0"/>
              </a:spcBef>
              <a:spcAft>
                <a:spcPct val="0"/>
              </a:spcAft>
              <a:defRPr kumimoji="1" sz="2400">
                <a:solidFill>
                  <a:schemeClr val="tx1"/>
                </a:solidFill>
                <a:latin typeface="+mj-ea"/>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en-US" altLang="ja-JP" kern="0" dirty="0" smtClean="0">
                <a:solidFill>
                  <a:prstClr val="black"/>
                </a:solidFill>
              </a:rPr>
              <a:t>PCS</a:t>
            </a:r>
            <a:r>
              <a:rPr lang="ja-JP" altLang="en-US" kern="0" dirty="0" smtClean="0">
                <a:solidFill>
                  <a:prstClr val="black"/>
                </a:solidFill>
              </a:rPr>
              <a:t>対応スケジュール</a:t>
            </a:r>
            <a:r>
              <a:rPr lang="en-US" altLang="ja-JP" kern="0" dirty="0" smtClean="0">
                <a:solidFill>
                  <a:prstClr val="black"/>
                </a:solidFill>
              </a:rPr>
              <a:t>(6</a:t>
            </a:r>
            <a:r>
              <a:rPr lang="ja-JP" altLang="en-US" kern="0" dirty="0" smtClean="0">
                <a:solidFill>
                  <a:prstClr val="black"/>
                </a:solidFill>
              </a:rPr>
              <a:t>月～</a:t>
            </a:r>
            <a:r>
              <a:rPr lang="en-US" altLang="ja-JP" kern="0" dirty="0" smtClean="0">
                <a:solidFill>
                  <a:prstClr val="black"/>
                </a:solidFill>
              </a:rPr>
              <a:t>11</a:t>
            </a:r>
            <a:r>
              <a:rPr lang="ja-JP" altLang="en-US" kern="0" dirty="0" smtClean="0">
                <a:solidFill>
                  <a:prstClr val="black"/>
                </a:solidFill>
              </a:rPr>
              <a:t>月</a:t>
            </a:r>
            <a:r>
              <a:rPr lang="en-US" altLang="ja-JP" kern="0" dirty="0" smtClean="0">
                <a:solidFill>
                  <a:prstClr val="black"/>
                </a:solidFill>
              </a:rPr>
              <a:t>)</a:t>
            </a:r>
          </a:p>
        </p:txBody>
      </p:sp>
      <p:cxnSp>
        <p:nvCxnSpPr>
          <p:cNvPr id="7" name="直線矢印コネクタ 6"/>
          <p:cNvCxnSpPr/>
          <p:nvPr/>
        </p:nvCxnSpPr>
        <p:spPr bwMode="auto">
          <a:xfrm>
            <a:off x="73808" y="2937827"/>
            <a:ext cx="8811645" cy="88"/>
          </a:xfrm>
          <a:prstGeom prst="straightConnector1">
            <a:avLst/>
          </a:prstGeom>
          <a:noFill/>
          <a:ln w="6350" cap="flat" cmpd="sng" algn="ctr">
            <a:solidFill>
              <a:schemeClr val="bg1">
                <a:lumMod val="75000"/>
              </a:schemeClr>
            </a:solidFill>
            <a:prstDash val="sysDash"/>
            <a:round/>
            <a:headEnd type="none" w="med" len="med"/>
            <a:tailEnd type="none"/>
          </a:ln>
          <a:effectLst/>
        </p:spPr>
      </p:cxnSp>
      <p:sp>
        <p:nvSpPr>
          <p:cNvPr id="58" name="正方形/長方形 57"/>
          <p:cNvSpPr/>
          <p:nvPr/>
        </p:nvSpPr>
        <p:spPr bwMode="auto">
          <a:xfrm>
            <a:off x="3730707" y="1004794"/>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a:solidFill>
                  <a:prstClr val="white"/>
                </a:solidFill>
                <a:latin typeface="HGP創英角ｺﾞｼｯｸUB"/>
                <a:ea typeface="HGP創英角ｺﾞｼｯｸUB"/>
              </a:rPr>
              <a:t>9</a:t>
            </a:r>
            <a:endParaRPr lang="ja-JP" altLang="en-US" sz="1800" dirty="0" smtClean="0">
              <a:solidFill>
                <a:prstClr val="white"/>
              </a:solidFill>
              <a:latin typeface="HGP創英角ｺﾞｼｯｸUB"/>
              <a:ea typeface="HGP創英角ｺﾞｼｯｸUB"/>
            </a:endParaRPr>
          </a:p>
        </p:txBody>
      </p:sp>
      <p:sp>
        <p:nvSpPr>
          <p:cNvPr id="48" name="正方形/長方形 47"/>
          <p:cNvSpPr/>
          <p:nvPr/>
        </p:nvSpPr>
        <p:spPr bwMode="auto">
          <a:xfrm rot="16200000">
            <a:off x="-519900" y="2048758"/>
            <a:ext cx="1368000" cy="252000"/>
          </a:xfrm>
          <a:prstGeom prst="rect">
            <a:avLst/>
          </a:prstGeom>
          <a:solidFill>
            <a:schemeClr val="tx2">
              <a:lumMod val="50000"/>
            </a:schemeClr>
          </a:solidFill>
          <a:ln w="9525">
            <a:solidFill>
              <a:schemeClr val="bg1"/>
            </a:solidFill>
            <a:miter lim="800000"/>
            <a:headEnd/>
            <a:tailEnd/>
          </a:ln>
          <a:effectLst/>
        </p:spPr>
        <p:txBody>
          <a:bodyPr wrap="none" rtlCol="0" anchor="ctr" anchorCtr="0">
            <a:noAutofit/>
          </a:bodyPr>
          <a:lstStyle/>
          <a:p>
            <a:pPr algn="ctr"/>
            <a:r>
              <a:rPr lang="ja-JP" altLang="en-US" sz="1100" dirty="0" smtClean="0">
                <a:solidFill>
                  <a:prstClr val="white"/>
                </a:solidFill>
                <a:latin typeface="HGP創英角ｺﾞｼｯｸUB"/>
                <a:ea typeface="HGP創英角ｺﾞｼｯｸUB"/>
              </a:rPr>
              <a:t>方法論確立</a:t>
            </a:r>
            <a:endParaRPr lang="en-US" altLang="ja-JP" sz="1100" dirty="0">
              <a:solidFill>
                <a:prstClr val="white"/>
              </a:solidFill>
              <a:latin typeface="HGP創英角ｺﾞｼｯｸUB"/>
              <a:ea typeface="HGP創英角ｺﾞｼｯｸUB"/>
            </a:endParaRPr>
          </a:p>
        </p:txBody>
      </p:sp>
      <p:sp>
        <p:nvSpPr>
          <p:cNvPr id="52" name="正方形/長方形 51"/>
          <p:cNvSpPr/>
          <p:nvPr/>
        </p:nvSpPr>
        <p:spPr bwMode="auto">
          <a:xfrm>
            <a:off x="8377123" y="1004794"/>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a:solidFill>
                  <a:prstClr val="white"/>
                </a:solidFill>
                <a:latin typeface="HGP創英角ｺﾞｼｯｸUB"/>
                <a:ea typeface="HGP創英角ｺﾞｼｯｸUB"/>
              </a:rPr>
              <a:t>3</a:t>
            </a:r>
            <a:endParaRPr lang="ja-JP" altLang="en-US" sz="1800" dirty="0" smtClean="0">
              <a:solidFill>
                <a:prstClr val="white"/>
              </a:solidFill>
              <a:latin typeface="HGP創英角ｺﾞｼｯｸUB"/>
              <a:ea typeface="HGP創英角ｺﾞｼｯｸUB"/>
            </a:endParaRPr>
          </a:p>
        </p:txBody>
      </p:sp>
      <p:sp>
        <p:nvSpPr>
          <p:cNvPr id="57" name="正方形/長方形 56"/>
          <p:cNvSpPr/>
          <p:nvPr/>
        </p:nvSpPr>
        <p:spPr bwMode="auto">
          <a:xfrm>
            <a:off x="3744154" y="3368934"/>
            <a:ext cx="2196000" cy="108000"/>
          </a:xfrm>
          <a:prstGeom prst="rect">
            <a:avLst/>
          </a:prstGeom>
          <a:solidFill>
            <a:schemeClr val="accent3">
              <a:alpha val="45000"/>
            </a:schemeClr>
          </a:solidFill>
          <a:ln w="38100">
            <a:noFill/>
            <a:miter lim="800000"/>
            <a:headEnd/>
            <a:tailEnd/>
          </a:ln>
          <a:effectLst/>
          <a:extLst/>
        </p:spPr>
        <p:txBody>
          <a:bodyPr wrap="none" lIns="36000" tIns="36000" rIns="36000" bIns="0" rtlCol="0" anchor="b" anchorCtr="0">
            <a:noAutofit/>
          </a:bodyPr>
          <a:lstStyle/>
          <a:p>
            <a:r>
              <a:rPr lang="en-US" altLang="ja-JP" sz="1600" dirty="0" smtClean="0">
                <a:ln>
                  <a:solidFill>
                    <a:schemeClr val="bg1"/>
                  </a:solidFill>
                </a:ln>
                <a:solidFill>
                  <a:prstClr val="black"/>
                </a:solidFill>
                <a:latin typeface="HGP創英角ｺﾞｼｯｸUB"/>
                <a:ea typeface="HGP創英角ｺﾞｼｯｸUB"/>
              </a:rPr>
              <a:t>MRP 2 Services</a:t>
            </a:r>
            <a:r>
              <a:rPr lang="ja-JP" altLang="en-US" sz="1600" dirty="0" smtClean="0">
                <a:ln>
                  <a:solidFill>
                    <a:schemeClr val="bg1"/>
                  </a:solidFill>
                </a:ln>
                <a:solidFill>
                  <a:prstClr val="black"/>
                </a:solidFill>
                <a:latin typeface="HGP創英角ｺﾞｼｯｸUB"/>
                <a:ea typeface="HGP創英角ｺﾞｼｯｸUB"/>
              </a:rPr>
              <a:t> </a:t>
            </a:r>
            <a:r>
              <a:rPr lang="en-US" altLang="ja-JP" sz="1600" dirty="0" smtClean="0">
                <a:ln>
                  <a:solidFill>
                    <a:schemeClr val="bg1"/>
                  </a:solidFill>
                </a:ln>
                <a:solidFill>
                  <a:prstClr val="black"/>
                </a:solidFill>
                <a:latin typeface="HGP創英角ｺﾞｼｯｸUB"/>
                <a:ea typeface="HGP創英角ｺﾞｼｯｸUB"/>
              </a:rPr>
              <a:t>Reform</a:t>
            </a:r>
          </a:p>
        </p:txBody>
      </p:sp>
      <p:sp>
        <p:nvSpPr>
          <p:cNvPr id="27" name="正方形/長方形 26"/>
          <p:cNvSpPr/>
          <p:nvPr/>
        </p:nvSpPr>
        <p:spPr bwMode="auto">
          <a:xfrm rot="16200000">
            <a:off x="-764640" y="3866344"/>
            <a:ext cx="1872000" cy="252000"/>
          </a:xfrm>
          <a:prstGeom prst="rect">
            <a:avLst/>
          </a:prstGeom>
          <a:solidFill>
            <a:schemeClr val="accent3">
              <a:lumMod val="50000"/>
            </a:schemeClr>
          </a:solidFill>
          <a:ln w="9525">
            <a:solidFill>
              <a:schemeClr val="bg1"/>
            </a:solidFill>
            <a:miter lim="800000"/>
            <a:headEnd/>
            <a:tailEnd/>
          </a:ln>
          <a:effectLst/>
        </p:spPr>
        <p:txBody>
          <a:bodyPr wrap="none" rtlCol="0" anchor="ctr" anchorCtr="0">
            <a:noAutofit/>
          </a:bodyPr>
          <a:lstStyle/>
          <a:p>
            <a:pPr algn="ctr"/>
            <a:r>
              <a:rPr lang="ja-JP" altLang="en-US" sz="1100" dirty="0" smtClean="0">
                <a:solidFill>
                  <a:prstClr val="white"/>
                </a:solidFill>
                <a:latin typeface="HGP創英角ｺﾞｼｯｸUB"/>
                <a:ea typeface="HGP創英角ｺﾞｼｯｸUB"/>
              </a:rPr>
              <a:t>方法論</a:t>
            </a:r>
            <a:r>
              <a:rPr lang="ja-JP" altLang="en-US" sz="1100" dirty="0">
                <a:solidFill>
                  <a:prstClr val="white"/>
                </a:solidFill>
                <a:latin typeface="HGP創英角ｺﾞｼｯｸUB"/>
                <a:ea typeface="HGP創英角ｺﾞｼｯｸUB"/>
              </a:rPr>
              <a:t>検証</a:t>
            </a:r>
            <a:endParaRPr lang="en-US" altLang="ja-JP" sz="1100" dirty="0">
              <a:solidFill>
                <a:prstClr val="white"/>
              </a:solidFill>
              <a:latin typeface="HGP創英角ｺﾞｼｯｸUB"/>
              <a:ea typeface="HGP創英角ｺﾞｼｯｸUB"/>
            </a:endParaRPr>
          </a:p>
        </p:txBody>
      </p:sp>
      <p:sp>
        <p:nvSpPr>
          <p:cNvPr id="28" name="正方形/長方形 27"/>
          <p:cNvSpPr/>
          <p:nvPr/>
        </p:nvSpPr>
        <p:spPr bwMode="auto">
          <a:xfrm>
            <a:off x="325457" y="3913094"/>
            <a:ext cx="900000" cy="1015250"/>
          </a:xfrm>
          <a:prstGeom prst="rect">
            <a:avLst/>
          </a:prstGeom>
          <a:solidFill>
            <a:schemeClr val="accent3">
              <a:lumMod val="50000"/>
            </a:schemeClr>
          </a:solidFill>
          <a:ln w="9525">
            <a:solidFill>
              <a:schemeClr val="bg1"/>
            </a:solidFill>
            <a:miter lim="800000"/>
            <a:headEnd/>
            <a:tailEnd/>
          </a:ln>
          <a:effectLst/>
        </p:spPr>
        <p:txBody>
          <a:bodyPr wrap="none" rtlCol="0" anchor="ctr" anchorCtr="0">
            <a:noAutofit/>
          </a:bodyPr>
          <a:lstStyle/>
          <a:p>
            <a:pPr algn="ctr"/>
            <a:r>
              <a:rPr lang="en-US" altLang="ja-JP" sz="1400" dirty="0" smtClean="0">
                <a:solidFill>
                  <a:prstClr val="white"/>
                </a:solidFill>
                <a:latin typeface="HGP創英角ｺﾞｼｯｸUB"/>
                <a:ea typeface="HGP創英角ｺﾞｼｯｸUB"/>
              </a:rPr>
              <a:t>Refine / </a:t>
            </a:r>
          </a:p>
          <a:p>
            <a:pPr algn="ctr"/>
            <a:r>
              <a:rPr lang="en-US" altLang="ja-JP" sz="1400" dirty="0" smtClean="0">
                <a:solidFill>
                  <a:prstClr val="white"/>
                </a:solidFill>
                <a:latin typeface="HGP創英角ｺﾞｼｯｸUB"/>
                <a:ea typeface="HGP創英角ｺﾞｼｯｸUB"/>
              </a:rPr>
              <a:t>Renovation</a:t>
            </a:r>
            <a:endParaRPr lang="en-US" altLang="ja-JP" sz="1400" dirty="0">
              <a:solidFill>
                <a:prstClr val="white"/>
              </a:solidFill>
              <a:latin typeface="HGP創英角ｺﾞｼｯｸUB"/>
              <a:ea typeface="HGP創英角ｺﾞｼｯｸUB"/>
            </a:endParaRPr>
          </a:p>
        </p:txBody>
      </p:sp>
      <p:cxnSp>
        <p:nvCxnSpPr>
          <p:cNvPr id="40" name="直線矢印コネクタ 39"/>
          <p:cNvCxnSpPr/>
          <p:nvPr/>
        </p:nvCxnSpPr>
        <p:spPr bwMode="auto">
          <a:xfrm>
            <a:off x="124610" y="5033291"/>
            <a:ext cx="8811645" cy="88"/>
          </a:xfrm>
          <a:prstGeom prst="straightConnector1">
            <a:avLst/>
          </a:prstGeom>
          <a:noFill/>
          <a:ln w="6350" cap="flat" cmpd="sng" algn="ctr">
            <a:solidFill>
              <a:schemeClr val="bg1">
                <a:lumMod val="75000"/>
              </a:schemeClr>
            </a:solidFill>
            <a:prstDash val="sysDash"/>
            <a:round/>
            <a:headEnd type="none" w="med" len="med"/>
            <a:tailEnd type="none"/>
          </a:ln>
          <a:effectLst/>
        </p:spPr>
      </p:cxnSp>
      <p:sp>
        <p:nvSpPr>
          <p:cNvPr id="30" name="強調線吹き出し 2 29"/>
          <p:cNvSpPr/>
          <p:nvPr/>
        </p:nvSpPr>
        <p:spPr bwMode="auto">
          <a:xfrm>
            <a:off x="6496405" y="2826757"/>
            <a:ext cx="1692000" cy="396000"/>
          </a:xfrm>
          <a:prstGeom prst="accentCallout2">
            <a:avLst>
              <a:gd name="adj1" fmla="val 42847"/>
              <a:gd name="adj2" fmla="val -2116"/>
              <a:gd name="adj3" fmla="val 20397"/>
              <a:gd name="adj4" fmla="val -13605"/>
              <a:gd name="adj5" fmla="val 150154"/>
              <a:gd name="adj6" fmla="val -36008"/>
            </a:avLst>
          </a:prstGeom>
          <a:solidFill>
            <a:schemeClr val="bg1">
              <a:lumMod val="95000"/>
            </a:schemeClr>
          </a:solidFill>
          <a:ln w="9525">
            <a:solidFill>
              <a:schemeClr val="accent3">
                <a:lumMod val="50000"/>
              </a:schemeClr>
            </a:solidFill>
            <a:miter lim="800000"/>
            <a:headEnd/>
            <a:tailEnd/>
          </a:ln>
          <a:effectLst/>
        </p:spPr>
        <p:txBody>
          <a:bodyPr wrap="none" rtlCol="0" anchor="t" anchorCtr="0">
            <a:noAutofit/>
          </a:bodyPr>
          <a:lstStyle/>
          <a:p>
            <a:pPr marL="285750" indent="-285750">
              <a:buFont typeface="Wingdings" panose="05000000000000000000" pitchFamily="2" charset="2"/>
              <a:buChar char="l"/>
            </a:pPr>
            <a:r>
              <a:rPr kumimoji="1" lang="en-US" altLang="ja-JP" sz="1200" dirty="0" smtClean="0">
                <a:solidFill>
                  <a:schemeClr val="tx1"/>
                </a:solidFill>
                <a:latin typeface="+mj-ea"/>
                <a:ea typeface="+mj-ea"/>
              </a:rPr>
              <a:t>N4B/N41</a:t>
            </a:r>
          </a:p>
          <a:p>
            <a:pPr marL="285750" indent="-285750">
              <a:buFont typeface="Wingdings" panose="05000000000000000000" pitchFamily="2" charset="2"/>
              <a:buChar char="l"/>
            </a:pPr>
            <a:r>
              <a:rPr lang="en-US" altLang="ja-JP" sz="1200" dirty="0">
                <a:solidFill>
                  <a:schemeClr val="tx1"/>
                </a:solidFill>
                <a:latin typeface="+mj-ea"/>
                <a:ea typeface="+mj-ea"/>
              </a:rPr>
              <a:t>Total</a:t>
            </a:r>
            <a:r>
              <a:rPr lang="en-US" altLang="ja-JP" sz="1200" dirty="0" smtClean="0">
                <a:solidFill>
                  <a:schemeClr val="tx1"/>
                </a:solidFill>
                <a:latin typeface="+mj-ea"/>
                <a:ea typeface="+mj-ea"/>
              </a:rPr>
              <a:t>:</a:t>
            </a:r>
            <a:r>
              <a:rPr lang="ja-JP" altLang="en-US" sz="1200" dirty="0" smtClean="0">
                <a:solidFill>
                  <a:schemeClr val="tx1"/>
                </a:solidFill>
                <a:latin typeface="+mj-ea"/>
                <a:ea typeface="+mj-ea"/>
              </a:rPr>
              <a:t>約</a:t>
            </a:r>
            <a:r>
              <a:rPr lang="en-US" altLang="ja-JP" sz="1200" dirty="0" smtClean="0">
                <a:solidFill>
                  <a:schemeClr val="tx1"/>
                </a:solidFill>
                <a:latin typeface="+mj-ea"/>
                <a:ea typeface="+mj-ea"/>
              </a:rPr>
              <a:t>4</a:t>
            </a:r>
            <a:r>
              <a:rPr lang="ja-JP" altLang="en-US" sz="1200" dirty="0" smtClean="0">
                <a:solidFill>
                  <a:schemeClr val="tx1"/>
                </a:solidFill>
                <a:latin typeface="+mj-ea"/>
                <a:ea typeface="+mj-ea"/>
              </a:rPr>
              <a:t>万</a:t>
            </a:r>
            <a:r>
              <a:rPr lang="en-US" altLang="ja-JP" sz="1200" dirty="0" smtClean="0">
                <a:solidFill>
                  <a:schemeClr val="tx1"/>
                </a:solidFill>
                <a:latin typeface="+mj-ea"/>
                <a:ea typeface="+mj-ea"/>
              </a:rPr>
              <a:t>Step</a:t>
            </a:r>
            <a:endParaRPr kumimoji="1" lang="ja-JP" altLang="en-US" sz="1200" dirty="0" smtClean="0">
              <a:solidFill>
                <a:schemeClr val="tx1"/>
              </a:solidFill>
              <a:latin typeface="+mj-ea"/>
              <a:ea typeface="+mj-ea"/>
            </a:endParaRPr>
          </a:p>
        </p:txBody>
      </p:sp>
      <p:sp>
        <p:nvSpPr>
          <p:cNvPr id="38" name="正方形/長方形 37"/>
          <p:cNvSpPr/>
          <p:nvPr/>
        </p:nvSpPr>
        <p:spPr bwMode="auto">
          <a:xfrm>
            <a:off x="45359" y="5134287"/>
            <a:ext cx="1180097" cy="900000"/>
          </a:xfrm>
          <a:prstGeom prst="rect">
            <a:avLst/>
          </a:prstGeom>
          <a:solidFill>
            <a:schemeClr val="accent6">
              <a:lumMod val="75000"/>
            </a:schemeClr>
          </a:solidFill>
          <a:ln w="9525">
            <a:solidFill>
              <a:schemeClr val="bg1"/>
            </a:solidFill>
            <a:miter lim="800000"/>
            <a:headEnd/>
            <a:tailEnd/>
          </a:ln>
          <a:effectLst/>
        </p:spPr>
        <p:txBody>
          <a:bodyPr wrap="none" rtlCol="0" anchor="ctr" anchorCtr="0">
            <a:noAutofit/>
          </a:bodyPr>
          <a:lstStyle/>
          <a:p>
            <a:pPr algn="ctr"/>
            <a:r>
              <a:rPr lang="en-US" altLang="ja-JP" sz="1400" dirty="0" smtClean="0">
                <a:solidFill>
                  <a:prstClr val="white"/>
                </a:solidFill>
                <a:latin typeface="HGP創英角ｺﾞｼｯｸUB"/>
                <a:ea typeface="HGP創英角ｺﾞｼｯｸUB"/>
              </a:rPr>
              <a:t>ASP3</a:t>
            </a:r>
          </a:p>
          <a:p>
            <a:pPr algn="ctr"/>
            <a:r>
              <a:rPr lang="en-US" altLang="ja-JP" sz="1400" dirty="0" smtClean="0">
                <a:solidFill>
                  <a:prstClr val="white"/>
                </a:solidFill>
                <a:latin typeface="HGP創英角ｺﾞｼｯｸUB"/>
                <a:ea typeface="HGP創英角ｺﾞｼｯｸUB"/>
              </a:rPr>
              <a:t>Mode2</a:t>
            </a:r>
            <a:endParaRPr lang="en-US" altLang="ja-JP" sz="1400" dirty="0">
              <a:solidFill>
                <a:prstClr val="white"/>
              </a:solidFill>
              <a:latin typeface="HGP創英角ｺﾞｼｯｸUB"/>
              <a:ea typeface="HGP創英角ｺﾞｼｯｸUB"/>
            </a:endParaRPr>
          </a:p>
        </p:txBody>
      </p:sp>
      <p:sp>
        <p:nvSpPr>
          <p:cNvPr id="44" name="正方形/長方形 43"/>
          <p:cNvSpPr/>
          <p:nvPr/>
        </p:nvSpPr>
        <p:spPr bwMode="auto">
          <a:xfrm>
            <a:off x="6075457" y="5722473"/>
            <a:ext cx="2880000" cy="108000"/>
          </a:xfrm>
          <a:prstGeom prst="rect">
            <a:avLst/>
          </a:prstGeom>
          <a:solidFill>
            <a:schemeClr val="accent6">
              <a:alpha val="45000"/>
            </a:schemeClr>
          </a:solidFill>
          <a:ln w="38100">
            <a:noFill/>
            <a:miter lim="800000"/>
            <a:headEnd/>
            <a:tailEnd/>
          </a:ln>
          <a:effectLst/>
          <a:extLst/>
        </p:spPr>
        <p:txBody>
          <a:bodyPr wrap="none" lIns="36000" tIns="36000" rIns="36000" bIns="0" rtlCol="0" anchor="b" anchorCtr="0">
            <a:noAutofit/>
          </a:bodyPr>
          <a:lstStyle/>
          <a:p>
            <a:r>
              <a:rPr lang="en-US" altLang="ja-JP" sz="1400" dirty="0">
                <a:ln>
                  <a:solidFill>
                    <a:schemeClr val="bg1"/>
                  </a:solidFill>
                </a:ln>
                <a:solidFill>
                  <a:prstClr val="black"/>
                </a:solidFill>
                <a:latin typeface="HGP創英角ｺﾞｼｯｸUB"/>
                <a:ea typeface="HGP創英角ｺﾞｼｯｸUB"/>
              </a:rPr>
              <a:t>Pilot Project</a:t>
            </a:r>
          </a:p>
        </p:txBody>
      </p:sp>
      <p:sp>
        <p:nvSpPr>
          <p:cNvPr id="45" name="正方形/長方形 44"/>
          <p:cNvSpPr/>
          <p:nvPr/>
        </p:nvSpPr>
        <p:spPr bwMode="auto">
          <a:xfrm>
            <a:off x="3742477" y="5394822"/>
            <a:ext cx="2196000" cy="108000"/>
          </a:xfrm>
          <a:prstGeom prst="rect">
            <a:avLst/>
          </a:prstGeom>
          <a:solidFill>
            <a:schemeClr val="accent6">
              <a:alpha val="45000"/>
            </a:schemeClr>
          </a:solidFill>
          <a:ln w="38100">
            <a:noFill/>
            <a:miter lim="800000"/>
            <a:headEnd/>
            <a:tailEnd/>
          </a:ln>
          <a:effectLst/>
          <a:extLst/>
        </p:spPr>
        <p:txBody>
          <a:bodyPr wrap="none" lIns="36000" tIns="36000" rIns="36000" bIns="0" rtlCol="0" anchor="b" anchorCtr="0">
            <a:noAutofit/>
          </a:bodyPr>
          <a:lstStyle/>
          <a:p>
            <a:r>
              <a:rPr lang="ja-JP" altLang="en-US" sz="1400" dirty="0" smtClean="0">
                <a:ln>
                  <a:solidFill>
                    <a:schemeClr val="bg1"/>
                  </a:solidFill>
                </a:ln>
                <a:solidFill>
                  <a:prstClr val="black"/>
                </a:solidFill>
                <a:latin typeface="HGP創英角ｺﾞｼｯｸUB"/>
                <a:ea typeface="HGP創英角ｺﾞｼｯｸUB"/>
              </a:rPr>
              <a:t>作業支援</a:t>
            </a:r>
            <a:r>
              <a:rPr lang="en-US" altLang="ja-JP" sz="1400" dirty="0" smtClean="0">
                <a:ln>
                  <a:solidFill>
                    <a:schemeClr val="bg1"/>
                  </a:solidFill>
                </a:ln>
                <a:solidFill>
                  <a:prstClr val="black"/>
                </a:solidFill>
                <a:latin typeface="HGP創英角ｺﾞｼｯｸUB"/>
                <a:ea typeface="HGP創英角ｺﾞｼｯｸUB"/>
              </a:rPr>
              <a:t>(ASP3 Mode2 Feasibility)</a:t>
            </a:r>
          </a:p>
        </p:txBody>
      </p:sp>
      <p:sp>
        <p:nvSpPr>
          <p:cNvPr id="37" name="正方形/長方形 36"/>
          <p:cNvSpPr/>
          <p:nvPr/>
        </p:nvSpPr>
        <p:spPr bwMode="auto">
          <a:xfrm>
            <a:off x="325457" y="1497481"/>
            <a:ext cx="900000" cy="720000"/>
          </a:xfrm>
          <a:prstGeom prst="rect">
            <a:avLst/>
          </a:prstGeom>
          <a:solidFill>
            <a:schemeClr val="tx2">
              <a:lumMod val="50000"/>
            </a:schemeClr>
          </a:solidFill>
          <a:ln w="9525">
            <a:solidFill>
              <a:schemeClr val="bg1"/>
            </a:solid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Reform</a:t>
            </a:r>
          </a:p>
        </p:txBody>
      </p:sp>
      <p:sp>
        <p:nvSpPr>
          <p:cNvPr id="42" name="正方形/長方形 41"/>
          <p:cNvSpPr/>
          <p:nvPr/>
        </p:nvSpPr>
        <p:spPr bwMode="auto">
          <a:xfrm>
            <a:off x="1416329" y="1678057"/>
            <a:ext cx="2196000" cy="72000"/>
          </a:xfrm>
          <a:prstGeom prst="rect">
            <a:avLst/>
          </a:prstGeom>
          <a:solidFill>
            <a:schemeClr val="accent5">
              <a:alpha val="45000"/>
            </a:schemeClr>
          </a:solidFill>
          <a:ln w="38100">
            <a:noFill/>
            <a:miter lim="800000"/>
            <a:headEnd/>
            <a:tailEnd/>
          </a:ln>
          <a:effectLst/>
          <a:extLst/>
        </p:spPr>
        <p:txBody>
          <a:bodyPr wrap="none" lIns="36000" tIns="36000" rIns="36000" bIns="0" rtlCol="0" anchor="b" anchorCtr="0">
            <a:noAutofit/>
          </a:bodyPr>
          <a:lstStyle/>
          <a:p>
            <a:r>
              <a:rPr lang="en-US" altLang="ja-JP" sz="1600" dirty="0" smtClean="0">
                <a:ln>
                  <a:solidFill>
                    <a:schemeClr val="bg1"/>
                  </a:solidFill>
                </a:ln>
                <a:solidFill>
                  <a:prstClr val="black"/>
                </a:solidFill>
                <a:latin typeface="HGP創英角ｺﾞｼｯｸUB"/>
                <a:ea typeface="HGP創英角ｺﾞｼｯｸUB"/>
              </a:rPr>
              <a:t>N62/E2A Reform Trial 1st</a:t>
            </a:r>
            <a:endParaRPr lang="ja-JP" altLang="en-US" sz="1600" dirty="0">
              <a:ln>
                <a:solidFill>
                  <a:schemeClr val="bg1"/>
                </a:solidFill>
              </a:ln>
              <a:solidFill>
                <a:prstClr val="black"/>
              </a:solidFill>
              <a:latin typeface="HGP創英角ｺﾞｼｯｸUB"/>
              <a:ea typeface="HGP創英角ｺﾞｼｯｸUB"/>
            </a:endParaRPr>
          </a:p>
        </p:txBody>
      </p:sp>
      <p:sp>
        <p:nvSpPr>
          <p:cNvPr id="46" name="正方形/長方形 45"/>
          <p:cNvSpPr/>
          <p:nvPr/>
        </p:nvSpPr>
        <p:spPr bwMode="auto">
          <a:xfrm>
            <a:off x="4093776" y="2752819"/>
            <a:ext cx="288000" cy="72000"/>
          </a:xfrm>
          <a:prstGeom prst="rect">
            <a:avLst/>
          </a:prstGeom>
          <a:solidFill>
            <a:schemeClr val="accent5">
              <a:alpha val="45000"/>
            </a:schemeClr>
          </a:solidFill>
          <a:ln w="38100">
            <a:noFill/>
            <a:miter lim="800000"/>
            <a:headEnd/>
            <a:tailEnd/>
          </a:ln>
          <a:effectLst/>
          <a:extLst/>
        </p:spPr>
        <p:txBody>
          <a:bodyPr wrap="none" lIns="36000" tIns="36000" rIns="36000" bIns="0" rtlCol="0" anchor="b" anchorCtr="0">
            <a:noAutofit/>
          </a:bodyPr>
          <a:lstStyle/>
          <a:p>
            <a:r>
              <a:rPr lang="en-US" altLang="ja-JP" sz="1600" dirty="0" smtClean="0">
                <a:ln>
                  <a:solidFill>
                    <a:schemeClr val="bg1"/>
                  </a:solidFill>
                </a:ln>
                <a:solidFill>
                  <a:prstClr val="black"/>
                </a:solidFill>
                <a:latin typeface="HGP創英角ｺﾞｼｯｸUB"/>
                <a:ea typeface="HGP創英角ｺﾞｼｯｸUB"/>
              </a:rPr>
              <a:t>Refine Reference</a:t>
            </a:r>
            <a:r>
              <a:rPr lang="ja-JP" altLang="en-US" sz="1600" dirty="0" smtClean="0">
                <a:ln>
                  <a:solidFill>
                    <a:schemeClr val="bg1"/>
                  </a:solidFill>
                </a:ln>
                <a:solidFill>
                  <a:prstClr val="black"/>
                </a:solidFill>
                <a:latin typeface="HGP創英角ｺﾞｼｯｸUB"/>
                <a:ea typeface="HGP創英角ｺﾞｼｯｸUB"/>
              </a:rPr>
              <a:t>まとめ</a:t>
            </a:r>
            <a:endParaRPr lang="ja-JP" altLang="en-US" sz="1600" dirty="0">
              <a:ln>
                <a:solidFill>
                  <a:schemeClr val="bg1"/>
                </a:solidFill>
              </a:ln>
              <a:solidFill>
                <a:prstClr val="black"/>
              </a:solidFill>
              <a:latin typeface="HGP創英角ｺﾞｼｯｸUB"/>
              <a:ea typeface="HGP創英角ｺﾞｼｯｸUB"/>
            </a:endParaRPr>
          </a:p>
        </p:txBody>
      </p:sp>
      <p:sp>
        <p:nvSpPr>
          <p:cNvPr id="47" name="正方形/長方形 46"/>
          <p:cNvSpPr/>
          <p:nvPr/>
        </p:nvSpPr>
        <p:spPr bwMode="auto">
          <a:xfrm>
            <a:off x="3771048" y="2465240"/>
            <a:ext cx="576000" cy="72000"/>
          </a:xfrm>
          <a:prstGeom prst="rect">
            <a:avLst/>
          </a:prstGeom>
          <a:solidFill>
            <a:schemeClr val="accent5">
              <a:alpha val="45000"/>
            </a:schemeClr>
          </a:solidFill>
          <a:ln w="38100">
            <a:noFill/>
            <a:miter lim="800000"/>
            <a:headEnd/>
            <a:tailEnd/>
          </a:ln>
          <a:effectLst/>
          <a:extLst/>
        </p:spPr>
        <p:txBody>
          <a:bodyPr wrap="none" lIns="36000" tIns="36000" rIns="36000" bIns="0" rtlCol="0" anchor="b" anchorCtr="0">
            <a:noAutofit/>
          </a:bodyPr>
          <a:lstStyle/>
          <a:p>
            <a:r>
              <a:rPr lang="en-US" altLang="ja-JP" sz="1600" dirty="0" smtClean="0">
                <a:ln>
                  <a:solidFill>
                    <a:schemeClr val="bg1"/>
                  </a:solidFill>
                </a:ln>
                <a:solidFill>
                  <a:prstClr val="black"/>
                </a:solidFill>
                <a:latin typeface="HGP創英角ｺﾞｼｯｸUB"/>
                <a:ea typeface="HGP創英角ｺﾞｼｯｸUB"/>
              </a:rPr>
              <a:t>N62/E2A Refine Trial</a:t>
            </a:r>
            <a:endParaRPr lang="ja-JP" altLang="en-US" sz="1600" dirty="0">
              <a:ln>
                <a:solidFill>
                  <a:schemeClr val="bg1"/>
                </a:solidFill>
              </a:ln>
              <a:solidFill>
                <a:prstClr val="black"/>
              </a:solidFill>
              <a:latin typeface="HGP創英角ｺﾞｼｯｸUB"/>
              <a:ea typeface="HGP創英角ｺﾞｼｯｸUB"/>
            </a:endParaRPr>
          </a:p>
        </p:txBody>
      </p:sp>
      <p:sp>
        <p:nvSpPr>
          <p:cNvPr id="49" name="正方形/長方形 48"/>
          <p:cNvSpPr/>
          <p:nvPr/>
        </p:nvSpPr>
        <p:spPr bwMode="auto">
          <a:xfrm>
            <a:off x="6073091" y="4433845"/>
            <a:ext cx="648000" cy="108000"/>
          </a:xfrm>
          <a:prstGeom prst="rect">
            <a:avLst/>
          </a:prstGeom>
          <a:solidFill>
            <a:schemeClr val="accent3">
              <a:alpha val="45000"/>
            </a:schemeClr>
          </a:solidFill>
          <a:ln w="38100">
            <a:noFill/>
            <a:miter lim="800000"/>
            <a:headEnd/>
            <a:tailEnd/>
          </a:ln>
          <a:effectLst/>
          <a:extLst/>
        </p:spPr>
        <p:txBody>
          <a:bodyPr wrap="none" lIns="36000" tIns="36000" rIns="36000" bIns="0" rtlCol="0" anchor="b" anchorCtr="0">
            <a:noAutofit/>
          </a:bodyPr>
          <a:lstStyle/>
          <a:p>
            <a:r>
              <a:rPr lang="en-US" altLang="ja-JP" sz="1200" dirty="0">
                <a:ln>
                  <a:solidFill>
                    <a:schemeClr val="bg1"/>
                  </a:solidFill>
                </a:ln>
                <a:solidFill>
                  <a:prstClr val="black"/>
                </a:solidFill>
                <a:latin typeface="HGP創英角ｺﾞｼｯｸUB"/>
                <a:ea typeface="HGP創英角ｺﾞｼｯｸUB"/>
              </a:rPr>
              <a:t>Column Change/Refactoring</a:t>
            </a:r>
            <a:endParaRPr lang="en-US" altLang="ja-JP" sz="1200" dirty="0" smtClean="0">
              <a:ln>
                <a:solidFill>
                  <a:schemeClr val="bg1"/>
                </a:solidFill>
              </a:ln>
              <a:solidFill>
                <a:prstClr val="black"/>
              </a:solidFill>
              <a:latin typeface="HGP創英角ｺﾞｼｯｸUB"/>
              <a:ea typeface="HGP創英角ｺﾞｼｯｸUB"/>
            </a:endParaRPr>
          </a:p>
        </p:txBody>
      </p:sp>
      <p:sp>
        <p:nvSpPr>
          <p:cNvPr id="53" name="正方形/長方形 52"/>
          <p:cNvSpPr/>
          <p:nvPr/>
        </p:nvSpPr>
        <p:spPr bwMode="auto">
          <a:xfrm>
            <a:off x="6817085" y="4717493"/>
            <a:ext cx="1440000" cy="108000"/>
          </a:xfrm>
          <a:prstGeom prst="rect">
            <a:avLst/>
          </a:prstGeom>
          <a:solidFill>
            <a:schemeClr val="accent3">
              <a:alpha val="45000"/>
            </a:schemeClr>
          </a:solidFill>
          <a:ln w="38100">
            <a:noFill/>
            <a:miter lim="800000"/>
            <a:headEnd/>
            <a:tailEnd/>
          </a:ln>
          <a:effectLst/>
          <a:extLst/>
        </p:spPr>
        <p:txBody>
          <a:bodyPr wrap="none" lIns="36000" tIns="36000" rIns="36000" bIns="0" rtlCol="0" anchor="b" anchorCtr="0">
            <a:noAutofit/>
          </a:bodyPr>
          <a:lstStyle/>
          <a:p>
            <a:r>
              <a:rPr lang="en-US" altLang="ja-JP" sz="1200" dirty="0">
                <a:ln>
                  <a:solidFill>
                    <a:schemeClr val="bg1"/>
                  </a:solidFill>
                </a:ln>
                <a:solidFill>
                  <a:prstClr val="black"/>
                </a:solidFill>
                <a:latin typeface="HGP創英角ｺﾞｼｯｸUB"/>
                <a:ea typeface="HGP創英角ｺﾞｼｯｸUB"/>
              </a:rPr>
              <a:t>Dev./</a:t>
            </a:r>
            <a:r>
              <a:rPr lang="en-US" altLang="ja-JP" sz="1200" dirty="0" smtClean="0">
                <a:ln>
                  <a:solidFill>
                    <a:schemeClr val="bg1"/>
                  </a:solidFill>
                </a:ln>
                <a:solidFill>
                  <a:prstClr val="black"/>
                </a:solidFill>
                <a:latin typeface="HGP創英角ｺﾞｼｯｸUB"/>
                <a:ea typeface="HGP創英角ｺﾞｼｯｸUB"/>
              </a:rPr>
              <a:t>UT/CT</a:t>
            </a:r>
            <a:endParaRPr lang="en-US" altLang="ja-JP" sz="1200" dirty="0">
              <a:ln>
                <a:solidFill>
                  <a:schemeClr val="bg1"/>
                </a:solidFill>
              </a:ln>
              <a:solidFill>
                <a:prstClr val="black"/>
              </a:solidFill>
              <a:latin typeface="HGP創英角ｺﾞｼｯｸUB"/>
              <a:ea typeface="HGP創英角ｺﾞｼｯｸUB"/>
            </a:endParaRPr>
          </a:p>
        </p:txBody>
      </p:sp>
      <p:sp>
        <p:nvSpPr>
          <p:cNvPr id="69" name="正方形/長方形 68"/>
          <p:cNvSpPr/>
          <p:nvPr/>
        </p:nvSpPr>
        <p:spPr bwMode="auto">
          <a:xfrm>
            <a:off x="4506937" y="4101061"/>
            <a:ext cx="1404000" cy="108000"/>
          </a:xfrm>
          <a:prstGeom prst="rect">
            <a:avLst/>
          </a:prstGeom>
          <a:solidFill>
            <a:schemeClr val="accent3">
              <a:alpha val="45000"/>
            </a:schemeClr>
          </a:solidFill>
          <a:ln w="38100">
            <a:noFill/>
            <a:miter lim="800000"/>
            <a:headEnd/>
            <a:tailEnd/>
          </a:ln>
          <a:effectLst/>
          <a:extLst/>
        </p:spPr>
        <p:txBody>
          <a:bodyPr wrap="none" lIns="36000" tIns="36000" rIns="36000" bIns="0" rtlCol="0" anchor="b" anchorCtr="0">
            <a:noAutofit/>
          </a:bodyPr>
          <a:lstStyle/>
          <a:p>
            <a:r>
              <a:rPr lang="ja-JP" altLang="en-US" sz="1200" dirty="0">
                <a:ln>
                  <a:solidFill>
                    <a:schemeClr val="bg1"/>
                  </a:solidFill>
                </a:ln>
                <a:solidFill>
                  <a:prstClr val="black"/>
                </a:solidFill>
                <a:latin typeface="HGP創英角ｺﾞｼｯｸUB"/>
                <a:ea typeface="HGP創英角ｺﾞｼｯｸUB"/>
              </a:rPr>
              <a:t>対象</a:t>
            </a:r>
            <a:r>
              <a:rPr lang="en-US" altLang="ja-JP" sz="1200" dirty="0">
                <a:ln>
                  <a:solidFill>
                    <a:schemeClr val="bg1"/>
                  </a:solidFill>
                </a:ln>
                <a:solidFill>
                  <a:prstClr val="black"/>
                </a:solidFill>
                <a:latin typeface="HGP創英角ｺﾞｼｯｸUB"/>
                <a:ea typeface="HGP創英角ｺﾞｼｯｸUB"/>
              </a:rPr>
              <a:t>(Back log)/Req.</a:t>
            </a:r>
            <a:r>
              <a:rPr lang="ja-JP" altLang="en-US" sz="1200" dirty="0">
                <a:ln>
                  <a:solidFill>
                    <a:schemeClr val="bg1"/>
                  </a:solidFill>
                </a:ln>
                <a:solidFill>
                  <a:prstClr val="black"/>
                </a:solidFill>
                <a:latin typeface="HGP創英角ｺﾞｼｯｸUB"/>
                <a:ea typeface="HGP創英角ｺﾞｼｯｸUB"/>
              </a:rPr>
              <a:t>の実施要</a:t>
            </a:r>
            <a:endParaRPr lang="en-US" altLang="ja-JP" sz="1200" dirty="0" smtClean="0">
              <a:ln>
                <a:solidFill>
                  <a:schemeClr val="bg1"/>
                </a:solidFill>
              </a:ln>
              <a:solidFill>
                <a:prstClr val="black"/>
              </a:solidFill>
              <a:latin typeface="HGP創英角ｺﾞｼｯｸUB"/>
              <a:ea typeface="HGP創英角ｺﾞｼｯｸUB"/>
            </a:endParaRPr>
          </a:p>
        </p:txBody>
      </p:sp>
      <p:sp>
        <p:nvSpPr>
          <p:cNvPr id="2" name="正方形/長方形 1"/>
          <p:cNvSpPr/>
          <p:nvPr/>
        </p:nvSpPr>
        <p:spPr bwMode="auto">
          <a:xfrm>
            <a:off x="6037728" y="4309365"/>
            <a:ext cx="2965761" cy="1656000"/>
          </a:xfrm>
          <a:prstGeom prst="rect">
            <a:avLst/>
          </a:prstGeom>
          <a:solidFill>
            <a:schemeClr val="tx1">
              <a:lumMod val="95000"/>
              <a:lumOff val="5000"/>
              <a:alpha val="37000"/>
            </a:schemeClr>
          </a:solidFill>
          <a:ln w="19050">
            <a:solidFill>
              <a:schemeClr val="tx1">
                <a:lumMod val="95000"/>
                <a:lumOff val="5000"/>
              </a:schemeClr>
            </a:solidFill>
            <a:prstDash val="dash"/>
            <a:miter lim="800000"/>
            <a:headEnd/>
            <a:tailEnd/>
          </a:ln>
          <a:effectLst/>
        </p:spPr>
        <p:txBody>
          <a:bodyPr wrap="none" rtlCol="0" anchor="ctr" anchorCtr="0">
            <a:noAutofit/>
          </a:bodyPr>
          <a:lstStyle/>
          <a:p>
            <a:pPr algn="ctr"/>
            <a:r>
              <a:rPr lang="en-US" altLang="ja-JP" sz="1800" dirty="0">
                <a:ln>
                  <a:solidFill>
                    <a:schemeClr val="bg1"/>
                  </a:solidFill>
                </a:ln>
                <a:solidFill>
                  <a:schemeClr val="tx1"/>
                </a:solidFill>
              </a:rPr>
              <a:t>Out of Scope</a:t>
            </a:r>
            <a:endParaRPr kumimoji="1" lang="ja-JP" altLang="en-US" sz="1800" dirty="0" smtClean="0">
              <a:ln>
                <a:solidFill>
                  <a:schemeClr val="bg1"/>
                </a:solidFill>
              </a:ln>
              <a:solidFill>
                <a:schemeClr val="tx1"/>
              </a:solidFill>
            </a:endParaRPr>
          </a:p>
        </p:txBody>
      </p:sp>
      <p:sp>
        <p:nvSpPr>
          <p:cNvPr id="43" name="正方形/長方形 42"/>
          <p:cNvSpPr/>
          <p:nvPr/>
        </p:nvSpPr>
        <p:spPr bwMode="auto">
          <a:xfrm>
            <a:off x="2172045" y="1009277"/>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7</a:t>
            </a:r>
            <a:endParaRPr lang="ja-JP" altLang="en-US" sz="1800" dirty="0" smtClean="0">
              <a:solidFill>
                <a:prstClr val="white"/>
              </a:solidFill>
              <a:latin typeface="HGP創英角ｺﾞｼｯｸUB"/>
              <a:ea typeface="HGP創英角ｺﾞｼｯｸUB"/>
            </a:endParaRPr>
          </a:p>
        </p:txBody>
      </p:sp>
      <p:sp>
        <p:nvSpPr>
          <p:cNvPr id="50" name="正方形/長方形 49"/>
          <p:cNvSpPr/>
          <p:nvPr/>
        </p:nvSpPr>
        <p:spPr bwMode="auto">
          <a:xfrm>
            <a:off x="2948688" y="1009277"/>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8</a:t>
            </a:r>
            <a:endParaRPr lang="ja-JP" altLang="en-US" sz="1800" dirty="0" smtClean="0">
              <a:solidFill>
                <a:prstClr val="white"/>
              </a:solidFill>
              <a:latin typeface="HGP創英角ｺﾞｼｯｸUB"/>
              <a:ea typeface="HGP創英角ｺﾞｼｯｸUB"/>
            </a:endParaRPr>
          </a:p>
        </p:txBody>
      </p:sp>
      <p:sp>
        <p:nvSpPr>
          <p:cNvPr id="56" name="正方形/長方形 55"/>
          <p:cNvSpPr/>
          <p:nvPr/>
        </p:nvSpPr>
        <p:spPr bwMode="auto">
          <a:xfrm>
            <a:off x="1395402" y="1009277"/>
            <a:ext cx="684000" cy="288000"/>
          </a:xfrm>
          <a:prstGeom prst="rect">
            <a:avLst/>
          </a:prstGeom>
          <a:solidFill>
            <a:schemeClr val="tx2">
              <a:lumMod val="50000"/>
            </a:schemeClr>
          </a:solidFill>
          <a:ln w="9525">
            <a:noFill/>
            <a:miter lim="800000"/>
            <a:headEnd/>
            <a:tailEnd/>
          </a:ln>
          <a:effectLst/>
        </p:spPr>
        <p:txBody>
          <a:bodyPr wrap="none" rtlCol="0" anchor="ctr" anchorCtr="0">
            <a:noAutofit/>
          </a:bodyPr>
          <a:lstStyle/>
          <a:p>
            <a:pPr algn="ctr"/>
            <a:r>
              <a:rPr lang="en-US" altLang="ja-JP" sz="1800" dirty="0" smtClean="0">
                <a:solidFill>
                  <a:prstClr val="white"/>
                </a:solidFill>
                <a:latin typeface="HGP創英角ｺﾞｼｯｸUB"/>
                <a:ea typeface="HGP創英角ｺﾞｼｯｸUB"/>
              </a:rPr>
              <a:t>6</a:t>
            </a:r>
            <a:endParaRPr lang="ja-JP" altLang="en-US" sz="1800" dirty="0" smtClean="0">
              <a:solidFill>
                <a:prstClr val="white"/>
              </a:solidFill>
              <a:latin typeface="HGP創英角ｺﾞｼｯｸUB"/>
              <a:ea typeface="HGP創英角ｺﾞｼｯｸUB"/>
            </a:endParaRPr>
          </a:p>
        </p:txBody>
      </p:sp>
      <p:sp>
        <p:nvSpPr>
          <p:cNvPr id="59" name="正方形/長方形 58"/>
          <p:cNvSpPr/>
          <p:nvPr/>
        </p:nvSpPr>
        <p:spPr bwMode="auto">
          <a:xfrm>
            <a:off x="3747143" y="2005268"/>
            <a:ext cx="1404000" cy="72000"/>
          </a:xfrm>
          <a:prstGeom prst="rect">
            <a:avLst/>
          </a:prstGeom>
          <a:solidFill>
            <a:schemeClr val="accent5">
              <a:alpha val="45000"/>
            </a:schemeClr>
          </a:solidFill>
          <a:ln w="38100">
            <a:noFill/>
            <a:miter lim="800000"/>
            <a:headEnd/>
            <a:tailEnd/>
          </a:ln>
          <a:effectLst/>
          <a:extLst/>
        </p:spPr>
        <p:txBody>
          <a:bodyPr wrap="none" lIns="36000" tIns="36000" rIns="36000" bIns="0" rtlCol="0" anchor="b" anchorCtr="0">
            <a:noAutofit/>
          </a:bodyPr>
          <a:lstStyle/>
          <a:p>
            <a:r>
              <a:rPr lang="en-US" altLang="ja-JP" sz="1600" dirty="0" smtClean="0">
                <a:ln>
                  <a:solidFill>
                    <a:schemeClr val="bg1"/>
                  </a:solidFill>
                </a:ln>
                <a:solidFill>
                  <a:prstClr val="black"/>
                </a:solidFill>
                <a:latin typeface="HGP創英角ｺﾞｼｯｸUB"/>
                <a:ea typeface="HGP創英角ｺﾞｼｯｸUB"/>
              </a:rPr>
              <a:t>N62/E2A Reform Trial 2nd</a:t>
            </a:r>
            <a:endParaRPr lang="ja-JP" altLang="en-US" sz="1600" dirty="0">
              <a:ln>
                <a:solidFill>
                  <a:schemeClr val="bg1"/>
                </a:solidFill>
              </a:ln>
              <a:solidFill>
                <a:prstClr val="black"/>
              </a:solidFill>
              <a:latin typeface="HGP創英角ｺﾞｼｯｸUB"/>
              <a:ea typeface="HGP創英角ｺﾞｼｯｸUB"/>
            </a:endParaRPr>
          </a:p>
        </p:txBody>
      </p:sp>
    </p:spTree>
    <p:extLst>
      <p:ext uri="{BB962C8B-B14F-4D97-AF65-F5344CB8AC3E}">
        <p14:creationId xmlns="" xmlns:p14="http://schemas.microsoft.com/office/powerpoint/2010/main" val="10641839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191" y="261370"/>
            <a:ext cx="5431295" cy="424732"/>
          </a:xfrm>
        </p:spPr>
        <p:txBody>
          <a:bodyPr/>
          <a:lstStyle/>
          <a:p>
            <a:r>
              <a:rPr kumimoji="1" lang="en-US" altLang="ja-JP" dirty="0" smtClean="0"/>
              <a:t>Reform Trial</a:t>
            </a:r>
            <a:r>
              <a:rPr kumimoji="1" lang="ja-JP" altLang="en-US" dirty="0" smtClean="0"/>
              <a:t>の成果物とリファレンスガイド</a:t>
            </a:r>
            <a:endParaRPr kumimoji="1" lang="ja-JP" altLang="en-US" dirty="0"/>
          </a:p>
        </p:txBody>
      </p:sp>
      <p:sp>
        <p:nvSpPr>
          <p:cNvPr id="3" name="スライド番号プレースホルダ 2"/>
          <p:cNvSpPr>
            <a:spLocks noGrp="1"/>
          </p:cNvSpPr>
          <p:nvPr>
            <p:ph type="sldNum" sz="quarter" idx="10"/>
          </p:nvPr>
        </p:nvSpPr>
        <p:spPr/>
        <p:txBody>
          <a:bodyPr/>
          <a:lstStyle/>
          <a:p>
            <a:fld id="{F22BFB86-D5A3-4E5A-95C1-CF11460A9BC6}" type="slidenum">
              <a:rPr lang="ja-JP" altLang="en-US" smtClean="0"/>
              <a:pPr/>
              <a:t>42</a:t>
            </a:fld>
            <a:endParaRPr lang="en-US" altLang="ja-JP" dirty="0"/>
          </a:p>
        </p:txBody>
      </p:sp>
      <p:sp>
        <p:nvSpPr>
          <p:cNvPr id="4" name="コンテンツ プレースホルダー 2"/>
          <p:cNvSpPr txBox="1">
            <a:spLocks/>
          </p:cNvSpPr>
          <p:nvPr/>
        </p:nvSpPr>
        <p:spPr bwMode="auto">
          <a:xfrm>
            <a:off x="379223" y="958632"/>
            <a:ext cx="8478174" cy="4581556"/>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rtl="0" eaLnBrk="1" fontAlgn="base" hangingPunct="1">
              <a:spcBef>
                <a:spcPct val="20000"/>
              </a:spcBef>
              <a:spcAft>
                <a:spcPct val="0"/>
              </a:spcAft>
              <a:buClr>
                <a:srgbClr val="003F66"/>
              </a:buClr>
              <a:buSzPct val="110000"/>
              <a:buFont typeface="Wingdings" pitchFamily="2" charset="2"/>
              <a:buChar char="n"/>
              <a:defRPr kumimoji="1" sz="2400">
                <a:solidFill>
                  <a:srgbClr val="000000"/>
                </a:solidFill>
                <a:latin typeface="Verdana" pitchFamily="34" charset="0"/>
                <a:ea typeface="+mn-ea"/>
                <a:cs typeface="Verdana" pitchFamily="34" charset="0"/>
              </a:defRPr>
            </a:lvl1pPr>
            <a:lvl2pPr marL="742950" indent="-285750" algn="l" rtl="0" eaLnBrk="1" fontAlgn="base" hangingPunct="1">
              <a:spcBef>
                <a:spcPct val="20000"/>
              </a:spcBef>
              <a:spcAft>
                <a:spcPct val="0"/>
              </a:spcAft>
              <a:buClr>
                <a:srgbClr val="5795BB"/>
              </a:buClr>
              <a:buSzPct val="60000"/>
              <a:buFont typeface="Wingdings" pitchFamily="2" charset="2"/>
              <a:buChar char="n"/>
              <a:defRPr kumimoji="1" sz="2000">
                <a:solidFill>
                  <a:srgbClr val="000000"/>
                </a:solidFill>
                <a:latin typeface="Verdana" pitchFamily="34" charset="0"/>
                <a:ea typeface="+mn-ea"/>
                <a:cs typeface="Verdana" pitchFamily="34" charset="0"/>
              </a:defRPr>
            </a:lvl2pPr>
            <a:lvl3pPr marL="1143000" indent="-228600" algn="l" rtl="0" eaLnBrk="1" fontAlgn="base" hangingPunct="1">
              <a:spcBef>
                <a:spcPct val="20000"/>
              </a:spcBef>
              <a:spcAft>
                <a:spcPct val="0"/>
              </a:spcAft>
              <a:buClr>
                <a:srgbClr val="003F66"/>
              </a:buClr>
              <a:buSzPct val="95000"/>
              <a:buFont typeface="Wingdings" pitchFamily="2" charset="2"/>
              <a:buChar char="w"/>
              <a:defRPr kumimoji="1" sz="1800">
                <a:solidFill>
                  <a:srgbClr val="000000"/>
                </a:solidFill>
                <a:latin typeface="Verdana" pitchFamily="34" charset="0"/>
                <a:ea typeface="+mn-ea"/>
                <a:cs typeface="Verdana" pitchFamily="34" charset="0"/>
              </a:defRPr>
            </a:lvl3pPr>
            <a:lvl4pPr marL="1600200" indent="-228600" algn="l" rtl="0" eaLnBrk="1" fontAlgn="base" hangingPunct="1">
              <a:spcBef>
                <a:spcPct val="20000"/>
              </a:spcBef>
              <a:spcAft>
                <a:spcPct val="0"/>
              </a:spcAft>
              <a:buClr>
                <a:srgbClr val="5795BB"/>
              </a:buClr>
              <a:buSzPct val="65000"/>
              <a:buFont typeface="Wingdings" pitchFamily="2" charset="2"/>
              <a:buChar char="n"/>
              <a:defRPr kumimoji="1" sz="1600">
                <a:solidFill>
                  <a:srgbClr val="000000"/>
                </a:solidFill>
                <a:latin typeface="Verdana" pitchFamily="34" charset="0"/>
                <a:ea typeface="+mn-ea"/>
                <a:cs typeface="Verdana" pitchFamily="34" charset="0"/>
              </a:defRPr>
            </a:lvl4pPr>
            <a:lvl5pPr marL="2057400" indent="-228600" algn="l" rtl="0" eaLnBrk="1" fontAlgn="base" hangingPunct="1">
              <a:spcBef>
                <a:spcPct val="20000"/>
              </a:spcBef>
              <a:spcAft>
                <a:spcPct val="0"/>
              </a:spcAft>
              <a:buClr>
                <a:srgbClr val="003F66"/>
              </a:buClr>
              <a:buSzPct val="60000"/>
              <a:buFont typeface="Wingdings" pitchFamily="2" charset="2"/>
              <a:buChar char="n"/>
              <a:defRPr kumimoji="1" sz="1600">
                <a:solidFill>
                  <a:srgbClr val="000000"/>
                </a:solidFill>
                <a:latin typeface="Verdana" pitchFamily="34" charset="0"/>
                <a:ea typeface="+mn-ea"/>
                <a:cs typeface="Verdana" pitchFamily="34" charset="0"/>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9pPr>
          </a:lstStyle>
          <a:p>
            <a:pPr>
              <a:lnSpc>
                <a:spcPct val="100000"/>
              </a:lnSpc>
            </a:pPr>
            <a:r>
              <a:rPr lang="ja-JP" altLang="en-US" sz="2000" kern="0" dirty="0" smtClean="0">
                <a:latin typeface="+mn-ea"/>
                <a:cs typeface="Arial" charset="0"/>
              </a:rPr>
              <a:t>編集用</a:t>
            </a:r>
            <a:endParaRPr lang="en-US" altLang="ja-JP" sz="2000" kern="0" dirty="0" smtClean="0">
              <a:latin typeface="+mn-ea"/>
              <a:cs typeface="Arial" charset="0"/>
            </a:endParaRPr>
          </a:p>
          <a:p>
            <a:pPr lvl="1">
              <a:lnSpc>
                <a:spcPct val="100000"/>
              </a:lnSpc>
            </a:pPr>
            <a:r>
              <a:rPr lang="en-US" altLang="ja-JP" sz="1800" kern="0" dirty="0" smtClean="0">
                <a:latin typeface="+mn-ea"/>
                <a:cs typeface="Arial" charset="0"/>
                <a:hlinkClick r:id="rId2"/>
              </a:rPr>
              <a:t>http://10.202.248.190/gitlab/reform-trial/document.git</a:t>
            </a:r>
            <a:endParaRPr lang="en-US" altLang="ja-JP" sz="1800" kern="0" dirty="0" smtClean="0">
              <a:latin typeface="+mn-ea"/>
              <a:cs typeface="Arial" charset="0"/>
            </a:endParaRPr>
          </a:p>
          <a:p>
            <a:pPr lvl="1">
              <a:lnSpc>
                <a:spcPct val="100000"/>
              </a:lnSpc>
            </a:pPr>
            <a:endParaRPr lang="en-US" altLang="ja-JP" sz="900" kern="0" dirty="0" smtClean="0">
              <a:latin typeface="+mn-ea"/>
              <a:cs typeface="Arial" charset="0"/>
            </a:endParaRPr>
          </a:p>
          <a:p>
            <a:pPr>
              <a:lnSpc>
                <a:spcPct val="100000"/>
              </a:lnSpc>
            </a:pPr>
            <a:r>
              <a:rPr lang="ja-JP" altLang="en-US" sz="2000" kern="0" dirty="0" smtClean="0">
                <a:latin typeface="+mn-ea"/>
                <a:cs typeface="Arial" charset="0"/>
              </a:rPr>
              <a:t>参照用</a:t>
            </a:r>
            <a:endParaRPr lang="en-US" altLang="ja-JP" sz="2000" kern="0" dirty="0" smtClean="0">
              <a:latin typeface="+mn-ea"/>
              <a:cs typeface="Arial" charset="0"/>
            </a:endParaRPr>
          </a:p>
          <a:p>
            <a:pPr lvl="1">
              <a:lnSpc>
                <a:spcPct val="100000"/>
              </a:lnSpc>
            </a:pPr>
            <a:r>
              <a:rPr lang="en-US" altLang="ja-JP" sz="1800" kern="0" dirty="0" smtClean="0">
                <a:latin typeface="+mn-ea"/>
                <a:cs typeface="Arial" charset="0"/>
                <a:hlinkClick r:id="rId3"/>
              </a:rPr>
              <a:t>http://10.202.248.190/gitlab/reform-trial/preview.git</a:t>
            </a:r>
            <a:endParaRPr lang="en-US" altLang="ja-JP" sz="1800" kern="0" dirty="0" smtClean="0">
              <a:latin typeface="+mn-ea"/>
              <a:cs typeface="Arial" charset="0"/>
            </a:endParaRPr>
          </a:p>
          <a:p>
            <a:pPr lvl="1">
              <a:lnSpc>
                <a:spcPct val="100000"/>
              </a:lnSpc>
            </a:pPr>
            <a:endParaRPr lang="en-US" altLang="ja-JP" sz="900" kern="0" dirty="0" smtClean="0">
              <a:latin typeface="+mn-ea"/>
              <a:cs typeface="Arial" charset="0"/>
            </a:endParaRPr>
          </a:p>
          <a:p>
            <a:pPr lvl="1">
              <a:lnSpc>
                <a:spcPct val="100000"/>
              </a:lnSpc>
            </a:pPr>
            <a:endParaRPr lang="en-US" altLang="ja-JP" sz="900" kern="0" dirty="0" smtClean="0">
              <a:latin typeface="+mn-ea"/>
              <a:cs typeface="Arial" charset="0"/>
            </a:endParaRPr>
          </a:p>
          <a:p>
            <a:pPr>
              <a:lnSpc>
                <a:spcPct val="100000"/>
              </a:lnSpc>
            </a:pPr>
            <a:r>
              <a:rPr lang="ja-JP" altLang="en-US" sz="2000" kern="0" dirty="0" smtClean="0">
                <a:latin typeface="+mn-ea"/>
                <a:cs typeface="Arial" charset="0"/>
              </a:rPr>
              <a:t>成果物一覧</a:t>
            </a:r>
            <a:endParaRPr lang="en-US" altLang="ja-JP" sz="2000" kern="0" dirty="0" smtClean="0">
              <a:latin typeface="+mn-ea"/>
              <a:cs typeface="Arial" charset="0"/>
            </a:endParaRPr>
          </a:p>
        </p:txBody>
      </p:sp>
      <p:graphicFrame>
        <p:nvGraphicFramePr>
          <p:cNvPr id="6" name="表 5"/>
          <p:cNvGraphicFramePr>
            <a:graphicFrameLocks noGrp="1"/>
          </p:cNvGraphicFramePr>
          <p:nvPr>
            <p:extLst>
              <p:ext uri="{D42A27DB-BD31-4B8C-83A1-F6EECF244321}">
                <p14:modId xmlns="" xmlns:p14="http://schemas.microsoft.com/office/powerpoint/2010/main" val="3184386572"/>
              </p:ext>
            </p:extLst>
          </p:nvPr>
        </p:nvGraphicFramePr>
        <p:xfrm>
          <a:off x="896540" y="3268297"/>
          <a:ext cx="6804025" cy="3120390"/>
        </p:xfrm>
        <a:graphic>
          <a:graphicData uri="http://schemas.openxmlformats.org/drawingml/2006/table">
            <a:tbl>
              <a:tblPr>
                <a:tableStyleId>{5C22544A-7EE6-4342-B048-85BDC9FD1C3A}</a:tableStyleId>
              </a:tblPr>
              <a:tblGrid>
                <a:gridCol w="344487"/>
                <a:gridCol w="4894263"/>
                <a:gridCol w="1565275"/>
              </a:tblGrid>
              <a:tr h="216000">
                <a:tc>
                  <a:txBody>
                    <a:bodyPr/>
                    <a:lstStyle/>
                    <a:p>
                      <a:pPr algn="ctr" fontAlgn="ctr"/>
                      <a:r>
                        <a:rPr lang="en-US" sz="1400" b="0" i="0" u="none" strike="noStrike" dirty="0" smtClean="0">
                          <a:solidFill>
                            <a:schemeClr val="bg1"/>
                          </a:solidFill>
                          <a:effectLst/>
                          <a:latin typeface="+mj-ea"/>
                          <a:ea typeface="+mj-ea"/>
                        </a:rPr>
                        <a:t>#</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ctr" fontAlgn="ctr"/>
                      <a:r>
                        <a:rPr lang="en-US" sz="1400" u="none" strike="noStrike" dirty="0">
                          <a:solidFill>
                            <a:schemeClr val="bg1"/>
                          </a:solidFill>
                          <a:effectLst/>
                          <a:latin typeface="+mj-ea"/>
                          <a:ea typeface="+mj-ea"/>
                        </a:rPr>
                        <a:t>Doc name</a:t>
                      </a:r>
                      <a:endParaRPr lang="en-US" sz="1400" b="0" i="0" u="none" strike="noStrike" dirty="0">
                        <a:solidFill>
                          <a:schemeClr val="bg1"/>
                        </a:solidFill>
                        <a:effectLst/>
                        <a:latin typeface="+mj-ea"/>
                        <a:ea typeface="+mj-ea"/>
                      </a:endParaRPr>
                    </a:p>
                  </a:txBody>
                  <a:tcPr marL="9525" marR="9525" marT="9525" marB="0" anchor="ctr">
                    <a:solidFill>
                      <a:schemeClr val="bg2">
                        <a:lumMod val="10000"/>
                      </a:schemeClr>
                    </a:solidFill>
                  </a:tcPr>
                </a:tc>
                <a:tc>
                  <a:txBody>
                    <a:bodyPr/>
                    <a:lstStyle/>
                    <a:p>
                      <a:pPr algn="ctr" fontAlgn="ctr"/>
                      <a:r>
                        <a:rPr lang="en-US" sz="1400" b="0" i="0" u="none" strike="noStrike" dirty="0" smtClean="0">
                          <a:solidFill>
                            <a:schemeClr val="bg1"/>
                          </a:solidFill>
                          <a:effectLst/>
                          <a:latin typeface="+mj-ea"/>
                          <a:ea typeface="+mj-ea"/>
                        </a:rPr>
                        <a:t>Format</a:t>
                      </a:r>
                      <a:endParaRPr lang="en-US" sz="1400" b="0" i="0" u="none" strike="noStrike" dirty="0">
                        <a:solidFill>
                          <a:schemeClr val="bg1"/>
                        </a:solidFill>
                        <a:effectLst/>
                        <a:latin typeface="+mj-ea"/>
                        <a:ea typeface="+mj-ea"/>
                      </a:endParaRPr>
                    </a:p>
                  </a:txBody>
                  <a:tcPr marL="9525" marR="9525" marT="9525" marB="0" anchor="ctr">
                    <a:solidFill>
                      <a:schemeClr val="bg2">
                        <a:lumMod val="10000"/>
                      </a:schemeClr>
                    </a:solidFill>
                  </a:tcPr>
                </a:tc>
              </a:tr>
              <a:tr h="216000">
                <a:tc>
                  <a:txBody>
                    <a:bodyPr/>
                    <a:lstStyle/>
                    <a:p>
                      <a:pPr algn="ctr" fontAlgn="ctr"/>
                      <a:r>
                        <a:rPr lang="en-US" sz="1400" b="0" i="0" u="none" strike="noStrike" dirty="0" smtClean="0">
                          <a:solidFill>
                            <a:schemeClr val="bg1"/>
                          </a:solidFill>
                          <a:effectLst/>
                          <a:latin typeface="+mj-ea"/>
                          <a:ea typeface="+mj-ea"/>
                        </a:rPr>
                        <a:t>1</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smtClean="0">
                          <a:solidFill>
                            <a:schemeClr val="tx1"/>
                          </a:solidFill>
                          <a:effectLst/>
                          <a:latin typeface="+mj-ea"/>
                          <a:ea typeface="+mj-ea"/>
                        </a:rPr>
                        <a:t>D0315_REST</a:t>
                      </a:r>
                      <a:r>
                        <a:rPr lang="ja-JP" altLang="en-US" sz="1400" u="none" strike="noStrike" baseline="0" dirty="0" smtClean="0">
                          <a:solidFill>
                            <a:schemeClr val="tx1"/>
                          </a:solidFill>
                          <a:effectLst/>
                          <a:latin typeface="+mj-ea"/>
                          <a:ea typeface="+mj-ea"/>
                        </a:rPr>
                        <a:t> </a:t>
                      </a:r>
                      <a:r>
                        <a:rPr lang="en-US" altLang="ja-JP" sz="1400" u="none" strike="noStrike" baseline="0" dirty="0" smtClean="0">
                          <a:solidFill>
                            <a:schemeClr val="tx1"/>
                          </a:solidFill>
                          <a:effectLst/>
                          <a:latin typeface="+mj-ea"/>
                          <a:ea typeface="+mj-ea"/>
                        </a:rPr>
                        <a:t>API</a:t>
                      </a:r>
                      <a:r>
                        <a:rPr lang="ja-JP" altLang="en-US" sz="1400" u="none" strike="noStrike" baseline="0" dirty="0" smtClean="0">
                          <a:solidFill>
                            <a:schemeClr val="tx1"/>
                          </a:solidFill>
                          <a:effectLst/>
                          <a:latin typeface="+mj-ea"/>
                          <a:ea typeface="+mj-ea"/>
                        </a:rPr>
                        <a:t>仕様書</a:t>
                      </a:r>
                      <a:r>
                        <a:rPr lang="en-US" altLang="ja-JP" sz="1400" u="none" strike="noStrike" dirty="0" smtClean="0">
                          <a:solidFill>
                            <a:schemeClr val="tx1"/>
                          </a:solidFill>
                          <a:effectLst/>
                          <a:latin typeface="+mj-ea"/>
                          <a:ea typeface="+mj-ea"/>
                        </a:rPr>
                        <a:t>(REST SPI</a:t>
                      </a:r>
                      <a:r>
                        <a:rPr lang="en-US" altLang="ja-JP" sz="1400" u="none" strike="noStrike" baseline="0" dirty="0" smtClean="0">
                          <a:solidFill>
                            <a:schemeClr val="tx1"/>
                          </a:solidFill>
                          <a:effectLst/>
                          <a:latin typeface="+mj-ea"/>
                          <a:ea typeface="+mj-ea"/>
                        </a:rPr>
                        <a:t> specification</a:t>
                      </a:r>
                      <a:r>
                        <a:rPr lang="en-US" sz="1400" u="none" strike="noStrike" dirty="0" smtClean="0">
                          <a:solidFill>
                            <a:schemeClr val="tx1"/>
                          </a:solidFill>
                          <a:effectLst/>
                          <a:latin typeface="+mj-ea"/>
                          <a:ea typeface="+mj-ea"/>
                        </a:rPr>
                        <a:t>)</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err="1" smtClean="0">
                          <a:solidFill>
                            <a:schemeClr val="tx1"/>
                          </a:solidFill>
                          <a:effectLst/>
                          <a:latin typeface="+mj-ea"/>
                          <a:ea typeface="+mj-ea"/>
                        </a:rPr>
                        <a:t>Yaml</a:t>
                      </a:r>
                      <a:r>
                        <a:rPr lang="en-US" sz="1400" b="0" i="0" u="none" strike="noStrike" dirty="0" smtClean="0">
                          <a:solidFill>
                            <a:schemeClr val="tx1"/>
                          </a:solidFill>
                          <a:effectLst/>
                          <a:latin typeface="+mj-ea"/>
                          <a:ea typeface="+mj-ea"/>
                        </a:rPr>
                        <a:t> (Swagger)</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2</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D0400_</a:t>
                      </a:r>
                      <a:r>
                        <a:rPr lang="ja-JP" altLang="en-US" sz="1400" u="none" strike="noStrike" dirty="0">
                          <a:solidFill>
                            <a:schemeClr val="tx1"/>
                          </a:solidFill>
                          <a:effectLst/>
                          <a:latin typeface="+mj-ea"/>
                          <a:ea typeface="+mj-ea"/>
                        </a:rPr>
                        <a:t>バッチスケジュール一覧</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Batch schedule list)</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Excel</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3</a:t>
                      </a: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D0410_</a:t>
                      </a:r>
                      <a:r>
                        <a:rPr lang="ja-JP" altLang="en-US" sz="1400" u="none" strike="noStrike" dirty="0">
                          <a:solidFill>
                            <a:schemeClr val="tx1"/>
                          </a:solidFill>
                          <a:effectLst/>
                          <a:latin typeface="+mj-ea"/>
                          <a:ea typeface="+mj-ea"/>
                        </a:rPr>
                        <a:t>ビジネスプロセスフロー</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Business process flow)</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Excel + </a:t>
                      </a:r>
                      <a:r>
                        <a:rPr lang="en-US" sz="1400" b="0" i="0" u="none" strike="noStrike" dirty="0" err="1" smtClean="0">
                          <a:solidFill>
                            <a:schemeClr val="tx1"/>
                          </a:solidFill>
                          <a:effectLst/>
                          <a:latin typeface="+mj-ea"/>
                          <a:ea typeface="+mj-ea"/>
                        </a:rPr>
                        <a:t>Png</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altLang="ja-JP" sz="1400" b="0" i="0" u="none" strike="noStrike" dirty="0" smtClean="0">
                          <a:solidFill>
                            <a:schemeClr val="bg1"/>
                          </a:solidFill>
                          <a:effectLst/>
                          <a:latin typeface="+mj-ea"/>
                          <a:ea typeface="+mj-ea"/>
                        </a:rPr>
                        <a:t>4</a:t>
                      </a:r>
                      <a:endParaRPr lang="en-US" altLang="ja-JP"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altLang="ja-JP" sz="1400" u="none" strike="noStrike" dirty="0">
                          <a:solidFill>
                            <a:schemeClr val="tx1"/>
                          </a:solidFill>
                          <a:effectLst/>
                          <a:latin typeface="+mj-ea"/>
                          <a:ea typeface="+mj-ea"/>
                        </a:rPr>
                        <a:t>D0420_</a:t>
                      </a:r>
                      <a:r>
                        <a:rPr lang="ja-JP" altLang="en-US" sz="1400" u="none" strike="noStrike" dirty="0">
                          <a:solidFill>
                            <a:schemeClr val="tx1"/>
                          </a:solidFill>
                          <a:effectLst/>
                          <a:latin typeface="+mj-ea"/>
                          <a:ea typeface="+mj-ea"/>
                        </a:rPr>
                        <a:t>ステップタスクリスト</a:t>
                      </a:r>
                      <a:r>
                        <a:rPr lang="en-US" altLang="ja-JP" sz="1400" u="none" strike="noStrike" dirty="0">
                          <a:solidFill>
                            <a:schemeClr val="tx1"/>
                          </a:solidFill>
                          <a:effectLst/>
                          <a:latin typeface="+mj-ea"/>
                          <a:ea typeface="+mj-ea"/>
                        </a:rPr>
                        <a:t>(Step task list)</a:t>
                      </a:r>
                      <a:endParaRPr lang="en-US" altLang="ja-JP"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altLang="ja-JP" sz="1400" b="0" i="0" u="none" strike="noStrike" dirty="0" smtClean="0">
                          <a:solidFill>
                            <a:schemeClr val="tx1"/>
                          </a:solidFill>
                          <a:effectLst/>
                          <a:latin typeface="+mj-ea"/>
                          <a:ea typeface="+mj-ea"/>
                        </a:rPr>
                        <a:t>Excel</a:t>
                      </a:r>
                      <a:endParaRPr lang="en-US" altLang="ja-JP"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5</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D0421_</a:t>
                      </a:r>
                      <a:r>
                        <a:rPr lang="ja-JP" altLang="en-US" sz="1400" u="none" strike="noStrike" dirty="0">
                          <a:solidFill>
                            <a:schemeClr val="tx1"/>
                          </a:solidFill>
                          <a:effectLst/>
                          <a:latin typeface="+mj-ea"/>
                          <a:ea typeface="+mj-ea"/>
                        </a:rPr>
                        <a:t>メインステップ仕様書</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Main step specification)</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Markdown</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6</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D0422_</a:t>
                      </a:r>
                      <a:r>
                        <a:rPr lang="ja-JP" altLang="en-US" sz="1400" u="none" strike="noStrike" dirty="0">
                          <a:solidFill>
                            <a:schemeClr val="tx1"/>
                          </a:solidFill>
                          <a:effectLst/>
                          <a:latin typeface="+mj-ea"/>
                          <a:ea typeface="+mj-ea"/>
                        </a:rPr>
                        <a:t>サブステップ仕様書</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Sub step specification)</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Markdown + </a:t>
                      </a:r>
                      <a:r>
                        <a:rPr lang="en-US" sz="1400" b="0" i="0" u="none" strike="noStrike" dirty="0" err="1" smtClean="0">
                          <a:solidFill>
                            <a:schemeClr val="tx1"/>
                          </a:solidFill>
                          <a:effectLst/>
                          <a:latin typeface="+mj-ea"/>
                          <a:ea typeface="+mj-ea"/>
                        </a:rPr>
                        <a:t>Png</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7</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D0423_</a:t>
                      </a:r>
                      <a:r>
                        <a:rPr lang="ja-JP" altLang="en-US" sz="1400" u="none" strike="noStrike" dirty="0">
                          <a:solidFill>
                            <a:schemeClr val="tx1"/>
                          </a:solidFill>
                          <a:effectLst/>
                          <a:latin typeface="+mj-ea"/>
                          <a:ea typeface="+mj-ea"/>
                        </a:rPr>
                        <a:t>タスク仕様書</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Task specification)</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Markdown</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8</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D0440_</a:t>
                      </a:r>
                      <a:r>
                        <a:rPr lang="ja-JP" altLang="en-US" sz="1400" u="none" strike="noStrike" dirty="0">
                          <a:solidFill>
                            <a:schemeClr val="tx1"/>
                          </a:solidFill>
                          <a:effectLst/>
                          <a:latin typeface="+mj-ea"/>
                          <a:ea typeface="+mj-ea"/>
                        </a:rPr>
                        <a:t>データ一覧</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Data list)</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Excel</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9</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D0450_</a:t>
                      </a:r>
                      <a:r>
                        <a:rPr lang="ja-JP" altLang="en-US" sz="1400" u="none" strike="noStrike" dirty="0">
                          <a:solidFill>
                            <a:schemeClr val="tx1"/>
                          </a:solidFill>
                          <a:effectLst/>
                          <a:latin typeface="+mj-ea"/>
                          <a:ea typeface="+mj-ea"/>
                        </a:rPr>
                        <a:t>データ仕様書</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Data specification)</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Markdown</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10</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D0460_</a:t>
                      </a:r>
                      <a:r>
                        <a:rPr lang="ja-JP" altLang="en-US" sz="1400" u="none" strike="noStrike" dirty="0">
                          <a:solidFill>
                            <a:schemeClr val="tx1"/>
                          </a:solidFill>
                          <a:effectLst/>
                          <a:latin typeface="+mj-ea"/>
                          <a:ea typeface="+mj-ea"/>
                        </a:rPr>
                        <a:t>ファイル一覧</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File list)</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Excel</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11</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D0470_</a:t>
                      </a:r>
                      <a:r>
                        <a:rPr lang="ja-JP" altLang="en-US" sz="1400" u="none" strike="noStrike" dirty="0">
                          <a:solidFill>
                            <a:schemeClr val="tx1"/>
                          </a:solidFill>
                          <a:effectLst/>
                          <a:latin typeface="+mj-ea"/>
                          <a:ea typeface="+mj-ea"/>
                        </a:rPr>
                        <a:t>ファイル仕様書</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File specification)</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Markdown</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sz="1400" b="0" i="0" u="none" strike="noStrike" dirty="0" smtClean="0">
                          <a:solidFill>
                            <a:schemeClr val="bg1"/>
                          </a:solidFill>
                          <a:effectLst/>
                          <a:latin typeface="+mj-ea"/>
                          <a:ea typeface="+mj-ea"/>
                        </a:rPr>
                        <a:t>12</a:t>
                      </a:r>
                      <a:endParaRPr lang="en-US"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sz="1400" u="none" strike="noStrike" dirty="0">
                          <a:solidFill>
                            <a:schemeClr val="tx1"/>
                          </a:solidFill>
                          <a:effectLst/>
                          <a:latin typeface="+mj-ea"/>
                          <a:ea typeface="+mj-ea"/>
                        </a:rPr>
                        <a:t>D0480_</a:t>
                      </a:r>
                      <a:r>
                        <a:rPr lang="ja-JP" altLang="en-US" sz="1400" u="none" strike="noStrike" dirty="0">
                          <a:solidFill>
                            <a:schemeClr val="tx1"/>
                          </a:solidFill>
                          <a:effectLst/>
                          <a:latin typeface="+mj-ea"/>
                          <a:ea typeface="+mj-ea"/>
                        </a:rPr>
                        <a:t>メッセージ一覧</a:t>
                      </a:r>
                      <a:r>
                        <a:rPr lang="en-US" altLang="ja-JP" sz="1400" u="none" strike="noStrike" dirty="0">
                          <a:solidFill>
                            <a:schemeClr val="tx1"/>
                          </a:solidFill>
                          <a:effectLst/>
                          <a:latin typeface="+mj-ea"/>
                          <a:ea typeface="+mj-ea"/>
                        </a:rPr>
                        <a:t>(</a:t>
                      </a:r>
                      <a:r>
                        <a:rPr lang="en-US" sz="1400" u="none" strike="noStrike" dirty="0">
                          <a:solidFill>
                            <a:schemeClr val="tx1"/>
                          </a:solidFill>
                          <a:effectLst/>
                          <a:latin typeface="+mj-ea"/>
                          <a:ea typeface="+mj-ea"/>
                        </a:rPr>
                        <a:t>Message list)</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sz="1400" b="0" i="0" u="none" strike="noStrike" dirty="0" smtClean="0">
                          <a:solidFill>
                            <a:schemeClr val="tx1"/>
                          </a:solidFill>
                          <a:effectLst/>
                          <a:latin typeface="+mj-ea"/>
                          <a:ea typeface="+mj-ea"/>
                        </a:rPr>
                        <a:t>Excel</a:t>
                      </a:r>
                      <a:endParaRPr lang="en-US"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r h="216000">
                <a:tc>
                  <a:txBody>
                    <a:bodyPr/>
                    <a:lstStyle/>
                    <a:p>
                      <a:pPr algn="ctr" fontAlgn="ctr"/>
                      <a:r>
                        <a:rPr lang="en-US" altLang="ja-JP" sz="1400" b="0" i="0" u="none" strike="noStrike" dirty="0" smtClean="0">
                          <a:solidFill>
                            <a:schemeClr val="bg1"/>
                          </a:solidFill>
                          <a:effectLst/>
                          <a:latin typeface="+mj-ea"/>
                          <a:ea typeface="+mj-ea"/>
                        </a:rPr>
                        <a:t>13</a:t>
                      </a:r>
                      <a:endParaRPr lang="en-US" altLang="ja-JP" sz="1400" b="0" i="0" u="none" strike="noStrike" dirty="0">
                        <a:solidFill>
                          <a:schemeClr val="bg1"/>
                        </a:solidFill>
                        <a:effectLst/>
                        <a:latin typeface="+mj-ea"/>
                        <a:ea typeface="+mj-ea"/>
                      </a:endParaRPr>
                    </a:p>
                  </a:txBody>
                  <a:tcPr marL="9525" marR="9525" marT="9525" marB="0" anchor="ctr">
                    <a:solidFill>
                      <a:schemeClr val="tx1">
                        <a:lumMod val="65000"/>
                        <a:lumOff val="35000"/>
                      </a:schemeClr>
                    </a:solidFill>
                  </a:tcPr>
                </a:tc>
                <a:tc>
                  <a:txBody>
                    <a:bodyPr/>
                    <a:lstStyle/>
                    <a:p>
                      <a:pPr algn="l" fontAlgn="ctr"/>
                      <a:r>
                        <a:rPr lang="en-US" altLang="ja-JP" sz="1400" u="none" strike="noStrike" dirty="0">
                          <a:solidFill>
                            <a:schemeClr val="tx1"/>
                          </a:solidFill>
                          <a:effectLst/>
                          <a:latin typeface="+mj-ea"/>
                          <a:ea typeface="+mj-ea"/>
                        </a:rPr>
                        <a:t>D0490_CRUD</a:t>
                      </a:r>
                      <a:r>
                        <a:rPr lang="ja-JP" altLang="en-US" sz="1400" u="none" strike="noStrike" dirty="0">
                          <a:solidFill>
                            <a:schemeClr val="tx1"/>
                          </a:solidFill>
                          <a:effectLst/>
                          <a:latin typeface="+mj-ea"/>
                          <a:ea typeface="+mj-ea"/>
                        </a:rPr>
                        <a:t>マトリックス</a:t>
                      </a:r>
                      <a:r>
                        <a:rPr lang="en-US" altLang="ja-JP" sz="1400" u="none" strike="noStrike" dirty="0">
                          <a:solidFill>
                            <a:schemeClr val="tx1"/>
                          </a:solidFill>
                          <a:effectLst/>
                          <a:latin typeface="+mj-ea"/>
                          <a:ea typeface="+mj-ea"/>
                        </a:rPr>
                        <a:t>(CRUD matrix)</a:t>
                      </a:r>
                      <a:endParaRPr lang="en-US" altLang="ja-JP"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c>
                  <a:txBody>
                    <a:bodyPr/>
                    <a:lstStyle/>
                    <a:p>
                      <a:pPr algn="l" fontAlgn="ctr"/>
                      <a:r>
                        <a:rPr lang="en-US" altLang="ja-JP" sz="1400" b="0" i="0" u="none" strike="noStrike" dirty="0" smtClean="0">
                          <a:solidFill>
                            <a:schemeClr val="tx1"/>
                          </a:solidFill>
                          <a:effectLst/>
                          <a:latin typeface="+mj-ea"/>
                          <a:ea typeface="+mj-ea"/>
                        </a:rPr>
                        <a:t>Excel</a:t>
                      </a:r>
                      <a:endParaRPr lang="en-US" altLang="ja-JP" sz="1400" b="0" i="0" u="none" strike="noStrike" dirty="0">
                        <a:solidFill>
                          <a:schemeClr val="tx1"/>
                        </a:solidFill>
                        <a:effectLst/>
                        <a:latin typeface="+mj-ea"/>
                        <a:ea typeface="+mj-ea"/>
                      </a:endParaRPr>
                    </a:p>
                  </a:txBody>
                  <a:tcPr marL="9525" marR="9525" marT="9525" marB="0" anchor="ctr">
                    <a:solidFill>
                      <a:schemeClr val="bg1">
                        <a:lumMod val="95000"/>
                      </a:schemeClr>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1191" y="3157917"/>
            <a:ext cx="2771913" cy="480131"/>
          </a:xfrm>
        </p:spPr>
        <p:txBody>
          <a:bodyPr/>
          <a:lstStyle/>
          <a:p>
            <a:r>
              <a:rPr lang="en-US" altLang="ja-JP" sz="2800" dirty="0" smtClean="0"/>
              <a:t>IB2 </a:t>
            </a:r>
            <a:r>
              <a:rPr lang="en-US" altLang="ja-JP" sz="2800" dirty="0" smtClean="0"/>
              <a:t>&amp; IS0</a:t>
            </a:r>
            <a:r>
              <a:rPr lang="ja-JP" altLang="en-US" sz="2800" dirty="0" smtClean="0"/>
              <a:t>の活動</a:t>
            </a:r>
            <a:endParaRPr kumimoji="1" lang="ja-JP" altLang="en-US" sz="2800" dirty="0"/>
          </a:p>
        </p:txBody>
      </p:sp>
      <p:sp>
        <p:nvSpPr>
          <p:cNvPr id="3" name="スライド番号プレースホルダ 2"/>
          <p:cNvSpPr>
            <a:spLocks noGrp="1"/>
          </p:cNvSpPr>
          <p:nvPr>
            <p:ph type="sldNum" sz="quarter" idx="10"/>
          </p:nvPr>
        </p:nvSpPr>
        <p:spPr/>
        <p:txBody>
          <a:bodyPr/>
          <a:lstStyle/>
          <a:p>
            <a:pPr>
              <a:defRPr/>
            </a:pPr>
            <a:fld id="{B69A64E9-DEE1-40B5-88E8-A6C3DD001D0B}" type="slidenum">
              <a:rPr lang="en-US" altLang="ja-JP" smtClean="0">
                <a:solidFill>
                  <a:prstClr val="black"/>
                </a:solidFill>
                <a:ea typeface="HGPｺﾞｼｯｸE"/>
              </a:rPr>
              <a:pPr>
                <a:defRPr/>
              </a:pPr>
              <a:t>43</a:t>
            </a:fld>
            <a:endParaRPr lang="en-US" altLang="ja-JP">
              <a:solidFill>
                <a:prstClr val="black"/>
              </a:solidFill>
              <a:ea typeface="HGPｺﾞｼｯｸE"/>
            </a:endParaRPr>
          </a:p>
        </p:txBody>
      </p:sp>
      <p:cxnSp>
        <p:nvCxnSpPr>
          <p:cNvPr id="6" name="直線コネクタ 5"/>
          <p:cNvCxnSpPr/>
          <p:nvPr/>
        </p:nvCxnSpPr>
        <p:spPr bwMode="auto">
          <a:xfrm>
            <a:off x="680276" y="3718823"/>
            <a:ext cx="2736000" cy="0"/>
          </a:xfrm>
          <a:prstGeom prst="line">
            <a:avLst/>
          </a:prstGeom>
          <a:noFill/>
          <a:ln w="9525"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xmlns="" val="13196736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gray">
          <a:xfrm>
            <a:off x="467544" y="1956302"/>
            <a:ext cx="4138241" cy="400772"/>
          </a:xfrm>
          <a:prstGeom prst="rect">
            <a:avLst/>
          </a:prstGeom>
          <a:solidFill>
            <a:schemeClr val="accent1"/>
          </a:solidFill>
          <a:ln w="12700" algn="ctr">
            <a:solidFill>
              <a:schemeClr val="bg1"/>
            </a:solidFill>
            <a:miter lim="800000"/>
            <a:headEnd/>
            <a:tailEnd/>
          </a:ln>
        </p:spPr>
        <p:txBody>
          <a:bodyPr anchor="ctr"/>
          <a:lstStyle>
            <a:lvl1pPr eaLnBrk="0" hangingPunct="0">
              <a:defRPr kumimoji="1" sz="2400">
                <a:solidFill>
                  <a:schemeClr val="tx1"/>
                </a:solidFill>
                <a:latin typeface="NissanAG-Medium" pitchFamily="50" charset="0"/>
                <a:ea typeface="ＭＳ Ｐゴシック" pitchFamily="50" charset="-128"/>
              </a:defRPr>
            </a:lvl1pPr>
            <a:lvl2pPr marL="742950" indent="-285750" eaLnBrk="0" hangingPunct="0">
              <a:defRPr kumimoji="1" sz="2400">
                <a:solidFill>
                  <a:schemeClr val="tx1"/>
                </a:solidFill>
                <a:latin typeface="NissanAG-Medium" pitchFamily="50" charset="0"/>
                <a:ea typeface="ＭＳ Ｐゴシック" pitchFamily="50" charset="-128"/>
              </a:defRPr>
            </a:lvl2pPr>
            <a:lvl3pPr marL="1143000" indent="-228600" eaLnBrk="0" hangingPunct="0">
              <a:defRPr kumimoji="1" sz="2400">
                <a:solidFill>
                  <a:schemeClr val="tx1"/>
                </a:solidFill>
                <a:latin typeface="NissanAG-Medium" pitchFamily="50" charset="0"/>
                <a:ea typeface="ＭＳ Ｐゴシック" pitchFamily="50" charset="-128"/>
              </a:defRPr>
            </a:lvl3pPr>
            <a:lvl4pPr marL="1600200" indent="-228600" eaLnBrk="0" hangingPunct="0">
              <a:defRPr kumimoji="1" sz="2400">
                <a:solidFill>
                  <a:schemeClr val="tx1"/>
                </a:solidFill>
                <a:latin typeface="NissanAG-Medium" pitchFamily="50" charset="0"/>
                <a:ea typeface="ＭＳ Ｐゴシック" pitchFamily="50" charset="-128"/>
              </a:defRPr>
            </a:lvl4pPr>
            <a:lvl5pPr marL="2057400" indent="-228600" eaLnBrk="0" hangingPunct="0">
              <a:defRPr kumimoji="1" sz="2400">
                <a:solidFill>
                  <a:schemeClr val="tx1"/>
                </a:solidFill>
                <a:latin typeface="NissanAG-Medium" pitchFamily="50"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9pPr>
          </a:lstStyle>
          <a:p>
            <a:pPr algn="ctr" eaLnBrk="1" hangingPunct="1"/>
            <a:r>
              <a:rPr kumimoji="0" lang="en-US" altLang="ja-JP" sz="1400" b="1" dirty="0" smtClean="0">
                <a:solidFill>
                  <a:schemeClr val="bg1"/>
                </a:solidFill>
                <a:latin typeface="+mn-ea"/>
                <a:ea typeface="+mn-ea"/>
                <a:cs typeface="Meiryo UI" pitchFamily="50" charset="-128"/>
              </a:rPr>
              <a:t>Issue</a:t>
            </a:r>
            <a:endParaRPr kumimoji="0" lang="ja-JP" altLang="en-US" sz="1400" b="1" dirty="0">
              <a:solidFill>
                <a:schemeClr val="bg1"/>
              </a:solidFill>
              <a:latin typeface="+mn-ea"/>
              <a:ea typeface="+mn-ea"/>
              <a:cs typeface="Meiryo UI" pitchFamily="50" charset="-128"/>
            </a:endParaRPr>
          </a:p>
        </p:txBody>
      </p:sp>
      <p:sp>
        <p:nvSpPr>
          <p:cNvPr id="7" name="Rectangle 14"/>
          <p:cNvSpPr>
            <a:spLocks noChangeArrowheads="1"/>
          </p:cNvSpPr>
          <p:nvPr/>
        </p:nvSpPr>
        <p:spPr bwMode="gray">
          <a:xfrm>
            <a:off x="467544" y="3104624"/>
            <a:ext cx="1242138" cy="648073"/>
          </a:xfrm>
          <a:prstGeom prst="rect">
            <a:avLst/>
          </a:prstGeom>
          <a:solidFill>
            <a:schemeClr val="bg2">
              <a:lumMod val="20000"/>
              <a:lumOff val="80000"/>
            </a:schemeClr>
          </a:solidFill>
          <a:ln w="19050" algn="ctr">
            <a:solidFill>
              <a:srgbClr val="FF6600"/>
            </a:solidFill>
            <a:miter lim="800000"/>
            <a:headEnd/>
            <a:tailEnd/>
          </a:ln>
        </p:spPr>
        <p:txBody>
          <a:bodyPr wrap="square" anchor="ctr"/>
          <a:lstStyle/>
          <a:p>
            <a:pPr algn="ctr"/>
            <a:r>
              <a:rPr kumimoji="0" lang="ja-JP" altLang="en-US" sz="1400" dirty="0" smtClean="0">
                <a:latin typeface="+mn-ea"/>
                <a:ea typeface="+mn-ea"/>
                <a:cs typeface="Meiryo UI" pitchFamily="50" charset="-128"/>
              </a:rPr>
              <a:t>モノリシック</a:t>
            </a:r>
            <a:endParaRPr kumimoji="0" lang="en-US" altLang="ja-JP" sz="1400" dirty="0">
              <a:latin typeface="+mn-ea"/>
              <a:ea typeface="+mn-ea"/>
              <a:cs typeface="Meiryo UI" pitchFamily="50" charset="-128"/>
            </a:endParaRPr>
          </a:p>
        </p:txBody>
      </p:sp>
      <p:sp>
        <p:nvSpPr>
          <p:cNvPr id="8" name="Rectangle 23"/>
          <p:cNvSpPr>
            <a:spLocks noChangeArrowheads="1"/>
          </p:cNvSpPr>
          <p:nvPr/>
        </p:nvSpPr>
        <p:spPr bwMode="gray">
          <a:xfrm>
            <a:off x="143508" y="3104624"/>
            <a:ext cx="270030" cy="648073"/>
          </a:xfrm>
          <a:prstGeom prst="rect">
            <a:avLst/>
          </a:prstGeom>
          <a:solidFill>
            <a:schemeClr val="accent1"/>
          </a:solidFill>
          <a:ln>
            <a:noFill/>
          </a:ln>
          <a:extLst/>
        </p:spPr>
        <p:txBody>
          <a:bodyPr wrap="none" tIns="118800" bIns="118800" anchor="ctr" anchorCtr="1"/>
          <a:lstStyle/>
          <a:p>
            <a:r>
              <a:rPr lang="ja-JP" altLang="en-US" sz="1600">
                <a:solidFill>
                  <a:schemeClr val="bg1"/>
                </a:solidFill>
                <a:latin typeface="+mn-ea"/>
                <a:ea typeface="+mn-ea"/>
                <a:cs typeface="Meiryo UI" pitchFamily="50" charset="-128"/>
              </a:rPr>
              <a:t>②</a:t>
            </a:r>
          </a:p>
        </p:txBody>
      </p:sp>
      <p:sp>
        <p:nvSpPr>
          <p:cNvPr id="9" name="Rectangle 13"/>
          <p:cNvSpPr>
            <a:spLocks noChangeArrowheads="1"/>
          </p:cNvSpPr>
          <p:nvPr/>
        </p:nvSpPr>
        <p:spPr bwMode="auto">
          <a:xfrm>
            <a:off x="6225965" y="3104624"/>
            <a:ext cx="2700300" cy="64807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3600" tIns="46800" rIns="93600" bIns="46800" anchor="ctr"/>
          <a:lstStyle/>
          <a:p>
            <a:pPr>
              <a:defRPr/>
            </a:pPr>
            <a:r>
              <a:rPr kumimoji="0" lang="ja-JP" altLang="en-US" sz="1050" dirty="0" smtClean="0">
                <a:latin typeface="+mn-ea"/>
                <a:ea typeface="+mn-ea"/>
                <a:cs typeface="Meiryo UI" pitchFamily="50" charset="-128"/>
              </a:rPr>
              <a:t>システム要素（プロセス、データ、</a:t>
            </a:r>
            <a:r>
              <a:rPr kumimoji="0" lang="en-US" altLang="ja-JP" sz="1050" dirty="0" smtClean="0">
                <a:latin typeface="+mn-ea"/>
                <a:ea typeface="+mn-ea"/>
                <a:cs typeface="Meiryo UI" pitchFamily="50" charset="-128"/>
              </a:rPr>
              <a:t>UI</a:t>
            </a:r>
            <a:r>
              <a:rPr kumimoji="0" lang="ja-JP" altLang="en-US" sz="1050" dirty="0" smtClean="0">
                <a:latin typeface="+mn-ea"/>
                <a:ea typeface="+mn-ea"/>
                <a:cs typeface="Meiryo UI" pitchFamily="50" charset="-128"/>
              </a:rPr>
              <a:t>）を分離し、疎結合化する。これらの要素は標準</a:t>
            </a:r>
            <a:r>
              <a:rPr kumimoji="0" lang="en-US" altLang="ja-JP" sz="1050" dirty="0" smtClean="0">
                <a:latin typeface="+mn-ea"/>
                <a:ea typeface="+mn-ea"/>
                <a:cs typeface="Meiryo UI" pitchFamily="50" charset="-128"/>
              </a:rPr>
              <a:t>I./F</a:t>
            </a:r>
            <a:r>
              <a:rPr kumimoji="0" lang="ja-JP" altLang="en-US" sz="1050" dirty="0" smtClean="0">
                <a:latin typeface="+mn-ea"/>
                <a:ea typeface="+mn-ea"/>
                <a:cs typeface="Meiryo UI" pitchFamily="50" charset="-128"/>
              </a:rPr>
              <a:t>を介して接続される</a:t>
            </a:r>
            <a:endParaRPr kumimoji="0" lang="en-US" altLang="ja-JP" sz="1050" dirty="0" smtClean="0">
              <a:latin typeface="+mn-ea"/>
              <a:ea typeface="+mn-ea"/>
              <a:cs typeface="Meiryo UI" pitchFamily="50" charset="-128"/>
            </a:endParaRPr>
          </a:p>
        </p:txBody>
      </p:sp>
      <p:sp>
        <p:nvSpPr>
          <p:cNvPr id="10" name="Rectangle 15"/>
          <p:cNvSpPr>
            <a:spLocks noChangeArrowheads="1"/>
          </p:cNvSpPr>
          <p:nvPr/>
        </p:nvSpPr>
        <p:spPr bwMode="gray">
          <a:xfrm>
            <a:off x="467544" y="2388350"/>
            <a:ext cx="1242138" cy="644267"/>
          </a:xfrm>
          <a:prstGeom prst="rect">
            <a:avLst/>
          </a:prstGeom>
          <a:solidFill>
            <a:schemeClr val="bg2">
              <a:lumMod val="20000"/>
              <a:lumOff val="80000"/>
            </a:schemeClr>
          </a:solidFill>
          <a:ln w="19050" algn="ctr">
            <a:solidFill>
              <a:srgbClr val="FF6600"/>
            </a:solidFill>
            <a:miter lim="800000"/>
            <a:headEnd/>
            <a:tailEnd/>
          </a:ln>
        </p:spPr>
        <p:txBody>
          <a:bodyPr wrap="square" anchor="ctr"/>
          <a:lstStyle/>
          <a:p>
            <a:pPr algn="ctr"/>
            <a:r>
              <a:rPr kumimoji="0" lang="ja-JP" altLang="en-US" sz="1400" dirty="0" smtClean="0">
                <a:latin typeface="+mn-ea"/>
                <a:ea typeface="+mn-ea"/>
                <a:cs typeface="Meiryo UI" pitchFamily="50" charset="-128"/>
              </a:rPr>
              <a:t>手動プロセス</a:t>
            </a:r>
            <a:endParaRPr kumimoji="0" lang="ja-JP" altLang="en-US" sz="1400" dirty="0">
              <a:latin typeface="+mn-ea"/>
              <a:ea typeface="+mn-ea"/>
              <a:cs typeface="Meiryo UI" pitchFamily="50" charset="-128"/>
            </a:endParaRPr>
          </a:p>
        </p:txBody>
      </p:sp>
      <p:sp>
        <p:nvSpPr>
          <p:cNvPr id="11" name="Rectangle 24"/>
          <p:cNvSpPr>
            <a:spLocks noChangeArrowheads="1"/>
          </p:cNvSpPr>
          <p:nvPr/>
        </p:nvSpPr>
        <p:spPr bwMode="gray">
          <a:xfrm>
            <a:off x="143508" y="2388350"/>
            <a:ext cx="270030" cy="644267"/>
          </a:xfrm>
          <a:prstGeom prst="rect">
            <a:avLst/>
          </a:prstGeom>
          <a:solidFill>
            <a:schemeClr val="accent1"/>
          </a:solidFill>
          <a:ln>
            <a:noFill/>
          </a:ln>
          <a:extLst/>
        </p:spPr>
        <p:txBody>
          <a:bodyPr wrap="none" tIns="118800" bIns="118800" anchor="ctr" anchorCtr="1"/>
          <a:lstStyle/>
          <a:p>
            <a:r>
              <a:rPr lang="ja-JP" altLang="en-US" sz="1600" dirty="0">
                <a:solidFill>
                  <a:schemeClr val="bg1"/>
                </a:solidFill>
                <a:latin typeface="+mn-ea"/>
                <a:ea typeface="+mn-ea"/>
                <a:cs typeface="Meiryo UI" pitchFamily="50" charset="-128"/>
              </a:rPr>
              <a:t>①</a:t>
            </a:r>
          </a:p>
        </p:txBody>
      </p:sp>
      <p:sp>
        <p:nvSpPr>
          <p:cNvPr id="12" name="Rectangle 16"/>
          <p:cNvSpPr>
            <a:spLocks noChangeArrowheads="1"/>
          </p:cNvSpPr>
          <p:nvPr/>
        </p:nvSpPr>
        <p:spPr bwMode="auto">
          <a:xfrm>
            <a:off x="6225965" y="2388350"/>
            <a:ext cx="2700300" cy="64426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3600" tIns="46800" rIns="93600" bIns="46800" anchor="ctr"/>
          <a:lstStyle/>
          <a:p>
            <a:pPr>
              <a:defRPr/>
            </a:pPr>
            <a:r>
              <a:rPr kumimoji="0" lang="ja-JP" altLang="en-US" sz="1050" dirty="0" smtClean="0">
                <a:latin typeface="+mn-ea"/>
                <a:ea typeface="+mn-ea"/>
                <a:cs typeface="Meiryo UI" pitchFamily="50" charset="-128"/>
              </a:rPr>
              <a:t>信頼性を犠牲にすることなく、アプリケーションの</a:t>
            </a:r>
            <a:r>
              <a:rPr kumimoji="0" lang="en-US" altLang="ja-JP" sz="1050" dirty="0" smtClean="0">
                <a:latin typeface="+mn-ea"/>
                <a:ea typeface="+mn-ea"/>
                <a:cs typeface="Meiryo UI" pitchFamily="50" charset="-128"/>
              </a:rPr>
              <a:t>Delivery</a:t>
            </a:r>
            <a:r>
              <a:rPr kumimoji="0" lang="ja-JP" altLang="en-US" sz="1050" dirty="0" smtClean="0">
                <a:latin typeface="+mn-ea"/>
                <a:ea typeface="+mn-ea"/>
                <a:cs typeface="Meiryo UI" pitchFamily="50" charset="-128"/>
              </a:rPr>
              <a:t>を高速化。</a:t>
            </a:r>
            <a:endParaRPr kumimoji="0" lang="en-US" altLang="ja-JP" sz="1050" dirty="0" smtClean="0">
              <a:latin typeface="+mn-ea"/>
              <a:ea typeface="+mn-ea"/>
              <a:cs typeface="Meiryo UI" pitchFamily="50" charset="-128"/>
            </a:endParaRPr>
          </a:p>
          <a:p>
            <a:pPr>
              <a:defRPr/>
            </a:pPr>
            <a:r>
              <a:rPr kumimoji="0" lang="en-US" altLang="ja-JP" sz="1050" dirty="0" smtClean="0">
                <a:latin typeface="+mn-ea"/>
                <a:ea typeface="+mn-ea"/>
                <a:cs typeface="Meiryo UI" pitchFamily="50" charset="-128"/>
              </a:rPr>
              <a:t>Infrastructure as Code, CI/CD, </a:t>
            </a:r>
            <a:r>
              <a:rPr kumimoji="0" lang="ja-JP" altLang="en-US" sz="1050" dirty="0" smtClean="0">
                <a:latin typeface="+mn-ea"/>
                <a:ea typeface="+mn-ea"/>
                <a:cs typeface="Meiryo UI" pitchFamily="50" charset="-128"/>
              </a:rPr>
              <a:t>テストシミュレーション</a:t>
            </a:r>
            <a:endParaRPr kumimoji="0" lang="en-US" altLang="ja-JP" sz="1050" dirty="0" smtClean="0">
              <a:latin typeface="+mn-ea"/>
              <a:ea typeface="+mn-ea"/>
              <a:cs typeface="Meiryo UI" pitchFamily="50" charset="-128"/>
            </a:endParaRPr>
          </a:p>
        </p:txBody>
      </p:sp>
      <p:sp>
        <p:nvSpPr>
          <p:cNvPr id="13" name="Rectangle 6"/>
          <p:cNvSpPr>
            <a:spLocks noChangeArrowheads="1"/>
          </p:cNvSpPr>
          <p:nvPr/>
        </p:nvSpPr>
        <p:spPr bwMode="gray">
          <a:xfrm>
            <a:off x="143508" y="3824859"/>
            <a:ext cx="270030" cy="829171"/>
          </a:xfrm>
          <a:prstGeom prst="rect">
            <a:avLst/>
          </a:prstGeom>
          <a:solidFill>
            <a:schemeClr val="accent1"/>
          </a:solidFill>
          <a:ln>
            <a:noFill/>
          </a:ln>
          <a:extLst/>
        </p:spPr>
        <p:txBody>
          <a:bodyPr wrap="none" tIns="118800" bIns="118800" anchor="ctr" anchorCtr="1"/>
          <a:lstStyle/>
          <a:p>
            <a:r>
              <a:rPr lang="ja-JP" altLang="en-US" sz="1600">
                <a:solidFill>
                  <a:schemeClr val="bg1"/>
                </a:solidFill>
                <a:latin typeface="+mn-ea"/>
                <a:ea typeface="+mn-ea"/>
                <a:cs typeface="Meiryo UI" pitchFamily="50" charset="-128"/>
              </a:rPr>
              <a:t>③</a:t>
            </a:r>
          </a:p>
        </p:txBody>
      </p:sp>
      <p:sp>
        <p:nvSpPr>
          <p:cNvPr id="14" name="Rectangle 19"/>
          <p:cNvSpPr>
            <a:spLocks noChangeArrowheads="1"/>
          </p:cNvSpPr>
          <p:nvPr/>
        </p:nvSpPr>
        <p:spPr bwMode="gray">
          <a:xfrm>
            <a:off x="467544" y="3824859"/>
            <a:ext cx="1242138" cy="829171"/>
          </a:xfrm>
          <a:prstGeom prst="rect">
            <a:avLst/>
          </a:prstGeom>
          <a:solidFill>
            <a:schemeClr val="bg2">
              <a:lumMod val="20000"/>
              <a:lumOff val="80000"/>
            </a:schemeClr>
          </a:solidFill>
          <a:ln w="19050" algn="ctr">
            <a:solidFill>
              <a:srgbClr val="FF6600"/>
            </a:solidFill>
            <a:miter lim="800000"/>
            <a:headEnd/>
            <a:tailEnd/>
          </a:ln>
        </p:spPr>
        <p:txBody>
          <a:bodyPr wrap="square" anchor="ctr"/>
          <a:lstStyle/>
          <a:p>
            <a:pPr algn="ctr"/>
            <a:r>
              <a:rPr kumimoji="0" lang="ja-JP" altLang="en-US" sz="1400" dirty="0" smtClean="0">
                <a:latin typeface="+mn-ea"/>
                <a:ea typeface="+mn-ea"/>
                <a:cs typeface="Meiryo UI" pitchFamily="50" charset="-128"/>
              </a:rPr>
              <a:t>従来プロセス</a:t>
            </a:r>
            <a:endParaRPr kumimoji="0" lang="ja-JP" altLang="en-US" sz="1400" dirty="0">
              <a:latin typeface="+mn-ea"/>
              <a:ea typeface="+mn-ea"/>
              <a:cs typeface="Meiryo UI" pitchFamily="50" charset="-128"/>
            </a:endParaRPr>
          </a:p>
        </p:txBody>
      </p:sp>
      <p:sp>
        <p:nvSpPr>
          <p:cNvPr id="15" name="Rectangle 20"/>
          <p:cNvSpPr>
            <a:spLocks noChangeArrowheads="1"/>
          </p:cNvSpPr>
          <p:nvPr/>
        </p:nvSpPr>
        <p:spPr bwMode="auto">
          <a:xfrm>
            <a:off x="6225965" y="3824859"/>
            <a:ext cx="2700300" cy="82917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3600" tIns="46800" rIns="93600" bIns="46800" anchor="ctr"/>
          <a:lstStyle/>
          <a:p>
            <a:pPr>
              <a:defRPr/>
            </a:pPr>
            <a:r>
              <a:rPr kumimoji="0" lang="ja-JP" altLang="en-US" sz="1050" dirty="0" smtClean="0">
                <a:latin typeface="+mn-ea"/>
                <a:ea typeface="+mn-ea"/>
                <a:cs typeface="Meiryo UI" pitchFamily="50" charset="-128"/>
              </a:rPr>
              <a:t>迅速なアクションのためにアジャイルに適していなければならない（アジャイルが適切である場所を決定する必要がある）。ビジネスが変化することを考慮しなければならない</a:t>
            </a:r>
            <a:endParaRPr kumimoji="0" lang="en-US" altLang="ja-JP" sz="1050" dirty="0" smtClean="0">
              <a:latin typeface="+mn-ea"/>
              <a:ea typeface="+mn-ea"/>
              <a:cs typeface="Meiryo UI" pitchFamily="50" charset="-128"/>
            </a:endParaRPr>
          </a:p>
        </p:txBody>
      </p:sp>
      <p:sp>
        <p:nvSpPr>
          <p:cNvPr id="18" name="Rectangle 14"/>
          <p:cNvSpPr>
            <a:spLocks noChangeArrowheads="1"/>
          </p:cNvSpPr>
          <p:nvPr/>
        </p:nvSpPr>
        <p:spPr bwMode="gray">
          <a:xfrm>
            <a:off x="467544" y="4760963"/>
            <a:ext cx="1242138" cy="864096"/>
          </a:xfrm>
          <a:prstGeom prst="rect">
            <a:avLst/>
          </a:prstGeom>
          <a:solidFill>
            <a:schemeClr val="bg2">
              <a:lumMod val="20000"/>
              <a:lumOff val="80000"/>
            </a:schemeClr>
          </a:solidFill>
          <a:ln w="19050" algn="ctr">
            <a:solidFill>
              <a:srgbClr val="FF6600"/>
            </a:solidFill>
            <a:miter lim="800000"/>
            <a:headEnd/>
            <a:tailEnd/>
          </a:ln>
        </p:spPr>
        <p:txBody>
          <a:bodyPr wrap="square" anchor="ctr"/>
          <a:lstStyle/>
          <a:p>
            <a:pPr algn="ctr"/>
            <a:r>
              <a:rPr kumimoji="0" lang="ja-JP" altLang="en-US" sz="1400" dirty="0" smtClean="0">
                <a:latin typeface="+mn-ea"/>
                <a:ea typeface="+mn-ea"/>
                <a:cs typeface="Meiryo UI" pitchFamily="50" charset="-128"/>
              </a:rPr>
              <a:t>アウト</a:t>
            </a:r>
            <a:endParaRPr kumimoji="0" lang="en-US" altLang="ja-JP" sz="1400" dirty="0" smtClean="0">
              <a:latin typeface="+mn-ea"/>
              <a:ea typeface="+mn-ea"/>
              <a:cs typeface="Meiryo UI" pitchFamily="50" charset="-128"/>
            </a:endParaRPr>
          </a:p>
          <a:p>
            <a:pPr algn="ctr"/>
            <a:r>
              <a:rPr kumimoji="0" lang="ja-JP" altLang="en-US" sz="1400" dirty="0" smtClean="0">
                <a:latin typeface="+mn-ea"/>
                <a:ea typeface="+mn-ea"/>
                <a:cs typeface="Meiryo UI" pitchFamily="50" charset="-128"/>
              </a:rPr>
              <a:t>ソーシング</a:t>
            </a:r>
            <a:endParaRPr kumimoji="0" lang="en-US" altLang="ja-JP" sz="1400" dirty="0">
              <a:latin typeface="+mn-ea"/>
              <a:ea typeface="+mn-ea"/>
              <a:cs typeface="Meiryo UI" pitchFamily="50" charset="-128"/>
            </a:endParaRPr>
          </a:p>
        </p:txBody>
      </p:sp>
      <p:sp>
        <p:nvSpPr>
          <p:cNvPr id="19" name="Rectangle 23"/>
          <p:cNvSpPr>
            <a:spLocks noChangeArrowheads="1"/>
          </p:cNvSpPr>
          <p:nvPr/>
        </p:nvSpPr>
        <p:spPr bwMode="gray">
          <a:xfrm>
            <a:off x="143508" y="4760963"/>
            <a:ext cx="270030" cy="864096"/>
          </a:xfrm>
          <a:prstGeom prst="rect">
            <a:avLst/>
          </a:prstGeom>
          <a:solidFill>
            <a:schemeClr val="accent1"/>
          </a:solidFill>
          <a:ln>
            <a:noFill/>
          </a:ln>
          <a:extLst/>
        </p:spPr>
        <p:txBody>
          <a:bodyPr wrap="none" tIns="118800" bIns="118800" anchor="ctr" anchorCtr="1"/>
          <a:lstStyle/>
          <a:p>
            <a:r>
              <a:rPr lang="ja-JP" altLang="en-US" sz="1600" dirty="0">
                <a:solidFill>
                  <a:schemeClr val="bg1"/>
                </a:solidFill>
                <a:latin typeface="+mn-ea"/>
                <a:ea typeface="+mn-ea"/>
                <a:cs typeface="Meiryo UI" pitchFamily="50" charset="-128"/>
              </a:rPr>
              <a:t>④</a:t>
            </a:r>
          </a:p>
        </p:txBody>
      </p:sp>
      <p:sp>
        <p:nvSpPr>
          <p:cNvPr id="20" name="Rectangle 13"/>
          <p:cNvSpPr>
            <a:spLocks noChangeArrowheads="1"/>
          </p:cNvSpPr>
          <p:nvPr/>
        </p:nvSpPr>
        <p:spPr bwMode="auto">
          <a:xfrm>
            <a:off x="6225965" y="4760963"/>
            <a:ext cx="2700300" cy="864096"/>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3600" tIns="46800" rIns="93600" bIns="46800" anchor="ctr"/>
          <a:lstStyle/>
          <a:p>
            <a:pPr>
              <a:defRPr/>
            </a:pPr>
            <a:r>
              <a:rPr kumimoji="0" lang="ja-JP" altLang="en-US" sz="1050" dirty="0" smtClean="0">
                <a:latin typeface="+mn-ea"/>
                <a:ea typeface="+mn-ea"/>
                <a:cs typeface="Meiryo UI" pitchFamily="50" charset="-128"/>
              </a:rPr>
              <a:t>社内開発比率の拡大はフェーズドアプローチとして考えることとする。</a:t>
            </a:r>
            <a:r>
              <a:rPr kumimoji="0" lang="en-US" altLang="ja-JP" sz="1050" dirty="0" err="1" smtClean="0">
                <a:latin typeface="+mn-ea"/>
                <a:ea typeface="+mn-ea"/>
                <a:cs typeface="Meiryo UI" pitchFamily="50" charset="-128"/>
              </a:rPr>
              <a:t>DevOps</a:t>
            </a:r>
            <a:r>
              <a:rPr kumimoji="0" lang="ja-JP" altLang="en-US" sz="1050" dirty="0" smtClean="0">
                <a:latin typeface="+mn-ea"/>
                <a:ea typeface="+mn-ea"/>
                <a:cs typeface="Meiryo UI" pitchFamily="50" charset="-128"/>
              </a:rPr>
              <a:t>文化は明確な方針、組織変更、</a:t>
            </a:r>
            <a:r>
              <a:rPr kumimoji="0" lang="en-US" altLang="ja-JP" sz="1050" dirty="0" smtClean="0">
                <a:latin typeface="+mn-ea"/>
                <a:ea typeface="+mn-ea"/>
                <a:cs typeface="Meiryo UI" pitchFamily="50" charset="-128"/>
              </a:rPr>
              <a:t>IS/</a:t>
            </a:r>
            <a:r>
              <a:rPr kumimoji="0" lang="en-US" altLang="ja-JP" sz="1050" dirty="0" err="1" smtClean="0">
                <a:latin typeface="+mn-ea"/>
                <a:ea typeface="+mn-ea"/>
                <a:cs typeface="Meiryo UI" pitchFamily="50" charset="-128"/>
              </a:rPr>
              <a:t>ITt</a:t>
            </a:r>
            <a:r>
              <a:rPr kumimoji="0" lang="ja-JP" altLang="en-US" sz="1050" dirty="0" smtClean="0">
                <a:latin typeface="+mn-ea"/>
                <a:ea typeface="+mn-ea"/>
                <a:cs typeface="Meiryo UI" pitchFamily="50" charset="-128"/>
              </a:rPr>
              <a:t>ツール、そして巡業印理解を用いて形成される必要がある</a:t>
            </a:r>
            <a:endParaRPr kumimoji="0" lang="en-US" altLang="ja-JP" sz="1050" dirty="0">
              <a:latin typeface="+mn-ea"/>
              <a:ea typeface="+mn-ea"/>
              <a:cs typeface="Meiryo UI" pitchFamily="50" charset="-128"/>
            </a:endParaRPr>
          </a:p>
        </p:txBody>
      </p:sp>
      <p:sp>
        <p:nvSpPr>
          <p:cNvPr id="21" name="Rectangle 6"/>
          <p:cNvSpPr>
            <a:spLocks noChangeArrowheads="1"/>
          </p:cNvSpPr>
          <p:nvPr/>
        </p:nvSpPr>
        <p:spPr bwMode="gray">
          <a:xfrm>
            <a:off x="143508" y="5724451"/>
            <a:ext cx="270030" cy="620688"/>
          </a:xfrm>
          <a:prstGeom prst="rect">
            <a:avLst/>
          </a:prstGeom>
          <a:solidFill>
            <a:schemeClr val="accent1"/>
          </a:solidFill>
          <a:ln>
            <a:noFill/>
          </a:ln>
          <a:extLst/>
        </p:spPr>
        <p:txBody>
          <a:bodyPr wrap="none" tIns="118800" bIns="118800" anchor="ctr" anchorCtr="1"/>
          <a:lstStyle/>
          <a:p>
            <a:r>
              <a:rPr lang="ja-JP" altLang="en-US" sz="1600" dirty="0">
                <a:solidFill>
                  <a:schemeClr val="bg1"/>
                </a:solidFill>
                <a:latin typeface="+mn-ea"/>
                <a:ea typeface="+mn-ea"/>
                <a:cs typeface="Meiryo UI" pitchFamily="50" charset="-128"/>
              </a:rPr>
              <a:t>⑤</a:t>
            </a:r>
          </a:p>
        </p:txBody>
      </p:sp>
      <p:sp>
        <p:nvSpPr>
          <p:cNvPr id="22" name="Rectangle 19"/>
          <p:cNvSpPr>
            <a:spLocks noChangeArrowheads="1"/>
          </p:cNvSpPr>
          <p:nvPr/>
        </p:nvSpPr>
        <p:spPr bwMode="gray">
          <a:xfrm>
            <a:off x="467544" y="5724451"/>
            <a:ext cx="1242138" cy="620688"/>
          </a:xfrm>
          <a:prstGeom prst="rect">
            <a:avLst/>
          </a:prstGeom>
          <a:solidFill>
            <a:schemeClr val="bg2">
              <a:lumMod val="20000"/>
              <a:lumOff val="80000"/>
            </a:schemeClr>
          </a:solidFill>
          <a:ln w="19050" algn="ctr">
            <a:solidFill>
              <a:srgbClr val="FF6600"/>
            </a:solidFill>
            <a:miter lim="800000"/>
            <a:headEnd/>
            <a:tailEnd/>
          </a:ln>
        </p:spPr>
        <p:txBody>
          <a:bodyPr wrap="square" anchor="ctr"/>
          <a:lstStyle/>
          <a:p>
            <a:pPr algn="ctr"/>
            <a:r>
              <a:rPr kumimoji="0" lang="ja-JP" altLang="en-US" sz="1400" dirty="0" smtClean="0">
                <a:latin typeface="+mn-ea"/>
                <a:ea typeface="+mn-ea"/>
                <a:cs typeface="Meiryo UI" pitchFamily="50" charset="-128"/>
              </a:rPr>
              <a:t>技術の</a:t>
            </a:r>
            <a:endParaRPr kumimoji="0" lang="en-US" altLang="ja-JP" sz="1400" dirty="0" smtClean="0">
              <a:latin typeface="+mn-ea"/>
              <a:ea typeface="+mn-ea"/>
              <a:cs typeface="Meiryo UI" pitchFamily="50" charset="-128"/>
            </a:endParaRPr>
          </a:p>
          <a:p>
            <a:pPr algn="ctr"/>
            <a:r>
              <a:rPr kumimoji="0" lang="ja-JP" altLang="en-US" sz="1400" dirty="0" smtClean="0">
                <a:latin typeface="+mn-ea"/>
                <a:ea typeface="+mn-ea"/>
                <a:cs typeface="Meiryo UI" pitchFamily="50" charset="-128"/>
              </a:rPr>
              <a:t>陳腐化</a:t>
            </a:r>
            <a:endParaRPr kumimoji="0" lang="ja-JP" altLang="en-US" sz="1400" dirty="0">
              <a:latin typeface="+mn-ea"/>
              <a:ea typeface="+mn-ea"/>
              <a:cs typeface="Meiryo UI" pitchFamily="50" charset="-128"/>
            </a:endParaRPr>
          </a:p>
        </p:txBody>
      </p:sp>
      <p:sp>
        <p:nvSpPr>
          <p:cNvPr id="23" name="Rectangle 20"/>
          <p:cNvSpPr>
            <a:spLocks noChangeArrowheads="1"/>
          </p:cNvSpPr>
          <p:nvPr/>
        </p:nvSpPr>
        <p:spPr bwMode="auto">
          <a:xfrm>
            <a:off x="6225965" y="5724451"/>
            <a:ext cx="2700300" cy="62068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3600" tIns="46800" rIns="93600" bIns="46800" anchor="ctr"/>
          <a:lstStyle/>
          <a:p>
            <a:pPr>
              <a:defRPr/>
            </a:pPr>
            <a:r>
              <a:rPr kumimoji="0" lang="en-US" altLang="ja-JP" sz="1050" dirty="0" smtClean="0">
                <a:latin typeface="+mn-ea"/>
                <a:ea typeface="+mn-ea"/>
                <a:cs typeface="Meiryo UI" pitchFamily="50" charset="-128"/>
              </a:rPr>
              <a:t>OSS</a:t>
            </a:r>
            <a:r>
              <a:rPr kumimoji="0" lang="ja-JP" altLang="en-US" sz="1050" dirty="0" smtClean="0">
                <a:latin typeface="+mn-ea"/>
                <a:ea typeface="+mn-ea"/>
                <a:cs typeface="Meiryo UI" pitchFamily="50" charset="-128"/>
              </a:rPr>
              <a:t>はより迅速に</a:t>
            </a:r>
            <a:r>
              <a:rPr kumimoji="0" lang="ja-JP" altLang="en-US" sz="1050" dirty="0" smtClean="0">
                <a:latin typeface="+mn-ea"/>
                <a:cs typeface="Meiryo UI" pitchFamily="50" charset="-128"/>
              </a:rPr>
              <a:t>私達を助ける良いコラボレーションを果たす</a:t>
            </a:r>
            <a:endParaRPr kumimoji="0" lang="ja-JP" altLang="en-US" sz="1050" dirty="0">
              <a:latin typeface="+mn-ea"/>
              <a:ea typeface="+mn-ea"/>
              <a:cs typeface="Meiryo UI" pitchFamily="50" charset="-128"/>
            </a:endParaRPr>
          </a:p>
        </p:txBody>
      </p:sp>
      <p:sp>
        <p:nvSpPr>
          <p:cNvPr id="24" name="Text Box 4"/>
          <p:cNvSpPr txBox="1">
            <a:spLocks noChangeArrowheads="1"/>
          </p:cNvSpPr>
          <p:nvPr/>
        </p:nvSpPr>
        <p:spPr bwMode="gray">
          <a:xfrm>
            <a:off x="4713797" y="1956302"/>
            <a:ext cx="4212468" cy="400772"/>
          </a:xfrm>
          <a:prstGeom prst="rect">
            <a:avLst/>
          </a:prstGeom>
          <a:solidFill>
            <a:schemeClr val="accent1"/>
          </a:solidFill>
          <a:ln w="12700" algn="ctr">
            <a:solidFill>
              <a:schemeClr val="bg1"/>
            </a:solidFill>
            <a:miter lim="800000"/>
            <a:headEnd/>
            <a:tailEnd/>
          </a:ln>
        </p:spPr>
        <p:txBody>
          <a:bodyPr anchor="ctr"/>
          <a:lstStyle>
            <a:lvl1pPr eaLnBrk="0" hangingPunct="0">
              <a:defRPr kumimoji="1" sz="2400">
                <a:solidFill>
                  <a:schemeClr val="tx1"/>
                </a:solidFill>
                <a:latin typeface="NissanAG-Medium" pitchFamily="50" charset="0"/>
                <a:ea typeface="ＭＳ Ｐゴシック" pitchFamily="50" charset="-128"/>
              </a:defRPr>
            </a:lvl1pPr>
            <a:lvl2pPr marL="742950" indent="-285750" eaLnBrk="0" hangingPunct="0">
              <a:defRPr kumimoji="1" sz="2400">
                <a:solidFill>
                  <a:schemeClr val="tx1"/>
                </a:solidFill>
                <a:latin typeface="NissanAG-Medium" pitchFamily="50" charset="0"/>
                <a:ea typeface="ＭＳ Ｐゴシック" pitchFamily="50" charset="-128"/>
              </a:defRPr>
            </a:lvl2pPr>
            <a:lvl3pPr marL="1143000" indent="-228600" eaLnBrk="0" hangingPunct="0">
              <a:defRPr kumimoji="1" sz="2400">
                <a:solidFill>
                  <a:schemeClr val="tx1"/>
                </a:solidFill>
                <a:latin typeface="NissanAG-Medium" pitchFamily="50" charset="0"/>
                <a:ea typeface="ＭＳ Ｐゴシック" pitchFamily="50" charset="-128"/>
              </a:defRPr>
            </a:lvl3pPr>
            <a:lvl4pPr marL="1600200" indent="-228600" eaLnBrk="0" hangingPunct="0">
              <a:defRPr kumimoji="1" sz="2400">
                <a:solidFill>
                  <a:schemeClr val="tx1"/>
                </a:solidFill>
                <a:latin typeface="NissanAG-Medium" pitchFamily="50" charset="0"/>
                <a:ea typeface="ＭＳ Ｐゴシック" pitchFamily="50" charset="-128"/>
              </a:defRPr>
            </a:lvl4pPr>
            <a:lvl5pPr marL="2057400" indent="-228600" eaLnBrk="0" hangingPunct="0">
              <a:defRPr kumimoji="1" sz="2400">
                <a:solidFill>
                  <a:schemeClr val="tx1"/>
                </a:solidFill>
                <a:latin typeface="NissanAG-Medium" pitchFamily="50"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9pPr>
          </a:lstStyle>
          <a:p>
            <a:pPr algn="ctr" eaLnBrk="1" hangingPunct="1"/>
            <a:r>
              <a:rPr kumimoji="0" lang="en-US" altLang="ja-JP" sz="1400" b="1" dirty="0" smtClean="0">
                <a:solidFill>
                  <a:schemeClr val="bg1"/>
                </a:solidFill>
                <a:latin typeface="+mn-ea"/>
                <a:ea typeface="+mn-ea"/>
                <a:cs typeface="Meiryo UI" pitchFamily="50" charset="-128"/>
              </a:rPr>
              <a:t>Solution</a:t>
            </a:r>
            <a:endParaRPr kumimoji="0" lang="ja-JP" altLang="en-US" sz="1400" b="1" dirty="0">
              <a:solidFill>
                <a:schemeClr val="bg1"/>
              </a:solidFill>
              <a:latin typeface="+mn-ea"/>
              <a:ea typeface="+mn-ea"/>
              <a:cs typeface="Meiryo UI" pitchFamily="50" charset="-128"/>
            </a:endParaRPr>
          </a:p>
        </p:txBody>
      </p:sp>
      <p:sp>
        <p:nvSpPr>
          <p:cNvPr id="25" name="Rectangle 14"/>
          <p:cNvSpPr>
            <a:spLocks noChangeArrowheads="1"/>
          </p:cNvSpPr>
          <p:nvPr/>
        </p:nvSpPr>
        <p:spPr bwMode="gray">
          <a:xfrm>
            <a:off x="4713797" y="3104624"/>
            <a:ext cx="1404156" cy="648073"/>
          </a:xfrm>
          <a:prstGeom prst="rect">
            <a:avLst/>
          </a:prstGeom>
          <a:solidFill>
            <a:srgbClr val="FFFF99"/>
          </a:solidFill>
          <a:ln w="19050" algn="ctr">
            <a:solidFill>
              <a:srgbClr val="FF6600"/>
            </a:solidFill>
            <a:miter lim="800000"/>
            <a:headEnd/>
            <a:tailEnd/>
          </a:ln>
        </p:spPr>
        <p:txBody>
          <a:bodyPr wrap="square" anchor="ctr"/>
          <a:lstStyle/>
          <a:p>
            <a:pPr algn="ctr"/>
            <a:r>
              <a:rPr kumimoji="0" lang="ja-JP" altLang="en-US" sz="1400" dirty="0" smtClean="0">
                <a:latin typeface="+mn-ea"/>
                <a:ea typeface="+mn-ea"/>
                <a:cs typeface="Meiryo UI" pitchFamily="50" charset="-128"/>
              </a:rPr>
              <a:t>マイクロ</a:t>
            </a:r>
            <a:endParaRPr kumimoji="0" lang="en-US" altLang="ja-JP" sz="1400" dirty="0" smtClean="0">
              <a:latin typeface="+mn-ea"/>
              <a:ea typeface="+mn-ea"/>
              <a:cs typeface="Meiryo UI" pitchFamily="50" charset="-128"/>
            </a:endParaRPr>
          </a:p>
          <a:p>
            <a:pPr algn="ctr"/>
            <a:r>
              <a:rPr kumimoji="0" lang="ja-JP" altLang="en-US" sz="1400" dirty="0" smtClean="0">
                <a:latin typeface="+mn-ea"/>
                <a:ea typeface="+mn-ea"/>
                <a:cs typeface="Meiryo UI" pitchFamily="50" charset="-128"/>
              </a:rPr>
              <a:t>サービス化</a:t>
            </a:r>
            <a:endParaRPr kumimoji="0" lang="en-US" altLang="ja-JP" sz="1400" dirty="0">
              <a:latin typeface="+mn-ea"/>
              <a:ea typeface="+mn-ea"/>
              <a:cs typeface="Meiryo UI" pitchFamily="50" charset="-128"/>
            </a:endParaRPr>
          </a:p>
        </p:txBody>
      </p:sp>
      <p:sp>
        <p:nvSpPr>
          <p:cNvPr id="26" name="Rectangle 15"/>
          <p:cNvSpPr>
            <a:spLocks noChangeArrowheads="1"/>
          </p:cNvSpPr>
          <p:nvPr/>
        </p:nvSpPr>
        <p:spPr bwMode="gray">
          <a:xfrm>
            <a:off x="4713797" y="2388350"/>
            <a:ext cx="1404156" cy="644267"/>
          </a:xfrm>
          <a:prstGeom prst="rect">
            <a:avLst/>
          </a:prstGeom>
          <a:solidFill>
            <a:srgbClr val="FFFF99"/>
          </a:solidFill>
          <a:ln w="19050" algn="ctr">
            <a:solidFill>
              <a:srgbClr val="FF6600"/>
            </a:solidFill>
            <a:miter lim="800000"/>
            <a:headEnd/>
            <a:tailEnd/>
          </a:ln>
        </p:spPr>
        <p:txBody>
          <a:bodyPr wrap="square" anchor="ctr"/>
          <a:lstStyle/>
          <a:p>
            <a:pPr algn="ctr"/>
            <a:r>
              <a:rPr kumimoji="0" lang="ja-JP" altLang="en-US" sz="1400" dirty="0" smtClean="0">
                <a:latin typeface="+mn-ea"/>
                <a:ea typeface="+mn-ea"/>
                <a:cs typeface="Meiryo UI" pitchFamily="50" charset="-128"/>
              </a:rPr>
              <a:t>自動化</a:t>
            </a:r>
            <a:endParaRPr kumimoji="0" lang="en-US" altLang="ja-JP" sz="1400" dirty="0" smtClean="0">
              <a:latin typeface="+mn-ea"/>
              <a:ea typeface="+mn-ea"/>
              <a:cs typeface="Meiryo UI" pitchFamily="50" charset="-128"/>
            </a:endParaRPr>
          </a:p>
        </p:txBody>
      </p:sp>
      <p:sp>
        <p:nvSpPr>
          <p:cNvPr id="27" name="Rectangle 19"/>
          <p:cNvSpPr>
            <a:spLocks noChangeArrowheads="1"/>
          </p:cNvSpPr>
          <p:nvPr/>
        </p:nvSpPr>
        <p:spPr bwMode="gray">
          <a:xfrm>
            <a:off x="4713797" y="3824859"/>
            <a:ext cx="1404156" cy="829171"/>
          </a:xfrm>
          <a:prstGeom prst="rect">
            <a:avLst/>
          </a:prstGeom>
          <a:solidFill>
            <a:srgbClr val="FFFF99"/>
          </a:solidFill>
          <a:ln w="19050" algn="ctr">
            <a:solidFill>
              <a:srgbClr val="FF6600"/>
            </a:solidFill>
            <a:miter lim="800000"/>
            <a:headEnd/>
            <a:tailEnd/>
          </a:ln>
        </p:spPr>
        <p:txBody>
          <a:bodyPr wrap="square" anchor="ctr"/>
          <a:lstStyle/>
          <a:p>
            <a:pPr algn="ctr"/>
            <a:r>
              <a:rPr kumimoji="0" lang="ja-JP" altLang="en-US" sz="1400" dirty="0" smtClean="0">
                <a:latin typeface="+mn-ea"/>
                <a:ea typeface="+mn-ea"/>
                <a:cs typeface="Meiryo UI" pitchFamily="50" charset="-128"/>
              </a:rPr>
              <a:t>アジャイル</a:t>
            </a:r>
            <a:endParaRPr kumimoji="0" lang="en-US" altLang="ja-JP" sz="1400" dirty="0" smtClean="0">
              <a:latin typeface="+mn-ea"/>
              <a:ea typeface="+mn-ea"/>
              <a:cs typeface="Meiryo UI" pitchFamily="50" charset="-128"/>
            </a:endParaRPr>
          </a:p>
          <a:p>
            <a:pPr algn="ctr"/>
            <a:r>
              <a:rPr kumimoji="0" lang="ja-JP" altLang="en-US" sz="1400" dirty="0" smtClean="0">
                <a:latin typeface="+mn-ea"/>
                <a:ea typeface="+mn-ea"/>
                <a:cs typeface="Meiryo UI" pitchFamily="50" charset="-128"/>
              </a:rPr>
              <a:t>プロセス</a:t>
            </a:r>
            <a:endParaRPr kumimoji="0" lang="ja-JP" altLang="en-US" sz="1400" dirty="0">
              <a:latin typeface="+mn-ea"/>
              <a:ea typeface="+mn-ea"/>
              <a:cs typeface="Meiryo UI" pitchFamily="50" charset="-128"/>
            </a:endParaRPr>
          </a:p>
        </p:txBody>
      </p:sp>
      <p:sp>
        <p:nvSpPr>
          <p:cNvPr id="28" name="Rectangle 14"/>
          <p:cNvSpPr>
            <a:spLocks noChangeArrowheads="1"/>
          </p:cNvSpPr>
          <p:nvPr/>
        </p:nvSpPr>
        <p:spPr bwMode="gray">
          <a:xfrm>
            <a:off x="4713797" y="4760963"/>
            <a:ext cx="1404156" cy="864096"/>
          </a:xfrm>
          <a:prstGeom prst="rect">
            <a:avLst/>
          </a:prstGeom>
          <a:solidFill>
            <a:srgbClr val="FFFF99"/>
          </a:solidFill>
          <a:ln w="19050" algn="ctr">
            <a:solidFill>
              <a:srgbClr val="FF6600"/>
            </a:solidFill>
            <a:miter lim="800000"/>
            <a:headEnd/>
            <a:tailEnd/>
          </a:ln>
        </p:spPr>
        <p:txBody>
          <a:bodyPr wrap="square" anchor="ctr"/>
          <a:lstStyle/>
          <a:p>
            <a:pPr algn="ctr"/>
            <a:r>
              <a:rPr kumimoji="0" lang="en-US" altLang="ja-JP" sz="1400" dirty="0" err="1" smtClean="0">
                <a:latin typeface="+mn-ea"/>
                <a:ea typeface="+mn-ea"/>
                <a:cs typeface="Meiryo UI" pitchFamily="50" charset="-128"/>
              </a:rPr>
              <a:t>DevOps</a:t>
            </a:r>
            <a:endParaRPr kumimoji="0" lang="en-US" altLang="ja-JP" sz="1400" dirty="0" smtClean="0">
              <a:latin typeface="+mn-ea"/>
              <a:ea typeface="+mn-ea"/>
              <a:cs typeface="Meiryo UI" pitchFamily="50" charset="-128"/>
            </a:endParaRPr>
          </a:p>
          <a:p>
            <a:pPr algn="ctr"/>
            <a:r>
              <a:rPr kumimoji="0" lang="ja-JP" altLang="en-US" sz="1400" dirty="0" smtClean="0">
                <a:latin typeface="+mn-ea"/>
                <a:ea typeface="+mn-ea"/>
                <a:cs typeface="Meiryo UI" pitchFamily="50" charset="-128"/>
              </a:rPr>
              <a:t>アプローチ</a:t>
            </a:r>
            <a:endParaRPr kumimoji="0" lang="en-US" altLang="ja-JP" sz="1400" dirty="0">
              <a:latin typeface="+mn-ea"/>
              <a:ea typeface="+mn-ea"/>
              <a:cs typeface="Meiryo UI" pitchFamily="50" charset="-128"/>
            </a:endParaRPr>
          </a:p>
        </p:txBody>
      </p:sp>
      <p:sp>
        <p:nvSpPr>
          <p:cNvPr id="29" name="Rectangle 19"/>
          <p:cNvSpPr>
            <a:spLocks noChangeArrowheads="1"/>
          </p:cNvSpPr>
          <p:nvPr/>
        </p:nvSpPr>
        <p:spPr bwMode="gray">
          <a:xfrm>
            <a:off x="4713797" y="5724451"/>
            <a:ext cx="1404156" cy="620688"/>
          </a:xfrm>
          <a:prstGeom prst="rect">
            <a:avLst/>
          </a:prstGeom>
          <a:solidFill>
            <a:srgbClr val="FFFF99"/>
          </a:solidFill>
          <a:ln w="19050" algn="ctr">
            <a:solidFill>
              <a:srgbClr val="FF6600"/>
            </a:solidFill>
            <a:miter lim="800000"/>
            <a:headEnd/>
            <a:tailEnd/>
          </a:ln>
        </p:spPr>
        <p:txBody>
          <a:bodyPr wrap="square" anchor="ctr"/>
          <a:lstStyle/>
          <a:p>
            <a:pPr algn="ctr"/>
            <a:r>
              <a:rPr kumimoji="0" lang="en-US" altLang="ja-JP" sz="1400" dirty="0" smtClean="0">
                <a:latin typeface="+mn-ea"/>
                <a:ea typeface="+mn-ea"/>
                <a:cs typeface="Meiryo UI" pitchFamily="50" charset="-128"/>
              </a:rPr>
              <a:t>OSS/</a:t>
            </a:r>
          </a:p>
          <a:p>
            <a:pPr algn="ctr"/>
            <a:r>
              <a:rPr kumimoji="0" lang="ja-JP" altLang="en-US" sz="1400" dirty="0" smtClean="0">
                <a:latin typeface="+mn-ea"/>
                <a:ea typeface="+mn-ea"/>
                <a:cs typeface="Meiryo UI" pitchFamily="50" charset="-128"/>
              </a:rPr>
              <a:t>簡素化</a:t>
            </a:r>
            <a:endParaRPr kumimoji="0" lang="ja-JP" altLang="en-US" sz="1400" dirty="0">
              <a:latin typeface="+mn-ea"/>
              <a:ea typeface="+mn-ea"/>
              <a:cs typeface="Meiryo UI" pitchFamily="50" charset="-128"/>
            </a:endParaRPr>
          </a:p>
        </p:txBody>
      </p:sp>
      <p:sp>
        <p:nvSpPr>
          <p:cNvPr id="33" name="Rectangle 14"/>
          <p:cNvSpPr>
            <a:spLocks noChangeArrowheads="1"/>
          </p:cNvSpPr>
          <p:nvPr/>
        </p:nvSpPr>
        <p:spPr bwMode="gray">
          <a:xfrm>
            <a:off x="1763688" y="3104624"/>
            <a:ext cx="2842097" cy="648073"/>
          </a:xfrm>
          <a:prstGeom prst="rect">
            <a:avLst/>
          </a:prstGeom>
          <a:solidFill>
            <a:schemeClr val="bg1"/>
          </a:solidFill>
          <a:ln w="19050" algn="ctr">
            <a:solidFill>
              <a:schemeClr val="tx1"/>
            </a:solidFill>
            <a:miter lim="800000"/>
            <a:headEnd/>
            <a:tailEnd/>
          </a:ln>
        </p:spPr>
        <p:txBody>
          <a:bodyPr wrap="square" anchor="ctr"/>
          <a:lstStyle/>
          <a:p>
            <a:pPr marL="0" lvl="1"/>
            <a:r>
              <a:rPr lang="ja-JP" altLang="en-US" sz="1050" dirty="0" smtClean="0">
                <a:latin typeface="+mn-ea"/>
                <a:ea typeface="+mn-ea"/>
                <a:cs typeface="Meiryo UI" panose="020B0604030504040204" pitchFamily="50" charset="-128"/>
              </a:rPr>
              <a:t>変更の影響は通常非常に理解されていないと予想よりも影響が大きくなる</a:t>
            </a:r>
            <a:endParaRPr lang="en-US" altLang="ja-JP" sz="1050" dirty="0">
              <a:latin typeface="+mn-ea"/>
              <a:ea typeface="+mn-ea"/>
              <a:cs typeface="Meiryo UI" panose="020B0604030504040204" pitchFamily="50" charset="-128"/>
            </a:endParaRPr>
          </a:p>
        </p:txBody>
      </p:sp>
      <p:sp>
        <p:nvSpPr>
          <p:cNvPr id="34" name="Rectangle 15"/>
          <p:cNvSpPr>
            <a:spLocks noChangeArrowheads="1"/>
          </p:cNvSpPr>
          <p:nvPr/>
        </p:nvSpPr>
        <p:spPr bwMode="gray">
          <a:xfrm>
            <a:off x="1763688" y="2388350"/>
            <a:ext cx="2842097" cy="644267"/>
          </a:xfrm>
          <a:prstGeom prst="rect">
            <a:avLst/>
          </a:prstGeom>
          <a:solidFill>
            <a:schemeClr val="bg1"/>
          </a:solidFill>
          <a:ln w="19050" algn="ctr">
            <a:solidFill>
              <a:schemeClr val="tx1"/>
            </a:solidFill>
            <a:miter lim="800000"/>
            <a:headEnd/>
            <a:tailEnd/>
          </a:ln>
        </p:spPr>
        <p:txBody>
          <a:bodyPr wrap="square" anchor="ctr"/>
          <a:lstStyle/>
          <a:p>
            <a:r>
              <a:rPr kumimoji="0" lang="ja-JP" altLang="en-US" sz="1050" dirty="0" smtClean="0">
                <a:latin typeface="+mn-ea"/>
                <a:ea typeface="+mn-ea"/>
                <a:cs typeface="Meiryo UI" pitchFamily="50" charset="-128"/>
              </a:rPr>
              <a:t>迅速なアクションの阻害とトラブルの原因</a:t>
            </a:r>
            <a:endParaRPr kumimoji="0" lang="ja-JP" altLang="en-US" sz="1050" dirty="0">
              <a:latin typeface="+mn-ea"/>
              <a:ea typeface="+mn-ea"/>
              <a:cs typeface="Meiryo UI" pitchFamily="50" charset="-128"/>
            </a:endParaRPr>
          </a:p>
        </p:txBody>
      </p:sp>
      <p:sp>
        <p:nvSpPr>
          <p:cNvPr id="35" name="Rectangle 19"/>
          <p:cNvSpPr>
            <a:spLocks noChangeArrowheads="1"/>
          </p:cNvSpPr>
          <p:nvPr/>
        </p:nvSpPr>
        <p:spPr bwMode="gray">
          <a:xfrm>
            <a:off x="1763688" y="3824859"/>
            <a:ext cx="2842097" cy="829171"/>
          </a:xfrm>
          <a:prstGeom prst="rect">
            <a:avLst/>
          </a:prstGeom>
          <a:solidFill>
            <a:schemeClr val="bg1"/>
          </a:solidFill>
          <a:ln w="19050" algn="ctr">
            <a:solidFill>
              <a:schemeClr val="tx1"/>
            </a:solidFill>
            <a:miter lim="800000"/>
            <a:headEnd/>
            <a:tailEnd/>
          </a:ln>
        </p:spPr>
        <p:txBody>
          <a:bodyPr wrap="square" anchor="ctr"/>
          <a:lstStyle/>
          <a:p>
            <a:r>
              <a:rPr kumimoji="0" lang="ja-JP" altLang="en-US" sz="1050" dirty="0" smtClean="0">
                <a:latin typeface="+mn-ea"/>
                <a:ea typeface="+mn-ea"/>
                <a:cs typeface="Meiryo UI" pitchFamily="50" charset="-128"/>
              </a:rPr>
              <a:t>設計フェーズ以降、要件フェーズで十分に考慮されなかった変更要望を受け入れることは困難</a:t>
            </a:r>
            <a:endParaRPr kumimoji="0" lang="en-US" altLang="ja-JP" sz="1050" dirty="0" smtClean="0">
              <a:latin typeface="+mn-ea"/>
              <a:ea typeface="+mn-ea"/>
              <a:cs typeface="Meiryo UI" pitchFamily="50" charset="-128"/>
            </a:endParaRPr>
          </a:p>
        </p:txBody>
      </p:sp>
      <p:sp>
        <p:nvSpPr>
          <p:cNvPr id="36" name="Rectangle 14"/>
          <p:cNvSpPr>
            <a:spLocks noChangeArrowheads="1"/>
          </p:cNvSpPr>
          <p:nvPr/>
        </p:nvSpPr>
        <p:spPr bwMode="gray">
          <a:xfrm>
            <a:off x="1763688" y="4760963"/>
            <a:ext cx="2842097" cy="864096"/>
          </a:xfrm>
          <a:prstGeom prst="rect">
            <a:avLst/>
          </a:prstGeom>
          <a:solidFill>
            <a:schemeClr val="bg1"/>
          </a:solidFill>
          <a:ln w="19050" algn="ctr">
            <a:solidFill>
              <a:schemeClr val="tx1"/>
            </a:solidFill>
            <a:miter lim="800000"/>
            <a:headEnd/>
            <a:tailEnd/>
          </a:ln>
        </p:spPr>
        <p:txBody>
          <a:bodyPr wrap="square" anchor="ctr"/>
          <a:lstStyle/>
          <a:p>
            <a:r>
              <a:rPr kumimoji="0" lang="ja-JP" altLang="en-US" sz="1050" dirty="0" smtClean="0">
                <a:latin typeface="+mn-ea"/>
                <a:ea typeface="+mn-ea"/>
                <a:cs typeface="Meiryo UI" pitchFamily="50" charset="-128"/>
              </a:rPr>
              <a:t>継続的なアウトソーシングや考慮されていない配属に起因してスキル不足のため、チームはベンダからの強力なサポートなしにプロジェクトをリードできない場合がある</a:t>
            </a:r>
            <a:endParaRPr kumimoji="0" lang="en-US" altLang="ja-JP" sz="1050" dirty="0">
              <a:latin typeface="+mn-ea"/>
              <a:ea typeface="+mn-ea"/>
              <a:cs typeface="Meiryo UI" pitchFamily="50" charset="-128"/>
            </a:endParaRPr>
          </a:p>
        </p:txBody>
      </p:sp>
      <p:sp>
        <p:nvSpPr>
          <p:cNvPr id="37" name="Rectangle 19"/>
          <p:cNvSpPr>
            <a:spLocks noChangeArrowheads="1"/>
          </p:cNvSpPr>
          <p:nvPr/>
        </p:nvSpPr>
        <p:spPr bwMode="gray">
          <a:xfrm>
            <a:off x="1763688" y="5724451"/>
            <a:ext cx="2842097" cy="620688"/>
          </a:xfrm>
          <a:prstGeom prst="rect">
            <a:avLst/>
          </a:prstGeom>
          <a:solidFill>
            <a:schemeClr val="bg1"/>
          </a:solidFill>
          <a:ln w="19050" algn="ctr">
            <a:solidFill>
              <a:schemeClr val="tx1"/>
            </a:solidFill>
            <a:miter lim="800000"/>
            <a:headEnd/>
            <a:tailEnd/>
          </a:ln>
        </p:spPr>
        <p:txBody>
          <a:bodyPr wrap="square" anchor="ctr"/>
          <a:lstStyle/>
          <a:p>
            <a:r>
              <a:rPr kumimoji="0" lang="en-US" altLang="ja-JP" sz="1050" dirty="0" smtClean="0">
                <a:latin typeface="+mn-ea"/>
                <a:ea typeface="+mn-ea"/>
                <a:cs typeface="Meiryo UI" pitchFamily="50" charset="-128"/>
              </a:rPr>
              <a:t>IB2</a:t>
            </a:r>
            <a:r>
              <a:rPr kumimoji="0" lang="ja-JP" altLang="en-US" sz="1050" dirty="0" smtClean="0">
                <a:latin typeface="+mn-ea"/>
                <a:ea typeface="+mn-ea"/>
                <a:cs typeface="Meiryo UI" pitchFamily="50" charset="-128"/>
              </a:rPr>
              <a:t>では衰退技術を改善なしに長い間使用してきた。現状これが目標達成の阻害要因となっている</a:t>
            </a:r>
            <a:endParaRPr kumimoji="0" lang="ja-JP" altLang="en-US" sz="1050" dirty="0">
              <a:latin typeface="+mn-ea"/>
              <a:ea typeface="+mn-ea"/>
              <a:cs typeface="Meiryo UI" pitchFamily="50" charset="-128"/>
            </a:endParaRPr>
          </a:p>
        </p:txBody>
      </p:sp>
      <p:sp>
        <p:nvSpPr>
          <p:cNvPr id="39" name="コンテンツ プレースホルダー 2"/>
          <p:cNvSpPr txBox="1">
            <a:spLocks/>
          </p:cNvSpPr>
          <p:nvPr/>
        </p:nvSpPr>
        <p:spPr bwMode="auto">
          <a:xfrm>
            <a:off x="251520" y="6420798"/>
            <a:ext cx="5202065" cy="2585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lr>
                <a:schemeClr val="tx2"/>
              </a:buClr>
              <a:buSzPct val="110000"/>
              <a:buFont typeface="Wingdings" pitchFamily="2" charset="2"/>
              <a:buChar char="n"/>
              <a:defRPr kumimoji="1" sz="2400">
                <a:solidFill>
                  <a:srgbClr val="000000"/>
                </a:solidFill>
                <a:latin typeface="Verdana" pitchFamily="34" charset="0"/>
                <a:ea typeface="+mn-ea"/>
                <a:cs typeface="Verdana" pitchFamily="34" charset="0"/>
              </a:defRPr>
            </a:lvl1pPr>
            <a:lvl2pPr marL="742950" indent="-285750" algn="l" rtl="0" eaLnBrk="1" fontAlgn="base" hangingPunct="1">
              <a:spcBef>
                <a:spcPct val="20000"/>
              </a:spcBef>
              <a:spcAft>
                <a:spcPct val="0"/>
              </a:spcAft>
              <a:buClr>
                <a:schemeClr val="bg2"/>
              </a:buClr>
              <a:buSzPct val="60000"/>
              <a:buFont typeface="Wingdings" pitchFamily="2" charset="2"/>
              <a:buChar char="n"/>
              <a:defRPr kumimoji="1" sz="2000">
                <a:solidFill>
                  <a:srgbClr val="000000"/>
                </a:solidFill>
                <a:latin typeface="Verdana" pitchFamily="34" charset="0"/>
                <a:ea typeface="+mn-ea"/>
                <a:cs typeface="Verdana" pitchFamily="34" charset="0"/>
              </a:defRPr>
            </a:lvl2pPr>
            <a:lvl3pPr marL="1143000" indent="-228600" algn="l" rtl="0" eaLnBrk="1" fontAlgn="base" hangingPunct="1">
              <a:spcBef>
                <a:spcPct val="20000"/>
              </a:spcBef>
              <a:spcAft>
                <a:spcPct val="0"/>
              </a:spcAft>
              <a:buClr>
                <a:schemeClr val="tx2"/>
              </a:buClr>
              <a:buSzPct val="95000"/>
              <a:buFont typeface="Wingdings" pitchFamily="2" charset="2"/>
              <a:buChar char="w"/>
              <a:defRPr kumimoji="1" sz="1800">
                <a:solidFill>
                  <a:srgbClr val="000000"/>
                </a:solidFill>
                <a:latin typeface="Verdana" pitchFamily="34" charset="0"/>
                <a:ea typeface="+mn-ea"/>
                <a:cs typeface="Verdana" pitchFamily="34" charset="0"/>
              </a:defRPr>
            </a:lvl3pPr>
            <a:lvl4pPr marL="1600200" indent="-228600" algn="l" rtl="0" eaLnBrk="1" fontAlgn="base" hangingPunct="1">
              <a:spcBef>
                <a:spcPct val="20000"/>
              </a:spcBef>
              <a:spcAft>
                <a:spcPct val="0"/>
              </a:spcAft>
              <a:buClr>
                <a:schemeClr val="bg2"/>
              </a:buClr>
              <a:buSzPct val="65000"/>
              <a:buFont typeface="Wingdings" pitchFamily="2" charset="2"/>
              <a:buChar char="n"/>
              <a:defRPr kumimoji="1" sz="1600">
                <a:solidFill>
                  <a:srgbClr val="000000"/>
                </a:solidFill>
                <a:latin typeface="Verdana" pitchFamily="34" charset="0"/>
                <a:ea typeface="+mn-ea"/>
                <a:cs typeface="Verdana" pitchFamily="34" charset="0"/>
              </a:defRPr>
            </a:lvl4pPr>
            <a:lvl5pPr marL="2057400" indent="-228600" algn="l" rtl="0" eaLnBrk="1" fontAlgn="base" hangingPunct="1">
              <a:spcBef>
                <a:spcPct val="20000"/>
              </a:spcBef>
              <a:spcAft>
                <a:spcPct val="0"/>
              </a:spcAft>
              <a:buClr>
                <a:schemeClr val="tx2"/>
              </a:buClr>
              <a:buSzPct val="60000"/>
              <a:buFont typeface="Wingdings" pitchFamily="2" charset="2"/>
              <a:buChar char="n"/>
              <a:defRPr kumimoji="1" sz="1600">
                <a:solidFill>
                  <a:srgbClr val="000000"/>
                </a:solidFill>
                <a:latin typeface="Verdana" pitchFamily="34" charset="0"/>
                <a:ea typeface="+mn-ea"/>
                <a:cs typeface="Verdana" pitchFamily="34" charset="0"/>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9pPr>
          </a:lstStyle>
          <a:p>
            <a:pPr marL="0" indent="0">
              <a:buClr>
                <a:srgbClr val="003F66"/>
              </a:buClr>
              <a:buNone/>
            </a:pPr>
            <a:r>
              <a:rPr lang="en-US" altLang="ja-JP" sz="1200" dirty="0" smtClean="0">
                <a:latin typeface="+mn-ea"/>
                <a:cs typeface="Meiryo UI" panose="020B0604030504040204" pitchFamily="50" charset="-128"/>
              </a:rPr>
              <a:t>*1 </a:t>
            </a:r>
            <a:r>
              <a:rPr lang="ja-JP" altLang="en-US" sz="1200" dirty="0" smtClean="0">
                <a:latin typeface="+mn-ea"/>
                <a:cs typeface="Meiryo UI" panose="020B0604030504040204" pitchFamily="50" charset="-128"/>
              </a:rPr>
              <a:t>現状</a:t>
            </a:r>
            <a:r>
              <a:rPr lang="ja-JP" altLang="en-US" sz="1200" dirty="0">
                <a:latin typeface="+mn-ea"/>
                <a:cs typeface="Meiryo UI" panose="020B0604030504040204" pitchFamily="50" charset="-128"/>
              </a:rPr>
              <a:t>開発</a:t>
            </a:r>
            <a:r>
              <a:rPr lang="en-US" altLang="ja-JP" sz="1200" dirty="0">
                <a:latin typeface="+mn-ea"/>
                <a:cs typeface="Meiryo UI" panose="020B0604030504040204" pitchFamily="50" charset="-128"/>
              </a:rPr>
              <a:t>LT</a:t>
            </a:r>
            <a:r>
              <a:rPr lang="ja-JP" altLang="en-US" sz="1200" dirty="0">
                <a:latin typeface="+mn-ea"/>
                <a:cs typeface="Meiryo UI" panose="020B0604030504040204" pitchFamily="50" charset="-128"/>
              </a:rPr>
              <a:t>：業連平均</a:t>
            </a:r>
            <a:r>
              <a:rPr lang="en-US" altLang="ja-JP" sz="1200" dirty="0">
                <a:latin typeface="+mn-ea"/>
                <a:cs typeface="Meiryo UI" panose="020B0604030504040204" pitchFamily="50" charset="-128"/>
              </a:rPr>
              <a:t>1</a:t>
            </a:r>
            <a:r>
              <a:rPr lang="ja-JP" altLang="en-US" sz="1200" dirty="0">
                <a:latin typeface="+mn-ea"/>
                <a:cs typeface="Meiryo UI" panose="020B0604030504040204" pitchFamily="50" charset="-128"/>
              </a:rPr>
              <a:t>か月、エンハンス平均</a:t>
            </a:r>
            <a:r>
              <a:rPr lang="en-US" altLang="ja-JP" sz="1200" dirty="0">
                <a:latin typeface="+mn-ea"/>
                <a:cs typeface="Meiryo UI" panose="020B0604030504040204" pitchFamily="50" charset="-128"/>
              </a:rPr>
              <a:t>3</a:t>
            </a:r>
            <a:r>
              <a:rPr lang="ja-JP" altLang="en-US" sz="1200" dirty="0">
                <a:latin typeface="+mn-ea"/>
                <a:cs typeface="Meiryo UI" panose="020B0604030504040204" pitchFamily="50" charset="-128"/>
              </a:rPr>
              <a:t>か月、プロジェクト平均１年</a:t>
            </a:r>
            <a:endParaRPr lang="en-US" altLang="ja-JP" sz="1200" b="1" kern="0" dirty="0" smtClean="0">
              <a:solidFill>
                <a:srgbClr val="FF0000"/>
              </a:solidFill>
              <a:latin typeface="+mn-ea"/>
              <a:cs typeface="Meiryo UI" panose="020B0604030504040204" pitchFamily="50" charset="-128"/>
            </a:endParaRPr>
          </a:p>
        </p:txBody>
      </p:sp>
      <p:sp>
        <p:nvSpPr>
          <p:cNvPr id="40" name="Rectangle 15"/>
          <p:cNvSpPr>
            <a:spLocks noChangeArrowheads="1"/>
          </p:cNvSpPr>
          <p:nvPr/>
        </p:nvSpPr>
        <p:spPr bwMode="gray">
          <a:xfrm>
            <a:off x="160400" y="1308229"/>
            <a:ext cx="8782757" cy="533658"/>
          </a:xfrm>
          <a:prstGeom prst="rect">
            <a:avLst/>
          </a:prstGeom>
          <a:solidFill>
            <a:schemeClr val="bg1"/>
          </a:solidFill>
          <a:ln w="19050" algn="ctr">
            <a:solidFill>
              <a:schemeClr val="tx1"/>
            </a:solidFill>
            <a:miter lim="800000"/>
            <a:headEnd/>
            <a:tailEnd/>
          </a:ln>
        </p:spPr>
        <p:txBody>
          <a:bodyPr wrap="square" anchor="ctr"/>
          <a:lstStyle/>
          <a:p>
            <a:r>
              <a:rPr kumimoji="0" lang="en-US" altLang="ja-JP" sz="1600" dirty="0" smtClean="0">
                <a:latin typeface="+mn-ea"/>
                <a:ea typeface="+mn-ea"/>
                <a:cs typeface="Meiryo UI" pitchFamily="50" charset="-128"/>
              </a:rPr>
              <a:t>Vision2019 : </a:t>
            </a:r>
            <a:r>
              <a:rPr kumimoji="0" lang="ja-JP" altLang="en-US" sz="1600" dirty="0" smtClean="0">
                <a:latin typeface="+mn-ea"/>
                <a:ea typeface="+mn-ea"/>
                <a:cs typeface="Meiryo UI" pitchFamily="50" charset="-128"/>
              </a:rPr>
              <a:t>開発リードタイムの短縮</a:t>
            </a:r>
            <a:r>
              <a:rPr kumimoji="0" lang="en-US" altLang="ja-JP" sz="1600" dirty="0" smtClean="0">
                <a:latin typeface="+mn-ea"/>
                <a:ea typeface="+mn-ea"/>
                <a:cs typeface="Meiryo UI" pitchFamily="50" charset="-128"/>
              </a:rPr>
              <a:t> / </a:t>
            </a:r>
            <a:r>
              <a:rPr kumimoji="0" lang="ja-JP" altLang="en-US" sz="1600" dirty="0" smtClean="0">
                <a:latin typeface="+mn-ea"/>
                <a:ea typeface="+mn-ea"/>
                <a:cs typeface="Meiryo UI" pitchFamily="50" charset="-128"/>
              </a:rPr>
              <a:t>業務要望に迅速なアクション</a:t>
            </a:r>
            <a:r>
              <a:rPr kumimoji="0" lang="en-US" altLang="ja-JP" sz="1600" dirty="0" smtClean="0">
                <a:latin typeface="+mn-ea"/>
                <a:ea typeface="+mn-ea"/>
                <a:cs typeface="Meiryo UI" pitchFamily="50" charset="-128"/>
              </a:rPr>
              <a:t> (1 </a:t>
            </a:r>
            <a:r>
              <a:rPr kumimoji="0" lang="en-US" altLang="ja-JP" sz="1600" dirty="0">
                <a:latin typeface="+mn-ea"/>
                <a:ea typeface="+mn-ea"/>
                <a:cs typeface="Meiryo UI" pitchFamily="50" charset="-128"/>
              </a:rPr>
              <a:t>request: </a:t>
            </a:r>
            <a:r>
              <a:rPr kumimoji="0" lang="en-US" altLang="ja-JP" sz="1600" dirty="0" smtClean="0">
                <a:latin typeface="+mn-ea"/>
                <a:ea typeface="+mn-ea"/>
                <a:cs typeface="Meiryo UI" pitchFamily="50" charset="-128"/>
              </a:rPr>
              <a:t>5</a:t>
            </a:r>
            <a:r>
              <a:rPr kumimoji="0" lang="ja-JP" altLang="en-US" sz="1600" dirty="0" smtClean="0">
                <a:latin typeface="+mn-ea"/>
                <a:ea typeface="+mn-ea"/>
                <a:cs typeface="Meiryo UI" pitchFamily="50" charset="-128"/>
              </a:rPr>
              <a:t>営業日以内</a:t>
            </a:r>
            <a:r>
              <a:rPr kumimoji="0" lang="en-US" altLang="ja-JP" sz="1600" dirty="0" smtClean="0">
                <a:latin typeface="+mn-ea"/>
                <a:ea typeface="+mn-ea"/>
                <a:cs typeface="Meiryo UI" pitchFamily="50" charset="-128"/>
              </a:rPr>
              <a:t> *1)</a:t>
            </a:r>
            <a:endParaRPr kumimoji="0" lang="en-US" altLang="ja-JP" sz="1600" dirty="0">
              <a:latin typeface="+mn-ea"/>
              <a:ea typeface="+mn-ea"/>
              <a:cs typeface="Meiryo UI" pitchFamily="50" charset="-128"/>
            </a:endParaRPr>
          </a:p>
        </p:txBody>
      </p:sp>
      <p:sp>
        <p:nvSpPr>
          <p:cNvPr id="41" name="Text Box 4"/>
          <p:cNvSpPr txBox="1">
            <a:spLocks noChangeArrowheads="1"/>
          </p:cNvSpPr>
          <p:nvPr/>
        </p:nvSpPr>
        <p:spPr bwMode="gray">
          <a:xfrm>
            <a:off x="143509" y="934165"/>
            <a:ext cx="1753883" cy="374065"/>
          </a:xfrm>
          <a:prstGeom prst="rect">
            <a:avLst/>
          </a:prstGeom>
          <a:solidFill>
            <a:schemeClr val="accent1"/>
          </a:solidFill>
          <a:ln w="12700" algn="ctr">
            <a:solidFill>
              <a:schemeClr val="bg1"/>
            </a:solidFill>
            <a:miter lim="800000"/>
            <a:headEnd/>
            <a:tailEnd/>
          </a:ln>
        </p:spPr>
        <p:txBody>
          <a:bodyPr anchor="ctr"/>
          <a:lstStyle>
            <a:lvl1pPr eaLnBrk="0" hangingPunct="0">
              <a:defRPr kumimoji="1" sz="2400">
                <a:solidFill>
                  <a:schemeClr val="tx1"/>
                </a:solidFill>
                <a:latin typeface="NissanAG-Medium" pitchFamily="50" charset="0"/>
                <a:ea typeface="ＭＳ Ｐゴシック" pitchFamily="50" charset="-128"/>
              </a:defRPr>
            </a:lvl1pPr>
            <a:lvl2pPr marL="742950" indent="-285750" eaLnBrk="0" hangingPunct="0">
              <a:defRPr kumimoji="1" sz="2400">
                <a:solidFill>
                  <a:schemeClr val="tx1"/>
                </a:solidFill>
                <a:latin typeface="NissanAG-Medium" pitchFamily="50" charset="0"/>
                <a:ea typeface="ＭＳ Ｐゴシック" pitchFamily="50" charset="-128"/>
              </a:defRPr>
            </a:lvl2pPr>
            <a:lvl3pPr marL="1143000" indent="-228600" eaLnBrk="0" hangingPunct="0">
              <a:defRPr kumimoji="1" sz="2400">
                <a:solidFill>
                  <a:schemeClr val="tx1"/>
                </a:solidFill>
                <a:latin typeface="NissanAG-Medium" pitchFamily="50" charset="0"/>
                <a:ea typeface="ＭＳ Ｐゴシック" pitchFamily="50" charset="-128"/>
              </a:defRPr>
            </a:lvl3pPr>
            <a:lvl4pPr marL="1600200" indent="-228600" eaLnBrk="0" hangingPunct="0">
              <a:defRPr kumimoji="1" sz="2400">
                <a:solidFill>
                  <a:schemeClr val="tx1"/>
                </a:solidFill>
                <a:latin typeface="NissanAG-Medium" pitchFamily="50" charset="0"/>
                <a:ea typeface="ＭＳ Ｐゴシック" pitchFamily="50" charset="-128"/>
              </a:defRPr>
            </a:lvl4pPr>
            <a:lvl5pPr marL="2057400" indent="-228600" eaLnBrk="0" hangingPunct="0">
              <a:defRPr kumimoji="1" sz="2400">
                <a:solidFill>
                  <a:schemeClr val="tx1"/>
                </a:solidFill>
                <a:latin typeface="NissanAG-Medium" pitchFamily="50"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9pPr>
          </a:lstStyle>
          <a:p>
            <a:pPr algn="ctr" eaLnBrk="1" hangingPunct="1"/>
            <a:r>
              <a:rPr kumimoji="0" lang="en-US" altLang="ja-JP" sz="1400" b="1" dirty="0" smtClean="0">
                <a:solidFill>
                  <a:schemeClr val="bg1"/>
                </a:solidFill>
                <a:latin typeface="+mn-ea"/>
                <a:ea typeface="+mn-ea"/>
                <a:cs typeface="Meiryo UI" pitchFamily="50" charset="-128"/>
              </a:rPr>
              <a:t>Goal</a:t>
            </a:r>
            <a:endParaRPr kumimoji="0" lang="ja-JP" altLang="en-US" sz="1400" b="1" dirty="0">
              <a:solidFill>
                <a:schemeClr val="bg1"/>
              </a:solidFill>
              <a:latin typeface="+mn-ea"/>
              <a:ea typeface="+mn-ea"/>
              <a:cs typeface="Meiryo UI" pitchFamily="50" charset="-128"/>
            </a:endParaRPr>
          </a:p>
        </p:txBody>
      </p:sp>
      <p:sp>
        <p:nvSpPr>
          <p:cNvPr id="38" name="タイトル 37"/>
          <p:cNvSpPr>
            <a:spLocks noGrp="1"/>
          </p:cNvSpPr>
          <p:nvPr>
            <p:ph type="title"/>
          </p:nvPr>
        </p:nvSpPr>
        <p:spPr>
          <a:xfrm>
            <a:off x="113191" y="261370"/>
            <a:ext cx="4634602" cy="424732"/>
          </a:xfrm>
        </p:spPr>
        <p:txBody>
          <a:bodyPr/>
          <a:lstStyle/>
          <a:p>
            <a:r>
              <a:rPr lang="en-US" altLang="ja-JP" dirty="0" smtClean="0"/>
              <a:t>IB2 </a:t>
            </a:r>
            <a:r>
              <a:rPr kumimoji="1" lang="en-US" altLang="ja-JP" dirty="0" err="1" smtClean="0"/>
              <a:t>DevOps</a:t>
            </a:r>
            <a:r>
              <a:rPr kumimoji="1" lang="en-US" altLang="ja-JP" dirty="0" smtClean="0"/>
              <a:t> - Vision2019</a:t>
            </a:r>
            <a:r>
              <a:rPr kumimoji="1" lang="ja-JP" altLang="en-US" dirty="0" smtClean="0"/>
              <a:t>の背景</a:t>
            </a:r>
            <a:endParaRPr kumimoji="1" lang="ja-JP" altLang="en-US" dirty="0"/>
          </a:p>
        </p:txBody>
      </p:sp>
      <p:sp>
        <p:nvSpPr>
          <p:cNvPr id="42"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44</a:t>
            </a:fld>
            <a:endParaRPr lang="en-US" altLang="ja-JP"/>
          </a:p>
        </p:txBody>
      </p:sp>
    </p:spTree>
    <p:extLst>
      <p:ext uri="{BB962C8B-B14F-4D97-AF65-F5344CB8AC3E}">
        <p14:creationId xmlns="" xmlns:p14="http://schemas.microsoft.com/office/powerpoint/2010/main" val="9336537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タイトル 37"/>
          <p:cNvSpPr>
            <a:spLocks noGrp="1"/>
          </p:cNvSpPr>
          <p:nvPr>
            <p:ph type="title"/>
          </p:nvPr>
        </p:nvSpPr>
        <p:spPr>
          <a:xfrm>
            <a:off x="113191" y="261370"/>
            <a:ext cx="5404043" cy="424732"/>
          </a:xfrm>
        </p:spPr>
        <p:txBody>
          <a:bodyPr/>
          <a:lstStyle/>
          <a:p>
            <a:r>
              <a:rPr lang="en-US" altLang="ja-JP" dirty="0" smtClean="0"/>
              <a:t>IB2 </a:t>
            </a:r>
            <a:r>
              <a:rPr kumimoji="1" lang="en-US" altLang="ja-JP" dirty="0" err="1" smtClean="0"/>
              <a:t>DevOps</a:t>
            </a:r>
            <a:r>
              <a:rPr kumimoji="1" lang="en-US" altLang="ja-JP" dirty="0" smtClean="0"/>
              <a:t> - Vision2019</a:t>
            </a:r>
            <a:r>
              <a:rPr kumimoji="1" lang="ja-JP" altLang="en-US" dirty="0" smtClean="0"/>
              <a:t>の目的・目標</a:t>
            </a:r>
            <a:endParaRPr kumimoji="1" lang="ja-JP" altLang="en-US" dirty="0"/>
          </a:p>
        </p:txBody>
      </p:sp>
      <p:sp>
        <p:nvSpPr>
          <p:cNvPr id="42" name="Text Box 4"/>
          <p:cNvSpPr txBox="1">
            <a:spLocks noChangeArrowheads="1"/>
          </p:cNvSpPr>
          <p:nvPr/>
        </p:nvSpPr>
        <p:spPr bwMode="gray">
          <a:xfrm>
            <a:off x="246367" y="2172325"/>
            <a:ext cx="1440000" cy="400772"/>
          </a:xfrm>
          <a:prstGeom prst="rect">
            <a:avLst/>
          </a:prstGeom>
          <a:solidFill>
            <a:schemeClr val="accent1"/>
          </a:solidFill>
          <a:ln w="12700" algn="ctr">
            <a:solidFill>
              <a:schemeClr val="bg1"/>
            </a:solidFill>
            <a:miter lim="800000"/>
            <a:headEnd/>
            <a:tailEnd/>
          </a:ln>
        </p:spPr>
        <p:txBody>
          <a:bodyPr anchor="ctr"/>
          <a:lstStyle>
            <a:lvl1pPr eaLnBrk="0" hangingPunct="0">
              <a:defRPr kumimoji="1" sz="2400">
                <a:solidFill>
                  <a:schemeClr val="tx1"/>
                </a:solidFill>
                <a:latin typeface="NissanAG-Medium" pitchFamily="50" charset="0"/>
                <a:ea typeface="ＭＳ Ｐゴシック" pitchFamily="50" charset="-128"/>
              </a:defRPr>
            </a:lvl1pPr>
            <a:lvl2pPr marL="742950" indent="-285750" eaLnBrk="0" hangingPunct="0">
              <a:defRPr kumimoji="1" sz="2400">
                <a:solidFill>
                  <a:schemeClr val="tx1"/>
                </a:solidFill>
                <a:latin typeface="NissanAG-Medium" pitchFamily="50" charset="0"/>
                <a:ea typeface="ＭＳ Ｐゴシック" pitchFamily="50" charset="-128"/>
              </a:defRPr>
            </a:lvl2pPr>
            <a:lvl3pPr marL="1143000" indent="-228600" eaLnBrk="0" hangingPunct="0">
              <a:defRPr kumimoji="1" sz="2400">
                <a:solidFill>
                  <a:schemeClr val="tx1"/>
                </a:solidFill>
                <a:latin typeface="NissanAG-Medium" pitchFamily="50" charset="0"/>
                <a:ea typeface="ＭＳ Ｐゴシック" pitchFamily="50" charset="-128"/>
              </a:defRPr>
            </a:lvl3pPr>
            <a:lvl4pPr marL="1600200" indent="-228600" eaLnBrk="0" hangingPunct="0">
              <a:defRPr kumimoji="1" sz="2400">
                <a:solidFill>
                  <a:schemeClr val="tx1"/>
                </a:solidFill>
                <a:latin typeface="NissanAG-Medium" pitchFamily="50" charset="0"/>
                <a:ea typeface="ＭＳ Ｐゴシック" pitchFamily="50" charset="-128"/>
              </a:defRPr>
            </a:lvl4pPr>
            <a:lvl5pPr marL="2057400" indent="-228600" eaLnBrk="0" hangingPunct="0">
              <a:defRPr kumimoji="1" sz="2400">
                <a:solidFill>
                  <a:schemeClr val="tx1"/>
                </a:solidFill>
                <a:latin typeface="NissanAG-Medium" pitchFamily="50"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9pPr>
          </a:lstStyle>
          <a:p>
            <a:pPr algn="ctr" eaLnBrk="1" hangingPunct="1"/>
            <a:r>
              <a:rPr kumimoji="0" lang="en-US" altLang="ja-JP" sz="1400" b="1" dirty="0" smtClean="0">
                <a:solidFill>
                  <a:schemeClr val="bg1"/>
                </a:solidFill>
                <a:latin typeface="+mn-ea"/>
                <a:ea typeface="+mn-ea"/>
                <a:cs typeface="Meiryo UI" pitchFamily="50" charset="-128"/>
              </a:rPr>
              <a:t>Solution</a:t>
            </a:r>
            <a:endParaRPr kumimoji="0" lang="ja-JP" altLang="en-US" sz="1400" b="1" dirty="0">
              <a:solidFill>
                <a:schemeClr val="bg1"/>
              </a:solidFill>
              <a:latin typeface="+mn-ea"/>
              <a:ea typeface="+mn-ea"/>
              <a:cs typeface="Meiryo UI" pitchFamily="50" charset="-128"/>
            </a:endParaRPr>
          </a:p>
        </p:txBody>
      </p:sp>
      <p:sp>
        <p:nvSpPr>
          <p:cNvPr id="43" name="Rectangle 14"/>
          <p:cNvSpPr>
            <a:spLocks noChangeArrowheads="1"/>
          </p:cNvSpPr>
          <p:nvPr/>
        </p:nvSpPr>
        <p:spPr bwMode="gray">
          <a:xfrm>
            <a:off x="232920" y="3324453"/>
            <a:ext cx="1440000" cy="579468"/>
          </a:xfrm>
          <a:prstGeom prst="rect">
            <a:avLst/>
          </a:prstGeom>
          <a:solidFill>
            <a:srgbClr val="FFFF99"/>
          </a:solidFill>
          <a:ln w="19050" algn="ctr">
            <a:solidFill>
              <a:srgbClr val="FF6600"/>
            </a:solidFill>
            <a:miter lim="800000"/>
            <a:headEnd/>
            <a:tailEnd/>
          </a:ln>
        </p:spPr>
        <p:txBody>
          <a:bodyPr wrap="square" anchor="ctr"/>
          <a:lstStyle/>
          <a:p>
            <a:pPr algn="ctr"/>
            <a:r>
              <a:rPr kumimoji="0" lang="ja-JP" altLang="en-US" sz="1600" dirty="0" smtClean="0">
                <a:latin typeface="+mn-ea"/>
                <a:ea typeface="+mn-ea"/>
                <a:cs typeface="Meiryo UI" pitchFamily="50" charset="-128"/>
              </a:rPr>
              <a:t>マイクロ</a:t>
            </a:r>
            <a:endParaRPr kumimoji="0" lang="en-US" altLang="ja-JP" sz="1600" dirty="0" smtClean="0">
              <a:latin typeface="+mn-ea"/>
              <a:ea typeface="+mn-ea"/>
              <a:cs typeface="Meiryo UI" pitchFamily="50" charset="-128"/>
            </a:endParaRPr>
          </a:p>
          <a:p>
            <a:pPr algn="ctr"/>
            <a:r>
              <a:rPr kumimoji="0" lang="ja-JP" altLang="en-US" sz="1600" dirty="0" smtClean="0">
                <a:latin typeface="+mn-ea"/>
                <a:ea typeface="+mn-ea"/>
                <a:cs typeface="Meiryo UI" pitchFamily="50" charset="-128"/>
              </a:rPr>
              <a:t>サービス化</a:t>
            </a:r>
            <a:endParaRPr kumimoji="0" lang="en-US" altLang="ja-JP" sz="1600" dirty="0">
              <a:latin typeface="+mn-ea"/>
              <a:ea typeface="+mn-ea"/>
              <a:cs typeface="Meiryo UI" pitchFamily="50" charset="-128"/>
            </a:endParaRPr>
          </a:p>
        </p:txBody>
      </p:sp>
      <p:sp>
        <p:nvSpPr>
          <p:cNvPr id="44" name="Rectangle 15"/>
          <p:cNvSpPr>
            <a:spLocks noChangeArrowheads="1"/>
          </p:cNvSpPr>
          <p:nvPr/>
        </p:nvSpPr>
        <p:spPr bwMode="gray">
          <a:xfrm>
            <a:off x="231725" y="2676380"/>
            <a:ext cx="1440000" cy="576065"/>
          </a:xfrm>
          <a:prstGeom prst="rect">
            <a:avLst/>
          </a:prstGeom>
          <a:solidFill>
            <a:srgbClr val="FFFF99"/>
          </a:solidFill>
          <a:ln w="19050" algn="ctr">
            <a:solidFill>
              <a:srgbClr val="FF6600"/>
            </a:solidFill>
            <a:miter lim="800000"/>
            <a:headEnd/>
            <a:tailEnd/>
          </a:ln>
        </p:spPr>
        <p:txBody>
          <a:bodyPr wrap="square" anchor="ctr"/>
          <a:lstStyle/>
          <a:p>
            <a:pPr algn="ctr"/>
            <a:r>
              <a:rPr kumimoji="0" lang="ja-JP" altLang="en-US" sz="1600" dirty="0" smtClean="0">
                <a:latin typeface="+mn-ea"/>
                <a:ea typeface="+mn-ea"/>
                <a:cs typeface="Meiryo UI" pitchFamily="50" charset="-128"/>
              </a:rPr>
              <a:t>自動化</a:t>
            </a:r>
            <a:endParaRPr kumimoji="0" lang="en-US" altLang="ja-JP" sz="1600" dirty="0" smtClean="0">
              <a:latin typeface="+mn-ea"/>
              <a:ea typeface="+mn-ea"/>
              <a:cs typeface="Meiryo UI" pitchFamily="50" charset="-128"/>
            </a:endParaRPr>
          </a:p>
        </p:txBody>
      </p:sp>
      <p:sp>
        <p:nvSpPr>
          <p:cNvPr id="45" name="Rectangle 19"/>
          <p:cNvSpPr>
            <a:spLocks noChangeArrowheads="1"/>
          </p:cNvSpPr>
          <p:nvPr/>
        </p:nvSpPr>
        <p:spPr bwMode="gray">
          <a:xfrm>
            <a:off x="232920" y="3992693"/>
            <a:ext cx="1440000" cy="558033"/>
          </a:xfrm>
          <a:prstGeom prst="rect">
            <a:avLst/>
          </a:prstGeom>
          <a:solidFill>
            <a:srgbClr val="FFFF99"/>
          </a:solidFill>
          <a:ln w="19050" algn="ctr">
            <a:solidFill>
              <a:srgbClr val="FF6600"/>
            </a:solidFill>
            <a:miter lim="800000"/>
            <a:headEnd/>
            <a:tailEnd/>
          </a:ln>
        </p:spPr>
        <p:txBody>
          <a:bodyPr wrap="square" anchor="ctr"/>
          <a:lstStyle/>
          <a:p>
            <a:pPr algn="ctr"/>
            <a:r>
              <a:rPr kumimoji="0" lang="ja-JP" altLang="en-US" sz="1600" dirty="0" smtClean="0">
                <a:latin typeface="+mn-ea"/>
                <a:ea typeface="+mn-ea"/>
                <a:cs typeface="Meiryo UI" pitchFamily="50" charset="-128"/>
              </a:rPr>
              <a:t>アジャイル</a:t>
            </a:r>
            <a:endParaRPr kumimoji="0" lang="en-US" altLang="ja-JP" sz="1600" dirty="0" smtClean="0">
              <a:latin typeface="+mn-ea"/>
              <a:ea typeface="+mn-ea"/>
              <a:cs typeface="Meiryo UI" pitchFamily="50" charset="-128"/>
            </a:endParaRPr>
          </a:p>
          <a:p>
            <a:pPr algn="ctr"/>
            <a:r>
              <a:rPr kumimoji="0" lang="ja-JP" altLang="en-US" sz="1600" dirty="0" smtClean="0">
                <a:latin typeface="+mn-ea"/>
                <a:ea typeface="+mn-ea"/>
                <a:cs typeface="Meiryo UI" pitchFamily="50" charset="-128"/>
              </a:rPr>
              <a:t>プロセス</a:t>
            </a:r>
            <a:endParaRPr kumimoji="0" lang="ja-JP" altLang="en-US" sz="1600" dirty="0">
              <a:latin typeface="+mn-ea"/>
              <a:ea typeface="+mn-ea"/>
              <a:cs typeface="Meiryo UI" pitchFamily="50" charset="-128"/>
            </a:endParaRPr>
          </a:p>
        </p:txBody>
      </p:sp>
      <p:sp>
        <p:nvSpPr>
          <p:cNvPr id="46" name="Rectangle 15"/>
          <p:cNvSpPr>
            <a:spLocks noChangeArrowheads="1"/>
          </p:cNvSpPr>
          <p:nvPr/>
        </p:nvSpPr>
        <p:spPr bwMode="gray">
          <a:xfrm>
            <a:off x="241555" y="1394262"/>
            <a:ext cx="8640000" cy="523556"/>
          </a:xfrm>
          <a:prstGeom prst="rect">
            <a:avLst/>
          </a:prstGeom>
          <a:solidFill>
            <a:schemeClr val="bg1"/>
          </a:solidFill>
          <a:ln w="19050" algn="ctr">
            <a:solidFill>
              <a:schemeClr val="tx1"/>
            </a:solidFill>
            <a:miter lim="800000"/>
            <a:headEnd/>
            <a:tailEnd/>
          </a:ln>
        </p:spPr>
        <p:txBody>
          <a:bodyPr wrap="square" anchor="ctr"/>
          <a:lstStyle/>
          <a:p>
            <a:r>
              <a:rPr kumimoji="0" lang="en-US" altLang="ja-JP" sz="1400" dirty="0">
                <a:latin typeface="+mn-ea"/>
                <a:ea typeface="+mn-ea"/>
                <a:cs typeface="Meiryo UI" pitchFamily="50" charset="-128"/>
              </a:rPr>
              <a:t>Vision</a:t>
            </a:r>
            <a:r>
              <a:rPr kumimoji="0" lang="ja-JP" altLang="en-US" sz="1400" dirty="0">
                <a:latin typeface="+mn-ea"/>
                <a:ea typeface="+mn-ea"/>
                <a:cs typeface="Meiryo UI" pitchFamily="50" charset="-128"/>
              </a:rPr>
              <a:t>の</a:t>
            </a:r>
            <a:r>
              <a:rPr kumimoji="0" lang="en-US" altLang="ja-JP" sz="1400" dirty="0" smtClean="0">
                <a:latin typeface="+mn-ea"/>
                <a:ea typeface="+mn-ea"/>
                <a:cs typeface="Meiryo UI" pitchFamily="50" charset="-128"/>
              </a:rPr>
              <a:t>Goal</a:t>
            </a:r>
            <a:r>
              <a:rPr kumimoji="0" lang="ja-JP" altLang="en-US" sz="1400" dirty="0" err="1">
                <a:latin typeface="+mn-ea"/>
                <a:ea typeface="+mn-ea"/>
                <a:cs typeface="Meiryo UI" pitchFamily="50" charset="-128"/>
              </a:rPr>
              <a:t>へ</a:t>
            </a:r>
            <a:r>
              <a:rPr kumimoji="0" lang="ja-JP" altLang="en-US" sz="1400" dirty="0" err="1" smtClean="0">
                <a:latin typeface="+mn-ea"/>
                <a:ea typeface="+mn-ea"/>
                <a:cs typeface="Meiryo UI" pitchFamily="50" charset="-128"/>
              </a:rPr>
              <a:t>到</a:t>
            </a:r>
            <a:r>
              <a:rPr kumimoji="0" lang="ja-JP" altLang="en-US" sz="1400" dirty="0" smtClean="0">
                <a:latin typeface="+mn-ea"/>
                <a:ea typeface="+mn-ea"/>
                <a:cs typeface="Meiryo UI" pitchFamily="50" charset="-128"/>
              </a:rPr>
              <a:t>達</a:t>
            </a:r>
            <a:r>
              <a:rPr kumimoji="0" lang="ja-JP" altLang="en-US" sz="1400" dirty="0">
                <a:latin typeface="+mn-ea"/>
                <a:ea typeface="+mn-ea"/>
                <a:cs typeface="Meiryo UI" pitchFamily="50" charset="-128"/>
              </a:rPr>
              <a:t>すべく定義した</a:t>
            </a:r>
            <a:r>
              <a:rPr kumimoji="0" lang="en-US" altLang="ja-JP" sz="1400" dirty="0">
                <a:latin typeface="+mn-ea"/>
                <a:ea typeface="+mn-ea"/>
                <a:cs typeface="Meiryo UI" pitchFamily="50" charset="-128"/>
              </a:rPr>
              <a:t>Solution</a:t>
            </a:r>
            <a:r>
              <a:rPr kumimoji="0" lang="ja-JP" altLang="en-US" sz="1400" dirty="0">
                <a:latin typeface="+mn-ea"/>
                <a:ea typeface="+mn-ea"/>
                <a:cs typeface="Meiryo UI" pitchFamily="50" charset="-128"/>
              </a:rPr>
              <a:t>の検証。想定した効果が得られるか</a:t>
            </a:r>
            <a:r>
              <a:rPr kumimoji="0" lang="en-US" altLang="ja-JP" sz="1400" dirty="0">
                <a:latin typeface="+mn-ea"/>
                <a:ea typeface="+mn-ea"/>
                <a:cs typeface="Meiryo UI" pitchFamily="50" charset="-128"/>
              </a:rPr>
              <a:t>(</a:t>
            </a:r>
            <a:r>
              <a:rPr kumimoji="0" lang="ja-JP" altLang="en-US" sz="1400" dirty="0">
                <a:latin typeface="+mn-ea"/>
                <a:ea typeface="+mn-ea"/>
                <a:cs typeface="Meiryo UI" pitchFamily="50" charset="-128"/>
              </a:rPr>
              <a:t>仮説が正しいか</a:t>
            </a:r>
            <a:r>
              <a:rPr kumimoji="0" lang="en-US" altLang="ja-JP" sz="1400" dirty="0" smtClean="0">
                <a:latin typeface="+mn-ea"/>
                <a:ea typeface="+mn-ea"/>
                <a:cs typeface="Meiryo UI" pitchFamily="50" charset="-128"/>
              </a:rPr>
              <a:t>)</a:t>
            </a:r>
            <a:r>
              <a:rPr kumimoji="0" lang="ja-JP" altLang="en-US" sz="1400" dirty="0" smtClean="0">
                <a:latin typeface="+mn-ea"/>
                <a:ea typeface="+mn-ea"/>
                <a:cs typeface="Meiryo UI" pitchFamily="50" charset="-128"/>
              </a:rPr>
              <a:t>の検証を行う。</a:t>
            </a:r>
            <a:endParaRPr kumimoji="0" lang="ja-JP" altLang="en-US" sz="1400" dirty="0">
              <a:latin typeface="+mn-ea"/>
              <a:ea typeface="+mn-ea"/>
              <a:cs typeface="Meiryo UI" pitchFamily="50" charset="-128"/>
            </a:endParaRPr>
          </a:p>
        </p:txBody>
      </p:sp>
      <p:sp>
        <p:nvSpPr>
          <p:cNvPr id="47" name="Text Box 4"/>
          <p:cNvSpPr txBox="1">
            <a:spLocks noChangeArrowheads="1"/>
          </p:cNvSpPr>
          <p:nvPr/>
        </p:nvSpPr>
        <p:spPr bwMode="gray">
          <a:xfrm>
            <a:off x="218036" y="1020197"/>
            <a:ext cx="2338511" cy="374065"/>
          </a:xfrm>
          <a:prstGeom prst="rect">
            <a:avLst/>
          </a:prstGeom>
          <a:solidFill>
            <a:schemeClr val="accent1"/>
          </a:solidFill>
          <a:ln w="12700" algn="ctr">
            <a:solidFill>
              <a:schemeClr val="bg1"/>
            </a:solidFill>
            <a:miter lim="800000"/>
            <a:headEnd/>
            <a:tailEnd/>
          </a:ln>
        </p:spPr>
        <p:txBody>
          <a:bodyPr anchor="ctr"/>
          <a:lstStyle>
            <a:lvl1pPr eaLnBrk="0" hangingPunct="0">
              <a:defRPr kumimoji="1" sz="2400">
                <a:solidFill>
                  <a:schemeClr val="tx1"/>
                </a:solidFill>
                <a:latin typeface="NissanAG-Medium" pitchFamily="50" charset="0"/>
                <a:ea typeface="ＭＳ Ｐゴシック" pitchFamily="50" charset="-128"/>
              </a:defRPr>
            </a:lvl1pPr>
            <a:lvl2pPr marL="742950" indent="-285750" eaLnBrk="0" hangingPunct="0">
              <a:defRPr kumimoji="1" sz="2400">
                <a:solidFill>
                  <a:schemeClr val="tx1"/>
                </a:solidFill>
                <a:latin typeface="NissanAG-Medium" pitchFamily="50" charset="0"/>
                <a:ea typeface="ＭＳ Ｐゴシック" pitchFamily="50" charset="-128"/>
              </a:defRPr>
            </a:lvl2pPr>
            <a:lvl3pPr marL="1143000" indent="-228600" eaLnBrk="0" hangingPunct="0">
              <a:defRPr kumimoji="1" sz="2400">
                <a:solidFill>
                  <a:schemeClr val="tx1"/>
                </a:solidFill>
                <a:latin typeface="NissanAG-Medium" pitchFamily="50" charset="0"/>
                <a:ea typeface="ＭＳ Ｐゴシック" pitchFamily="50" charset="-128"/>
              </a:defRPr>
            </a:lvl3pPr>
            <a:lvl4pPr marL="1600200" indent="-228600" eaLnBrk="0" hangingPunct="0">
              <a:defRPr kumimoji="1" sz="2400">
                <a:solidFill>
                  <a:schemeClr val="tx1"/>
                </a:solidFill>
                <a:latin typeface="NissanAG-Medium" pitchFamily="50" charset="0"/>
                <a:ea typeface="ＭＳ Ｐゴシック" pitchFamily="50" charset="-128"/>
              </a:defRPr>
            </a:lvl4pPr>
            <a:lvl5pPr marL="2057400" indent="-228600" eaLnBrk="0" hangingPunct="0">
              <a:defRPr kumimoji="1" sz="2400">
                <a:solidFill>
                  <a:schemeClr val="tx1"/>
                </a:solidFill>
                <a:latin typeface="NissanAG-Medium" pitchFamily="50"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9pPr>
          </a:lstStyle>
          <a:p>
            <a:pPr algn="ctr" eaLnBrk="1" hangingPunct="1"/>
            <a:r>
              <a:rPr kumimoji="0" lang="en-US" altLang="ja-JP" sz="1400" b="1" dirty="0" smtClean="0">
                <a:solidFill>
                  <a:schemeClr val="bg1"/>
                </a:solidFill>
                <a:latin typeface="+mn-ea"/>
                <a:ea typeface="+mn-ea"/>
                <a:cs typeface="Meiryo UI" pitchFamily="50" charset="-128"/>
              </a:rPr>
              <a:t>Purpose</a:t>
            </a:r>
            <a:endParaRPr kumimoji="0" lang="ja-JP" altLang="en-US" sz="1400" b="1" dirty="0">
              <a:solidFill>
                <a:schemeClr val="bg1"/>
              </a:solidFill>
              <a:latin typeface="+mn-ea"/>
              <a:ea typeface="+mn-ea"/>
              <a:cs typeface="Meiryo UI" pitchFamily="50" charset="-128"/>
            </a:endParaRPr>
          </a:p>
        </p:txBody>
      </p:sp>
      <p:sp>
        <p:nvSpPr>
          <p:cNvPr id="48" name="円/楕円 61"/>
          <p:cNvSpPr/>
          <p:nvPr/>
        </p:nvSpPr>
        <p:spPr bwMode="auto">
          <a:xfrm>
            <a:off x="1733022" y="3324453"/>
            <a:ext cx="389728" cy="396422"/>
          </a:xfrm>
          <a:prstGeom prst="ellipse">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i="0" u="none" strike="noStrike" cap="none" normalizeH="0" baseline="0" dirty="0" smtClean="0">
                <a:ln>
                  <a:noFill/>
                </a:ln>
                <a:solidFill>
                  <a:schemeClr val="bg1"/>
                </a:solidFill>
                <a:effectLst/>
                <a:latin typeface="+mn-ea"/>
                <a:ea typeface="+mn-ea"/>
                <a:sym typeface="Wingdings" panose="05000000000000000000" pitchFamily="2" charset="2"/>
              </a:rPr>
              <a:t></a:t>
            </a:r>
            <a:endParaRPr kumimoji="1" lang="ja-JP" altLang="en-US" sz="1600" i="0" u="none" strike="noStrike" cap="none" normalizeH="0" baseline="0" dirty="0" err="1" smtClean="0">
              <a:ln>
                <a:noFill/>
              </a:ln>
              <a:solidFill>
                <a:schemeClr val="bg1"/>
              </a:solidFill>
              <a:effectLst/>
              <a:latin typeface="+mn-ea"/>
              <a:ea typeface="+mn-ea"/>
            </a:endParaRPr>
          </a:p>
        </p:txBody>
      </p:sp>
      <p:sp>
        <p:nvSpPr>
          <p:cNvPr id="49" name="Rectangle 15"/>
          <p:cNvSpPr>
            <a:spLocks noChangeArrowheads="1"/>
          </p:cNvSpPr>
          <p:nvPr/>
        </p:nvSpPr>
        <p:spPr bwMode="gray">
          <a:xfrm>
            <a:off x="2183290" y="2676379"/>
            <a:ext cx="3240000" cy="576066"/>
          </a:xfrm>
          <a:prstGeom prst="rect">
            <a:avLst/>
          </a:prstGeom>
          <a:solidFill>
            <a:schemeClr val="bg1"/>
          </a:solidFill>
          <a:ln w="19050" algn="ctr">
            <a:solidFill>
              <a:schemeClr val="tx1"/>
            </a:solidFill>
            <a:miter lim="800000"/>
            <a:headEnd/>
            <a:tailEnd/>
          </a:ln>
        </p:spPr>
        <p:txBody>
          <a:bodyPr wrap="square" anchor="ctr"/>
          <a:lstStyle/>
          <a:p>
            <a:r>
              <a:rPr kumimoji="0" lang="en-US" altLang="ja-JP" sz="1200" dirty="0">
                <a:latin typeface="+mn-ea"/>
                <a:ea typeface="+mn-ea"/>
                <a:cs typeface="Meiryo UI" pitchFamily="50" charset="-128"/>
              </a:rPr>
              <a:t>End to End CI/CD</a:t>
            </a:r>
            <a:r>
              <a:rPr kumimoji="0" lang="ja-JP" altLang="en-US" sz="1200" dirty="0">
                <a:latin typeface="+mn-ea"/>
                <a:ea typeface="+mn-ea"/>
                <a:cs typeface="Meiryo UI" pitchFamily="50" charset="-128"/>
              </a:rPr>
              <a:t>を可能にし、プロセス時間を最小化する。</a:t>
            </a:r>
          </a:p>
        </p:txBody>
      </p:sp>
      <p:sp>
        <p:nvSpPr>
          <p:cNvPr id="50" name="Rectangle 15"/>
          <p:cNvSpPr>
            <a:spLocks noChangeArrowheads="1"/>
          </p:cNvSpPr>
          <p:nvPr/>
        </p:nvSpPr>
        <p:spPr bwMode="gray">
          <a:xfrm>
            <a:off x="2183290" y="3328257"/>
            <a:ext cx="3240000" cy="576066"/>
          </a:xfrm>
          <a:prstGeom prst="rect">
            <a:avLst/>
          </a:prstGeom>
          <a:solidFill>
            <a:schemeClr val="bg1"/>
          </a:solidFill>
          <a:ln w="19050" algn="ctr">
            <a:solidFill>
              <a:schemeClr val="tx1"/>
            </a:solidFill>
            <a:miter lim="800000"/>
            <a:headEnd/>
            <a:tailEnd/>
          </a:ln>
        </p:spPr>
        <p:txBody>
          <a:bodyPr wrap="square" anchor="ctr"/>
          <a:lstStyle/>
          <a:p>
            <a:r>
              <a:rPr lang="ja-JP" altLang="en-US" sz="1200" kern="0" dirty="0">
                <a:latin typeface="+mn-ea"/>
                <a:ea typeface="+mn-ea"/>
                <a:cs typeface="Meiryo UI" panose="020B0604030504040204" pitchFamily="50" charset="-128"/>
              </a:rPr>
              <a:t>アプリを機能群に分割（マイクロサービス化）し、分散開発できるようにする。</a:t>
            </a:r>
            <a:endParaRPr kumimoji="0" lang="ja-JP" altLang="en-US" sz="1200" dirty="0">
              <a:latin typeface="+mn-ea"/>
              <a:ea typeface="+mn-ea"/>
              <a:cs typeface="Meiryo UI" pitchFamily="50" charset="-128"/>
            </a:endParaRPr>
          </a:p>
        </p:txBody>
      </p:sp>
      <p:sp>
        <p:nvSpPr>
          <p:cNvPr id="51" name="Rectangle 15"/>
          <p:cNvSpPr>
            <a:spLocks noChangeArrowheads="1"/>
          </p:cNvSpPr>
          <p:nvPr/>
        </p:nvSpPr>
        <p:spPr bwMode="gray">
          <a:xfrm>
            <a:off x="2183290" y="3972525"/>
            <a:ext cx="3240000" cy="576066"/>
          </a:xfrm>
          <a:prstGeom prst="rect">
            <a:avLst/>
          </a:prstGeom>
          <a:solidFill>
            <a:schemeClr val="bg1"/>
          </a:solidFill>
          <a:ln w="19050" algn="ctr">
            <a:solidFill>
              <a:schemeClr val="tx1"/>
            </a:solidFill>
            <a:miter lim="800000"/>
            <a:headEnd/>
            <a:tailEnd/>
          </a:ln>
        </p:spPr>
        <p:txBody>
          <a:bodyPr wrap="square" anchor="ctr"/>
          <a:lstStyle/>
          <a:p>
            <a:r>
              <a:rPr lang="ja-JP" altLang="en-US" sz="1200" kern="0" dirty="0">
                <a:latin typeface="+mn-ea"/>
                <a:ea typeface="+mn-ea"/>
                <a:cs typeface="Meiryo UI" panose="020B0604030504040204" pitchFamily="50" charset="-128"/>
              </a:rPr>
              <a:t>要件定義～リリースまで、</a:t>
            </a:r>
            <a:r>
              <a:rPr lang="en-US" altLang="ja-JP" sz="1200" kern="0" dirty="0">
                <a:latin typeface="+mn-ea"/>
                <a:ea typeface="+mn-ea"/>
                <a:cs typeface="Meiryo UI" panose="020B0604030504040204" pitchFamily="50" charset="-128"/>
              </a:rPr>
              <a:t>End</a:t>
            </a:r>
            <a:r>
              <a:rPr lang="ja-JP" altLang="en-US" sz="1200" kern="0" dirty="0">
                <a:latin typeface="+mn-ea"/>
                <a:ea typeface="+mn-ea"/>
                <a:cs typeface="Meiryo UI" panose="020B0604030504040204" pitchFamily="50" charset="-128"/>
              </a:rPr>
              <a:t> </a:t>
            </a:r>
            <a:r>
              <a:rPr lang="en-US" altLang="ja-JP" sz="1200" kern="0" dirty="0">
                <a:latin typeface="+mn-ea"/>
                <a:ea typeface="+mn-ea"/>
                <a:cs typeface="Meiryo UI" panose="020B0604030504040204" pitchFamily="50" charset="-128"/>
              </a:rPr>
              <a:t>to End</a:t>
            </a:r>
            <a:r>
              <a:rPr lang="ja-JP" altLang="en-US" sz="1200" kern="0" dirty="0">
                <a:latin typeface="+mn-ea"/>
                <a:ea typeface="+mn-ea"/>
                <a:cs typeface="Meiryo UI" panose="020B0604030504040204" pitchFamily="50" charset="-128"/>
              </a:rPr>
              <a:t> で </a:t>
            </a:r>
            <a:r>
              <a:rPr lang="en-US" altLang="ja-JP" sz="1200" kern="0" dirty="0">
                <a:latin typeface="+mn-ea"/>
                <a:ea typeface="+mn-ea"/>
                <a:cs typeface="Meiryo UI" panose="020B0604030504040204" pitchFamily="50" charset="-128"/>
              </a:rPr>
              <a:t>Agile</a:t>
            </a:r>
            <a:r>
              <a:rPr lang="ja-JP" altLang="en-US" sz="1200" kern="0" dirty="0">
                <a:latin typeface="+mn-ea"/>
                <a:ea typeface="+mn-ea"/>
                <a:cs typeface="Meiryo UI" panose="020B0604030504040204" pitchFamily="50" charset="-128"/>
              </a:rPr>
              <a:t>を適用する。</a:t>
            </a:r>
            <a:endParaRPr kumimoji="0" lang="en-US" altLang="ja-JP" sz="1200" dirty="0">
              <a:latin typeface="+mn-ea"/>
              <a:ea typeface="+mn-ea"/>
              <a:cs typeface="Meiryo UI" pitchFamily="50" charset="-128"/>
            </a:endParaRPr>
          </a:p>
        </p:txBody>
      </p:sp>
      <p:sp>
        <p:nvSpPr>
          <p:cNvPr id="52" name="Text Box 4"/>
          <p:cNvSpPr txBox="1">
            <a:spLocks noChangeArrowheads="1"/>
          </p:cNvSpPr>
          <p:nvPr/>
        </p:nvSpPr>
        <p:spPr bwMode="gray">
          <a:xfrm>
            <a:off x="2183290" y="2172325"/>
            <a:ext cx="3240000" cy="400772"/>
          </a:xfrm>
          <a:prstGeom prst="rect">
            <a:avLst/>
          </a:prstGeom>
          <a:solidFill>
            <a:schemeClr val="accent1"/>
          </a:solidFill>
          <a:ln w="12700" algn="ctr">
            <a:solidFill>
              <a:schemeClr val="bg1"/>
            </a:solidFill>
            <a:miter lim="800000"/>
            <a:headEnd/>
            <a:tailEnd/>
          </a:ln>
        </p:spPr>
        <p:txBody>
          <a:bodyPr anchor="ctr"/>
          <a:lstStyle>
            <a:lvl1pPr eaLnBrk="0" hangingPunct="0">
              <a:defRPr kumimoji="1" sz="2400">
                <a:solidFill>
                  <a:schemeClr val="tx1"/>
                </a:solidFill>
                <a:latin typeface="NissanAG-Medium" pitchFamily="50" charset="0"/>
                <a:ea typeface="ＭＳ Ｐゴシック" pitchFamily="50" charset="-128"/>
              </a:defRPr>
            </a:lvl1pPr>
            <a:lvl2pPr marL="742950" indent="-285750" eaLnBrk="0" hangingPunct="0">
              <a:defRPr kumimoji="1" sz="2400">
                <a:solidFill>
                  <a:schemeClr val="tx1"/>
                </a:solidFill>
                <a:latin typeface="NissanAG-Medium" pitchFamily="50" charset="0"/>
                <a:ea typeface="ＭＳ Ｐゴシック" pitchFamily="50" charset="-128"/>
              </a:defRPr>
            </a:lvl2pPr>
            <a:lvl3pPr marL="1143000" indent="-228600" eaLnBrk="0" hangingPunct="0">
              <a:defRPr kumimoji="1" sz="2400">
                <a:solidFill>
                  <a:schemeClr val="tx1"/>
                </a:solidFill>
                <a:latin typeface="NissanAG-Medium" pitchFamily="50" charset="0"/>
                <a:ea typeface="ＭＳ Ｐゴシック" pitchFamily="50" charset="-128"/>
              </a:defRPr>
            </a:lvl3pPr>
            <a:lvl4pPr marL="1600200" indent="-228600" eaLnBrk="0" hangingPunct="0">
              <a:defRPr kumimoji="1" sz="2400">
                <a:solidFill>
                  <a:schemeClr val="tx1"/>
                </a:solidFill>
                <a:latin typeface="NissanAG-Medium" pitchFamily="50" charset="0"/>
                <a:ea typeface="ＭＳ Ｐゴシック" pitchFamily="50" charset="-128"/>
              </a:defRPr>
            </a:lvl4pPr>
            <a:lvl5pPr marL="2057400" indent="-228600" eaLnBrk="0" hangingPunct="0">
              <a:defRPr kumimoji="1" sz="2400">
                <a:solidFill>
                  <a:schemeClr val="tx1"/>
                </a:solidFill>
                <a:latin typeface="NissanAG-Medium" pitchFamily="50"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9pPr>
          </a:lstStyle>
          <a:p>
            <a:pPr algn="ctr" eaLnBrk="1" hangingPunct="1"/>
            <a:r>
              <a:rPr kumimoji="0" lang="ja-JP" altLang="en-US" sz="1400" b="1" dirty="0" smtClean="0">
                <a:solidFill>
                  <a:schemeClr val="bg1"/>
                </a:solidFill>
                <a:latin typeface="+mn-ea"/>
                <a:ea typeface="+mn-ea"/>
                <a:cs typeface="Meiryo UI" pitchFamily="50" charset="-128"/>
              </a:rPr>
              <a:t>想定効果</a:t>
            </a:r>
            <a:endParaRPr kumimoji="0" lang="ja-JP" altLang="en-US" sz="1400" b="1" dirty="0">
              <a:solidFill>
                <a:schemeClr val="bg1"/>
              </a:solidFill>
              <a:latin typeface="+mn-ea"/>
              <a:ea typeface="+mn-ea"/>
              <a:cs typeface="Meiryo UI" pitchFamily="50" charset="-128"/>
            </a:endParaRPr>
          </a:p>
        </p:txBody>
      </p:sp>
      <p:sp>
        <p:nvSpPr>
          <p:cNvPr id="53" name="Rectangle 15"/>
          <p:cNvSpPr>
            <a:spLocks noChangeArrowheads="1"/>
          </p:cNvSpPr>
          <p:nvPr/>
        </p:nvSpPr>
        <p:spPr bwMode="gray">
          <a:xfrm>
            <a:off x="5636233" y="2676379"/>
            <a:ext cx="3240000" cy="1227542"/>
          </a:xfrm>
          <a:prstGeom prst="rect">
            <a:avLst/>
          </a:prstGeom>
          <a:solidFill>
            <a:schemeClr val="bg1"/>
          </a:solidFill>
          <a:ln w="19050" algn="ctr">
            <a:solidFill>
              <a:schemeClr val="tx1"/>
            </a:solidFill>
            <a:miter lim="800000"/>
            <a:headEnd/>
            <a:tailEnd/>
          </a:ln>
        </p:spPr>
        <p:txBody>
          <a:bodyPr wrap="square" anchor="ctr"/>
          <a:lstStyle/>
          <a:p>
            <a:r>
              <a:rPr kumimoji="0" lang="en-US" altLang="ja-JP" sz="1200" dirty="0" smtClean="0">
                <a:latin typeface="+mn-ea"/>
                <a:ea typeface="+mn-ea"/>
                <a:cs typeface="Meiryo UI" pitchFamily="50" charset="-128"/>
              </a:rPr>
              <a:t>Micro Service </a:t>
            </a:r>
            <a:r>
              <a:rPr kumimoji="0" lang="ja-JP" altLang="en-US" sz="1200" dirty="0" smtClean="0">
                <a:latin typeface="+mn-ea"/>
                <a:ea typeface="+mn-ea"/>
                <a:cs typeface="Meiryo UI" pitchFamily="50" charset="-128"/>
              </a:rPr>
              <a:t>開発</a:t>
            </a:r>
            <a:r>
              <a:rPr kumimoji="0" lang="en-US" altLang="ja-JP" sz="1200" dirty="0" smtClean="0">
                <a:latin typeface="+mn-ea"/>
                <a:ea typeface="+mn-ea"/>
                <a:cs typeface="Meiryo UI" pitchFamily="50" charset="-128"/>
              </a:rPr>
              <a:t>/</a:t>
            </a:r>
            <a:r>
              <a:rPr kumimoji="0" lang="ja-JP" altLang="en-US" sz="1200" dirty="0" smtClean="0">
                <a:latin typeface="+mn-ea"/>
                <a:ea typeface="+mn-ea"/>
                <a:cs typeface="Meiryo UI" pitchFamily="50" charset="-128"/>
              </a:rPr>
              <a:t>実行基盤として</a:t>
            </a:r>
            <a:r>
              <a:rPr kumimoji="0" lang="ja-JP" altLang="en-US" sz="1200" dirty="0">
                <a:latin typeface="+mn-ea"/>
                <a:ea typeface="+mn-ea"/>
                <a:cs typeface="Meiryo UI" pitchFamily="50" charset="-128"/>
              </a:rPr>
              <a:t>アプリ</a:t>
            </a:r>
            <a:r>
              <a:rPr kumimoji="0" lang="ja-JP" altLang="en-US" sz="1200" dirty="0" smtClean="0">
                <a:latin typeface="+mn-ea"/>
                <a:ea typeface="+mn-ea"/>
                <a:cs typeface="Meiryo UI" pitchFamily="50" charset="-128"/>
              </a:rPr>
              <a:t>要件を満たしているか</a:t>
            </a:r>
            <a:endParaRPr kumimoji="0" lang="en-US" altLang="ja-JP" sz="1200" dirty="0" smtClean="0">
              <a:latin typeface="+mn-ea"/>
              <a:ea typeface="+mn-ea"/>
              <a:cs typeface="Meiryo UI" pitchFamily="50" charset="-128"/>
            </a:endParaRPr>
          </a:p>
          <a:p>
            <a:r>
              <a:rPr kumimoji="0" lang="en-US" altLang="ja-JP" sz="1200" dirty="0" smtClean="0">
                <a:latin typeface="+mn-ea"/>
                <a:ea typeface="+mn-ea"/>
                <a:cs typeface="Meiryo UI" pitchFamily="50" charset="-128"/>
              </a:rPr>
              <a:t>(P15,16)</a:t>
            </a:r>
            <a:endParaRPr kumimoji="0" lang="ja-JP" altLang="en-US" sz="1200" dirty="0">
              <a:latin typeface="+mn-ea"/>
              <a:ea typeface="+mn-ea"/>
              <a:cs typeface="Meiryo UI" pitchFamily="50" charset="-128"/>
            </a:endParaRPr>
          </a:p>
        </p:txBody>
      </p:sp>
      <p:sp>
        <p:nvSpPr>
          <p:cNvPr id="54" name="Rectangle 15"/>
          <p:cNvSpPr>
            <a:spLocks noChangeArrowheads="1"/>
          </p:cNvSpPr>
          <p:nvPr/>
        </p:nvSpPr>
        <p:spPr bwMode="gray">
          <a:xfrm>
            <a:off x="5636233" y="3972525"/>
            <a:ext cx="3240000" cy="576066"/>
          </a:xfrm>
          <a:prstGeom prst="rect">
            <a:avLst/>
          </a:prstGeom>
          <a:solidFill>
            <a:schemeClr val="bg1"/>
          </a:solidFill>
          <a:ln w="19050" algn="ctr">
            <a:solidFill>
              <a:schemeClr val="tx1"/>
            </a:solidFill>
            <a:miter lim="800000"/>
            <a:headEnd/>
            <a:tailEnd/>
          </a:ln>
        </p:spPr>
        <p:txBody>
          <a:bodyPr wrap="square" anchor="ctr"/>
          <a:lstStyle/>
          <a:p>
            <a:r>
              <a:rPr kumimoji="0" lang="ja-JP" altLang="en-US" sz="1200" dirty="0" smtClean="0">
                <a:latin typeface="+mn-ea"/>
                <a:ea typeface="+mn-ea"/>
                <a:cs typeface="Meiryo UI" pitchFamily="50" charset="-128"/>
              </a:rPr>
              <a:t>各種</a:t>
            </a:r>
            <a:r>
              <a:rPr kumimoji="0" lang="en-US" altLang="ja-JP" sz="1200" dirty="0" smtClean="0">
                <a:latin typeface="+mn-ea"/>
                <a:ea typeface="+mn-ea"/>
                <a:cs typeface="Meiryo UI" pitchFamily="50" charset="-128"/>
              </a:rPr>
              <a:t>Agile</a:t>
            </a:r>
            <a:r>
              <a:rPr kumimoji="0" lang="ja-JP" altLang="en-US" sz="1200" dirty="0" smtClean="0">
                <a:latin typeface="+mn-ea"/>
                <a:ea typeface="+mn-ea"/>
                <a:cs typeface="Meiryo UI" pitchFamily="50" charset="-128"/>
              </a:rPr>
              <a:t>プラクティスの有効性確認。</a:t>
            </a:r>
            <a:endParaRPr kumimoji="0" lang="en-US" altLang="ja-JP" sz="1200" dirty="0" smtClean="0">
              <a:latin typeface="+mn-ea"/>
              <a:ea typeface="+mn-ea"/>
              <a:cs typeface="Meiryo UI" pitchFamily="50" charset="-128"/>
            </a:endParaRPr>
          </a:p>
          <a:p>
            <a:r>
              <a:rPr kumimoji="0" lang="ja-JP" altLang="en-US" sz="1200" dirty="0" smtClean="0">
                <a:latin typeface="+mn-ea"/>
                <a:ea typeface="+mn-ea"/>
                <a:cs typeface="Meiryo UI" pitchFamily="50" charset="-128"/>
              </a:rPr>
              <a:t>省略できるタスク</a:t>
            </a:r>
            <a:r>
              <a:rPr kumimoji="0" lang="en-US" altLang="ja-JP" sz="1200" dirty="0" smtClean="0">
                <a:latin typeface="+mn-ea"/>
                <a:ea typeface="+mn-ea"/>
                <a:cs typeface="Meiryo UI" pitchFamily="50" charset="-128"/>
              </a:rPr>
              <a:t>/</a:t>
            </a:r>
            <a:r>
              <a:rPr kumimoji="0" lang="ja-JP" altLang="en-US" sz="1200" dirty="0" smtClean="0">
                <a:latin typeface="+mn-ea"/>
                <a:ea typeface="+mn-ea"/>
                <a:cs typeface="Meiryo UI" pitchFamily="50" charset="-128"/>
              </a:rPr>
              <a:t>イベントは何か。レビューポイント、成果物は？</a:t>
            </a:r>
            <a:endParaRPr kumimoji="0" lang="en-US" altLang="ja-JP" sz="1200" dirty="0">
              <a:latin typeface="+mn-ea"/>
              <a:ea typeface="+mn-ea"/>
              <a:cs typeface="Meiryo UI" pitchFamily="50" charset="-128"/>
            </a:endParaRPr>
          </a:p>
        </p:txBody>
      </p:sp>
      <p:sp>
        <p:nvSpPr>
          <p:cNvPr id="55" name="Text Box 4"/>
          <p:cNvSpPr txBox="1">
            <a:spLocks noChangeArrowheads="1"/>
          </p:cNvSpPr>
          <p:nvPr/>
        </p:nvSpPr>
        <p:spPr bwMode="gray">
          <a:xfrm>
            <a:off x="5636232" y="2172325"/>
            <a:ext cx="3240000" cy="400772"/>
          </a:xfrm>
          <a:prstGeom prst="rect">
            <a:avLst/>
          </a:prstGeom>
          <a:solidFill>
            <a:schemeClr val="accent1"/>
          </a:solidFill>
          <a:ln w="12700" algn="ctr">
            <a:solidFill>
              <a:schemeClr val="bg1"/>
            </a:solidFill>
            <a:miter lim="800000"/>
            <a:headEnd/>
            <a:tailEnd/>
          </a:ln>
        </p:spPr>
        <p:txBody>
          <a:bodyPr anchor="ctr"/>
          <a:lstStyle>
            <a:lvl1pPr eaLnBrk="0" hangingPunct="0">
              <a:defRPr kumimoji="1" sz="2400">
                <a:solidFill>
                  <a:schemeClr val="tx1"/>
                </a:solidFill>
                <a:latin typeface="NissanAG-Medium" pitchFamily="50" charset="0"/>
                <a:ea typeface="ＭＳ Ｐゴシック" pitchFamily="50" charset="-128"/>
              </a:defRPr>
            </a:lvl1pPr>
            <a:lvl2pPr marL="742950" indent="-285750" eaLnBrk="0" hangingPunct="0">
              <a:defRPr kumimoji="1" sz="2400">
                <a:solidFill>
                  <a:schemeClr val="tx1"/>
                </a:solidFill>
                <a:latin typeface="NissanAG-Medium" pitchFamily="50" charset="0"/>
                <a:ea typeface="ＭＳ Ｐゴシック" pitchFamily="50" charset="-128"/>
              </a:defRPr>
            </a:lvl2pPr>
            <a:lvl3pPr marL="1143000" indent="-228600" eaLnBrk="0" hangingPunct="0">
              <a:defRPr kumimoji="1" sz="2400">
                <a:solidFill>
                  <a:schemeClr val="tx1"/>
                </a:solidFill>
                <a:latin typeface="NissanAG-Medium" pitchFamily="50" charset="0"/>
                <a:ea typeface="ＭＳ Ｐゴシック" pitchFamily="50" charset="-128"/>
              </a:defRPr>
            </a:lvl3pPr>
            <a:lvl4pPr marL="1600200" indent="-228600" eaLnBrk="0" hangingPunct="0">
              <a:defRPr kumimoji="1" sz="2400">
                <a:solidFill>
                  <a:schemeClr val="tx1"/>
                </a:solidFill>
                <a:latin typeface="NissanAG-Medium" pitchFamily="50" charset="0"/>
                <a:ea typeface="ＭＳ Ｐゴシック" pitchFamily="50" charset="-128"/>
              </a:defRPr>
            </a:lvl4pPr>
            <a:lvl5pPr marL="2057400" indent="-228600" eaLnBrk="0" hangingPunct="0">
              <a:defRPr kumimoji="1" sz="2400">
                <a:solidFill>
                  <a:schemeClr val="tx1"/>
                </a:solidFill>
                <a:latin typeface="NissanAG-Medium" pitchFamily="50"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9pPr>
          </a:lstStyle>
          <a:p>
            <a:pPr algn="ctr" eaLnBrk="1" hangingPunct="1"/>
            <a:r>
              <a:rPr kumimoji="0" lang="ja-JP" altLang="en-US" sz="1400" b="1" dirty="0" smtClean="0">
                <a:solidFill>
                  <a:schemeClr val="bg1"/>
                </a:solidFill>
                <a:latin typeface="+mn-ea"/>
                <a:ea typeface="+mn-ea"/>
                <a:cs typeface="Meiryo UI" pitchFamily="50" charset="-128"/>
              </a:rPr>
              <a:t>検証ポイント</a:t>
            </a:r>
            <a:r>
              <a:rPr kumimoji="0" lang="en-US" altLang="ja-JP" sz="1400" b="1" dirty="0" smtClean="0">
                <a:solidFill>
                  <a:schemeClr val="bg1"/>
                </a:solidFill>
                <a:latin typeface="+mn-ea"/>
                <a:ea typeface="+mn-ea"/>
                <a:cs typeface="Meiryo UI" pitchFamily="50" charset="-128"/>
              </a:rPr>
              <a:t>(IB2</a:t>
            </a:r>
            <a:r>
              <a:rPr kumimoji="0" lang="ja-JP" altLang="en-US" sz="1400" b="1" dirty="0" smtClean="0">
                <a:solidFill>
                  <a:schemeClr val="bg1"/>
                </a:solidFill>
                <a:latin typeface="+mn-ea"/>
                <a:ea typeface="+mn-ea"/>
                <a:cs typeface="Meiryo UI" pitchFamily="50" charset="-128"/>
              </a:rPr>
              <a:t>視点</a:t>
            </a:r>
            <a:r>
              <a:rPr kumimoji="0" lang="en-US" altLang="ja-JP" sz="1400" b="1" dirty="0" smtClean="0">
                <a:solidFill>
                  <a:schemeClr val="bg1"/>
                </a:solidFill>
                <a:latin typeface="+mn-ea"/>
                <a:ea typeface="+mn-ea"/>
                <a:cs typeface="Meiryo UI" pitchFamily="50" charset="-128"/>
              </a:rPr>
              <a:t>)</a:t>
            </a:r>
            <a:endParaRPr kumimoji="0" lang="ja-JP" altLang="en-US" sz="1400" b="1" dirty="0">
              <a:solidFill>
                <a:schemeClr val="bg1"/>
              </a:solidFill>
              <a:latin typeface="+mn-ea"/>
              <a:ea typeface="+mn-ea"/>
              <a:cs typeface="Meiryo UI" pitchFamily="50" charset="-128"/>
            </a:endParaRPr>
          </a:p>
        </p:txBody>
      </p:sp>
      <p:sp>
        <p:nvSpPr>
          <p:cNvPr id="56" name="Rectangle 15"/>
          <p:cNvSpPr>
            <a:spLocks noChangeArrowheads="1"/>
          </p:cNvSpPr>
          <p:nvPr/>
        </p:nvSpPr>
        <p:spPr bwMode="gray">
          <a:xfrm>
            <a:off x="213867" y="5210686"/>
            <a:ext cx="8640000" cy="1210111"/>
          </a:xfrm>
          <a:prstGeom prst="rect">
            <a:avLst/>
          </a:prstGeom>
          <a:solidFill>
            <a:schemeClr val="bg1"/>
          </a:solidFill>
          <a:ln w="19050" algn="ctr">
            <a:solidFill>
              <a:schemeClr val="tx1"/>
            </a:solidFill>
            <a:miter lim="800000"/>
            <a:headEnd/>
            <a:tailEnd/>
          </a:ln>
        </p:spPr>
        <p:txBody>
          <a:bodyPr wrap="square" anchor="ctr"/>
          <a:lstStyle/>
          <a:p>
            <a:pPr marL="285750" indent="-285750">
              <a:buFont typeface="Arial" panose="020B0604020202020204" pitchFamily="34" charset="0"/>
              <a:buChar char="•"/>
            </a:pPr>
            <a:r>
              <a:rPr kumimoji="0" lang="ja-JP" altLang="en-US" sz="1600" dirty="0" smtClean="0">
                <a:latin typeface="+mn-ea"/>
                <a:ea typeface="+mn-ea"/>
                <a:cs typeface="Meiryo UI" pitchFamily="50" charset="-128"/>
              </a:rPr>
              <a:t>定義した</a:t>
            </a:r>
            <a:r>
              <a:rPr kumimoji="0" lang="en-US" altLang="ja-JP" sz="1600" dirty="0" smtClean="0">
                <a:latin typeface="+mn-ea"/>
                <a:ea typeface="+mn-ea"/>
                <a:cs typeface="Meiryo UI" pitchFamily="50" charset="-128"/>
              </a:rPr>
              <a:t>Solution</a:t>
            </a:r>
            <a:r>
              <a:rPr kumimoji="0" lang="ja-JP" altLang="en-US" sz="1600" dirty="0" smtClean="0">
                <a:latin typeface="+mn-ea"/>
                <a:ea typeface="+mn-ea"/>
                <a:cs typeface="Meiryo UI" pitchFamily="50" charset="-128"/>
              </a:rPr>
              <a:t>の有効性が検証できている事</a:t>
            </a:r>
            <a:endParaRPr kumimoji="0" lang="en-US" altLang="ja-JP" sz="1600" dirty="0" smtClean="0">
              <a:latin typeface="+mn-ea"/>
              <a:ea typeface="+mn-ea"/>
              <a:cs typeface="Meiryo UI" pitchFamily="50" charset="-128"/>
            </a:endParaRPr>
          </a:p>
          <a:p>
            <a:pPr marL="285750" indent="-285750">
              <a:buFont typeface="Arial" panose="020B0604020202020204" pitchFamily="34" charset="0"/>
              <a:buChar char="•"/>
            </a:pPr>
            <a:r>
              <a:rPr kumimoji="0" lang="ja-JP" altLang="en-US" sz="1600" dirty="0" smtClean="0">
                <a:latin typeface="+mn-ea"/>
                <a:ea typeface="+mn-ea"/>
                <a:cs typeface="Meiryo UI" pitchFamily="50" charset="-128"/>
              </a:rPr>
              <a:t>想定効果に至らない場合は、課題と解決策が明確になっている事</a:t>
            </a:r>
            <a:endParaRPr kumimoji="0" lang="en-US" altLang="ja-JP" sz="1600" dirty="0">
              <a:latin typeface="+mn-ea"/>
              <a:ea typeface="+mn-ea"/>
              <a:cs typeface="Meiryo UI" pitchFamily="50" charset="-128"/>
            </a:endParaRPr>
          </a:p>
          <a:p>
            <a:pPr marL="285750" indent="-285750">
              <a:buFont typeface="Arial" panose="020B0604020202020204" pitchFamily="34" charset="0"/>
              <a:buChar char="•"/>
            </a:pPr>
            <a:r>
              <a:rPr lang="ja-JP" altLang="en-US" sz="1600" kern="0" dirty="0" smtClean="0">
                <a:latin typeface="+mn-ea"/>
                <a:ea typeface="+mn-ea"/>
                <a:cs typeface="Meiryo UI" panose="020B0604030504040204" pitchFamily="50" charset="-128"/>
              </a:rPr>
              <a:t>検証</a:t>
            </a:r>
            <a:r>
              <a:rPr lang="ja-JP" altLang="en-US" sz="1600" kern="0" dirty="0">
                <a:latin typeface="+mn-ea"/>
                <a:ea typeface="+mn-ea"/>
                <a:cs typeface="Meiryo UI" panose="020B0604030504040204" pitchFamily="50" charset="-128"/>
              </a:rPr>
              <a:t>結果を踏まえ、</a:t>
            </a:r>
            <a:r>
              <a:rPr lang="en-US" altLang="ja-JP" sz="1600" kern="0" dirty="0">
                <a:latin typeface="+mn-ea"/>
                <a:ea typeface="+mn-ea"/>
                <a:cs typeface="Meiryo UI" panose="020B0604030504040204" pitchFamily="50" charset="-128"/>
              </a:rPr>
              <a:t>DevOps</a:t>
            </a:r>
            <a:r>
              <a:rPr lang="ja-JP" altLang="en-US" sz="1600" kern="0" dirty="0">
                <a:latin typeface="+mn-ea"/>
                <a:ea typeface="+mn-ea"/>
                <a:cs typeface="Meiryo UI" panose="020B0604030504040204" pitchFamily="50" charset="-128"/>
              </a:rPr>
              <a:t>を実務に適用するために必要な枠組み（組織、人、承認プロセス、予算管理プロセス等）を</a:t>
            </a:r>
            <a:r>
              <a:rPr lang="ja-JP" altLang="en-US" sz="1600" kern="0" dirty="0" smtClean="0">
                <a:latin typeface="+mn-ea"/>
                <a:ea typeface="+mn-ea"/>
                <a:cs typeface="Meiryo UI" panose="020B0604030504040204" pitchFamily="50" charset="-128"/>
              </a:rPr>
              <a:t>明確化</a:t>
            </a:r>
            <a:r>
              <a:rPr lang="ja-JP" altLang="en-US" sz="1600" kern="0" dirty="0">
                <a:latin typeface="+mn-ea"/>
                <a:ea typeface="+mn-ea"/>
                <a:cs typeface="Meiryo UI" panose="020B0604030504040204" pitchFamily="50" charset="-128"/>
              </a:rPr>
              <a:t>で</a:t>
            </a:r>
            <a:r>
              <a:rPr lang="ja-JP" altLang="en-US" sz="1600" kern="0" dirty="0" smtClean="0">
                <a:latin typeface="+mn-ea"/>
                <a:ea typeface="+mn-ea"/>
                <a:cs typeface="Meiryo UI" panose="020B0604030504040204" pitchFamily="50" charset="-128"/>
              </a:rPr>
              <a:t>きている事</a:t>
            </a:r>
            <a:endParaRPr lang="en-US" altLang="ja-JP" sz="1600" kern="0" dirty="0">
              <a:latin typeface="+mn-ea"/>
              <a:ea typeface="+mn-ea"/>
              <a:cs typeface="Meiryo UI" panose="020B0604030504040204" pitchFamily="50" charset="-128"/>
            </a:endParaRPr>
          </a:p>
        </p:txBody>
      </p:sp>
      <p:sp>
        <p:nvSpPr>
          <p:cNvPr id="57" name="Text Box 4"/>
          <p:cNvSpPr txBox="1">
            <a:spLocks noChangeArrowheads="1"/>
          </p:cNvSpPr>
          <p:nvPr/>
        </p:nvSpPr>
        <p:spPr bwMode="gray">
          <a:xfrm>
            <a:off x="202103" y="4825453"/>
            <a:ext cx="1993213" cy="374065"/>
          </a:xfrm>
          <a:prstGeom prst="rect">
            <a:avLst/>
          </a:prstGeom>
          <a:solidFill>
            <a:schemeClr val="accent1"/>
          </a:solidFill>
          <a:ln w="12700" algn="ctr">
            <a:solidFill>
              <a:schemeClr val="bg1"/>
            </a:solidFill>
            <a:miter lim="800000"/>
            <a:headEnd/>
            <a:tailEnd/>
          </a:ln>
        </p:spPr>
        <p:txBody>
          <a:bodyPr anchor="ctr"/>
          <a:lstStyle>
            <a:lvl1pPr eaLnBrk="0" hangingPunct="0">
              <a:defRPr kumimoji="1" sz="2400">
                <a:solidFill>
                  <a:schemeClr val="tx1"/>
                </a:solidFill>
                <a:latin typeface="NissanAG-Medium" pitchFamily="50" charset="0"/>
                <a:ea typeface="ＭＳ Ｐゴシック" pitchFamily="50" charset="-128"/>
              </a:defRPr>
            </a:lvl1pPr>
            <a:lvl2pPr marL="742950" indent="-285750" eaLnBrk="0" hangingPunct="0">
              <a:defRPr kumimoji="1" sz="2400">
                <a:solidFill>
                  <a:schemeClr val="tx1"/>
                </a:solidFill>
                <a:latin typeface="NissanAG-Medium" pitchFamily="50" charset="0"/>
                <a:ea typeface="ＭＳ Ｐゴシック" pitchFamily="50" charset="-128"/>
              </a:defRPr>
            </a:lvl2pPr>
            <a:lvl3pPr marL="1143000" indent="-228600" eaLnBrk="0" hangingPunct="0">
              <a:defRPr kumimoji="1" sz="2400">
                <a:solidFill>
                  <a:schemeClr val="tx1"/>
                </a:solidFill>
                <a:latin typeface="NissanAG-Medium" pitchFamily="50" charset="0"/>
                <a:ea typeface="ＭＳ Ｐゴシック" pitchFamily="50" charset="-128"/>
              </a:defRPr>
            </a:lvl3pPr>
            <a:lvl4pPr marL="1600200" indent="-228600" eaLnBrk="0" hangingPunct="0">
              <a:defRPr kumimoji="1" sz="2400">
                <a:solidFill>
                  <a:schemeClr val="tx1"/>
                </a:solidFill>
                <a:latin typeface="NissanAG-Medium" pitchFamily="50" charset="0"/>
                <a:ea typeface="ＭＳ Ｐゴシック" pitchFamily="50" charset="-128"/>
              </a:defRPr>
            </a:lvl4pPr>
            <a:lvl5pPr marL="2057400" indent="-228600" eaLnBrk="0" hangingPunct="0">
              <a:defRPr kumimoji="1" sz="2400">
                <a:solidFill>
                  <a:schemeClr val="tx1"/>
                </a:solidFill>
                <a:latin typeface="NissanAG-Medium" pitchFamily="50"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NissanAG-Medium" pitchFamily="50" charset="0"/>
                <a:ea typeface="ＭＳ Ｐゴシック" pitchFamily="50" charset="-128"/>
              </a:defRPr>
            </a:lvl9pPr>
          </a:lstStyle>
          <a:p>
            <a:pPr algn="ctr" eaLnBrk="1" hangingPunct="1"/>
            <a:r>
              <a:rPr kumimoji="0" lang="en-US" altLang="ja-JP" sz="1400" b="1" dirty="0" smtClean="0">
                <a:solidFill>
                  <a:schemeClr val="bg1"/>
                </a:solidFill>
                <a:latin typeface="+mn-ea"/>
                <a:ea typeface="+mn-ea"/>
                <a:cs typeface="Meiryo UI" pitchFamily="50" charset="-128"/>
              </a:rPr>
              <a:t>Goal</a:t>
            </a:r>
            <a:endParaRPr kumimoji="0" lang="ja-JP" altLang="en-US" sz="1400" b="1" dirty="0">
              <a:solidFill>
                <a:schemeClr val="bg1"/>
              </a:solidFill>
              <a:latin typeface="+mn-ea"/>
              <a:ea typeface="+mn-ea"/>
              <a:cs typeface="Meiryo UI" pitchFamily="50" charset="-128"/>
            </a:endParaRPr>
          </a:p>
        </p:txBody>
      </p:sp>
      <p:sp>
        <p:nvSpPr>
          <p:cNvPr id="58" name="Rectangle 15"/>
          <p:cNvSpPr>
            <a:spLocks noChangeArrowheads="1"/>
          </p:cNvSpPr>
          <p:nvPr/>
        </p:nvSpPr>
        <p:spPr bwMode="gray">
          <a:xfrm>
            <a:off x="4785609" y="4758218"/>
            <a:ext cx="3981873" cy="568279"/>
          </a:xfrm>
          <a:prstGeom prst="borderCallout1">
            <a:avLst>
              <a:gd name="adj1" fmla="val 105195"/>
              <a:gd name="adj2" fmla="val 56605"/>
              <a:gd name="adj3" fmla="val 128764"/>
              <a:gd name="adj4" fmla="val 25546"/>
            </a:avLst>
          </a:prstGeom>
          <a:solidFill>
            <a:srgbClr val="FF9933"/>
          </a:solidFill>
          <a:ln w="19050" algn="ctr">
            <a:solidFill>
              <a:srgbClr val="FF6600"/>
            </a:solidFill>
            <a:miter lim="800000"/>
            <a:headEnd/>
            <a:tailEnd/>
          </a:ln>
        </p:spPr>
        <p:txBody>
          <a:bodyPr wrap="square" anchor="ctr"/>
          <a:lstStyle/>
          <a:p>
            <a:r>
              <a:rPr kumimoji="0" lang="ja-JP" altLang="en-US" sz="1200" dirty="0" smtClean="0">
                <a:latin typeface="+mn-ea"/>
                <a:ea typeface="+mn-ea"/>
                <a:cs typeface="Meiryo UI" pitchFamily="50" charset="-128"/>
              </a:rPr>
              <a:t>目標値</a:t>
            </a:r>
            <a:r>
              <a:rPr kumimoji="0" lang="en-US" altLang="ja-JP" sz="1200" dirty="0" smtClean="0">
                <a:latin typeface="+mn-ea"/>
                <a:ea typeface="+mn-ea"/>
                <a:cs typeface="Meiryo UI" pitchFamily="50" charset="-128"/>
              </a:rPr>
              <a:t>/KPI</a:t>
            </a:r>
          </a:p>
          <a:p>
            <a:r>
              <a:rPr kumimoji="0" lang="ja-JP" altLang="en-US" sz="1200" dirty="0" smtClean="0">
                <a:latin typeface="+mn-ea"/>
                <a:ea typeface="+mn-ea"/>
                <a:cs typeface="Meiryo UI" pitchFamily="50" charset="-128"/>
              </a:rPr>
              <a:t>現状値の再確認</a:t>
            </a:r>
            <a:r>
              <a:rPr kumimoji="0" lang="en-US" altLang="ja-JP" sz="1200" dirty="0" smtClean="0">
                <a:latin typeface="+mn-ea"/>
                <a:ea typeface="+mn-ea"/>
                <a:cs typeface="Meiryo UI" pitchFamily="50" charset="-128"/>
              </a:rPr>
              <a:t>/</a:t>
            </a:r>
            <a:r>
              <a:rPr kumimoji="0" lang="ja-JP" altLang="en-US" sz="1200" dirty="0" smtClean="0">
                <a:latin typeface="+mn-ea"/>
                <a:ea typeface="+mn-ea"/>
                <a:cs typeface="Meiryo UI" pitchFamily="50" charset="-128"/>
              </a:rPr>
              <a:t>ブレイク、積み上げしてから、定義をする</a:t>
            </a:r>
            <a:endParaRPr kumimoji="0" lang="en-US" altLang="ja-JP" sz="1200" dirty="0" smtClean="0">
              <a:latin typeface="+mn-ea"/>
              <a:ea typeface="+mn-ea"/>
              <a:cs typeface="Meiryo UI" pitchFamily="50" charset="-128"/>
            </a:endParaRPr>
          </a:p>
        </p:txBody>
      </p:sp>
      <p:sp>
        <p:nvSpPr>
          <p:cNvPr id="20"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45</a:t>
            </a:fld>
            <a:endParaRPr lang="en-US" altLang="ja-JP"/>
          </a:p>
        </p:txBody>
      </p:sp>
    </p:spTree>
    <p:extLst>
      <p:ext uri="{BB962C8B-B14F-4D97-AF65-F5344CB8AC3E}">
        <p14:creationId xmlns="" xmlns:p14="http://schemas.microsoft.com/office/powerpoint/2010/main" val="9336537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Espace réservé du contenu 4"/>
          <p:cNvSpPr txBox="1">
            <a:spLocks/>
          </p:cNvSpPr>
          <p:nvPr/>
        </p:nvSpPr>
        <p:spPr bwMode="auto">
          <a:xfrm>
            <a:off x="330469" y="938660"/>
            <a:ext cx="2211026" cy="576000"/>
          </a:xfrm>
          <a:prstGeom prst="rect">
            <a:avLst/>
          </a:prstGeom>
          <a:solidFill>
            <a:schemeClr val="accent2">
              <a:lumMod val="50000"/>
            </a:schemeClr>
          </a:solidFill>
          <a:ln>
            <a:noFill/>
          </a:ln>
          <a:extLst/>
        </p:spPr>
        <p:txBody>
          <a:bodyPr vert="horz" wrap="square" lIns="35994" tIns="45714" rIns="35994" bIns="45714" numCol="1" anchor="ctr" anchorCtr="0" compatLnSpc="1">
            <a:prstTxWarp prst="textNoShape">
              <a:avLst/>
            </a:prstTxWarp>
          </a:bodyPr>
          <a:lstStyle>
            <a:lvl1pPr marL="341289" indent="-341289" algn="l" rtl="0" eaLnBrk="0" fontAlgn="base" hangingPunct="0">
              <a:spcBef>
                <a:spcPct val="20000"/>
              </a:spcBef>
              <a:spcAft>
                <a:spcPct val="0"/>
              </a:spcAft>
              <a:buChar char="•"/>
              <a:defRPr sz="3200">
                <a:solidFill>
                  <a:schemeClr val="tx1"/>
                </a:solidFill>
                <a:latin typeface="+mn-lt"/>
                <a:ea typeface="+mn-ea"/>
                <a:cs typeface="+mn-cs"/>
              </a:defRPr>
            </a:lvl1pPr>
            <a:lvl2pPr marL="741307" indent="-284142" algn="l" rtl="0" eaLnBrk="0" fontAlgn="base" hangingPunct="0">
              <a:spcBef>
                <a:spcPct val="20000"/>
              </a:spcBef>
              <a:spcAft>
                <a:spcPct val="0"/>
              </a:spcAft>
              <a:buChar char="–"/>
              <a:defRPr sz="2800">
                <a:solidFill>
                  <a:schemeClr val="tx1"/>
                </a:solidFill>
                <a:latin typeface="+mn-lt"/>
                <a:cs typeface="+mn-cs"/>
              </a:defRPr>
            </a:lvl2pPr>
            <a:lvl3pPr marL="1141329" indent="-226997" algn="l" rtl="0" eaLnBrk="0" fontAlgn="base" hangingPunct="0">
              <a:spcBef>
                <a:spcPct val="20000"/>
              </a:spcBef>
              <a:spcAft>
                <a:spcPct val="0"/>
              </a:spcAft>
              <a:buChar char="•"/>
              <a:defRPr sz="2400">
                <a:solidFill>
                  <a:schemeClr val="tx1"/>
                </a:solidFill>
                <a:latin typeface="+mn-lt"/>
                <a:cs typeface="+mn-cs"/>
              </a:defRPr>
            </a:lvl3pPr>
            <a:lvl4pPr marL="1598493" indent="-226997" algn="l" rtl="0" eaLnBrk="0" fontAlgn="base" hangingPunct="0">
              <a:spcBef>
                <a:spcPct val="20000"/>
              </a:spcBef>
              <a:spcAft>
                <a:spcPct val="0"/>
              </a:spcAft>
              <a:buChar char="–"/>
              <a:defRPr sz="2000">
                <a:solidFill>
                  <a:schemeClr val="tx1"/>
                </a:solidFill>
                <a:latin typeface="+mn-lt"/>
                <a:cs typeface="+mn-cs"/>
              </a:defRPr>
            </a:lvl4pPr>
            <a:lvl5pPr marL="2055659" indent="-226997" algn="l" rtl="0" eaLnBrk="0" fontAlgn="base" hangingPunct="0">
              <a:spcBef>
                <a:spcPct val="20000"/>
              </a:spcBef>
              <a:spcAft>
                <a:spcPct val="0"/>
              </a:spcAft>
              <a:buChar char="»"/>
              <a:defRPr sz="2000">
                <a:solidFill>
                  <a:schemeClr val="tx1"/>
                </a:solidFill>
                <a:latin typeface="+mn-lt"/>
                <a:cs typeface="+mn-cs"/>
              </a:defRPr>
            </a:lvl5pPr>
            <a:lvl6pPr marL="2514145" indent="-228560" algn="l" rtl="0" fontAlgn="base">
              <a:spcBef>
                <a:spcPct val="20000"/>
              </a:spcBef>
              <a:spcAft>
                <a:spcPct val="0"/>
              </a:spcAft>
              <a:buChar char="»"/>
              <a:defRPr sz="2000">
                <a:solidFill>
                  <a:schemeClr val="tx1"/>
                </a:solidFill>
                <a:latin typeface="+mn-lt"/>
                <a:cs typeface="+mn-cs"/>
              </a:defRPr>
            </a:lvl6pPr>
            <a:lvl7pPr marL="2971262" indent="-228560" algn="l" rtl="0" fontAlgn="base">
              <a:spcBef>
                <a:spcPct val="20000"/>
              </a:spcBef>
              <a:spcAft>
                <a:spcPct val="0"/>
              </a:spcAft>
              <a:buChar char="»"/>
              <a:defRPr sz="2000">
                <a:solidFill>
                  <a:schemeClr val="tx1"/>
                </a:solidFill>
                <a:latin typeface="+mn-lt"/>
                <a:cs typeface="+mn-cs"/>
              </a:defRPr>
            </a:lvl7pPr>
            <a:lvl8pPr marL="3428381" indent="-228560" algn="l" rtl="0" fontAlgn="base">
              <a:spcBef>
                <a:spcPct val="20000"/>
              </a:spcBef>
              <a:spcAft>
                <a:spcPct val="0"/>
              </a:spcAft>
              <a:buChar char="»"/>
              <a:defRPr sz="2000">
                <a:solidFill>
                  <a:schemeClr val="tx1"/>
                </a:solidFill>
                <a:latin typeface="+mn-lt"/>
                <a:cs typeface="+mn-cs"/>
              </a:defRPr>
            </a:lvl8pPr>
            <a:lvl9pPr marL="3885498" indent="-228560" algn="l" rtl="0" fontAlgn="base">
              <a:spcBef>
                <a:spcPct val="20000"/>
              </a:spcBef>
              <a:spcAft>
                <a:spcPct val="0"/>
              </a:spcAft>
              <a:buChar char="»"/>
              <a:defRPr sz="2000">
                <a:solidFill>
                  <a:schemeClr val="tx1"/>
                </a:solidFill>
                <a:latin typeface="+mn-lt"/>
                <a:cs typeface="+mn-cs"/>
              </a:defRPr>
            </a:lvl9pPr>
          </a:lstStyle>
          <a:p>
            <a:pPr marL="87313" lvl="1" indent="0" algn="ctr" eaLnBrk="1" hangingPunct="1">
              <a:spcBef>
                <a:spcPts val="200"/>
              </a:spcBef>
              <a:buNone/>
            </a:pPr>
            <a:r>
              <a:rPr lang="en-US" altLang="ja-JP" sz="1600" kern="0" dirty="0" smtClean="0">
                <a:solidFill>
                  <a:schemeClr val="bg1"/>
                </a:solidFill>
                <a:latin typeface="+mn-ea"/>
                <a:ea typeface="+mn-ea"/>
                <a:cs typeface="Meiryo UI" panose="020B0604030504040204" pitchFamily="50" charset="-128"/>
              </a:rPr>
              <a:t>Agile</a:t>
            </a:r>
            <a:endParaRPr lang="en-US" altLang="ja-JP" sz="1600" kern="0" dirty="0">
              <a:solidFill>
                <a:schemeClr val="bg1"/>
              </a:solidFill>
              <a:latin typeface="+mn-ea"/>
              <a:ea typeface="+mn-ea"/>
              <a:cs typeface="Meiryo UI" panose="020B0604030504040204" pitchFamily="50" charset="-128"/>
            </a:endParaRPr>
          </a:p>
        </p:txBody>
      </p:sp>
      <p:sp>
        <p:nvSpPr>
          <p:cNvPr id="34" name="Espace réservé du contenu 4"/>
          <p:cNvSpPr txBox="1">
            <a:spLocks/>
          </p:cNvSpPr>
          <p:nvPr/>
        </p:nvSpPr>
        <p:spPr bwMode="auto">
          <a:xfrm>
            <a:off x="2612092" y="938660"/>
            <a:ext cx="6081432" cy="576000"/>
          </a:xfrm>
          <a:prstGeom prst="rect">
            <a:avLst/>
          </a:prstGeom>
          <a:solidFill>
            <a:schemeClr val="bg1"/>
          </a:solidFill>
          <a:ln>
            <a:solidFill>
              <a:schemeClr val="bg1">
                <a:lumMod val="65000"/>
              </a:schemeClr>
            </a:solidFill>
          </a:ln>
          <a:extLst/>
        </p:spPr>
        <p:txBody>
          <a:bodyPr vert="horz" wrap="square" lIns="35994" tIns="45714" rIns="35994" bIns="45714" numCol="1" anchor="ctr" anchorCtr="0" compatLnSpc="1">
            <a:prstTxWarp prst="textNoShape">
              <a:avLst/>
            </a:prstTxWarp>
          </a:bodyPr>
          <a:lstStyle>
            <a:lvl1pPr marL="341289" indent="-341289" algn="l" rtl="0" eaLnBrk="0" fontAlgn="base" hangingPunct="0">
              <a:spcBef>
                <a:spcPct val="20000"/>
              </a:spcBef>
              <a:spcAft>
                <a:spcPct val="0"/>
              </a:spcAft>
              <a:buChar char="•"/>
              <a:defRPr sz="3200">
                <a:solidFill>
                  <a:schemeClr val="tx1"/>
                </a:solidFill>
                <a:latin typeface="+mn-lt"/>
                <a:ea typeface="+mn-ea"/>
                <a:cs typeface="+mn-cs"/>
              </a:defRPr>
            </a:lvl1pPr>
            <a:lvl2pPr marL="741307" indent="-284142" algn="l" rtl="0" eaLnBrk="0" fontAlgn="base" hangingPunct="0">
              <a:spcBef>
                <a:spcPct val="20000"/>
              </a:spcBef>
              <a:spcAft>
                <a:spcPct val="0"/>
              </a:spcAft>
              <a:buChar char="–"/>
              <a:defRPr sz="2800">
                <a:solidFill>
                  <a:schemeClr val="tx1"/>
                </a:solidFill>
                <a:latin typeface="+mn-lt"/>
                <a:cs typeface="+mn-cs"/>
              </a:defRPr>
            </a:lvl2pPr>
            <a:lvl3pPr marL="1141329" indent="-226997" algn="l" rtl="0" eaLnBrk="0" fontAlgn="base" hangingPunct="0">
              <a:spcBef>
                <a:spcPct val="20000"/>
              </a:spcBef>
              <a:spcAft>
                <a:spcPct val="0"/>
              </a:spcAft>
              <a:buChar char="•"/>
              <a:defRPr sz="2400">
                <a:solidFill>
                  <a:schemeClr val="tx1"/>
                </a:solidFill>
                <a:latin typeface="+mn-lt"/>
                <a:cs typeface="+mn-cs"/>
              </a:defRPr>
            </a:lvl3pPr>
            <a:lvl4pPr marL="1598493" indent="-226997" algn="l" rtl="0" eaLnBrk="0" fontAlgn="base" hangingPunct="0">
              <a:spcBef>
                <a:spcPct val="20000"/>
              </a:spcBef>
              <a:spcAft>
                <a:spcPct val="0"/>
              </a:spcAft>
              <a:buChar char="–"/>
              <a:defRPr sz="2000">
                <a:solidFill>
                  <a:schemeClr val="tx1"/>
                </a:solidFill>
                <a:latin typeface="+mn-lt"/>
                <a:cs typeface="+mn-cs"/>
              </a:defRPr>
            </a:lvl4pPr>
            <a:lvl5pPr marL="2055659" indent="-226997" algn="l" rtl="0" eaLnBrk="0" fontAlgn="base" hangingPunct="0">
              <a:spcBef>
                <a:spcPct val="20000"/>
              </a:spcBef>
              <a:spcAft>
                <a:spcPct val="0"/>
              </a:spcAft>
              <a:buChar char="»"/>
              <a:defRPr sz="2000">
                <a:solidFill>
                  <a:schemeClr val="tx1"/>
                </a:solidFill>
                <a:latin typeface="+mn-lt"/>
                <a:cs typeface="+mn-cs"/>
              </a:defRPr>
            </a:lvl5pPr>
            <a:lvl6pPr marL="2514145" indent="-228560" algn="l" rtl="0" fontAlgn="base">
              <a:spcBef>
                <a:spcPct val="20000"/>
              </a:spcBef>
              <a:spcAft>
                <a:spcPct val="0"/>
              </a:spcAft>
              <a:buChar char="»"/>
              <a:defRPr sz="2000">
                <a:solidFill>
                  <a:schemeClr val="tx1"/>
                </a:solidFill>
                <a:latin typeface="+mn-lt"/>
                <a:cs typeface="+mn-cs"/>
              </a:defRPr>
            </a:lvl6pPr>
            <a:lvl7pPr marL="2971262" indent="-228560" algn="l" rtl="0" fontAlgn="base">
              <a:spcBef>
                <a:spcPct val="20000"/>
              </a:spcBef>
              <a:spcAft>
                <a:spcPct val="0"/>
              </a:spcAft>
              <a:buChar char="»"/>
              <a:defRPr sz="2000">
                <a:solidFill>
                  <a:schemeClr val="tx1"/>
                </a:solidFill>
                <a:latin typeface="+mn-lt"/>
                <a:cs typeface="+mn-cs"/>
              </a:defRPr>
            </a:lvl7pPr>
            <a:lvl8pPr marL="3428381" indent="-228560" algn="l" rtl="0" fontAlgn="base">
              <a:spcBef>
                <a:spcPct val="20000"/>
              </a:spcBef>
              <a:spcAft>
                <a:spcPct val="0"/>
              </a:spcAft>
              <a:buChar char="»"/>
              <a:defRPr sz="2000">
                <a:solidFill>
                  <a:schemeClr val="tx1"/>
                </a:solidFill>
                <a:latin typeface="+mn-lt"/>
                <a:cs typeface="+mn-cs"/>
              </a:defRPr>
            </a:lvl8pPr>
            <a:lvl9pPr marL="3885498" indent="-228560" algn="l" rtl="0" fontAlgn="base">
              <a:spcBef>
                <a:spcPct val="20000"/>
              </a:spcBef>
              <a:spcAft>
                <a:spcPct val="0"/>
              </a:spcAft>
              <a:buChar char="»"/>
              <a:defRPr sz="2000">
                <a:solidFill>
                  <a:schemeClr val="tx1"/>
                </a:solidFill>
                <a:latin typeface="+mn-lt"/>
                <a:cs typeface="+mn-cs"/>
              </a:defRPr>
            </a:lvl9pPr>
          </a:lstStyle>
          <a:p>
            <a:pPr marL="268288" lvl="1" indent="-180975" eaLnBrk="1" hangingPunct="1">
              <a:spcBef>
                <a:spcPts val="200"/>
              </a:spcBef>
              <a:buFont typeface="Calibri" panose="020F0502020204030204" pitchFamily="34" charset="0"/>
              <a:buChar char="▪"/>
            </a:pPr>
            <a:r>
              <a:rPr lang="en-US" altLang="ja-JP" sz="1600" kern="0" dirty="0" smtClean="0">
                <a:latin typeface="+mn-ea"/>
                <a:ea typeface="+mn-ea"/>
                <a:cs typeface="Meiryo UI" panose="020B0604030504040204" pitchFamily="50" charset="-128"/>
              </a:rPr>
              <a:t>Agile</a:t>
            </a:r>
            <a:r>
              <a:rPr lang="ja-JP" altLang="en-US" sz="1600" kern="0" dirty="0" smtClean="0">
                <a:latin typeface="+mn-ea"/>
                <a:ea typeface="+mn-ea"/>
                <a:cs typeface="Meiryo UI" panose="020B0604030504040204" pitchFamily="50" charset="-128"/>
              </a:rPr>
              <a:t>プロセスの適用</a:t>
            </a:r>
            <a:endParaRPr lang="en-US" altLang="ja-JP" sz="1600" kern="0" dirty="0" smtClean="0">
              <a:latin typeface="+mn-ea"/>
              <a:ea typeface="+mn-ea"/>
              <a:cs typeface="Meiryo UI" panose="020B0604030504040204" pitchFamily="50" charset="-128"/>
            </a:endParaRPr>
          </a:p>
        </p:txBody>
      </p:sp>
      <p:sp>
        <p:nvSpPr>
          <p:cNvPr id="97" name="Espace réservé du contenu 4"/>
          <p:cNvSpPr txBox="1">
            <a:spLocks/>
          </p:cNvSpPr>
          <p:nvPr/>
        </p:nvSpPr>
        <p:spPr bwMode="auto">
          <a:xfrm>
            <a:off x="366969" y="1597825"/>
            <a:ext cx="8403396" cy="567151"/>
          </a:xfrm>
          <a:prstGeom prst="rect">
            <a:avLst/>
          </a:prstGeom>
          <a:noFill/>
          <a:ln>
            <a:noFill/>
          </a:ln>
          <a:extLst/>
        </p:spPr>
        <p:txBody>
          <a:bodyPr vert="horz" wrap="square" lIns="35994" tIns="45714" rIns="35994" bIns="45714" numCol="1" anchor="t" anchorCtr="0" compatLnSpc="1">
            <a:prstTxWarp prst="textNoShape">
              <a:avLst/>
            </a:prstTxWarp>
          </a:bodyPr>
          <a:lstStyle>
            <a:lvl1pPr marL="341289" indent="-341289" algn="l" rtl="0" eaLnBrk="0" fontAlgn="base" hangingPunct="0">
              <a:spcBef>
                <a:spcPct val="20000"/>
              </a:spcBef>
              <a:spcAft>
                <a:spcPct val="0"/>
              </a:spcAft>
              <a:buChar char="•"/>
              <a:defRPr sz="3200">
                <a:solidFill>
                  <a:schemeClr val="tx1"/>
                </a:solidFill>
                <a:latin typeface="+mn-lt"/>
                <a:ea typeface="+mn-ea"/>
                <a:cs typeface="+mn-cs"/>
              </a:defRPr>
            </a:lvl1pPr>
            <a:lvl2pPr marL="741307" indent="-284142" algn="l" rtl="0" eaLnBrk="0" fontAlgn="base" hangingPunct="0">
              <a:spcBef>
                <a:spcPct val="20000"/>
              </a:spcBef>
              <a:spcAft>
                <a:spcPct val="0"/>
              </a:spcAft>
              <a:buChar char="–"/>
              <a:defRPr sz="2800">
                <a:solidFill>
                  <a:schemeClr val="tx1"/>
                </a:solidFill>
                <a:latin typeface="+mn-lt"/>
                <a:cs typeface="+mn-cs"/>
              </a:defRPr>
            </a:lvl2pPr>
            <a:lvl3pPr marL="1141329" indent="-226997" algn="l" rtl="0" eaLnBrk="0" fontAlgn="base" hangingPunct="0">
              <a:spcBef>
                <a:spcPct val="20000"/>
              </a:spcBef>
              <a:spcAft>
                <a:spcPct val="0"/>
              </a:spcAft>
              <a:buChar char="•"/>
              <a:defRPr sz="2400">
                <a:solidFill>
                  <a:schemeClr val="tx1"/>
                </a:solidFill>
                <a:latin typeface="+mn-lt"/>
                <a:cs typeface="+mn-cs"/>
              </a:defRPr>
            </a:lvl3pPr>
            <a:lvl4pPr marL="1598493" indent="-226997" algn="l" rtl="0" eaLnBrk="0" fontAlgn="base" hangingPunct="0">
              <a:spcBef>
                <a:spcPct val="20000"/>
              </a:spcBef>
              <a:spcAft>
                <a:spcPct val="0"/>
              </a:spcAft>
              <a:buChar char="–"/>
              <a:defRPr sz="2000">
                <a:solidFill>
                  <a:schemeClr val="tx1"/>
                </a:solidFill>
                <a:latin typeface="+mn-lt"/>
                <a:cs typeface="+mn-cs"/>
              </a:defRPr>
            </a:lvl4pPr>
            <a:lvl5pPr marL="2055659" indent="-226997" algn="l" rtl="0" eaLnBrk="0" fontAlgn="base" hangingPunct="0">
              <a:spcBef>
                <a:spcPct val="20000"/>
              </a:spcBef>
              <a:spcAft>
                <a:spcPct val="0"/>
              </a:spcAft>
              <a:buChar char="»"/>
              <a:defRPr sz="2000">
                <a:solidFill>
                  <a:schemeClr val="tx1"/>
                </a:solidFill>
                <a:latin typeface="+mn-lt"/>
                <a:cs typeface="+mn-cs"/>
              </a:defRPr>
            </a:lvl5pPr>
            <a:lvl6pPr marL="2514145" indent="-228560" algn="l" rtl="0" fontAlgn="base">
              <a:spcBef>
                <a:spcPct val="20000"/>
              </a:spcBef>
              <a:spcAft>
                <a:spcPct val="0"/>
              </a:spcAft>
              <a:buChar char="»"/>
              <a:defRPr sz="2000">
                <a:solidFill>
                  <a:schemeClr val="tx1"/>
                </a:solidFill>
                <a:latin typeface="+mn-lt"/>
                <a:cs typeface="+mn-cs"/>
              </a:defRPr>
            </a:lvl6pPr>
            <a:lvl7pPr marL="2971262" indent="-228560" algn="l" rtl="0" fontAlgn="base">
              <a:spcBef>
                <a:spcPct val="20000"/>
              </a:spcBef>
              <a:spcAft>
                <a:spcPct val="0"/>
              </a:spcAft>
              <a:buChar char="»"/>
              <a:defRPr sz="2000">
                <a:solidFill>
                  <a:schemeClr val="tx1"/>
                </a:solidFill>
                <a:latin typeface="+mn-lt"/>
                <a:cs typeface="+mn-cs"/>
              </a:defRPr>
            </a:lvl7pPr>
            <a:lvl8pPr marL="3428381" indent="-228560" algn="l" rtl="0" fontAlgn="base">
              <a:spcBef>
                <a:spcPct val="20000"/>
              </a:spcBef>
              <a:spcAft>
                <a:spcPct val="0"/>
              </a:spcAft>
              <a:buChar char="»"/>
              <a:defRPr sz="2000">
                <a:solidFill>
                  <a:schemeClr val="tx1"/>
                </a:solidFill>
                <a:latin typeface="+mn-lt"/>
                <a:cs typeface="+mn-cs"/>
              </a:defRPr>
            </a:lvl8pPr>
            <a:lvl9pPr marL="3885498" indent="-228560" algn="l" rtl="0" fontAlgn="base">
              <a:spcBef>
                <a:spcPct val="20000"/>
              </a:spcBef>
              <a:spcAft>
                <a:spcPct val="0"/>
              </a:spcAft>
              <a:buChar char="»"/>
              <a:defRPr sz="2000">
                <a:solidFill>
                  <a:schemeClr val="tx1"/>
                </a:solidFill>
                <a:latin typeface="+mn-lt"/>
                <a:cs typeface="+mn-cs"/>
              </a:defRPr>
            </a:lvl9pPr>
          </a:lstStyle>
          <a:p>
            <a:pPr marL="268288" lvl="1" indent="-180975" eaLnBrk="1" hangingPunct="1">
              <a:spcBef>
                <a:spcPts val="200"/>
              </a:spcBef>
              <a:buFont typeface="Calibri" panose="020F0502020204030204" pitchFamily="34" charset="0"/>
              <a:buChar char="▪"/>
            </a:pPr>
            <a:r>
              <a:rPr lang="en-US" altLang="ja-JP" sz="1600" kern="0" dirty="0" smtClean="0">
                <a:latin typeface="+mn-ea"/>
                <a:ea typeface="+mn-ea"/>
                <a:cs typeface="Meiryo UI" panose="020B0604030504040204" pitchFamily="50" charset="-128"/>
              </a:rPr>
              <a:t>Sprint</a:t>
            </a:r>
            <a:r>
              <a:rPr lang="ja-JP" altLang="en-US" sz="1600" kern="0" dirty="0" smtClean="0">
                <a:latin typeface="+mn-ea"/>
                <a:ea typeface="+mn-ea"/>
                <a:cs typeface="Meiryo UI" panose="020B0604030504040204" pitchFamily="50" charset="-128"/>
              </a:rPr>
              <a:t>の期間を最長</a:t>
            </a:r>
            <a:r>
              <a:rPr lang="en-US" altLang="ja-JP" sz="1600" kern="0" dirty="0" smtClean="0">
                <a:latin typeface="+mn-ea"/>
                <a:ea typeface="+mn-ea"/>
                <a:cs typeface="Meiryo UI" panose="020B0604030504040204" pitchFamily="50" charset="-128"/>
              </a:rPr>
              <a:t>5</a:t>
            </a:r>
            <a:r>
              <a:rPr lang="ja-JP" altLang="en-US" sz="1600" kern="0" dirty="0" smtClean="0">
                <a:latin typeface="+mn-ea"/>
                <a:ea typeface="+mn-ea"/>
                <a:cs typeface="Meiryo UI" panose="020B0604030504040204" pitchFamily="50" charset="-128"/>
              </a:rPr>
              <a:t>営業日と定義し、プランニング。</a:t>
            </a:r>
            <a:endParaRPr lang="en-US" altLang="ja-JP" sz="1600" kern="0" dirty="0" smtClean="0">
              <a:latin typeface="+mn-ea"/>
              <a:ea typeface="+mn-ea"/>
              <a:cs typeface="Meiryo UI" panose="020B0604030504040204" pitchFamily="50" charset="-128"/>
            </a:endParaRPr>
          </a:p>
          <a:p>
            <a:pPr marL="268288" lvl="1" indent="-180975" eaLnBrk="1" hangingPunct="1">
              <a:spcBef>
                <a:spcPts val="200"/>
              </a:spcBef>
              <a:buFont typeface="Calibri" panose="020F0502020204030204" pitchFamily="34" charset="0"/>
              <a:buChar char="▪"/>
            </a:pPr>
            <a:r>
              <a:rPr lang="en-US" altLang="ja-JP" sz="1600" kern="0" dirty="0" smtClean="0">
                <a:latin typeface="+mn-ea"/>
                <a:ea typeface="+mn-ea"/>
                <a:cs typeface="Meiryo UI" panose="020B0604030504040204" pitchFamily="50" charset="-128"/>
              </a:rPr>
              <a:t>Agile</a:t>
            </a:r>
            <a:r>
              <a:rPr lang="ja-JP" altLang="en-US" sz="1600" kern="0" dirty="0" smtClean="0">
                <a:latin typeface="+mn-ea"/>
                <a:ea typeface="+mn-ea"/>
                <a:cs typeface="Meiryo UI" panose="020B0604030504040204" pitchFamily="50" charset="-128"/>
              </a:rPr>
              <a:t>の各種プラクティス、ツール郡などを活用しスプリント期間内にリリースまで完了できる事を目指す。</a:t>
            </a:r>
            <a:endParaRPr lang="en-US" altLang="ja-JP" sz="1600" kern="0" dirty="0" smtClean="0">
              <a:latin typeface="+mn-ea"/>
              <a:ea typeface="+mn-ea"/>
              <a:cs typeface="Meiryo UI" panose="020B0604030504040204" pitchFamily="50" charset="-128"/>
            </a:endParaRPr>
          </a:p>
        </p:txBody>
      </p:sp>
      <p:pic>
        <p:nvPicPr>
          <p:cNvPr id="99" name="Picture 98"/>
          <p:cNvPicPr>
            <a:picLocks noChangeAspect="1"/>
          </p:cNvPicPr>
          <p:nvPr/>
        </p:nvPicPr>
        <p:blipFill rotWithShape="1">
          <a:blip r:embed="rId3" cstate="print">
            <a:extLst>
              <a:ext uri="{28A0092B-C50C-407E-A947-70E740481C1C}">
                <a14:useLocalDpi xmlns="" xmlns:a14="http://schemas.microsoft.com/office/drawing/2010/main" val="0"/>
              </a:ext>
            </a:extLst>
          </a:blip>
          <a:stretch/>
        </p:blipFill>
        <p:spPr>
          <a:xfrm>
            <a:off x="420259" y="2964311"/>
            <a:ext cx="4317007" cy="2296917"/>
          </a:xfrm>
          <a:prstGeom prst="rect">
            <a:avLst/>
          </a:prstGeom>
        </p:spPr>
      </p:pic>
      <p:sp>
        <p:nvSpPr>
          <p:cNvPr id="101" name="Rectangle 15"/>
          <p:cNvSpPr>
            <a:spLocks noChangeArrowheads="1"/>
          </p:cNvSpPr>
          <p:nvPr/>
        </p:nvSpPr>
        <p:spPr bwMode="gray">
          <a:xfrm>
            <a:off x="1007605" y="2584735"/>
            <a:ext cx="1596455" cy="791641"/>
          </a:xfrm>
          <a:prstGeom prst="borderCallout1">
            <a:avLst>
              <a:gd name="adj1" fmla="val 83608"/>
              <a:gd name="adj2" fmla="val 99565"/>
              <a:gd name="adj3" fmla="val 125614"/>
              <a:gd name="adj4" fmla="val 117991"/>
            </a:avLst>
          </a:prstGeom>
          <a:solidFill>
            <a:srgbClr val="FFFF99"/>
          </a:solidFill>
          <a:ln w="19050" algn="ctr">
            <a:solidFill>
              <a:srgbClr val="FF6600"/>
            </a:solidFill>
            <a:miter lim="800000"/>
            <a:headEnd/>
            <a:tailEnd/>
          </a:ln>
        </p:spPr>
        <p:txBody>
          <a:bodyPr wrap="square" anchor="ctr"/>
          <a:lstStyle/>
          <a:p>
            <a:r>
              <a:rPr kumimoji="0" lang="ja-JP" altLang="en-US" sz="1200" dirty="0" smtClean="0">
                <a:latin typeface="+mn-ea"/>
                <a:ea typeface="+mn-ea"/>
                <a:cs typeface="Meiryo UI" pitchFamily="50" charset="-128"/>
              </a:rPr>
              <a:t>スプリントの</a:t>
            </a:r>
            <a:r>
              <a:rPr kumimoji="0" lang="en-US" altLang="ja-JP" sz="1200" dirty="0" smtClean="0">
                <a:latin typeface="+mn-ea"/>
                <a:ea typeface="+mn-ea"/>
                <a:cs typeface="Meiryo UI" pitchFamily="50" charset="-128"/>
              </a:rPr>
              <a:t>5</a:t>
            </a:r>
            <a:r>
              <a:rPr kumimoji="0" lang="ja-JP" altLang="en-US" sz="1200" dirty="0" smtClean="0">
                <a:latin typeface="+mn-ea"/>
                <a:ea typeface="+mn-ea"/>
                <a:cs typeface="Meiryo UI" pitchFamily="50" charset="-128"/>
              </a:rPr>
              <a:t>営業日以内</a:t>
            </a:r>
            <a:endParaRPr kumimoji="0" lang="en-US" altLang="ja-JP" sz="1200" dirty="0" smtClean="0">
              <a:latin typeface="+mn-ea"/>
              <a:ea typeface="+mn-ea"/>
              <a:cs typeface="Meiryo UI" pitchFamily="50" charset="-128"/>
            </a:endParaRPr>
          </a:p>
        </p:txBody>
      </p:sp>
      <p:sp>
        <p:nvSpPr>
          <p:cNvPr id="9" name="Rectangle 15"/>
          <p:cNvSpPr>
            <a:spLocks noChangeArrowheads="1"/>
          </p:cNvSpPr>
          <p:nvPr/>
        </p:nvSpPr>
        <p:spPr bwMode="gray">
          <a:xfrm>
            <a:off x="637754" y="5445672"/>
            <a:ext cx="1596455" cy="791641"/>
          </a:xfrm>
          <a:prstGeom prst="borderCallout1">
            <a:avLst>
              <a:gd name="adj1" fmla="val -3727"/>
              <a:gd name="adj2" fmla="val 49273"/>
              <a:gd name="adj3" fmla="val -56678"/>
              <a:gd name="adj4" fmla="val 23508"/>
            </a:avLst>
          </a:prstGeom>
          <a:solidFill>
            <a:srgbClr val="FFFF99"/>
          </a:solidFill>
          <a:ln w="19050" algn="ctr">
            <a:solidFill>
              <a:srgbClr val="FF6600"/>
            </a:solidFill>
            <a:miter lim="800000"/>
            <a:headEnd/>
            <a:tailEnd/>
          </a:ln>
        </p:spPr>
        <p:txBody>
          <a:bodyPr wrap="square" anchor="ctr"/>
          <a:lstStyle/>
          <a:p>
            <a:r>
              <a:rPr kumimoji="0" lang="en-US" altLang="ja-JP" sz="1200" dirty="0" smtClean="0">
                <a:latin typeface="+mn-ea"/>
                <a:ea typeface="+mn-ea"/>
                <a:cs typeface="Meiryo UI" pitchFamily="50" charset="-128"/>
              </a:rPr>
              <a:t>Refine</a:t>
            </a:r>
            <a:r>
              <a:rPr kumimoji="0" lang="ja-JP" altLang="en-US" sz="1200" dirty="0" smtClean="0">
                <a:latin typeface="+mn-ea"/>
                <a:ea typeface="+mn-ea"/>
                <a:cs typeface="Meiryo UI" pitchFamily="50" charset="-128"/>
              </a:rPr>
              <a:t>アイテムをバックログとして管理、見える化。</a:t>
            </a:r>
            <a:endParaRPr kumimoji="0" lang="en-US" altLang="ja-JP" sz="1200" dirty="0" smtClean="0">
              <a:latin typeface="+mn-ea"/>
              <a:ea typeface="+mn-ea"/>
              <a:cs typeface="Meiryo UI" pitchFamily="50" charset="-128"/>
            </a:endParaRPr>
          </a:p>
        </p:txBody>
      </p:sp>
      <p:sp>
        <p:nvSpPr>
          <p:cNvPr id="10" name="タイトル 9"/>
          <p:cNvSpPr>
            <a:spLocks noGrp="1"/>
          </p:cNvSpPr>
          <p:nvPr>
            <p:ph type="title"/>
          </p:nvPr>
        </p:nvSpPr>
        <p:spPr>
          <a:xfrm>
            <a:off x="113191" y="261370"/>
            <a:ext cx="2868093" cy="424732"/>
          </a:xfrm>
        </p:spPr>
        <p:txBody>
          <a:bodyPr/>
          <a:lstStyle/>
          <a:p>
            <a:r>
              <a:rPr lang="en-US" altLang="ja-JP" dirty="0" smtClean="0"/>
              <a:t>IB2 </a:t>
            </a:r>
            <a:r>
              <a:rPr kumimoji="1" lang="ja-JP" altLang="en-US" dirty="0" smtClean="0"/>
              <a:t>方策 </a:t>
            </a:r>
            <a:r>
              <a:rPr kumimoji="1" lang="en-US" altLang="ja-JP" dirty="0" smtClean="0"/>
              <a:t>: </a:t>
            </a:r>
            <a:r>
              <a:rPr kumimoji="1" lang="ja-JP" altLang="en-US" dirty="0" smtClean="0"/>
              <a:t>開発手法</a:t>
            </a:r>
            <a:endParaRPr kumimoji="1" lang="ja-JP" altLang="en-US" dirty="0"/>
          </a:p>
        </p:txBody>
      </p:sp>
      <p:sp>
        <p:nvSpPr>
          <p:cNvPr id="11"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46</a:t>
            </a:fld>
            <a:endParaRPr lang="en-US" altLang="ja-JP"/>
          </a:p>
        </p:txBody>
      </p:sp>
      <p:sp>
        <p:nvSpPr>
          <p:cNvPr id="12" name="Espace réservé du contenu 4"/>
          <p:cNvSpPr txBox="1">
            <a:spLocks/>
          </p:cNvSpPr>
          <p:nvPr/>
        </p:nvSpPr>
        <p:spPr bwMode="auto">
          <a:xfrm>
            <a:off x="4949099" y="2343236"/>
            <a:ext cx="3925960" cy="4320480"/>
          </a:xfrm>
          <a:prstGeom prst="rect">
            <a:avLst/>
          </a:prstGeom>
          <a:noFill/>
          <a:ln>
            <a:noFill/>
          </a:ln>
          <a:extLst/>
        </p:spPr>
        <p:txBody>
          <a:bodyPr vert="horz" wrap="square" lIns="35994" tIns="45714" rIns="35994" bIns="45714" numCol="1" anchor="t" anchorCtr="0" compatLnSpc="1">
            <a:prstTxWarp prst="textNoShape">
              <a:avLst/>
            </a:prstTxWarp>
          </a:bodyPr>
          <a:lstStyle>
            <a:lvl1pPr marL="341289" indent="-341289" algn="l" rtl="0" eaLnBrk="0" fontAlgn="base" hangingPunct="0">
              <a:spcBef>
                <a:spcPct val="20000"/>
              </a:spcBef>
              <a:spcAft>
                <a:spcPct val="0"/>
              </a:spcAft>
              <a:buChar char="•"/>
              <a:defRPr sz="3200">
                <a:solidFill>
                  <a:schemeClr val="tx1"/>
                </a:solidFill>
                <a:latin typeface="+mn-lt"/>
                <a:ea typeface="+mn-ea"/>
                <a:cs typeface="+mn-cs"/>
              </a:defRPr>
            </a:lvl1pPr>
            <a:lvl2pPr marL="741307" indent="-284142" algn="l" rtl="0" eaLnBrk="0" fontAlgn="base" hangingPunct="0">
              <a:spcBef>
                <a:spcPct val="20000"/>
              </a:spcBef>
              <a:spcAft>
                <a:spcPct val="0"/>
              </a:spcAft>
              <a:buChar char="–"/>
              <a:defRPr sz="2800">
                <a:solidFill>
                  <a:schemeClr val="tx1"/>
                </a:solidFill>
                <a:latin typeface="+mn-lt"/>
                <a:cs typeface="+mn-cs"/>
              </a:defRPr>
            </a:lvl2pPr>
            <a:lvl3pPr marL="1141329" indent="-226997" algn="l" rtl="0" eaLnBrk="0" fontAlgn="base" hangingPunct="0">
              <a:spcBef>
                <a:spcPct val="20000"/>
              </a:spcBef>
              <a:spcAft>
                <a:spcPct val="0"/>
              </a:spcAft>
              <a:buChar char="•"/>
              <a:defRPr sz="2400">
                <a:solidFill>
                  <a:schemeClr val="tx1"/>
                </a:solidFill>
                <a:latin typeface="+mn-lt"/>
                <a:cs typeface="+mn-cs"/>
              </a:defRPr>
            </a:lvl3pPr>
            <a:lvl4pPr marL="1598493" indent="-226997" algn="l" rtl="0" eaLnBrk="0" fontAlgn="base" hangingPunct="0">
              <a:spcBef>
                <a:spcPct val="20000"/>
              </a:spcBef>
              <a:spcAft>
                <a:spcPct val="0"/>
              </a:spcAft>
              <a:buChar char="–"/>
              <a:defRPr sz="2000">
                <a:solidFill>
                  <a:schemeClr val="tx1"/>
                </a:solidFill>
                <a:latin typeface="+mn-lt"/>
                <a:cs typeface="+mn-cs"/>
              </a:defRPr>
            </a:lvl4pPr>
            <a:lvl5pPr marL="2055659" indent="-226997" algn="l" rtl="0" eaLnBrk="0" fontAlgn="base" hangingPunct="0">
              <a:spcBef>
                <a:spcPct val="20000"/>
              </a:spcBef>
              <a:spcAft>
                <a:spcPct val="0"/>
              </a:spcAft>
              <a:buChar char="»"/>
              <a:defRPr sz="2000">
                <a:solidFill>
                  <a:schemeClr val="tx1"/>
                </a:solidFill>
                <a:latin typeface="+mn-lt"/>
                <a:cs typeface="+mn-cs"/>
              </a:defRPr>
            </a:lvl5pPr>
            <a:lvl6pPr marL="2514145" indent="-228560" algn="l" rtl="0" fontAlgn="base">
              <a:spcBef>
                <a:spcPct val="20000"/>
              </a:spcBef>
              <a:spcAft>
                <a:spcPct val="0"/>
              </a:spcAft>
              <a:buChar char="»"/>
              <a:defRPr sz="2000">
                <a:solidFill>
                  <a:schemeClr val="tx1"/>
                </a:solidFill>
                <a:latin typeface="+mn-lt"/>
                <a:cs typeface="+mn-cs"/>
              </a:defRPr>
            </a:lvl6pPr>
            <a:lvl7pPr marL="2971262" indent="-228560" algn="l" rtl="0" fontAlgn="base">
              <a:spcBef>
                <a:spcPct val="20000"/>
              </a:spcBef>
              <a:spcAft>
                <a:spcPct val="0"/>
              </a:spcAft>
              <a:buChar char="»"/>
              <a:defRPr sz="2000">
                <a:solidFill>
                  <a:schemeClr val="tx1"/>
                </a:solidFill>
                <a:latin typeface="+mn-lt"/>
                <a:cs typeface="+mn-cs"/>
              </a:defRPr>
            </a:lvl7pPr>
            <a:lvl8pPr marL="3428381" indent="-228560" algn="l" rtl="0" fontAlgn="base">
              <a:spcBef>
                <a:spcPct val="20000"/>
              </a:spcBef>
              <a:spcAft>
                <a:spcPct val="0"/>
              </a:spcAft>
              <a:buChar char="»"/>
              <a:defRPr sz="2000">
                <a:solidFill>
                  <a:schemeClr val="tx1"/>
                </a:solidFill>
                <a:latin typeface="+mn-lt"/>
                <a:cs typeface="+mn-cs"/>
              </a:defRPr>
            </a:lvl8pPr>
            <a:lvl9pPr marL="3885498" indent="-228560" algn="l" rtl="0" fontAlgn="base">
              <a:spcBef>
                <a:spcPct val="20000"/>
              </a:spcBef>
              <a:spcAft>
                <a:spcPct val="0"/>
              </a:spcAft>
              <a:buChar char="»"/>
              <a:defRPr sz="2000">
                <a:solidFill>
                  <a:schemeClr val="tx1"/>
                </a:solidFill>
                <a:latin typeface="+mn-lt"/>
                <a:cs typeface="+mn-cs"/>
              </a:defRPr>
            </a:lvl9pPr>
          </a:lstStyle>
          <a:p>
            <a:pPr marL="87313" lvl="1" indent="0" eaLnBrk="1" hangingPunct="1">
              <a:spcBef>
                <a:spcPts val="200"/>
              </a:spcBef>
              <a:buNone/>
            </a:pPr>
            <a:r>
              <a:rPr lang="ja-JP" altLang="en-US" sz="1200" u="sng" kern="0" dirty="0" smtClean="0">
                <a:latin typeface="+mn-ea"/>
                <a:ea typeface="+mn-ea"/>
                <a:cs typeface="Meiryo UI" panose="020B0604030504040204" pitchFamily="50" charset="-128"/>
              </a:rPr>
              <a:t>可視化</a:t>
            </a:r>
            <a:endParaRPr lang="en-US" altLang="ja-JP" sz="1200" u="sng"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kern="0" dirty="0" smtClean="0">
                <a:latin typeface="+mn-ea"/>
                <a:ea typeface="+mn-ea"/>
                <a:cs typeface="Meiryo UI" panose="020B0604030504040204" pitchFamily="50" charset="-128"/>
              </a:rPr>
              <a:t>・</a:t>
            </a:r>
            <a:r>
              <a:rPr lang="en-US" altLang="ja-JP" sz="1200" kern="0" dirty="0" smtClean="0">
                <a:latin typeface="+mn-ea"/>
                <a:ea typeface="+mn-ea"/>
                <a:cs typeface="Meiryo UI" panose="020B0604030504040204" pitchFamily="50" charset="-128"/>
              </a:rPr>
              <a:t>Biz</a:t>
            </a:r>
            <a:r>
              <a:rPr lang="ja-JP" altLang="en-US" sz="1200" kern="0" dirty="0" smtClean="0">
                <a:latin typeface="+mn-ea"/>
                <a:ea typeface="+mn-ea"/>
                <a:cs typeface="Meiryo UI" panose="020B0604030504040204" pitchFamily="50" charset="-128"/>
              </a:rPr>
              <a:t>要望が</a:t>
            </a:r>
            <a:r>
              <a:rPr lang="en-US" altLang="ja-JP" sz="1200" kern="0" dirty="0" smtClean="0">
                <a:latin typeface="+mn-ea"/>
                <a:ea typeface="+mn-ea"/>
                <a:cs typeface="Meiryo UI" panose="020B0604030504040204" pitchFamily="50" charset="-128"/>
              </a:rPr>
              <a:t>Product Backlog</a:t>
            </a:r>
            <a:r>
              <a:rPr lang="ja-JP" altLang="en-US" sz="1200" kern="0" dirty="0" smtClean="0">
                <a:latin typeface="+mn-ea"/>
                <a:ea typeface="+mn-ea"/>
                <a:cs typeface="Meiryo UI" panose="020B0604030504040204" pitchFamily="50" charset="-128"/>
              </a:rPr>
              <a:t>で管理されており、チーム関係者が常に</a:t>
            </a:r>
            <a:r>
              <a:rPr lang="en-US" altLang="ja-JP" sz="1200" kern="0" dirty="0" smtClean="0">
                <a:latin typeface="+mn-ea"/>
                <a:ea typeface="+mn-ea"/>
                <a:cs typeface="Meiryo UI" panose="020B0604030504040204" pitchFamily="50" charset="-128"/>
              </a:rPr>
              <a:t>Backlog</a:t>
            </a:r>
            <a:r>
              <a:rPr lang="ja-JP" altLang="en-US" sz="1200" kern="0" dirty="0" smtClean="0">
                <a:latin typeface="+mn-ea"/>
                <a:ea typeface="+mn-ea"/>
                <a:cs typeface="Meiryo UI" panose="020B0604030504040204" pitchFamily="50" charset="-128"/>
              </a:rPr>
              <a:t>の内容、見積値、優先度などを把握できている事。</a:t>
            </a:r>
            <a:endParaRPr lang="en-US" altLang="ja-JP" sz="1200" u="sng" kern="0" dirty="0">
              <a:latin typeface="+mn-ea"/>
              <a:ea typeface="+mn-ea"/>
              <a:cs typeface="Meiryo UI" panose="020B0604030504040204" pitchFamily="50" charset="-128"/>
            </a:endParaRPr>
          </a:p>
          <a:p>
            <a:pPr marL="87313" lvl="1" indent="0" eaLnBrk="1" hangingPunct="1">
              <a:spcBef>
                <a:spcPts val="200"/>
              </a:spcBef>
              <a:buNone/>
            </a:pPr>
            <a:r>
              <a:rPr lang="ja-JP" altLang="en-US" sz="1200" u="sng" kern="0" dirty="0" smtClean="0">
                <a:latin typeface="+mn-ea"/>
                <a:ea typeface="+mn-ea"/>
                <a:cs typeface="Meiryo UI" panose="020B0604030504040204" pitchFamily="50" charset="-128"/>
              </a:rPr>
              <a:t>見積</a:t>
            </a:r>
            <a:endParaRPr lang="en-US" altLang="ja-JP" sz="1200" u="sng"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kern="0" dirty="0" smtClean="0">
                <a:latin typeface="+mn-ea"/>
                <a:ea typeface="+mn-ea"/>
                <a:cs typeface="Meiryo UI" panose="020B0604030504040204" pitchFamily="50" charset="-128"/>
              </a:rPr>
              <a:t>・開発チームの見積値が定期的に</a:t>
            </a:r>
            <a:r>
              <a:rPr lang="en-US" altLang="ja-JP" sz="1200" kern="0" dirty="0" smtClean="0">
                <a:latin typeface="+mn-ea"/>
                <a:ea typeface="+mn-ea"/>
                <a:cs typeface="Meiryo UI" panose="020B0604030504040204" pitchFamily="50" charset="-128"/>
              </a:rPr>
              <a:t>Backlog</a:t>
            </a:r>
            <a:r>
              <a:rPr lang="ja-JP" altLang="en-US" sz="1200" kern="0" dirty="0" smtClean="0">
                <a:latin typeface="+mn-ea"/>
                <a:ea typeface="+mn-ea"/>
                <a:cs typeface="Meiryo UI" panose="020B0604030504040204" pitchFamily="50" charset="-128"/>
              </a:rPr>
              <a:t>に反映されている事。</a:t>
            </a:r>
            <a:endParaRPr lang="en-US" altLang="ja-JP" sz="1200"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kern="0" dirty="0" smtClean="0">
                <a:latin typeface="+mn-ea"/>
                <a:ea typeface="+mn-ea"/>
                <a:cs typeface="Meiryo UI" panose="020B0604030504040204" pitchFamily="50" charset="-128"/>
              </a:rPr>
              <a:t>・</a:t>
            </a:r>
            <a:r>
              <a:rPr lang="en-US" altLang="ja-JP" sz="1200" kern="0" dirty="0" smtClean="0">
                <a:latin typeface="+mn-ea"/>
                <a:ea typeface="+mn-ea"/>
                <a:cs typeface="Meiryo UI" panose="020B0604030504040204" pitchFamily="50" charset="-128"/>
              </a:rPr>
              <a:t>Max5</a:t>
            </a:r>
            <a:r>
              <a:rPr lang="ja-JP" altLang="en-US" sz="1200" kern="0" dirty="0" smtClean="0">
                <a:latin typeface="+mn-ea"/>
                <a:ea typeface="+mn-ea"/>
                <a:cs typeface="Meiryo UI" panose="020B0604030504040204" pitchFamily="50" charset="-128"/>
              </a:rPr>
              <a:t>営業日のボリュームにおさまるよう、アイテムがブレイクダウンされている事が必要。また、その単位で開発できる事も重要。</a:t>
            </a:r>
            <a:endParaRPr lang="en-US" altLang="ja-JP" sz="1200"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kern="0" dirty="0" smtClean="0">
                <a:latin typeface="+mn-ea"/>
                <a:ea typeface="+mn-ea"/>
                <a:cs typeface="Meiryo UI" panose="020B0604030504040204" pitchFamily="50" charset="-128"/>
              </a:rPr>
              <a:t>・過去の見積値をチームメンバーが参照できる状態が望ましい。</a:t>
            </a:r>
            <a:endParaRPr lang="en-US" altLang="ja-JP" sz="1200" u="sng"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u="sng" kern="0" dirty="0" smtClean="0">
                <a:latin typeface="+mn-ea"/>
                <a:ea typeface="+mn-ea"/>
                <a:cs typeface="Meiryo UI" panose="020B0604030504040204" pitchFamily="50" charset="-128"/>
              </a:rPr>
              <a:t>削除タスク</a:t>
            </a:r>
            <a:endParaRPr lang="en-US" altLang="ja-JP" sz="1200" u="sng"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kern="0" dirty="0" smtClean="0">
                <a:latin typeface="+mn-ea"/>
                <a:ea typeface="+mn-ea"/>
                <a:cs typeface="Meiryo UI" panose="020B0604030504040204" pitchFamily="50" charset="-128"/>
              </a:rPr>
              <a:t>・なくす事でおこる弊害も確認。</a:t>
            </a:r>
            <a:endParaRPr lang="en-US" altLang="ja-JP" sz="1200" u="sng"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u="sng" kern="0" dirty="0" smtClean="0">
                <a:latin typeface="+mn-ea"/>
                <a:ea typeface="+mn-ea"/>
                <a:cs typeface="Meiryo UI" panose="020B0604030504040204" pitchFamily="50" charset="-128"/>
              </a:rPr>
              <a:t>レビューポイント</a:t>
            </a:r>
            <a:endParaRPr lang="en-US" altLang="ja-JP" sz="1200" u="sng"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kern="0" dirty="0" smtClean="0">
                <a:latin typeface="+mn-ea"/>
                <a:ea typeface="+mn-ea"/>
                <a:cs typeface="Meiryo UI" panose="020B0604030504040204" pitchFamily="50" charset="-128"/>
              </a:rPr>
              <a:t>・</a:t>
            </a:r>
            <a:r>
              <a:rPr lang="en-US" altLang="ja-JP" sz="1200" kern="0" dirty="0" smtClean="0">
                <a:latin typeface="+mn-ea"/>
                <a:ea typeface="+mn-ea"/>
                <a:cs typeface="Meiryo UI" panose="020B0604030504040204" pitchFamily="50" charset="-128"/>
              </a:rPr>
              <a:t>5</a:t>
            </a:r>
            <a:r>
              <a:rPr lang="ja-JP" altLang="en-US" sz="1200" kern="0" dirty="0" smtClean="0">
                <a:latin typeface="+mn-ea"/>
                <a:ea typeface="+mn-ea"/>
                <a:cs typeface="Meiryo UI" panose="020B0604030504040204" pitchFamily="50" charset="-128"/>
              </a:rPr>
              <a:t>営業以内にリリースされる為、中間成果物のレビューは省略する。</a:t>
            </a:r>
            <a:endParaRPr lang="en-US" altLang="ja-JP" sz="1200"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kern="0" dirty="0" smtClean="0">
                <a:latin typeface="+mn-ea"/>
                <a:ea typeface="+mn-ea"/>
                <a:cs typeface="Meiryo UI" panose="020B0604030504040204" pitchFamily="50" charset="-128"/>
              </a:rPr>
              <a:t>・要件がクリアかどうかの確認と、リリース後のアプリケーションの確認</a:t>
            </a:r>
            <a:r>
              <a:rPr lang="en-US" altLang="ja-JP" sz="1200" kern="0" dirty="0" smtClean="0">
                <a:latin typeface="+mn-ea"/>
                <a:ea typeface="+mn-ea"/>
                <a:cs typeface="Meiryo UI" panose="020B0604030504040204" pitchFamily="50" charset="-128"/>
              </a:rPr>
              <a:t>(QA</a:t>
            </a:r>
            <a:r>
              <a:rPr lang="ja-JP" altLang="en-US" sz="1200" kern="0" dirty="0" smtClean="0">
                <a:latin typeface="+mn-ea"/>
                <a:ea typeface="+mn-ea"/>
                <a:cs typeface="Meiryo UI" panose="020B0604030504040204" pitchFamily="50" charset="-128"/>
              </a:rPr>
              <a:t>か本番かは議論</a:t>
            </a:r>
            <a:r>
              <a:rPr lang="en-US" altLang="ja-JP" sz="1200" kern="0" dirty="0" smtClean="0">
                <a:latin typeface="+mn-ea"/>
                <a:ea typeface="+mn-ea"/>
                <a:cs typeface="Meiryo UI" panose="020B0604030504040204" pitchFamily="50" charset="-128"/>
              </a:rPr>
              <a:t>)</a:t>
            </a:r>
            <a:r>
              <a:rPr lang="ja-JP" altLang="en-US" sz="1200" kern="0" dirty="0" smtClean="0">
                <a:latin typeface="+mn-ea"/>
                <a:ea typeface="+mn-ea"/>
                <a:cs typeface="Meiryo UI" panose="020B0604030504040204" pitchFamily="50" charset="-128"/>
              </a:rPr>
              <a:t>に注力する。</a:t>
            </a:r>
            <a:endParaRPr lang="en-US" altLang="ja-JP" sz="1200" u="sng" kern="0" dirty="0" smtClean="0">
              <a:latin typeface="+mn-ea"/>
              <a:ea typeface="+mn-ea"/>
              <a:cs typeface="Meiryo UI" panose="020B0604030504040204" pitchFamily="50" charset="-128"/>
            </a:endParaRPr>
          </a:p>
          <a:p>
            <a:pPr marL="87313" lvl="1" indent="0" eaLnBrk="1" hangingPunct="1">
              <a:spcBef>
                <a:spcPts val="200"/>
              </a:spcBef>
              <a:buNone/>
            </a:pPr>
            <a:endParaRPr lang="en-US" altLang="ja-JP" sz="1200" u="sng"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u="sng" kern="0" dirty="0" smtClean="0">
                <a:latin typeface="+mn-ea"/>
                <a:ea typeface="+mn-ea"/>
                <a:cs typeface="Meiryo UI" panose="020B0604030504040204" pitchFamily="50" charset="-128"/>
              </a:rPr>
              <a:t>複数チーム同時並行開発</a:t>
            </a:r>
            <a:endParaRPr lang="en-US" altLang="ja-JP" sz="1200" u="sng"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kern="0" dirty="0" smtClean="0">
                <a:latin typeface="+mn-ea"/>
                <a:ea typeface="+mn-ea"/>
                <a:cs typeface="Meiryo UI" panose="020B0604030504040204" pitchFamily="50" charset="-128"/>
              </a:rPr>
              <a:t>基本、</a:t>
            </a:r>
            <a:r>
              <a:rPr lang="ja-JP" altLang="en-US" sz="1200" kern="0" dirty="0">
                <a:latin typeface="+mn-ea"/>
                <a:ea typeface="+mn-ea"/>
                <a:cs typeface="Meiryo UI" panose="020B0604030504040204" pitchFamily="50" charset="-128"/>
              </a:rPr>
              <a:t>他</a:t>
            </a:r>
            <a:r>
              <a:rPr lang="ja-JP" altLang="en-US" sz="1200" kern="0" dirty="0" smtClean="0">
                <a:latin typeface="+mn-ea"/>
                <a:ea typeface="+mn-ea"/>
                <a:cs typeface="Meiryo UI" panose="020B0604030504040204" pitchFamily="50" charset="-128"/>
              </a:rPr>
              <a:t>に影響しないつくりの為、分散開発が可能。</a:t>
            </a:r>
            <a:endParaRPr lang="en-US" altLang="ja-JP" sz="1200" kern="0" dirty="0" smtClean="0">
              <a:latin typeface="+mn-ea"/>
              <a:ea typeface="+mn-ea"/>
              <a:cs typeface="Meiryo UI" panose="020B0604030504040204" pitchFamily="50" charset="-128"/>
            </a:endParaRPr>
          </a:p>
          <a:p>
            <a:pPr marL="87313" lvl="1" indent="0" eaLnBrk="1" hangingPunct="1">
              <a:spcBef>
                <a:spcPts val="200"/>
              </a:spcBef>
              <a:buNone/>
            </a:pPr>
            <a:r>
              <a:rPr lang="ja-JP" altLang="en-US" sz="1200" kern="0" dirty="0" smtClean="0">
                <a:latin typeface="+mn-ea"/>
                <a:ea typeface="+mn-ea"/>
                <a:cs typeface="Meiryo UI" panose="020B0604030504040204" pitchFamily="50" charset="-128"/>
              </a:rPr>
              <a:t>チーム間連携、品質のばらつきがないようにするには？</a:t>
            </a:r>
            <a:endParaRPr lang="en-US" altLang="ja-JP" sz="1200" kern="0" dirty="0">
              <a:latin typeface="+mn-ea"/>
              <a:ea typeface="+mn-ea"/>
              <a:cs typeface="Meiryo UI" panose="020B0604030504040204" pitchFamily="50" charset="-128"/>
            </a:endParaRPr>
          </a:p>
        </p:txBody>
      </p:sp>
    </p:spTree>
    <p:extLst>
      <p:ext uri="{BB962C8B-B14F-4D97-AF65-F5344CB8AC3E}">
        <p14:creationId xmlns="" xmlns:p14="http://schemas.microsoft.com/office/powerpoint/2010/main" val="37143108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Espace réservé du contenu 4"/>
          <p:cNvSpPr txBox="1">
            <a:spLocks/>
          </p:cNvSpPr>
          <p:nvPr/>
        </p:nvSpPr>
        <p:spPr bwMode="auto">
          <a:xfrm>
            <a:off x="330469" y="938660"/>
            <a:ext cx="2211026" cy="576000"/>
          </a:xfrm>
          <a:prstGeom prst="rect">
            <a:avLst/>
          </a:prstGeom>
          <a:solidFill>
            <a:schemeClr val="accent2">
              <a:lumMod val="50000"/>
            </a:schemeClr>
          </a:solidFill>
          <a:ln>
            <a:noFill/>
          </a:ln>
          <a:extLst/>
        </p:spPr>
        <p:txBody>
          <a:bodyPr vert="horz" wrap="square" lIns="35994" tIns="45714" rIns="35994" bIns="45714" numCol="1" anchor="ctr" anchorCtr="0" compatLnSpc="1">
            <a:prstTxWarp prst="textNoShape">
              <a:avLst/>
            </a:prstTxWarp>
          </a:bodyPr>
          <a:lstStyle>
            <a:lvl1pPr marL="341289" indent="-341289" algn="l" rtl="0" eaLnBrk="0" fontAlgn="base" hangingPunct="0">
              <a:spcBef>
                <a:spcPct val="20000"/>
              </a:spcBef>
              <a:spcAft>
                <a:spcPct val="0"/>
              </a:spcAft>
              <a:buChar char="•"/>
              <a:defRPr sz="3200">
                <a:solidFill>
                  <a:schemeClr val="tx1"/>
                </a:solidFill>
                <a:latin typeface="+mn-lt"/>
                <a:ea typeface="+mn-ea"/>
                <a:cs typeface="+mn-cs"/>
              </a:defRPr>
            </a:lvl1pPr>
            <a:lvl2pPr marL="741307" indent="-284142" algn="l" rtl="0" eaLnBrk="0" fontAlgn="base" hangingPunct="0">
              <a:spcBef>
                <a:spcPct val="20000"/>
              </a:spcBef>
              <a:spcAft>
                <a:spcPct val="0"/>
              </a:spcAft>
              <a:buChar char="–"/>
              <a:defRPr sz="2800">
                <a:solidFill>
                  <a:schemeClr val="tx1"/>
                </a:solidFill>
                <a:latin typeface="+mn-lt"/>
                <a:cs typeface="+mn-cs"/>
              </a:defRPr>
            </a:lvl2pPr>
            <a:lvl3pPr marL="1141329" indent="-226997" algn="l" rtl="0" eaLnBrk="0" fontAlgn="base" hangingPunct="0">
              <a:spcBef>
                <a:spcPct val="20000"/>
              </a:spcBef>
              <a:spcAft>
                <a:spcPct val="0"/>
              </a:spcAft>
              <a:buChar char="•"/>
              <a:defRPr sz="2400">
                <a:solidFill>
                  <a:schemeClr val="tx1"/>
                </a:solidFill>
                <a:latin typeface="+mn-lt"/>
                <a:cs typeface="+mn-cs"/>
              </a:defRPr>
            </a:lvl3pPr>
            <a:lvl4pPr marL="1598493" indent="-226997" algn="l" rtl="0" eaLnBrk="0" fontAlgn="base" hangingPunct="0">
              <a:spcBef>
                <a:spcPct val="20000"/>
              </a:spcBef>
              <a:spcAft>
                <a:spcPct val="0"/>
              </a:spcAft>
              <a:buChar char="–"/>
              <a:defRPr sz="2000">
                <a:solidFill>
                  <a:schemeClr val="tx1"/>
                </a:solidFill>
                <a:latin typeface="+mn-lt"/>
                <a:cs typeface="+mn-cs"/>
              </a:defRPr>
            </a:lvl4pPr>
            <a:lvl5pPr marL="2055659" indent="-226997" algn="l" rtl="0" eaLnBrk="0" fontAlgn="base" hangingPunct="0">
              <a:spcBef>
                <a:spcPct val="20000"/>
              </a:spcBef>
              <a:spcAft>
                <a:spcPct val="0"/>
              </a:spcAft>
              <a:buChar char="»"/>
              <a:defRPr sz="2000">
                <a:solidFill>
                  <a:schemeClr val="tx1"/>
                </a:solidFill>
                <a:latin typeface="+mn-lt"/>
                <a:cs typeface="+mn-cs"/>
              </a:defRPr>
            </a:lvl5pPr>
            <a:lvl6pPr marL="2514145" indent="-228560" algn="l" rtl="0" fontAlgn="base">
              <a:spcBef>
                <a:spcPct val="20000"/>
              </a:spcBef>
              <a:spcAft>
                <a:spcPct val="0"/>
              </a:spcAft>
              <a:buChar char="»"/>
              <a:defRPr sz="2000">
                <a:solidFill>
                  <a:schemeClr val="tx1"/>
                </a:solidFill>
                <a:latin typeface="+mn-lt"/>
                <a:cs typeface="+mn-cs"/>
              </a:defRPr>
            </a:lvl6pPr>
            <a:lvl7pPr marL="2971262" indent="-228560" algn="l" rtl="0" fontAlgn="base">
              <a:spcBef>
                <a:spcPct val="20000"/>
              </a:spcBef>
              <a:spcAft>
                <a:spcPct val="0"/>
              </a:spcAft>
              <a:buChar char="»"/>
              <a:defRPr sz="2000">
                <a:solidFill>
                  <a:schemeClr val="tx1"/>
                </a:solidFill>
                <a:latin typeface="+mn-lt"/>
                <a:cs typeface="+mn-cs"/>
              </a:defRPr>
            </a:lvl7pPr>
            <a:lvl8pPr marL="3428381" indent="-228560" algn="l" rtl="0" fontAlgn="base">
              <a:spcBef>
                <a:spcPct val="20000"/>
              </a:spcBef>
              <a:spcAft>
                <a:spcPct val="0"/>
              </a:spcAft>
              <a:buChar char="»"/>
              <a:defRPr sz="2000">
                <a:solidFill>
                  <a:schemeClr val="tx1"/>
                </a:solidFill>
                <a:latin typeface="+mn-lt"/>
                <a:cs typeface="+mn-cs"/>
              </a:defRPr>
            </a:lvl8pPr>
            <a:lvl9pPr marL="3885498" indent="-228560" algn="l" rtl="0" fontAlgn="base">
              <a:spcBef>
                <a:spcPct val="20000"/>
              </a:spcBef>
              <a:spcAft>
                <a:spcPct val="0"/>
              </a:spcAft>
              <a:buChar char="»"/>
              <a:defRPr sz="2000">
                <a:solidFill>
                  <a:schemeClr val="tx1"/>
                </a:solidFill>
                <a:latin typeface="+mn-lt"/>
                <a:cs typeface="+mn-cs"/>
              </a:defRPr>
            </a:lvl9pPr>
          </a:lstStyle>
          <a:p>
            <a:pPr marL="87313" lvl="1" indent="0" algn="ctr" eaLnBrk="1" hangingPunct="1">
              <a:spcBef>
                <a:spcPts val="200"/>
              </a:spcBef>
              <a:buNone/>
            </a:pPr>
            <a:r>
              <a:rPr lang="en-US" altLang="ja-JP" sz="1600" kern="0" dirty="0" smtClean="0">
                <a:solidFill>
                  <a:schemeClr val="bg1"/>
                </a:solidFill>
                <a:latin typeface="+mn-ea"/>
                <a:ea typeface="+mn-ea"/>
                <a:cs typeface="Meiryo UI" panose="020B0604030504040204" pitchFamily="50" charset="-128"/>
              </a:rPr>
              <a:t>Micro Service</a:t>
            </a:r>
            <a:endParaRPr lang="en-US" altLang="ja-JP" sz="1600" kern="0" dirty="0">
              <a:solidFill>
                <a:schemeClr val="bg1"/>
              </a:solidFill>
              <a:latin typeface="+mn-ea"/>
              <a:ea typeface="+mn-ea"/>
              <a:cs typeface="Meiryo UI" panose="020B0604030504040204" pitchFamily="50" charset="-128"/>
            </a:endParaRPr>
          </a:p>
        </p:txBody>
      </p:sp>
      <p:sp>
        <p:nvSpPr>
          <p:cNvPr id="34" name="Espace réservé du contenu 4"/>
          <p:cNvSpPr txBox="1">
            <a:spLocks/>
          </p:cNvSpPr>
          <p:nvPr/>
        </p:nvSpPr>
        <p:spPr bwMode="auto">
          <a:xfrm>
            <a:off x="2612092" y="938660"/>
            <a:ext cx="6081432" cy="576000"/>
          </a:xfrm>
          <a:prstGeom prst="rect">
            <a:avLst/>
          </a:prstGeom>
          <a:solidFill>
            <a:schemeClr val="bg1"/>
          </a:solidFill>
          <a:ln>
            <a:solidFill>
              <a:schemeClr val="bg1">
                <a:lumMod val="65000"/>
              </a:schemeClr>
            </a:solidFill>
          </a:ln>
          <a:extLst/>
        </p:spPr>
        <p:txBody>
          <a:bodyPr vert="horz" wrap="square" lIns="35994" tIns="45714" rIns="35994" bIns="45714" numCol="1" anchor="ctr" anchorCtr="0" compatLnSpc="1">
            <a:prstTxWarp prst="textNoShape">
              <a:avLst/>
            </a:prstTxWarp>
          </a:bodyPr>
          <a:lstStyle>
            <a:lvl1pPr marL="341289" indent="-341289" algn="l" rtl="0" eaLnBrk="0" fontAlgn="base" hangingPunct="0">
              <a:spcBef>
                <a:spcPct val="20000"/>
              </a:spcBef>
              <a:spcAft>
                <a:spcPct val="0"/>
              </a:spcAft>
              <a:buChar char="•"/>
              <a:defRPr sz="3200">
                <a:solidFill>
                  <a:schemeClr val="tx1"/>
                </a:solidFill>
                <a:latin typeface="+mn-lt"/>
                <a:ea typeface="+mn-ea"/>
                <a:cs typeface="+mn-cs"/>
              </a:defRPr>
            </a:lvl1pPr>
            <a:lvl2pPr marL="741307" indent="-284142" algn="l" rtl="0" eaLnBrk="0" fontAlgn="base" hangingPunct="0">
              <a:spcBef>
                <a:spcPct val="20000"/>
              </a:spcBef>
              <a:spcAft>
                <a:spcPct val="0"/>
              </a:spcAft>
              <a:buChar char="–"/>
              <a:defRPr sz="2800">
                <a:solidFill>
                  <a:schemeClr val="tx1"/>
                </a:solidFill>
                <a:latin typeface="+mn-lt"/>
                <a:cs typeface="+mn-cs"/>
              </a:defRPr>
            </a:lvl2pPr>
            <a:lvl3pPr marL="1141329" indent="-226997" algn="l" rtl="0" eaLnBrk="0" fontAlgn="base" hangingPunct="0">
              <a:spcBef>
                <a:spcPct val="20000"/>
              </a:spcBef>
              <a:spcAft>
                <a:spcPct val="0"/>
              </a:spcAft>
              <a:buChar char="•"/>
              <a:defRPr sz="2400">
                <a:solidFill>
                  <a:schemeClr val="tx1"/>
                </a:solidFill>
                <a:latin typeface="+mn-lt"/>
                <a:cs typeface="+mn-cs"/>
              </a:defRPr>
            </a:lvl3pPr>
            <a:lvl4pPr marL="1598493" indent="-226997" algn="l" rtl="0" eaLnBrk="0" fontAlgn="base" hangingPunct="0">
              <a:spcBef>
                <a:spcPct val="20000"/>
              </a:spcBef>
              <a:spcAft>
                <a:spcPct val="0"/>
              </a:spcAft>
              <a:buChar char="–"/>
              <a:defRPr sz="2000">
                <a:solidFill>
                  <a:schemeClr val="tx1"/>
                </a:solidFill>
                <a:latin typeface="+mn-lt"/>
                <a:cs typeface="+mn-cs"/>
              </a:defRPr>
            </a:lvl4pPr>
            <a:lvl5pPr marL="2055659" indent="-226997" algn="l" rtl="0" eaLnBrk="0" fontAlgn="base" hangingPunct="0">
              <a:spcBef>
                <a:spcPct val="20000"/>
              </a:spcBef>
              <a:spcAft>
                <a:spcPct val="0"/>
              </a:spcAft>
              <a:buChar char="»"/>
              <a:defRPr sz="2000">
                <a:solidFill>
                  <a:schemeClr val="tx1"/>
                </a:solidFill>
                <a:latin typeface="+mn-lt"/>
                <a:cs typeface="+mn-cs"/>
              </a:defRPr>
            </a:lvl5pPr>
            <a:lvl6pPr marL="2514145" indent="-228560" algn="l" rtl="0" fontAlgn="base">
              <a:spcBef>
                <a:spcPct val="20000"/>
              </a:spcBef>
              <a:spcAft>
                <a:spcPct val="0"/>
              </a:spcAft>
              <a:buChar char="»"/>
              <a:defRPr sz="2000">
                <a:solidFill>
                  <a:schemeClr val="tx1"/>
                </a:solidFill>
                <a:latin typeface="+mn-lt"/>
                <a:cs typeface="+mn-cs"/>
              </a:defRPr>
            </a:lvl6pPr>
            <a:lvl7pPr marL="2971262" indent="-228560" algn="l" rtl="0" fontAlgn="base">
              <a:spcBef>
                <a:spcPct val="20000"/>
              </a:spcBef>
              <a:spcAft>
                <a:spcPct val="0"/>
              </a:spcAft>
              <a:buChar char="»"/>
              <a:defRPr sz="2000">
                <a:solidFill>
                  <a:schemeClr val="tx1"/>
                </a:solidFill>
                <a:latin typeface="+mn-lt"/>
                <a:cs typeface="+mn-cs"/>
              </a:defRPr>
            </a:lvl7pPr>
            <a:lvl8pPr marL="3428381" indent="-228560" algn="l" rtl="0" fontAlgn="base">
              <a:spcBef>
                <a:spcPct val="20000"/>
              </a:spcBef>
              <a:spcAft>
                <a:spcPct val="0"/>
              </a:spcAft>
              <a:buChar char="»"/>
              <a:defRPr sz="2000">
                <a:solidFill>
                  <a:schemeClr val="tx1"/>
                </a:solidFill>
                <a:latin typeface="+mn-lt"/>
                <a:cs typeface="+mn-cs"/>
              </a:defRPr>
            </a:lvl8pPr>
            <a:lvl9pPr marL="3885498" indent="-228560" algn="l" rtl="0" fontAlgn="base">
              <a:spcBef>
                <a:spcPct val="20000"/>
              </a:spcBef>
              <a:spcAft>
                <a:spcPct val="0"/>
              </a:spcAft>
              <a:buChar char="»"/>
              <a:defRPr sz="2000">
                <a:solidFill>
                  <a:schemeClr val="tx1"/>
                </a:solidFill>
                <a:latin typeface="+mn-lt"/>
                <a:cs typeface="+mn-cs"/>
              </a:defRPr>
            </a:lvl9pPr>
          </a:lstStyle>
          <a:p>
            <a:pPr marL="268288" lvl="1" indent="-180975" eaLnBrk="1" hangingPunct="1">
              <a:spcBef>
                <a:spcPts val="200"/>
              </a:spcBef>
              <a:buFont typeface="Calibri" panose="020F0502020204030204" pitchFamily="34" charset="0"/>
              <a:buChar char="▪"/>
            </a:pPr>
            <a:r>
              <a:rPr lang="ja-JP" altLang="en-US" sz="1600" kern="0" dirty="0" smtClean="0">
                <a:latin typeface="+mn-ea"/>
                <a:ea typeface="+mn-ea"/>
                <a:cs typeface="Meiryo UI" panose="020B0604030504040204" pitchFamily="50" charset="-128"/>
              </a:rPr>
              <a:t>分散開発可能のアーキテクチャ。開発・リリースのさらなるスピード向上を狙う。</a:t>
            </a:r>
            <a:endParaRPr lang="en-US" altLang="ja-JP" sz="1600" kern="0" dirty="0" smtClean="0">
              <a:latin typeface="+mn-ea"/>
              <a:ea typeface="+mn-ea"/>
              <a:cs typeface="Meiryo UI" panose="020B0604030504040204" pitchFamily="50" charset="-128"/>
            </a:endParaRPr>
          </a:p>
        </p:txBody>
      </p:sp>
      <p:sp>
        <p:nvSpPr>
          <p:cNvPr id="10" name="タイトル 9"/>
          <p:cNvSpPr>
            <a:spLocks noGrp="1"/>
          </p:cNvSpPr>
          <p:nvPr>
            <p:ph type="title"/>
          </p:nvPr>
        </p:nvSpPr>
        <p:spPr>
          <a:xfrm>
            <a:off x="113191" y="261370"/>
            <a:ext cx="5442516" cy="424732"/>
          </a:xfrm>
        </p:spPr>
        <p:txBody>
          <a:bodyPr/>
          <a:lstStyle/>
          <a:p>
            <a:r>
              <a:rPr lang="en-US" altLang="ja-JP" dirty="0" smtClean="0"/>
              <a:t>IB2 </a:t>
            </a:r>
            <a:r>
              <a:rPr lang="ja-JP" altLang="en-US" dirty="0" smtClean="0"/>
              <a:t>方策 </a:t>
            </a:r>
            <a:r>
              <a:rPr lang="en-US" altLang="ja-JP" dirty="0" smtClean="0"/>
              <a:t>: </a:t>
            </a:r>
            <a:r>
              <a:rPr lang="ja-JP" altLang="en-US" dirty="0" smtClean="0"/>
              <a:t>アプリケーションアーキテクチャ</a:t>
            </a:r>
            <a:endParaRPr kumimoji="1" lang="ja-JP" altLang="en-US" dirty="0"/>
          </a:p>
        </p:txBody>
      </p:sp>
      <p:sp>
        <p:nvSpPr>
          <p:cNvPr id="11" name="図形 30"/>
          <p:cNvSpPr/>
          <p:nvPr/>
        </p:nvSpPr>
        <p:spPr>
          <a:xfrm>
            <a:off x="479376" y="1532429"/>
            <a:ext cx="8388000" cy="4212000"/>
          </a:xfrm>
          <a:prstGeom prst="swooshArrow">
            <a:avLst>
              <a:gd name="adj1" fmla="val 25000"/>
              <a:gd name="adj2" fmla="val 25000"/>
            </a:avLst>
          </a:prstGeom>
          <a:solidFill>
            <a:srgbClr val="FFC000"/>
          </a:solidFill>
          <a:ln>
            <a:noFill/>
          </a:ln>
          <a:effectLst/>
        </p:spPr>
      </p:sp>
      <p:sp>
        <p:nvSpPr>
          <p:cNvPr id="12" name="Rectangle 6"/>
          <p:cNvSpPr>
            <a:spLocks noChangeArrowheads="1"/>
          </p:cNvSpPr>
          <p:nvPr>
            <p:custDataLst>
              <p:tags r:id="rId1"/>
            </p:custDataLst>
          </p:nvPr>
        </p:nvSpPr>
        <p:spPr bwMode="auto">
          <a:xfrm>
            <a:off x="827359" y="3610523"/>
            <a:ext cx="2520000" cy="2410765"/>
          </a:xfrm>
          <a:prstGeom prst="rect">
            <a:avLst/>
          </a:prstGeom>
          <a:solidFill>
            <a:srgbClr val="91D0DF">
              <a:alpha val="50000"/>
            </a:srgbClr>
          </a:solidFill>
          <a:ln>
            <a:noFill/>
          </a:ln>
          <a:effectLst/>
        </p:spPr>
        <p:txBody>
          <a:bodyPr wrap="square" lIns="91440" tIns="137160" rIns="91440" bIns="146304" numCol="1" spcCol="72000" rtlCol="0" anchor="t">
            <a:noAutofit/>
          </a:bodyPr>
          <a:lstStyle/>
          <a:p>
            <a:pPr>
              <a:spcBef>
                <a:spcPct val="50000"/>
              </a:spcBef>
            </a:pPr>
            <a:r>
              <a:rPr lang="ja-JP" altLang="ja-JP" sz="1400" dirty="0" smtClean="0"/>
              <a:t>モノリシック</a:t>
            </a:r>
            <a:r>
              <a:rPr lang="ja-JP" altLang="en-US" sz="1400" dirty="0" smtClean="0"/>
              <a:t>な</a:t>
            </a:r>
            <a:r>
              <a:rPr lang="ja-JP" altLang="ja-JP" sz="1400" dirty="0" smtClean="0"/>
              <a:t>バッチからJavaベースの分散型設計指向</a:t>
            </a:r>
            <a:r>
              <a:rPr lang="ja-JP" altLang="en-US" sz="1400" dirty="0" smtClean="0"/>
              <a:t>の</a:t>
            </a:r>
            <a:r>
              <a:rPr lang="ja-JP" altLang="ja-JP" sz="1400" dirty="0" smtClean="0"/>
              <a:t>アプリケーション設計</a:t>
            </a:r>
            <a:r>
              <a:rPr lang="ja-JP" altLang="en-US" sz="1400" dirty="0" smtClean="0"/>
              <a:t>へ</a:t>
            </a:r>
            <a:r>
              <a:rPr lang="ja-JP" altLang="ja-JP" sz="1400" dirty="0" smtClean="0"/>
              <a:t>の移行は、エンドユーザーに多くの柔軟性と俊敏性を与えるのに役立</a:t>
            </a:r>
            <a:r>
              <a:rPr lang="ja-JP" altLang="en-US" sz="1400" dirty="0" smtClean="0"/>
              <a:t>つ</a:t>
            </a:r>
            <a:endParaRPr kumimoji="0" lang="en-US" sz="1400" dirty="0">
              <a:latin typeface="+mn-ea"/>
              <a:ea typeface="+mn-ea"/>
              <a:cs typeface="Meiryo UI" panose="020B0604030504040204" pitchFamily="50" charset="-128"/>
            </a:endParaRPr>
          </a:p>
        </p:txBody>
      </p:sp>
      <p:sp>
        <p:nvSpPr>
          <p:cNvPr id="13" name="Rectangle 6"/>
          <p:cNvSpPr>
            <a:spLocks noChangeArrowheads="1"/>
          </p:cNvSpPr>
          <p:nvPr>
            <p:custDataLst>
              <p:tags r:id="rId2"/>
            </p:custDataLst>
          </p:nvPr>
        </p:nvSpPr>
        <p:spPr bwMode="auto">
          <a:xfrm>
            <a:off x="827359" y="2887569"/>
            <a:ext cx="2520000" cy="651397"/>
          </a:xfrm>
          <a:prstGeom prst="rect">
            <a:avLst/>
          </a:prstGeom>
          <a:solidFill>
            <a:srgbClr val="55A0B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36576" tIns="64008" rIns="36576" bIns="73152" numCol="1" spcCol="72000" rtlCol="0" anchor="ctr">
            <a:noAutofit/>
          </a:bodyPr>
          <a:lstStyle/>
          <a:p>
            <a:pPr algn="ctr">
              <a:lnSpc>
                <a:spcPct val="150000"/>
              </a:lnSpc>
            </a:pPr>
            <a:r>
              <a:rPr kumimoji="0" lang="ja-JP" altLang="en-US" sz="1400" b="1" dirty="0" smtClean="0">
                <a:solidFill>
                  <a:schemeClr val="bg1"/>
                </a:solidFill>
                <a:latin typeface="+mn-ea"/>
                <a:ea typeface="+mn-ea"/>
                <a:cs typeface="Meiryo UI" panose="020B0604030504040204" pitchFamily="50" charset="-128"/>
              </a:rPr>
              <a:t>イベント駆動</a:t>
            </a:r>
            <a:endParaRPr kumimoji="0" lang="en-US" altLang="ja-JP" sz="1400" b="1" dirty="0">
              <a:solidFill>
                <a:schemeClr val="bg1"/>
              </a:solidFill>
              <a:latin typeface="+mn-ea"/>
              <a:ea typeface="+mn-ea"/>
              <a:cs typeface="Meiryo UI" panose="020B0604030504040204" pitchFamily="50" charset="-128"/>
            </a:endParaRPr>
          </a:p>
        </p:txBody>
      </p:sp>
      <p:sp>
        <p:nvSpPr>
          <p:cNvPr id="14" name="Text Box 4"/>
          <p:cNvSpPr txBox="1">
            <a:spLocks noChangeArrowheads="1"/>
          </p:cNvSpPr>
          <p:nvPr>
            <p:custDataLst>
              <p:tags r:id="rId3"/>
            </p:custDataLst>
          </p:nvPr>
        </p:nvSpPr>
        <p:spPr bwMode="gray">
          <a:xfrm>
            <a:off x="827357" y="2392654"/>
            <a:ext cx="7812000" cy="437856"/>
          </a:xfrm>
          <a:prstGeom prst="rect">
            <a:avLst/>
          </a:prstGeom>
          <a:solidFill>
            <a:srgbClr val="006487"/>
          </a:solidFill>
          <a:ln>
            <a:noFill/>
          </a:ln>
          <a:effectLst/>
        </p:spPr>
        <p:txBody>
          <a:bodyPr wrap="square" lIns="108000" tIns="54000" rIns="108000" bIns="54000" numCol="1" spcCol="72000" rtlCol="0" anchor="ctr">
            <a:noAutofit/>
          </a:bodyPr>
          <a:lstStyle>
            <a:defPPr>
              <a:defRPr lang="de-DE"/>
            </a:defPPr>
            <a:lvl1pPr algn="ctr">
              <a:lnSpc>
                <a:spcPct val="110000"/>
              </a:lnSpc>
              <a:spcBef>
                <a:spcPct val="0"/>
              </a:spcBef>
              <a:buFont typeface="Wingdings" charset="0"/>
              <a:buNone/>
              <a:defRPr b="1">
                <a:solidFill>
                  <a:schemeClr val="bg1"/>
                </a:solidFill>
              </a:defRPr>
            </a:lvl1pPr>
          </a:lstStyle>
          <a:p>
            <a:pPr marL="0" marR="0" lvl="0" indent="0" algn="ctr" defTabSz="914400" eaLnBrk="1" fontAlgn="base" latinLnBrk="0" hangingPunct="1">
              <a:lnSpc>
                <a:spcPct val="110000"/>
              </a:lnSpc>
              <a:spcBef>
                <a:spcPct val="0"/>
              </a:spcBef>
              <a:spcAft>
                <a:spcPct val="0"/>
              </a:spcAft>
              <a:buClrTx/>
              <a:buSzTx/>
              <a:buFont typeface="Wingdings" charset="0"/>
              <a:buNone/>
              <a:tabLst/>
              <a:defRPr/>
            </a:pPr>
            <a:r>
              <a:rPr kumimoji="0" lang="en-US" sz="1800" b="1" i="0" u="none" strike="noStrike" kern="0" cap="none" spc="0" normalizeH="0" baseline="0" noProof="0" dirty="0" err="1" smtClean="0">
                <a:ln>
                  <a:noFill/>
                </a:ln>
                <a:solidFill>
                  <a:srgbClr val="FFFFFF"/>
                </a:solidFill>
                <a:effectLst/>
                <a:uLnTx/>
                <a:uFillTx/>
                <a:latin typeface="+mn-ea"/>
                <a:ea typeface="+mn-ea"/>
                <a:cs typeface="Meiryo UI" panose="020B0604030504040204" pitchFamily="50" charset="-128"/>
              </a:rPr>
              <a:t>ReNATUS</a:t>
            </a:r>
            <a:r>
              <a:rPr kumimoji="0" lang="en-US" sz="1800" b="1" i="0" u="none" strike="noStrike" kern="0" cap="none" spc="0" normalizeH="0" baseline="0" noProof="0" dirty="0" smtClean="0">
                <a:ln>
                  <a:noFill/>
                </a:ln>
                <a:solidFill>
                  <a:srgbClr val="FFFFFF"/>
                </a:solidFill>
                <a:effectLst/>
                <a:uLnTx/>
                <a:uFillTx/>
                <a:latin typeface="+mn-ea"/>
                <a:ea typeface="+mn-ea"/>
                <a:cs typeface="Meiryo UI" panose="020B0604030504040204" pitchFamily="50" charset="-128"/>
              </a:rPr>
              <a:t> </a:t>
            </a:r>
            <a:r>
              <a:rPr kumimoji="0" lang="ja-JP" altLang="en-US" sz="1800" b="1" i="0" u="none" strike="noStrike" kern="0" cap="none" spc="0" normalizeH="0" baseline="0" noProof="0" dirty="0" smtClean="0">
                <a:ln>
                  <a:noFill/>
                </a:ln>
                <a:solidFill>
                  <a:srgbClr val="FFFFFF"/>
                </a:solidFill>
                <a:effectLst/>
                <a:uLnTx/>
                <a:uFillTx/>
                <a:latin typeface="+mn-ea"/>
                <a:ea typeface="+mn-ea"/>
                <a:cs typeface="Meiryo UI" panose="020B0604030504040204" pitchFamily="50" charset="-128"/>
              </a:rPr>
              <a:t>アプリケーションアーキテクチャ</a:t>
            </a:r>
            <a:endParaRPr kumimoji="0" lang="en-US" sz="1800" b="1" i="0" u="none" strike="noStrike" kern="0" cap="none" spc="0" normalizeH="0" baseline="0" noProof="0" dirty="0">
              <a:ln>
                <a:noFill/>
              </a:ln>
              <a:solidFill>
                <a:srgbClr val="FFFFFF"/>
              </a:solidFill>
              <a:effectLst/>
              <a:uLnTx/>
              <a:uFillTx/>
              <a:latin typeface="+mn-ea"/>
              <a:ea typeface="+mn-ea"/>
              <a:cs typeface="Meiryo UI" panose="020B0604030504040204" pitchFamily="50" charset="-128"/>
            </a:endParaRPr>
          </a:p>
        </p:txBody>
      </p:sp>
      <p:sp>
        <p:nvSpPr>
          <p:cNvPr id="15" name="Rectangle 6"/>
          <p:cNvSpPr>
            <a:spLocks noChangeArrowheads="1"/>
          </p:cNvSpPr>
          <p:nvPr>
            <p:custDataLst>
              <p:tags r:id="rId4"/>
            </p:custDataLst>
          </p:nvPr>
        </p:nvSpPr>
        <p:spPr bwMode="auto">
          <a:xfrm>
            <a:off x="3457455" y="3610527"/>
            <a:ext cx="2520000" cy="2410764"/>
          </a:xfrm>
          <a:prstGeom prst="rect">
            <a:avLst/>
          </a:prstGeom>
          <a:solidFill>
            <a:srgbClr val="91D0DF">
              <a:alpha val="50000"/>
            </a:srgbClr>
          </a:solidFill>
          <a:ln w="38100">
            <a:solidFill>
              <a:srgbClr val="FF0000"/>
            </a:solidFill>
          </a:ln>
          <a:effectLst/>
        </p:spPr>
        <p:txBody>
          <a:bodyPr wrap="square" lIns="45720" tIns="146304" rIns="45720" bIns="146304" numCol="1" spcCol="72000" rtlCol="0" anchor="t">
            <a:noAutofit/>
          </a:bodyPr>
          <a:lstStyle/>
          <a:p>
            <a:pPr fontAlgn="base">
              <a:spcBef>
                <a:spcPct val="50000"/>
              </a:spcBef>
              <a:spcAft>
                <a:spcPct val="0"/>
              </a:spcAft>
            </a:pPr>
            <a:r>
              <a:rPr lang="ja-JP" altLang="en-US" sz="1400" dirty="0" smtClean="0">
                <a:latin typeface="+mn-ea"/>
                <a:ea typeface="+mn-ea"/>
                <a:cs typeface="Meiryo UI" panose="020B0604030504040204" pitchFamily="50" charset="-128"/>
              </a:rPr>
              <a:t>新しいコンポーネントを提供するためのより速くより機敏な方法を適用することが可能となる。</a:t>
            </a:r>
            <a:endParaRPr lang="en-US" altLang="ja-JP" sz="1400" dirty="0">
              <a:latin typeface="+mn-ea"/>
              <a:ea typeface="+mn-ea"/>
              <a:cs typeface="Meiryo UI" panose="020B0604030504040204" pitchFamily="50" charset="-128"/>
            </a:endParaRPr>
          </a:p>
          <a:p>
            <a:pPr>
              <a:spcBef>
                <a:spcPct val="50000"/>
              </a:spcBef>
            </a:pPr>
            <a:r>
              <a:rPr lang="ja-JP" altLang="en-US" sz="1400" dirty="0" smtClean="0">
                <a:latin typeface="+mn-ea"/>
                <a:ea typeface="+mn-ea"/>
                <a:cs typeface="Meiryo UI" panose="020B0604030504040204" pitchFamily="50" charset="-128"/>
              </a:rPr>
              <a:t>分離とマイクロサービスの独立性のため、個々のサービスは</a:t>
            </a:r>
            <a:r>
              <a:rPr lang="ja-JP" altLang="en-US" sz="1400" dirty="0" smtClean="0">
                <a:latin typeface="+mn-ea"/>
                <a:cs typeface="Meiryo UI" panose="020B0604030504040204" pitchFamily="50" charset="-128"/>
              </a:rPr>
              <a:t>私達に「仕事のための適切なツール」を使用する能力を与えてくれる</a:t>
            </a:r>
            <a:r>
              <a:rPr lang="ja-JP" altLang="en-US" sz="1400" dirty="0" smtClean="0">
                <a:latin typeface="+mn-ea"/>
                <a:ea typeface="+mn-ea"/>
                <a:cs typeface="Meiryo UI" panose="020B0604030504040204" pitchFamily="50" charset="-128"/>
              </a:rPr>
              <a:t>プログラミング言語の面で多言語にすることが可能となる</a:t>
            </a:r>
            <a:endParaRPr lang="en-US" altLang="ja-JP" sz="1400" dirty="0" smtClean="0">
              <a:latin typeface="+mn-ea"/>
              <a:cs typeface="Meiryo UI" panose="020B0604030504040204" pitchFamily="50" charset="-128"/>
            </a:endParaRPr>
          </a:p>
        </p:txBody>
      </p:sp>
      <p:sp>
        <p:nvSpPr>
          <p:cNvPr id="16" name="Rectangle 6"/>
          <p:cNvSpPr>
            <a:spLocks noChangeArrowheads="1"/>
          </p:cNvSpPr>
          <p:nvPr>
            <p:custDataLst>
              <p:tags r:id="rId5"/>
            </p:custDataLst>
          </p:nvPr>
        </p:nvSpPr>
        <p:spPr bwMode="auto">
          <a:xfrm>
            <a:off x="3457454" y="2887568"/>
            <a:ext cx="2520000" cy="651398"/>
          </a:xfrm>
          <a:prstGeom prst="rect">
            <a:avLst/>
          </a:prstGeom>
          <a:solidFill>
            <a:srgbClr val="2882A0"/>
          </a:solidFill>
          <a:ln>
            <a:noFill/>
          </a:ln>
          <a:effectLst/>
          <a:extLst/>
        </p:spPr>
        <p:txBody>
          <a:bodyPr wrap="square" lIns="36576" tIns="64008" rIns="36576" bIns="73152" numCol="1" spcCol="72000" rtlCol="0" anchor="ctr">
            <a:noAutofit/>
          </a:bodyPr>
          <a:lstStyle/>
          <a:p>
            <a:pPr algn="ctr" fontAlgn="base">
              <a:lnSpc>
                <a:spcPct val="110000"/>
              </a:lnSpc>
              <a:spcBef>
                <a:spcPct val="0"/>
              </a:spcBef>
              <a:spcAft>
                <a:spcPct val="0"/>
              </a:spcAft>
              <a:buFont typeface="Wingdings" charset="0"/>
              <a:buNone/>
            </a:pPr>
            <a:r>
              <a:rPr kumimoji="0" lang="en-US" sz="1400" b="1" dirty="0">
                <a:solidFill>
                  <a:srgbClr val="FFFFFF"/>
                </a:solidFill>
                <a:latin typeface="+mn-ea"/>
                <a:ea typeface="+mn-ea"/>
                <a:cs typeface="Meiryo UI" panose="020B0604030504040204" pitchFamily="50" charset="-128"/>
              </a:rPr>
              <a:t>SIMATIC IT</a:t>
            </a:r>
          </a:p>
          <a:p>
            <a:pPr algn="ctr" fontAlgn="base">
              <a:lnSpc>
                <a:spcPct val="110000"/>
              </a:lnSpc>
              <a:spcBef>
                <a:spcPct val="0"/>
              </a:spcBef>
              <a:spcAft>
                <a:spcPct val="0"/>
              </a:spcAft>
              <a:buFont typeface="Wingdings" charset="0"/>
              <a:buNone/>
            </a:pPr>
            <a:r>
              <a:rPr kumimoji="0" lang="en-US" sz="1400" b="1" dirty="0" smtClean="0">
                <a:solidFill>
                  <a:srgbClr val="FFFFFF"/>
                </a:solidFill>
                <a:latin typeface="+mn-ea"/>
                <a:ea typeface="+mn-ea"/>
                <a:cs typeface="Meiryo UI" panose="020B0604030504040204" pitchFamily="50" charset="-128"/>
              </a:rPr>
              <a:t>MES</a:t>
            </a:r>
            <a:endParaRPr kumimoji="0" lang="en-US" sz="1400" b="1" dirty="0">
              <a:solidFill>
                <a:srgbClr val="FFFFFF"/>
              </a:solidFill>
              <a:latin typeface="+mn-ea"/>
              <a:ea typeface="+mn-ea"/>
              <a:cs typeface="Meiryo UI" panose="020B0604030504040204" pitchFamily="50" charset="-128"/>
            </a:endParaRPr>
          </a:p>
        </p:txBody>
      </p:sp>
      <p:sp>
        <p:nvSpPr>
          <p:cNvPr id="17" name="Rectangle 6"/>
          <p:cNvSpPr>
            <a:spLocks noChangeArrowheads="1"/>
          </p:cNvSpPr>
          <p:nvPr>
            <p:custDataLst>
              <p:tags r:id="rId6"/>
            </p:custDataLst>
          </p:nvPr>
        </p:nvSpPr>
        <p:spPr bwMode="auto">
          <a:xfrm>
            <a:off x="3457455" y="2887117"/>
            <a:ext cx="2520000" cy="651398"/>
          </a:xfrm>
          <a:prstGeom prst="rect">
            <a:avLst/>
          </a:prstGeom>
          <a:solidFill>
            <a:srgbClr val="2882A0"/>
          </a:solidFill>
          <a:ln w="28575">
            <a:solidFill>
              <a:srgbClr val="FF0000"/>
            </a:solidFill>
          </a:ln>
          <a:effectLst/>
          <a:extLst/>
        </p:spPr>
        <p:txBody>
          <a:bodyPr wrap="square" lIns="36576" tIns="64008" rIns="36576" bIns="73152" numCol="1" spcCol="72000" rtlCol="0" anchor="ctr">
            <a:noAutofit/>
          </a:bodyPr>
          <a:lstStyle/>
          <a:p>
            <a:pPr algn="ctr">
              <a:lnSpc>
                <a:spcPct val="150000"/>
              </a:lnSpc>
            </a:pPr>
            <a:r>
              <a:rPr kumimoji="0" lang="ja-JP" altLang="en-US" sz="1400" b="1" dirty="0" smtClean="0">
                <a:solidFill>
                  <a:schemeClr val="bg1"/>
                </a:solidFill>
                <a:latin typeface="+mn-ea"/>
                <a:ea typeface="+mn-ea"/>
                <a:cs typeface="Meiryo UI" panose="020B0604030504040204" pitchFamily="50" charset="-128"/>
              </a:rPr>
              <a:t>マイクロサービス</a:t>
            </a:r>
            <a:r>
              <a:rPr kumimoji="0" lang="en-US" altLang="ja-JP" sz="1400" b="1" dirty="0" smtClean="0">
                <a:solidFill>
                  <a:schemeClr val="bg1"/>
                </a:solidFill>
                <a:latin typeface="+mn-ea"/>
                <a:ea typeface="+mn-ea"/>
                <a:cs typeface="Meiryo UI" panose="020B0604030504040204" pitchFamily="50" charset="-128"/>
              </a:rPr>
              <a:t>/</a:t>
            </a:r>
            <a:r>
              <a:rPr kumimoji="0" lang="ja-JP" altLang="en-US" sz="1400" b="1" dirty="0" smtClean="0">
                <a:solidFill>
                  <a:schemeClr val="bg1"/>
                </a:solidFill>
                <a:latin typeface="+mn-ea"/>
                <a:ea typeface="+mn-ea"/>
                <a:cs typeface="Meiryo UI" panose="020B0604030504040204" pitchFamily="50" charset="-128"/>
              </a:rPr>
              <a:t>疎結合</a:t>
            </a:r>
            <a:endParaRPr kumimoji="0" lang="en-US" altLang="ja-JP" sz="1400" b="1" dirty="0" smtClean="0">
              <a:solidFill>
                <a:schemeClr val="bg1"/>
              </a:solidFill>
              <a:latin typeface="+mn-ea"/>
              <a:ea typeface="+mn-ea"/>
              <a:cs typeface="Meiryo UI" panose="020B0604030504040204" pitchFamily="50" charset="-128"/>
            </a:endParaRPr>
          </a:p>
        </p:txBody>
      </p:sp>
      <p:sp>
        <p:nvSpPr>
          <p:cNvPr id="18" name="Rectangle 6"/>
          <p:cNvSpPr>
            <a:spLocks noChangeArrowheads="1"/>
          </p:cNvSpPr>
          <p:nvPr>
            <p:custDataLst>
              <p:tags r:id="rId7"/>
            </p:custDataLst>
          </p:nvPr>
        </p:nvSpPr>
        <p:spPr bwMode="auto">
          <a:xfrm>
            <a:off x="6111203" y="3610523"/>
            <a:ext cx="2520000" cy="2410765"/>
          </a:xfrm>
          <a:prstGeom prst="rect">
            <a:avLst/>
          </a:prstGeom>
          <a:solidFill>
            <a:srgbClr val="91D0DF">
              <a:alpha val="50000"/>
            </a:srgbClr>
          </a:solidFill>
          <a:ln>
            <a:noFill/>
          </a:ln>
          <a:effectLst/>
        </p:spPr>
        <p:txBody>
          <a:bodyPr wrap="square" lIns="91440" tIns="137160" rIns="91440" bIns="146304" numCol="1" spcCol="72000" rtlCol="0" anchor="t">
            <a:noAutofit/>
          </a:bodyPr>
          <a:lstStyle/>
          <a:p>
            <a:pPr>
              <a:spcBef>
                <a:spcPct val="50000"/>
              </a:spcBef>
            </a:pPr>
            <a:r>
              <a:rPr kumimoji="0" lang="ja-JP" altLang="en-US" sz="1400" dirty="0" smtClean="0">
                <a:latin typeface="+mn-ea"/>
                <a:ea typeface="+mn-ea"/>
                <a:cs typeface="Meiryo UI" panose="020B0604030504040204" pitchFamily="50" charset="-128"/>
              </a:rPr>
              <a:t>非効率な</a:t>
            </a:r>
            <a:r>
              <a:rPr kumimoji="0" lang="en-US" altLang="ja-JP" sz="1400" dirty="0" smtClean="0">
                <a:latin typeface="+mn-ea"/>
                <a:ea typeface="+mn-ea"/>
                <a:cs typeface="Meiryo UI" panose="020B0604030504040204" pitchFamily="50" charset="-128"/>
              </a:rPr>
              <a:t>UI</a:t>
            </a:r>
            <a:r>
              <a:rPr kumimoji="0" lang="ja-JP" altLang="en-US" sz="1400" dirty="0" smtClean="0">
                <a:latin typeface="+mn-ea"/>
                <a:ea typeface="+mn-ea"/>
                <a:cs typeface="Meiryo UI" panose="020B0604030504040204" pitchFamily="50" charset="-128"/>
              </a:rPr>
              <a:t>に関する周知の問題を削除することが可能。</a:t>
            </a:r>
            <a:endParaRPr kumimoji="0" lang="en-US" altLang="ja-JP" sz="1400" dirty="0" smtClean="0">
              <a:latin typeface="+mn-ea"/>
              <a:ea typeface="+mn-ea"/>
              <a:cs typeface="Meiryo UI" panose="020B0604030504040204" pitchFamily="50" charset="-128"/>
            </a:endParaRPr>
          </a:p>
          <a:p>
            <a:pPr>
              <a:spcBef>
                <a:spcPct val="50000"/>
              </a:spcBef>
            </a:pPr>
            <a:r>
              <a:rPr lang="ja-JP" altLang="ja-JP" sz="1400" dirty="0" smtClean="0"/>
              <a:t>よく管理されたデータと近代的なビジネス・インテリジェンス・ツールと技術を利用することによって行動や意思決定へのPCS内で利用可能な膨大なデータを分析するための新しい方法を提案します。</a:t>
            </a:r>
            <a:endParaRPr kumimoji="0" lang="en-US" sz="1400" dirty="0" smtClean="0">
              <a:latin typeface="+mn-ea"/>
              <a:ea typeface="+mn-ea"/>
              <a:cs typeface="Meiryo UI" panose="020B0604030504040204" pitchFamily="50" charset="-128"/>
            </a:endParaRPr>
          </a:p>
        </p:txBody>
      </p:sp>
      <p:sp>
        <p:nvSpPr>
          <p:cNvPr id="19" name="Rectangle 6"/>
          <p:cNvSpPr>
            <a:spLocks noChangeArrowheads="1"/>
          </p:cNvSpPr>
          <p:nvPr>
            <p:custDataLst>
              <p:tags r:id="rId8"/>
            </p:custDataLst>
          </p:nvPr>
        </p:nvSpPr>
        <p:spPr bwMode="auto">
          <a:xfrm>
            <a:off x="6111203" y="2887569"/>
            <a:ext cx="2520000" cy="651397"/>
          </a:xfrm>
          <a:prstGeom prst="rect">
            <a:avLst/>
          </a:prstGeom>
          <a:solidFill>
            <a:srgbClr val="55A0B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36576" tIns="64008" rIns="36576" bIns="73152" numCol="1" spcCol="72000" rtlCol="0" anchor="ctr">
            <a:noAutofit/>
          </a:bodyPr>
          <a:lstStyle/>
          <a:p>
            <a:pPr algn="ctr" fontAlgn="base">
              <a:lnSpc>
                <a:spcPct val="110000"/>
              </a:lnSpc>
              <a:spcBef>
                <a:spcPct val="0"/>
              </a:spcBef>
              <a:spcAft>
                <a:spcPct val="0"/>
              </a:spcAft>
              <a:buFont typeface="Wingdings" charset="0"/>
              <a:buNone/>
            </a:pPr>
            <a:r>
              <a:rPr kumimoji="0" lang="ja-JP" altLang="en-US" sz="1400" b="1" dirty="0" smtClean="0">
                <a:solidFill>
                  <a:schemeClr val="bg1"/>
                </a:solidFill>
                <a:latin typeface="+mn-ea"/>
                <a:ea typeface="+mn-ea"/>
                <a:cs typeface="Meiryo UI" panose="020B0604030504040204" pitchFamily="50" charset="-128"/>
              </a:rPr>
              <a:t>個人化</a:t>
            </a:r>
            <a:r>
              <a:rPr kumimoji="0" lang="en-US" altLang="ja-JP" sz="1400" b="1" dirty="0" smtClean="0">
                <a:solidFill>
                  <a:schemeClr val="bg1"/>
                </a:solidFill>
                <a:latin typeface="+mn-ea"/>
                <a:ea typeface="+mn-ea"/>
                <a:cs typeface="Meiryo UI" panose="020B0604030504040204" pitchFamily="50" charset="-128"/>
              </a:rPr>
              <a:t>/</a:t>
            </a:r>
            <a:r>
              <a:rPr kumimoji="0" lang="ja-JP" altLang="en-US" sz="1400" b="1" dirty="0" smtClean="0">
                <a:solidFill>
                  <a:schemeClr val="bg1"/>
                </a:solidFill>
                <a:latin typeface="+mn-ea"/>
                <a:ea typeface="+mn-ea"/>
                <a:cs typeface="Meiryo UI" panose="020B0604030504040204" pitchFamily="50" charset="-128"/>
              </a:rPr>
              <a:t>可視化</a:t>
            </a:r>
            <a:endParaRPr kumimoji="0" lang="en-US" altLang="ja-JP" sz="1400" b="1" dirty="0">
              <a:solidFill>
                <a:schemeClr val="bg1"/>
              </a:solidFill>
              <a:latin typeface="+mn-ea"/>
              <a:ea typeface="+mn-ea"/>
              <a:cs typeface="Meiryo UI" panose="020B0604030504040204" pitchFamily="50" charset="-128"/>
            </a:endParaRPr>
          </a:p>
        </p:txBody>
      </p:sp>
      <p:grpSp>
        <p:nvGrpSpPr>
          <p:cNvPr id="20" name="グループ化 31"/>
          <p:cNvGrpSpPr>
            <a:grpSpLocks noChangeAspect="1"/>
          </p:cNvGrpSpPr>
          <p:nvPr/>
        </p:nvGrpSpPr>
        <p:grpSpPr>
          <a:xfrm>
            <a:off x="77324" y="5702342"/>
            <a:ext cx="967018" cy="967018"/>
            <a:chOff x="3713791" y="1800"/>
            <a:chExt cx="1416165" cy="1416165"/>
          </a:xfrm>
        </p:grpSpPr>
        <p:sp>
          <p:nvSpPr>
            <p:cNvPr id="21" name="円/楕円 32"/>
            <p:cNvSpPr/>
            <p:nvPr/>
          </p:nvSpPr>
          <p:spPr>
            <a:xfrm>
              <a:off x="3713791" y="1800"/>
              <a:ext cx="1416165" cy="1416165"/>
            </a:xfrm>
            <a:prstGeom prst="ellipse">
              <a:avLst/>
            </a:prstGeom>
            <a:solidFill>
              <a:srgbClr val="000008">
                <a:lumMod val="75000"/>
                <a:lumOff val="25000"/>
              </a:srgbClr>
            </a:solidFill>
            <a:ln w="38100" cap="flat" cmpd="sng" algn="ctr">
              <a:solidFill>
                <a:srgbClr val="FFFFFF">
                  <a:hueOff val="0"/>
                  <a:satOff val="0"/>
                  <a:lumOff val="0"/>
                  <a:alphaOff val="0"/>
                </a:srgbClr>
              </a:solidFill>
              <a:prstDash val="solid"/>
            </a:ln>
            <a:effectLst>
              <a:outerShdw blurRad="50800" dist="38100" dir="2700000" algn="tl" rotWithShape="0">
                <a:prstClr val="black">
                  <a:alpha val="40000"/>
                </a:prstClr>
              </a:outerShdw>
            </a:effectLst>
          </p:spPr>
        </p:sp>
        <p:sp>
          <p:nvSpPr>
            <p:cNvPr id="22" name="円/楕円 4"/>
            <p:cNvSpPr/>
            <p:nvPr/>
          </p:nvSpPr>
          <p:spPr>
            <a:xfrm>
              <a:off x="3921184" y="209193"/>
              <a:ext cx="1001379" cy="1001379"/>
            </a:xfrm>
            <a:prstGeom prst="rect">
              <a:avLst/>
            </a:prstGeom>
            <a:noFill/>
            <a:ln>
              <a:noFill/>
            </a:ln>
            <a:effectLst/>
          </p:spPr>
          <p:txBody>
            <a:bodyPr spcFirstLastPara="0" vert="horz" wrap="square" lIns="21590" tIns="21590" rIns="21590" bIns="21590" numCol="1" spcCol="1270" anchor="ctr" anchorCtr="0">
              <a:noAutofit/>
            </a:bodyPr>
            <a:lstStyle/>
            <a:p>
              <a:pPr marL="0" marR="0" lvl="0" indent="0" algn="ctr" defTabSz="755650" eaLnBrk="1" fontAlgn="auto" latinLnBrk="0" hangingPunct="1">
                <a:lnSpc>
                  <a:spcPct val="90000"/>
                </a:lnSpc>
                <a:spcBef>
                  <a:spcPts val="0"/>
                </a:spcBef>
                <a:spcAft>
                  <a:spcPct val="35000"/>
                </a:spcAft>
                <a:buClrTx/>
                <a:buSzTx/>
                <a:buFontTx/>
                <a:buNone/>
                <a:tabLst/>
                <a:defRPr/>
              </a:pPr>
              <a:r>
                <a:rPr kumimoji="0" lang="en-US" altLang="ja-JP" sz="1400" b="0" i="0" u="none" strike="noStrike" kern="0" cap="none" spc="0" normalizeH="0" baseline="0" noProof="0" dirty="0" smtClean="0">
                  <a:ln>
                    <a:noFill/>
                  </a:ln>
                  <a:solidFill>
                    <a:srgbClr val="FFFFFF"/>
                  </a:solidFill>
                  <a:effectLst/>
                  <a:uLnTx/>
                  <a:uFillTx/>
                  <a:latin typeface="+mn-ea"/>
                  <a:ea typeface="+mn-ea"/>
                  <a:cs typeface="Meiryo UI" panose="020B0604030504040204" pitchFamily="50" charset="-128"/>
                </a:rPr>
                <a:t>As-is</a:t>
              </a:r>
            </a:p>
          </p:txBody>
        </p:sp>
      </p:grpSp>
      <p:sp>
        <p:nvSpPr>
          <p:cNvPr id="23" name="コンテンツ プレースホルダー 2"/>
          <p:cNvSpPr txBox="1">
            <a:spLocks/>
          </p:cNvSpPr>
          <p:nvPr/>
        </p:nvSpPr>
        <p:spPr bwMode="auto">
          <a:xfrm>
            <a:off x="1118185" y="1608230"/>
            <a:ext cx="6706007" cy="749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SzPct val="110000"/>
              <a:buFont typeface="Wingdings" pitchFamily="2" charset="2"/>
              <a:buChar char="n"/>
              <a:defRPr kumimoji="1" sz="2400">
                <a:solidFill>
                  <a:srgbClr val="000000"/>
                </a:solidFill>
                <a:latin typeface="Verdana" pitchFamily="34" charset="0"/>
                <a:ea typeface="+mn-ea"/>
                <a:cs typeface="Verdana" pitchFamily="34" charset="0"/>
              </a:defRPr>
            </a:lvl1pPr>
            <a:lvl2pPr marL="742950" indent="-285750" algn="l" rtl="0" eaLnBrk="1" fontAlgn="base" hangingPunct="1">
              <a:spcBef>
                <a:spcPct val="20000"/>
              </a:spcBef>
              <a:spcAft>
                <a:spcPct val="0"/>
              </a:spcAft>
              <a:buClr>
                <a:schemeClr val="bg2"/>
              </a:buClr>
              <a:buSzPct val="60000"/>
              <a:buFont typeface="Wingdings" pitchFamily="2" charset="2"/>
              <a:buChar char="n"/>
              <a:defRPr kumimoji="1" sz="2000">
                <a:solidFill>
                  <a:srgbClr val="000000"/>
                </a:solidFill>
                <a:latin typeface="Verdana" pitchFamily="34" charset="0"/>
                <a:ea typeface="+mn-ea"/>
                <a:cs typeface="Verdana" pitchFamily="34" charset="0"/>
              </a:defRPr>
            </a:lvl2pPr>
            <a:lvl3pPr marL="1143000" indent="-228600" algn="l" rtl="0" eaLnBrk="1" fontAlgn="base" hangingPunct="1">
              <a:spcBef>
                <a:spcPct val="20000"/>
              </a:spcBef>
              <a:spcAft>
                <a:spcPct val="0"/>
              </a:spcAft>
              <a:buClr>
                <a:schemeClr val="tx2"/>
              </a:buClr>
              <a:buSzPct val="95000"/>
              <a:buFont typeface="Wingdings" pitchFamily="2" charset="2"/>
              <a:buChar char="w"/>
              <a:defRPr kumimoji="1" sz="1800">
                <a:solidFill>
                  <a:srgbClr val="000000"/>
                </a:solidFill>
                <a:latin typeface="Verdana" pitchFamily="34" charset="0"/>
                <a:ea typeface="+mn-ea"/>
                <a:cs typeface="Verdana" pitchFamily="34" charset="0"/>
              </a:defRPr>
            </a:lvl3pPr>
            <a:lvl4pPr marL="1600200" indent="-228600" algn="l" rtl="0" eaLnBrk="1" fontAlgn="base" hangingPunct="1">
              <a:spcBef>
                <a:spcPct val="20000"/>
              </a:spcBef>
              <a:spcAft>
                <a:spcPct val="0"/>
              </a:spcAft>
              <a:buClr>
                <a:schemeClr val="bg2"/>
              </a:buClr>
              <a:buSzPct val="65000"/>
              <a:buFont typeface="Wingdings" pitchFamily="2" charset="2"/>
              <a:buChar char="n"/>
              <a:defRPr kumimoji="1" sz="1600">
                <a:solidFill>
                  <a:srgbClr val="000000"/>
                </a:solidFill>
                <a:latin typeface="Verdana" pitchFamily="34" charset="0"/>
                <a:ea typeface="+mn-ea"/>
                <a:cs typeface="Verdana" pitchFamily="34" charset="0"/>
              </a:defRPr>
            </a:lvl4pPr>
            <a:lvl5pPr marL="2057400" indent="-228600" algn="l" rtl="0" eaLnBrk="1" fontAlgn="base" hangingPunct="1">
              <a:spcBef>
                <a:spcPct val="20000"/>
              </a:spcBef>
              <a:spcAft>
                <a:spcPct val="0"/>
              </a:spcAft>
              <a:buClr>
                <a:schemeClr val="tx2"/>
              </a:buClr>
              <a:buSzPct val="60000"/>
              <a:buFont typeface="Wingdings" pitchFamily="2" charset="2"/>
              <a:buChar char="n"/>
              <a:defRPr kumimoji="1" sz="1600">
                <a:solidFill>
                  <a:srgbClr val="000000"/>
                </a:solidFill>
                <a:latin typeface="Verdana" pitchFamily="34" charset="0"/>
                <a:ea typeface="+mn-ea"/>
                <a:cs typeface="Verdana" pitchFamily="34" charset="0"/>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9pPr>
          </a:lstStyle>
          <a:p>
            <a:pPr marL="0" indent="0">
              <a:buClr>
                <a:srgbClr val="003F66"/>
              </a:buClr>
              <a:buNone/>
            </a:pPr>
            <a:r>
              <a:rPr lang="ja-JP" altLang="en-US" sz="1600" kern="0" dirty="0" smtClean="0">
                <a:solidFill>
                  <a:schemeClr val="tx1"/>
                </a:solidFill>
                <a:latin typeface="+mn-ea"/>
                <a:cs typeface="Meiryo UI" panose="020B0604030504040204" pitchFamily="50" charset="-128"/>
              </a:rPr>
              <a:t>グローバルユーザのための</a:t>
            </a:r>
            <a:r>
              <a:rPr lang="en-US" altLang="ja-JP" sz="1600" kern="0" dirty="0" smtClean="0">
                <a:solidFill>
                  <a:schemeClr val="tx1"/>
                </a:solidFill>
                <a:latin typeface="+mn-ea"/>
                <a:cs typeface="Meiryo UI" panose="020B0604030504040204" pitchFamily="50" charset="-128"/>
              </a:rPr>
              <a:t>100%</a:t>
            </a:r>
            <a:r>
              <a:rPr lang="ja-JP" altLang="en-US" sz="1600" kern="0" dirty="0" smtClean="0">
                <a:solidFill>
                  <a:schemeClr val="tx1"/>
                </a:solidFill>
                <a:latin typeface="+mn-ea"/>
                <a:cs typeface="Meiryo UI" panose="020B0604030504040204" pitchFamily="50" charset="-128"/>
              </a:rPr>
              <a:t>可視化、リアルタイム、モビリティ</a:t>
            </a:r>
            <a:endParaRPr lang="en-US" altLang="ja-JP" sz="1600" kern="0" dirty="0" smtClean="0">
              <a:solidFill>
                <a:schemeClr val="tx1"/>
              </a:solidFill>
              <a:latin typeface="+mn-ea"/>
              <a:cs typeface="Meiryo UI" panose="020B0604030504040204" pitchFamily="50" charset="-128"/>
            </a:endParaRPr>
          </a:p>
          <a:p>
            <a:pPr marL="0" indent="0">
              <a:buClr>
                <a:srgbClr val="003F66"/>
              </a:buClr>
              <a:buNone/>
            </a:pPr>
            <a:r>
              <a:rPr lang="ja-JP" altLang="en-US" sz="1600" kern="0" dirty="0" smtClean="0">
                <a:solidFill>
                  <a:schemeClr val="tx1"/>
                </a:solidFill>
                <a:latin typeface="+mn-ea"/>
                <a:cs typeface="Meiryo UI" panose="020B0604030504040204" pitchFamily="50" charset="-128"/>
              </a:rPr>
              <a:t>グローバル</a:t>
            </a:r>
            <a:r>
              <a:rPr lang="en-US" altLang="ja-JP" sz="1600" kern="0" dirty="0" smtClean="0">
                <a:solidFill>
                  <a:schemeClr val="tx1"/>
                </a:solidFill>
                <a:latin typeface="+mn-ea"/>
                <a:cs typeface="Meiryo UI" panose="020B0604030504040204" pitchFamily="50" charset="-128"/>
              </a:rPr>
              <a:t>IS/IT</a:t>
            </a:r>
            <a:r>
              <a:rPr lang="ja-JP" altLang="en-US" sz="1600" kern="0" dirty="0" smtClean="0">
                <a:solidFill>
                  <a:schemeClr val="tx1"/>
                </a:solidFill>
                <a:latin typeface="+mn-ea"/>
                <a:cs typeface="Meiryo UI" panose="020B0604030504040204" pitchFamily="50" charset="-128"/>
              </a:rPr>
              <a:t>のためのアジャイル、柔軟性、安定性</a:t>
            </a:r>
            <a:endParaRPr lang="en-US" altLang="ja-JP" sz="1600" kern="0" dirty="0" smtClean="0">
              <a:solidFill>
                <a:schemeClr val="tx1"/>
              </a:solidFill>
              <a:latin typeface="+mn-ea"/>
              <a:cs typeface="Meiryo UI" panose="020B0604030504040204" pitchFamily="50" charset="-128"/>
            </a:endParaRPr>
          </a:p>
        </p:txBody>
      </p:sp>
      <p:grpSp>
        <p:nvGrpSpPr>
          <p:cNvPr id="24" name="グループ化 35"/>
          <p:cNvGrpSpPr>
            <a:grpSpLocks noChangeAspect="1"/>
          </p:cNvGrpSpPr>
          <p:nvPr/>
        </p:nvGrpSpPr>
        <p:grpSpPr>
          <a:xfrm>
            <a:off x="148598" y="1381862"/>
            <a:ext cx="967018" cy="967018"/>
            <a:chOff x="3713791" y="1800"/>
            <a:chExt cx="1416165" cy="1416165"/>
          </a:xfrm>
        </p:grpSpPr>
        <p:sp>
          <p:nvSpPr>
            <p:cNvPr id="25" name="円/楕円 36"/>
            <p:cNvSpPr/>
            <p:nvPr/>
          </p:nvSpPr>
          <p:spPr>
            <a:xfrm>
              <a:off x="3713791" y="1800"/>
              <a:ext cx="1416165" cy="1416165"/>
            </a:xfrm>
            <a:prstGeom prst="ellipse">
              <a:avLst/>
            </a:prstGeom>
            <a:solidFill>
              <a:srgbClr val="FF0000"/>
            </a:solidFill>
            <a:ln w="38100" cap="flat" cmpd="sng" algn="ctr">
              <a:solidFill>
                <a:srgbClr val="FFFFFF">
                  <a:hueOff val="0"/>
                  <a:satOff val="0"/>
                  <a:lumOff val="0"/>
                  <a:alphaOff val="0"/>
                </a:srgbClr>
              </a:solidFill>
              <a:prstDash val="solid"/>
            </a:ln>
            <a:effectLst>
              <a:outerShdw blurRad="50800" dist="38100" dir="2700000" algn="tl" rotWithShape="0">
                <a:prstClr val="black">
                  <a:alpha val="40000"/>
                </a:prstClr>
              </a:outerShdw>
            </a:effectLst>
          </p:spPr>
        </p:sp>
        <p:sp>
          <p:nvSpPr>
            <p:cNvPr id="26" name="円/楕円 4"/>
            <p:cNvSpPr/>
            <p:nvPr/>
          </p:nvSpPr>
          <p:spPr>
            <a:xfrm>
              <a:off x="3921184" y="209193"/>
              <a:ext cx="1001379" cy="1001379"/>
            </a:xfrm>
            <a:prstGeom prst="rect">
              <a:avLst/>
            </a:prstGeom>
            <a:noFill/>
            <a:ln>
              <a:noFill/>
            </a:ln>
            <a:effectLst/>
          </p:spPr>
          <p:txBody>
            <a:bodyPr spcFirstLastPara="0" vert="horz" wrap="none" lIns="21590" tIns="21590" rIns="21590" bIns="21590" numCol="1" spcCol="1270" anchor="ctr" anchorCtr="0">
              <a:noAutofit/>
            </a:bodyPr>
            <a:lstStyle/>
            <a:p>
              <a:pPr marL="0" marR="0" lvl="0" indent="0" algn="ctr" defTabSz="755650" eaLnBrk="1" fontAlgn="auto" latinLnBrk="0" hangingPunct="1">
                <a:lnSpc>
                  <a:spcPct val="90000"/>
                </a:lnSpc>
                <a:spcBef>
                  <a:spcPts val="0"/>
                </a:spcBef>
                <a:spcAft>
                  <a:spcPct val="35000"/>
                </a:spcAft>
                <a:buClrTx/>
                <a:buSzTx/>
                <a:buFontTx/>
                <a:buNone/>
                <a:tabLst/>
                <a:defRPr/>
              </a:pPr>
              <a:r>
                <a:rPr kumimoji="0" lang="en-US" altLang="ja-JP" sz="1400" b="0" i="0" u="none" strike="noStrike" kern="0" cap="none" spc="0" normalizeH="0" baseline="0" noProof="0" dirty="0" smtClean="0">
                  <a:ln>
                    <a:noFill/>
                  </a:ln>
                  <a:solidFill>
                    <a:srgbClr val="FFFFFF"/>
                  </a:solidFill>
                  <a:effectLst/>
                  <a:uLnTx/>
                  <a:uFillTx/>
                  <a:latin typeface="+mn-ea"/>
                  <a:ea typeface="+mn-ea"/>
                  <a:cs typeface="Meiryo UI" panose="020B0604030504040204" pitchFamily="50" charset="-128"/>
                </a:rPr>
                <a:t>Challenge</a:t>
              </a:r>
              <a:endParaRPr kumimoji="0" lang="ja-JP" altLang="en-US" sz="1400" b="0" i="0" u="none" strike="noStrike" kern="0" cap="none" spc="0" normalizeH="0" baseline="0" noProof="0" dirty="0" smtClean="0">
                <a:ln>
                  <a:noFill/>
                </a:ln>
                <a:solidFill>
                  <a:srgbClr val="FFFFFF"/>
                </a:solidFill>
                <a:effectLst/>
                <a:uLnTx/>
                <a:uFillTx/>
                <a:latin typeface="+mn-ea"/>
                <a:ea typeface="+mn-ea"/>
                <a:cs typeface="Meiryo UI" panose="020B0604030504040204" pitchFamily="50" charset="-128"/>
              </a:endParaRPr>
            </a:p>
          </p:txBody>
        </p:sp>
      </p:grpSp>
      <p:sp>
        <p:nvSpPr>
          <p:cNvPr id="27"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47</a:t>
            </a:fld>
            <a:endParaRPr lang="en-US" altLang="ja-JP"/>
          </a:p>
        </p:txBody>
      </p:sp>
    </p:spTree>
    <p:extLst>
      <p:ext uri="{BB962C8B-B14F-4D97-AF65-F5344CB8AC3E}">
        <p14:creationId xmlns="" xmlns:p14="http://schemas.microsoft.com/office/powerpoint/2010/main" val="37143108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Espace réservé du contenu 4"/>
          <p:cNvSpPr txBox="1">
            <a:spLocks/>
          </p:cNvSpPr>
          <p:nvPr/>
        </p:nvSpPr>
        <p:spPr bwMode="auto">
          <a:xfrm>
            <a:off x="330469" y="938660"/>
            <a:ext cx="2211026" cy="576000"/>
          </a:xfrm>
          <a:prstGeom prst="rect">
            <a:avLst/>
          </a:prstGeom>
          <a:solidFill>
            <a:schemeClr val="accent2">
              <a:lumMod val="50000"/>
            </a:schemeClr>
          </a:solidFill>
          <a:ln>
            <a:noFill/>
          </a:ln>
          <a:extLst/>
        </p:spPr>
        <p:txBody>
          <a:bodyPr vert="horz" wrap="square" lIns="35994" tIns="45714" rIns="35994" bIns="45714" numCol="1" anchor="ctr" anchorCtr="0" compatLnSpc="1">
            <a:prstTxWarp prst="textNoShape">
              <a:avLst/>
            </a:prstTxWarp>
          </a:bodyPr>
          <a:lstStyle>
            <a:lvl1pPr marL="341289" indent="-341289" algn="l" rtl="0" eaLnBrk="0" fontAlgn="base" hangingPunct="0">
              <a:spcBef>
                <a:spcPct val="20000"/>
              </a:spcBef>
              <a:spcAft>
                <a:spcPct val="0"/>
              </a:spcAft>
              <a:buChar char="•"/>
              <a:defRPr sz="3200">
                <a:solidFill>
                  <a:schemeClr val="tx1"/>
                </a:solidFill>
                <a:latin typeface="+mn-lt"/>
                <a:ea typeface="+mn-ea"/>
                <a:cs typeface="+mn-cs"/>
              </a:defRPr>
            </a:lvl1pPr>
            <a:lvl2pPr marL="741307" indent="-284142" algn="l" rtl="0" eaLnBrk="0" fontAlgn="base" hangingPunct="0">
              <a:spcBef>
                <a:spcPct val="20000"/>
              </a:spcBef>
              <a:spcAft>
                <a:spcPct val="0"/>
              </a:spcAft>
              <a:buChar char="–"/>
              <a:defRPr sz="2800">
                <a:solidFill>
                  <a:schemeClr val="tx1"/>
                </a:solidFill>
                <a:latin typeface="+mn-lt"/>
                <a:cs typeface="+mn-cs"/>
              </a:defRPr>
            </a:lvl2pPr>
            <a:lvl3pPr marL="1141329" indent="-226997" algn="l" rtl="0" eaLnBrk="0" fontAlgn="base" hangingPunct="0">
              <a:spcBef>
                <a:spcPct val="20000"/>
              </a:spcBef>
              <a:spcAft>
                <a:spcPct val="0"/>
              </a:spcAft>
              <a:buChar char="•"/>
              <a:defRPr sz="2400">
                <a:solidFill>
                  <a:schemeClr val="tx1"/>
                </a:solidFill>
                <a:latin typeface="+mn-lt"/>
                <a:cs typeface="+mn-cs"/>
              </a:defRPr>
            </a:lvl3pPr>
            <a:lvl4pPr marL="1598493" indent="-226997" algn="l" rtl="0" eaLnBrk="0" fontAlgn="base" hangingPunct="0">
              <a:spcBef>
                <a:spcPct val="20000"/>
              </a:spcBef>
              <a:spcAft>
                <a:spcPct val="0"/>
              </a:spcAft>
              <a:buChar char="–"/>
              <a:defRPr sz="2000">
                <a:solidFill>
                  <a:schemeClr val="tx1"/>
                </a:solidFill>
                <a:latin typeface="+mn-lt"/>
                <a:cs typeface="+mn-cs"/>
              </a:defRPr>
            </a:lvl4pPr>
            <a:lvl5pPr marL="2055659" indent="-226997" algn="l" rtl="0" eaLnBrk="0" fontAlgn="base" hangingPunct="0">
              <a:spcBef>
                <a:spcPct val="20000"/>
              </a:spcBef>
              <a:spcAft>
                <a:spcPct val="0"/>
              </a:spcAft>
              <a:buChar char="»"/>
              <a:defRPr sz="2000">
                <a:solidFill>
                  <a:schemeClr val="tx1"/>
                </a:solidFill>
                <a:latin typeface="+mn-lt"/>
                <a:cs typeface="+mn-cs"/>
              </a:defRPr>
            </a:lvl5pPr>
            <a:lvl6pPr marL="2514145" indent="-228560" algn="l" rtl="0" fontAlgn="base">
              <a:spcBef>
                <a:spcPct val="20000"/>
              </a:spcBef>
              <a:spcAft>
                <a:spcPct val="0"/>
              </a:spcAft>
              <a:buChar char="»"/>
              <a:defRPr sz="2000">
                <a:solidFill>
                  <a:schemeClr val="tx1"/>
                </a:solidFill>
                <a:latin typeface="+mn-lt"/>
                <a:cs typeface="+mn-cs"/>
              </a:defRPr>
            </a:lvl6pPr>
            <a:lvl7pPr marL="2971262" indent="-228560" algn="l" rtl="0" fontAlgn="base">
              <a:spcBef>
                <a:spcPct val="20000"/>
              </a:spcBef>
              <a:spcAft>
                <a:spcPct val="0"/>
              </a:spcAft>
              <a:buChar char="»"/>
              <a:defRPr sz="2000">
                <a:solidFill>
                  <a:schemeClr val="tx1"/>
                </a:solidFill>
                <a:latin typeface="+mn-lt"/>
                <a:cs typeface="+mn-cs"/>
              </a:defRPr>
            </a:lvl7pPr>
            <a:lvl8pPr marL="3428381" indent="-228560" algn="l" rtl="0" fontAlgn="base">
              <a:spcBef>
                <a:spcPct val="20000"/>
              </a:spcBef>
              <a:spcAft>
                <a:spcPct val="0"/>
              </a:spcAft>
              <a:buChar char="»"/>
              <a:defRPr sz="2000">
                <a:solidFill>
                  <a:schemeClr val="tx1"/>
                </a:solidFill>
                <a:latin typeface="+mn-lt"/>
                <a:cs typeface="+mn-cs"/>
              </a:defRPr>
            </a:lvl8pPr>
            <a:lvl9pPr marL="3885498" indent="-228560" algn="l" rtl="0" fontAlgn="base">
              <a:spcBef>
                <a:spcPct val="20000"/>
              </a:spcBef>
              <a:spcAft>
                <a:spcPct val="0"/>
              </a:spcAft>
              <a:buChar char="»"/>
              <a:defRPr sz="2000">
                <a:solidFill>
                  <a:schemeClr val="tx1"/>
                </a:solidFill>
                <a:latin typeface="+mn-lt"/>
                <a:cs typeface="+mn-cs"/>
              </a:defRPr>
            </a:lvl9pPr>
          </a:lstStyle>
          <a:p>
            <a:pPr marL="87313" lvl="1" indent="0" algn="ctr" eaLnBrk="1" hangingPunct="1">
              <a:spcBef>
                <a:spcPts val="200"/>
              </a:spcBef>
              <a:buNone/>
            </a:pPr>
            <a:r>
              <a:rPr lang="en-US" altLang="ja-JP" sz="1600" kern="0" dirty="0" smtClean="0">
                <a:solidFill>
                  <a:schemeClr val="bg1"/>
                </a:solidFill>
                <a:latin typeface="+mn-ea"/>
                <a:ea typeface="+mn-ea"/>
                <a:cs typeface="Meiryo UI" panose="020B0604030504040204" pitchFamily="50" charset="-128"/>
              </a:rPr>
              <a:t>Automation</a:t>
            </a:r>
            <a:endParaRPr lang="en-US" altLang="ja-JP" sz="1600" kern="0" dirty="0">
              <a:solidFill>
                <a:schemeClr val="bg1"/>
              </a:solidFill>
              <a:latin typeface="+mn-ea"/>
              <a:ea typeface="+mn-ea"/>
              <a:cs typeface="Meiryo UI" panose="020B0604030504040204" pitchFamily="50" charset="-128"/>
            </a:endParaRPr>
          </a:p>
        </p:txBody>
      </p:sp>
      <p:sp>
        <p:nvSpPr>
          <p:cNvPr id="34" name="Espace réservé du contenu 4"/>
          <p:cNvSpPr txBox="1">
            <a:spLocks/>
          </p:cNvSpPr>
          <p:nvPr/>
        </p:nvSpPr>
        <p:spPr bwMode="auto">
          <a:xfrm>
            <a:off x="2612092" y="938660"/>
            <a:ext cx="6081432" cy="576000"/>
          </a:xfrm>
          <a:prstGeom prst="rect">
            <a:avLst/>
          </a:prstGeom>
          <a:solidFill>
            <a:schemeClr val="bg1"/>
          </a:solidFill>
          <a:ln>
            <a:solidFill>
              <a:schemeClr val="bg1">
                <a:lumMod val="65000"/>
              </a:schemeClr>
            </a:solidFill>
          </a:ln>
          <a:extLst/>
        </p:spPr>
        <p:txBody>
          <a:bodyPr vert="horz" wrap="square" lIns="35994" tIns="45714" rIns="35994" bIns="45714" numCol="1" anchor="ctr" anchorCtr="0" compatLnSpc="1">
            <a:prstTxWarp prst="textNoShape">
              <a:avLst/>
            </a:prstTxWarp>
          </a:bodyPr>
          <a:lstStyle>
            <a:lvl1pPr marL="341289" indent="-341289" algn="l" rtl="0" eaLnBrk="0" fontAlgn="base" hangingPunct="0">
              <a:spcBef>
                <a:spcPct val="20000"/>
              </a:spcBef>
              <a:spcAft>
                <a:spcPct val="0"/>
              </a:spcAft>
              <a:buChar char="•"/>
              <a:defRPr sz="3200">
                <a:solidFill>
                  <a:schemeClr val="tx1"/>
                </a:solidFill>
                <a:latin typeface="+mn-lt"/>
                <a:ea typeface="+mn-ea"/>
                <a:cs typeface="+mn-cs"/>
              </a:defRPr>
            </a:lvl1pPr>
            <a:lvl2pPr marL="741307" indent="-284142" algn="l" rtl="0" eaLnBrk="0" fontAlgn="base" hangingPunct="0">
              <a:spcBef>
                <a:spcPct val="20000"/>
              </a:spcBef>
              <a:spcAft>
                <a:spcPct val="0"/>
              </a:spcAft>
              <a:buChar char="–"/>
              <a:defRPr sz="2800">
                <a:solidFill>
                  <a:schemeClr val="tx1"/>
                </a:solidFill>
                <a:latin typeface="+mn-lt"/>
                <a:cs typeface="+mn-cs"/>
              </a:defRPr>
            </a:lvl2pPr>
            <a:lvl3pPr marL="1141329" indent="-226997" algn="l" rtl="0" eaLnBrk="0" fontAlgn="base" hangingPunct="0">
              <a:spcBef>
                <a:spcPct val="20000"/>
              </a:spcBef>
              <a:spcAft>
                <a:spcPct val="0"/>
              </a:spcAft>
              <a:buChar char="•"/>
              <a:defRPr sz="2400">
                <a:solidFill>
                  <a:schemeClr val="tx1"/>
                </a:solidFill>
                <a:latin typeface="+mn-lt"/>
                <a:cs typeface="+mn-cs"/>
              </a:defRPr>
            </a:lvl3pPr>
            <a:lvl4pPr marL="1598493" indent="-226997" algn="l" rtl="0" eaLnBrk="0" fontAlgn="base" hangingPunct="0">
              <a:spcBef>
                <a:spcPct val="20000"/>
              </a:spcBef>
              <a:spcAft>
                <a:spcPct val="0"/>
              </a:spcAft>
              <a:buChar char="–"/>
              <a:defRPr sz="2000">
                <a:solidFill>
                  <a:schemeClr val="tx1"/>
                </a:solidFill>
                <a:latin typeface="+mn-lt"/>
                <a:cs typeface="+mn-cs"/>
              </a:defRPr>
            </a:lvl4pPr>
            <a:lvl5pPr marL="2055659" indent="-226997" algn="l" rtl="0" eaLnBrk="0" fontAlgn="base" hangingPunct="0">
              <a:spcBef>
                <a:spcPct val="20000"/>
              </a:spcBef>
              <a:spcAft>
                <a:spcPct val="0"/>
              </a:spcAft>
              <a:buChar char="»"/>
              <a:defRPr sz="2000">
                <a:solidFill>
                  <a:schemeClr val="tx1"/>
                </a:solidFill>
                <a:latin typeface="+mn-lt"/>
                <a:cs typeface="+mn-cs"/>
              </a:defRPr>
            </a:lvl5pPr>
            <a:lvl6pPr marL="2514145" indent="-228560" algn="l" rtl="0" fontAlgn="base">
              <a:spcBef>
                <a:spcPct val="20000"/>
              </a:spcBef>
              <a:spcAft>
                <a:spcPct val="0"/>
              </a:spcAft>
              <a:buChar char="»"/>
              <a:defRPr sz="2000">
                <a:solidFill>
                  <a:schemeClr val="tx1"/>
                </a:solidFill>
                <a:latin typeface="+mn-lt"/>
                <a:cs typeface="+mn-cs"/>
              </a:defRPr>
            </a:lvl6pPr>
            <a:lvl7pPr marL="2971262" indent="-228560" algn="l" rtl="0" fontAlgn="base">
              <a:spcBef>
                <a:spcPct val="20000"/>
              </a:spcBef>
              <a:spcAft>
                <a:spcPct val="0"/>
              </a:spcAft>
              <a:buChar char="»"/>
              <a:defRPr sz="2000">
                <a:solidFill>
                  <a:schemeClr val="tx1"/>
                </a:solidFill>
                <a:latin typeface="+mn-lt"/>
                <a:cs typeface="+mn-cs"/>
              </a:defRPr>
            </a:lvl7pPr>
            <a:lvl8pPr marL="3428381" indent="-228560" algn="l" rtl="0" fontAlgn="base">
              <a:spcBef>
                <a:spcPct val="20000"/>
              </a:spcBef>
              <a:spcAft>
                <a:spcPct val="0"/>
              </a:spcAft>
              <a:buChar char="»"/>
              <a:defRPr sz="2000">
                <a:solidFill>
                  <a:schemeClr val="tx1"/>
                </a:solidFill>
                <a:latin typeface="+mn-lt"/>
                <a:cs typeface="+mn-cs"/>
              </a:defRPr>
            </a:lvl8pPr>
            <a:lvl9pPr marL="3885498" indent="-228560" algn="l" rtl="0" fontAlgn="base">
              <a:spcBef>
                <a:spcPct val="20000"/>
              </a:spcBef>
              <a:spcAft>
                <a:spcPct val="0"/>
              </a:spcAft>
              <a:buChar char="»"/>
              <a:defRPr sz="2000">
                <a:solidFill>
                  <a:schemeClr val="tx1"/>
                </a:solidFill>
                <a:latin typeface="+mn-lt"/>
                <a:cs typeface="+mn-cs"/>
              </a:defRPr>
            </a:lvl9pPr>
          </a:lstStyle>
          <a:p>
            <a:pPr marL="268288" lvl="1" indent="-180975" eaLnBrk="1" hangingPunct="1">
              <a:spcBef>
                <a:spcPts val="200"/>
              </a:spcBef>
              <a:buFont typeface="Calibri" panose="020F0502020204030204" pitchFamily="34" charset="0"/>
              <a:buChar char="▪"/>
            </a:pPr>
            <a:r>
              <a:rPr lang="en-US" altLang="ja-JP" sz="1600" kern="0" dirty="0" err="1">
                <a:latin typeface="+mn-ea"/>
                <a:ea typeface="+mn-ea"/>
                <a:cs typeface="Meiryo UI" panose="020B0604030504040204" pitchFamily="50" charset="-128"/>
              </a:rPr>
              <a:t>DevOps</a:t>
            </a:r>
            <a:r>
              <a:rPr lang="en-US" altLang="ja-JP" sz="1600" kern="0" dirty="0">
                <a:latin typeface="+mn-ea"/>
                <a:ea typeface="+mn-ea"/>
                <a:cs typeface="Meiryo UI" panose="020B0604030504040204" pitchFamily="50" charset="-128"/>
              </a:rPr>
              <a:t> </a:t>
            </a:r>
            <a:r>
              <a:rPr lang="ja-JP" altLang="en-US" sz="1600" kern="0" dirty="0" err="1" smtClean="0">
                <a:latin typeface="+mn-ea"/>
                <a:ea typeface="+mn-ea"/>
                <a:cs typeface="Meiryo UI" panose="020B0604030504040204" pitchFamily="50" charset="-128"/>
              </a:rPr>
              <a:t>、</a:t>
            </a:r>
            <a:r>
              <a:rPr lang="en-US" altLang="ja-JP" sz="1600" kern="0" dirty="0" smtClean="0">
                <a:latin typeface="+mn-ea"/>
                <a:ea typeface="+mn-ea"/>
                <a:cs typeface="Meiryo UI" panose="020B0604030504040204" pitchFamily="50" charset="-128"/>
              </a:rPr>
              <a:t>CI/CD</a:t>
            </a:r>
            <a:r>
              <a:rPr lang="ja-JP" altLang="en-US" sz="1600" kern="0" dirty="0" err="1" smtClean="0">
                <a:latin typeface="+mn-ea"/>
                <a:ea typeface="+mn-ea"/>
                <a:cs typeface="Meiryo UI" panose="020B0604030504040204" pitchFamily="50" charset="-128"/>
              </a:rPr>
              <a:t>、</a:t>
            </a:r>
            <a:r>
              <a:rPr lang="en-US" altLang="ja-JP" sz="1600" kern="0" dirty="0" err="1" smtClean="0">
                <a:latin typeface="+mn-ea"/>
                <a:ea typeface="+mn-ea"/>
                <a:cs typeface="Meiryo UI" panose="020B0604030504040204" pitchFamily="50" charset="-128"/>
              </a:rPr>
              <a:t>MicroService</a:t>
            </a:r>
            <a:r>
              <a:rPr lang="ja-JP" altLang="en-US" sz="1600" kern="0" dirty="0">
                <a:latin typeface="+mn-ea"/>
                <a:ea typeface="+mn-ea"/>
                <a:cs typeface="Meiryo UI" panose="020B0604030504040204" pitchFamily="50" charset="-128"/>
              </a:rPr>
              <a:t>等、多頻度、</a:t>
            </a:r>
            <a:r>
              <a:rPr lang="ja-JP" altLang="en-US" sz="1600" kern="0" dirty="0" smtClean="0">
                <a:latin typeface="+mn-ea"/>
                <a:ea typeface="+mn-ea"/>
                <a:cs typeface="Meiryo UI" panose="020B0604030504040204" pitchFamily="50" charset="-128"/>
              </a:rPr>
              <a:t>少量のアプリ</a:t>
            </a:r>
            <a:r>
              <a:rPr lang="en-US" altLang="ja-JP" sz="1600" kern="0" dirty="0" smtClean="0">
                <a:latin typeface="+mn-ea"/>
                <a:ea typeface="+mn-ea"/>
                <a:cs typeface="Meiryo UI" panose="020B0604030504040204" pitchFamily="50" charset="-128"/>
              </a:rPr>
              <a:t>Deploy</a:t>
            </a:r>
            <a:r>
              <a:rPr lang="ja-JP" altLang="en-US" sz="1600" kern="0" dirty="0" smtClean="0">
                <a:latin typeface="+mn-ea"/>
                <a:ea typeface="+mn-ea"/>
                <a:cs typeface="Meiryo UI" panose="020B0604030504040204" pitchFamily="50" charset="-128"/>
              </a:rPr>
              <a:t>に対応したサービスメニューを追加</a:t>
            </a:r>
            <a:endParaRPr lang="en-US" altLang="ja-JP" sz="1600" kern="0" dirty="0" smtClean="0">
              <a:latin typeface="+mn-ea"/>
              <a:ea typeface="+mn-ea"/>
              <a:cs typeface="Meiryo UI" panose="020B0604030504040204" pitchFamily="50" charset="-128"/>
            </a:endParaRPr>
          </a:p>
        </p:txBody>
      </p:sp>
      <p:grpSp>
        <p:nvGrpSpPr>
          <p:cNvPr id="2" name="グループ化 1"/>
          <p:cNvGrpSpPr/>
          <p:nvPr/>
        </p:nvGrpSpPr>
        <p:grpSpPr>
          <a:xfrm>
            <a:off x="722456" y="2367429"/>
            <a:ext cx="7692423" cy="4095352"/>
            <a:chOff x="119336" y="1196752"/>
            <a:chExt cx="11488718" cy="5197463"/>
          </a:xfrm>
        </p:grpSpPr>
        <p:pic>
          <p:nvPicPr>
            <p:cNvPr id="35" name="Picture 2" descr="image.png (580×520)"/>
            <p:cNvPicPr>
              <a:picLocks noChangeAspect="1" noChangeArrowheads="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623391" y="2780928"/>
              <a:ext cx="968428" cy="739839"/>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Rectangle 10"/>
            <p:cNvSpPr/>
            <p:nvPr/>
          </p:nvSpPr>
          <p:spPr>
            <a:xfrm>
              <a:off x="11031990" y="1196752"/>
              <a:ext cx="576064" cy="892334"/>
            </a:xfrm>
            <a:prstGeom prst="rect">
              <a:avLst/>
            </a:prstGeom>
            <a:solidFill>
              <a:schemeClr val="accent2">
                <a:lumMod val="60000"/>
                <a:lumOff val="40000"/>
              </a:schemeClr>
            </a:solidFill>
            <a:ln w="25400" cap="flat" cmpd="sng" algn="ctr">
              <a:solidFill>
                <a:srgbClr val="BBE0E3">
                  <a:shade val="50000"/>
                </a:srgbClr>
              </a:solidFill>
              <a:prstDash val="solid"/>
            </a:ln>
            <a:effectLst/>
          </p:spPr>
          <p:txBody>
            <a:bodyPr vert="vert27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Presentation</a:t>
              </a:r>
              <a:endParaRPr kumimoji="0" lang="ja-JP" altLang="en-US"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endParaRPr>
            </a:p>
          </p:txBody>
        </p:sp>
        <p:sp>
          <p:nvSpPr>
            <p:cNvPr id="37" name="Rectangle 11"/>
            <p:cNvSpPr/>
            <p:nvPr/>
          </p:nvSpPr>
          <p:spPr>
            <a:xfrm>
              <a:off x="11031990" y="3176502"/>
              <a:ext cx="576064" cy="1682556"/>
            </a:xfrm>
            <a:prstGeom prst="rect">
              <a:avLst/>
            </a:prstGeom>
            <a:solidFill>
              <a:schemeClr val="accent2">
                <a:lumMod val="60000"/>
                <a:lumOff val="40000"/>
              </a:schemeClr>
            </a:solidFill>
            <a:ln w="25400" cap="flat" cmpd="sng" algn="ctr">
              <a:solidFill>
                <a:srgbClr val="BBE0E3">
                  <a:shade val="50000"/>
                </a:srgbClr>
              </a:solidFill>
              <a:prstDash val="solid"/>
            </a:ln>
            <a:effectLst/>
          </p:spPr>
          <p:txBody>
            <a:bodyPr vert="vert27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(Micro) Service</a:t>
              </a:r>
              <a:endParaRPr kumimoji="0" lang="ja-JP" altLang="en-US"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endParaRPr>
            </a:p>
          </p:txBody>
        </p:sp>
        <p:sp>
          <p:nvSpPr>
            <p:cNvPr id="38" name="Rectangle 12"/>
            <p:cNvSpPr/>
            <p:nvPr/>
          </p:nvSpPr>
          <p:spPr>
            <a:xfrm>
              <a:off x="11031990" y="5013176"/>
              <a:ext cx="576064" cy="871925"/>
            </a:xfrm>
            <a:prstGeom prst="rect">
              <a:avLst/>
            </a:prstGeom>
            <a:solidFill>
              <a:schemeClr val="accent2">
                <a:lumMod val="60000"/>
                <a:lumOff val="40000"/>
              </a:schemeClr>
            </a:solidFill>
            <a:ln w="25400" cap="flat" cmpd="sng" algn="ctr">
              <a:solidFill>
                <a:srgbClr val="BBE0E3">
                  <a:shade val="50000"/>
                </a:srgbClr>
              </a:solidFill>
              <a:prstDash val="solid"/>
            </a:ln>
            <a:effectLst/>
          </p:spPr>
          <p:txBody>
            <a:bodyPr vert="vert27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Data</a:t>
              </a:r>
              <a:endParaRPr kumimoji="0" lang="ja-JP" altLang="en-US"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endParaRPr>
            </a:p>
          </p:txBody>
        </p:sp>
        <p:sp>
          <p:nvSpPr>
            <p:cNvPr id="39" name="Rounded Rectangle 13"/>
            <p:cNvSpPr/>
            <p:nvPr/>
          </p:nvSpPr>
          <p:spPr>
            <a:xfrm>
              <a:off x="4249310" y="2244385"/>
              <a:ext cx="7358743" cy="344616"/>
            </a:xfrm>
            <a:prstGeom prst="roundRect">
              <a:avLst/>
            </a:prstGeom>
            <a:pattFill prst="smGrid">
              <a:fgClr>
                <a:srgbClr val="FFCCCC"/>
              </a:fgClr>
              <a:bgClr>
                <a:srgbClr val="FFFFFF"/>
              </a:bgClr>
            </a:pattFill>
            <a:ln w="25400" cap="flat" cmpd="sng" algn="ctr">
              <a:solidFill>
                <a:srgbClr val="BBE0E3">
                  <a:shade val="50000"/>
                </a:srgbClr>
              </a:solidFill>
              <a:prstDash val="solid"/>
            </a:ln>
            <a:effectLst/>
          </p:spPr>
          <p:txBody>
            <a:bodyPr rtlCol="0" anchor="b"/>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REST IF(HTTP + JSON)</a:t>
              </a:r>
              <a:endParaRPr kumimoji="0" lang="ja-JP" altLang="en-US"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endParaRPr>
            </a:p>
          </p:txBody>
        </p:sp>
        <p:sp>
          <p:nvSpPr>
            <p:cNvPr id="40" name="Rectangle 14"/>
            <p:cNvSpPr/>
            <p:nvPr/>
          </p:nvSpPr>
          <p:spPr>
            <a:xfrm>
              <a:off x="4262844" y="5013176"/>
              <a:ext cx="6662396" cy="871925"/>
            </a:xfrm>
            <a:prstGeom prst="rect">
              <a:avLst/>
            </a:prstGeom>
            <a:solidFill>
              <a:schemeClr val="accent5">
                <a:lumMod val="20000"/>
                <a:lumOff val="80000"/>
                <a:alpha val="10000"/>
              </a:schemeClr>
            </a:solidFill>
            <a:ln w="25400" cap="flat" cmpd="sng" algn="ctr">
              <a:solidFill>
                <a:srgbClr val="DAEDEF">
                  <a:lumMod val="75000"/>
                </a:srgbClr>
              </a:solidFill>
              <a:prstDash val="solid"/>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endParaRPr>
            </a:p>
          </p:txBody>
        </p:sp>
        <p:sp>
          <p:nvSpPr>
            <p:cNvPr id="41" name="Rectangle 15"/>
            <p:cNvSpPr/>
            <p:nvPr/>
          </p:nvSpPr>
          <p:spPr>
            <a:xfrm>
              <a:off x="4223792" y="1196753"/>
              <a:ext cx="6701447" cy="892333"/>
            </a:xfrm>
            <a:prstGeom prst="rect">
              <a:avLst/>
            </a:prstGeom>
            <a:solidFill>
              <a:schemeClr val="accent5">
                <a:lumMod val="20000"/>
                <a:lumOff val="80000"/>
                <a:alpha val="10000"/>
              </a:schemeClr>
            </a:solidFill>
            <a:ln w="25400" cap="flat" cmpd="sng" algn="ctr">
              <a:solidFill>
                <a:srgbClr val="DAEDEF">
                  <a:lumMod val="75000"/>
                </a:srgbClr>
              </a:solidFill>
              <a:prstDash val="solid"/>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endParaRPr>
            </a:p>
          </p:txBody>
        </p:sp>
        <p:sp>
          <p:nvSpPr>
            <p:cNvPr id="42" name="Rectangle 18"/>
            <p:cNvSpPr/>
            <p:nvPr/>
          </p:nvSpPr>
          <p:spPr>
            <a:xfrm>
              <a:off x="4262844" y="3159872"/>
              <a:ext cx="6662395" cy="1682556"/>
            </a:xfrm>
            <a:prstGeom prst="rect">
              <a:avLst/>
            </a:prstGeom>
            <a:solidFill>
              <a:schemeClr val="accent5">
                <a:lumMod val="20000"/>
                <a:lumOff val="80000"/>
                <a:alpha val="10000"/>
              </a:schemeClr>
            </a:solidFill>
            <a:ln w="25400" cap="flat" cmpd="sng" algn="ctr">
              <a:solidFill>
                <a:srgbClr val="DAEDEF">
                  <a:lumMod val="75000"/>
                </a:srgbClr>
              </a:solidFill>
              <a:prstDash val="solid"/>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endParaRPr>
            </a:p>
          </p:txBody>
        </p:sp>
        <p:sp>
          <p:nvSpPr>
            <p:cNvPr id="43" name="Rectangle 22"/>
            <p:cNvSpPr/>
            <p:nvPr/>
          </p:nvSpPr>
          <p:spPr>
            <a:xfrm>
              <a:off x="6546016" y="1404692"/>
              <a:ext cx="2214279" cy="51774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HTML5+Js+CSS(SPA)</a:t>
              </a:r>
            </a:p>
          </p:txBody>
        </p:sp>
        <p:sp>
          <p:nvSpPr>
            <p:cNvPr id="44" name="Rectangle 51"/>
            <p:cNvSpPr/>
            <p:nvPr/>
          </p:nvSpPr>
          <p:spPr>
            <a:xfrm>
              <a:off x="4249310" y="2708920"/>
              <a:ext cx="7358743" cy="331033"/>
            </a:xfrm>
            <a:prstGeom prst="rect">
              <a:avLst/>
            </a:prstGeom>
            <a:solidFill>
              <a:schemeClr val="accent5">
                <a:lumMod val="40000"/>
                <a:lumOff val="60000"/>
                <a:alpha val="50000"/>
              </a:schemeClr>
            </a:solidFill>
            <a:ln w="25400" cap="flat" cmpd="sng" algn="ctr">
              <a:solidFill>
                <a:srgbClr val="DAEDEF">
                  <a:lumMod val="75000"/>
                </a:srgbClr>
              </a:solidFill>
              <a:prstDash val="solid"/>
            </a:ln>
            <a:effectLst/>
          </p:spPr>
          <p:txBody>
            <a:bodyPr rtlCol="0" anchor="t"/>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API Management</a:t>
              </a:r>
              <a:endParaRPr kumimoji="0" lang="ja-JP" altLang="en-US"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endParaRPr>
            </a:p>
          </p:txBody>
        </p:sp>
        <p:sp>
          <p:nvSpPr>
            <p:cNvPr id="45" name="Rectangle 16"/>
            <p:cNvSpPr/>
            <p:nvPr/>
          </p:nvSpPr>
          <p:spPr>
            <a:xfrm>
              <a:off x="4584688" y="3538754"/>
              <a:ext cx="700284" cy="51774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E31</a:t>
              </a:r>
            </a:p>
          </p:txBody>
        </p:sp>
        <p:sp>
          <p:nvSpPr>
            <p:cNvPr id="48" name="Rectangle 17"/>
            <p:cNvSpPr/>
            <p:nvPr/>
          </p:nvSpPr>
          <p:spPr>
            <a:xfrm>
              <a:off x="5376775" y="3538200"/>
              <a:ext cx="700284" cy="51774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E33</a:t>
              </a:r>
            </a:p>
          </p:txBody>
        </p:sp>
        <p:sp>
          <p:nvSpPr>
            <p:cNvPr id="49" name="Rectangle 19"/>
            <p:cNvSpPr/>
            <p:nvPr/>
          </p:nvSpPr>
          <p:spPr>
            <a:xfrm>
              <a:off x="6168862" y="3538200"/>
              <a:ext cx="700284" cy="51774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E62</a:t>
              </a:r>
            </a:p>
          </p:txBody>
        </p:sp>
        <p:sp>
          <p:nvSpPr>
            <p:cNvPr id="50" name="Rectangle 20"/>
            <p:cNvSpPr/>
            <p:nvPr/>
          </p:nvSpPr>
          <p:spPr>
            <a:xfrm>
              <a:off x="6980468" y="3538200"/>
              <a:ext cx="700284" cy="51774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J03</a:t>
              </a:r>
            </a:p>
          </p:txBody>
        </p:sp>
        <p:sp>
          <p:nvSpPr>
            <p:cNvPr id="51" name="Rectangle 21"/>
            <p:cNvSpPr/>
            <p:nvPr/>
          </p:nvSpPr>
          <p:spPr>
            <a:xfrm>
              <a:off x="7792074" y="3524933"/>
              <a:ext cx="700284" cy="51774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J04</a:t>
              </a:r>
            </a:p>
          </p:txBody>
        </p:sp>
        <p:sp>
          <p:nvSpPr>
            <p:cNvPr id="52" name="Rectangle 23"/>
            <p:cNvSpPr/>
            <p:nvPr/>
          </p:nvSpPr>
          <p:spPr>
            <a:xfrm>
              <a:off x="8583994" y="3528493"/>
              <a:ext cx="700284" cy="51774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M30</a:t>
              </a:r>
            </a:p>
          </p:txBody>
        </p:sp>
        <p:sp>
          <p:nvSpPr>
            <p:cNvPr id="53" name="Rectangle 24"/>
            <p:cNvSpPr/>
            <p:nvPr/>
          </p:nvSpPr>
          <p:spPr>
            <a:xfrm>
              <a:off x="9395601" y="3532763"/>
              <a:ext cx="700284" cy="51774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M31</a:t>
              </a:r>
            </a:p>
          </p:txBody>
        </p:sp>
        <p:sp>
          <p:nvSpPr>
            <p:cNvPr id="54" name="Rectangle 26"/>
            <p:cNvSpPr/>
            <p:nvPr/>
          </p:nvSpPr>
          <p:spPr>
            <a:xfrm>
              <a:off x="4584688" y="4161646"/>
              <a:ext cx="700284" cy="517747"/>
            </a:xfrm>
            <a:prstGeom prst="rect">
              <a:avLst/>
            </a:prstGeom>
            <a:solidFill>
              <a:schemeClr val="bg1">
                <a:lumMod val="65000"/>
              </a:schemeClr>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E31</a:t>
              </a:r>
            </a:p>
          </p:txBody>
        </p:sp>
        <p:sp>
          <p:nvSpPr>
            <p:cNvPr id="55" name="Rectangle 29"/>
            <p:cNvSpPr/>
            <p:nvPr/>
          </p:nvSpPr>
          <p:spPr>
            <a:xfrm>
              <a:off x="10194797" y="3532762"/>
              <a:ext cx="549160" cy="517747"/>
            </a:xfrm>
            <a:prstGeom prst="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rPr>
                <a:t>・・・</a:t>
              </a:r>
              <a:endParaRPr kumimoji="0" lang="en-US" altLang="ja-JP" sz="1400" b="0" i="0" u="none" strike="noStrike" kern="0" cap="none" spc="0" normalizeH="0" baseline="0" noProof="0" dirty="0" smtClean="0">
                <a:ln>
                  <a:noFill/>
                </a:ln>
                <a:solidFill>
                  <a:srgbClr val="000000"/>
                </a:solidFill>
                <a:effectLst/>
                <a:uLnTx/>
                <a:uFillTx/>
                <a:latin typeface="+mn-ea"/>
                <a:ea typeface="+mn-ea"/>
                <a:cs typeface="Meiryo UI" panose="020B0604030504040204" pitchFamily="50" charset="-128"/>
              </a:endParaRPr>
            </a:p>
          </p:txBody>
        </p:sp>
        <p:pic>
          <p:nvPicPr>
            <p:cNvPr id="56" name="Picture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262812" y="5096587"/>
              <a:ext cx="849642" cy="721984"/>
            </a:xfrm>
            <a:prstGeom prst="rect">
              <a:avLst/>
            </a:prstGeom>
          </p:spPr>
        </p:pic>
        <p:cxnSp>
          <p:nvCxnSpPr>
            <p:cNvPr id="57" name="直線矢印コネクタ 37"/>
            <p:cNvCxnSpPr>
              <a:stCxn id="43" idx="2"/>
              <a:endCxn id="45" idx="0"/>
            </p:cNvCxnSpPr>
            <p:nvPr/>
          </p:nvCxnSpPr>
          <p:spPr bwMode="auto">
            <a:xfrm flipH="1">
              <a:off x="4934830" y="1922439"/>
              <a:ext cx="2718326" cy="1616315"/>
            </a:xfrm>
            <a:prstGeom prst="straightConnector1">
              <a:avLst/>
            </a:prstGeom>
            <a:noFill/>
            <a:ln w="9525" cap="flat" cmpd="sng" algn="ctr">
              <a:solidFill>
                <a:sysClr val="windowText" lastClr="000080"/>
              </a:solidFill>
              <a:prstDash val="solid"/>
              <a:round/>
              <a:headEnd type="none" w="med" len="med"/>
              <a:tailEnd type="arrow"/>
            </a:ln>
            <a:effectLst/>
          </p:spPr>
        </p:cxnSp>
        <p:cxnSp>
          <p:nvCxnSpPr>
            <p:cNvPr id="58" name="直線矢印コネクタ 51"/>
            <p:cNvCxnSpPr>
              <a:stCxn id="43" idx="2"/>
              <a:endCxn id="54" idx="0"/>
            </p:cNvCxnSpPr>
            <p:nvPr/>
          </p:nvCxnSpPr>
          <p:spPr bwMode="auto">
            <a:xfrm flipH="1">
              <a:off x="4934830" y="1922439"/>
              <a:ext cx="2718326" cy="2239207"/>
            </a:xfrm>
            <a:prstGeom prst="straightConnector1">
              <a:avLst/>
            </a:prstGeom>
            <a:noFill/>
            <a:ln w="9525" cap="flat" cmpd="sng" algn="ctr">
              <a:solidFill>
                <a:sysClr val="window" lastClr="FFFFFF">
                  <a:lumMod val="75000"/>
                </a:sysClr>
              </a:solidFill>
              <a:prstDash val="sysDot"/>
              <a:round/>
              <a:headEnd type="none" w="med" len="med"/>
              <a:tailEnd type="arrow"/>
            </a:ln>
            <a:effectLst/>
          </p:spPr>
        </p:cxnSp>
        <p:cxnSp>
          <p:nvCxnSpPr>
            <p:cNvPr id="59" name="直線矢印コネクタ 37"/>
            <p:cNvCxnSpPr>
              <a:stCxn id="43" idx="2"/>
              <a:endCxn id="49" idx="0"/>
            </p:cNvCxnSpPr>
            <p:nvPr/>
          </p:nvCxnSpPr>
          <p:spPr bwMode="auto">
            <a:xfrm flipH="1">
              <a:off x="6519004" y="1922439"/>
              <a:ext cx="1134152" cy="1615761"/>
            </a:xfrm>
            <a:prstGeom prst="straightConnector1">
              <a:avLst/>
            </a:prstGeom>
            <a:noFill/>
            <a:ln w="9525" cap="flat" cmpd="sng" algn="ctr">
              <a:solidFill>
                <a:sysClr val="windowText" lastClr="000080"/>
              </a:solidFill>
              <a:prstDash val="solid"/>
              <a:round/>
              <a:headEnd type="none" w="med" len="med"/>
              <a:tailEnd type="arrow"/>
            </a:ln>
            <a:effectLst/>
          </p:spPr>
        </p:cxnSp>
        <p:cxnSp>
          <p:nvCxnSpPr>
            <p:cNvPr id="60" name="直線矢印コネクタ 37"/>
            <p:cNvCxnSpPr>
              <a:stCxn id="43" idx="2"/>
              <a:endCxn id="50" idx="0"/>
            </p:cNvCxnSpPr>
            <p:nvPr/>
          </p:nvCxnSpPr>
          <p:spPr bwMode="auto">
            <a:xfrm flipH="1">
              <a:off x="7330610" y="1922439"/>
              <a:ext cx="322546" cy="1615761"/>
            </a:xfrm>
            <a:prstGeom prst="straightConnector1">
              <a:avLst/>
            </a:prstGeom>
            <a:noFill/>
            <a:ln w="9525" cap="flat" cmpd="sng" algn="ctr">
              <a:solidFill>
                <a:sysClr val="windowText" lastClr="000080"/>
              </a:solidFill>
              <a:prstDash val="solid"/>
              <a:round/>
              <a:headEnd type="none" w="med" len="med"/>
              <a:tailEnd type="arrow"/>
            </a:ln>
            <a:effectLst/>
          </p:spPr>
        </p:cxnSp>
        <p:cxnSp>
          <p:nvCxnSpPr>
            <p:cNvPr id="61" name="直線矢印コネクタ 37"/>
            <p:cNvCxnSpPr>
              <a:stCxn id="43" idx="2"/>
              <a:endCxn id="51" idx="0"/>
            </p:cNvCxnSpPr>
            <p:nvPr/>
          </p:nvCxnSpPr>
          <p:spPr bwMode="auto">
            <a:xfrm>
              <a:off x="7653156" y="1922439"/>
              <a:ext cx="489060" cy="1602494"/>
            </a:xfrm>
            <a:prstGeom prst="straightConnector1">
              <a:avLst/>
            </a:prstGeom>
            <a:noFill/>
            <a:ln w="9525" cap="flat" cmpd="sng" algn="ctr">
              <a:solidFill>
                <a:sysClr val="windowText" lastClr="000080"/>
              </a:solidFill>
              <a:prstDash val="solid"/>
              <a:round/>
              <a:headEnd type="none" w="med" len="med"/>
              <a:tailEnd type="arrow"/>
            </a:ln>
            <a:effectLst/>
          </p:spPr>
        </p:cxnSp>
        <p:cxnSp>
          <p:nvCxnSpPr>
            <p:cNvPr id="62" name="直線矢印コネクタ 37"/>
            <p:cNvCxnSpPr>
              <a:stCxn id="43" idx="2"/>
              <a:endCxn id="52" idx="0"/>
            </p:cNvCxnSpPr>
            <p:nvPr/>
          </p:nvCxnSpPr>
          <p:spPr bwMode="auto">
            <a:xfrm>
              <a:off x="7653156" y="1922439"/>
              <a:ext cx="1280980" cy="1606054"/>
            </a:xfrm>
            <a:prstGeom prst="straightConnector1">
              <a:avLst/>
            </a:prstGeom>
            <a:noFill/>
            <a:ln w="9525" cap="flat" cmpd="sng" algn="ctr">
              <a:solidFill>
                <a:sysClr val="windowText" lastClr="000080"/>
              </a:solidFill>
              <a:prstDash val="solid"/>
              <a:round/>
              <a:headEnd type="none" w="med" len="med"/>
              <a:tailEnd type="arrow"/>
            </a:ln>
            <a:effectLst/>
          </p:spPr>
        </p:cxnSp>
        <p:cxnSp>
          <p:nvCxnSpPr>
            <p:cNvPr id="63" name="直線矢印コネクタ 37"/>
            <p:cNvCxnSpPr>
              <a:stCxn id="43" idx="2"/>
              <a:endCxn id="53" idx="0"/>
            </p:cNvCxnSpPr>
            <p:nvPr/>
          </p:nvCxnSpPr>
          <p:spPr bwMode="auto">
            <a:xfrm>
              <a:off x="7653156" y="1922439"/>
              <a:ext cx="2092587" cy="1610324"/>
            </a:xfrm>
            <a:prstGeom prst="straightConnector1">
              <a:avLst/>
            </a:prstGeom>
            <a:noFill/>
            <a:ln w="9525" cap="flat" cmpd="sng" algn="ctr">
              <a:solidFill>
                <a:sysClr val="windowText" lastClr="000080"/>
              </a:solidFill>
              <a:prstDash val="solid"/>
              <a:round/>
              <a:headEnd type="none" w="med" len="med"/>
              <a:tailEnd type="arrow"/>
            </a:ln>
            <a:effectLst/>
          </p:spPr>
        </p:cxnSp>
        <p:cxnSp>
          <p:nvCxnSpPr>
            <p:cNvPr id="64" name="直線矢印コネクタ 37"/>
            <p:cNvCxnSpPr>
              <a:stCxn id="43" idx="2"/>
              <a:endCxn id="55" idx="0"/>
            </p:cNvCxnSpPr>
            <p:nvPr/>
          </p:nvCxnSpPr>
          <p:spPr bwMode="auto">
            <a:xfrm>
              <a:off x="7653156" y="1922439"/>
              <a:ext cx="2816221" cy="1610323"/>
            </a:xfrm>
            <a:prstGeom prst="straightConnector1">
              <a:avLst/>
            </a:prstGeom>
            <a:noFill/>
            <a:ln w="9525" cap="flat" cmpd="sng" algn="ctr">
              <a:solidFill>
                <a:sysClr val="windowText" lastClr="000080"/>
              </a:solidFill>
              <a:prstDash val="solid"/>
              <a:round/>
              <a:headEnd type="none" w="med" len="med"/>
              <a:tailEnd type="arrow"/>
            </a:ln>
            <a:effectLst/>
          </p:spPr>
        </p:cxnSp>
        <p:pic>
          <p:nvPicPr>
            <p:cNvPr id="65" name="Picture 64"/>
            <p:cNvPicPr>
              <a:picLocks noChangeAspect="1" noChangeArrowheads="1"/>
            </p:cNvPicPr>
            <p:nvPr/>
          </p:nvPicPr>
          <p:blipFill>
            <a:blip r:embed="rId5">
              <a:extLst>
                <a:ext uri="{28A0092B-C50C-407E-A947-70E740481C1C}">
                  <a14:useLocalDpi xmlns="" xmlns:a14="http://schemas.microsoft.com/office/drawing/2010/main" val="0"/>
                </a:ext>
              </a:extLst>
            </a:blip>
            <a:stretch>
              <a:fillRect/>
            </a:stretch>
          </p:blipFill>
          <p:spPr bwMode="auto">
            <a:xfrm>
              <a:off x="5546036" y="1221507"/>
              <a:ext cx="821534" cy="66183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6" name="正方形/長方形 13"/>
            <p:cNvSpPr/>
            <p:nvPr/>
          </p:nvSpPr>
          <p:spPr bwMode="auto">
            <a:xfrm>
              <a:off x="2423592" y="4395522"/>
              <a:ext cx="1584000" cy="1049702"/>
            </a:xfrm>
            <a:prstGeom prst="rect">
              <a:avLst/>
            </a:prstGeom>
            <a:solidFill>
              <a:sysClr val="window" lastClr="FFFFFF">
                <a:lumMod val="95000"/>
              </a:sysClr>
            </a:solidFill>
            <a:ln w="9525">
              <a:solidFill>
                <a:sysClr val="window" lastClr="FFFFFF">
                  <a:lumMod val="75000"/>
                </a:sysClr>
              </a:solidFill>
              <a:prstDash val="dash"/>
              <a:miter lim="800000"/>
              <a:headEnd/>
              <a:tailEnd/>
            </a:ln>
            <a:effectLst/>
          </p:spPr>
          <p:txBody>
            <a:bodyPr wrap="none" rtlCol="0" anchor="ctr" anchorCtr="0">
              <a:no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endParaRPr lang="ja-JP" altLang="en-US" sz="1200">
                <a:latin typeface="+mn-ea"/>
                <a:ea typeface="+mn-ea"/>
                <a:cs typeface="Meiryo UI" panose="020B0604030504040204" pitchFamily="50" charset="-128"/>
              </a:endParaRPr>
            </a:p>
          </p:txBody>
        </p:sp>
        <p:pic>
          <p:nvPicPr>
            <p:cNvPr id="67" name="Picture 92"/>
            <p:cNvPicPr>
              <a:picLocks noChangeAspect="1" noChangeArrowheads="1"/>
            </p:cNvPicPr>
            <p:nvPr/>
          </p:nvPicPr>
          <p:blipFill>
            <a:blip r:embed="rId5">
              <a:extLst>
                <a:ext uri="{28A0092B-C50C-407E-A947-70E740481C1C}">
                  <a14:useLocalDpi xmlns="" xmlns:a14="http://schemas.microsoft.com/office/drawing/2010/main" val="0"/>
                </a:ext>
              </a:extLst>
            </a:blip>
            <a:stretch>
              <a:fillRect/>
            </a:stretch>
          </p:blipFill>
          <p:spPr bwMode="auto">
            <a:xfrm>
              <a:off x="666382" y="1414883"/>
              <a:ext cx="821534" cy="66183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68" name="直線矢印コネクタ 7"/>
            <p:cNvCxnSpPr>
              <a:stCxn id="67" idx="2"/>
            </p:cNvCxnSpPr>
            <p:nvPr/>
          </p:nvCxnSpPr>
          <p:spPr bwMode="auto">
            <a:xfrm>
              <a:off x="1077150" y="2076718"/>
              <a:ext cx="11690" cy="1013393"/>
            </a:xfrm>
            <a:prstGeom prst="straightConnector1">
              <a:avLst/>
            </a:prstGeom>
            <a:noFill/>
            <a:ln w="12700" cap="flat" cmpd="sng" algn="ctr">
              <a:solidFill>
                <a:srgbClr val="4BACC6">
                  <a:lumMod val="50000"/>
                </a:srgbClr>
              </a:solidFill>
              <a:prstDash val="solid"/>
              <a:round/>
              <a:headEnd type="none" w="med" len="med"/>
              <a:tailEnd type="arrow"/>
            </a:ln>
            <a:effectLst/>
          </p:spPr>
        </p:cxnSp>
        <p:pic>
          <p:nvPicPr>
            <p:cNvPr id="69" name="Picture 94" descr="W:\MyDocument\デスクトップ\CoE\header_logo.png"/>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216640" y="4468587"/>
              <a:ext cx="1721940" cy="47058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0" name="直線矢印コネクタ 65"/>
            <p:cNvCxnSpPr>
              <a:endCxn id="82" idx="0"/>
            </p:cNvCxnSpPr>
            <p:nvPr/>
          </p:nvCxnSpPr>
          <p:spPr bwMode="auto">
            <a:xfrm>
              <a:off x="1073261" y="3483476"/>
              <a:ext cx="75" cy="912046"/>
            </a:xfrm>
            <a:prstGeom prst="straightConnector1">
              <a:avLst/>
            </a:prstGeom>
            <a:noFill/>
            <a:ln w="12700" cap="flat" cmpd="sng" algn="ctr">
              <a:solidFill>
                <a:srgbClr val="4BACC6">
                  <a:lumMod val="50000"/>
                </a:srgbClr>
              </a:solidFill>
              <a:prstDash val="solid"/>
              <a:round/>
              <a:headEnd type="none" w="med" len="med"/>
              <a:tailEnd type="arrow"/>
            </a:ln>
            <a:effectLst/>
          </p:spPr>
        </p:cxnSp>
        <p:sp>
          <p:nvSpPr>
            <p:cNvPr id="71" name="直方体 10"/>
            <p:cNvSpPr/>
            <p:nvPr/>
          </p:nvSpPr>
          <p:spPr bwMode="auto">
            <a:xfrm>
              <a:off x="2495600" y="4797200"/>
              <a:ext cx="432000" cy="432000"/>
            </a:xfrm>
            <a:prstGeom prst="cube">
              <a:avLst/>
            </a:prstGeom>
            <a:solidFill>
              <a:srgbClr val="0070C0"/>
            </a:solidFill>
            <a:ln w="9525">
              <a:noFill/>
              <a:miter lim="800000"/>
              <a:headEnd/>
              <a:tailEnd/>
            </a:ln>
            <a:effectLst/>
          </p:spPr>
          <p:txBody>
            <a:bodyPr wrap="none" rtlCol="0" anchor="ctr" anchorCtr="0">
              <a:no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endParaRPr lang="ja-JP" altLang="en-US" sz="1200">
                <a:latin typeface="+mn-ea"/>
                <a:ea typeface="+mn-ea"/>
                <a:cs typeface="Meiryo UI" panose="020B0604030504040204" pitchFamily="50" charset="-128"/>
              </a:endParaRPr>
            </a:p>
          </p:txBody>
        </p:sp>
        <p:pic>
          <p:nvPicPr>
            <p:cNvPr id="72" name="Picture 97" descr="W:\MyDocument\デスクトップ\CoE\logo\logo-title-final-registry-2.png"/>
            <p:cNvPicPr>
              <a:picLocks noChangeAspect="1" noChangeArrowheads="1"/>
            </p:cNvPicPr>
            <p:nvPr/>
          </p:nvPicPr>
          <p:blipFill>
            <a:blip r:embed="rId7" cstate="print">
              <a:extLst>
                <a:ext uri="{28A0092B-C50C-407E-A947-70E740481C1C}">
                  <a14:useLocalDpi xmlns="" xmlns:a14="http://schemas.microsoft.com/office/drawing/2010/main" val="0"/>
                </a:ext>
              </a:extLst>
            </a:blip>
            <a:stretch>
              <a:fillRect/>
            </a:stretch>
          </p:blipFill>
          <p:spPr bwMode="auto">
            <a:xfrm>
              <a:off x="2639616" y="5231044"/>
              <a:ext cx="1215191" cy="1163171"/>
            </a:xfrm>
            <a:prstGeom prst="rect">
              <a:avLst/>
            </a:prstGeom>
            <a:noFill/>
            <a:extLst>
              <a:ext uri="{909E8E84-426E-40DD-AFC4-6F175D3DCCD1}">
                <a14:hiddenFill xmlns="" xmlns:a14="http://schemas.microsoft.com/office/drawing/2010/main">
                  <a:solidFill>
                    <a:srgbClr val="FFFFFF"/>
                  </a:solidFill>
                </a14:hiddenFill>
              </a:ext>
            </a:extLst>
          </p:spPr>
        </p:pic>
        <p:sp>
          <p:nvSpPr>
            <p:cNvPr id="73" name="直方体 68"/>
            <p:cNvSpPr/>
            <p:nvPr/>
          </p:nvSpPr>
          <p:spPr bwMode="auto">
            <a:xfrm>
              <a:off x="2952800" y="4797200"/>
              <a:ext cx="432000" cy="432000"/>
            </a:xfrm>
            <a:prstGeom prst="cube">
              <a:avLst/>
            </a:prstGeom>
            <a:solidFill>
              <a:srgbClr val="4BACC6">
                <a:lumMod val="50000"/>
              </a:srgbClr>
            </a:solidFill>
            <a:ln w="9525">
              <a:noFill/>
              <a:miter lim="800000"/>
              <a:headEnd/>
              <a:tailEnd/>
            </a:ln>
            <a:effectLst/>
          </p:spPr>
          <p:txBody>
            <a:bodyPr wrap="none" rtlCol="0" anchor="ctr" anchorCtr="0">
              <a:no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endParaRPr lang="ja-JP" altLang="en-US" sz="1200">
                <a:latin typeface="+mn-ea"/>
                <a:ea typeface="+mn-ea"/>
                <a:cs typeface="Meiryo UI" panose="020B0604030504040204" pitchFamily="50" charset="-128"/>
              </a:endParaRPr>
            </a:p>
          </p:txBody>
        </p:sp>
        <p:sp>
          <p:nvSpPr>
            <p:cNvPr id="74" name="直方体 69"/>
            <p:cNvSpPr/>
            <p:nvPr/>
          </p:nvSpPr>
          <p:spPr bwMode="auto">
            <a:xfrm>
              <a:off x="3410000" y="4797200"/>
              <a:ext cx="432000" cy="432000"/>
            </a:xfrm>
            <a:prstGeom prst="cube">
              <a:avLst/>
            </a:prstGeom>
            <a:solidFill>
              <a:srgbClr val="4BACC6">
                <a:lumMod val="50000"/>
              </a:srgbClr>
            </a:solidFill>
            <a:ln w="9525">
              <a:noFill/>
              <a:miter lim="800000"/>
              <a:headEnd/>
              <a:tailEnd/>
            </a:ln>
            <a:effectLst/>
          </p:spPr>
          <p:txBody>
            <a:bodyPr wrap="none" rtlCol="0" anchor="ctr" anchorCtr="0">
              <a:no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endParaRPr lang="ja-JP" altLang="en-US" sz="1200">
                <a:latin typeface="+mn-ea"/>
                <a:ea typeface="+mn-ea"/>
                <a:cs typeface="Meiryo UI" panose="020B0604030504040204" pitchFamily="50" charset="-128"/>
              </a:endParaRPr>
            </a:p>
          </p:txBody>
        </p:sp>
        <p:pic>
          <p:nvPicPr>
            <p:cNvPr id="75" name="Picture 100" descr="W:\MyDocument\デスクトップ\CoE\logo\DockerSwarm.png"/>
            <p:cNvPicPr>
              <a:picLocks noChangeAspect="1" noChangeArrowheads="1"/>
            </p:cNvPicPr>
            <p:nvPr/>
          </p:nvPicPr>
          <p:blipFill>
            <a:blip r:embed="rId8" cstate="print">
              <a:extLst>
                <a:ext uri="{28A0092B-C50C-407E-A947-70E740481C1C}">
                  <a14:useLocalDpi xmlns="" xmlns:a14="http://schemas.microsoft.com/office/drawing/2010/main" val="0"/>
                </a:ext>
              </a:extLst>
            </a:blip>
            <a:stretch>
              <a:fillRect/>
            </a:stretch>
          </p:blipFill>
          <p:spPr bwMode="auto">
            <a:xfrm>
              <a:off x="1914644" y="2445001"/>
              <a:ext cx="1694750" cy="127131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6" name="直線矢印コネクタ 133"/>
            <p:cNvCxnSpPr>
              <a:stCxn id="71" idx="0"/>
              <a:endCxn id="75" idx="2"/>
            </p:cNvCxnSpPr>
            <p:nvPr/>
          </p:nvCxnSpPr>
          <p:spPr bwMode="auto">
            <a:xfrm flipH="1" flipV="1">
              <a:off x="2762018" y="3716311"/>
              <a:ext cx="3581" cy="1080888"/>
            </a:xfrm>
            <a:prstGeom prst="straightConnector1">
              <a:avLst/>
            </a:prstGeom>
            <a:noFill/>
            <a:ln w="12700" cap="flat" cmpd="sng" algn="ctr">
              <a:solidFill>
                <a:srgbClr val="4BACC6">
                  <a:lumMod val="50000"/>
                </a:srgbClr>
              </a:solidFill>
              <a:prstDash val="dash"/>
              <a:round/>
              <a:headEnd type="none" w="med" len="med"/>
              <a:tailEnd type="arrow"/>
            </a:ln>
            <a:effectLst/>
          </p:spPr>
        </p:cxnSp>
        <p:sp>
          <p:nvSpPr>
            <p:cNvPr id="77" name="テキスト ボックス 2"/>
            <p:cNvSpPr txBox="1"/>
            <p:nvPr/>
          </p:nvSpPr>
          <p:spPr>
            <a:xfrm>
              <a:off x="667090" y="2312101"/>
              <a:ext cx="817643" cy="328106"/>
            </a:xfrm>
            <a:prstGeom prst="rect">
              <a:avLst/>
            </a:prstGeom>
            <a:solidFill>
              <a:sysClr val="window" lastClr="FFFFFF">
                <a:lumMod val="75000"/>
                <a:alpha val="50000"/>
              </a:sysClr>
            </a:solidFill>
          </p:spPr>
          <p:txBody>
            <a:bodyPr wrap="square" rtlCol="0">
              <a:sp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lang="en-US" altLang="ja-JP" sz="1200" dirty="0">
                  <a:latin typeface="+mn-ea"/>
                  <a:ea typeface="+mn-ea"/>
                  <a:cs typeface="Meiryo UI" panose="020B0604030504040204" pitchFamily="50" charset="-128"/>
                </a:rPr>
                <a:t>Push</a:t>
              </a:r>
              <a:endParaRPr lang="ja-JP" altLang="en-US" sz="1200" dirty="0">
                <a:latin typeface="+mn-ea"/>
                <a:ea typeface="+mn-ea"/>
                <a:cs typeface="Meiryo UI" panose="020B0604030504040204" pitchFamily="50" charset="-128"/>
              </a:endParaRPr>
            </a:p>
          </p:txBody>
        </p:sp>
        <p:sp>
          <p:nvSpPr>
            <p:cNvPr id="78" name="テキスト ボックス 45"/>
            <p:cNvSpPr txBox="1"/>
            <p:nvPr/>
          </p:nvSpPr>
          <p:spPr>
            <a:xfrm>
              <a:off x="668449" y="3740048"/>
              <a:ext cx="827999" cy="328106"/>
            </a:xfrm>
            <a:prstGeom prst="rect">
              <a:avLst/>
            </a:prstGeom>
            <a:solidFill>
              <a:sysClr val="window" lastClr="FFFFFF">
                <a:lumMod val="75000"/>
                <a:alpha val="50000"/>
              </a:sysClr>
            </a:solidFill>
          </p:spPr>
          <p:txBody>
            <a:bodyPr wrap="square" rtlCol="0">
              <a:sp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lang="en-US" altLang="ja-JP" sz="1200" dirty="0">
                  <a:latin typeface="+mn-ea"/>
                  <a:ea typeface="+mn-ea"/>
                  <a:cs typeface="Meiryo UI" panose="020B0604030504040204" pitchFamily="50" charset="-128"/>
                </a:rPr>
                <a:t>Hook</a:t>
              </a:r>
              <a:endParaRPr lang="ja-JP" altLang="en-US" sz="1200" dirty="0">
                <a:latin typeface="+mn-ea"/>
                <a:ea typeface="+mn-ea"/>
                <a:cs typeface="Meiryo UI" panose="020B0604030504040204" pitchFamily="50" charset="-128"/>
              </a:endParaRPr>
            </a:p>
          </p:txBody>
        </p:sp>
        <p:sp>
          <p:nvSpPr>
            <p:cNvPr id="79" name="テキスト ボックス 46"/>
            <p:cNvSpPr txBox="1"/>
            <p:nvPr/>
          </p:nvSpPr>
          <p:spPr>
            <a:xfrm>
              <a:off x="1055440" y="5769296"/>
              <a:ext cx="1152000" cy="328106"/>
            </a:xfrm>
            <a:prstGeom prst="rect">
              <a:avLst/>
            </a:prstGeom>
            <a:solidFill>
              <a:sysClr val="window" lastClr="FFFFFF">
                <a:lumMod val="75000"/>
                <a:alpha val="50000"/>
              </a:sysClr>
            </a:solidFill>
          </p:spPr>
          <p:txBody>
            <a:bodyPr wrap="square" rtlCol="0">
              <a:sp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lang="en-US" altLang="ja-JP" sz="1200" dirty="0">
                  <a:latin typeface="+mn-ea"/>
                  <a:ea typeface="+mn-ea"/>
                  <a:cs typeface="Meiryo UI" panose="020B0604030504040204" pitchFamily="50" charset="-128"/>
                </a:rPr>
                <a:t>Register</a:t>
              </a:r>
              <a:endParaRPr lang="ja-JP" altLang="en-US" sz="1200" dirty="0">
                <a:latin typeface="+mn-ea"/>
                <a:ea typeface="+mn-ea"/>
                <a:cs typeface="Meiryo UI" panose="020B0604030504040204" pitchFamily="50" charset="-128"/>
              </a:endParaRPr>
            </a:p>
          </p:txBody>
        </p:sp>
        <p:cxnSp>
          <p:nvCxnSpPr>
            <p:cNvPr id="80" name="カギ線コネクタ 4"/>
            <p:cNvCxnSpPr>
              <a:stCxn id="82" idx="2"/>
              <a:endCxn id="71" idx="2"/>
            </p:cNvCxnSpPr>
            <p:nvPr/>
          </p:nvCxnSpPr>
          <p:spPr bwMode="auto">
            <a:xfrm rot="5400000" flipH="1" flipV="1">
              <a:off x="1552479" y="4588057"/>
              <a:ext cx="463977" cy="1422264"/>
            </a:xfrm>
            <a:prstGeom prst="bentConnector4">
              <a:avLst>
                <a:gd name="adj1" fmla="val -49270"/>
                <a:gd name="adj2" fmla="val 83538"/>
              </a:avLst>
            </a:prstGeom>
            <a:noFill/>
            <a:ln w="12700" cap="flat" cmpd="sng" algn="ctr">
              <a:solidFill>
                <a:srgbClr val="4BACC6">
                  <a:lumMod val="50000"/>
                </a:srgbClr>
              </a:solidFill>
              <a:prstDash val="solid"/>
              <a:round/>
              <a:headEnd type="none" w="med" len="med"/>
              <a:tailEnd type="arrow"/>
            </a:ln>
            <a:effectLst/>
          </p:spPr>
        </p:cxnSp>
        <p:sp>
          <p:nvSpPr>
            <p:cNvPr id="81" name="テキスト ボックス 50"/>
            <p:cNvSpPr txBox="1"/>
            <p:nvPr/>
          </p:nvSpPr>
          <p:spPr>
            <a:xfrm>
              <a:off x="2083636" y="3861088"/>
              <a:ext cx="792000" cy="328106"/>
            </a:xfrm>
            <a:prstGeom prst="rect">
              <a:avLst/>
            </a:prstGeom>
            <a:solidFill>
              <a:sysClr val="window" lastClr="FFFFFF">
                <a:lumMod val="75000"/>
                <a:alpha val="50000"/>
              </a:sysClr>
            </a:solidFill>
          </p:spPr>
          <p:txBody>
            <a:bodyPr wrap="square" rtlCol="0">
              <a:sp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lang="en-US" altLang="ja-JP" sz="1200" dirty="0">
                  <a:latin typeface="+mn-ea"/>
                  <a:ea typeface="+mn-ea"/>
                  <a:cs typeface="Meiryo UI" panose="020B0604030504040204" pitchFamily="50" charset="-128"/>
                </a:rPr>
                <a:t>Put</a:t>
              </a:r>
              <a:endParaRPr lang="ja-JP" altLang="en-US" sz="1200" dirty="0">
                <a:latin typeface="+mn-ea"/>
                <a:ea typeface="+mn-ea"/>
                <a:cs typeface="Meiryo UI" panose="020B0604030504040204" pitchFamily="50" charset="-128"/>
              </a:endParaRPr>
            </a:p>
          </p:txBody>
        </p:sp>
        <p:sp>
          <p:nvSpPr>
            <p:cNvPr id="82" name="正方形/長方形 54"/>
            <p:cNvSpPr/>
            <p:nvPr/>
          </p:nvSpPr>
          <p:spPr bwMode="auto">
            <a:xfrm>
              <a:off x="119336" y="4395522"/>
              <a:ext cx="1908000" cy="1135655"/>
            </a:xfrm>
            <a:prstGeom prst="rect">
              <a:avLst/>
            </a:prstGeom>
            <a:noFill/>
            <a:ln w="9525">
              <a:solidFill>
                <a:sysClr val="window" lastClr="FFFFFF">
                  <a:lumMod val="75000"/>
                </a:sysClr>
              </a:solidFill>
              <a:prstDash val="solid"/>
              <a:miter lim="800000"/>
              <a:headEnd/>
              <a:tailEnd/>
            </a:ln>
            <a:effectLst/>
          </p:spPr>
          <p:txBody>
            <a:bodyPr wrap="none" rtlCol="0" anchor="ctr" anchorCtr="0">
              <a:no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endParaRPr lang="ja-JP" altLang="en-US" sz="1200">
                <a:latin typeface="+mn-ea"/>
                <a:ea typeface="+mn-ea"/>
                <a:cs typeface="Meiryo UI" panose="020B0604030504040204" pitchFamily="50" charset="-128"/>
              </a:endParaRPr>
            </a:p>
          </p:txBody>
        </p:sp>
        <p:pic>
          <p:nvPicPr>
            <p:cNvPr id="83" name="Picture 108"/>
            <p:cNvPicPr>
              <a:picLocks noChangeAspect="1" noChangeArrowheads="1"/>
            </p:cNvPicPr>
            <p:nvPr/>
          </p:nvPicPr>
          <p:blipFill>
            <a:blip r:embed="rId9"/>
            <a:stretch>
              <a:fillRect/>
            </a:stretch>
          </p:blipFill>
          <p:spPr bwMode="auto">
            <a:xfrm>
              <a:off x="1377604" y="4888129"/>
              <a:ext cx="641294" cy="260624"/>
            </a:xfrm>
            <a:prstGeom prst="rect">
              <a:avLst/>
            </a:prstGeom>
            <a:noFill/>
            <a:ln w="9525">
              <a:noFill/>
              <a:miter lim="800000"/>
              <a:headEnd/>
              <a:tailEnd/>
            </a:ln>
          </p:spPr>
        </p:pic>
        <p:pic>
          <p:nvPicPr>
            <p:cNvPr id="84" name="Picture 109" descr="W:\MyDocument\デスクトップ\buggy-sm.png"/>
            <p:cNvPicPr>
              <a:picLocks noChangeAspect="1" noChangeArrowheads="1"/>
            </p:cNvPicPr>
            <p:nvPr/>
          </p:nvPicPr>
          <p:blipFill>
            <a:blip r:embed="rId10"/>
            <a:stretch>
              <a:fillRect/>
            </a:stretch>
          </p:blipFill>
          <p:spPr bwMode="auto">
            <a:xfrm>
              <a:off x="1513436" y="5228079"/>
              <a:ext cx="409700" cy="266910"/>
            </a:xfrm>
            <a:prstGeom prst="rect">
              <a:avLst/>
            </a:prstGeom>
            <a:noFill/>
          </p:spPr>
        </p:pic>
        <p:pic>
          <p:nvPicPr>
            <p:cNvPr id="85" name="Picture 110" descr="W:\MyDocument\デスクトップ\sonar.png"/>
            <p:cNvPicPr>
              <a:picLocks noChangeAspect="1" noChangeArrowheads="1"/>
            </p:cNvPicPr>
            <p:nvPr/>
          </p:nvPicPr>
          <p:blipFill>
            <a:blip r:embed="rId11"/>
            <a:stretch>
              <a:fillRect/>
            </a:stretch>
          </p:blipFill>
          <p:spPr bwMode="auto">
            <a:xfrm>
              <a:off x="203497" y="5025282"/>
              <a:ext cx="1173620" cy="239348"/>
            </a:xfrm>
            <a:prstGeom prst="rect">
              <a:avLst/>
            </a:prstGeom>
            <a:noFill/>
          </p:spPr>
        </p:pic>
        <p:cxnSp>
          <p:nvCxnSpPr>
            <p:cNvPr id="86" name="直線矢印コネクタ 137"/>
            <p:cNvCxnSpPr/>
            <p:nvPr/>
          </p:nvCxnSpPr>
          <p:spPr bwMode="auto">
            <a:xfrm>
              <a:off x="2999656" y="3789040"/>
              <a:ext cx="1554349" cy="0"/>
            </a:xfrm>
            <a:prstGeom prst="straightConnector1">
              <a:avLst/>
            </a:prstGeom>
            <a:noFill/>
            <a:ln w="12700" cap="flat" cmpd="sng" algn="ctr">
              <a:solidFill>
                <a:srgbClr val="4BACC6">
                  <a:lumMod val="50000"/>
                </a:srgbClr>
              </a:solidFill>
              <a:prstDash val="solid"/>
              <a:round/>
              <a:headEnd type="none" w="med" len="med"/>
              <a:tailEnd type="arrow"/>
            </a:ln>
            <a:effectLst/>
          </p:spPr>
        </p:cxnSp>
        <p:sp>
          <p:nvSpPr>
            <p:cNvPr id="87" name="テキスト ボックス 63"/>
            <p:cNvSpPr txBox="1"/>
            <p:nvPr/>
          </p:nvSpPr>
          <p:spPr>
            <a:xfrm>
              <a:off x="3176339" y="3440584"/>
              <a:ext cx="936000" cy="328106"/>
            </a:xfrm>
            <a:prstGeom prst="rect">
              <a:avLst/>
            </a:prstGeom>
            <a:solidFill>
              <a:sysClr val="window" lastClr="FFFFFF">
                <a:lumMod val="75000"/>
                <a:alpha val="50000"/>
              </a:sysClr>
            </a:solidFill>
          </p:spPr>
          <p:txBody>
            <a:bodyPr wrap="square" rtlCol="0">
              <a:sp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lang="en-US" altLang="ja-JP" sz="1200" dirty="0">
                  <a:latin typeface="+mn-ea"/>
                  <a:ea typeface="+mn-ea"/>
                  <a:cs typeface="Meiryo UI" panose="020B0604030504040204" pitchFamily="50" charset="-128"/>
                </a:rPr>
                <a:t>Deploy</a:t>
              </a:r>
              <a:endParaRPr lang="ja-JP" altLang="en-US" sz="1200" dirty="0">
                <a:latin typeface="+mn-ea"/>
                <a:ea typeface="+mn-ea"/>
                <a:cs typeface="Meiryo UI" panose="020B0604030504040204" pitchFamily="50" charset="-128"/>
              </a:endParaRPr>
            </a:p>
          </p:txBody>
        </p:sp>
        <p:pic>
          <p:nvPicPr>
            <p:cNvPr id="88" name="Picture 56" descr="http://code-maven.com/img/angularjs.png"/>
            <p:cNvPicPr>
              <a:picLocks noChangeAspect="1" noChangeArrowheads="1"/>
            </p:cNvPicPr>
            <p:nvPr/>
          </p:nvPicPr>
          <p:blipFill>
            <a:blip r:embed="rId12" cstate="print">
              <a:extLst>
                <a:ext uri="{28A0092B-C50C-407E-A947-70E740481C1C}">
                  <a14:useLocalDpi xmlns="" xmlns:a14="http://schemas.microsoft.com/office/drawing/2010/main" val="0"/>
                </a:ext>
              </a:extLst>
            </a:blip>
            <a:stretch>
              <a:fillRect/>
            </a:stretch>
          </p:blipFill>
          <p:spPr bwMode="auto">
            <a:xfrm>
              <a:off x="9192343" y="1249838"/>
              <a:ext cx="987052" cy="73852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9" name="直線矢印コネクタ 37"/>
            <p:cNvCxnSpPr>
              <a:stCxn id="50" idx="2"/>
              <a:endCxn id="56" idx="0"/>
            </p:cNvCxnSpPr>
            <p:nvPr/>
          </p:nvCxnSpPr>
          <p:spPr bwMode="auto">
            <a:xfrm rot="16200000" flipH="1">
              <a:off x="6988802" y="4397755"/>
              <a:ext cx="1040639" cy="357024"/>
            </a:xfrm>
            <a:prstGeom prst="bentConnector3">
              <a:avLst>
                <a:gd name="adj1" fmla="val 50000"/>
              </a:avLst>
            </a:prstGeom>
            <a:noFill/>
            <a:ln w="9525" cap="flat" cmpd="sng" algn="ctr">
              <a:solidFill>
                <a:sysClr val="windowText" lastClr="000080"/>
              </a:solidFill>
              <a:prstDash val="solid"/>
              <a:round/>
              <a:headEnd type="none" w="med" len="med"/>
              <a:tailEnd type="arrow"/>
            </a:ln>
            <a:effectLst/>
          </p:spPr>
        </p:cxnSp>
        <p:cxnSp>
          <p:nvCxnSpPr>
            <p:cNvPr id="90" name="直線矢印コネクタ 37"/>
            <p:cNvCxnSpPr>
              <a:stCxn id="51" idx="2"/>
              <a:endCxn id="56" idx="0"/>
            </p:cNvCxnSpPr>
            <p:nvPr/>
          </p:nvCxnSpPr>
          <p:spPr bwMode="auto">
            <a:xfrm rot="5400000">
              <a:off x="7387972" y="4342343"/>
              <a:ext cx="1053907" cy="454581"/>
            </a:xfrm>
            <a:prstGeom prst="bentConnector3">
              <a:avLst>
                <a:gd name="adj1" fmla="val 50000"/>
              </a:avLst>
            </a:prstGeom>
            <a:noFill/>
            <a:ln w="9525" cap="flat" cmpd="sng" algn="ctr">
              <a:solidFill>
                <a:sysClr val="windowText" lastClr="000080"/>
              </a:solidFill>
              <a:prstDash val="solid"/>
              <a:round/>
              <a:headEnd type="none" w="med" len="med"/>
              <a:tailEnd type="arrow"/>
            </a:ln>
            <a:effectLst/>
          </p:spPr>
        </p:cxnSp>
        <p:cxnSp>
          <p:nvCxnSpPr>
            <p:cNvPr id="91" name="直線矢印コネクタ 37"/>
            <p:cNvCxnSpPr>
              <a:stCxn id="52" idx="2"/>
              <a:endCxn id="56" idx="0"/>
            </p:cNvCxnSpPr>
            <p:nvPr/>
          </p:nvCxnSpPr>
          <p:spPr bwMode="auto">
            <a:xfrm rot="5400000">
              <a:off x="7785712" y="3948162"/>
              <a:ext cx="1050347" cy="1246502"/>
            </a:xfrm>
            <a:prstGeom prst="bentConnector3">
              <a:avLst>
                <a:gd name="adj1" fmla="val 50000"/>
              </a:avLst>
            </a:prstGeom>
            <a:noFill/>
            <a:ln w="9525" cap="flat" cmpd="sng" algn="ctr">
              <a:solidFill>
                <a:sysClr val="windowText" lastClr="000080"/>
              </a:solidFill>
              <a:prstDash val="solid"/>
              <a:round/>
              <a:headEnd type="none" w="med" len="med"/>
              <a:tailEnd type="arrow"/>
            </a:ln>
            <a:effectLst/>
          </p:spPr>
        </p:cxnSp>
        <p:cxnSp>
          <p:nvCxnSpPr>
            <p:cNvPr id="92" name="直線矢印コネクタ 37"/>
            <p:cNvCxnSpPr>
              <a:stCxn id="53" idx="2"/>
              <a:endCxn id="56" idx="0"/>
            </p:cNvCxnSpPr>
            <p:nvPr/>
          </p:nvCxnSpPr>
          <p:spPr bwMode="auto">
            <a:xfrm rot="5400000">
              <a:off x="8193650" y="3544494"/>
              <a:ext cx="1046076" cy="2058109"/>
            </a:xfrm>
            <a:prstGeom prst="bentConnector3">
              <a:avLst>
                <a:gd name="adj1" fmla="val 50000"/>
              </a:avLst>
            </a:prstGeom>
            <a:noFill/>
            <a:ln w="9525" cap="flat" cmpd="sng" algn="ctr">
              <a:solidFill>
                <a:sysClr val="windowText" lastClr="000080"/>
              </a:solidFill>
              <a:prstDash val="solid"/>
              <a:round/>
              <a:headEnd type="none" w="med" len="med"/>
              <a:tailEnd type="arrow"/>
            </a:ln>
            <a:effectLst/>
          </p:spPr>
        </p:cxnSp>
        <p:cxnSp>
          <p:nvCxnSpPr>
            <p:cNvPr id="93" name="直線矢印コネクタ 37"/>
            <p:cNvCxnSpPr>
              <a:stCxn id="55" idx="2"/>
              <a:endCxn id="56" idx="0"/>
            </p:cNvCxnSpPr>
            <p:nvPr/>
          </p:nvCxnSpPr>
          <p:spPr bwMode="auto">
            <a:xfrm rot="5400000">
              <a:off x="8555468" y="3182676"/>
              <a:ext cx="1046078" cy="2781743"/>
            </a:xfrm>
            <a:prstGeom prst="bentConnector3">
              <a:avLst>
                <a:gd name="adj1" fmla="val 50000"/>
              </a:avLst>
            </a:prstGeom>
            <a:noFill/>
            <a:ln w="9525" cap="flat" cmpd="sng" algn="ctr">
              <a:solidFill>
                <a:sysClr val="windowText" lastClr="000080"/>
              </a:solidFill>
              <a:prstDash val="solid"/>
              <a:round/>
              <a:headEnd type="none" w="med" len="med"/>
              <a:tailEnd type="arrow"/>
            </a:ln>
            <a:effectLst/>
          </p:spPr>
        </p:cxnSp>
        <p:cxnSp>
          <p:nvCxnSpPr>
            <p:cNvPr id="94" name="直線矢印コネクタ 37"/>
            <p:cNvCxnSpPr>
              <a:stCxn id="49" idx="2"/>
              <a:endCxn id="56" idx="0"/>
            </p:cNvCxnSpPr>
            <p:nvPr/>
          </p:nvCxnSpPr>
          <p:spPr bwMode="auto">
            <a:xfrm rot="16200000" flipH="1">
              <a:off x="6582999" y="3991952"/>
              <a:ext cx="1040639" cy="1168631"/>
            </a:xfrm>
            <a:prstGeom prst="bentConnector3">
              <a:avLst>
                <a:gd name="adj1" fmla="val 50000"/>
              </a:avLst>
            </a:prstGeom>
            <a:noFill/>
            <a:ln w="9525" cap="flat" cmpd="sng" algn="ctr">
              <a:solidFill>
                <a:sysClr val="windowText" lastClr="000080"/>
              </a:solidFill>
              <a:prstDash val="solid"/>
              <a:round/>
              <a:headEnd type="none" w="med" len="med"/>
              <a:tailEnd type="arrow"/>
            </a:ln>
            <a:effectLst/>
          </p:spPr>
        </p:cxnSp>
        <p:cxnSp>
          <p:nvCxnSpPr>
            <p:cNvPr id="95" name="直線矢印コネクタ 37"/>
            <p:cNvCxnSpPr>
              <a:stCxn id="48" idx="2"/>
              <a:endCxn id="56" idx="0"/>
            </p:cNvCxnSpPr>
            <p:nvPr/>
          </p:nvCxnSpPr>
          <p:spPr bwMode="auto">
            <a:xfrm rot="16200000" flipH="1">
              <a:off x="6186956" y="3595908"/>
              <a:ext cx="1040639" cy="1960717"/>
            </a:xfrm>
            <a:prstGeom prst="bentConnector3">
              <a:avLst>
                <a:gd name="adj1" fmla="val 50000"/>
              </a:avLst>
            </a:prstGeom>
            <a:noFill/>
            <a:ln w="9525" cap="flat" cmpd="sng" algn="ctr">
              <a:solidFill>
                <a:sysClr val="windowText" lastClr="000080"/>
              </a:solidFill>
              <a:prstDash val="solid"/>
              <a:round/>
              <a:headEnd type="none" w="med" len="med"/>
              <a:tailEnd type="arrow"/>
            </a:ln>
            <a:effectLst/>
          </p:spPr>
        </p:cxnSp>
        <p:cxnSp>
          <p:nvCxnSpPr>
            <p:cNvPr id="96" name="直線矢印コネクタ 37"/>
            <p:cNvCxnSpPr>
              <a:stCxn id="45" idx="2"/>
              <a:endCxn id="56" idx="0"/>
            </p:cNvCxnSpPr>
            <p:nvPr/>
          </p:nvCxnSpPr>
          <p:spPr bwMode="auto">
            <a:xfrm rot="16200000" flipH="1">
              <a:off x="5791188" y="3200140"/>
              <a:ext cx="1040086" cy="2752805"/>
            </a:xfrm>
            <a:prstGeom prst="bentConnector3">
              <a:avLst>
                <a:gd name="adj1" fmla="val 50000"/>
              </a:avLst>
            </a:prstGeom>
            <a:noFill/>
            <a:ln w="9525" cap="flat" cmpd="sng" algn="ctr">
              <a:solidFill>
                <a:sysClr val="windowText" lastClr="000080"/>
              </a:solidFill>
              <a:prstDash val="solid"/>
              <a:round/>
              <a:headEnd type="none" w="med" len="med"/>
              <a:tailEnd type="arrow"/>
            </a:ln>
            <a:effectLst/>
          </p:spPr>
        </p:cxnSp>
      </p:grpSp>
      <p:sp>
        <p:nvSpPr>
          <p:cNvPr id="97" name="Espace réservé du contenu 4"/>
          <p:cNvSpPr txBox="1">
            <a:spLocks/>
          </p:cNvSpPr>
          <p:nvPr/>
        </p:nvSpPr>
        <p:spPr bwMode="auto">
          <a:xfrm>
            <a:off x="366969" y="1597825"/>
            <a:ext cx="8403396" cy="540257"/>
          </a:xfrm>
          <a:prstGeom prst="rect">
            <a:avLst/>
          </a:prstGeom>
          <a:noFill/>
          <a:ln>
            <a:noFill/>
          </a:ln>
          <a:extLst/>
        </p:spPr>
        <p:txBody>
          <a:bodyPr vert="horz" wrap="square" lIns="35994" tIns="45714" rIns="35994" bIns="45714" numCol="1" anchor="t" anchorCtr="0" compatLnSpc="1">
            <a:prstTxWarp prst="textNoShape">
              <a:avLst/>
            </a:prstTxWarp>
          </a:bodyPr>
          <a:lstStyle>
            <a:lvl1pPr marL="341289" indent="-341289" algn="l" rtl="0" eaLnBrk="0" fontAlgn="base" hangingPunct="0">
              <a:spcBef>
                <a:spcPct val="20000"/>
              </a:spcBef>
              <a:spcAft>
                <a:spcPct val="0"/>
              </a:spcAft>
              <a:buChar char="•"/>
              <a:defRPr sz="3200">
                <a:solidFill>
                  <a:schemeClr val="tx1"/>
                </a:solidFill>
                <a:latin typeface="+mn-lt"/>
                <a:ea typeface="+mn-ea"/>
                <a:cs typeface="+mn-cs"/>
              </a:defRPr>
            </a:lvl1pPr>
            <a:lvl2pPr marL="741307" indent="-284142" algn="l" rtl="0" eaLnBrk="0" fontAlgn="base" hangingPunct="0">
              <a:spcBef>
                <a:spcPct val="20000"/>
              </a:spcBef>
              <a:spcAft>
                <a:spcPct val="0"/>
              </a:spcAft>
              <a:buChar char="–"/>
              <a:defRPr sz="2800">
                <a:solidFill>
                  <a:schemeClr val="tx1"/>
                </a:solidFill>
                <a:latin typeface="+mn-lt"/>
                <a:cs typeface="+mn-cs"/>
              </a:defRPr>
            </a:lvl2pPr>
            <a:lvl3pPr marL="1141329" indent="-226997" algn="l" rtl="0" eaLnBrk="0" fontAlgn="base" hangingPunct="0">
              <a:spcBef>
                <a:spcPct val="20000"/>
              </a:spcBef>
              <a:spcAft>
                <a:spcPct val="0"/>
              </a:spcAft>
              <a:buChar char="•"/>
              <a:defRPr sz="2400">
                <a:solidFill>
                  <a:schemeClr val="tx1"/>
                </a:solidFill>
                <a:latin typeface="+mn-lt"/>
                <a:cs typeface="+mn-cs"/>
              </a:defRPr>
            </a:lvl3pPr>
            <a:lvl4pPr marL="1598493" indent="-226997" algn="l" rtl="0" eaLnBrk="0" fontAlgn="base" hangingPunct="0">
              <a:spcBef>
                <a:spcPct val="20000"/>
              </a:spcBef>
              <a:spcAft>
                <a:spcPct val="0"/>
              </a:spcAft>
              <a:buChar char="–"/>
              <a:defRPr sz="2000">
                <a:solidFill>
                  <a:schemeClr val="tx1"/>
                </a:solidFill>
                <a:latin typeface="+mn-lt"/>
                <a:cs typeface="+mn-cs"/>
              </a:defRPr>
            </a:lvl4pPr>
            <a:lvl5pPr marL="2055659" indent="-226997" algn="l" rtl="0" eaLnBrk="0" fontAlgn="base" hangingPunct="0">
              <a:spcBef>
                <a:spcPct val="20000"/>
              </a:spcBef>
              <a:spcAft>
                <a:spcPct val="0"/>
              </a:spcAft>
              <a:buChar char="»"/>
              <a:defRPr sz="2000">
                <a:solidFill>
                  <a:schemeClr val="tx1"/>
                </a:solidFill>
                <a:latin typeface="+mn-lt"/>
                <a:cs typeface="+mn-cs"/>
              </a:defRPr>
            </a:lvl5pPr>
            <a:lvl6pPr marL="2514145" indent="-228560" algn="l" rtl="0" fontAlgn="base">
              <a:spcBef>
                <a:spcPct val="20000"/>
              </a:spcBef>
              <a:spcAft>
                <a:spcPct val="0"/>
              </a:spcAft>
              <a:buChar char="»"/>
              <a:defRPr sz="2000">
                <a:solidFill>
                  <a:schemeClr val="tx1"/>
                </a:solidFill>
                <a:latin typeface="+mn-lt"/>
                <a:cs typeface="+mn-cs"/>
              </a:defRPr>
            </a:lvl6pPr>
            <a:lvl7pPr marL="2971262" indent="-228560" algn="l" rtl="0" fontAlgn="base">
              <a:spcBef>
                <a:spcPct val="20000"/>
              </a:spcBef>
              <a:spcAft>
                <a:spcPct val="0"/>
              </a:spcAft>
              <a:buChar char="»"/>
              <a:defRPr sz="2000">
                <a:solidFill>
                  <a:schemeClr val="tx1"/>
                </a:solidFill>
                <a:latin typeface="+mn-lt"/>
                <a:cs typeface="+mn-cs"/>
              </a:defRPr>
            </a:lvl7pPr>
            <a:lvl8pPr marL="3428381" indent="-228560" algn="l" rtl="0" fontAlgn="base">
              <a:spcBef>
                <a:spcPct val="20000"/>
              </a:spcBef>
              <a:spcAft>
                <a:spcPct val="0"/>
              </a:spcAft>
              <a:buChar char="»"/>
              <a:defRPr sz="2000">
                <a:solidFill>
                  <a:schemeClr val="tx1"/>
                </a:solidFill>
                <a:latin typeface="+mn-lt"/>
                <a:cs typeface="+mn-cs"/>
              </a:defRPr>
            </a:lvl8pPr>
            <a:lvl9pPr marL="3885498" indent="-228560" algn="l" rtl="0" fontAlgn="base">
              <a:spcBef>
                <a:spcPct val="20000"/>
              </a:spcBef>
              <a:spcAft>
                <a:spcPct val="0"/>
              </a:spcAft>
              <a:buChar char="»"/>
              <a:defRPr sz="2000">
                <a:solidFill>
                  <a:schemeClr val="tx1"/>
                </a:solidFill>
                <a:latin typeface="+mn-lt"/>
                <a:cs typeface="+mn-cs"/>
              </a:defRPr>
            </a:lvl9pPr>
          </a:lstStyle>
          <a:p>
            <a:pPr marL="268288" lvl="1" indent="-180975" eaLnBrk="1" hangingPunct="1">
              <a:spcBef>
                <a:spcPts val="200"/>
              </a:spcBef>
              <a:buFont typeface="Calibri" panose="020F0502020204030204" pitchFamily="34" charset="0"/>
              <a:buChar char="▪"/>
            </a:pPr>
            <a:r>
              <a:rPr lang="ja-JP" altLang="en-US" sz="1600" kern="0" dirty="0" smtClean="0">
                <a:latin typeface="+mn-ea"/>
                <a:ea typeface="+mn-ea"/>
                <a:cs typeface="Meiryo UI" panose="020B0604030504040204" pitchFamily="50" charset="-128"/>
              </a:rPr>
              <a:t>マイクロサービス向けのコンテナ環境の</a:t>
            </a:r>
            <a:r>
              <a:rPr lang="en-US" altLang="ja-JP" sz="1600" kern="0" dirty="0" err="1" smtClean="0">
                <a:latin typeface="+mn-ea"/>
                <a:ea typeface="+mn-ea"/>
                <a:cs typeface="Meiryo UI" panose="020B0604030504040204" pitchFamily="50" charset="-128"/>
              </a:rPr>
              <a:t>PoC</a:t>
            </a:r>
            <a:r>
              <a:rPr lang="ja-JP" altLang="en-US" sz="1600" kern="0" dirty="0" smtClean="0">
                <a:latin typeface="+mn-ea"/>
                <a:ea typeface="+mn-ea"/>
                <a:cs typeface="Meiryo UI" panose="020B0604030504040204" pitchFamily="50" charset="-128"/>
              </a:rPr>
              <a:t>を行う</a:t>
            </a:r>
            <a:endParaRPr lang="en-US" altLang="ja-JP" sz="1600" kern="0" dirty="0" smtClean="0">
              <a:latin typeface="+mn-ea"/>
              <a:ea typeface="+mn-ea"/>
              <a:cs typeface="Meiryo UI" panose="020B0604030504040204" pitchFamily="50" charset="-128"/>
            </a:endParaRPr>
          </a:p>
          <a:p>
            <a:pPr marL="268288" lvl="1" indent="-180975" eaLnBrk="1" hangingPunct="1">
              <a:spcBef>
                <a:spcPts val="200"/>
              </a:spcBef>
              <a:buFont typeface="Calibri" panose="020F0502020204030204" pitchFamily="34" charset="0"/>
              <a:buChar char="▪"/>
            </a:pPr>
            <a:r>
              <a:rPr lang="ja-JP" altLang="en-US" sz="1600" kern="0" dirty="0" smtClean="0">
                <a:latin typeface="+mn-ea"/>
                <a:ea typeface="+mn-ea"/>
                <a:cs typeface="Meiryo UI" panose="020B0604030504040204" pitchFamily="50" charset="-128"/>
              </a:rPr>
              <a:t>コンテナ技術の成熟度、運用性を考慮、コンテナを内包した</a:t>
            </a:r>
            <a:r>
              <a:rPr lang="en-US" altLang="ja-JP" sz="1600" kern="0" dirty="0" err="1" smtClean="0">
                <a:latin typeface="+mn-ea"/>
                <a:ea typeface="+mn-ea"/>
                <a:cs typeface="Meiryo UI" panose="020B0604030504040204" pitchFamily="50" charset="-128"/>
              </a:rPr>
              <a:t>PaaS</a:t>
            </a:r>
            <a:r>
              <a:rPr lang="ja-JP" altLang="en-US" sz="1600" kern="0" dirty="0" smtClean="0">
                <a:latin typeface="+mn-ea"/>
                <a:ea typeface="+mn-ea"/>
                <a:cs typeface="Meiryo UI" panose="020B0604030504040204" pitchFamily="50" charset="-128"/>
              </a:rPr>
              <a:t>（</a:t>
            </a:r>
            <a:r>
              <a:rPr lang="en-US" altLang="ja-JP" sz="1600" kern="0" dirty="0" err="1" smtClean="0">
                <a:latin typeface="+mn-ea"/>
                <a:ea typeface="+mn-ea"/>
                <a:cs typeface="Meiryo UI" panose="020B0604030504040204" pitchFamily="50" charset="-128"/>
              </a:rPr>
              <a:t>OpenShift</a:t>
            </a:r>
            <a:r>
              <a:rPr lang="ja-JP" altLang="en-US" sz="1600" kern="0" dirty="0" smtClean="0">
                <a:latin typeface="+mn-ea"/>
                <a:ea typeface="+mn-ea"/>
                <a:cs typeface="Meiryo UI" panose="020B0604030504040204" pitchFamily="50" charset="-128"/>
              </a:rPr>
              <a:t>）で検証を行う</a:t>
            </a:r>
            <a:endParaRPr lang="en-US" altLang="ja-JP" sz="1600" kern="0" dirty="0" smtClean="0">
              <a:latin typeface="+mn-ea"/>
              <a:ea typeface="+mn-ea"/>
              <a:cs typeface="Meiryo UI" panose="020B0604030504040204" pitchFamily="50" charset="-128"/>
            </a:endParaRPr>
          </a:p>
        </p:txBody>
      </p:sp>
      <p:sp>
        <p:nvSpPr>
          <p:cNvPr id="3" name="角丸四角形 2"/>
          <p:cNvSpPr/>
          <p:nvPr/>
        </p:nvSpPr>
        <p:spPr bwMode="auto">
          <a:xfrm>
            <a:off x="2063212" y="2789163"/>
            <a:ext cx="1363979" cy="3652967"/>
          </a:xfrm>
          <a:prstGeom prst="roundRect">
            <a:avLst>
              <a:gd name="adj" fmla="val 10907"/>
            </a:avLst>
          </a:prstGeom>
          <a:solidFill>
            <a:srgbClr val="7F7F7F">
              <a:alpha val="52157"/>
            </a:srgbClr>
          </a:solidFill>
          <a:ln w="12700" cap="flat" cmpd="sng" algn="ctr">
            <a:solidFill>
              <a:srgbClr val="EBEBEB"/>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2400" b="0" i="0" u="none" strike="noStrike" cap="none" normalizeH="0" baseline="0" dirty="0" err="1" smtClean="0">
              <a:ln>
                <a:noFill/>
              </a:ln>
              <a:solidFill>
                <a:schemeClr val="bg1"/>
              </a:solidFill>
              <a:effectLst/>
              <a:latin typeface="+mn-ea"/>
              <a:ea typeface="+mn-ea"/>
            </a:endParaRPr>
          </a:p>
        </p:txBody>
      </p:sp>
      <p:pic>
        <p:nvPicPr>
          <p:cNvPr id="5" name="図 4"/>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2453466" y="2506343"/>
            <a:ext cx="591871" cy="635055"/>
          </a:xfrm>
          <a:prstGeom prst="rect">
            <a:avLst/>
          </a:prstGeom>
        </p:spPr>
      </p:pic>
      <p:sp>
        <p:nvSpPr>
          <p:cNvPr id="98" name="タイトル 97"/>
          <p:cNvSpPr>
            <a:spLocks noGrp="1"/>
          </p:cNvSpPr>
          <p:nvPr>
            <p:ph type="title"/>
          </p:nvPr>
        </p:nvSpPr>
        <p:spPr>
          <a:xfrm>
            <a:off x="113191" y="261370"/>
            <a:ext cx="2454518" cy="424732"/>
          </a:xfrm>
        </p:spPr>
        <p:txBody>
          <a:bodyPr/>
          <a:lstStyle/>
          <a:p>
            <a:r>
              <a:rPr lang="en-US" altLang="ja-JP" dirty="0" smtClean="0"/>
              <a:t>IB2 </a:t>
            </a:r>
            <a:r>
              <a:rPr lang="ja-JP" altLang="en-US" dirty="0" smtClean="0"/>
              <a:t>方策 </a:t>
            </a:r>
            <a:r>
              <a:rPr lang="en-US" altLang="ja-JP" dirty="0" smtClean="0"/>
              <a:t>: </a:t>
            </a:r>
            <a:r>
              <a:rPr lang="ja-JP" altLang="en-US" dirty="0" smtClean="0"/>
              <a:t>ツール</a:t>
            </a:r>
            <a:endParaRPr kumimoji="1" lang="ja-JP" altLang="en-US" dirty="0"/>
          </a:p>
        </p:txBody>
      </p:sp>
      <p:sp>
        <p:nvSpPr>
          <p:cNvPr id="99"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48</a:t>
            </a:fld>
            <a:endParaRPr lang="en-US" altLang="ja-JP"/>
          </a:p>
        </p:txBody>
      </p:sp>
    </p:spTree>
    <p:extLst>
      <p:ext uri="{BB962C8B-B14F-4D97-AF65-F5344CB8AC3E}">
        <p14:creationId xmlns="" xmlns:p14="http://schemas.microsoft.com/office/powerpoint/2010/main" val="1415088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191" y="179482"/>
            <a:ext cx="5370381" cy="424732"/>
          </a:xfrm>
        </p:spPr>
        <p:txBody>
          <a:bodyPr/>
          <a:lstStyle/>
          <a:p>
            <a:r>
              <a:rPr lang="ja-JP" altLang="en-US" dirty="0" smtClean="0"/>
              <a:t>ルノー日産アライアンス統合プロジェクト</a:t>
            </a:r>
            <a:endParaRPr kumimoji="1" lang="ja-JP" altLang="en-US" dirty="0"/>
          </a:p>
        </p:txBody>
      </p:sp>
      <p:sp>
        <p:nvSpPr>
          <p:cNvPr id="3" name="スライド番号プレースホルダ 2"/>
          <p:cNvSpPr>
            <a:spLocks noGrp="1"/>
          </p:cNvSpPr>
          <p:nvPr>
            <p:ph type="sldNum" sz="quarter" idx="10"/>
          </p:nvPr>
        </p:nvSpPr>
        <p:spPr/>
        <p:txBody>
          <a:bodyPr/>
          <a:lstStyle/>
          <a:p>
            <a:pPr>
              <a:defRPr/>
            </a:pPr>
            <a:fld id="{B69A64E9-DEE1-40B5-88E8-A6C3DD001D0B}" type="slidenum">
              <a:rPr lang="en-US" altLang="ja-JP" smtClean="0"/>
              <a:pPr>
                <a:defRPr/>
              </a:pPr>
              <a:t>4</a:t>
            </a:fld>
            <a:endParaRPr lang="en-US" altLang="ja-JP"/>
          </a:p>
        </p:txBody>
      </p:sp>
      <p:sp>
        <p:nvSpPr>
          <p:cNvPr id="4" name="正方形/長方形 3"/>
          <p:cNvSpPr/>
          <p:nvPr/>
        </p:nvSpPr>
        <p:spPr bwMode="auto">
          <a:xfrm>
            <a:off x="95535" y="1981199"/>
            <a:ext cx="8884691" cy="4419602"/>
          </a:xfrm>
          <a:prstGeom prst="rect">
            <a:avLst/>
          </a:prstGeom>
          <a:solidFill>
            <a:schemeClr val="bg1"/>
          </a:solidFill>
          <a:ln w="9525">
            <a:solidFill>
              <a:schemeClr val="tx1">
                <a:lumMod val="65000"/>
                <a:lumOff val="35000"/>
              </a:schemeClr>
            </a:solidFill>
            <a:miter lim="800000"/>
            <a:headEnd/>
            <a:tailEnd/>
          </a:ln>
          <a:effectLst>
            <a:outerShdw blurRad="50800" dist="38100" dir="2700000" algn="tl" rotWithShape="0">
              <a:prstClr val="black">
                <a:alpha val="40000"/>
              </a:prstClr>
            </a:outerShdw>
          </a:effectLst>
        </p:spPr>
        <p:txBody>
          <a:bodyPr wrap="none" tIns="108000" rtlCol="0" anchor="t" anchorCtr="0">
            <a:noAutofit/>
          </a:bodyPr>
          <a:lstStyle/>
          <a:p>
            <a:pPr algn="ctr"/>
            <a:r>
              <a:rPr lang="ja-JP" altLang="en-US" sz="1800" u="sng" dirty="0" smtClean="0">
                <a:solidFill>
                  <a:schemeClr val="accent5">
                    <a:lumMod val="75000"/>
                  </a:schemeClr>
                </a:solidFill>
              </a:rPr>
              <a:t>ルノー日産アライアンス統合プロジェクト（</a:t>
            </a:r>
            <a:r>
              <a:rPr lang="en-US" altLang="ja-JP" sz="1800" u="sng" dirty="0" smtClean="0">
                <a:solidFill>
                  <a:schemeClr val="accent5">
                    <a:lumMod val="75000"/>
                  </a:schemeClr>
                </a:solidFill>
              </a:rPr>
              <a:t>2014.1</a:t>
            </a:r>
            <a:r>
              <a:rPr lang="ja-JP" altLang="en-US" sz="1800" u="sng" dirty="0" smtClean="0">
                <a:solidFill>
                  <a:schemeClr val="accent5">
                    <a:lumMod val="75000"/>
                  </a:schemeClr>
                </a:solidFill>
              </a:rPr>
              <a:t>～）</a:t>
            </a:r>
            <a:endParaRPr kumimoji="1" lang="ja-JP" altLang="en-US" sz="1800" u="sng" dirty="0" smtClean="0">
              <a:solidFill>
                <a:schemeClr val="accent5">
                  <a:lumMod val="75000"/>
                </a:schemeClr>
              </a:solidFill>
            </a:endParaRPr>
          </a:p>
        </p:txBody>
      </p:sp>
      <p:sp>
        <p:nvSpPr>
          <p:cNvPr id="16" name="Rectangle 38"/>
          <p:cNvSpPr>
            <a:spLocks noChangeArrowheads="1"/>
          </p:cNvSpPr>
          <p:nvPr>
            <p:custDataLst>
              <p:tags r:id="rId1"/>
            </p:custDataLst>
          </p:nvPr>
        </p:nvSpPr>
        <p:spPr bwMode="gray">
          <a:xfrm>
            <a:off x="2372789" y="2471523"/>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1400" dirty="0" smtClean="0">
                <a:solidFill>
                  <a:schemeClr val="tx1"/>
                </a:solidFill>
              </a:rPr>
              <a:t>共通モジュールファミリの開発</a:t>
            </a:r>
            <a:r>
              <a:rPr lang="en-US" altLang="ja-JP" sz="1400" dirty="0" smtClean="0">
                <a:solidFill>
                  <a:schemeClr val="tx1"/>
                </a:solidFill>
              </a:rPr>
              <a:t> / </a:t>
            </a:r>
            <a:r>
              <a:rPr lang="ja-JP" altLang="en-US" sz="1400" dirty="0" smtClean="0">
                <a:solidFill>
                  <a:schemeClr val="tx1"/>
                </a:solidFill>
              </a:rPr>
              <a:t>高度な開発 </a:t>
            </a:r>
            <a:r>
              <a:rPr lang="en-US" altLang="ja-JP" sz="1400" dirty="0" smtClean="0">
                <a:solidFill>
                  <a:schemeClr val="tx1"/>
                </a:solidFill>
              </a:rPr>
              <a:t>/ </a:t>
            </a:r>
            <a:r>
              <a:rPr lang="ja-JP" altLang="en-US" sz="1400" dirty="0" smtClean="0">
                <a:solidFill>
                  <a:schemeClr val="tx1"/>
                </a:solidFill>
              </a:rPr>
              <a:t>パワートレインの開発</a:t>
            </a:r>
            <a:r>
              <a:rPr lang="en-US" altLang="ja-JP" sz="1400" dirty="0" smtClean="0">
                <a:solidFill>
                  <a:schemeClr val="tx1"/>
                </a:solidFill>
              </a:rPr>
              <a:t> / </a:t>
            </a:r>
            <a:r>
              <a:rPr lang="ja-JP" altLang="en-US" sz="1400" dirty="0" smtClean="0">
                <a:solidFill>
                  <a:schemeClr val="tx1"/>
                </a:solidFill>
              </a:rPr>
              <a:t>システム開発 </a:t>
            </a:r>
            <a:r>
              <a:rPr lang="en-US" altLang="ja-JP" sz="1400" dirty="0" smtClean="0">
                <a:solidFill>
                  <a:schemeClr val="tx1"/>
                </a:solidFill>
              </a:rPr>
              <a:t>/ </a:t>
            </a:r>
            <a:r>
              <a:rPr lang="ja-JP" altLang="en-US" sz="1400" dirty="0" smtClean="0">
                <a:solidFill>
                  <a:schemeClr val="tx1"/>
                </a:solidFill>
              </a:rPr>
              <a:t>研究センターの統合</a:t>
            </a:r>
          </a:p>
        </p:txBody>
      </p:sp>
      <p:sp>
        <p:nvSpPr>
          <p:cNvPr id="17" name="Rectangle 38"/>
          <p:cNvSpPr>
            <a:spLocks noChangeArrowheads="1"/>
          </p:cNvSpPr>
          <p:nvPr>
            <p:custDataLst>
              <p:tags r:id="rId2"/>
            </p:custDataLst>
          </p:nvPr>
        </p:nvSpPr>
        <p:spPr bwMode="gray">
          <a:xfrm>
            <a:off x="2372789" y="4055699"/>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1400" dirty="0" smtClean="0">
                <a:solidFill>
                  <a:schemeClr val="tx1"/>
                </a:solidFill>
              </a:rPr>
              <a:t>共通調達組織が構築されてから</a:t>
            </a:r>
            <a:r>
              <a:rPr lang="en-US" altLang="ja-JP" sz="1400" dirty="0" smtClean="0">
                <a:solidFill>
                  <a:schemeClr val="tx1"/>
                </a:solidFill>
              </a:rPr>
              <a:t>10</a:t>
            </a:r>
            <a:r>
              <a:rPr lang="ja-JP" altLang="en-US" sz="1400" dirty="0" smtClean="0">
                <a:solidFill>
                  <a:schemeClr val="tx1"/>
                </a:solidFill>
              </a:rPr>
              <a:t>年以上になる。統合の効果を加速する</a:t>
            </a:r>
            <a:endParaRPr lang="en-US" altLang="ja-JP" sz="1400" dirty="0">
              <a:solidFill>
                <a:schemeClr val="tx1"/>
              </a:solidFill>
            </a:endParaRPr>
          </a:p>
        </p:txBody>
      </p:sp>
      <p:sp>
        <p:nvSpPr>
          <p:cNvPr id="18" name="Rectangle 38"/>
          <p:cNvSpPr>
            <a:spLocks noChangeArrowheads="1"/>
          </p:cNvSpPr>
          <p:nvPr>
            <p:custDataLst>
              <p:tags r:id="rId3"/>
            </p:custDataLst>
          </p:nvPr>
        </p:nvSpPr>
        <p:spPr bwMode="gray">
          <a:xfrm>
            <a:off x="2372789" y="3263611"/>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1400" dirty="0" smtClean="0">
                <a:solidFill>
                  <a:schemeClr val="tx1"/>
                </a:solidFill>
              </a:rPr>
              <a:t>グローバル生産戦略、生産実行技術と</a:t>
            </a:r>
            <a:r>
              <a:rPr lang="en-US" altLang="ja-JP" sz="1400" dirty="0" smtClean="0">
                <a:solidFill>
                  <a:schemeClr val="tx1"/>
                </a:solidFill>
              </a:rPr>
              <a:t>SCM</a:t>
            </a:r>
          </a:p>
        </p:txBody>
      </p:sp>
      <p:sp>
        <p:nvSpPr>
          <p:cNvPr id="19" name="Rectangle 13"/>
          <p:cNvSpPr>
            <a:spLocks noChangeArrowheads="1"/>
          </p:cNvSpPr>
          <p:nvPr>
            <p:custDataLst>
              <p:tags r:id="rId4"/>
            </p:custDataLst>
          </p:nvPr>
        </p:nvSpPr>
        <p:spPr bwMode="gray">
          <a:xfrm>
            <a:off x="222471" y="2471523"/>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ct val="100000"/>
              </a:lnSpc>
              <a:spcBef>
                <a:spcPts val="0"/>
              </a:spcBef>
              <a:spcAft>
                <a:spcPts val="0"/>
              </a:spcAft>
            </a:pPr>
            <a:r>
              <a:rPr kumimoji="0" lang="ja-JP" altLang="en-US" sz="1400" kern="0" dirty="0" smtClean="0">
                <a:solidFill>
                  <a:srgbClr val="FFFFFF"/>
                </a:solidFill>
                <a:latin typeface="+mn-ea"/>
                <a:ea typeface="+mn-ea"/>
              </a:rPr>
              <a:t>研究</a:t>
            </a:r>
            <a:r>
              <a:rPr kumimoji="0" lang="en-US" altLang="ja-JP" sz="1400" kern="0" dirty="0" smtClean="0">
                <a:solidFill>
                  <a:srgbClr val="FFFFFF"/>
                </a:solidFill>
                <a:latin typeface="+mn-ea"/>
                <a:ea typeface="+mn-ea"/>
              </a:rPr>
              <a:t>/</a:t>
            </a:r>
            <a:r>
              <a:rPr kumimoji="0" lang="ja-JP" altLang="en-US" sz="1400" kern="0" dirty="0" smtClean="0">
                <a:solidFill>
                  <a:srgbClr val="FFFFFF"/>
                </a:solidFill>
                <a:latin typeface="+mn-ea"/>
                <a:ea typeface="+mn-ea"/>
              </a:rPr>
              <a:t>開発</a:t>
            </a:r>
            <a:endParaRPr kumimoji="0" lang="en-US" altLang="ja-JP" sz="1400" kern="0" dirty="0" smtClean="0">
              <a:solidFill>
                <a:srgbClr val="FFFFFF"/>
              </a:solidFill>
              <a:latin typeface="+mn-ea"/>
              <a:ea typeface="+mn-ea"/>
            </a:endParaRPr>
          </a:p>
        </p:txBody>
      </p:sp>
      <p:sp>
        <p:nvSpPr>
          <p:cNvPr id="20" name="Rectangle 13"/>
          <p:cNvSpPr>
            <a:spLocks noChangeArrowheads="1"/>
          </p:cNvSpPr>
          <p:nvPr>
            <p:custDataLst>
              <p:tags r:id="rId5"/>
            </p:custDataLst>
          </p:nvPr>
        </p:nvSpPr>
        <p:spPr bwMode="gray">
          <a:xfrm>
            <a:off x="222471" y="4055699"/>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ts val="1600"/>
              </a:lnSpc>
              <a:spcBef>
                <a:spcPts val="0"/>
              </a:spcBef>
              <a:spcAft>
                <a:spcPts val="0"/>
              </a:spcAft>
            </a:pPr>
            <a:r>
              <a:rPr kumimoji="0" lang="ja-JP" altLang="en-US" sz="1600" kern="0" dirty="0" smtClean="0">
                <a:solidFill>
                  <a:srgbClr val="FFFFFF"/>
                </a:solidFill>
                <a:latin typeface="+mn-ea"/>
                <a:ea typeface="+mn-ea"/>
              </a:rPr>
              <a:t>調達</a:t>
            </a:r>
            <a:endParaRPr kumimoji="0" lang="en-US" altLang="ja-JP" sz="1600" kern="0" dirty="0" smtClean="0">
              <a:solidFill>
                <a:srgbClr val="FFFFFF"/>
              </a:solidFill>
              <a:latin typeface="+mn-ea"/>
              <a:ea typeface="+mn-ea"/>
            </a:endParaRPr>
          </a:p>
        </p:txBody>
      </p:sp>
      <p:sp>
        <p:nvSpPr>
          <p:cNvPr id="21" name="Rectangle 13"/>
          <p:cNvSpPr>
            <a:spLocks noChangeArrowheads="1"/>
          </p:cNvSpPr>
          <p:nvPr>
            <p:custDataLst>
              <p:tags r:id="rId6"/>
            </p:custDataLst>
          </p:nvPr>
        </p:nvSpPr>
        <p:spPr bwMode="gray">
          <a:xfrm>
            <a:off x="222471" y="3263611"/>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ct val="100000"/>
              </a:lnSpc>
              <a:spcBef>
                <a:spcPts val="0"/>
              </a:spcBef>
              <a:spcAft>
                <a:spcPts val="0"/>
              </a:spcAft>
            </a:pPr>
            <a:r>
              <a:rPr kumimoji="0" lang="ja-JP" altLang="en-US" sz="1400" kern="0" dirty="0" smtClean="0">
                <a:solidFill>
                  <a:srgbClr val="FFFFFF"/>
                </a:solidFill>
                <a:latin typeface="+mn-ea"/>
                <a:ea typeface="+mn-ea"/>
              </a:rPr>
              <a:t>生産技術・物流</a:t>
            </a:r>
            <a:endParaRPr kumimoji="0" lang="en-US" altLang="ja-JP" sz="1400" kern="0" dirty="0">
              <a:solidFill>
                <a:srgbClr val="FFFFFF"/>
              </a:solidFill>
              <a:latin typeface="+mn-ea"/>
              <a:ea typeface="+mn-ea"/>
            </a:endParaRPr>
          </a:p>
        </p:txBody>
      </p:sp>
      <p:sp>
        <p:nvSpPr>
          <p:cNvPr id="22" name="Rectangle 13"/>
          <p:cNvSpPr>
            <a:spLocks noChangeArrowheads="1"/>
          </p:cNvSpPr>
          <p:nvPr>
            <p:custDataLst>
              <p:tags r:id="rId7"/>
            </p:custDataLst>
          </p:nvPr>
        </p:nvSpPr>
        <p:spPr bwMode="gray">
          <a:xfrm>
            <a:off x="222471" y="4847787"/>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ct val="100000"/>
              </a:lnSpc>
              <a:spcBef>
                <a:spcPts val="0"/>
              </a:spcBef>
              <a:spcAft>
                <a:spcPts val="0"/>
              </a:spcAft>
            </a:pPr>
            <a:r>
              <a:rPr kumimoji="0" lang="ja-JP" altLang="en-US" sz="1600" kern="0" dirty="0" smtClean="0">
                <a:solidFill>
                  <a:srgbClr val="FFFFFF"/>
                </a:solidFill>
                <a:latin typeface="+mn-ea"/>
                <a:ea typeface="+mn-ea"/>
              </a:rPr>
              <a:t>人材</a:t>
            </a:r>
            <a:endParaRPr kumimoji="0" lang="en-US" altLang="ja-JP" sz="1600" kern="0" dirty="0" smtClean="0">
              <a:solidFill>
                <a:srgbClr val="FFFFFF"/>
              </a:solidFill>
              <a:latin typeface="+mn-ea"/>
              <a:ea typeface="+mn-ea"/>
            </a:endParaRPr>
          </a:p>
        </p:txBody>
      </p:sp>
      <p:sp>
        <p:nvSpPr>
          <p:cNvPr id="23" name="Rectangle 38"/>
          <p:cNvSpPr>
            <a:spLocks noChangeArrowheads="1"/>
          </p:cNvSpPr>
          <p:nvPr>
            <p:custDataLst>
              <p:tags r:id="rId8"/>
            </p:custDataLst>
          </p:nvPr>
        </p:nvSpPr>
        <p:spPr bwMode="gray">
          <a:xfrm>
            <a:off x="2372789" y="4847787"/>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1400" dirty="0" smtClean="0">
                <a:solidFill>
                  <a:schemeClr val="tx1"/>
                </a:solidFill>
              </a:rPr>
              <a:t>グローバル人材管理方針</a:t>
            </a:r>
            <a:endParaRPr lang="en-US" altLang="ja-JP" sz="1400" dirty="0" smtClean="0">
              <a:solidFill>
                <a:schemeClr val="tx1"/>
              </a:solidFill>
            </a:endParaRPr>
          </a:p>
          <a:p>
            <a:r>
              <a:rPr lang="ja-JP" altLang="en-US" sz="1400" dirty="0" smtClean="0">
                <a:solidFill>
                  <a:schemeClr val="tx1"/>
                </a:solidFill>
              </a:rPr>
              <a:t>アライアンス共通人的リソース管理プロセス</a:t>
            </a:r>
            <a:endParaRPr lang="en-US" altLang="ja-JP" sz="1400" dirty="0" smtClean="0">
              <a:solidFill>
                <a:schemeClr val="tx1"/>
              </a:solidFill>
            </a:endParaRPr>
          </a:p>
        </p:txBody>
      </p:sp>
      <p:sp>
        <p:nvSpPr>
          <p:cNvPr id="24" name="Rectangle 13"/>
          <p:cNvSpPr>
            <a:spLocks noChangeArrowheads="1"/>
          </p:cNvSpPr>
          <p:nvPr>
            <p:custDataLst>
              <p:tags r:id="rId9"/>
            </p:custDataLst>
          </p:nvPr>
        </p:nvSpPr>
        <p:spPr bwMode="gray">
          <a:xfrm>
            <a:off x="222471" y="5639875"/>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ct val="100000"/>
              </a:lnSpc>
              <a:spcBef>
                <a:spcPts val="0"/>
              </a:spcBef>
              <a:spcAft>
                <a:spcPts val="0"/>
              </a:spcAft>
            </a:pPr>
            <a:r>
              <a:rPr kumimoji="0" lang="en-US" sz="1600" kern="0" dirty="0" smtClean="0">
                <a:solidFill>
                  <a:srgbClr val="FFFFFF"/>
                </a:solidFill>
                <a:latin typeface="+mn-ea"/>
                <a:ea typeface="+mn-ea"/>
              </a:rPr>
              <a:t>IS/IT</a:t>
            </a:r>
            <a:r>
              <a:rPr kumimoji="0" lang="ja-JP" altLang="en-US" sz="1600" kern="0" dirty="0" smtClean="0">
                <a:solidFill>
                  <a:srgbClr val="FFFFFF"/>
                </a:solidFill>
                <a:latin typeface="+mn-ea"/>
                <a:ea typeface="+mn-ea"/>
              </a:rPr>
              <a:t>貢献</a:t>
            </a:r>
            <a:endParaRPr kumimoji="0" lang="en-US" sz="1600" kern="0" dirty="0" smtClean="0">
              <a:solidFill>
                <a:srgbClr val="FFFFFF"/>
              </a:solidFill>
              <a:latin typeface="+mn-ea"/>
              <a:ea typeface="+mn-ea"/>
            </a:endParaRPr>
          </a:p>
        </p:txBody>
      </p:sp>
      <p:sp>
        <p:nvSpPr>
          <p:cNvPr id="25" name="Rectangle 38"/>
          <p:cNvSpPr>
            <a:spLocks noChangeArrowheads="1"/>
          </p:cNvSpPr>
          <p:nvPr>
            <p:custDataLst>
              <p:tags r:id="rId10"/>
            </p:custDataLst>
          </p:nvPr>
        </p:nvSpPr>
        <p:spPr bwMode="gray">
          <a:xfrm>
            <a:off x="2372789" y="5639875"/>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pPr marL="193675" lvl="1" indent="-192088" defTabSz="895350" fontAlgn="auto">
              <a:spcBef>
                <a:spcPts val="0"/>
              </a:spcBef>
              <a:spcAft>
                <a:spcPts val="0"/>
              </a:spcAft>
              <a:buClr>
                <a:srgbClr val="002960"/>
              </a:buClr>
              <a:buSzPct val="125000"/>
              <a:defRPr/>
            </a:pPr>
            <a:r>
              <a:rPr kumimoji="0" lang="ja-JP" altLang="en-US" sz="1400" kern="0" dirty="0" smtClean="0">
                <a:solidFill>
                  <a:schemeClr val="tx1"/>
                </a:solidFill>
                <a:latin typeface="+mn-ea"/>
                <a:ea typeface="+mn-ea"/>
              </a:rPr>
              <a:t>アライアンス共通</a:t>
            </a:r>
            <a:r>
              <a:rPr kumimoji="0" lang="en-US" altLang="ja-JP" sz="1400" kern="0" dirty="0" smtClean="0">
                <a:solidFill>
                  <a:schemeClr val="tx1"/>
                </a:solidFill>
                <a:latin typeface="+mn-ea"/>
                <a:ea typeface="+mn-ea"/>
              </a:rPr>
              <a:t>IS/IT</a:t>
            </a:r>
            <a:r>
              <a:rPr kumimoji="0" lang="ja-JP" altLang="en-US" sz="1400" kern="0" dirty="0" smtClean="0">
                <a:solidFill>
                  <a:schemeClr val="tx1"/>
                </a:solidFill>
                <a:latin typeface="+mn-ea"/>
                <a:ea typeface="+mn-ea"/>
              </a:rPr>
              <a:t>ソリューション</a:t>
            </a:r>
            <a:endParaRPr kumimoji="0" lang="en-US" altLang="ja-JP" sz="1400" kern="0" dirty="0" smtClean="0">
              <a:solidFill>
                <a:schemeClr val="tx1"/>
              </a:solidFill>
              <a:latin typeface="+mn-ea"/>
              <a:ea typeface="+mn-ea"/>
            </a:endParaRPr>
          </a:p>
          <a:p>
            <a:pPr marL="193675" lvl="1" indent="-192088" defTabSz="895350" fontAlgn="auto">
              <a:spcBef>
                <a:spcPts val="0"/>
              </a:spcBef>
              <a:spcAft>
                <a:spcPts val="0"/>
              </a:spcAft>
              <a:buClr>
                <a:srgbClr val="002960"/>
              </a:buClr>
              <a:buSzPct val="125000"/>
              <a:defRPr/>
            </a:pPr>
            <a:r>
              <a:rPr kumimoji="0" lang="ja-JP" altLang="en-US" sz="1400" kern="0" dirty="0" smtClean="0">
                <a:solidFill>
                  <a:schemeClr val="tx1"/>
                </a:solidFill>
                <a:latin typeface="+mn-ea"/>
                <a:ea typeface="+mn-ea"/>
              </a:rPr>
              <a:t>標準化されたソリューションは共通フレームワークでアライアンスに適用される</a:t>
            </a:r>
            <a:endParaRPr kumimoji="0" lang="en-US" altLang="ja-JP" sz="1400" kern="0" dirty="0">
              <a:solidFill>
                <a:schemeClr val="tx1"/>
              </a:solidFill>
              <a:latin typeface="+mn-ea"/>
              <a:ea typeface="+mn-ea"/>
            </a:endParaRPr>
          </a:p>
        </p:txBody>
      </p:sp>
      <p:pic>
        <p:nvPicPr>
          <p:cNvPr id="1026" name="Picture 2" descr="W:\MyDocument\デスクトップ\Renault-logo-2.png"/>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1803332" y="704898"/>
            <a:ext cx="1296000" cy="129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W:\MyDocument\デスクトップ\car_logo_PNG1658.png"/>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5651689" y="903954"/>
            <a:ext cx="1185863" cy="10149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0972413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27"/>
          <p:cNvSpPr>
            <a:spLocks noGrp="1"/>
          </p:cNvSpPr>
          <p:nvPr>
            <p:ph type="title"/>
          </p:nvPr>
        </p:nvSpPr>
        <p:spPr>
          <a:xfrm>
            <a:off x="113191" y="261370"/>
            <a:ext cx="3026791" cy="424732"/>
          </a:xfrm>
        </p:spPr>
        <p:txBody>
          <a:bodyPr/>
          <a:lstStyle/>
          <a:p>
            <a:r>
              <a:rPr kumimoji="1" lang="en-US" altLang="ja-JP" dirty="0" smtClean="0"/>
              <a:t>IB2/IS0 </a:t>
            </a:r>
            <a:r>
              <a:rPr kumimoji="1" lang="en-US" altLang="ja-JP" dirty="0" err="1" smtClean="0"/>
              <a:t>DevOps</a:t>
            </a:r>
            <a:r>
              <a:rPr kumimoji="1" lang="ja-JP" altLang="en-US" dirty="0" smtClean="0"/>
              <a:t>計画</a:t>
            </a:r>
            <a:endParaRPr kumimoji="1" lang="ja-JP" altLang="en-US" dirty="0"/>
          </a:p>
        </p:txBody>
      </p:sp>
      <p:graphicFrame>
        <p:nvGraphicFramePr>
          <p:cNvPr id="32" name="表 31"/>
          <p:cNvGraphicFramePr>
            <a:graphicFrameLocks noGrp="1"/>
          </p:cNvGraphicFramePr>
          <p:nvPr>
            <p:extLst>
              <p:ext uri="{D42A27DB-BD31-4B8C-83A1-F6EECF244321}">
                <p14:modId xmlns="" xmlns:p14="http://schemas.microsoft.com/office/powerpoint/2010/main" val="3850198796"/>
              </p:ext>
            </p:extLst>
          </p:nvPr>
        </p:nvGraphicFramePr>
        <p:xfrm>
          <a:off x="240999" y="1050110"/>
          <a:ext cx="8620610" cy="1504832"/>
        </p:xfrm>
        <a:graphic>
          <a:graphicData uri="http://schemas.openxmlformats.org/drawingml/2006/table">
            <a:tbl>
              <a:tblPr firstRow="1" bandRow="1">
                <a:tableStyleId>{5C22544A-7EE6-4342-B048-85BDC9FD1C3A}</a:tableStyleId>
              </a:tblPr>
              <a:tblGrid>
                <a:gridCol w="862061"/>
                <a:gridCol w="862061"/>
                <a:gridCol w="862061"/>
                <a:gridCol w="862061"/>
                <a:gridCol w="862061"/>
                <a:gridCol w="862061"/>
                <a:gridCol w="862061"/>
                <a:gridCol w="862061"/>
                <a:gridCol w="862061"/>
                <a:gridCol w="862061"/>
              </a:tblGrid>
              <a:tr h="268859">
                <a:tc>
                  <a:txBody>
                    <a:bodyPr/>
                    <a:lstStyle/>
                    <a:p>
                      <a:r>
                        <a:rPr kumimoji="1" lang="en-US" altLang="ja-JP" b="0" dirty="0" smtClean="0">
                          <a:latin typeface="+mn-ea"/>
                          <a:ea typeface="+mn-ea"/>
                        </a:rPr>
                        <a:t>Aug</a:t>
                      </a:r>
                      <a:endParaRPr kumimoji="1" lang="ja-JP" altLang="en-US" b="0" dirty="0">
                        <a:latin typeface="+mn-ea"/>
                        <a:ea typeface="+mn-ea"/>
                      </a:endParaRPr>
                    </a:p>
                  </a:txBody>
                  <a:tcPr/>
                </a:tc>
                <a:tc>
                  <a:txBody>
                    <a:bodyPr/>
                    <a:lstStyle/>
                    <a:p>
                      <a:r>
                        <a:rPr kumimoji="1" lang="en-US" altLang="ja-JP" b="0" dirty="0" smtClean="0">
                          <a:latin typeface="+mn-ea"/>
                          <a:ea typeface="+mn-ea"/>
                        </a:rPr>
                        <a:t>Sep</a:t>
                      </a:r>
                      <a:endParaRPr kumimoji="1" lang="ja-JP" altLang="en-US" b="0" dirty="0">
                        <a:latin typeface="+mn-ea"/>
                        <a:ea typeface="+mn-ea"/>
                      </a:endParaRPr>
                    </a:p>
                  </a:txBody>
                  <a:tcPr/>
                </a:tc>
                <a:tc>
                  <a:txBody>
                    <a:bodyPr/>
                    <a:lstStyle/>
                    <a:p>
                      <a:r>
                        <a:rPr kumimoji="1" lang="en-US" altLang="ja-JP" b="0" dirty="0" smtClean="0">
                          <a:latin typeface="+mn-ea"/>
                          <a:ea typeface="+mn-ea"/>
                        </a:rPr>
                        <a:t>Oct</a:t>
                      </a:r>
                      <a:endParaRPr kumimoji="1" lang="ja-JP" altLang="en-US" b="0" dirty="0">
                        <a:latin typeface="+mn-ea"/>
                        <a:ea typeface="+mn-ea"/>
                      </a:endParaRPr>
                    </a:p>
                  </a:txBody>
                  <a:tcPr/>
                </a:tc>
                <a:tc>
                  <a:txBody>
                    <a:bodyPr/>
                    <a:lstStyle/>
                    <a:p>
                      <a:r>
                        <a:rPr kumimoji="1" lang="en-US" altLang="ja-JP" b="0" dirty="0" smtClean="0">
                          <a:latin typeface="+mn-ea"/>
                          <a:ea typeface="+mn-ea"/>
                        </a:rPr>
                        <a:t>Nov</a:t>
                      </a:r>
                      <a:endParaRPr kumimoji="1" lang="ja-JP" altLang="en-US" b="0" dirty="0">
                        <a:latin typeface="+mn-ea"/>
                        <a:ea typeface="+mn-ea"/>
                      </a:endParaRPr>
                    </a:p>
                  </a:txBody>
                  <a:tcPr/>
                </a:tc>
                <a:tc>
                  <a:txBody>
                    <a:bodyPr/>
                    <a:lstStyle/>
                    <a:p>
                      <a:r>
                        <a:rPr kumimoji="1" lang="en-US" altLang="ja-JP" b="0" dirty="0" smtClean="0">
                          <a:latin typeface="+mn-ea"/>
                          <a:ea typeface="+mn-ea"/>
                        </a:rPr>
                        <a:t>Dec</a:t>
                      </a:r>
                      <a:endParaRPr kumimoji="1" lang="ja-JP" altLang="en-US" b="0" dirty="0">
                        <a:latin typeface="+mn-ea"/>
                        <a:ea typeface="+mn-ea"/>
                      </a:endParaRPr>
                    </a:p>
                  </a:txBody>
                  <a:tcPr/>
                </a:tc>
                <a:tc>
                  <a:txBody>
                    <a:bodyPr/>
                    <a:lstStyle/>
                    <a:p>
                      <a:r>
                        <a:rPr kumimoji="1" lang="en-US" altLang="ja-JP" b="0" dirty="0" smtClean="0">
                          <a:latin typeface="+mn-ea"/>
                          <a:ea typeface="+mn-ea"/>
                        </a:rPr>
                        <a:t>Jan</a:t>
                      </a:r>
                      <a:endParaRPr kumimoji="1" lang="ja-JP" altLang="en-US" b="0" dirty="0">
                        <a:latin typeface="+mn-ea"/>
                        <a:ea typeface="+mn-ea"/>
                      </a:endParaRPr>
                    </a:p>
                  </a:txBody>
                  <a:tcPr/>
                </a:tc>
                <a:tc>
                  <a:txBody>
                    <a:bodyPr/>
                    <a:lstStyle/>
                    <a:p>
                      <a:r>
                        <a:rPr kumimoji="1" lang="en-US" altLang="ja-JP" b="0" dirty="0" smtClean="0">
                          <a:latin typeface="+mn-ea"/>
                          <a:ea typeface="+mn-ea"/>
                        </a:rPr>
                        <a:t>Feb</a:t>
                      </a:r>
                      <a:endParaRPr kumimoji="1" lang="ja-JP" altLang="en-US" b="0" dirty="0">
                        <a:latin typeface="+mn-ea"/>
                        <a:ea typeface="+mn-ea"/>
                      </a:endParaRPr>
                    </a:p>
                  </a:txBody>
                  <a:tcPr/>
                </a:tc>
                <a:tc>
                  <a:txBody>
                    <a:bodyPr/>
                    <a:lstStyle/>
                    <a:p>
                      <a:r>
                        <a:rPr kumimoji="1" lang="en-US" altLang="ja-JP" b="0" dirty="0" smtClean="0">
                          <a:latin typeface="+mn-ea"/>
                          <a:ea typeface="+mn-ea"/>
                        </a:rPr>
                        <a:t>Mar</a:t>
                      </a:r>
                      <a:endParaRPr kumimoji="1" lang="ja-JP" altLang="en-US" b="0" dirty="0">
                        <a:latin typeface="+mn-ea"/>
                        <a:ea typeface="+mn-ea"/>
                      </a:endParaRPr>
                    </a:p>
                  </a:txBody>
                  <a:tcPr/>
                </a:tc>
                <a:tc>
                  <a:txBody>
                    <a:bodyPr/>
                    <a:lstStyle/>
                    <a:p>
                      <a:r>
                        <a:rPr kumimoji="1" lang="en-US" altLang="ja-JP" b="0" dirty="0" smtClean="0">
                          <a:latin typeface="+mn-ea"/>
                          <a:ea typeface="+mn-ea"/>
                        </a:rPr>
                        <a:t>Apr</a:t>
                      </a:r>
                      <a:endParaRPr kumimoji="1" lang="ja-JP" altLang="en-US" b="0" dirty="0">
                        <a:latin typeface="+mn-ea"/>
                        <a:ea typeface="+mn-ea"/>
                      </a:endParaRPr>
                    </a:p>
                  </a:txBody>
                  <a:tcPr/>
                </a:tc>
                <a:tc>
                  <a:txBody>
                    <a:bodyPr/>
                    <a:lstStyle/>
                    <a:p>
                      <a:r>
                        <a:rPr kumimoji="1" lang="en-US" altLang="ja-JP" b="0" dirty="0" smtClean="0">
                          <a:latin typeface="+mn-ea"/>
                          <a:ea typeface="+mn-ea"/>
                        </a:rPr>
                        <a:t>May</a:t>
                      </a:r>
                      <a:endParaRPr kumimoji="1" lang="ja-JP" altLang="en-US" b="0" dirty="0">
                        <a:latin typeface="+mn-ea"/>
                        <a:ea typeface="+mn-ea"/>
                      </a:endParaRPr>
                    </a:p>
                  </a:txBody>
                  <a:tcPr/>
                </a:tc>
              </a:tr>
              <a:tr h="1139072">
                <a:tc>
                  <a:txBody>
                    <a:bodyPr/>
                    <a:lstStyle/>
                    <a:p>
                      <a:endParaRPr kumimoji="1" lang="ja-JP" altLang="en-US" b="0" dirty="0">
                        <a:latin typeface="+mn-ea"/>
                        <a:ea typeface="+mn-ea"/>
                      </a:endParaRPr>
                    </a:p>
                  </a:txBody>
                  <a:tcPr/>
                </a:tc>
                <a:tc>
                  <a:txBody>
                    <a:bodyPr/>
                    <a:lstStyle/>
                    <a:p>
                      <a:endParaRPr kumimoji="1" lang="ja-JP" altLang="en-US" b="0" dirty="0">
                        <a:latin typeface="+mn-ea"/>
                        <a:ea typeface="+mn-ea"/>
                      </a:endParaRPr>
                    </a:p>
                  </a:txBody>
                  <a:tcPr/>
                </a:tc>
                <a:tc>
                  <a:txBody>
                    <a:bodyPr/>
                    <a:lstStyle/>
                    <a:p>
                      <a:endParaRPr kumimoji="1" lang="ja-JP" altLang="en-US" b="0" dirty="0">
                        <a:latin typeface="+mn-ea"/>
                        <a:ea typeface="+mn-ea"/>
                      </a:endParaRPr>
                    </a:p>
                  </a:txBody>
                  <a:tcPr/>
                </a:tc>
                <a:tc>
                  <a:txBody>
                    <a:bodyPr/>
                    <a:lstStyle/>
                    <a:p>
                      <a:endParaRPr kumimoji="1" lang="ja-JP" altLang="en-US" b="0" dirty="0">
                        <a:latin typeface="+mn-ea"/>
                        <a:ea typeface="+mn-ea"/>
                      </a:endParaRPr>
                    </a:p>
                  </a:txBody>
                  <a:tcPr/>
                </a:tc>
                <a:tc>
                  <a:txBody>
                    <a:bodyPr/>
                    <a:lstStyle/>
                    <a:p>
                      <a:endParaRPr kumimoji="1" lang="ja-JP" altLang="en-US" b="0" dirty="0">
                        <a:latin typeface="+mn-ea"/>
                        <a:ea typeface="+mn-ea"/>
                      </a:endParaRPr>
                    </a:p>
                  </a:txBody>
                  <a:tcPr/>
                </a:tc>
                <a:tc>
                  <a:txBody>
                    <a:bodyPr/>
                    <a:lstStyle/>
                    <a:p>
                      <a:endParaRPr kumimoji="1" lang="ja-JP" altLang="en-US" b="0" dirty="0">
                        <a:latin typeface="+mn-ea"/>
                        <a:ea typeface="+mn-ea"/>
                      </a:endParaRPr>
                    </a:p>
                  </a:txBody>
                  <a:tcPr/>
                </a:tc>
                <a:tc>
                  <a:txBody>
                    <a:bodyPr/>
                    <a:lstStyle/>
                    <a:p>
                      <a:endParaRPr kumimoji="1" lang="ja-JP" altLang="en-US" b="0">
                        <a:latin typeface="+mn-ea"/>
                        <a:ea typeface="+mn-ea"/>
                      </a:endParaRPr>
                    </a:p>
                  </a:txBody>
                  <a:tcPr/>
                </a:tc>
                <a:tc>
                  <a:txBody>
                    <a:bodyPr/>
                    <a:lstStyle/>
                    <a:p>
                      <a:endParaRPr kumimoji="1" lang="ja-JP" altLang="en-US" b="0">
                        <a:latin typeface="+mn-ea"/>
                        <a:ea typeface="+mn-ea"/>
                      </a:endParaRPr>
                    </a:p>
                  </a:txBody>
                  <a:tcPr/>
                </a:tc>
                <a:tc>
                  <a:txBody>
                    <a:bodyPr/>
                    <a:lstStyle/>
                    <a:p>
                      <a:endParaRPr kumimoji="1" lang="ja-JP" altLang="en-US" b="0" dirty="0">
                        <a:latin typeface="+mn-ea"/>
                        <a:ea typeface="+mn-ea"/>
                      </a:endParaRPr>
                    </a:p>
                  </a:txBody>
                  <a:tcPr/>
                </a:tc>
                <a:tc>
                  <a:txBody>
                    <a:bodyPr/>
                    <a:lstStyle/>
                    <a:p>
                      <a:endParaRPr kumimoji="1" lang="ja-JP" altLang="en-US" b="0" dirty="0">
                        <a:latin typeface="+mn-ea"/>
                        <a:ea typeface="+mn-ea"/>
                      </a:endParaRPr>
                    </a:p>
                  </a:txBody>
                  <a:tcPr/>
                </a:tc>
              </a:tr>
            </a:tbl>
          </a:graphicData>
        </a:graphic>
      </p:graphicFrame>
      <p:sp>
        <p:nvSpPr>
          <p:cNvPr id="33" name="ホームベース 32"/>
          <p:cNvSpPr/>
          <p:nvPr/>
        </p:nvSpPr>
        <p:spPr bwMode="auto">
          <a:xfrm>
            <a:off x="1113104" y="1997924"/>
            <a:ext cx="1152000" cy="360040"/>
          </a:xfrm>
          <a:prstGeom prst="homePlate">
            <a:avLst/>
          </a:prstGeom>
          <a:solidFill>
            <a:schemeClr val="accent3">
              <a:lumMod val="20000"/>
              <a:lumOff val="80000"/>
            </a:schemeClr>
          </a:solidFill>
          <a:ln w="28575" cap="flat" cmpd="sng" algn="ctr">
            <a:solidFill>
              <a:schemeClr val="bg1">
                <a:lumMod val="65000"/>
              </a:schemeClr>
            </a:solidFill>
            <a:prstDash val="solid"/>
            <a:round/>
            <a:headEnd type="none" w="sm" len="sm"/>
            <a:tailEnd type="none" w="sm" len="sm"/>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dirty="0" smtClean="0">
                <a:latin typeface="+mn-ea"/>
                <a:ea typeface="+mn-ea"/>
                <a:cs typeface="Meiryo UI" panose="020B0604030504040204" pitchFamily="50" charset="-128"/>
              </a:rPr>
              <a:t>Phase 1</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dirty="0" smtClean="0">
                <a:latin typeface="+mn-ea"/>
                <a:ea typeface="+mn-ea"/>
                <a:cs typeface="Meiryo UI" panose="020B0604030504040204" pitchFamily="50" charset="-128"/>
              </a:rPr>
              <a:t>App</a:t>
            </a:r>
            <a:r>
              <a:rPr kumimoji="1" lang="ja-JP" altLang="en-US" sz="1200" dirty="0" smtClean="0">
                <a:latin typeface="+mn-ea"/>
                <a:ea typeface="+mn-ea"/>
                <a:cs typeface="Meiryo UI" panose="020B0604030504040204" pitchFamily="50" charset="-128"/>
              </a:rPr>
              <a:t>開発検証</a:t>
            </a:r>
          </a:p>
        </p:txBody>
      </p:sp>
      <p:sp>
        <p:nvSpPr>
          <p:cNvPr id="35" name="星 6 34"/>
          <p:cNvSpPr/>
          <p:nvPr/>
        </p:nvSpPr>
        <p:spPr bwMode="auto">
          <a:xfrm>
            <a:off x="2049244" y="1425274"/>
            <a:ext cx="362524" cy="377320"/>
          </a:xfrm>
          <a:prstGeom prst="star6">
            <a:avLst/>
          </a:prstGeom>
          <a:ln>
            <a:solidFill>
              <a:schemeClr val="bg2">
                <a:lumMod val="75000"/>
              </a:schemeClr>
            </a:solidFill>
            <a:headEnd type="none" w="sm" len="sm"/>
            <a:tailEnd type="none" w="sm" len="sm"/>
          </a:ln>
          <a:ex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1" lang="en-US" altLang="ja-JP" sz="1600" dirty="0" smtClean="0">
                <a:solidFill>
                  <a:schemeClr val="tx1"/>
                </a:solidFill>
                <a:latin typeface="+mn-ea"/>
                <a:cs typeface="Meiryo UI" panose="020B0604030504040204" pitchFamily="50" charset="-128"/>
              </a:rPr>
              <a:t> DR</a:t>
            </a:r>
          </a:p>
          <a:p>
            <a:pPr marL="0" marR="0" indent="0" algn="ctr" defTabSz="914400" rtl="0" eaLnBrk="1" fontAlgn="base" latinLnBrk="0" hangingPunct="1">
              <a:lnSpc>
                <a:spcPct val="90000"/>
              </a:lnSpc>
              <a:spcBef>
                <a:spcPct val="0"/>
              </a:spcBef>
              <a:spcAft>
                <a:spcPct val="0"/>
              </a:spcAft>
              <a:buClrTx/>
              <a:buSzTx/>
              <a:buFontTx/>
              <a:buNone/>
              <a:tabLst/>
            </a:pPr>
            <a:r>
              <a:rPr kumimoji="1" lang="en-US" altLang="ja-JP" sz="1600" dirty="0" smtClean="0">
                <a:solidFill>
                  <a:schemeClr val="tx1"/>
                </a:solidFill>
                <a:latin typeface="+mn-ea"/>
                <a:cs typeface="Meiryo UI" panose="020B0604030504040204" pitchFamily="50" charset="-128"/>
              </a:rPr>
              <a:t>For Pilot Setup</a:t>
            </a:r>
            <a:endParaRPr kumimoji="1" lang="ja-JP" altLang="en-US" sz="1600" dirty="0" smtClean="0">
              <a:solidFill>
                <a:schemeClr val="tx1"/>
              </a:solidFill>
              <a:latin typeface="+mn-ea"/>
              <a:cs typeface="Meiryo UI" panose="020B0604030504040204" pitchFamily="50" charset="-128"/>
            </a:endParaRPr>
          </a:p>
        </p:txBody>
      </p:sp>
      <p:sp>
        <p:nvSpPr>
          <p:cNvPr id="36" name="ホームベース 35"/>
          <p:cNvSpPr/>
          <p:nvPr/>
        </p:nvSpPr>
        <p:spPr bwMode="auto">
          <a:xfrm>
            <a:off x="2394462" y="2003019"/>
            <a:ext cx="1152000" cy="360040"/>
          </a:xfrm>
          <a:prstGeom prst="homePlate">
            <a:avLst/>
          </a:prstGeom>
          <a:solidFill>
            <a:schemeClr val="accent3">
              <a:lumMod val="20000"/>
              <a:lumOff val="80000"/>
            </a:schemeClr>
          </a:solidFill>
          <a:ln w="28575" cap="flat" cmpd="sng" algn="ctr">
            <a:solidFill>
              <a:schemeClr val="bg1">
                <a:lumMod val="65000"/>
              </a:schemeClr>
            </a:solidFill>
            <a:prstDash val="solid"/>
            <a:round/>
            <a:headEnd type="none" w="sm" len="sm"/>
            <a:tailEnd type="none" w="sm" len="sm"/>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dirty="0" smtClean="0">
                <a:latin typeface="+mn-ea"/>
                <a:ea typeface="+mn-ea"/>
                <a:cs typeface="Meiryo UI" panose="020B0604030504040204" pitchFamily="50" charset="-128"/>
              </a:rPr>
              <a:t>Phase 2</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dirty="0" smtClean="0">
                <a:latin typeface="+mn-ea"/>
                <a:ea typeface="+mn-ea"/>
                <a:cs typeface="Meiryo UI" panose="020B0604030504040204" pitchFamily="50" charset="-128"/>
              </a:rPr>
              <a:t>運用検証</a:t>
            </a:r>
          </a:p>
        </p:txBody>
      </p:sp>
      <p:sp>
        <p:nvSpPr>
          <p:cNvPr id="37" name="星 6 36"/>
          <p:cNvSpPr/>
          <p:nvPr/>
        </p:nvSpPr>
        <p:spPr bwMode="auto">
          <a:xfrm>
            <a:off x="3437560" y="1458217"/>
            <a:ext cx="362524" cy="377320"/>
          </a:xfrm>
          <a:prstGeom prst="star6">
            <a:avLst/>
          </a:prstGeom>
          <a:ln>
            <a:solidFill>
              <a:schemeClr val="bg2">
                <a:lumMod val="75000"/>
              </a:schemeClr>
            </a:solidFill>
            <a:headEnd type="none" w="sm" len="sm"/>
            <a:tailEnd type="none" w="sm" len="sm"/>
          </a:ln>
          <a:ex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1" lang="en-US" altLang="ja-JP" sz="1600" dirty="0" smtClean="0">
                <a:solidFill>
                  <a:schemeClr val="tx1"/>
                </a:solidFill>
                <a:latin typeface="+mn-ea"/>
                <a:cs typeface="Meiryo UI" panose="020B0604030504040204" pitchFamily="50" charset="-128"/>
              </a:rPr>
              <a:t>Pilot</a:t>
            </a:r>
            <a:r>
              <a:rPr kumimoji="1" lang="ja-JP" altLang="en-US" sz="1600" dirty="0" smtClean="0">
                <a:solidFill>
                  <a:schemeClr val="tx1"/>
                </a:solidFill>
                <a:latin typeface="+mn-ea"/>
                <a:cs typeface="Meiryo UI" panose="020B0604030504040204" pitchFamily="50" charset="-128"/>
              </a:rPr>
              <a:t> </a:t>
            </a:r>
            <a:r>
              <a:rPr kumimoji="1" lang="en-US" altLang="ja-JP" sz="1600" dirty="0" err="1" smtClean="0">
                <a:solidFill>
                  <a:schemeClr val="tx1"/>
                </a:solidFill>
                <a:latin typeface="+mn-ea"/>
                <a:cs typeface="Meiryo UI" panose="020B0604030504040204" pitchFamily="50" charset="-128"/>
              </a:rPr>
              <a:t>env</a:t>
            </a:r>
            <a:r>
              <a:rPr kumimoji="1" lang="en-US" altLang="ja-JP" sz="1600" dirty="0" smtClean="0">
                <a:solidFill>
                  <a:schemeClr val="tx1"/>
                </a:solidFill>
                <a:latin typeface="+mn-ea"/>
                <a:cs typeface="Meiryo UI" panose="020B0604030504040204" pitchFamily="50" charset="-128"/>
              </a:rPr>
              <a:t>.</a:t>
            </a:r>
            <a:r>
              <a:rPr kumimoji="1" lang="ja-JP" altLang="en-US" sz="1600" dirty="0" smtClean="0">
                <a:solidFill>
                  <a:schemeClr val="tx1"/>
                </a:solidFill>
                <a:latin typeface="+mn-ea"/>
                <a:cs typeface="Meiryo UI" panose="020B0604030504040204" pitchFamily="50" charset="-128"/>
              </a:rPr>
              <a:t> </a:t>
            </a:r>
            <a:endParaRPr kumimoji="1" lang="en-US" altLang="ja-JP" sz="1600" dirty="0" smtClean="0">
              <a:solidFill>
                <a:schemeClr val="tx1"/>
              </a:solidFill>
              <a:latin typeface="+mn-ea"/>
              <a:cs typeface="Meiryo UI" panose="020B0604030504040204" pitchFamily="50" charset="-128"/>
            </a:endParaRPr>
          </a:p>
          <a:p>
            <a:pPr marL="0" marR="0" indent="0" algn="ctr" defTabSz="914400" rtl="0" eaLnBrk="1" fontAlgn="base" latinLnBrk="0" hangingPunct="1">
              <a:lnSpc>
                <a:spcPct val="90000"/>
              </a:lnSpc>
              <a:spcBef>
                <a:spcPct val="0"/>
              </a:spcBef>
              <a:spcAft>
                <a:spcPct val="0"/>
              </a:spcAft>
              <a:buClrTx/>
              <a:buSzTx/>
              <a:buFontTx/>
              <a:buNone/>
              <a:tabLst/>
            </a:pPr>
            <a:r>
              <a:rPr kumimoji="1" lang="en-US" altLang="ja-JP" sz="1600" dirty="0" smtClean="0">
                <a:solidFill>
                  <a:schemeClr val="tx1"/>
                </a:solidFill>
                <a:latin typeface="+mn-ea"/>
                <a:cs typeface="Meiryo UI" panose="020B0604030504040204" pitchFamily="50" charset="-128"/>
              </a:rPr>
              <a:t>Launch</a:t>
            </a:r>
            <a:endParaRPr kumimoji="1" lang="ja-JP" altLang="en-US" sz="1600" dirty="0" smtClean="0">
              <a:solidFill>
                <a:schemeClr val="tx1"/>
              </a:solidFill>
              <a:latin typeface="+mn-ea"/>
              <a:cs typeface="Meiryo UI" panose="020B0604030504040204" pitchFamily="50" charset="-128"/>
            </a:endParaRPr>
          </a:p>
        </p:txBody>
      </p:sp>
      <p:sp>
        <p:nvSpPr>
          <p:cNvPr id="38" name="ホームベース 37"/>
          <p:cNvSpPr/>
          <p:nvPr/>
        </p:nvSpPr>
        <p:spPr bwMode="auto">
          <a:xfrm>
            <a:off x="3693262" y="2007275"/>
            <a:ext cx="3024000" cy="360040"/>
          </a:xfrm>
          <a:prstGeom prst="homePlate">
            <a:avLst/>
          </a:prstGeom>
          <a:solidFill>
            <a:schemeClr val="accent3">
              <a:lumMod val="20000"/>
              <a:lumOff val="80000"/>
            </a:schemeClr>
          </a:solidFill>
          <a:ln w="28575" cap="flat" cmpd="sng" algn="ctr">
            <a:solidFill>
              <a:schemeClr val="bg1">
                <a:lumMod val="65000"/>
              </a:schemeClr>
            </a:solidFill>
            <a:prstDash val="solid"/>
            <a:round/>
            <a:headEnd type="none" w="sm" len="sm"/>
            <a:tailEnd type="none" w="sm" len="sm"/>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ja-JP" sz="1200" dirty="0" smtClean="0">
                <a:latin typeface="+mn-ea"/>
                <a:ea typeface="+mn-ea"/>
                <a:cs typeface="Meiryo UI" panose="020B0604030504040204" pitchFamily="50" charset="-128"/>
              </a:rPr>
              <a:t>Phase 3</a:t>
            </a:r>
          </a:p>
          <a:p>
            <a:pPr algn="ctr" fontAlgn="base">
              <a:spcBef>
                <a:spcPct val="0"/>
              </a:spcBef>
              <a:spcAft>
                <a:spcPct val="0"/>
              </a:spcAft>
            </a:pPr>
            <a:r>
              <a:rPr kumimoji="1" lang="ja-JP" altLang="en-US" sz="1200" dirty="0" smtClean="0">
                <a:latin typeface="+mn-ea"/>
                <a:ea typeface="+mn-ea"/>
                <a:cs typeface="Meiryo UI" panose="020B0604030504040204" pitchFamily="50" charset="-128"/>
              </a:rPr>
              <a:t>パイロット検証</a:t>
            </a:r>
          </a:p>
        </p:txBody>
      </p:sp>
      <p:sp>
        <p:nvSpPr>
          <p:cNvPr id="39" name="星 6 38"/>
          <p:cNvSpPr/>
          <p:nvPr/>
        </p:nvSpPr>
        <p:spPr bwMode="auto">
          <a:xfrm>
            <a:off x="4868096" y="1447707"/>
            <a:ext cx="362524" cy="377320"/>
          </a:xfrm>
          <a:prstGeom prst="star6">
            <a:avLst/>
          </a:prstGeom>
          <a:ln>
            <a:solidFill>
              <a:schemeClr val="bg2">
                <a:lumMod val="75000"/>
              </a:schemeClr>
            </a:solidFill>
            <a:headEnd type="none" w="sm" len="sm"/>
            <a:tailEnd type="none" w="sm" len="sm"/>
          </a:ln>
          <a:ex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1" lang="en-US" altLang="ja-JP" sz="1600" dirty="0" smtClean="0">
                <a:solidFill>
                  <a:schemeClr val="tx1"/>
                </a:solidFill>
                <a:latin typeface="+mn-ea"/>
                <a:cs typeface="Meiryo UI" panose="020B0604030504040204" pitchFamily="50" charset="-128"/>
              </a:rPr>
              <a:t>Interim </a:t>
            </a:r>
          </a:p>
          <a:p>
            <a:pPr marL="0" marR="0" indent="0" algn="ctr" defTabSz="914400" rtl="0" eaLnBrk="1" fontAlgn="base" latinLnBrk="0" hangingPunct="1">
              <a:lnSpc>
                <a:spcPct val="90000"/>
              </a:lnSpc>
              <a:spcBef>
                <a:spcPct val="0"/>
              </a:spcBef>
              <a:spcAft>
                <a:spcPct val="0"/>
              </a:spcAft>
              <a:buClrTx/>
              <a:buSzTx/>
              <a:buFontTx/>
              <a:buNone/>
              <a:tabLst/>
            </a:pPr>
            <a:r>
              <a:rPr kumimoji="1" lang="en-US" altLang="ja-JP" sz="1600" dirty="0" smtClean="0">
                <a:solidFill>
                  <a:schemeClr val="tx1"/>
                </a:solidFill>
                <a:latin typeface="+mn-ea"/>
                <a:cs typeface="Meiryo UI" panose="020B0604030504040204" pitchFamily="50" charset="-128"/>
              </a:rPr>
              <a:t>Report</a:t>
            </a:r>
            <a:endParaRPr kumimoji="1" lang="ja-JP" altLang="en-US" sz="1600" dirty="0" smtClean="0">
              <a:solidFill>
                <a:schemeClr val="tx1"/>
              </a:solidFill>
              <a:latin typeface="+mn-ea"/>
              <a:cs typeface="Meiryo UI" panose="020B0604030504040204" pitchFamily="50" charset="-128"/>
            </a:endParaRPr>
          </a:p>
        </p:txBody>
      </p:sp>
      <p:sp>
        <p:nvSpPr>
          <p:cNvPr id="40" name="ホームベース 39"/>
          <p:cNvSpPr/>
          <p:nvPr/>
        </p:nvSpPr>
        <p:spPr bwMode="auto">
          <a:xfrm>
            <a:off x="259345" y="1997924"/>
            <a:ext cx="792000" cy="360040"/>
          </a:xfrm>
          <a:prstGeom prst="homePlate">
            <a:avLst/>
          </a:prstGeom>
          <a:solidFill>
            <a:schemeClr val="accent3">
              <a:lumMod val="20000"/>
              <a:lumOff val="80000"/>
            </a:schemeClr>
          </a:solidFill>
          <a:ln w="28575" cap="flat" cmpd="sng" algn="ctr">
            <a:solidFill>
              <a:schemeClr val="bg1">
                <a:lumMod val="65000"/>
              </a:schemeClr>
            </a:solidFill>
            <a:prstDash val="solid"/>
            <a:round/>
            <a:headEnd type="none" w="sm" len="sm"/>
            <a:tailEnd type="none" w="sm" len="sm"/>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smtClean="0">
                <a:latin typeface="+mn-ea"/>
                <a:ea typeface="+mn-ea"/>
                <a:cs typeface="Meiryo UI" panose="020B0604030504040204" pitchFamily="50" charset="-128"/>
              </a:rPr>
              <a:t>プロジェクト計画</a:t>
            </a:r>
            <a:endParaRPr lang="en-US" altLang="ja-JP" sz="1200" dirty="0" smtClean="0">
              <a:latin typeface="+mn-ea"/>
              <a:ea typeface="+mn-ea"/>
              <a:cs typeface="Meiryo UI" panose="020B0604030504040204" pitchFamily="50" charset="-128"/>
            </a:endParaRPr>
          </a:p>
        </p:txBody>
      </p:sp>
      <p:sp>
        <p:nvSpPr>
          <p:cNvPr id="41" name="星 6 40"/>
          <p:cNvSpPr/>
          <p:nvPr/>
        </p:nvSpPr>
        <p:spPr bwMode="auto">
          <a:xfrm>
            <a:off x="6521702" y="1455624"/>
            <a:ext cx="362524" cy="377320"/>
          </a:xfrm>
          <a:prstGeom prst="star6">
            <a:avLst/>
          </a:prstGeom>
          <a:ln>
            <a:solidFill>
              <a:schemeClr val="bg2">
                <a:lumMod val="75000"/>
              </a:schemeClr>
            </a:solidFill>
            <a:headEnd type="none" w="sm" len="sm"/>
            <a:tailEnd type="none" w="sm" len="sm"/>
          </a:ln>
          <a:ex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1" lang="en-US" altLang="ja-JP" sz="1600" dirty="0" err="1" smtClean="0">
                <a:solidFill>
                  <a:schemeClr val="tx1"/>
                </a:solidFill>
                <a:latin typeface="+mn-ea"/>
                <a:cs typeface="Meiryo UI" panose="020B0604030504040204" pitchFamily="50" charset="-128"/>
              </a:rPr>
              <a:t>EoR</a:t>
            </a:r>
            <a:endParaRPr kumimoji="1" lang="en-US" altLang="ja-JP" sz="1600" dirty="0" smtClean="0">
              <a:solidFill>
                <a:schemeClr val="tx1"/>
              </a:solidFill>
              <a:latin typeface="+mn-ea"/>
              <a:cs typeface="Meiryo UI" panose="020B0604030504040204" pitchFamily="50" charset="-128"/>
            </a:endParaRPr>
          </a:p>
        </p:txBody>
      </p:sp>
      <p:graphicFrame>
        <p:nvGraphicFramePr>
          <p:cNvPr id="42" name="表 41"/>
          <p:cNvGraphicFramePr>
            <a:graphicFrameLocks noGrp="1"/>
          </p:cNvGraphicFramePr>
          <p:nvPr>
            <p:extLst>
              <p:ext uri="{D42A27DB-BD31-4B8C-83A1-F6EECF244321}">
                <p14:modId xmlns="" xmlns:p14="http://schemas.microsoft.com/office/powerpoint/2010/main" val="3850198796"/>
              </p:ext>
            </p:extLst>
          </p:nvPr>
        </p:nvGraphicFramePr>
        <p:xfrm>
          <a:off x="245481" y="2762370"/>
          <a:ext cx="8616131" cy="3740628"/>
        </p:xfrm>
        <a:graphic>
          <a:graphicData uri="http://schemas.openxmlformats.org/drawingml/2006/table">
            <a:tbl>
              <a:tblPr firstRow="1" firstCol="1" bandRow="1">
                <a:tableStyleId>{93296810-A885-4BE3-A3E7-6D5BEEA58F35}</a:tableStyleId>
              </a:tblPr>
              <a:tblGrid>
                <a:gridCol w="1005095"/>
                <a:gridCol w="1902759"/>
                <a:gridCol w="1902759"/>
                <a:gridCol w="1902759"/>
                <a:gridCol w="1902759"/>
              </a:tblGrid>
              <a:tr h="424583">
                <a:tc>
                  <a:txBody>
                    <a:bodyPr/>
                    <a:lstStyle/>
                    <a:p>
                      <a:endParaRPr kumimoji="1" lang="ja-JP" altLang="en-US" sz="1600" b="0" dirty="0">
                        <a:latin typeface="+mn-ea"/>
                        <a:ea typeface="+mn-ea"/>
                      </a:endParaRPr>
                    </a:p>
                  </a:txBody>
                  <a:tcPr/>
                </a:tc>
                <a:tc>
                  <a:txBody>
                    <a:bodyPr/>
                    <a:lstStyle/>
                    <a:p>
                      <a:r>
                        <a:rPr kumimoji="1" lang="en-US" altLang="ja-JP" sz="1600" dirty="0" smtClean="0">
                          <a:latin typeface="+mn-ea"/>
                          <a:ea typeface="+mn-ea"/>
                        </a:rPr>
                        <a:t>Phase1</a:t>
                      </a:r>
                      <a:endParaRPr kumimoji="1" lang="ja-JP" altLang="en-US" sz="1600" b="0" dirty="0">
                        <a:latin typeface="+mn-ea"/>
                        <a:ea typeface="+mn-ea"/>
                      </a:endParaRPr>
                    </a:p>
                  </a:txBody>
                  <a:tcPr/>
                </a:tc>
                <a:tc>
                  <a:txBody>
                    <a:bodyPr/>
                    <a:lstStyle/>
                    <a:p>
                      <a:r>
                        <a:rPr kumimoji="1" lang="en-US" altLang="ja-JP" sz="1600" b="0" dirty="0" smtClean="0">
                          <a:latin typeface="+mn-ea"/>
                          <a:ea typeface="+mn-ea"/>
                        </a:rPr>
                        <a:t>Phase2</a:t>
                      </a:r>
                      <a:endParaRPr kumimoji="1" lang="ja-JP" altLang="en-US" sz="1600" b="0" dirty="0">
                        <a:latin typeface="+mn-ea"/>
                        <a:ea typeface="+mn-ea"/>
                      </a:endParaRPr>
                    </a:p>
                  </a:txBody>
                  <a:tcPr/>
                </a:tc>
                <a:tc>
                  <a:txBody>
                    <a:bodyPr/>
                    <a:lstStyle/>
                    <a:p>
                      <a:r>
                        <a:rPr kumimoji="1" lang="en-US" altLang="ja-JP" sz="1600" b="0" dirty="0" smtClean="0">
                          <a:latin typeface="+mn-ea"/>
                          <a:ea typeface="+mn-ea"/>
                        </a:rPr>
                        <a:t>Phase3</a:t>
                      </a:r>
                      <a:endParaRPr kumimoji="1" lang="ja-JP" altLang="en-US" sz="1600" b="0" dirty="0">
                        <a:latin typeface="+mn-ea"/>
                        <a:ea typeface="+mn-ea"/>
                      </a:endParaRPr>
                    </a:p>
                  </a:txBody>
                  <a:tcPr/>
                </a:tc>
                <a:tc>
                  <a:txBody>
                    <a:bodyPr/>
                    <a:lstStyle/>
                    <a:p>
                      <a:r>
                        <a:rPr kumimoji="1" lang="en-US" altLang="ja-JP" sz="1600" b="0" dirty="0" smtClean="0">
                          <a:latin typeface="+mn-ea"/>
                          <a:ea typeface="+mn-ea"/>
                        </a:rPr>
                        <a:t>Phase4</a:t>
                      </a:r>
                      <a:endParaRPr kumimoji="1" lang="ja-JP" altLang="en-US" sz="1600" b="0" dirty="0">
                        <a:latin typeface="+mn-ea"/>
                        <a:ea typeface="+mn-ea"/>
                      </a:endParaRPr>
                    </a:p>
                  </a:txBody>
                  <a:tcPr/>
                </a:tc>
              </a:tr>
              <a:tr h="497541">
                <a:tc>
                  <a:txBody>
                    <a:bodyPr/>
                    <a:lstStyle/>
                    <a:p>
                      <a:r>
                        <a:rPr kumimoji="1" lang="ja-JP" altLang="en-US" sz="1400" b="0" dirty="0" smtClean="0">
                          <a:latin typeface="+mn-ea"/>
                          <a:ea typeface="+mn-ea"/>
                        </a:rPr>
                        <a:t>目的</a:t>
                      </a:r>
                      <a:endParaRPr kumimoji="1" lang="ja-JP" altLang="en-US" sz="1400" b="0" dirty="0">
                        <a:latin typeface="+mn-ea"/>
                        <a:ea typeface="+mn-ea"/>
                      </a:endParaRPr>
                    </a:p>
                  </a:txBody>
                  <a:tcPr/>
                </a:tc>
                <a:tc>
                  <a:txBody>
                    <a:bodyPr/>
                    <a:lstStyle/>
                    <a:p>
                      <a:r>
                        <a:rPr kumimoji="1" lang="en-US" altLang="ja-JP" sz="1200" b="0" dirty="0" smtClean="0">
                          <a:latin typeface="+mn-ea"/>
                          <a:ea typeface="+mn-ea"/>
                        </a:rPr>
                        <a:t>App</a:t>
                      </a:r>
                      <a:r>
                        <a:rPr kumimoji="1" lang="ja-JP" altLang="en-US" sz="1200" b="0" dirty="0" smtClean="0">
                          <a:latin typeface="+mn-ea"/>
                          <a:ea typeface="+mn-ea"/>
                        </a:rPr>
                        <a:t>開発検証</a:t>
                      </a:r>
                      <a:endParaRPr kumimoji="1" lang="ja-JP" altLang="en-US" sz="1200" b="0" dirty="0">
                        <a:latin typeface="+mn-ea"/>
                        <a:ea typeface="+mn-ea"/>
                      </a:endParaRPr>
                    </a:p>
                  </a:txBody>
                  <a:tcPr/>
                </a:tc>
                <a:tc>
                  <a:txBody>
                    <a:bodyPr/>
                    <a:lstStyle/>
                    <a:p>
                      <a:r>
                        <a:rPr kumimoji="1" lang="ja-JP" altLang="en-US" sz="1200" b="0" dirty="0" smtClean="0">
                          <a:latin typeface="+mn-ea"/>
                          <a:ea typeface="+mn-ea"/>
                        </a:rPr>
                        <a:t>運用検証</a:t>
                      </a:r>
                      <a:endParaRPr kumimoji="1" lang="ja-JP" altLang="en-US" sz="1200" b="0" dirty="0">
                        <a:latin typeface="+mn-ea"/>
                        <a:ea typeface="+mn-ea"/>
                      </a:endParaRPr>
                    </a:p>
                  </a:txBody>
                  <a:tcPr/>
                </a:tc>
                <a:tc>
                  <a:txBody>
                    <a:bodyPr/>
                    <a:lstStyle/>
                    <a:p>
                      <a:r>
                        <a:rPr kumimoji="1" lang="ja-JP" altLang="en-US" sz="1200" b="0" dirty="0" smtClean="0">
                          <a:latin typeface="+mn-ea"/>
                          <a:ea typeface="+mn-ea"/>
                        </a:rPr>
                        <a:t>パイロット検証</a:t>
                      </a:r>
                      <a:endParaRPr kumimoji="1" lang="ja-JP" altLang="en-US" sz="1200" b="0" dirty="0">
                        <a:latin typeface="+mn-ea"/>
                        <a:ea typeface="+mn-ea"/>
                      </a:endParaRPr>
                    </a:p>
                  </a:txBody>
                  <a:tcPr/>
                </a:tc>
                <a:tc>
                  <a:txBody>
                    <a:bodyPr/>
                    <a:lstStyle/>
                    <a:p>
                      <a:r>
                        <a:rPr kumimoji="1" lang="en-US" altLang="ja-JP" sz="1200" b="0" dirty="0" err="1" smtClean="0">
                          <a:latin typeface="+mn-ea"/>
                          <a:ea typeface="+mn-ea"/>
                        </a:rPr>
                        <a:t>PaaS</a:t>
                      </a:r>
                      <a:r>
                        <a:rPr kumimoji="1" lang="ja-JP" altLang="en-US" sz="1200" b="0" dirty="0" smtClean="0">
                          <a:latin typeface="+mn-ea"/>
                          <a:ea typeface="+mn-ea"/>
                        </a:rPr>
                        <a:t>基盤提供</a:t>
                      </a:r>
                      <a:endParaRPr kumimoji="1" lang="ja-JP" altLang="en-US" sz="1200" b="0" dirty="0">
                        <a:latin typeface="+mn-ea"/>
                        <a:ea typeface="+mn-ea"/>
                      </a:endParaRPr>
                    </a:p>
                  </a:txBody>
                  <a:tcPr/>
                </a:tc>
              </a:tr>
              <a:tr h="1089212">
                <a:tc>
                  <a:txBody>
                    <a:bodyPr/>
                    <a:lstStyle/>
                    <a:p>
                      <a:r>
                        <a:rPr kumimoji="1" lang="ja-JP" altLang="en-US" sz="1400" b="0" dirty="0" smtClean="0">
                          <a:latin typeface="+mn-ea"/>
                          <a:ea typeface="+mn-ea"/>
                        </a:rPr>
                        <a:t>実施内容</a:t>
                      </a:r>
                      <a:endParaRPr kumimoji="1" lang="ja-JP" altLang="en-US" sz="1400" b="0" dirty="0">
                        <a:latin typeface="+mn-ea"/>
                        <a:ea typeface="+mn-ea"/>
                      </a:endParaRPr>
                    </a:p>
                  </a:txBody>
                  <a:tcPr/>
                </a:tc>
                <a:tc>
                  <a:txBody>
                    <a:bodyPr/>
                    <a:lstStyle/>
                    <a:p>
                      <a:r>
                        <a:rPr kumimoji="1" lang="zh-TW" altLang="en-US" sz="1200" kern="1200" baseline="0" dirty="0" smtClean="0">
                          <a:solidFill>
                            <a:schemeClr val="dk1"/>
                          </a:solidFill>
                          <a:latin typeface="+mn-ea"/>
                          <a:ea typeface="+mn-ea"/>
                          <a:cs typeface="+mn-cs"/>
                        </a:rPr>
                        <a:t>検証環境構築</a:t>
                      </a:r>
                    </a:p>
                    <a:p>
                      <a:r>
                        <a:rPr kumimoji="1" lang="en-US" altLang="ja-JP" sz="1200" kern="1200" baseline="0" dirty="0" smtClean="0">
                          <a:solidFill>
                            <a:schemeClr val="dk1"/>
                          </a:solidFill>
                          <a:latin typeface="+mn-ea"/>
                          <a:ea typeface="+mn-ea"/>
                          <a:cs typeface="+mn-cs"/>
                        </a:rPr>
                        <a:t>App</a:t>
                      </a:r>
                      <a:r>
                        <a:rPr kumimoji="1" lang="ja-JP" altLang="en-US" sz="1200" kern="1200" baseline="0" dirty="0" smtClean="0">
                          <a:solidFill>
                            <a:schemeClr val="dk1"/>
                          </a:solidFill>
                          <a:latin typeface="+mn-ea"/>
                          <a:ea typeface="+mn-ea"/>
                          <a:cs typeface="+mn-cs"/>
                        </a:rPr>
                        <a:t>開発標準化・自動化</a:t>
                      </a:r>
                    </a:p>
                    <a:p>
                      <a:r>
                        <a:rPr kumimoji="1" lang="ja-JP" altLang="en-US" sz="1200" kern="1200" baseline="0" dirty="0" smtClean="0">
                          <a:solidFill>
                            <a:schemeClr val="dk1"/>
                          </a:solidFill>
                          <a:latin typeface="+mn-ea"/>
                          <a:ea typeface="+mn-ea"/>
                          <a:cs typeface="+mn-cs"/>
                        </a:rPr>
                        <a:t>検証</a:t>
                      </a:r>
                    </a:p>
                    <a:p>
                      <a:r>
                        <a:rPr kumimoji="1" lang="en-US" altLang="ja-JP" sz="1200" kern="1200" baseline="0" dirty="0" err="1" smtClean="0">
                          <a:solidFill>
                            <a:schemeClr val="dk1"/>
                          </a:solidFill>
                          <a:latin typeface="+mn-ea"/>
                          <a:ea typeface="+mn-ea"/>
                          <a:cs typeface="+mn-cs"/>
                        </a:rPr>
                        <a:t>Docker</a:t>
                      </a:r>
                      <a:r>
                        <a:rPr kumimoji="1" lang="en-US" altLang="ja-JP" sz="1200" kern="1200" baseline="0" dirty="0" smtClean="0">
                          <a:solidFill>
                            <a:schemeClr val="dk1"/>
                          </a:solidFill>
                          <a:latin typeface="+mn-ea"/>
                          <a:ea typeface="+mn-ea"/>
                          <a:cs typeface="+mn-cs"/>
                        </a:rPr>
                        <a:t>/</a:t>
                      </a:r>
                      <a:r>
                        <a:rPr kumimoji="1" lang="en-US" altLang="ja-JP" sz="1200" kern="1200" baseline="0" dirty="0" err="1" smtClean="0">
                          <a:solidFill>
                            <a:schemeClr val="dk1"/>
                          </a:solidFill>
                          <a:latin typeface="+mn-ea"/>
                          <a:ea typeface="+mn-ea"/>
                          <a:cs typeface="+mn-cs"/>
                        </a:rPr>
                        <a:t>OpenShift</a:t>
                      </a:r>
                      <a:r>
                        <a:rPr kumimoji="1" lang="ja-JP" altLang="en-US" sz="1200" kern="1200" baseline="0" dirty="0" smtClean="0">
                          <a:solidFill>
                            <a:schemeClr val="dk1"/>
                          </a:solidFill>
                          <a:latin typeface="+mn-ea"/>
                          <a:ea typeface="+mn-ea"/>
                          <a:cs typeface="+mn-cs"/>
                        </a:rPr>
                        <a:t>技術習</a:t>
                      </a:r>
                    </a:p>
                    <a:p>
                      <a:r>
                        <a:rPr kumimoji="1" lang="ja-JP" altLang="en-US" sz="1200" kern="1200" baseline="0" dirty="0" smtClean="0">
                          <a:solidFill>
                            <a:schemeClr val="dk1"/>
                          </a:solidFill>
                          <a:latin typeface="+mn-ea"/>
                          <a:ea typeface="+mn-ea"/>
                          <a:cs typeface="+mn-cs"/>
                        </a:rPr>
                        <a:t>得</a:t>
                      </a:r>
                      <a:endParaRPr kumimoji="1" lang="ja-JP" altLang="en-US" sz="1200" b="0" dirty="0">
                        <a:latin typeface="+mn-ea"/>
                        <a:ea typeface="+mn-ea"/>
                      </a:endParaRPr>
                    </a:p>
                  </a:txBody>
                  <a:tcPr/>
                </a:tc>
                <a:tc>
                  <a:txBody>
                    <a:bodyPr/>
                    <a:lstStyle/>
                    <a:p>
                      <a:r>
                        <a:rPr kumimoji="1" lang="ja-JP" altLang="en-US" sz="1200" kern="1200" baseline="0" dirty="0" smtClean="0">
                          <a:solidFill>
                            <a:schemeClr val="dk1"/>
                          </a:solidFill>
                          <a:latin typeface="+mn-ea"/>
                          <a:ea typeface="+mn-ea"/>
                          <a:cs typeface="+mn-cs"/>
                        </a:rPr>
                        <a:t>運用検証</a:t>
                      </a:r>
                    </a:p>
                    <a:p>
                      <a:r>
                        <a:rPr kumimoji="1" lang="en-US" altLang="ja-JP" sz="1200" kern="1200" baseline="0" dirty="0" smtClean="0">
                          <a:solidFill>
                            <a:schemeClr val="dk1"/>
                          </a:solidFill>
                          <a:latin typeface="+mn-ea"/>
                          <a:ea typeface="+mn-ea"/>
                          <a:cs typeface="+mn-cs"/>
                        </a:rPr>
                        <a:t>SLA</a:t>
                      </a:r>
                      <a:r>
                        <a:rPr kumimoji="1" lang="ja-JP" altLang="en-US" sz="1200" kern="1200" baseline="0" dirty="0" smtClean="0">
                          <a:solidFill>
                            <a:schemeClr val="dk1"/>
                          </a:solidFill>
                          <a:latin typeface="+mn-ea"/>
                          <a:ea typeface="+mn-ea"/>
                          <a:cs typeface="+mn-cs"/>
                        </a:rPr>
                        <a:t>の定義</a:t>
                      </a:r>
                    </a:p>
                    <a:p>
                      <a:r>
                        <a:rPr kumimoji="1" lang="en-US" altLang="ja-JP" sz="1200" kern="1200" baseline="0" dirty="0" smtClean="0">
                          <a:solidFill>
                            <a:schemeClr val="dk1"/>
                          </a:solidFill>
                          <a:latin typeface="+mn-ea"/>
                          <a:ea typeface="+mn-ea"/>
                          <a:cs typeface="+mn-cs"/>
                        </a:rPr>
                        <a:t>APP</a:t>
                      </a:r>
                      <a:r>
                        <a:rPr kumimoji="1" lang="ja-JP" altLang="en-US" sz="1200" kern="1200" baseline="0" dirty="0" smtClean="0">
                          <a:solidFill>
                            <a:schemeClr val="dk1"/>
                          </a:solidFill>
                          <a:latin typeface="+mn-ea"/>
                          <a:ea typeface="+mn-ea"/>
                          <a:cs typeface="+mn-cs"/>
                        </a:rPr>
                        <a:t>デプロイ方式検証</a:t>
                      </a:r>
                      <a:endParaRPr kumimoji="1" lang="ja-JP" altLang="en-US" sz="1200" b="0" dirty="0">
                        <a:latin typeface="+mn-ea"/>
                        <a:ea typeface="+mn-ea"/>
                      </a:endParaRPr>
                    </a:p>
                  </a:txBody>
                  <a:tcPr/>
                </a:tc>
                <a:tc>
                  <a:txBody>
                    <a:bodyPr/>
                    <a:lstStyle/>
                    <a:p>
                      <a:r>
                        <a:rPr kumimoji="1" lang="ja-JP" altLang="en-US" sz="1200" kern="1200" baseline="0" dirty="0" smtClean="0">
                          <a:solidFill>
                            <a:schemeClr val="dk1"/>
                          </a:solidFill>
                          <a:latin typeface="+mn-ea"/>
                          <a:ea typeface="+mn-ea"/>
                          <a:cs typeface="+mn-cs"/>
                        </a:rPr>
                        <a:t>パイロット用本番環境構築</a:t>
                      </a:r>
                    </a:p>
                    <a:p>
                      <a:r>
                        <a:rPr kumimoji="1" lang="ja-JP" altLang="en-US" sz="1200" kern="1200" baseline="0" dirty="0" smtClean="0">
                          <a:solidFill>
                            <a:schemeClr val="dk1"/>
                          </a:solidFill>
                          <a:latin typeface="+mn-ea"/>
                          <a:ea typeface="+mn-ea"/>
                          <a:cs typeface="+mn-cs"/>
                        </a:rPr>
                        <a:t>ガイドライン策定</a:t>
                      </a:r>
                    </a:p>
                    <a:p>
                      <a:r>
                        <a:rPr kumimoji="1" lang="ja-JP" altLang="en-US" sz="1200" kern="1200" baseline="0" dirty="0" smtClean="0">
                          <a:solidFill>
                            <a:schemeClr val="dk1"/>
                          </a:solidFill>
                          <a:latin typeface="+mn-ea"/>
                          <a:ea typeface="+mn-ea"/>
                          <a:cs typeface="+mn-cs"/>
                        </a:rPr>
                        <a:t>テンプレート作成</a:t>
                      </a:r>
                    </a:p>
                    <a:p>
                      <a:r>
                        <a:rPr kumimoji="1" lang="en-US" altLang="ja-JP" sz="1200" kern="1200" baseline="0" dirty="0" smtClean="0">
                          <a:solidFill>
                            <a:schemeClr val="dk1"/>
                          </a:solidFill>
                          <a:latin typeface="+mn-ea"/>
                          <a:ea typeface="+mn-ea"/>
                          <a:cs typeface="+mn-cs"/>
                        </a:rPr>
                        <a:t>App</a:t>
                      </a:r>
                      <a:r>
                        <a:rPr kumimoji="1" lang="ja-JP" altLang="en-US" sz="1200" kern="1200" baseline="0" dirty="0" smtClean="0">
                          <a:solidFill>
                            <a:schemeClr val="dk1"/>
                          </a:solidFill>
                          <a:latin typeface="+mn-ea"/>
                          <a:ea typeface="+mn-ea"/>
                          <a:cs typeface="+mn-cs"/>
                        </a:rPr>
                        <a:t>開発者向け</a:t>
                      </a:r>
                    </a:p>
                    <a:p>
                      <a:r>
                        <a:rPr kumimoji="1" lang="en-US" altLang="ja-JP" sz="1200" kern="1200" baseline="0" dirty="0" err="1" smtClean="0">
                          <a:solidFill>
                            <a:schemeClr val="dk1"/>
                          </a:solidFill>
                          <a:latin typeface="+mn-ea"/>
                          <a:ea typeface="+mn-ea"/>
                          <a:cs typeface="+mn-cs"/>
                        </a:rPr>
                        <a:t>Docker</a:t>
                      </a:r>
                      <a:r>
                        <a:rPr kumimoji="1" lang="en-US" altLang="ja-JP" sz="1200" kern="1200" baseline="0" dirty="0" smtClean="0">
                          <a:solidFill>
                            <a:schemeClr val="dk1"/>
                          </a:solidFill>
                          <a:latin typeface="+mn-ea"/>
                          <a:ea typeface="+mn-ea"/>
                          <a:cs typeface="+mn-cs"/>
                        </a:rPr>
                        <a:t>/</a:t>
                      </a:r>
                      <a:r>
                        <a:rPr kumimoji="1" lang="en-US" altLang="ja-JP" sz="1200" kern="1200" baseline="0" dirty="0" err="1" smtClean="0">
                          <a:solidFill>
                            <a:schemeClr val="dk1"/>
                          </a:solidFill>
                          <a:latin typeface="+mn-ea"/>
                          <a:ea typeface="+mn-ea"/>
                          <a:cs typeface="+mn-cs"/>
                        </a:rPr>
                        <a:t>OpenShift</a:t>
                      </a:r>
                      <a:r>
                        <a:rPr kumimoji="1" lang="ja-JP" altLang="en-US" sz="1200" kern="1200" baseline="0" dirty="0" smtClean="0">
                          <a:solidFill>
                            <a:schemeClr val="dk1"/>
                          </a:solidFill>
                          <a:latin typeface="+mn-ea"/>
                          <a:ea typeface="+mn-ea"/>
                          <a:cs typeface="+mn-cs"/>
                        </a:rPr>
                        <a:t>の教育</a:t>
                      </a:r>
                      <a:endParaRPr kumimoji="1" lang="ja-JP" altLang="en-US" sz="1200" b="0" dirty="0">
                        <a:latin typeface="+mn-ea"/>
                        <a:ea typeface="+mn-ea"/>
                      </a:endParaRPr>
                    </a:p>
                  </a:txBody>
                  <a:tcPr/>
                </a:tc>
                <a:tc>
                  <a:txBody>
                    <a:bodyPr/>
                    <a:lstStyle/>
                    <a:p>
                      <a:r>
                        <a:rPr kumimoji="1" lang="en-US" altLang="ja-JP" sz="1200" kern="1200" baseline="0" dirty="0" smtClean="0">
                          <a:solidFill>
                            <a:schemeClr val="dk1"/>
                          </a:solidFill>
                          <a:latin typeface="+mn-ea"/>
                          <a:ea typeface="+mn-ea"/>
                          <a:cs typeface="+mn-cs"/>
                        </a:rPr>
                        <a:t>App</a:t>
                      </a:r>
                      <a:r>
                        <a:rPr kumimoji="1" lang="ja-JP" altLang="en-US" sz="1200" kern="1200" baseline="0" dirty="0" smtClean="0">
                          <a:solidFill>
                            <a:schemeClr val="dk1"/>
                          </a:solidFill>
                          <a:latin typeface="+mn-ea"/>
                          <a:ea typeface="+mn-ea"/>
                          <a:cs typeface="+mn-cs"/>
                        </a:rPr>
                        <a:t>開発者向け</a:t>
                      </a:r>
                    </a:p>
                    <a:p>
                      <a:r>
                        <a:rPr kumimoji="1" lang="en-US" altLang="ja-JP" sz="1200" kern="1200" baseline="0" dirty="0" err="1" smtClean="0">
                          <a:solidFill>
                            <a:schemeClr val="dk1"/>
                          </a:solidFill>
                          <a:latin typeface="+mn-ea"/>
                          <a:ea typeface="+mn-ea"/>
                          <a:cs typeface="+mn-cs"/>
                        </a:rPr>
                        <a:t>Docker</a:t>
                      </a:r>
                      <a:r>
                        <a:rPr kumimoji="1" lang="en-US" altLang="ja-JP" sz="1200" kern="1200" baseline="0" dirty="0" smtClean="0">
                          <a:solidFill>
                            <a:schemeClr val="dk1"/>
                          </a:solidFill>
                          <a:latin typeface="+mn-ea"/>
                          <a:ea typeface="+mn-ea"/>
                          <a:cs typeface="+mn-cs"/>
                        </a:rPr>
                        <a:t>/</a:t>
                      </a:r>
                      <a:r>
                        <a:rPr kumimoji="1" lang="en-US" altLang="ja-JP" sz="1200" kern="1200" baseline="0" dirty="0" err="1" smtClean="0">
                          <a:solidFill>
                            <a:schemeClr val="dk1"/>
                          </a:solidFill>
                          <a:latin typeface="+mn-ea"/>
                          <a:ea typeface="+mn-ea"/>
                          <a:cs typeface="+mn-cs"/>
                        </a:rPr>
                        <a:t>OpenShift</a:t>
                      </a:r>
                      <a:r>
                        <a:rPr kumimoji="1" lang="ja-JP" altLang="en-US" sz="1200" kern="1200" baseline="0" dirty="0" smtClean="0">
                          <a:solidFill>
                            <a:schemeClr val="dk1"/>
                          </a:solidFill>
                          <a:latin typeface="+mn-ea"/>
                          <a:ea typeface="+mn-ea"/>
                          <a:cs typeface="+mn-cs"/>
                        </a:rPr>
                        <a:t>の教育</a:t>
                      </a:r>
                      <a:endParaRPr kumimoji="1" lang="ja-JP" altLang="en-US" sz="1200" b="0" dirty="0">
                        <a:latin typeface="+mn-ea"/>
                        <a:ea typeface="+mn-ea"/>
                      </a:endParaRPr>
                    </a:p>
                  </a:txBody>
                  <a:tcPr/>
                </a:tc>
              </a:tr>
              <a:tr h="359990">
                <a:tc>
                  <a:txBody>
                    <a:bodyPr/>
                    <a:lstStyle/>
                    <a:p>
                      <a:r>
                        <a:rPr kumimoji="1" lang="ja-JP" altLang="en-US" sz="1400" b="0" dirty="0" smtClean="0">
                          <a:latin typeface="+mn-ea"/>
                          <a:ea typeface="+mn-ea"/>
                        </a:rPr>
                        <a:t>期間</a:t>
                      </a:r>
                      <a:endParaRPr kumimoji="1" lang="ja-JP" altLang="en-US" sz="1400" b="0" dirty="0">
                        <a:latin typeface="+mn-ea"/>
                        <a:ea typeface="+mn-ea"/>
                      </a:endParaRPr>
                    </a:p>
                  </a:txBody>
                  <a:tcPr/>
                </a:tc>
                <a:tc>
                  <a:txBody>
                    <a:bodyPr/>
                    <a:lstStyle/>
                    <a:p>
                      <a:r>
                        <a:rPr lang="en-US" altLang="ja-JP" sz="1200" baseline="0" dirty="0" smtClean="0">
                          <a:latin typeface="+mn-ea"/>
                          <a:ea typeface="+mn-ea"/>
                        </a:rPr>
                        <a:t>1.25</a:t>
                      </a:r>
                      <a:r>
                        <a:rPr lang="ja-JP" altLang="en-US" sz="1200" baseline="0" dirty="0" smtClean="0">
                          <a:latin typeface="+mn-ea"/>
                          <a:ea typeface="+mn-ea"/>
                        </a:rPr>
                        <a:t>ヶ月</a:t>
                      </a:r>
                      <a:endParaRPr kumimoji="1" lang="ja-JP" altLang="en-US" sz="1200" b="0" dirty="0">
                        <a:latin typeface="+mn-ea"/>
                        <a:ea typeface="+mn-ea"/>
                      </a:endParaRPr>
                    </a:p>
                  </a:txBody>
                  <a:tcPr/>
                </a:tc>
                <a:tc>
                  <a:txBody>
                    <a:bodyPr/>
                    <a:lstStyle/>
                    <a:p>
                      <a:r>
                        <a:rPr lang="en-US" altLang="ja-JP" sz="1200" baseline="0" dirty="0" smtClean="0">
                          <a:latin typeface="+mn-ea"/>
                          <a:ea typeface="+mn-ea"/>
                        </a:rPr>
                        <a:t>1〜2</a:t>
                      </a:r>
                      <a:r>
                        <a:rPr lang="ja-JP" altLang="en-US" sz="1200" baseline="0" dirty="0" smtClean="0">
                          <a:latin typeface="+mn-ea"/>
                          <a:ea typeface="+mn-ea"/>
                        </a:rPr>
                        <a:t>ヶ月</a:t>
                      </a:r>
                      <a:endParaRPr kumimoji="1" lang="ja-JP" altLang="en-US" sz="1200" b="0" dirty="0">
                        <a:latin typeface="+mn-ea"/>
                        <a:ea typeface="+mn-ea"/>
                      </a:endParaRPr>
                    </a:p>
                  </a:txBody>
                  <a:tcPr/>
                </a:tc>
                <a:tc>
                  <a:txBody>
                    <a:bodyPr/>
                    <a:lstStyle/>
                    <a:p>
                      <a:r>
                        <a:rPr lang="en-US" altLang="ja-JP" sz="1200" baseline="0" dirty="0" smtClean="0">
                          <a:latin typeface="+mn-ea"/>
                          <a:ea typeface="+mn-ea"/>
                        </a:rPr>
                        <a:t>4</a:t>
                      </a:r>
                      <a:r>
                        <a:rPr lang="ja-JP" altLang="en-US" sz="1200" baseline="0" dirty="0" smtClean="0">
                          <a:latin typeface="+mn-ea"/>
                          <a:ea typeface="+mn-ea"/>
                        </a:rPr>
                        <a:t>ヶ月</a:t>
                      </a:r>
                      <a:endParaRPr kumimoji="1" lang="ja-JP" altLang="en-US" sz="1200" b="0" dirty="0">
                        <a:latin typeface="+mn-ea"/>
                        <a:ea typeface="+mn-ea"/>
                      </a:endParaRPr>
                    </a:p>
                  </a:txBody>
                  <a:tcPr/>
                </a:tc>
                <a:tc>
                  <a:txBody>
                    <a:bodyPr/>
                    <a:lstStyle/>
                    <a:p>
                      <a:endParaRPr kumimoji="1" lang="ja-JP" altLang="en-US" sz="1200" b="0" dirty="0">
                        <a:latin typeface="+mn-ea"/>
                        <a:ea typeface="+mn-ea"/>
                      </a:endParaRPr>
                    </a:p>
                  </a:txBody>
                  <a:tcPr/>
                </a:tc>
              </a:tr>
              <a:tr h="637782">
                <a:tc>
                  <a:txBody>
                    <a:bodyPr/>
                    <a:lstStyle/>
                    <a:p>
                      <a:r>
                        <a:rPr kumimoji="1" lang="en-US" altLang="ja-JP" sz="1400" b="0" dirty="0" err="1" smtClean="0">
                          <a:latin typeface="+mn-ea"/>
                          <a:ea typeface="+mn-ea"/>
                        </a:rPr>
                        <a:t>RedHat</a:t>
                      </a:r>
                      <a:endParaRPr kumimoji="1" lang="en-US" altLang="ja-JP" sz="1400" b="0" dirty="0" smtClean="0">
                        <a:latin typeface="+mn-ea"/>
                        <a:ea typeface="+mn-ea"/>
                      </a:endParaRPr>
                    </a:p>
                    <a:p>
                      <a:r>
                        <a:rPr kumimoji="1" lang="ja-JP" altLang="en-US" sz="1400" b="0" dirty="0" smtClean="0">
                          <a:latin typeface="+mn-ea"/>
                          <a:ea typeface="+mn-ea"/>
                        </a:rPr>
                        <a:t>コンサルティング</a:t>
                      </a:r>
                      <a:endParaRPr kumimoji="1" lang="ja-JP" altLang="en-US" sz="1400" b="0" dirty="0">
                        <a:latin typeface="+mn-ea"/>
                        <a:ea typeface="+mn-ea"/>
                      </a:endParaRPr>
                    </a:p>
                  </a:txBody>
                  <a:tcPr/>
                </a:tc>
                <a:tc>
                  <a:txBody>
                    <a:bodyPr/>
                    <a:lstStyle/>
                    <a:p>
                      <a:pPr algn="l"/>
                      <a:r>
                        <a:rPr lang="zh-TW" altLang="en-US" sz="1200" baseline="0" dirty="0" smtClean="0">
                          <a:latin typeface="+mn-ea"/>
                          <a:ea typeface="+mn-ea"/>
                        </a:rPr>
                        <a:t>環境構築支援</a:t>
                      </a:r>
                    </a:p>
                    <a:p>
                      <a:pPr algn="l"/>
                      <a:r>
                        <a:rPr lang="ja-JP" altLang="en-US" sz="1200" baseline="0" dirty="0" smtClean="0">
                          <a:latin typeface="+mn-ea"/>
                          <a:ea typeface="+mn-ea"/>
                        </a:rPr>
                        <a:t>スキルトランスファー</a:t>
                      </a:r>
                    </a:p>
                    <a:p>
                      <a:pPr algn="l"/>
                      <a:r>
                        <a:rPr lang="en-US" altLang="ja-JP" sz="1200" baseline="0" dirty="0" smtClean="0">
                          <a:latin typeface="+mn-ea"/>
                          <a:ea typeface="+mn-ea"/>
                        </a:rPr>
                        <a:t>Q&amp;A</a:t>
                      </a:r>
                      <a:endParaRPr kumimoji="1" lang="ja-JP" altLang="en-US" sz="1200" b="0" dirty="0">
                        <a:latin typeface="+mn-ea"/>
                        <a:ea typeface="+mn-ea"/>
                      </a:endParaRPr>
                    </a:p>
                  </a:txBody>
                  <a:tcPr/>
                </a:tc>
                <a:tc>
                  <a:txBody>
                    <a:bodyPr/>
                    <a:lstStyle/>
                    <a:p>
                      <a:pPr algn="l"/>
                      <a:r>
                        <a:rPr lang="ja-JP" altLang="en-US" sz="1200" baseline="0" dirty="0" smtClean="0">
                          <a:latin typeface="+mn-ea"/>
                          <a:ea typeface="+mn-ea"/>
                        </a:rPr>
                        <a:t>スキルトランスファー</a:t>
                      </a:r>
                    </a:p>
                    <a:p>
                      <a:pPr algn="l"/>
                      <a:r>
                        <a:rPr lang="en-US" altLang="ja-JP" sz="1200" baseline="0" dirty="0" smtClean="0">
                          <a:latin typeface="+mn-ea"/>
                          <a:ea typeface="+mn-ea"/>
                        </a:rPr>
                        <a:t>Q&amp;A</a:t>
                      </a:r>
                    </a:p>
                  </a:txBody>
                  <a:tcPr/>
                </a:tc>
                <a:tc>
                  <a:txBody>
                    <a:bodyPr/>
                    <a:lstStyle/>
                    <a:p>
                      <a:pPr algn="l"/>
                      <a:r>
                        <a:rPr lang="zh-TW" altLang="en-US" sz="1200" baseline="0" dirty="0" smtClean="0">
                          <a:latin typeface="+mn-ea"/>
                          <a:ea typeface="+mn-ea"/>
                        </a:rPr>
                        <a:t>環境構築支援</a:t>
                      </a:r>
                    </a:p>
                    <a:p>
                      <a:pPr algn="l"/>
                      <a:r>
                        <a:rPr lang="ja-JP" altLang="en-US" sz="1200" baseline="0" dirty="0" smtClean="0">
                          <a:latin typeface="+mn-ea"/>
                          <a:ea typeface="+mn-ea"/>
                        </a:rPr>
                        <a:t>スキルトランスファー</a:t>
                      </a:r>
                    </a:p>
                    <a:p>
                      <a:pPr algn="l"/>
                      <a:r>
                        <a:rPr lang="en-US" altLang="ja-JP" sz="1200" baseline="0" dirty="0" smtClean="0">
                          <a:latin typeface="+mn-ea"/>
                          <a:ea typeface="+mn-ea"/>
                        </a:rPr>
                        <a:t>Q&amp;A</a:t>
                      </a:r>
                    </a:p>
                  </a:txBody>
                  <a:tcPr/>
                </a:tc>
                <a:tc>
                  <a:txBody>
                    <a:bodyPr/>
                    <a:lstStyle/>
                    <a:p>
                      <a:pPr algn="l"/>
                      <a:r>
                        <a:rPr lang="en-US" altLang="ja-JP" sz="1200" baseline="0" dirty="0" smtClean="0">
                          <a:latin typeface="+mn-ea"/>
                          <a:ea typeface="+mn-ea"/>
                        </a:rPr>
                        <a:t>Q&amp;A</a:t>
                      </a:r>
                      <a:endParaRPr kumimoji="1" lang="ja-JP" altLang="en-US" sz="1200" b="0" dirty="0">
                        <a:latin typeface="+mn-ea"/>
                        <a:ea typeface="+mn-ea"/>
                      </a:endParaRPr>
                    </a:p>
                  </a:txBody>
                  <a:tcPr/>
                </a:tc>
              </a:tr>
              <a:tr h="637782">
                <a:tc>
                  <a:txBody>
                    <a:bodyPr/>
                    <a:lstStyle/>
                    <a:p>
                      <a:r>
                        <a:rPr kumimoji="1" lang="en-US" altLang="ja-JP" sz="1400" b="0" dirty="0" err="1" smtClean="0">
                          <a:latin typeface="+mn-ea"/>
                          <a:ea typeface="+mn-ea"/>
                        </a:rPr>
                        <a:t>RedHat</a:t>
                      </a:r>
                      <a:r>
                        <a:rPr kumimoji="1" lang="en-US" altLang="ja-JP" sz="1400" b="0" dirty="0" smtClean="0">
                          <a:latin typeface="+mn-ea"/>
                          <a:ea typeface="+mn-ea"/>
                        </a:rPr>
                        <a:t> </a:t>
                      </a:r>
                    </a:p>
                    <a:p>
                      <a:r>
                        <a:rPr kumimoji="1" lang="en-US" altLang="ja-JP" sz="1400" b="0" dirty="0" smtClean="0">
                          <a:latin typeface="+mn-ea"/>
                          <a:ea typeface="+mn-ea"/>
                        </a:rPr>
                        <a:t>GLS</a:t>
                      </a:r>
                      <a:endParaRPr kumimoji="1" lang="ja-JP" altLang="en-US" sz="1400" b="0" dirty="0">
                        <a:latin typeface="+mn-ea"/>
                        <a:ea typeface="+mn-ea"/>
                      </a:endParaRPr>
                    </a:p>
                  </a:txBody>
                  <a:tcPr/>
                </a:tc>
                <a:tc>
                  <a:txBody>
                    <a:bodyPr/>
                    <a:lstStyle/>
                    <a:p>
                      <a:r>
                        <a:rPr kumimoji="1" lang="en-US" altLang="ja-JP" sz="1200" kern="1200" baseline="0" dirty="0" smtClean="0">
                          <a:solidFill>
                            <a:schemeClr val="dk1"/>
                          </a:solidFill>
                          <a:latin typeface="+mn-ea"/>
                          <a:ea typeface="+mn-ea"/>
                          <a:cs typeface="+mn-cs"/>
                        </a:rPr>
                        <a:t>DO-280 </a:t>
                      </a:r>
                      <a:r>
                        <a:rPr kumimoji="1" lang="en-US" altLang="ja-JP" sz="1200" kern="1200" baseline="0" dirty="0" err="1" smtClean="0">
                          <a:solidFill>
                            <a:schemeClr val="dk1"/>
                          </a:solidFill>
                          <a:latin typeface="+mn-ea"/>
                          <a:ea typeface="+mn-ea"/>
                          <a:cs typeface="+mn-cs"/>
                        </a:rPr>
                        <a:t>OpenShift</a:t>
                      </a:r>
                      <a:endParaRPr kumimoji="1" lang="en-US" altLang="ja-JP" sz="1200" kern="1200" baseline="0" dirty="0" smtClean="0">
                        <a:solidFill>
                          <a:schemeClr val="dk1"/>
                        </a:solidFill>
                        <a:latin typeface="+mn-ea"/>
                        <a:ea typeface="+mn-ea"/>
                        <a:cs typeface="+mn-cs"/>
                      </a:endParaRPr>
                    </a:p>
                    <a:p>
                      <a:r>
                        <a:rPr kumimoji="1" lang="en-US" altLang="ja-JP" sz="1200" kern="1200" baseline="0" dirty="0" smtClean="0">
                          <a:solidFill>
                            <a:schemeClr val="dk1"/>
                          </a:solidFill>
                          <a:latin typeface="+mn-ea"/>
                          <a:ea typeface="+mn-ea"/>
                          <a:cs typeface="+mn-cs"/>
                        </a:rPr>
                        <a:t>Administration</a:t>
                      </a:r>
                      <a:endParaRPr kumimoji="1" lang="ja-JP" altLang="en-US" sz="1200" b="0" dirty="0">
                        <a:latin typeface="+mn-ea"/>
                        <a:ea typeface="+mn-ea"/>
                      </a:endParaRPr>
                    </a:p>
                  </a:txBody>
                  <a:tcPr/>
                </a:tc>
                <a:tc>
                  <a:txBody>
                    <a:bodyPr/>
                    <a:lstStyle/>
                    <a:p>
                      <a:endParaRPr kumimoji="1" lang="ja-JP" altLang="en-US" sz="1200" b="0" dirty="0">
                        <a:latin typeface="+mn-ea"/>
                        <a:ea typeface="+mn-ea"/>
                      </a:endParaRPr>
                    </a:p>
                  </a:txBody>
                  <a:tcPr/>
                </a:tc>
                <a:tc>
                  <a:txBody>
                    <a:bodyPr/>
                    <a:lstStyle/>
                    <a:p>
                      <a:endParaRPr kumimoji="1" lang="ja-JP" altLang="en-US" sz="1200" b="0" dirty="0">
                        <a:latin typeface="+mn-ea"/>
                        <a:ea typeface="+mn-ea"/>
                      </a:endParaRPr>
                    </a:p>
                  </a:txBody>
                  <a:tcPr/>
                </a:tc>
                <a:tc>
                  <a:txBody>
                    <a:bodyPr/>
                    <a:lstStyle/>
                    <a:p>
                      <a:endParaRPr kumimoji="1" lang="ja-JP" altLang="en-US" sz="1200" b="0" dirty="0">
                        <a:latin typeface="+mn-ea"/>
                        <a:ea typeface="+mn-ea"/>
                      </a:endParaRPr>
                    </a:p>
                  </a:txBody>
                  <a:tcPr/>
                </a:tc>
              </a:tr>
            </a:tbl>
          </a:graphicData>
        </a:graphic>
      </p:graphicFrame>
      <p:sp>
        <p:nvSpPr>
          <p:cNvPr id="13" name="ホームベース 12"/>
          <p:cNvSpPr/>
          <p:nvPr/>
        </p:nvSpPr>
        <p:spPr bwMode="auto">
          <a:xfrm>
            <a:off x="6790567" y="1998310"/>
            <a:ext cx="2052000" cy="360040"/>
          </a:xfrm>
          <a:prstGeom prst="homePlate">
            <a:avLst/>
          </a:prstGeom>
          <a:solidFill>
            <a:schemeClr val="accent3">
              <a:lumMod val="20000"/>
              <a:lumOff val="80000"/>
            </a:schemeClr>
          </a:solidFill>
          <a:ln w="28575" cap="flat" cmpd="sng" algn="ctr">
            <a:solidFill>
              <a:schemeClr val="bg1">
                <a:lumMod val="65000"/>
              </a:schemeClr>
            </a:solidFill>
            <a:prstDash val="solid"/>
            <a:round/>
            <a:headEnd type="none" w="sm" len="sm"/>
            <a:tailEnd type="none" w="sm" len="sm"/>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ja-JP" sz="1200" dirty="0" smtClean="0">
                <a:latin typeface="+mn-ea"/>
                <a:ea typeface="+mn-ea"/>
                <a:cs typeface="Meiryo UI" panose="020B0604030504040204" pitchFamily="50" charset="-128"/>
              </a:rPr>
              <a:t>Phase 4</a:t>
            </a:r>
          </a:p>
          <a:p>
            <a:pPr algn="ctr" fontAlgn="base">
              <a:spcBef>
                <a:spcPct val="0"/>
              </a:spcBef>
              <a:spcAft>
                <a:spcPct val="0"/>
              </a:spcAft>
            </a:pPr>
            <a:r>
              <a:rPr kumimoji="1" lang="en-US" altLang="ja-JP" sz="1200" dirty="0" err="1" smtClean="0">
                <a:latin typeface="+mn-ea"/>
                <a:ea typeface="+mn-ea"/>
                <a:cs typeface="Meiryo UI" panose="020B0604030504040204" pitchFamily="50" charset="-128"/>
              </a:rPr>
              <a:t>PaaS</a:t>
            </a:r>
            <a:r>
              <a:rPr kumimoji="1" lang="ja-JP" altLang="en-US" sz="1200" dirty="0" smtClean="0">
                <a:latin typeface="+mn-ea"/>
                <a:ea typeface="+mn-ea"/>
                <a:cs typeface="Meiryo UI" panose="020B0604030504040204" pitchFamily="50" charset="-128"/>
              </a:rPr>
              <a:t>基盤提供</a:t>
            </a:r>
          </a:p>
        </p:txBody>
      </p:sp>
    </p:spTree>
    <p:extLst>
      <p:ext uri="{BB962C8B-B14F-4D97-AF65-F5344CB8AC3E}">
        <p14:creationId xmlns="" xmlns:p14="http://schemas.microsoft.com/office/powerpoint/2010/main" val="36406589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5"/>
          <p:cNvSpPr>
            <a:spLocks noChangeArrowheads="1"/>
          </p:cNvSpPr>
          <p:nvPr/>
        </p:nvSpPr>
        <p:spPr bwMode="gray">
          <a:xfrm>
            <a:off x="3800076" y="1070084"/>
            <a:ext cx="4984393" cy="5294626"/>
          </a:xfrm>
          <a:prstGeom prst="rect">
            <a:avLst/>
          </a:prstGeom>
          <a:solidFill>
            <a:schemeClr val="accent5">
              <a:lumMod val="20000"/>
              <a:lumOff val="80000"/>
              <a:alpha val="20000"/>
            </a:schemeClr>
          </a:solidFill>
          <a:ln w="19050" algn="ctr">
            <a:solidFill>
              <a:schemeClr val="tx1"/>
            </a:solidFill>
            <a:miter lim="800000"/>
            <a:headEnd/>
            <a:tailEnd/>
          </a:ln>
        </p:spPr>
        <p:txBody>
          <a:bodyPr wrap="square" anchor="t"/>
          <a:lstStyle/>
          <a:p>
            <a:r>
              <a:rPr kumimoji="0" lang="en-US" altLang="ja-JP" dirty="0" smtClean="0">
                <a:latin typeface="+mn-ea"/>
                <a:ea typeface="+mn-ea"/>
                <a:cs typeface="Meiryo UI" pitchFamily="50" charset="-128"/>
              </a:rPr>
              <a:t>Ops</a:t>
            </a:r>
            <a:endParaRPr kumimoji="0" lang="en-US" altLang="ja-JP" dirty="0">
              <a:latin typeface="+mn-ea"/>
              <a:ea typeface="+mn-ea"/>
              <a:cs typeface="Meiryo UI" pitchFamily="50" charset="-128"/>
            </a:endParaRPr>
          </a:p>
        </p:txBody>
      </p:sp>
      <p:sp>
        <p:nvSpPr>
          <p:cNvPr id="45" name="Rectangle 15"/>
          <p:cNvSpPr>
            <a:spLocks noChangeArrowheads="1"/>
          </p:cNvSpPr>
          <p:nvPr/>
        </p:nvSpPr>
        <p:spPr bwMode="gray">
          <a:xfrm>
            <a:off x="567607" y="1070084"/>
            <a:ext cx="2647704" cy="5294626"/>
          </a:xfrm>
          <a:prstGeom prst="rect">
            <a:avLst/>
          </a:prstGeom>
          <a:solidFill>
            <a:schemeClr val="tx2">
              <a:lumMod val="20000"/>
              <a:lumOff val="80000"/>
              <a:alpha val="20000"/>
            </a:schemeClr>
          </a:solidFill>
          <a:ln w="19050" algn="ctr">
            <a:solidFill>
              <a:schemeClr val="tx1"/>
            </a:solidFill>
            <a:miter lim="800000"/>
            <a:headEnd/>
            <a:tailEnd/>
          </a:ln>
        </p:spPr>
        <p:txBody>
          <a:bodyPr wrap="square" anchor="t"/>
          <a:lstStyle/>
          <a:p>
            <a:r>
              <a:rPr kumimoji="0" lang="en-US" altLang="ja-JP" dirty="0" smtClean="0">
                <a:latin typeface="+mn-ea"/>
                <a:ea typeface="+mn-ea"/>
                <a:cs typeface="Meiryo UI" pitchFamily="50" charset="-128"/>
              </a:rPr>
              <a:t>Dev</a:t>
            </a:r>
            <a:endParaRPr kumimoji="0" lang="en-US" altLang="ja-JP" dirty="0">
              <a:latin typeface="+mn-ea"/>
              <a:ea typeface="+mn-ea"/>
              <a:cs typeface="Meiryo UI" pitchFamily="50" charset="-128"/>
            </a:endParaRPr>
          </a:p>
        </p:txBody>
      </p:sp>
      <p:sp>
        <p:nvSpPr>
          <p:cNvPr id="4" name="角丸四角形 34"/>
          <p:cNvSpPr/>
          <p:nvPr/>
        </p:nvSpPr>
        <p:spPr bwMode="auto">
          <a:xfrm>
            <a:off x="4980673" y="1728424"/>
            <a:ext cx="1458162" cy="815542"/>
          </a:xfrm>
          <a:prstGeom prst="roundRect">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Project Owner</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Kitsuki</a:t>
            </a:r>
            <a:r>
              <a:rPr kumimoji="1" lang="en-US" altLang="ja-JP" sz="1400" b="0" i="0" u="none" strike="noStrike" cap="none" normalizeH="0" baseline="0" dirty="0" smtClean="0">
                <a:ln>
                  <a:noFill/>
                </a:ln>
                <a:solidFill>
                  <a:schemeClr val="bg1"/>
                </a:solidFill>
                <a:effectLst/>
                <a:latin typeface="+mn-ea"/>
                <a:ea typeface="+mn-ea"/>
                <a:cs typeface="Meiryo UI" panose="020B0604030504040204" pitchFamily="50" charset="-128"/>
              </a:rPr>
              <a:t>-1</a:t>
            </a:r>
          </a:p>
          <a:p>
            <a:pPr algn="ctr" fontAlgn="base">
              <a:spcBef>
                <a:spcPct val="0"/>
              </a:spcBef>
              <a:spcAft>
                <a:spcPct val="0"/>
              </a:spcAft>
            </a:pPr>
            <a:r>
              <a:rPr lang="en-US" altLang="ja-JP" sz="1400" dirty="0" err="1" smtClean="0">
                <a:solidFill>
                  <a:schemeClr val="bg1"/>
                </a:solidFill>
                <a:latin typeface="+mn-ea"/>
                <a:ea typeface="+mn-ea"/>
                <a:cs typeface="Meiryo UI" panose="020B0604030504040204" pitchFamily="50" charset="-128"/>
              </a:rPr>
              <a:t>Ishijima</a:t>
            </a:r>
            <a:r>
              <a:rPr lang="ja-JP" altLang="en-US" sz="1400" dirty="0" err="1" smtClean="0">
                <a:solidFill>
                  <a:schemeClr val="bg1"/>
                </a:solidFill>
                <a:latin typeface="+mn-ea"/>
                <a:ea typeface="+mn-ea"/>
                <a:cs typeface="Meiryo UI" panose="020B0604030504040204" pitchFamily="50" charset="-128"/>
              </a:rPr>
              <a:t>ｰ</a:t>
            </a:r>
            <a:r>
              <a:rPr lang="en-US" altLang="ja-JP" sz="1400" dirty="0" smtClean="0">
                <a:solidFill>
                  <a:schemeClr val="bg1"/>
                </a:solidFill>
                <a:latin typeface="+mn-ea"/>
                <a:ea typeface="+mn-ea"/>
                <a:cs typeface="Meiryo UI" panose="020B0604030504040204" pitchFamily="50" charset="-128"/>
              </a:rPr>
              <a:t>S</a:t>
            </a:r>
            <a:endParaRPr lang="en-US" altLang="ja-JP" sz="1400" dirty="0">
              <a:solidFill>
                <a:schemeClr val="bg1"/>
              </a:solidFill>
              <a:latin typeface="+mn-ea"/>
              <a:ea typeface="+mn-ea"/>
              <a:cs typeface="Meiryo UI" panose="020B0604030504040204" pitchFamily="50" charset="-128"/>
            </a:endParaRPr>
          </a:p>
        </p:txBody>
      </p:sp>
      <p:sp>
        <p:nvSpPr>
          <p:cNvPr id="6" name="角丸四角形 36"/>
          <p:cNvSpPr/>
          <p:nvPr/>
        </p:nvSpPr>
        <p:spPr bwMode="auto">
          <a:xfrm>
            <a:off x="4991075" y="3610319"/>
            <a:ext cx="1447760" cy="754315"/>
          </a:xfrm>
          <a:prstGeom prst="roundRect">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Project Leader</a:t>
            </a:r>
            <a:endParaRPr lang="en-US" altLang="ja-JP" sz="1400" dirty="0">
              <a:solidFill>
                <a:schemeClr val="bg1"/>
              </a:solidFill>
              <a:latin typeface="+mn-ea"/>
              <a:ea typeface="+mn-ea"/>
              <a:cs typeface="Meiryo UI"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Yasuda, Chiba</a:t>
            </a:r>
          </a:p>
        </p:txBody>
      </p:sp>
      <p:sp>
        <p:nvSpPr>
          <p:cNvPr id="7" name="角丸四角形 37"/>
          <p:cNvSpPr/>
          <p:nvPr/>
        </p:nvSpPr>
        <p:spPr bwMode="auto">
          <a:xfrm>
            <a:off x="4025544" y="4609493"/>
            <a:ext cx="1564421" cy="781070"/>
          </a:xfrm>
          <a:prstGeom prst="roundRect">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altLang="ja-JP" sz="1400" dirty="0" err="1" smtClean="0">
                <a:solidFill>
                  <a:schemeClr val="bg1"/>
                </a:solidFill>
                <a:latin typeface="+mn-ea"/>
                <a:ea typeface="+mn-ea"/>
                <a:cs typeface="Meiryo UI" panose="020B0604030504040204" pitchFamily="50" charset="-128"/>
              </a:rPr>
              <a:t>PaaS</a:t>
            </a:r>
            <a:r>
              <a:rPr lang="en-US" altLang="ja-JP" sz="1400" dirty="0" smtClean="0">
                <a:solidFill>
                  <a:schemeClr val="bg1"/>
                </a:solidFill>
                <a:latin typeface="+mn-ea"/>
                <a:ea typeface="+mn-ea"/>
                <a:cs typeface="Meiryo UI" panose="020B0604030504040204" pitchFamily="50" charset="-128"/>
              </a:rPr>
              <a:t> Req. Arch Definition</a:t>
            </a:r>
          </a:p>
          <a:p>
            <a:pPr algn="ctr" fontAlgn="base">
              <a:spcBef>
                <a:spcPct val="0"/>
              </a:spcBef>
              <a:spcAft>
                <a:spcPct val="0"/>
              </a:spcAft>
            </a:pPr>
            <a:r>
              <a:rPr lang="en-US" altLang="ja-JP" sz="1400" dirty="0" smtClean="0">
                <a:solidFill>
                  <a:schemeClr val="bg1"/>
                </a:solidFill>
                <a:latin typeface="+mn-ea"/>
                <a:ea typeface="+mn-ea"/>
                <a:cs typeface="Meiryo UI" panose="020B0604030504040204" pitchFamily="50" charset="-128"/>
              </a:rPr>
              <a:t>Chiba, Tran</a:t>
            </a:r>
            <a:endParaRPr lang="ja-JP" altLang="en-US" sz="1400" dirty="0">
              <a:solidFill>
                <a:schemeClr val="bg1"/>
              </a:solidFill>
              <a:latin typeface="+mn-ea"/>
              <a:ea typeface="+mn-ea"/>
              <a:cs typeface="Meiryo UI" panose="020B0604030504040204" pitchFamily="50" charset="-128"/>
            </a:endParaRPr>
          </a:p>
        </p:txBody>
      </p:sp>
      <p:cxnSp>
        <p:nvCxnSpPr>
          <p:cNvPr id="8" name="直線矢印コネクタ 38"/>
          <p:cNvCxnSpPr>
            <a:stCxn id="4" idx="2"/>
            <a:endCxn id="14" idx="0"/>
          </p:cNvCxnSpPr>
          <p:nvPr/>
        </p:nvCxnSpPr>
        <p:spPr bwMode="auto">
          <a:xfrm>
            <a:off x="5709754" y="2543967"/>
            <a:ext cx="0" cy="192655"/>
          </a:xfrm>
          <a:prstGeom prst="straightConnector1">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角丸四角形 48"/>
          <p:cNvSpPr/>
          <p:nvPr/>
        </p:nvSpPr>
        <p:spPr bwMode="auto">
          <a:xfrm>
            <a:off x="4111966" y="5494057"/>
            <a:ext cx="1391576" cy="722138"/>
          </a:xfrm>
          <a:prstGeom prst="roundRect">
            <a:avLst/>
          </a:prstGeom>
          <a:solidFill>
            <a:schemeClr val="tx1">
              <a:lumMod val="50000"/>
              <a:lumOff val="50000"/>
            </a:schemeClr>
          </a:solidFill>
          <a:ln w="12700" cap="flat" cmpd="sng" algn="ctr">
            <a:solidFill>
              <a:srgbClr val="EBEBEB"/>
            </a:solidFill>
            <a:prstDash val="solid"/>
            <a:round/>
            <a:headEnd type="none" w="sm" len="sm"/>
            <a:tailEnd type="none" w="sm" len="sm"/>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Tech Support</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err="1" smtClean="0">
                <a:solidFill>
                  <a:schemeClr val="bg1"/>
                </a:solidFill>
                <a:latin typeface="+mn-ea"/>
                <a:ea typeface="+mn-ea"/>
                <a:cs typeface="Meiryo UI" panose="020B0604030504040204" pitchFamily="50" charset="-128"/>
              </a:rPr>
              <a:t>Redhat</a:t>
            </a:r>
            <a:endParaRPr kumimoji="1" lang="en-US" altLang="ja-JP" sz="1400" b="0" i="0" u="none" strike="noStrike" cap="none" normalizeH="0" baseline="0" dirty="0" smtClean="0">
              <a:ln>
                <a:noFill/>
              </a:ln>
              <a:solidFill>
                <a:schemeClr val="bg1"/>
              </a:solidFill>
              <a:effectLst/>
              <a:latin typeface="+mn-ea"/>
              <a:ea typeface="+mn-ea"/>
              <a:cs typeface="Meiryo UI" panose="020B0604030504040204" pitchFamily="50" charset="-128"/>
            </a:endParaRPr>
          </a:p>
        </p:txBody>
      </p:sp>
      <p:sp>
        <p:nvSpPr>
          <p:cNvPr id="14" name="角丸四角形 35"/>
          <p:cNvSpPr/>
          <p:nvPr/>
        </p:nvSpPr>
        <p:spPr bwMode="auto">
          <a:xfrm>
            <a:off x="4980673" y="2736622"/>
            <a:ext cx="1458162" cy="743449"/>
          </a:xfrm>
          <a:prstGeom prst="roundRect">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Project Manager</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Kim-3, Kudo</a:t>
            </a:r>
            <a:r>
              <a:rPr kumimoji="1" lang="en-US" altLang="ja-JP" sz="1400" b="0" i="0" u="none" strike="noStrike" cap="none" normalizeH="0" baseline="0" dirty="0" smtClean="0">
                <a:ln>
                  <a:noFill/>
                </a:ln>
                <a:solidFill>
                  <a:schemeClr val="bg1"/>
                </a:solidFill>
                <a:effectLst/>
                <a:latin typeface="+mn-ea"/>
                <a:ea typeface="+mn-ea"/>
                <a:cs typeface="Meiryo UI" panose="020B0604030504040204" pitchFamily="50" charset="-128"/>
              </a:rPr>
              <a:t>-3</a:t>
            </a:r>
            <a:endParaRPr kumimoji="1" lang="en-US" sz="1400" b="0" i="0" u="none" strike="noStrike" cap="none" normalizeH="0" baseline="0" dirty="0" smtClean="0">
              <a:ln>
                <a:noFill/>
              </a:ln>
              <a:solidFill>
                <a:schemeClr val="bg1"/>
              </a:solidFill>
              <a:effectLst/>
              <a:latin typeface="+mn-ea"/>
              <a:ea typeface="+mn-ea"/>
              <a:cs typeface="Meiryo UI" panose="020B0604030504040204" pitchFamily="50" charset="-128"/>
            </a:endParaRPr>
          </a:p>
        </p:txBody>
      </p:sp>
      <p:cxnSp>
        <p:nvCxnSpPr>
          <p:cNvPr id="15" name="直線矢印コネクタ 65"/>
          <p:cNvCxnSpPr>
            <a:stCxn id="6" idx="3"/>
            <a:endCxn id="20" idx="1"/>
          </p:cNvCxnSpPr>
          <p:nvPr/>
        </p:nvCxnSpPr>
        <p:spPr bwMode="auto">
          <a:xfrm flipV="1">
            <a:off x="6438835" y="3972851"/>
            <a:ext cx="725453" cy="14627"/>
          </a:xfrm>
          <a:prstGeom prst="straightConnector1">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直線矢印コネクタ 76"/>
          <p:cNvCxnSpPr>
            <a:stCxn id="17" idx="3"/>
            <a:endCxn id="6" idx="1"/>
          </p:cNvCxnSpPr>
          <p:nvPr/>
        </p:nvCxnSpPr>
        <p:spPr bwMode="auto">
          <a:xfrm flipV="1">
            <a:off x="2607545" y="3987478"/>
            <a:ext cx="2383530" cy="3191"/>
          </a:xfrm>
          <a:prstGeom prst="straightConnector1">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 name="角丸四角形 20"/>
          <p:cNvSpPr/>
          <p:nvPr/>
        </p:nvSpPr>
        <p:spPr bwMode="auto">
          <a:xfrm>
            <a:off x="1042529" y="3598884"/>
            <a:ext cx="1565017" cy="783568"/>
          </a:xfrm>
          <a:prstGeom prst="roundRect">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PCS Reform/Refine</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IB2 Inoue</a:t>
            </a:r>
          </a:p>
        </p:txBody>
      </p:sp>
      <p:sp>
        <p:nvSpPr>
          <p:cNvPr id="18" name="角丸四角形 21"/>
          <p:cNvSpPr/>
          <p:nvPr/>
        </p:nvSpPr>
        <p:spPr bwMode="auto">
          <a:xfrm>
            <a:off x="1042529" y="4547120"/>
            <a:ext cx="1565016" cy="722138"/>
          </a:xfrm>
          <a:prstGeom prst="roundRect">
            <a:avLst/>
          </a:prstGeom>
          <a:solidFill>
            <a:schemeClr val="tx1">
              <a:lumMod val="50000"/>
              <a:lumOff val="50000"/>
            </a:schemeClr>
          </a:solidFill>
          <a:ln w="12700" cap="flat" cmpd="sng" algn="ctr">
            <a:solidFill>
              <a:srgbClr val="EBEBEB"/>
            </a:solidFill>
            <a:prstDash val="solid"/>
            <a:round/>
            <a:headEnd type="none" w="sm" len="sm"/>
            <a:tailEnd type="none" w="sm" len="sm"/>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Design, Build</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Hitachi </a:t>
            </a:r>
            <a:endParaRPr kumimoji="1" lang="en-US" altLang="ja-JP" sz="1400" b="0" i="0" u="none" strike="noStrike" cap="none" normalizeH="0" baseline="0" dirty="0" smtClean="0">
              <a:ln>
                <a:noFill/>
              </a:ln>
              <a:solidFill>
                <a:schemeClr val="bg1"/>
              </a:solidFill>
              <a:effectLst/>
              <a:latin typeface="+mn-ea"/>
              <a:ea typeface="+mn-ea"/>
              <a:cs typeface="Meiryo UI" panose="020B0604030504040204" pitchFamily="50" charset="-128"/>
            </a:endParaRPr>
          </a:p>
        </p:txBody>
      </p:sp>
      <p:cxnSp>
        <p:nvCxnSpPr>
          <p:cNvPr id="19" name="直線矢印コネクタ 22"/>
          <p:cNvCxnSpPr>
            <a:stCxn id="17" idx="2"/>
            <a:endCxn id="18" idx="0"/>
          </p:cNvCxnSpPr>
          <p:nvPr/>
        </p:nvCxnSpPr>
        <p:spPr bwMode="auto">
          <a:xfrm>
            <a:off x="1825037" y="4382452"/>
            <a:ext cx="0" cy="164668"/>
          </a:xfrm>
          <a:prstGeom prst="straightConnector1">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 name="角丸四角形 24"/>
          <p:cNvSpPr/>
          <p:nvPr/>
        </p:nvSpPr>
        <p:spPr bwMode="auto">
          <a:xfrm>
            <a:off x="7164289" y="3581066"/>
            <a:ext cx="1416758" cy="783568"/>
          </a:xfrm>
          <a:prstGeom prst="roundRect">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DevOps Tool, Process R&amp;D</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SVO Go</a:t>
            </a:r>
          </a:p>
        </p:txBody>
      </p:sp>
      <p:sp>
        <p:nvSpPr>
          <p:cNvPr id="21" name="角丸四角形 28"/>
          <p:cNvSpPr/>
          <p:nvPr/>
        </p:nvSpPr>
        <p:spPr bwMode="auto">
          <a:xfrm>
            <a:off x="5986294" y="4609494"/>
            <a:ext cx="1610042" cy="781071"/>
          </a:xfrm>
          <a:prstGeom prst="roundRect">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altLang="ja-JP" sz="1400" dirty="0" smtClean="0">
                <a:solidFill>
                  <a:schemeClr val="bg1"/>
                </a:solidFill>
                <a:latin typeface="+mn-ea"/>
                <a:ea typeface="+mn-ea"/>
                <a:cs typeface="Meiryo UI" panose="020B0604030504040204" pitchFamily="50" charset="-128"/>
              </a:rPr>
              <a:t>Dev. Tool Req. Arch Definition</a:t>
            </a:r>
          </a:p>
          <a:p>
            <a:pPr algn="ctr" fontAlgn="base">
              <a:spcBef>
                <a:spcPct val="0"/>
              </a:spcBef>
              <a:spcAft>
                <a:spcPct val="0"/>
              </a:spcAft>
            </a:pPr>
            <a:r>
              <a:rPr lang="en-US" altLang="ja-JP" sz="1400" dirty="0" smtClean="0">
                <a:solidFill>
                  <a:schemeClr val="bg1"/>
                </a:solidFill>
                <a:latin typeface="+mn-ea"/>
                <a:ea typeface="+mn-ea"/>
                <a:cs typeface="Meiryo UI" panose="020B0604030504040204" pitchFamily="50" charset="-128"/>
              </a:rPr>
              <a:t>IS0  Yasuda, Yoshida</a:t>
            </a:r>
            <a:endParaRPr lang="ja-JP" altLang="en-US" sz="1400" dirty="0">
              <a:solidFill>
                <a:schemeClr val="bg1"/>
              </a:solidFill>
              <a:latin typeface="+mn-ea"/>
              <a:ea typeface="+mn-ea"/>
              <a:cs typeface="Meiryo UI" panose="020B0604030504040204" pitchFamily="50" charset="-128"/>
            </a:endParaRPr>
          </a:p>
        </p:txBody>
      </p:sp>
      <p:sp>
        <p:nvSpPr>
          <p:cNvPr id="22" name="角丸四角形 29"/>
          <p:cNvSpPr/>
          <p:nvPr/>
        </p:nvSpPr>
        <p:spPr bwMode="auto">
          <a:xfrm>
            <a:off x="6095527" y="5494057"/>
            <a:ext cx="1391576" cy="722138"/>
          </a:xfrm>
          <a:prstGeom prst="roundRect">
            <a:avLst/>
          </a:prstGeom>
          <a:solidFill>
            <a:schemeClr val="tx1">
              <a:lumMod val="50000"/>
              <a:lumOff val="50000"/>
            </a:schemeClr>
          </a:solidFill>
          <a:ln w="12700" cap="flat" cmpd="sng" algn="ctr">
            <a:solidFill>
              <a:srgbClr val="EBEBEB"/>
            </a:solidFill>
            <a:prstDash val="solid"/>
            <a:round/>
            <a:headEnd type="none" w="sm" len="sm"/>
            <a:tailEnd type="none" w="sm" len="sm"/>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Tech Support</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TBD</a:t>
            </a:r>
            <a:endParaRPr kumimoji="1" lang="en-US" altLang="ja-JP" sz="1400" b="0" i="0" u="none" strike="noStrike" cap="none" normalizeH="0" baseline="0" dirty="0" smtClean="0">
              <a:ln>
                <a:noFill/>
              </a:ln>
              <a:solidFill>
                <a:schemeClr val="bg1"/>
              </a:solidFill>
              <a:effectLst/>
              <a:latin typeface="+mn-ea"/>
              <a:ea typeface="+mn-ea"/>
              <a:cs typeface="Meiryo UI" panose="020B0604030504040204" pitchFamily="50" charset="-128"/>
            </a:endParaRPr>
          </a:p>
        </p:txBody>
      </p:sp>
      <p:sp>
        <p:nvSpPr>
          <p:cNvPr id="29" name="角丸四角形 34"/>
          <p:cNvSpPr/>
          <p:nvPr/>
        </p:nvSpPr>
        <p:spPr bwMode="auto">
          <a:xfrm>
            <a:off x="1101157" y="1608530"/>
            <a:ext cx="1458162" cy="815542"/>
          </a:xfrm>
          <a:prstGeom prst="roundRect">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Project Owner</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Kato-1</a:t>
            </a:r>
            <a:endParaRPr lang="en-US" altLang="ja-JP" sz="1400" dirty="0">
              <a:solidFill>
                <a:schemeClr val="bg1"/>
              </a:solidFill>
              <a:latin typeface="+mn-ea"/>
              <a:ea typeface="+mn-ea"/>
              <a:cs typeface="Meiryo UI" panose="020B0604030504040204" pitchFamily="50" charset="-128"/>
            </a:endParaRPr>
          </a:p>
        </p:txBody>
      </p:sp>
      <p:sp>
        <p:nvSpPr>
          <p:cNvPr id="30" name="角丸四角形 35"/>
          <p:cNvSpPr/>
          <p:nvPr/>
        </p:nvSpPr>
        <p:spPr bwMode="auto">
          <a:xfrm>
            <a:off x="1095956" y="2600939"/>
            <a:ext cx="1458162" cy="743449"/>
          </a:xfrm>
          <a:prstGeom prst="roundRect">
            <a:avLst/>
          </a:prstGeom>
          <a:solidFill>
            <a:schemeClr val="accent1"/>
          </a:solidFill>
          <a:ln w="12700" cap="flat" cmpd="sng" algn="ctr">
            <a:solidFill>
              <a:srgbClr val="EBEBEB"/>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smtClean="0">
                <a:solidFill>
                  <a:schemeClr val="bg1"/>
                </a:solidFill>
                <a:latin typeface="+mn-ea"/>
                <a:ea typeface="+mn-ea"/>
                <a:cs typeface="Meiryo UI" panose="020B0604030504040204" pitchFamily="50" charset="-128"/>
              </a:rPr>
              <a:t>Project Manager</a:t>
            </a:r>
          </a:p>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solidFill>
                  <a:schemeClr val="bg1"/>
                </a:solidFill>
                <a:latin typeface="+mn-ea"/>
                <a:ea typeface="+mn-ea"/>
                <a:cs typeface="Meiryo UI" panose="020B0604030504040204" pitchFamily="50" charset="-128"/>
              </a:rPr>
              <a:t>IB2 Ueta-3</a:t>
            </a:r>
            <a:endParaRPr kumimoji="1" lang="en-US" sz="1400" b="0" i="0" u="none" strike="noStrike" cap="none" normalizeH="0" baseline="0" dirty="0" smtClean="0">
              <a:ln>
                <a:noFill/>
              </a:ln>
              <a:solidFill>
                <a:schemeClr val="bg1"/>
              </a:solidFill>
              <a:effectLst/>
              <a:latin typeface="+mn-ea"/>
              <a:ea typeface="+mn-ea"/>
              <a:cs typeface="Meiryo UI" panose="020B0604030504040204" pitchFamily="50" charset="-128"/>
            </a:endParaRPr>
          </a:p>
        </p:txBody>
      </p:sp>
      <p:cxnSp>
        <p:nvCxnSpPr>
          <p:cNvPr id="31" name="直線矢印コネクタ 38"/>
          <p:cNvCxnSpPr>
            <a:stCxn id="29" idx="2"/>
            <a:endCxn id="30" idx="0"/>
          </p:cNvCxnSpPr>
          <p:nvPr/>
        </p:nvCxnSpPr>
        <p:spPr bwMode="auto">
          <a:xfrm flipH="1">
            <a:off x="1825037" y="2424072"/>
            <a:ext cx="5201" cy="176866"/>
          </a:xfrm>
          <a:prstGeom prst="straightConnector1">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直線矢印コネクタ 38"/>
          <p:cNvCxnSpPr>
            <a:stCxn id="30" idx="2"/>
            <a:endCxn id="17" idx="0"/>
          </p:cNvCxnSpPr>
          <p:nvPr/>
        </p:nvCxnSpPr>
        <p:spPr bwMode="auto">
          <a:xfrm>
            <a:off x="1825037" y="3344388"/>
            <a:ext cx="1" cy="254497"/>
          </a:xfrm>
          <a:prstGeom prst="straightConnector1">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直線矢印コネクタ 38"/>
          <p:cNvCxnSpPr>
            <a:stCxn id="14" idx="2"/>
            <a:endCxn id="6" idx="0"/>
          </p:cNvCxnSpPr>
          <p:nvPr/>
        </p:nvCxnSpPr>
        <p:spPr bwMode="auto">
          <a:xfrm>
            <a:off x="5709754" y="3480071"/>
            <a:ext cx="5201" cy="130249"/>
          </a:xfrm>
          <a:prstGeom prst="straightConnector1">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 name="直線矢印コネクタ 38"/>
          <p:cNvCxnSpPr>
            <a:stCxn id="6" idx="2"/>
            <a:endCxn id="7" idx="0"/>
          </p:cNvCxnSpPr>
          <p:nvPr/>
        </p:nvCxnSpPr>
        <p:spPr bwMode="auto">
          <a:xfrm rot="5400000">
            <a:off x="5138926" y="4033464"/>
            <a:ext cx="244859" cy="907201"/>
          </a:xfrm>
          <a:prstGeom prst="bentConnector3">
            <a:avLst>
              <a:gd name="adj1" fmla="val 50000"/>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6" name="直線矢印コネクタ 38"/>
          <p:cNvCxnSpPr>
            <a:stCxn id="6" idx="2"/>
            <a:endCxn id="21" idx="0"/>
          </p:cNvCxnSpPr>
          <p:nvPr/>
        </p:nvCxnSpPr>
        <p:spPr bwMode="auto">
          <a:xfrm rot="16200000" flipH="1">
            <a:off x="6130706" y="3948883"/>
            <a:ext cx="244859" cy="1076360"/>
          </a:xfrm>
          <a:prstGeom prst="bentConnector3">
            <a:avLst>
              <a:gd name="adj1" fmla="val 50000"/>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9" name="直線矢印コネクタ 38"/>
          <p:cNvCxnSpPr>
            <a:stCxn id="7" idx="2"/>
            <a:endCxn id="11" idx="0"/>
          </p:cNvCxnSpPr>
          <p:nvPr/>
        </p:nvCxnSpPr>
        <p:spPr bwMode="auto">
          <a:xfrm flipH="1">
            <a:off x="4807754" y="5390563"/>
            <a:ext cx="1" cy="103494"/>
          </a:xfrm>
          <a:prstGeom prst="straightConnector1">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 name="直線矢印コネクタ 38"/>
          <p:cNvCxnSpPr>
            <a:stCxn id="21" idx="2"/>
            <a:endCxn id="22" idx="0"/>
          </p:cNvCxnSpPr>
          <p:nvPr/>
        </p:nvCxnSpPr>
        <p:spPr bwMode="auto">
          <a:xfrm flipH="1">
            <a:off x="6791315" y="5390565"/>
            <a:ext cx="1" cy="103493"/>
          </a:xfrm>
          <a:prstGeom prst="straightConnector1">
            <a:avLst/>
          </a:prstGeom>
          <a:solidFill>
            <a:schemeClr val="accent1"/>
          </a:solidFill>
          <a:ln w="12700" cap="flat" cmpd="sng" algn="ctr">
            <a:solidFill>
              <a:schemeClr val="tx2"/>
            </a:solidFill>
            <a:prstDash val="solid"/>
            <a:round/>
            <a:headEnd type="none" w="sm" len="sm"/>
            <a:tailEnd type="non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8" name="タイトル 27"/>
          <p:cNvSpPr>
            <a:spLocks noGrp="1"/>
          </p:cNvSpPr>
          <p:nvPr>
            <p:ph type="title"/>
          </p:nvPr>
        </p:nvSpPr>
        <p:spPr>
          <a:xfrm>
            <a:off x="113191" y="261370"/>
            <a:ext cx="3026791" cy="424732"/>
          </a:xfrm>
        </p:spPr>
        <p:txBody>
          <a:bodyPr/>
          <a:lstStyle/>
          <a:p>
            <a:r>
              <a:rPr kumimoji="1" lang="en-US" altLang="ja-JP" dirty="0" smtClean="0"/>
              <a:t>IB2/IS0 </a:t>
            </a:r>
            <a:r>
              <a:rPr kumimoji="1" lang="en-US" altLang="ja-JP" dirty="0" err="1" smtClean="0"/>
              <a:t>DevOps</a:t>
            </a:r>
            <a:r>
              <a:rPr kumimoji="1" lang="ja-JP" altLang="en-US" dirty="0" smtClean="0"/>
              <a:t>体制</a:t>
            </a:r>
            <a:endParaRPr kumimoji="1" lang="ja-JP" altLang="en-US" dirty="0"/>
          </a:p>
        </p:txBody>
      </p:sp>
    </p:spTree>
    <p:extLst>
      <p:ext uri="{BB962C8B-B14F-4D97-AF65-F5344CB8AC3E}">
        <p14:creationId xmlns="" xmlns:p14="http://schemas.microsoft.com/office/powerpoint/2010/main" val="36406589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191" y="179482"/>
            <a:ext cx="5370381" cy="424732"/>
          </a:xfrm>
        </p:spPr>
        <p:txBody>
          <a:bodyPr/>
          <a:lstStyle/>
          <a:p>
            <a:r>
              <a:rPr lang="ja-JP" altLang="en-US" dirty="0" smtClean="0"/>
              <a:t>ルノー日産アライアンス統合プロジェクト</a:t>
            </a:r>
            <a:endParaRPr kumimoji="1" lang="ja-JP" altLang="en-US" dirty="0"/>
          </a:p>
        </p:txBody>
      </p:sp>
      <p:sp>
        <p:nvSpPr>
          <p:cNvPr id="3" name="スライド番号プレースホルダ 2"/>
          <p:cNvSpPr>
            <a:spLocks noGrp="1"/>
          </p:cNvSpPr>
          <p:nvPr>
            <p:ph type="sldNum" sz="quarter" idx="10"/>
          </p:nvPr>
        </p:nvSpPr>
        <p:spPr/>
        <p:txBody>
          <a:bodyPr/>
          <a:lstStyle/>
          <a:p>
            <a:pPr>
              <a:defRPr/>
            </a:pPr>
            <a:fld id="{B69A64E9-DEE1-40B5-88E8-A6C3DD001D0B}" type="slidenum">
              <a:rPr lang="en-US" altLang="ja-JP" smtClean="0"/>
              <a:pPr>
                <a:defRPr/>
              </a:pPr>
              <a:t>5</a:t>
            </a:fld>
            <a:endParaRPr lang="en-US" altLang="ja-JP"/>
          </a:p>
        </p:txBody>
      </p:sp>
      <p:sp>
        <p:nvSpPr>
          <p:cNvPr id="4" name="正方形/長方形 3"/>
          <p:cNvSpPr/>
          <p:nvPr/>
        </p:nvSpPr>
        <p:spPr bwMode="auto">
          <a:xfrm>
            <a:off x="95535" y="1981199"/>
            <a:ext cx="8884691" cy="4419602"/>
          </a:xfrm>
          <a:prstGeom prst="rect">
            <a:avLst/>
          </a:prstGeom>
          <a:solidFill>
            <a:schemeClr val="bg1"/>
          </a:solidFill>
          <a:ln w="9525">
            <a:solidFill>
              <a:schemeClr val="tx1">
                <a:lumMod val="65000"/>
                <a:lumOff val="35000"/>
              </a:schemeClr>
            </a:solidFill>
            <a:miter lim="800000"/>
            <a:headEnd/>
            <a:tailEnd/>
          </a:ln>
          <a:effectLst>
            <a:outerShdw blurRad="50800" dist="38100" dir="2700000" algn="tl" rotWithShape="0">
              <a:prstClr val="black">
                <a:alpha val="40000"/>
              </a:prstClr>
            </a:outerShdw>
          </a:effectLst>
        </p:spPr>
        <p:txBody>
          <a:bodyPr wrap="none" tIns="108000" rtlCol="0" anchor="t" anchorCtr="0">
            <a:noAutofit/>
          </a:bodyPr>
          <a:lstStyle/>
          <a:p>
            <a:pPr algn="ctr"/>
            <a:r>
              <a:rPr lang="ja-JP" altLang="en-US" sz="1800" u="sng" dirty="0" smtClean="0">
                <a:solidFill>
                  <a:schemeClr val="accent5">
                    <a:lumMod val="75000"/>
                  </a:schemeClr>
                </a:solidFill>
              </a:rPr>
              <a:t>ルノー日産アライアンス統合プロジェクト（</a:t>
            </a:r>
            <a:r>
              <a:rPr lang="en-US" altLang="ja-JP" sz="1800" u="sng" dirty="0" smtClean="0">
                <a:solidFill>
                  <a:schemeClr val="accent5">
                    <a:lumMod val="75000"/>
                  </a:schemeClr>
                </a:solidFill>
              </a:rPr>
              <a:t>2014.1</a:t>
            </a:r>
            <a:r>
              <a:rPr lang="ja-JP" altLang="en-US" sz="1800" u="sng" dirty="0" smtClean="0">
                <a:solidFill>
                  <a:schemeClr val="accent5">
                    <a:lumMod val="75000"/>
                  </a:schemeClr>
                </a:solidFill>
              </a:rPr>
              <a:t>～）</a:t>
            </a:r>
            <a:endParaRPr kumimoji="1" lang="ja-JP" altLang="en-US" sz="1800" u="sng" dirty="0" smtClean="0">
              <a:solidFill>
                <a:schemeClr val="accent5">
                  <a:lumMod val="75000"/>
                </a:schemeClr>
              </a:solidFill>
            </a:endParaRPr>
          </a:p>
        </p:txBody>
      </p:sp>
      <p:sp>
        <p:nvSpPr>
          <p:cNvPr id="16" name="Rectangle 38"/>
          <p:cNvSpPr>
            <a:spLocks noChangeArrowheads="1"/>
          </p:cNvSpPr>
          <p:nvPr>
            <p:custDataLst>
              <p:tags r:id="rId1"/>
            </p:custDataLst>
          </p:nvPr>
        </p:nvSpPr>
        <p:spPr bwMode="gray">
          <a:xfrm>
            <a:off x="2372789" y="2471523"/>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1400" dirty="0" smtClean="0">
                <a:solidFill>
                  <a:schemeClr val="tx1"/>
                </a:solidFill>
              </a:rPr>
              <a:t>共通モジュールファミリの開発</a:t>
            </a:r>
            <a:r>
              <a:rPr lang="en-US" altLang="ja-JP" sz="1400" dirty="0" smtClean="0">
                <a:solidFill>
                  <a:schemeClr val="tx1"/>
                </a:solidFill>
              </a:rPr>
              <a:t> / </a:t>
            </a:r>
            <a:r>
              <a:rPr lang="ja-JP" altLang="en-US" sz="1400" dirty="0" smtClean="0">
                <a:solidFill>
                  <a:schemeClr val="tx1"/>
                </a:solidFill>
              </a:rPr>
              <a:t>高度な開発 </a:t>
            </a:r>
            <a:r>
              <a:rPr lang="en-US" altLang="ja-JP" sz="1400" dirty="0" smtClean="0">
                <a:solidFill>
                  <a:schemeClr val="tx1"/>
                </a:solidFill>
              </a:rPr>
              <a:t>/ </a:t>
            </a:r>
            <a:r>
              <a:rPr lang="ja-JP" altLang="en-US" sz="1400" dirty="0" smtClean="0">
                <a:solidFill>
                  <a:schemeClr val="tx1"/>
                </a:solidFill>
              </a:rPr>
              <a:t>パワートレインの開発</a:t>
            </a:r>
            <a:r>
              <a:rPr lang="en-US" altLang="ja-JP" sz="1400" dirty="0" smtClean="0">
                <a:solidFill>
                  <a:schemeClr val="tx1"/>
                </a:solidFill>
              </a:rPr>
              <a:t> / </a:t>
            </a:r>
            <a:r>
              <a:rPr lang="ja-JP" altLang="en-US" sz="1400" dirty="0" smtClean="0">
                <a:solidFill>
                  <a:schemeClr val="tx1"/>
                </a:solidFill>
              </a:rPr>
              <a:t>システム開発 </a:t>
            </a:r>
            <a:r>
              <a:rPr lang="en-US" altLang="ja-JP" sz="1400" dirty="0" smtClean="0">
                <a:solidFill>
                  <a:schemeClr val="tx1"/>
                </a:solidFill>
              </a:rPr>
              <a:t>/ </a:t>
            </a:r>
            <a:r>
              <a:rPr lang="ja-JP" altLang="en-US" sz="1400" dirty="0" smtClean="0">
                <a:solidFill>
                  <a:schemeClr val="tx1"/>
                </a:solidFill>
              </a:rPr>
              <a:t>研究センターの統合</a:t>
            </a:r>
          </a:p>
        </p:txBody>
      </p:sp>
      <p:sp>
        <p:nvSpPr>
          <p:cNvPr id="17" name="Rectangle 38"/>
          <p:cNvSpPr>
            <a:spLocks noChangeArrowheads="1"/>
          </p:cNvSpPr>
          <p:nvPr>
            <p:custDataLst>
              <p:tags r:id="rId2"/>
            </p:custDataLst>
          </p:nvPr>
        </p:nvSpPr>
        <p:spPr bwMode="gray">
          <a:xfrm>
            <a:off x="2372789" y="4055699"/>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1400" dirty="0" smtClean="0">
                <a:solidFill>
                  <a:schemeClr val="tx1"/>
                </a:solidFill>
              </a:rPr>
              <a:t>共通調達組織が構築されてから</a:t>
            </a:r>
            <a:r>
              <a:rPr lang="en-US" altLang="ja-JP" sz="1400" dirty="0" smtClean="0">
                <a:solidFill>
                  <a:schemeClr val="tx1"/>
                </a:solidFill>
              </a:rPr>
              <a:t>10</a:t>
            </a:r>
            <a:r>
              <a:rPr lang="ja-JP" altLang="en-US" sz="1400" dirty="0" smtClean="0">
                <a:solidFill>
                  <a:schemeClr val="tx1"/>
                </a:solidFill>
              </a:rPr>
              <a:t>年以上になる。統合の効果を加速する</a:t>
            </a:r>
            <a:endParaRPr lang="en-US" altLang="ja-JP" sz="1400" dirty="0">
              <a:solidFill>
                <a:schemeClr val="tx1"/>
              </a:solidFill>
            </a:endParaRPr>
          </a:p>
        </p:txBody>
      </p:sp>
      <p:sp>
        <p:nvSpPr>
          <p:cNvPr id="18" name="Rectangle 38"/>
          <p:cNvSpPr>
            <a:spLocks noChangeArrowheads="1"/>
          </p:cNvSpPr>
          <p:nvPr>
            <p:custDataLst>
              <p:tags r:id="rId3"/>
            </p:custDataLst>
          </p:nvPr>
        </p:nvSpPr>
        <p:spPr bwMode="gray">
          <a:xfrm>
            <a:off x="2372789" y="3263611"/>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1400" dirty="0" smtClean="0">
                <a:solidFill>
                  <a:schemeClr val="tx1"/>
                </a:solidFill>
              </a:rPr>
              <a:t>グローバル生産戦略、生産実行技術と</a:t>
            </a:r>
            <a:r>
              <a:rPr lang="en-US" altLang="ja-JP" sz="1400" dirty="0" smtClean="0">
                <a:solidFill>
                  <a:schemeClr val="tx1"/>
                </a:solidFill>
              </a:rPr>
              <a:t>SCM</a:t>
            </a:r>
          </a:p>
        </p:txBody>
      </p:sp>
      <p:sp>
        <p:nvSpPr>
          <p:cNvPr id="19" name="Rectangle 13"/>
          <p:cNvSpPr>
            <a:spLocks noChangeArrowheads="1"/>
          </p:cNvSpPr>
          <p:nvPr>
            <p:custDataLst>
              <p:tags r:id="rId4"/>
            </p:custDataLst>
          </p:nvPr>
        </p:nvSpPr>
        <p:spPr bwMode="gray">
          <a:xfrm>
            <a:off x="222471" y="2471523"/>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ct val="100000"/>
              </a:lnSpc>
              <a:spcBef>
                <a:spcPts val="0"/>
              </a:spcBef>
              <a:spcAft>
                <a:spcPts val="0"/>
              </a:spcAft>
            </a:pPr>
            <a:r>
              <a:rPr kumimoji="0" lang="ja-JP" altLang="en-US" sz="1400" kern="0" dirty="0" smtClean="0">
                <a:solidFill>
                  <a:srgbClr val="FFFFFF"/>
                </a:solidFill>
                <a:latin typeface="+mn-ea"/>
                <a:ea typeface="+mn-ea"/>
              </a:rPr>
              <a:t>研究</a:t>
            </a:r>
            <a:r>
              <a:rPr kumimoji="0" lang="en-US" altLang="ja-JP" sz="1400" kern="0" dirty="0" smtClean="0">
                <a:solidFill>
                  <a:srgbClr val="FFFFFF"/>
                </a:solidFill>
                <a:latin typeface="+mn-ea"/>
                <a:ea typeface="+mn-ea"/>
              </a:rPr>
              <a:t>/</a:t>
            </a:r>
            <a:r>
              <a:rPr kumimoji="0" lang="ja-JP" altLang="en-US" sz="1400" kern="0" dirty="0" smtClean="0">
                <a:solidFill>
                  <a:srgbClr val="FFFFFF"/>
                </a:solidFill>
                <a:latin typeface="+mn-ea"/>
                <a:ea typeface="+mn-ea"/>
              </a:rPr>
              <a:t>開発</a:t>
            </a:r>
            <a:endParaRPr kumimoji="0" lang="en-US" altLang="ja-JP" sz="1400" kern="0" dirty="0" smtClean="0">
              <a:solidFill>
                <a:srgbClr val="FFFFFF"/>
              </a:solidFill>
              <a:latin typeface="+mn-ea"/>
              <a:ea typeface="+mn-ea"/>
            </a:endParaRPr>
          </a:p>
        </p:txBody>
      </p:sp>
      <p:sp>
        <p:nvSpPr>
          <p:cNvPr id="20" name="Rectangle 13"/>
          <p:cNvSpPr>
            <a:spLocks noChangeArrowheads="1"/>
          </p:cNvSpPr>
          <p:nvPr>
            <p:custDataLst>
              <p:tags r:id="rId5"/>
            </p:custDataLst>
          </p:nvPr>
        </p:nvSpPr>
        <p:spPr bwMode="gray">
          <a:xfrm>
            <a:off x="222471" y="4055699"/>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ts val="1600"/>
              </a:lnSpc>
              <a:spcBef>
                <a:spcPts val="0"/>
              </a:spcBef>
              <a:spcAft>
                <a:spcPts val="0"/>
              </a:spcAft>
            </a:pPr>
            <a:r>
              <a:rPr kumimoji="0" lang="ja-JP" altLang="en-US" sz="1600" kern="0" dirty="0" smtClean="0">
                <a:solidFill>
                  <a:srgbClr val="FFFFFF"/>
                </a:solidFill>
                <a:latin typeface="+mn-ea"/>
                <a:ea typeface="+mn-ea"/>
              </a:rPr>
              <a:t>調達</a:t>
            </a:r>
            <a:endParaRPr kumimoji="0" lang="en-US" altLang="ja-JP" sz="1600" kern="0" dirty="0" smtClean="0">
              <a:solidFill>
                <a:srgbClr val="FFFFFF"/>
              </a:solidFill>
              <a:latin typeface="+mn-ea"/>
              <a:ea typeface="+mn-ea"/>
            </a:endParaRPr>
          </a:p>
        </p:txBody>
      </p:sp>
      <p:sp>
        <p:nvSpPr>
          <p:cNvPr id="21" name="Rectangle 13"/>
          <p:cNvSpPr>
            <a:spLocks noChangeArrowheads="1"/>
          </p:cNvSpPr>
          <p:nvPr>
            <p:custDataLst>
              <p:tags r:id="rId6"/>
            </p:custDataLst>
          </p:nvPr>
        </p:nvSpPr>
        <p:spPr bwMode="gray">
          <a:xfrm>
            <a:off x="222471" y="3263611"/>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ct val="100000"/>
              </a:lnSpc>
              <a:spcBef>
                <a:spcPts val="0"/>
              </a:spcBef>
              <a:spcAft>
                <a:spcPts val="0"/>
              </a:spcAft>
            </a:pPr>
            <a:r>
              <a:rPr kumimoji="0" lang="ja-JP" altLang="en-US" sz="1400" kern="0" dirty="0" smtClean="0">
                <a:solidFill>
                  <a:srgbClr val="FFFFFF"/>
                </a:solidFill>
                <a:latin typeface="+mn-ea"/>
                <a:ea typeface="+mn-ea"/>
              </a:rPr>
              <a:t>生産技術・物流</a:t>
            </a:r>
            <a:endParaRPr kumimoji="0" lang="en-US" altLang="ja-JP" sz="1400" kern="0" dirty="0">
              <a:solidFill>
                <a:srgbClr val="FFFFFF"/>
              </a:solidFill>
              <a:latin typeface="+mn-ea"/>
              <a:ea typeface="+mn-ea"/>
            </a:endParaRPr>
          </a:p>
        </p:txBody>
      </p:sp>
      <p:sp>
        <p:nvSpPr>
          <p:cNvPr id="22" name="Rectangle 13"/>
          <p:cNvSpPr>
            <a:spLocks noChangeArrowheads="1"/>
          </p:cNvSpPr>
          <p:nvPr>
            <p:custDataLst>
              <p:tags r:id="rId7"/>
            </p:custDataLst>
          </p:nvPr>
        </p:nvSpPr>
        <p:spPr bwMode="gray">
          <a:xfrm>
            <a:off x="222471" y="4847787"/>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ct val="100000"/>
              </a:lnSpc>
              <a:spcBef>
                <a:spcPts val="0"/>
              </a:spcBef>
              <a:spcAft>
                <a:spcPts val="0"/>
              </a:spcAft>
            </a:pPr>
            <a:r>
              <a:rPr kumimoji="0" lang="ja-JP" altLang="en-US" sz="1600" kern="0" dirty="0" smtClean="0">
                <a:solidFill>
                  <a:srgbClr val="FFFFFF"/>
                </a:solidFill>
                <a:latin typeface="+mn-ea"/>
                <a:ea typeface="+mn-ea"/>
              </a:rPr>
              <a:t>人材</a:t>
            </a:r>
            <a:endParaRPr kumimoji="0" lang="en-US" altLang="ja-JP" sz="1600" kern="0" dirty="0" smtClean="0">
              <a:solidFill>
                <a:srgbClr val="FFFFFF"/>
              </a:solidFill>
              <a:latin typeface="+mn-ea"/>
              <a:ea typeface="+mn-ea"/>
            </a:endParaRPr>
          </a:p>
        </p:txBody>
      </p:sp>
      <p:sp>
        <p:nvSpPr>
          <p:cNvPr id="23" name="Rectangle 38"/>
          <p:cNvSpPr>
            <a:spLocks noChangeArrowheads="1"/>
          </p:cNvSpPr>
          <p:nvPr>
            <p:custDataLst>
              <p:tags r:id="rId8"/>
            </p:custDataLst>
          </p:nvPr>
        </p:nvSpPr>
        <p:spPr bwMode="gray">
          <a:xfrm>
            <a:off x="2372789" y="4847787"/>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r>
              <a:rPr lang="ja-JP" altLang="en-US" sz="1400" dirty="0" smtClean="0">
                <a:solidFill>
                  <a:schemeClr val="tx1"/>
                </a:solidFill>
              </a:rPr>
              <a:t>グローバル人材管理方針</a:t>
            </a:r>
            <a:endParaRPr lang="en-US" altLang="ja-JP" sz="1400" dirty="0" smtClean="0">
              <a:solidFill>
                <a:schemeClr val="tx1"/>
              </a:solidFill>
            </a:endParaRPr>
          </a:p>
          <a:p>
            <a:r>
              <a:rPr lang="ja-JP" altLang="en-US" sz="1400" dirty="0" smtClean="0">
                <a:solidFill>
                  <a:schemeClr val="tx1"/>
                </a:solidFill>
              </a:rPr>
              <a:t>アライアンス共通人的リソース管理プロセス</a:t>
            </a:r>
            <a:endParaRPr lang="en-US" altLang="ja-JP" sz="1400" dirty="0" smtClean="0">
              <a:solidFill>
                <a:schemeClr val="tx1"/>
              </a:solidFill>
            </a:endParaRPr>
          </a:p>
        </p:txBody>
      </p:sp>
      <p:sp>
        <p:nvSpPr>
          <p:cNvPr id="24" name="Rectangle 13"/>
          <p:cNvSpPr>
            <a:spLocks noChangeArrowheads="1"/>
          </p:cNvSpPr>
          <p:nvPr>
            <p:custDataLst>
              <p:tags r:id="rId9"/>
            </p:custDataLst>
          </p:nvPr>
        </p:nvSpPr>
        <p:spPr bwMode="gray">
          <a:xfrm>
            <a:off x="222471" y="5639875"/>
            <a:ext cx="2052000" cy="648072"/>
          </a:xfrm>
          <a:prstGeom prst="rect">
            <a:avLst/>
          </a:prstGeom>
          <a:solidFill>
            <a:srgbClr val="003F66"/>
          </a:solidFill>
          <a:ln w="19050" algn="ctr">
            <a:solidFill>
              <a:schemeClr val="tx1"/>
            </a:solidFill>
            <a:miter lim="800000"/>
            <a:headEnd/>
            <a:tailEnd/>
          </a:ln>
          <a:effectLst>
            <a:outerShdw blurRad="50800" dist="38100" dir="2700000" algn="tl" rotWithShape="0">
              <a:prstClr val="black">
                <a:alpha val="40000"/>
              </a:prstClr>
            </a:outerShdw>
          </a:effectLst>
          <a:extLst/>
        </p:spPr>
        <p:txBody>
          <a:bodyPr wrap="square" lIns="72000" tIns="73152" rIns="36000" bIns="73152" anchor="ctr">
            <a:noAutofit/>
          </a:bodyPr>
          <a:lstStyle/>
          <a:p>
            <a:pPr fontAlgn="auto">
              <a:lnSpc>
                <a:spcPct val="100000"/>
              </a:lnSpc>
              <a:spcBef>
                <a:spcPts val="0"/>
              </a:spcBef>
              <a:spcAft>
                <a:spcPts val="0"/>
              </a:spcAft>
            </a:pPr>
            <a:r>
              <a:rPr kumimoji="0" lang="en-US" sz="1600" kern="0" dirty="0" smtClean="0">
                <a:solidFill>
                  <a:srgbClr val="FFFFFF"/>
                </a:solidFill>
                <a:latin typeface="+mn-ea"/>
                <a:ea typeface="+mn-ea"/>
              </a:rPr>
              <a:t>IS/IT</a:t>
            </a:r>
            <a:r>
              <a:rPr kumimoji="0" lang="ja-JP" altLang="en-US" sz="1600" kern="0" dirty="0" smtClean="0">
                <a:solidFill>
                  <a:srgbClr val="FFFFFF"/>
                </a:solidFill>
                <a:latin typeface="+mn-ea"/>
                <a:ea typeface="+mn-ea"/>
              </a:rPr>
              <a:t>貢献</a:t>
            </a:r>
            <a:endParaRPr kumimoji="0" lang="en-US" sz="1600" kern="0" dirty="0" smtClean="0">
              <a:solidFill>
                <a:srgbClr val="FFFFFF"/>
              </a:solidFill>
              <a:latin typeface="+mn-ea"/>
              <a:ea typeface="+mn-ea"/>
            </a:endParaRPr>
          </a:p>
        </p:txBody>
      </p:sp>
      <p:sp>
        <p:nvSpPr>
          <p:cNvPr id="25" name="Rectangle 38"/>
          <p:cNvSpPr>
            <a:spLocks noChangeArrowheads="1"/>
          </p:cNvSpPr>
          <p:nvPr>
            <p:custDataLst>
              <p:tags r:id="rId10"/>
            </p:custDataLst>
          </p:nvPr>
        </p:nvSpPr>
        <p:spPr bwMode="gray">
          <a:xfrm>
            <a:off x="2372789" y="5639875"/>
            <a:ext cx="6447362" cy="648072"/>
          </a:xfrm>
          <a:prstGeom prst="rect">
            <a:avLst/>
          </a:prstGeom>
          <a:solidFill>
            <a:schemeClr val="bg1"/>
          </a:solidFill>
          <a:ln>
            <a:solidFill>
              <a:schemeClr val="tx1"/>
            </a:solidFill>
          </a:ln>
          <a:effectLst>
            <a:outerShdw blurRad="50800" dist="38100" dir="2700000" algn="tl" rotWithShape="0">
              <a:prstClr val="black">
                <a:alpha val="40000"/>
              </a:prstClr>
            </a:outerShdw>
          </a:effectLst>
          <a:extLst/>
        </p:spPr>
        <p:txBody>
          <a:bodyPr vert="horz" wrap="square" lIns="72000" tIns="0" rIns="72000" bIns="0" numCol="1" anchor="ctr" anchorCtr="0" compatLnSpc="1">
            <a:prstTxWarp prst="textNoShape">
              <a:avLst/>
            </a:prstTxWarp>
            <a:noAutofit/>
          </a:bodyPr>
          <a:lstStyle/>
          <a:p>
            <a:pPr marL="193675" lvl="1" indent="-192088" defTabSz="895350" fontAlgn="auto">
              <a:spcBef>
                <a:spcPts val="0"/>
              </a:spcBef>
              <a:spcAft>
                <a:spcPts val="0"/>
              </a:spcAft>
              <a:buClr>
                <a:srgbClr val="002960"/>
              </a:buClr>
              <a:buSzPct val="125000"/>
              <a:defRPr/>
            </a:pPr>
            <a:r>
              <a:rPr kumimoji="0" lang="ja-JP" altLang="en-US" sz="1400" kern="0" dirty="0" smtClean="0">
                <a:solidFill>
                  <a:schemeClr val="tx1"/>
                </a:solidFill>
                <a:latin typeface="+mn-ea"/>
                <a:ea typeface="+mn-ea"/>
              </a:rPr>
              <a:t>アライアンス共通</a:t>
            </a:r>
            <a:r>
              <a:rPr kumimoji="0" lang="en-US" altLang="ja-JP" sz="1400" kern="0" dirty="0" smtClean="0">
                <a:solidFill>
                  <a:schemeClr val="tx1"/>
                </a:solidFill>
                <a:latin typeface="+mn-ea"/>
                <a:ea typeface="+mn-ea"/>
              </a:rPr>
              <a:t>IS/IT</a:t>
            </a:r>
            <a:r>
              <a:rPr kumimoji="0" lang="ja-JP" altLang="en-US" sz="1400" kern="0" dirty="0" smtClean="0">
                <a:solidFill>
                  <a:schemeClr val="tx1"/>
                </a:solidFill>
                <a:latin typeface="+mn-ea"/>
                <a:ea typeface="+mn-ea"/>
              </a:rPr>
              <a:t>ソリューション</a:t>
            </a:r>
            <a:endParaRPr kumimoji="0" lang="en-US" altLang="ja-JP" sz="1400" kern="0" dirty="0" smtClean="0">
              <a:solidFill>
                <a:schemeClr val="tx1"/>
              </a:solidFill>
              <a:latin typeface="+mn-ea"/>
              <a:ea typeface="+mn-ea"/>
            </a:endParaRPr>
          </a:p>
          <a:p>
            <a:pPr marL="193675" lvl="1" indent="-192088" defTabSz="895350" fontAlgn="auto">
              <a:spcBef>
                <a:spcPts val="0"/>
              </a:spcBef>
              <a:spcAft>
                <a:spcPts val="0"/>
              </a:spcAft>
              <a:buClr>
                <a:srgbClr val="002960"/>
              </a:buClr>
              <a:buSzPct val="125000"/>
              <a:defRPr/>
            </a:pPr>
            <a:r>
              <a:rPr kumimoji="0" lang="ja-JP" altLang="en-US" sz="1400" kern="0" dirty="0" smtClean="0">
                <a:solidFill>
                  <a:schemeClr val="tx1"/>
                </a:solidFill>
                <a:latin typeface="+mn-ea"/>
                <a:ea typeface="+mn-ea"/>
              </a:rPr>
              <a:t>標準化されたソリューションは共通フレームワークでアライアンスに適用される</a:t>
            </a:r>
            <a:endParaRPr kumimoji="0" lang="en-US" altLang="ja-JP" sz="1400" kern="0" dirty="0">
              <a:solidFill>
                <a:schemeClr val="tx1"/>
              </a:solidFill>
              <a:latin typeface="+mn-ea"/>
              <a:ea typeface="+mn-ea"/>
            </a:endParaRPr>
          </a:p>
        </p:txBody>
      </p:sp>
      <p:pic>
        <p:nvPicPr>
          <p:cNvPr id="1026" name="Picture 2" descr="W:\MyDocument\デスクトップ\Renault-logo-2.png"/>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1803332" y="704898"/>
            <a:ext cx="1296000" cy="1296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W:\MyDocument\デスクトップ\car_logo_PNG1658.png"/>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5651689" y="903954"/>
            <a:ext cx="1185863" cy="1014948"/>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Oval 8"/>
          <p:cNvSpPr>
            <a:spLocks noChangeArrowheads="1"/>
          </p:cNvSpPr>
          <p:nvPr/>
        </p:nvSpPr>
        <p:spPr bwMode="auto">
          <a:xfrm>
            <a:off x="176136" y="3228397"/>
            <a:ext cx="8712370" cy="754360"/>
          </a:xfrm>
          <a:prstGeom prst="roundRect">
            <a:avLst>
              <a:gd name="adj" fmla="val 7696"/>
            </a:avLst>
          </a:prstGeom>
          <a:noFill/>
          <a:ln w="38100">
            <a:solidFill>
              <a:srgbClr val="FF0000"/>
            </a:solidFill>
            <a:miter lim="800000"/>
            <a:headEnd/>
            <a:tailEnd/>
          </a:ln>
          <a:effectLst/>
        </p:spPr>
        <p:txBody>
          <a:bodyPr wrap="none" anchor="ctr"/>
          <a:lstStyle/>
          <a:p>
            <a:pPr>
              <a:defRPr/>
            </a:pPr>
            <a:endParaRPr lang="ja-JP" altLang="en-US" sz="2000">
              <a:solidFill>
                <a:schemeClr val="bg1"/>
              </a:solidFill>
              <a:latin typeface="HGP創英角ｺﾞｼｯｸUB" pitchFamily="50" charset="-128"/>
              <a:ea typeface="HGP創英角ｺﾞｼｯｸUB" pitchFamily="50" charset="-128"/>
            </a:endParaRPr>
          </a:p>
        </p:txBody>
      </p:sp>
      <p:sp>
        <p:nvSpPr>
          <p:cNvPr id="27" name="Oval 8"/>
          <p:cNvSpPr>
            <a:spLocks noChangeArrowheads="1"/>
          </p:cNvSpPr>
          <p:nvPr/>
        </p:nvSpPr>
        <p:spPr bwMode="auto">
          <a:xfrm>
            <a:off x="176136" y="5595079"/>
            <a:ext cx="8712370" cy="754360"/>
          </a:xfrm>
          <a:prstGeom prst="roundRect">
            <a:avLst>
              <a:gd name="adj" fmla="val 7696"/>
            </a:avLst>
          </a:prstGeom>
          <a:noFill/>
          <a:ln w="38100">
            <a:solidFill>
              <a:srgbClr val="FF0000"/>
            </a:solidFill>
            <a:miter lim="800000"/>
            <a:headEnd/>
            <a:tailEnd/>
          </a:ln>
          <a:effectLst/>
        </p:spPr>
        <p:txBody>
          <a:bodyPr wrap="none" anchor="ctr"/>
          <a:lstStyle/>
          <a:p>
            <a:pPr>
              <a:defRPr/>
            </a:pPr>
            <a:endParaRPr lang="ja-JP" altLang="en-US" sz="2000">
              <a:solidFill>
                <a:schemeClr val="bg1"/>
              </a:solidFill>
              <a:latin typeface="HGP創英角ｺﾞｼｯｸUB" pitchFamily="50" charset="-128"/>
              <a:ea typeface="HGP創英角ｺﾞｼｯｸUB" pitchFamily="50" charset="-128"/>
            </a:endParaRPr>
          </a:p>
        </p:txBody>
      </p:sp>
      <p:sp>
        <p:nvSpPr>
          <p:cNvPr id="28" name="正方形/長方形 27"/>
          <p:cNvSpPr/>
          <p:nvPr/>
        </p:nvSpPr>
        <p:spPr bwMode="auto">
          <a:xfrm>
            <a:off x="176136" y="4026299"/>
            <a:ext cx="8712370" cy="1527599"/>
          </a:xfrm>
          <a:prstGeom prst="rect">
            <a:avLst/>
          </a:prstGeom>
          <a:solidFill>
            <a:schemeClr val="tx2">
              <a:lumMod val="50000"/>
              <a:alpha val="8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grpSp>
        <p:nvGrpSpPr>
          <p:cNvPr id="29" name="グループ化 28"/>
          <p:cNvGrpSpPr/>
          <p:nvPr/>
        </p:nvGrpSpPr>
        <p:grpSpPr>
          <a:xfrm>
            <a:off x="3215802" y="3470979"/>
            <a:ext cx="2520000" cy="2520000"/>
            <a:chOff x="1435716" y="4129065"/>
            <a:chExt cx="1008000" cy="1008000"/>
          </a:xfrm>
        </p:grpSpPr>
        <p:sp>
          <p:nvSpPr>
            <p:cNvPr id="30" name="円/楕円 29"/>
            <p:cNvSpPr/>
            <p:nvPr/>
          </p:nvSpPr>
          <p:spPr bwMode="gray">
            <a:xfrm>
              <a:off x="1435716" y="4129065"/>
              <a:ext cx="1008000" cy="1008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31" name="円/楕円 30"/>
            <p:cNvSpPr/>
            <p:nvPr/>
          </p:nvSpPr>
          <p:spPr bwMode="gray">
            <a:xfrm>
              <a:off x="1489770" y="4188871"/>
              <a:ext cx="900000" cy="900000"/>
            </a:xfrm>
            <a:prstGeom prst="ellipse">
              <a:avLst/>
            </a:prstGeom>
            <a:gradFill rotWithShape="0">
              <a:gsLst>
                <a:gs pos="0">
                  <a:srgbClr val="BA4E56"/>
                </a:gs>
                <a:gs pos="63000">
                  <a:srgbClr val="772335"/>
                </a:gs>
              </a:gsLst>
              <a:lin ang="2700000" scaled="1"/>
            </a:gradFill>
            <a:ln w="9525">
              <a:noFill/>
              <a:miter lim="800000"/>
              <a:headEnd/>
              <a:tailEnd/>
            </a:ln>
            <a:effectLst/>
          </p:spPr>
          <p:txBody>
            <a:bodyPr wrap="none" lIns="0" tIns="0" rIns="0" bIns="0" anchor="ctr"/>
            <a:lstStyle/>
            <a:p>
              <a:pPr fontAlgn="auto">
                <a:lnSpc>
                  <a:spcPct val="100000"/>
                </a:lnSpc>
                <a:spcBef>
                  <a:spcPts val="0"/>
                </a:spcBef>
                <a:spcAft>
                  <a:spcPts val="0"/>
                </a:spcAft>
                <a:defRPr/>
              </a:pPr>
              <a:endParaRPr kumimoji="0" lang="ja-JP" altLang="en-US" sz="1800" kern="0" dirty="0" smtClean="0">
                <a:solidFill>
                  <a:srgbClr val="FFFFFF"/>
                </a:solidFill>
              </a:endParaRPr>
            </a:p>
          </p:txBody>
        </p:sp>
        <p:sp>
          <p:nvSpPr>
            <p:cNvPr id="32" name="テキスト ボックス 31"/>
            <p:cNvSpPr txBox="1"/>
            <p:nvPr/>
          </p:nvSpPr>
          <p:spPr bwMode="gray">
            <a:xfrm>
              <a:off x="1723328" y="4488387"/>
              <a:ext cx="447558" cy="295466"/>
            </a:xfrm>
            <a:prstGeom prst="rect">
              <a:avLst/>
            </a:prstGeom>
          </p:spPr>
          <p:txBody>
            <a:bodyPr wrap="none" lIns="0" tIns="0" rIns="0" bIns="0"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4800" kern="0" dirty="0" smtClean="0">
                  <a:solidFill>
                    <a:srgbClr val="FFFFFF"/>
                  </a:solidFill>
                  <a:effectLst>
                    <a:outerShdw blurRad="38100" dist="38100" dir="2700000" algn="tl">
                      <a:srgbClr val="000000">
                        <a:alpha val="43137"/>
                      </a:srgbClr>
                    </a:outerShdw>
                  </a:effectLst>
                  <a:ea typeface="HGPｺﾞｼｯｸE"/>
                </a:rPr>
                <a:t>COE</a:t>
              </a:r>
              <a:endParaRPr lang="ja-JP" altLang="en-US" sz="1200" kern="0" dirty="0" smtClean="0">
                <a:solidFill>
                  <a:srgbClr val="FFFFFF"/>
                </a:solidFill>
                <a:effectLst>
                  <a:outerShdw blurRad="38100" dist="38100" dir="2700000" algn="tl">
                    <a:srgbClr val="000000">
                      <a:alpha val="43137"/>
                    </a:srgbClr>
                  </a:outerShdw>
                </a:effectLst>
                <a:ea typeface="HGPｺﾞｼｯｸE"/>
              </a:endParaRPr>
            </a:p>
          </p:txBody>
        </p:sp>
      </p:grpSp>
      <p:sp>
        <p:nvSpPr>
          <p:cNvPr id="33" name="正方形/長方形 32"/>
          <p:cNvSpPr/>
          <p:nvPr/>
        </p:nvSpPr>
        <p:spPr bwMode="auto">
          <a:xfrm>
            <a:off x="222471" y="2455158"/>
            <a:ext cx="8712370" cy="675829"/>
          </a:xfrm>
          <a:prstGeom prst="rect">
            <a:avLst/>
          </a:prstGeom>
          <a:solidFill>
            <a:schemeClr val="tx2">
              <a:lumMod val="50000"/>
              <a:alpha val="85000"/>
            </a:schemeClr>
          </a:solidFill>
          <a:ln w="9525">
            <a:noFill/>
            <a:miter lim="800000"/>
            <a:headEnd/>
            <a:tailEnd/>
          </a:ln>
          <a:effectLst/>
        </p:spPr>
        <p:txBody>
          <a:bodyPr wrap="none" rtlCol="0" anchor="ctr" anchorCtr="0">
            <a:noAutofit/>
          </a:bodyPr>
          <a:lstStyle/>
          <a:p>
            <a:pPr algn="ctr"/>
            <a:endParaRPr lang="ja-JP" altLang="en-US" sz="1800">
              <a:solidFill>
                <a:schemeClr val="tx1"/>
              </a:solidFill>
            </a:endParaRPr>
          </a:p>
        </p:txBody>
      </p:sp>
    </p:spTree>
    <p:extLst>
      <p:ext uri="{BB962C8B-B14F-4D97-AF65-F5344CB8AC3E}">
        <p14:creationId xmlns:p14="http://schemas.microsoft.com/office/powerpoint/2010/main" xmlns="" val="250972413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txBox="1">
            <a:spLocks/>
          </p:cNvSpPr>
          <p:nvPr/>
        </p:nvSpPr>
        <p:spPr bwMode="auto">
          <a:xfrm>
            <a:off x="379223" y="958632"/>
            <a:ext cx="8478174" cy="4581556"/>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rtl="0" eaLnBrk="1" fontAlgn="base" hangingPunct="1">
              <a:spcBef>
                <a:spcPct val="20000"/>
              </a:spcBef>
              <a:spcAft>
                <a:spcPct val="0"/>
              </a:spcAft>
              <a:buClr>
                <a:srgbClr val="003F66"/>
              </a:buClr>
              <a:buSzPct val="110000"/>
              <a:buFont typeface="Wingdings" pitchFamily="2" charset="2"/>
              <a:buChar char="n"/>
              <a:defRPr kumimoji="1" sz="2400">
                <a:solidFill>
                  <a:srgbClr val="000000"/>
                </a:solidFill>
                <a:latin typeface="Verdana" pitchFamily="34" charset="0"/>
                <a:ea typeface="+mn-ea"/>
                <a:cs typeface="Verdana" pitchFamily="34" charset="0"/>
              </a:defRPr>
            </a:lvl1pPr>
            <a:lvl2pPr marL="742950" indent="-285750" algn="l" rtl="0" eaLnBrk="1" fontAlgn="base" hangingPunct="1">
              <a:spcBef>
                <a:spcPct val="20000"/>
              </a:spcBef>
              <a:spcAft>
                <a:spcPct val="0"/>
              </a:spcAft>
              <a:buClr>
                <a:srgbClr val="5795BB"/>
              </a:buClr>
              <a:buSzPct val="60000"/>
              <a:buFont typeface="Wingdings" pitchFamily="2" charset="2"/>
              <a:buChar char="n"/>
              <a:defRPr kumimoji="1" sz="2000">
                <a:solidFill>
                  <a:srgbClr val="000000"/>
                </a:solidFill>
                <a:latin typeface="Verdana" pitchFamily="34" charset="0"/>
                <a:ea typeface="+mn-ea"/>
                <a:cs typeface="Verdana" pitchFamily="34" charset="0"/>
              </a:defRPr>
            </a:lvl2pPr>
            <a:lvl3pPr marL="1143000" indent="-228600" algn="l" rtl="0" eaLnBrk="1" fontAlgn="base" hangingPunct="1">
              <a:spcBef>
                <a:spcPct val="20000"/>
              </a:spcBef>
              <a:spcAft>
                <a:spcPct val="0"/>
              </a:spcAft>
              <a:buClr>
                <a:srgbClr val="003F66"/>
              </a:buClr>
              <a:buSzPct val="95000"/>
              <a:buFont typeface="Wingdings" pitchFamily="2" charset="2"/>
              <a:buChar char="w"/>
              <a:defRPr kumimoji="1" sz="1800">
                <a:solidFill>
                  <a:srgbClr val="000000"/>
                </a:solidFill>
                <a:latin typeface="Verdana" pitchFamily="34" charset="0"/>
                <a:ea typeface="+mn-ea"/>
                <a:cs typeface="Verdana" pitchFamily="34" charset="0"/>
              </a:defRPr>
            </a:lvl3pPr>
            <a:lvl4pPr marL="1600200" indent="-228600" algn="l" rtl="0" eaLnBrk="1" fontAlgn="base" hangingPunct="1">
              <a:spcBef>
                <a:spcPct val="20000"/>
              </a:spcBef>
              <a:spcAft>
                <a:spcPct val="0"/>
              </a:spcAft>
              <a:buClr>
                <a:srgbClr val="5795BB"/>
              </a:buClr>
              <a:buSzPct val="65000"/>
              <a:buFont typeface="Wingdings" pitchFamily="2" charset="2"/>
              <a:buChar char="n"/>
              <a:defRPr kumimoji="1" sz="1600">
                <a:solidFill>
                  <a:srgbClr val="000000"/>
                </a:solidFill>
                <a:latin typeface="Verdana" pitchFamily="34" charset="0"/>
                <a:ea typeface="+mn-ea"/>
                <a:cs typeface="Verdana" pitchFamily="34" charset="0"/>
              </a:defRPr>
            </a:lvl4pPr>
            <a:lvl5pPr marL="2057400" indent="-228600" algn="l" rtl="0" eaLnBrk="1" fontAlgn="base" hangingPunct="1">
              <a:spcBef>
                <a:spcPct val="20000"/>
              </a:spcBef>
              <a:spcAft>
                <a:spcPct val="0"/>
              </a:spcAft>
              <a:buClr>
                <a:srgbClr val="003F66"/>
              </a:buClr>
              <a:buSzPct val="60000"/>
              <a:buFont typeface="Wingdings" pitchFamily="2" charset="2"/>
              <a:buChar char="n"/>
              <a:defRPr kumimoji="1" sz="1600">
                <a:solidFill>
                  <a:srgbClr val="000000"/>
                </a:solidFill>
                <a:latin typeface="Verdana" pitchFamily="34" charset="0"/>
                <a:ea typeface="+mn-ea"/>
                <a:cs typeface="Verdana" pitchFamily="34" charset="0"/>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kumimoji="1" sz="2000">
                <a:solidFill>
                  <a:srgbClr val="000000"/>
                </a:solidFill>
                <a:latin typeface="+mn-lt"/>
                <a:ea typeface="+mn-ea"/>
              </a:defRPr>
            </a:lvl9pPr>
          </a:lstStyle>
          <a:p>
            <a:pPr>
              <a:lnSpc>
                <a:spcPct val="100000"/>
              </a:lnSpc>
            </a:pPr>
            <a:r>
              <a:rPr lang="ja-JP" altLang="en-US" kern="0" dirty="0" smtClean="0">
                <a:latin typeface="+mn-ea"/>
                <a:cs typeface="Meiryo UI" panose="020B0604030504040204" pitchFamily="50" charset="-128"/>
              </a:rPr>
              <a:t>アライアンスの視点</a:t>
            </a:r>
            <a:endParaRPr lang="en-US" altLang="ja-JP" kern="0" dirty="0" smtClean="0">
              <a:latin typeface="+mn-ea"/>
              <a:cs typeface="Arial" charset="0"/>
            </a:endParaRPr>
          </a:p>
          <a:p>
            <a:pPr lvl="1">
              <a:lnSpc>
                <a:spcPct val="100000"/>
              </a:lnSpc>
            </a:pPr>
            <a:r>
              <a:rPr lang="ja-JP" altLang="en-US" kern="0" dirty="0" smtClean="0">
                <a:latin typeface="+mn-ea"/>
                <a:cs typeface="Arial" charset="0"/>
              </a:rPr>
              <a:t>生産</a:t>
            </a:r>
            <a:r>
              <a:rPr lang="en-US" altLang="ja-JP" kern="0" dirty="0" smtClean="0">
                <a:latin typeface="+mn-ea"/>
                <a:cs typeface="Arial" charset="0"/>
              </a:rPr>
              <a:t>SCM</a:t>
            </a:r>
            <a:r>
              <a:rPr lang="ja-JP" altLang="en-US" kern="0" dirty="0" smtClean="0">
                <a:latin typeface="+mn-ea"/>
                <a:cs typeface="Arial" charset="0"/>
              </a:rPr>
              <a:t>組織は</a:t>
            </a:r>
            <a:r>
              <a:rPr lang="ja-JP" altLang="en-US" kern="0" dirty="0" smtClean="0">
                <a:solidFill>
                  <a:srgbClr val="C00000"/>
                </a:solidFill>
                <a:latin typeface="+mn-ea"/>
                <a:cs typeface="Arial" charset="0"/>
              </a:rPr>
              <a:t>収束機能</a:t>
            </a:r>
            <a:r>
              <a:rPr lang="ja-JP" altLang="en-US" kern="0" dirty="0" smtClean="0">
                <a:latin typeface="+mn-ea"/>
                <a:cs typeface="Arial" charset="0"/>
              </a:rPr>
              <a:t>として定義される。</a:t>
            </a:r>
            <a:r>
              <a:rPr lang="en-US" altLang="ja-JP" kern="0" dirty="0" smtClean="0">
                <a:latin typeface="+mn-ea"/>
                <a:cs typeface="Arial" charset="0"/>
              </a:rPr>
              <a:t>.</a:t>
            </a:r>
          </a:p>
          <a:p>
            <a:pPr lvl="1">
              <a:lnSpc>
                <a:spcPct val="100000"/>
              </a:lnSpc>
            </a:pPr>
            <a:r>
              <a:rPr lang="ja-JP" altLang="en-US" kern="0" dirty="0" smtClean="0">
                <a:latin typeface="+mn-ea"/>
                <a:cs typeface="Arial" charset="0"/>
              </a:rPr>
              <a:t>ルノーと日産グローバルの間で起こっているシステム統合の観点でアライアンス収束に関する議論がある。</a:t>
            </a:r>
            <a:endParaRPr lang="en-US" altLang="ja-JP" kern="0" dirty="0" smtClean="0">
              <a:latin typeface="+mn-ea"/>
              <a:cs typeface="Arial" charset="0"/>
            </a:endParaRPr>
          </a:p>
          <a:p>
            <a:pPr lvl="1">
              <a:lnSpc>
                <a:spcPct val="100000"/>
              </a:lnSpc>
            </a:pPr>
            <a:r>
              <a:rPr lang="ja-JP" altLang="en-US" kern="0" dirty="0" smtClean="0">
                <a:latin typeface="+mn-ea"/>
                <a:cs typeface="Arial" charset="0"/>
              </a:rPr>
              <a:t>既存システムは</a:t>
            </a:r>
            <a:r>
              <a:rPr lang="en-US" altLang="ja-JP" kern="0" dirty="0" smtClean="0">
                <a:latin typeface="+mn-ea"/>
                <a:cs typeface="Arial" charset="0"/>
              </a:rPr>
              <a:t>EOS</a:t>
            </a:r>
            <a:r>
              <a:rPr lang="ja-JP" altLang="en-US" kern="0" dirty="0" smtClean="0">
                <a:latin typeface="+mn-ea"/>
                <a:cs typeface="Arial" charset="0"/>
              </a:rPr>
              <a:t>に直面している場合に、統合及び</a:t>
            </a:r>
            <a:r>
              <a:rPr lang="en-US" altLang="ja-JP" kern="0" dirty="0" smtClean="0">
                <a:latin typeface="+mn-ea"/>
                <a:cs typeface="Arial" charset="0"/>
              </a:rPr>
              <a:t>/</a:t>
            </a:r>
            <a:r>
              <a:rPr lang="ja-JP" altLang="en-US" kern="0" dirty="0" smtClean="0">
                <a:latin typeface="+mn-ea"/>
                <a:cs typeface="Arial" charset="0"/>
              </a:rPr>
              <a:t>又は切替が行われる。</a:t>
            </a:r>
            <a:endParaRPr lang="en-US" altLang="ja-JP" kern="0" dirty="0" smtClean="0">
              <a:latin typeface="+mn-ea"/>
              <a:cs typeface="Arial" charset="0"/>
            </a:endParaRPr>
          </a:p>
          <a:p>
            <a:pPr lvl="1">
              <a:lnSpc>
                <a:spcPct val="100000"/>
              </a:lnSpc>
            </a:pPr>
            <a:endParaRPr lang="en-US" altLang="ja-JP" sz="1000" kern="0" dirty="0" smtClean="0">
              <a:latin typeface="+mn-ea"/>
              <a:cs typeface="Arial" charset="0"/>
            </a:endParaRPr>
          </a:p>
          <a:p>
            <a:pPr>
              <a:lnSpc>
                <a:spcPct val="100000"/>
              </a:lnSpc>
            </a:pPr>
            <a:r>
              <a:rPr lang="ja-JP" altLang="en-US" kern="0" dirty="0" smtClean="0">
                <a:latin typeface="+mn-ea"/>
                <a:cs typeface="Arial" charset="0"/>
              </a:rPr>
              <a:t>日産グローバルの視点</a:t>
            </a:r>
            <a:endParaRPr lang="en-US" altLang="ja-JP" kern="0" dirty="0" smtClean="0">
              <a:latin typeface="+mn-ea"/>
              <a:cs typeface="Arial" charset="0"/>
            </a:endParaRPr>
          </a:p>
          <a:p>
            <a:pPr lvl="1">
              <a:lnSpc>
                <a:spcPct val="100000"/>
              </a:lnSpc>
            </a:pPr>
            <a:r>
              <a:rPr lang="ja-JP" altLang="en-US" kern="0" dirty="0" smtClean="0">
                <a:latin typeface="+mn-ea"/>
                <a:cs typeface="Arial" charset="0"/>
              </a:rPr>
              <a:t>運用及びシステムは生産計画やショップフロア制御のようないくつかの機能領域で</a:t>
            </a:r>
            <a:r>
              <a:rPr lang="ja-JP" altLang="en-US" kern="0" dirty="0" smtClean="0">
                <a:solidFill>
                  <a:srgbClr val="C00000"/>
                </a:solidFill>
                <a:latin typeface="+mn-ea"/>
                <a:cs typeface="Arial" charset="0"/>
              </a:rPr>
              <a:t>標準化されていない。</a:t>
            </a:r>
            <a:endParaRPr lang="en-US" altLang="ja-JP" kern="0" dirty="0" smtClean="0">
              <a:latin typeface="+mn-ea"/>
              <a:cs typeface="Arial" charset="0"/>
            </a:endParaRPr>
          </a:p>
          <a:p>
            <a:pPr lvl="1">
              <a:lnSpc>
                <a:spcPct val="100000"/>
              </a:lnSpc>
            </a:pPr>
            <a:r>
              <a:rPr lang="ja-JP" altLang="en-US" kern="0" dirty="0" smtClean="0">
                <a:latin typeface="+mn-ea"/>
                <a:cs typeface="Arial" charset="0"/>
              </a:rPr>
              <a:t>運用及びシステムはリージョンや国全体でも</a:t>
            </a:r>
            <a:r>
              <a:rPr lang="ja-JP" altLang="en-US" kern="0" dirty="0" smtClean="0">
                <a:solidFill>
                  <a:srgbClr val="C00000"/>
                </a:solidFill>
                <a:latin typeface="+mn-ea"/>
                <a:cs typeface="Arial" charset="0"/>
              </a:rPr>
              <a:t>標準化されていない</a:t>
            </a:r>
            <a:r>
              <a:rPr lang="ja-JP" altLang="en-US" kern="0" dirty="0" smtClean="0">
                <a:latin typeface="+mn-ea"/>
                <a:cs typeface="Arial" charset="0"/>
              </a:rPr>
              <a:t>。</a:t>
            </a:r>
            <a:endParaRPr lang="en-US" altLang="ja-JP" kern="0" dirty="0" smtClean="0">
              <a:latin typeface="+mn-ea"/>
              <a:cs typeface="Arial" charset="0"/>
            </a:endParaRPr>
          </a:p>
          <a:p>
            <a:pPr lvl="1">
              <a:lnSpc>
                <a:spcPct val="100000"/>
              </a:lnSpc>
            </a:pPr>
            <a:r>
              <a:rPr lang="ja-JP" altLang="en-US" kern="0" dirty="0" smtClean="0">
                <a:latin typeface="+mn-ea"/>
                <a:cs typeface="Arial" charset="0"/>
              </a:rPr>
              <a:t>日産グローバル標準化はアライアンス標準化及び</a:t>
            </a:r>
            <a:r>
              <a:rPr lang="en-US" altLang="ja-JP" kern="0" dirty="0" smtClean="0">
                <a:latin typeface="+mn-ea"/>
                <a:cs typeface="Arial" charset="0"/>
              </a:rPr>
              <a:t>/</a:t>
            </a:r>
            <a:r>
              <a:rPr lang="ja-JP" altLang="en-US" kern="0" dirty="0" smtClean="0">
                <a:latin typeface="+mn-ea"/>
                <a:cs typeface="Arial" charset="0"/>
              </a:rPr>
              <a:t>又は統合する前に考慮すべきである。</a:t>
            </a:r>
          </a:p>
        </p:txBody>
      </p:sp>
      <p:sp>
        <p:nvSpPr>
          <p:cNvPr id="4" name="角丸四角形 3"/>
          <p:cNvSpPr/>
          <p:nvPr/>
        </p:nvSpPr>
        <p:spPr bwMode="auto">
          <a:xfrm>
            <a:off x="203201" y="5688105"/>
            <a:ext cx="8712000" cy="879395"/>
          </a:xfrm>
          <a:prstGeom prst="roundRect">
            <a:avLst>
              <a:gd name="adj" fmla="val 0"/>
            </a:avLst>
          </a:prstGeom>
          <a:solidFill>
            <a:srgbClr val="7030A0">
              <a:alpha val="69804"/>
            </a:srgbClr>
          </a:solidFill>
          <a:ln w="12700" cap="flat" cmpd="sng" algn="ctr">
            <a:noFill/>
            <a:prstDash val="solid"/>
            <a:round/>
            <a:headEnd type="none" w="sm" len="sm"/>
            <a:tailEnd type="none" w="sm" len="sm"/>
          </a:ln>
          <a:effectLst/>
          <a:extLst/>
        </p:spPr>
        <p:txBody>
          <a:bodyPr anchor="ctr"/>
          <a:lstStyle/>
          <a:p>
            <a:pPr>
              <a:lnSpc>
                <a:spcPct val="100000"/>
              </a:lnSpc>
              <a:defRPr/>
            </a:pPr>
            <a:r>
              <a:rPr lang="ja-JP" altLang="en-US" sz="2400" dirty="0" smtClean="0">
                <a:solidFill>
                  <a:srgbClr val="FFFFFF"/>
                </a:solidFill>
                <a:latin typeface="+mj-ea"/>
                <a:ea typeface="+mj-ea"/>
                <a:cs typeface="Calibri" panose="020F0502020204030204" pitchFamily="34" charset="0"/>
              </a:rPr>
              <a:t>アライアンスと日産グローバルのシステム統合及び</a:t>
            </a:r>
            <a:r>
              <a:rPr lang="en-US" altLang="ja-JP" sz="2400" dirty="0" smtClean="0">
                <a:solidFill>
                  <a:srgbClr val="FFFFFF"/>
                </a:solidFill>
                <a:latin typeface="+mj-ea"/>
                <a:ea typeface="+mj-ea"/>
                <a:cs typeface="Calibri" panose="020F0502020204030204" pitchFamily="34" charset="0"/>
              </a:rPr>
              <a:t>/</a:t>
            </a:r>
            <a:r>
              <a:rPr lang="ja-JP" altLang="en-US" sz="2400" dirty="0" smtClean="0">
                <a:solidFill>
                  <a:srgbClr val="FFFFFF"/>
                </a:solidFill>
                <a:latin typeface="+mj-ea"/>
                <a:ea typeface="+mj-ea"/>
                <a:cs typeface="Calibri" panose="020F0502020204030204" pitchFamily="34" charset="0"/>
              </a:rPr>
              <a:t>又は最適化は</a:t>
            </a:r>
            <a:r>
              <a:rPr lang="ja-JP" altLang="en-US" sz="2400" dirty="0" smtClean="0">
                <a:solidFill>
                  <a:schemeClr val="tx1"/>
                </a:solidFill>
                <a:latin typeface="+mj-ea"/>
                <a:ea typeface="+mj-ea"/>
                <a:cs typeface="Calibri" panose="020F0502020204030204" pitchFamily="34" charset="0"/>
              </a:rPr>
              <a:t>強く考慮し、実行する必要がある。</a:t>
            </a:r>
            <a:endParaRPr lang="ja-JP" altLang="en-US" sz="2400" b="1" dirty="0">
              <a:solidFill>
                <a:schemeClr val="tx1"/>
              </a:solidFill>
              <a:latin typeface="+mj-ea"/>
              <a:ea typeface="+mj-ea"/>
              <a:cs typeface="Calibri" panose="020F0502020204030204" pitchFamily="34" charset="0"/>
            </a:endParaRPr>
          </a:p>
        </p:txBody>
      </p:sp>
      <p:sp>
        <p:nvSpPr>
          <p:cNvPr id="2" name="正方形/長方形 1"/>
          <p:cNvSpPr/>
          <p:nvPr/>
        </p:nvSpPr>
        <p:spPr>
          <a:xfrm>
            <a:off x="6092977" y="198727"/>
            <a:ext cx="2872902" cy="424732"/>
          </a:xfrm>
          <a:prstGeom prst="rect">
            <a:avLst/>
          </a:prstGeom>
          <a:solidFill>
            <a:schemeClr val="tx1">
              <a:lumMod val="90000"/>
              <a:lumOff val="10000"/>
            </a:schemeClr>
          </a:solidFill>
        </p:spPr>
        <p:txBody>
          <a:bodyPr wrap="none">
            <a:spAutoFit/>
          </a:bodyPr>
          <a:lstStyle/>
          <a:p>
            <a:r>
              <a:rPr lang="ja-JP" altLang="en-US" sz="2400" dirty="0" smtClean="0">
                <a:solidFill>
                  <a:schemeClr val="bg1"/>
                </a:solidFill>
              </a:rPr>
              <a:t>日産資料からの引用</a:t>
            </a:r>
            <a:endParaRPr lang="ja-JP" altLang="en-US" sz="2400" dirty="0">
              <a:solidFill>
                <a:schemeClr val="bg1"/>
              </a:solidFill>
            </a:endParaRPr>
          </a:p>
        </p:txBody>
      </p:sp>
      <p:sp>
        <p:nvSpPr>
          <p:cNvPr id="7" name="タイトル 1"/>
          <p:cNvSpPr txBox="1">
            <a:spLocks/>
          </p:cNvSpPr>
          <p:nvPr/>
        </p:nvSpPr>
        <p:spPr bwMode="gray">
          <a:xfrm>
            <a:off x="113191" y="179482"/>
            <a:ext cx="800219" cy="424732"/>
          </a:xfrm>
          <a:prstGeom prst="rect">
            <a:avLst/>
          </a:prstGeom>
        </p:spPr>
        <p:txBody>
          <a:bodyPr wrap="non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ja-JP" altLang="en-US" sz="2400" b="0" i="0" u="none" strike="noStrike" kern="0" cap="none" spc="0" normalizeH="0" baseline="0" noProof="0" dirty="0" smtClean="0">
                <a:ln>
                  <a:noFill/>
                </a:ln>
                <a:solidFill>
                  <a:schemeClr val="tx1"/>
                </a:solidFill>
                <a:effectLst/>
                <a:uLnTx/>
                <a:uFillTx/>
                <a:latin typeface="+mj-ea"/>
                <a:ea typeface="+mj-ea"/>
                <a:cs typeface="+mj-cs"/>
              </a:rPr>
              <a:t>背景</a:t>
            </a:r>
            <a:endParaRPr kumimoji="1" lang="ja-JP" altLang="en-US" sz="2400" b="0" i="0" u="none" strike="noStrike" kern="0" cap="none" spc="0" normalizeH="0" baseline="0" noProof="0" dirty="0">
              <a:ln>
                <a:noFill/>
              </a:ln>
              <a:solidFill>
                <a:schemeClr val="tx1"/>
              </a:solidFill>
              <a:effectLst/>
              <a:uLnTx/>
              <a:uFillTx/>
              <a:latin typeface="+mj-ea"/>
              <a:ea typeface="+mj-ea"/>
              <a:cs typeface="+mj-cs"/>
            </a:endParaRPr>
          </a:p>
        </p:txBody>
      </p:sp>
      <p:sp>
        <p:nvSpPr>
          <p:cNvPr id="9"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6</a:t>
            </a:fld>
            <a:endParaRPr lang="en-US" altLang="ja-JP"/>
          </a:p>
        </p:txBody>
      </p:sp>
    </p:spTree>
    <p:extLst>
      <p:ext uri="{BB962C8B-B14F-4D97-AF65-F5344CB8AC3E}">
        <p14:creationId xmlns:p14="http://schemas.microsoft.com/office/powerpoint/2010/main" xmlns="" val="20656108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gray">
          <a:xfrm>
            <a:off x="293016" y="1208088"/>
            <a:ext cx="1477963" cy="1077912"/>
          </a:xfrm>
          <a:prstGeom prst="rect">
            <a:avLst/>
          </a:prstGeom>
          <a:solidFill>
            <a:srgbClr val="000000">
              <a:lumMod val="50000"/>
              <a:lumOff val="50000"/>
            </a:srgbClr>
          </a:solidFill>
          <a:ln w="9525" algn="ctr">
            <a:noFill/>
            <a:miter lim="800000"/>
            <a:headEnd type="none" w="lg" len="lg"/>
            <a:tailEnd type="none" w="lg" len="lg"/>
          </a:ln>
        </p:spPr>
        <p:txBody>
          <a:bodyPr tIns="91440" bIns="91440" anchor="ctr"/>
          <a:lstStyle>
            <a:lvl1pPr eaLnBrk="0" hangingPunct="0">
              <a:spcBef>
                <a:spcPct val="20000"/>
              </a:spcBef>
              <a:buClr>
                <a:schemeClr val="tx2"/>
              </a:buClr>
              <a:buFont typeface="Wingdings" pitchFamily="2" charset="2"/>
              <a:defRPr sz="1600" b="1">
                <a:solidFill>
                  <a:schemeClr val="tx1"/>
                </a:solidFill>
                <a:latin typeface="Arial" charset="0"/>
                <a:cs typeface="Arial" charset="0"/>
              </a:defRPr>
            </a:lvl1pPr>
            <a:lvl2pPr marL="742950" indent="-285750" eaLnBrk="0" hangingPunct="0">
              <a:spcBef>
                <a:spcPct val="20000"/>
              </a:spcBef>
              <a:buClr>
                <a:schemeClr val="tx2"/>
              </a:buClr>
              <a:buChar char="•"/>
              <a:defRPr sz="1600">
                <a:solidFill>
                  <a:schemeClr val="tx1"/>
                </a:solidFill>
                <a:latin typeface="Arial" charset="0"/>
                <a:cs typeface="Arial" charset="0"/>
              </a:defRPr>
            </a:lvl2pPr>
            <a:lvl3pPr marL="1143000" indent="-228600" eaLnBrk="0" hangingPunct="0">
              <a:spcBef>
                <a:spcPct val="20000"/>
              </a:spcBef>
              <a:buClr>
                <a:schemeClr val="tx2"/>
              </a:buClr>
              <a:buChar char="–"/>
              <a:defRPr sz="1600">
                <a:solidFill>
                  <a:schemeClr val="tx1"/>
                </a:solidFill>
                <a:latin typeface="Arial" charset="0"/>
                <a:cs typeface="Arial" charset="0"/>
              </a:defRPr>
            </a:lvl3pPr>
            <a:lvl4pPr marL="1600200" indent="-228600" eaLnBrk="0" hangingPunct="0">
              <a:spcBef>
                <a:spcPct val="20000"/>
              </a:spcBef>
              <a:buClr>
                <a:schemeClr val="tx2"/>
              </a:buClr>
              <a:buSzPct val="70000"/>
              <a:buChar char="•"/>
              <a:defRPr sz="1600">
                <a:solidFill>
                  <a:schemeClr val="tx1"/>
                </a:solidFill>
                <a:latin typeface="Arial" charset="0"/>
                <a:cs typeface="Arial" charset="0"/>
              </a:defRPr>
            </a:lvl4pPr>
            <a:lvl5pPr marL="2057400" indent="-228600" eaLnBrk="0" hangingPunct="0">
              <a:spcBef>
                <a:spcPct val="20000"/>
              </a:spcBef>
              <a:buClr>
                <a:schemeClr val="tx2"/>
              </a:buClr>
              <a:buSzPct val="40000"/>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2"/>
              </a:buClr>
              <a:buSzPct val="40000"/>
              <a:buFont typeface="Wingdings" pitchFamily="2" charset="2"/>
              <a:buChar char="§"/>
              <a:defRPr sz="1600">
                <a:solidFill>
                  <a:schemeClr val="tx1"/>
                </a:solidFill>
                <a:latin typeface="Arial" charset="0"/>
                <a:cs typeface="Arial" charset="0"/>
              </a:defRPr>
            </a:lvl9pPr>
          </a:lstStyle>
          <a:p>
            <a:pPr algn="ctr" eaLnBrk="1" fontAlgn="auto" hangingPunct="1">
              <a:lnSpc>
                <a:spcPct val="100000"/>
              </a:lnSpc>
              <a:spcBef>
                <a:spcPct val="0"/>
              </a:spcBef>
              <a:spcAft>
                <a:spcPts val="0"/>
              </a:spcAft>
              <a:buClrTx/>
              <a:buFontTx/>
              <a:buNone/>
              <a:defRPr/>
            </a:pPr>
            <a:r>
              <a:rPr kumimoji="0" lang="en-US" altLang="en-US" sz="2000" kern="0" dirty="0" smtClean="0">
                <a:solidFill>
                  <a:srgbClr val="FFFFFF"/>
                </a:solidFill>
                <a:latin typeface="+mj-ea"/>
                <a:ea typeface="+mj-ea"/>
                <a:cs typeface="Calibri" panose="020F0502020204030204" pitchFamily="34" charset="0"/>
              </a:rPr>
              <a:t>VISION</a:t>
            </a:r>
          </a:p>
        </p:txBody>
      </p:sp>
      <p:sp>
        <p:nvSpPr>
          <p:cNvPr id="13" name="Rectangle 2"/>
          <p:cNvSpPr>
            <a:spLocks noChangeArrowheads="1"/>
          </p:cNvSpPr>
          <p:nvPr/>
        </p:nvSpPr>
        <p:spPr bwMode="gray">
          <a:xfrm>
            <a:off x="293016" y="2776538"/>
            <a:ext cx="1477963" cy="1176337"/>
          </a:xfrm>
          <a:prstGeom prst="rect">
            <a:avLst/>
          </a:prstGeom>
          <a:solidFill>
            <a:srgbClr val="000000">
              <a:lumMod val="50000"/>
              <a:lumOff val="50000"/>
            </a:srgbClr>
          </a:solidFill>
          <a:ln w="9525" algn="ctr">
            <a:noFill/>
            <a:miter lim="800000"/>
            <a:headEnd type="none" w="lg" len="lg"/>
            <a:tailEnd type="none" w="lg" len="lg"/>
          </a:ln>
        </p:spPr>
        <p:txBody>
          <a:bodyPr tIns="91440" bIns="91440" anchor="ctr"/>
          <a:lstStyle/>
          <a:p>
            <a:pPr algn="ctr" fontAlgn="auto">
              <a:lnSpc>
                <a:spcPct val="100000"/>
              </a:lnSpc>
              <a:spcBef>
                <a:spcPts val="0"/>
              </a:spcBef>
              <a:spcAft>
                <a:spcPts val="0"/>
              </a:spcAft>
              <a:defRPr/>
            </a:pPr>
            <a:r>
              <a:rPr kumimoji="0" lang="en-US" altLang="en-US" sz="2000" b="1" kern="0" dirty="0">
                <a:solidFill>
                  <a:srgbClr val="FFFFFF"/>
                </a:solidFill>
                <a:latin typeface="+mj-ea"/>
                <a:ea typeface="+mj-ea"/>
                <a:cs typeface="Calibri" panose="020F0502020204030204" pitchFamily="34" charset="0"/>
              </a:rPr>
              <a:t>MISSION</a:t>
            </a:r>
          </a:p>
        </p:txBody>
      </p:sp>
      <p:sp>
        <p:nvSpPr>
          <p:cNvPr id="14" name="Rectangle 2"/>
          <p:cNvSpPr>
            <a:spLocks noChangeArrowheads="1"/>
          </p:cNvSpPr>
          <p:nvPr/>
        </p:nvSpPr>
        <p:spPr bwMode="gray">
          <a:xfrm>
            <a:off x="293016" y="4443412"/>
            <a:ext cx="1477963" cy="1584000"/>
          </a:xfrm>
          <a:prstGeom prst="rect">
            <a:avLst/>
          </a:prstGeom>
          <a:solidFill>
            <a:srgbClr val="000000">
              <a:lumMod val="50000"/>
              <a:lumOff val="50000"/>
            </a:srgbClr>
          </a:solidFill>
          <a:ln w="9525" algn="ctr">
            <a:noFill/>
            <a:miter lim="800000"/>
            <a:headEnd type="none" w="lg" len="lg"/>
            <a:tailEnd type="none" w="lg" len="lg"/>
          </a:ln>
        </p:spPr>
        <p:txBody>
          <a:bodyPr tIns="91440" bIns="91440" anchor="ctr"/>
          <a:lstStyle/>
          <a:p>
            <a:pPr algn="ctr" fontAlgn="auto">
              <a:lnSpc>
                <a:spcPct val="100000"/>
              </a:lnSpc>
              <a:spcBef>
                <a:spcPts val="0"/>
              </a:spcBef>
              <a:spcAft>
                <a:spcPts val="0"/>
              </a:spcAft>
              <a:defRPr/>
            </a:pPr>
            <a:r>
              <a:rPr kumimoji="0" lang="en-US" altLang="en-US" sz="2000" b="1" kern="0" dirty="0">
                <a:solidFill>
                  <a:srgbClr val="FFFFFF"/>
                </a:solidFill>
                <a:latin typeface="+mj-ea"/>
                <a:ea typeface="+mj-ea"/>
                <a:cs typeface="Calibri" panose="020F0502020204030204" pitchFamily="34" charset="0"/>
              </a:rPr>
              <a:t>WHY WE NEED </a:t>
            </a:r>
          </a:p>
          <a:p>
            <a:pPr algn="ctr" fontAlgn="auto">
              <a:lnSpc>
                <a:spcPct val="100000"/>
              </a:lnSpc>
              <a:spcBef>
                <a:spcPts val="0"/>
              </a:spcBef>
              <a:spcAft>
                <a:spcPts val="0"/>
              </a:spcAft>
              <a:defRPr/>
            </a:pPr>
            <a:r>
              <a:rPr kumimoji="0" lang="en-US" altLang="en-US" sz="2000" b="1" kern="0" dirty="0" err="1" smtClean="0">
                <a:solidFill>
                  <a:srgbClr val="C00000"/>
                </a:solidFill>
                <a:latin typeface="+mj-ea"/>
                <a:ea typeface="+mj-ea"/>
                <a:cs typeface="Calibri" panose="020F0502020204030204" pitchFamily="34" charset="0"/>
              </a:rPr>
              <a:t>CoE</a:t>
            </a:r>
            <a:endParaRPr kumimoji="0" lang="en-US" altLang="en-US" sz="2000" b="1" kern="0" dirty="0">
              <a:solidFill>
                <a:srgbClr val="C00000"/>
              </a:solidFill>
              <a:latin typeface="+mj-ea"/>
              <a:ea typeface="+mj-ea"/>
              <a:cs typeface="Calibri" panose="020F0502020204030204" pitchFamily="34" charset="0"/>
            </a:endParaRPr>
          </a:p>
        </p:txBody>
      </p:sp>
      <p:sp>
        <p:nvSpPr>
          <p:cNvPr id="15" name="Rectangle 3"/>
          <p:cNvSpPr>
            <a:spLocks noChangeArrowheads="1"/>
          </p:cNvSpPr>
          <p:nvPr/>
        </p:nvSpPr>
        <p:spPr bwMode="gray">
          <a:xfrm>
            <a:off x="1790255" y="1208088"/>
            <a:ext cx="6866641" cy="1077912"/>
          </a:xfrm>
          <a:prstGeom prst="rect">
            <a:avLst/>
          </a:prstGeom>
          <a:noFill/>
          <a:ln w="9525" algn="ctr">
            <a:solidFill>
              <a:srgbClr val="808080">
                <a:lumMod val="20000"/>
                <a:lumOff val="80000"/>
              </a:srgbClr>
            </a:solidFill>
            <a:miter lim="800000"/>
            <a:headEnd type="none" w="lg" len="lg"/>
            <a:tailEnd type="none" w="lg" len="lg"/>
          </a:ln>
        </p:spPr>
        <p:txBody>
          <a:bodyPr lIns="36000" tIns="91440" rIns="36000" bIns="91440" anchor="ctr"/>
          <a:lstStyle/>
          <a:p>
            <a:pPr marL="342900" indent="-342900" fontAlgn="auto">
              <a:lnSpc>
                <a:spcPct val="100000"/>
              </a:lnSpc>
              <a:spcBef>
                <a:spcPts val="0"/>
              </a:spcBef>
              <a:spcAft>
                <a:spcPts val="0"/>
              </a:spcAft>
              <a:buClr>
                <a:schemeClr val="accent2">
                  <a:lumMod val="75000"/>
                </a:schemeClr>
              </a:buClr>
              <a:buFont typeface="Wingdings" panose="05000000000000000000" pitchFamily="2" charset="2"/>
              <a:buChar char="l"/>
              <a:defRPr/>
            </a:pPr>
            <a:r>
              <a:rPr kumimoji="0" lang="en-US" altLang="en-US" sz="1800" kern="0" dirty="0" err="1" smtClean="0">
                <a:solidFill>
                  <a:srgbClr val="000000"/>
                </a:solidFill>
                <a:latin typeface="+mn-ea"/>
                <a:ea typeface="+mn-ea"/>
                <a:cs typeface="Calibri" panose="020F0502020204030204" pitchFamily="34" charset="0"/>
              </a:rPr>
              <a:t>CoE</a:t>
            </a:r>
            <a:r>
              <a:rPr kumimoji="0" lang="ja-JP" altLang="en-US" sz="1800" kern="0" dirty="0" smtClean="0">
                <a:solidFill>
                  <a:srgbClr val="000000"/>
                </a:solidFill>
                <a:latin typeface="+mn-ea"/>
                <a:ea typeface="+mn-ea"/>
                <a:cs typeface="Calibri" panose="020F0502020204030204" pitchFamily="34" charset="0"/>
              </a:rPr>
              <a:t>を通じて標準ソリューションを提供することにより、最大のビジネス価値と運用効率を提供</a:t>
            </a:r>
            <a:endParaRPr kumimoji="0" lang="en-US" altLang="en-US" sz="1800" kern="0" dirty="0">
              <a:solidFill>
                <a:srgbClr val="000000"/>
              </a:solidFill>
              <a:latin typeface="+mn-ea"/>
              <a:ea typeface="+mn-ea"/>
              <a:cs typeface="Calibri" panose="020F0502020204030204" pitchFamily="34" charset="0"/>
            </a:endParaRPr>
          </a:p>
        </p:txBody>
      </p:sp>
      <p:sp>
        <p:nvSpPr>
          <p:cNvPr id="16" name="Rectangle 5"/>
          <p:cNvSpPr>
            <a:spLocks noChangeArrowheads="1"/>
          </p:cNvSpPr>
          <p:nvPr/>
        </p:nvSpPr>
        <p:spPr bwMode="gray">
          <a:xfrm>
            <a:off x="1790255" y="4443411"/>
            <a:ext cx="7200000" cy="1584000"/>
          </a:xfrm>
          <a:prstGeom prst="rect">
            <a:avLst/>
          </a:prstGeom>
          <a:noFill/>
          <a:ln w="9525" algn="ctr">
            <a:solidFill>
              <a:srgbClr val="808080">
                <a:lumMod val="20000"/>
                <a:lumOff val="80000"/>
              </a:srgbClr>
            </a:solidFill>
            <a:miter lim="800000"/>
            <a:headEnd type="none" w="lg" len="lg"/>
            <a:tailEnd type="none" w="lg" len="lg"/>
          </a:ln>
        </p:spPr>
        <p:txBody>
          <a:bodyPr lIns="36000" tIns="91440" rIns="36000" bIns="91440" anchor="ctr"/>
          <a:lstStyle/>
          <a:p>
            <a:pPr marL="342900" indent="-342900" fontAlgn="auto">
              <a:lnSpc>
                <a:spcPct val="100000"/>
              </a:lnSpc>
              <a:spcBef>
                <a:spcPts val="0"/>
              </a:spcBef>
              <a:spcAft>
                <a:spcPts val="0"/>
              </a:spcAft>
              <a:buClr>
                <a:schemeClr val="accent2">
                  <a:lumMod val="75000"/>
                </a:schemeClr>
              </a:buClr>
              <a:buFont typeface="Wingdings" panose="05000000000000000000" pitchFamily="2" charset="2"/>
              <a:buChar char="l"/>
            </a:pPr>
            <a:r>
              <a:rPr kumimoji="0" lang="ja-JP" altLang="en-US" sz="1800" kern="0" dirty="0" smtClean="0">
                <a:solidFill>
                  <a:srgbClr val="000000"/>
                </a:solidFill>
                <a:latin typeface="+mn-ea"/>
                <a:ea typeface="+mn-ea"/>
                <a:cs typeface="Calibri" panose="020F0502020204030204" pitchFamily="34" charset="0"/>
              </a:rPr>
              <a:t>次世代の付加価値プロセスを開発</a:t>
            </a:r>
            <a:endParaRPr kumimoji="0" lang="en-US" altLang="ja-JP" sz="1800" kern="0" dirty="0" smtClean="0">
              <a:solidFill>
                <a:srgbClr val="000000"/>
              </a:solidFill>
              <a:latin typeface="+mn-ea"/>
              <a:ea typeface="+mn-ea"/>
              <a:cs typeface="Calibri" panose="020F0502020204030204" pitchFamily="34" charset="0"/>
            </a:endParaRPr>
          </a:p>
          <a:p>
            <a:pPr marL="342900" indent="-342900" fontAlgn="auto">
              <a:lnSpc>
                <a:spcPct val="100000"/>
              </a:lnSpc>
              <a:spcBef>
                <a:spcPts val="0"/>
              </a:spcBef>
              <a:spcAft>
                <a:spcPts val="0"/>
              </a:spcAft>
              <a:buClr>
                <a:schemeClr val="accent2">
                  <a:lumMod val="75000"/>
                </a:schemeClr>
              </a:buClr>
              <a:buFont typeface="Wingdings" panose="05000000000000000000" pitchFamily="2" charset="2"/>
              <a:buChar char="l"/>
            </a:pPr>
            <a:r>
              <a:rPr kumimoji="0" lang="ja-JP" altLang="en-US" sz="1800" kern="0" dirty="0" smtClean="0">
                <a:solidFill>
                  <a:srgbClr val="000000"/>
                </a:solidFill>
                <a:latin typeface="+mn-ea"/>
                <a:ea typeface="+mn-ea"/>
                <a:cs typeface="Calibri" panose="020F0502020204030204" pitchFamily="34" charset="0"/>
              </a:rPr>
              <a:t>持続可能なグローバルナレッジセンターのプロセスと組織（スキルや能力開発）を開発</a:t>
            </a:r>
            <a:endParaRPr kumimoji="0" lang="en-US" altLang="ja-JP" sz="1800" kern="0" dirty="0" smtClean="0">
              <a:solidFill>
                <a:srgbClr val="000000"/>
              </a:solidFill>
              <a:latin typeface="+mn-ea"/>
              <a:ea typeface="+mn-ea"/>
              <a:cs typeface="Calibri" panose="020F0502020204030204" pitchFamily="34" charset="0"/>
            </a:endParaRPr>
          </a:p>
          <a:p>
            <a:pPr marL="342900" indent="-342900" fontAlgn="auto">
              <a:lnSpc>
                <a:spcPct val="100000"/>
              </a:lnSpc>
              <a:spcBef>
                <a:spcPts val="0"/>
              </a:spcBef>
              <a:spcAft>
                <a:spcPts val="0"/>
              </a:spcAft>
              <a:buClr>
                <a:schemeClr val="accent2">
                  <a:lumMod val="75000"/>
                </a:schemeClr>
              </a:buClr>
              <a:buFont typeface="Wingdings" panose="05000000000000000000" pitchFamily="2" charset="2"/>
              <a:buChar char="l"/>
            </a:pPr>
            <a:r>
              <a:rPr kumimoji="0" lang="ja-JP" altLang="en-US" sz="1800" kern="0" dirty="0" smtClean="0">
                <a:solidFill>
                  <a:srgbClr val="000000"/>
                </a:solidFill>
                <a:latin typeface="+mn-ea"/>
                <a:ea typeface="+mn-ea"/>
                <a:cs typeface="Calibri" panose="020F0502020204030204" pitchFamily="34" charset="0"/>
              </a:rPr>
              <a:t>ビジネスの加速と</a:t>
            </a:r>
            <a:r>
              <a:rPr kumimoji="0" lang="en-US" altLang="ja-JP" sz="1800" kern="0" dirty="0" smtClean="0">
                <a:solidFill>
                  <a:srgbClr val="000000"/>
                </a:solidFill>
                <a:latin typeface="+mn-ea"/>
                <a:ea typeface="+mn-ea"/>
                <a:cs typeface="Calibri" panose="020F0502020204030204" pitchFamily="34" charset="0"/>
              </a:rPr>
              <a:t>IS</a:t>
            </a:r>
            <a:r>
              <a:rPr kumimoji="0" lang="ja-JP" altLang="en-US" sz="1800" kern="0" dirty="0" smtClean="0">
                <a:solidFill>
                  <a:srgbClr val="000000"/>
                </a:solidFill>
                <a:latin typeface="+mn-ea"/>
                <a:ea typeface="+mn-ea"/>
                <a:cs typeface="Calibri" panose="020F0502020204030204" pitchFamily="34" charset="0"/>
              </a:rPr>
              <a:t>収益のため、ロールアウトの方法論</a:t>
            </a:r>
            <a:r>
              <a:rPr kumimoji="0" lang="en-US" altLang="ja-JP" sz="1800" kern="0" dirty="0" smtClean="0">
                <a:solidFill>
                  <a:srgbClr val="000000"/>
                </a:solidFill>
                <a:latin typeface="+mn-ea"/>
                <a:ea typeface="+mn-ea"/>
                <a:cs typeface="Calibri" panose="020F0502020204030204" pitchFamily="34" charset="0"/>
              </a:rPr>
              <a:t>/</a:t>
            </a:r>
            <a:r>
              <a:rPr kumimoji="0" lang="ja-JP" altLang="en-US" sz="1800" kern="0" dirty="0" smtClean="0">
                <a:solidFill>
                  <a:srgbClr val="000000"/>
                </a:solidFill>
                <a:latin typeface="+mn-ea"/>
                <a:ea typeface="+mn-ea"/>
                <a:cs typeface="Calibri" panose="020F0502020204030204" pitchFamily="34" charset="0"/>
              </a:rPr>
              <a:t>活動を改善</a:t>
            </a:r>
            <a:endParaRPr kumimoji="0" lang="en-US" altLang="en-US" sz="1800" kern="0" dirty="0">
              <a:solidFill>
                <a:srgbClr val="000000"/>
              </a:solidFill>
              <a:latin typeface="+mn-ea"/>
              <a:ea typeface="+mn-ea"/>
              <a:cs typeface="Calibri" panose="020F0502020204030204" pitchFamily="34" charset="0"/>
            </a:endParaRPr>
          </a:p>
        </p:txBody>
      </p:sp>
      <p:sp>
        <p:nvSpPr>
          <p:cNvPr id="17" name="Rectangle 7"/>
          <p:cNvSpPr>
            <a:spLocks noChangeArrowheads="1"/>
          </p:cNvSpPr>
          <p:nvPr/>
        </p:nvSpPr>
        <p:spPr bwMode="gray">
          <a:xfrm>
            <a:off x="1790255" y="2776537"/>
            <a:ext cx="7200000" cy="1176337"/>
          </a:xfrm>
          <a:prstGeom prst="rect">
            <a:avLst/>
          </a:prstGeom>
          <a:noFill/>
          <a:ln w="9525" algn="ctr">
            <a:solidFill>
              <a:srgbClr val="808080">
                <a:lumMod val="20000"/>
                <a:lumOff val="80000"/>
              </a:srgbClr>
            </a:solidFill>
            <a:miter lim="800000"/>
            <a:headEnd type="none" w="lg" len="lg"/>
            <a:tailEnd type="none" w="lg" len="lg"/>
          </a:ln>
        </p:spPr>
        <p:txBody>
          <a:bodyPr lIns="36000" tIns="91440" rIns="36000" bIns="91440" anchor="ctr"/>
          <a:lstStyle/>
          <a:p>
            <a:pPr marL="342900" indent="-342900" fontAlgn="auto">
              <a:lnSpc>
                <a:spcPct val="100000"/>
              </a:lnSpc>
              <a:spcBef>
                <a:spcPts val="0"/>
              </a:spcBef>
              <a:spcAft>
                <a:spcPts val="0"/>
              </a:spcAft>
              <a:buClr>
                <a:schemeClr val="accent2">
                  <a:lumMod val="75000"/>
                </a:schemeClr>
              </a:buClr>
              <a:buFont typeface="Wingdings" panose="05000000000000000000" pitchFamily="2" charset="2"/>
              <a:buChar char="l"/>
            </a:pPr>
            <a:r>
              <a:rPr kumimoji="0" lang="ja-JP" altLang="en-US" sz="1800" kern="0" dirty="0" smtClean="0">
                <a:solidFill>
                  <a:srgbClr val="000000"/>
                </a:solidFill>
                <a:latin typeface="+mn-ea"/>
                <a:ea typeface="+mn-ea"/>
                <a:cs typeface="Calibri" panose="020F0502020204030204" pitchFamily="34" charset="0"/>
              </a:rPr>
              <a:t>プロセス調和：複雑さを軽減するためのプロセスを標準化</a:t>
            </a:r>
            <a:endParaRPr kumimoji="0" lang="en-US" altLang="en-US" sz="1800" kern="0" dirty="0" smtClean="0">
              <a:solidFill>
                <a:srgbClr val="000000"/>
              </a:solidFill>
              <a:latin typeface="+mn-ea"/>
              <a:ea typeface="+mn-ea"/>
              <a:cs typeface="Calibri" panose="020F0502020204030204" pitchFamily="34" charset="0"/>
            </a:endParaRPr>
          </a:p>
          <a:p>
            <a:pPr marL="342900" indent="-342900" fontAlgn="auto">
              <a:lnSpc>
                <a:spcPct val="100000"/>
              </a:lnSpc>
              <a:spcBef>
                <a:spcPts val="0"/>
              </a:spcBef>
              <a:spcAft>
                <a:spcPts val="0"/>
              </a:spcAft>
              <a:buClr>
                <a:schemeClr val="accent2">
                  <a:lumMod val="75000"/>
                </a:schemeClr>
              </a:buClr>
              <a:buFont typeface="Wingdings" panose="05000000000000000000" pitchFamily="2" charset="2"/>
              <a:buChar char="l"/>
            </a:pPr>
            <a:r>
              <a:rPr kumimoji="0" lang="ja-JP" altLang="en-US" sz="1800" kern="0" dirty="0" smtClean="0">
                <a:solidFill>
                  <a:srgbClr val="000000"/>
                </a:solidFill>
                <a:latin typeface="+mn-ea"/>
                <a:ea typeface="+mn-ea"/>
                <a:cs typeface="Calibri" panose="020F0502020204030204" pitchFamily="34" charset="0"/>
              </a:rPr>
              <a:t>ナレッジセンター：ベストプラクティスによる駆動開発</a:t>
            </a:r>
            <a:endParaRPr kumimoji="0" lang="en-US" altLang="en-US" sz="1800" kern="0" dirty="0" smtClean="0">
              <a:solidFill>
                <a:srgbClr val="000000"/>
              </a:solidFill>
              <a:latin typeface="+mn-ea"/>
              <a:ea typeface="+mn-ea"/>
              <a:cs typeface="Calibri" panose="020F0502020204030204" pitchFamily="34" charset="0"/>
            </a:endParaRPr>
          </a:p>
          <a:p>
            <a:pPr marL="342900" indent="-342900" fontAlgn="auto">
              <a:lnSpc>
                <a:spcPct val="100000"/>
              </a:lnSpc>
              <a:spcBef>
                <a:spcPts val="0"/>
              </a:spcBef>
              <a:spcAft>
                <a:spcPts val="0"/>
              </a:spcAft>
              <a:buClr>
                <a:schemeClr val="accent2">
                  <a:lumMod val="75000"/>
                </a:schemeClr>
              </a:buClr>
              <a:buFont typeface="Wingdings" panose="05000000000000000000" pitchFamily="2" charset="2"/>
              <a:buChar char="l"/>
            </a:pPr>
            <a:r>
              <a:rPr kumimoji="0" lang="ja-JP" altLang="en-US" sz="1800" kern="0" dirty="0" smtClean="0">
                <a:solidFill>
                  <a:srgbClr val="000000"/>
                </a:solidFill>
                <a:latin typeface="+mn-ea"/>
                <a:ea typeface="+mn-ea"/>
                <a:cs typeface="Calibri" panose="020F0502020204030204" pitchFamily="34" charset="0"/>
              </a:rPr>
              <a:t>業務の効率化を達成するために全体の収束プロセスをサポート</a:t>
            </a:r>
            <a:endParaRPr kumimoji="0" lang="en-US" altLang="en-US" sz="1800" kern="0" dirty="0">
              <a:solidFill>
                <a:srgbClr val="000000"/>
              </a:solidFill>
              <a:latin typeface="+mn-ea"/>
              <a:ea typeface="+mn-ea"/>
              <a:cs typeface="Calibri" panose="020F0502020204030204" pitchFamily="34" charset="0"/>
            </a:endParaRPr>
          </a:p>
        </p:txBody>
      </p:sp>
      <p:sp>
        <p:nvSpPr>
          <p:cNvPr id="11" name="タイトル 1"/>
          <p:cNvSpPr txBox="1">
            <a:spLocks/>
          </p:cNvSpPr>
          <p:nvPr/>
        </p:nvSpPr>
        <p:spPr bwMode="gray">
          <a:xfrm>
            <a:off x="113191" y="179482"/>
            <a:ext cx="2380780" cy="424732"/>
          </a:xfrm>
          <a:prstGeom prst="rect">
            <a:avLst/>
          </a:prstGeom>
        </p:spPr>
        <p:txBody>
          <a:bodyPr wrap="non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1" lang="en-US" altLang="ja-JP" sz="2400" b="0" i="0" u="none" strike="noStrike" kern="0" cap="none" spc="0" normalizeH="0" baseline="0" noProof="0" dirty="0" smtClean="0">
                <a:ln>
                  <a:noFill/>
                </a:ln>
                <a:solidFill>
                  <a:schemeClr val="tx1"/>
                </a:solidFill>
                <a:effectLst/>
                <a:uLnTx/>
                <a:uFillTx/>
                <a:latin typeface="+mj-ea"/>
                <a:ea typeface="+mj-ea"/>
                <a:cs typeface="+mj-cs"/>
              </a:rPr>
              <a:t>Vision &amp; Mission</a:t>
            </a:r>
            <a:endParaRPr kumimoji="1" lang="ja-JP" altLang="en-US" sz="2400" b="0" i="0" u="none" strike="noStrike" kern="0" cap="none" spc="0" normalizeH="0" baseline="0" noProof="0" dirty="0">
              <a:ln>
                <a:noFill/>
              </a:ln>
              <a:solidFill>
                <a:schemeClr val="tx1"/>
              </a:solidFill>
              <a:effectLst/>
              <a:uLnTx/>
              <a:uFillTx/>
              <a:latin typeface="+mj-ea"/>
              <a:ea typeface="+mj-ea"/>
              <a:cs typeface="+mj-cs"/>
            </a:endParaRPr>
          </a:p>
        </p:txBody>
      </p:sp>
      <p:sp>
        <p:nvSpPr>
          <p:cNvPr id="18" name="正方形/長方形 17"/>
          <p:cNvSpPr/>
          <p:nvPr/>
        </p:nvSpPr>
        <p:spPr>
          <a:xfrm>
            <a:off x="6092977" y="198727"/>
            <a:ext cx="2872902" cy="424732"/>
          </a:xfrm>
          <a:prstGeom prst="rect">
            <a:avLst/>
          </a:prstGeom>
          <a:solidFill>
            <a:schemeClr val="tx1">
              <a:lumMod val="90000"/>
              <a:lumOff val="10000"/>
            </a:schemeClr>
          </a:solidFill>
        </p:spPr>
        <p:txBody>
          <a:bodyPr wrap="none">
            <a:spAutoFit/>
          </a:bodyPr>
          <a:lstStyle/>
          <a:p>
            <a:r>
              <a:rPr lang="ja-JP" altLang="en-US" sz="2400" dirty="0" smtClean="0">
                <a:solidFill>
                  <a:schemeClr val="bg1"/>
                </a:solidFill>
              </a:rPr>
              <a:t>日産資料からの引用</a:t>
            </a:r>
            <a:endParaRPr lang="ja-JP" altLang="en-US" sz="2400" dirty="0">
              <a:solidFill>
                <a:schemeClr val="bg1"/>
              </a:solidFill>
            </a:endParaRPr>
          </a:p>
        </p:txBody>
      </p:sp>
      <p:sp>
        <p:nvSpPr>
          <p:cNvPr id="19" name="スライド番号プレースホルダ 4"/>
          <p:cNvSpPr>
            <a:spLocks noGrp="1"/>
          </p:cNvSpPr>
          <p:nvPr>
            <p:ph type="sldNum" sz="quarter" idx="10"/>
          </p:nvPr>
        </p:nvSpPr>
        <p:spPr>
          <a:xfrm>
            <a:off x="8604250" y="6545263"/>
            <a:ext cx="488950" cy="304800"/>
          </a:xfrm>
        </p:spPr>
        <p:txBody>
          <a:bodyPr/>
          <a:lstStyle/>
          <a:p>
            <a:fld id="{F22BFB86-D5A3-4E5A-95C1-CF11460A9BC6}" type="slidenum">
              <a:rPr lang="ja-JP" altLang="en-US" smtClean="0"/>
              <a:pPr/>
              <a:t>7</a:t>
            </a:fld>
            <a:endParaRPr lang="en-US" altLang="ja-JP"/>
          </a:p>
        </p:txBody>
      </p:sp>
    </p:spTree>
    <p:extLst>
      <p:ext uri="{BB962C8B-B14F-4D97-AF65-F5344CB8AC3E}">
        <p14:creationId xmlns:p14="http://schemas.microsoft.com/office/powerpoint/2010/main" xmlns="" val="2661014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角丸四角形 55"/>
          <p:cNvSpPr/>
          <p:nvPr/>
        </p:nvSpPr>
        <p:spPr bwMode="auto">
          <a:xfrm>
            <a:off x="833515" y="2651708"/>
            <a:ext cx="7560000" cy="472705"/>
          </a:xfrm>
          <a:prstGeom prst="roundRect">
            <a:avLst/>
          </a:prstGeom>
          <a:solidFill>
            <a:srgbClr val="C00000"/>
          </a:solidFill>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r>
              <a:rPr lang="en-US" altLang="ja-JP" sz="1800" dirty="0">
                <a:ln>
                  <a:solidFill>
                    <a:schemeClr val="bg1"/>
                  </a:solidFill>
                </a:ln>
                <a:solidFill>
                  <a:schemeClr val="bg1"/>
                </a:solidFill>
                <a:latin typeface="+mj-ea"/>
                <a:ea typeface="+mj-ea"/>
              </a:rPr>
              <a:t>PCS+M-BOM</a:t>
            </a:r>
            <a:endParaRPr lang="ja-JP" altLang="en-US" sz="1800" dirty="0">
              <a:ln>
                <a:solidFill>
                  <a:schemeClr val="bg1"/>
                </a:solidFill>
              </a:ln>
              <a:solidFill>
                <a:schemeClr val="bg1"/>
              </a:solidFill>
              <a:latin typeface="+mj-ea"/>
              <a:ea typeface="+mj-ea"/>
            </a:endParaRPr>
          </a:p>
        </p:txBody>
      </p:sp>
      <p:sp>
        <p:nvSpPr>
          <p:cNvPr id="61" name="角丸四角形 60"/>
          <p:cNvSpPr/>
          <p:nvPr/>
        </p:nvSpPr>
        <p:spPr bwMode="auto">
          <a:xfrm>
            <a:off x="833515" y="3246328"/>
            <a:ext cx="7560000" cy="472705"/>
          </a:xfrm>
          <a:prstGeom prst="roundRect">
            <a:avLst/>
          </a:prstGeom>
          <a:solidFill>
            <a:srgbClr val="C00000">
              <a:alpha val="19000"/>
            </a:srgbClr>
          </a:solidFill>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r>
              <a:rPr lang="en-US" altLang="ja-JP" sz="1800" dirty="0" err="1">
                <a:ln>
                  <a:solidFill>
                    <a:schemeClr val="bg1"/>
                  </a:solidFill>
                </a:ln>
                <a:solidFill>
                  <a:srgbClr val="C00000"/>
                </a:solidFill>
                <a:latin typeface="+mj-ea"/>
              </a:rPr>
              <a:t>MES+Quality</a:t>
            </a:r>
            <a:r>
              <a:rPr lang="en-US" altLang="ja-JP" sz="1800" dirty="0">
                <a:ln>
                  <a:solidFill>
                    <a:schemeClr val="bg1"/>
                  </a:solidFill>
                </a:ln>
                <a:solidFill>
                  <a:srgbClr val="C00000"/>
                </a:solidFill>
                <a:latin typeface="+mj-ea"/>
              </a:rPr>
              <a:t> </a:t>
            </a:r>
            <a:r>
              <a:rPr lang="en-US" altLang="ja-JP" sz="1800" dirty="0" err="1">
                <a:ln>
                  <a:solidFill>
                    <a:schemeClr val="bg1"/>
                  </a:solidFill>
                </a:ln>
                <a:solidFill>
                  <a:srgbClr val="C00000"/>
                </a:solidFill>
                <a:latin typeface="+mj-ea"/>
              </a:rPr>
              <a:t>Mgt</a:t>
            </a:r>
            <a:endParaRPr lang="en-US" altLang="ja-JP" sz="1800" dirty="0">
              <a:ln>
                <a:solidFill>
                  <a:schemeClr val="bg1"/>
                </a:solidFill>
              </a:ln>
              <a:solidFill>
                <a:srgbClr val="C00000"/>
              </a:solidFill>
              <a:latin typeface="+mj-ea"/>
            </a:endParaRPr>
          </a:p>
        </p:txBody>
      </p:sp>
      <p:sp>
        <p:nvSpPr>
          <p:cNvPr id="62" name="角丸四角形 61"/>
          <p:cNvSpPr/>
          <p:nvPr/>
        </p:nvSpPr>
        <p:spPr bwMode="auto">
          <a:xfrm>
            <a:off x="833515" y="3840948"/>
            <a:ext cx="7560000" cy="472705"/>
          </a:xfrm>
          <a:prstGeom prst="roundRect">
            <a:avLst/>
          </a:prstGeom>
          <a:solidFill>
            <a:srgbClr val="C00000">
              <a:alpha val="19000"/>
            </a:srgbClr>
          </a:solidFill>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r>
              <a:rPr lang="en-US" altLang="ja-JP" sz="1800" dirty="0" smtClean="0">
                <a:ln>
                  <a:solidFill>
                    <a:schemeClr val="bg1"/>
                  </a:solidFill>
                </a:ln>
                <a:solidFill>
                  <a:srgbClr val="C00000"/>
                </a:solidFill>
                <a:latin typeface="+mj-ea"/>
                <a:ea typeface="+mj-ea"/>
              </a:rPr>
              <a:t>Outbound Logistics</a:t>
            </a:r>
          </a:p>
          <a:p>
            <a:endParaRPr kumimoji="1" lang="ja-JP" altLang="en-US" sz="1800" dirty="0" smtClean="0">
              <a:ln>
                <a:solidFill>
                  <a:schemeClr val="bg1"/>
                </a:solidFill>
              </a:ln>
              <a:solidFill>
                <a:srgbClr val="C00000"/>
              </a:solidFill>
              <a:latin typeface="+mj-ea"/>
              <a:ea typeface="+mj-ea"/>
            </a:endParaRPr>
          </a:p>
        </p:txBody>
      </p:sp>
      <p:sp>
        <p:nvSpPr>
          <p:cNvPr id="63" name="角丸四角形 62"/>
          <p:cNvSpPr/>
          <p:nvPr/>
        </p:nvSpPr>
        <p:spPr bwMode="auto">
          <a:xfrm>
            <a:off x="833515" y="4435568"/>
            <a:ext cx="7560000" cy="472705"/>
          </a:xfrm>
          <a:prstGeom prst="roundRect">
            <a:avLst/>
          </a:prstGeom>
          <a:solidFill>
            <a:srgbClr val="C00000">
              <a:alpha val="19000"/>
            </a:srgbClr>
          </a:solidFill>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r>
              <a:rPr kumimoji="1" lang="en-US" altLang="ja-JP" sz="1800" dirty="0" smtClean="0">
                <a:ln>
                  <a:solidFill>
                    <a:schemeClr val="bg1"/>
                  </a:solidFill>
                </a:ln>
                <a:solidFill>
                  <a:srgbClr val="C00000"/>
                </a:solidFill>
                <a:latin typeface="+mj-ea"/>
                <a:ea typeface="+mj-ea"/>
              </a:rPr>
              <a:t>OTD</a:t>
            </a:r>
            <a:r>
              <a:rPr kumimoji="1" lang="ja-JP" altLang="en-US" sz="1800" dirty="0" smtClean="0">
                <a:ln>
                  <a:solidFill>
                    <a:schemeClr val="bg1"/>
                  </a:solidFill>
                </a:ln>
                <a:solidFill>
                  <a:srgbClr val="C00000"/>
                </a:solidFill>
                <a:latin typeface="+mj-ea"/>
                <a:ea typeface="+mj-ea"/>
              </a:rPr>
              <a:t>（</a:t>
            </a:r>
            <a:r>
              <a:rPr kumimoji="1" lang="en-US" altLang="ja-JP" sz="1800" dirty="0" smtClean="0">
                <a:ln>
                  <a:solidFill>
                    <a:schemeClr val="bg1"/>
                  </a:solidFill>
                </a:ln>
                <a:solidFill>
                  <a:srgbClr val="C00000"/>
                </a:solidFill>
                <a:latin typeface="+mj-ea"/>
                <a:ea typeface="+mj-ea"/>
              </a:rPr>
              <a:t>VOM/SIS</a:t>
            </a:r>
            <a:r>
              <a:rPr lang="ja-JP" altLang="en-US" sz="1800" dirty="0" smtClean="0">
                <a:ln>
                  <a:solidFill>
                    <a:schemeClr val="bg1"/>
                  </a:solidFill>
                </a:ln>
                <a:solidFill>
                  <a:srgbClr val="C00000"/>
                </a:solidFill>
                <a:latin typeface="+mj-ea"/>
                <a:ea typeface="+mj-ea"/>
              </a:rPr>
              <a:t>）</a:t>
            </a:r>
            <a:endParaRPr kumimoji="1" lang="ja-JP" altLang="en-US" sz="1800" dirty="0" smtClean="0">
              <a:ln>
                <a:solidFill>
                  <a:schemeClr val="bg1"/>
                </a:solidFill>
              </a:ln>
              <a:solidFill>
                <a:srgbClr val="C00000"/>
              </a:solidFill>
              <a:latin typeface="+mj-ea"/>
              <a:ea typeface="+mj-ea"/>
            </a:endParaRPr>
          </a:p>
        </p:txBody>
      </p:sp>
      <p:sp>
        <p:nvSpPr>
          <p:cNvPr id="70" name="角丸四角形 69"/>
          <p:cNvSpPr/>
          <p:nvPr/>
        </p:nvSpPr>
        <p:spPr bwMode="auto">
          <a:xfrm>
            <a:off x="833515" y="5030188"/>
            <a:ext cx="7560000" cy="472705"/>
          </a:xfrm>
          <a:prstGeom prst="roundRect">
            <a:avLst/>
          </a:prstGeom>
          <a:solidFill>
            <a:srgbClr val="C00000">
              <a:alpha val="19000"/>
            </a:srgbClr>
          </a:solidFill>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r>
              <a:rPr lang="en-US" altLang="ja-JP" sz="1800" dirty="0" smtClean="0">
                <a:ln>
                  <a:solidFill>
                    <a:schemeClr val="bg1"/>
                  </a:solidFill>
                </a:ln>
                <a:solidFill>
                  <a:srgbClr val="C00000"/>
                </a:solidFill>
                <a:latin typeface="+mj-ea"/>
                <a:ea typeface="+mj-ea"/>
              </a:rPr>
              <a:t>Production Eng.</a:t>
            </a:r>
            <a:endParaRPr kumimoji="1" lang="ja-JP" altLang="en-US" sz="1800" dirty="0" smtClean="0">
              <a:ln>
                <a:solidFill>
                  <a:schemeClr val="bg1"/>
                </a:solidFill>
              </a:ln>
              <a:solidFill>
                <a:srgbClr val="C00000"/>
              </a:solidFill>
              <a:latin typeface="+mj-ea"/>
              <a:ea typeface="+mj-ea"/>
            </a:endParaRPr>
          </a:p>
        </p:txBody>
      </p:sp>
      <p:sp>
        <p:nvSpPr>
          <p:cNvPr id="82" name="角丸四角形 81"/>
          <p:cNvSpPr/>
          <p:nvPr/>
        </p:nvSpPr>
        <p:spPr bwMode="auto">
          <a:xfrm>
            <a:off x="846739" y="5624806"/>
            <a:ext cx="7560000" cy="472705"/>
          </a:xfrm>
          <a:prstGeom prst="roundRect">
            <a:avLst/>
          </a:prstGeom>
          <a:solidFill>
            <a:srgbClr val="C00000">
              <a:alpha val="19000"/>
            </a:srgbClr>
          </a:solidFill>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r>
              <a:rPr kumimoji="1" lang="en-US" altLang="ja-JP" sz="1800" dirty="0" smtClean="0">
                <a:ln>
                  <a:solidFill>
                    <a:schemeClr val="bg1"/>
                  </a:solidFill>
                </a:ln>
                <a:solidFill>
                  <a:srgbClr val="C00000"/>
                </a:solidFill>
                <a:latin typeface="+mj-ea"/>
                <a:ea typeface="+mj-ea"/>
              </a:rPr>
              <a:t>Packing </a:t>
            </a:r>
            <a:r>
              <a:rPr kumimoji="1" lang="en-US" altLang="ja-JP" sz="1800" dirty="0" err="1" smtClean="0">
                <a:ln>
                  <a:solidFill>
                    <a:schemeClr val="bg1"/>
                  </a:solidFill>
                </a:ln>
                <a:solidFill>
                  <a:srgbClr val="C00000"/>
                </a:solidFill>
                <a:latin typeface="+mj-ea"/>
                <a:ea typeface="+mj-ea"/>
              </a:rPr>
              <a:t>Mgt</a:t>
            </a:r>
            <a:endParaRPr kumimoji="1" lang="ja-JP" altLang="en-US" sz="1800" dirty="0" smtClean="0">
              <a:ln>
                <a:solidFill>
                  <a:schemeClr val="bg1"/>
                </a:solidFill>
              </a:ln>
              <a:solidFill>
                <a:srgbClr val="C00000"/>
              </a:solidFill>
              <a:latin typeface="+mj-ea"/>
              <a:ea typeface="+mj-ea"/>
            </a:endParaRPr>
          </a:p>
        </p:txBody>
      </p:sp>
      <p:cxnSp>
        <p:nvCxnSpPr>
          <p:cNvPr id="17" name="直線矢印コネクタ 16"/>
          <p:cNvCxnSpPr/>
          <p:nvPr/>
        </p:nvCxnSpPr>
        <p:spPr bwMode="auto">
          <a:xfrm>
            <a:off x="624112" y="2622680"/>
            <a:ext cx="0" cy="3456000"/>
          </a:xfrm>
          <a:prstGeom prst="straightConnector1">
            <a:avLst/>
          </a:prstGeom>
          <a:noFill/>
          <a:ln w="31750" cap="flat" cmpd="sng" algn="ctr">
            <a:solidFill>
              <a:srgbClr val="C00000"/>
            </a:solidFill>
            <a:prstDash val="solid"/>
            <a:round/>
            <a:headEnd type="arrow" w="med" len="med"/>
            <a:tailEnd type="arrow"/>
          </a:ln>
          <a:effectLst/>
        </p:spPr>
      </p:cxnSp>
      <p:pic>
        <p:nvPicPr>
          <p:cNvPr id="94" name="Picture 8" descr="http://t0.gstatic.com/images?q=tbn:ANd9GcQh3nhc3rnxl5z3mQ_1fkUVYgFQVDjNd6yyfWS2ltwmI35ekDh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24860" y="1919982"/>
            <a:ext cx="497541" cy="331091"/>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12" descr="embleme-basse-de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921173" y="1949010"/>
            <a:ext cx="293932" cy="349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8" descr="http://t0.gstatic.com/images?q=tbn:ANd9GcQh3nhc3rnxl5z3mQ_1fkUVYgFQVDjNd6yyfWS2ltwmI35ekDh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39104" y="1919982"/>
            <a:ext cx="497541" cy="331091"/>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8" descr="http://t0.gstatic.com/images?q=tbn:ANd9GcQh3nhc3rnxl5z3mQ_1fkUVYgFQVDjNd6yyfWS2ltwmI35ekDh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09724" y="1919982"/>
            <a:ext cx="497541" cy="33109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5" name="直線矢印コネクタ 24"/>
          <p:cNvCxnSpPr/>
          <p:nvPr/>
        </p:nvCxnSpPr>
        <p:spPr bwMode="auto">
          <a:xfrm>
            <a:off x="2958681" y="1861926"/>
            <a:ext cx="5434834" cy="0"/>
          </a:xfrm>
          <a:prstGeom prst="straightConnector1">
            <a:avLst/>
          </a:prstGeom>
          <a:noFill/>
          <a:ln w="31750" cap="flat" cmpd="sng" algn="ctr">
            <a:solidFill>
              <a:schemeClr val="tx2">
                <a:lumMod val="50000"/>
              </a:schemeClr>
            </a:solidFill>
            <a:prstDash val="solid"/>
            <a:round/>
            <a:headEnd type="arrow" w="med" len="med"/>
            <a:tailEnd type="arrow"/>
          </a:ln>
          <a:effectLst/>
        </p:spPr>
      </p:cxnSp>
      <p:sp>
        <p:nvSpPr>
          <p:cNvPr id="28" name="正方形/長方形 27"/>
          <p:cNvSpPr/>
          <p:nvPr/>
        </p:nvSpPr>
        <p:spPr>
          <a:xfrm>
            <a:off x="5219709" y="1471880"/>
            <a:ext cx="1082348" cy="341632"/>
          </a:xfrm>
          <a:prstGeom prst="rect">
            <a:avLst/>
          </a:prstGeom>
        </p:spPr>
        <p:txBody>
          <a:bodyPr wrap="none">
            <a:spAutoFit/>
          </a:bodyPr>
          <a:lstStyle/>
          <a:p>
            <a:r>
              <a:rPr lang="ja-JP" altLang="en-US" sz="1800" dirty="0" smtClean="0">
                <a:solidFill>
                  <a:schemeClr val="tx1"/>
                </a:solidFill>
                <a:latin typeface="+mj-ea"/>
                <a:ea typeface="+mj-ea"/>
              </a:rPr>
              <a:t>リージョン</a:t>
            </a:r>
            <a:endParaRPr lang="en-US" altLang="ja-JP" sz="1800" dirty="0" smtClean="0">
              <a:solidFill>
                <a:schemeClr val="tx1"/>
              </a:solidFill>
              <a:latin typeface="+mj-ea"/>
              <a:ea typeface="+mj-ea"/>
            </a:endParaRPr>
          </a:p>
        </p:txBody>
      </p:sp>
      <p:sp>
        <p:nvSpPr>
          <p:cNvPr id="2" name="四角形吹き出し 1"/>
          <p:cNvSpPr/>
          <p:nvPr/>
        </p:nvSpPr>
        <p:spPr bwMode="auto">
          <a:xfrm>
            <a:off x="819837" y="3231814"/>
            <a:ext cx="7787971" cy="3204626"/>
          </a:xfrm>
          <a:prstGeom prst="wedgeRectCallout">
            <a:avLst>
              <a:gd name="adj1" fmla="val -41148"/>
              <a:gd name="adj2" fmla="val -57975"/>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42" name="角丸四角形 41"/>
          <p:cNvSpPr/>
          <p:nvPr/>
        </p:nvSpPr>
        <p:spPr bwMode="auto">
          <a:xfrm>
            <a:off x="2958681" y="2148734"/>
            <a:ext cx="1188000" cy="4302220"/>
          </a:xfrm>
          <a:prstGeom prst="roundRect">
            <a:avLst/>
          </a:prstGeom>
          <a:solidFill>
            <a:schemeClr val="accent5">
              <a:lumMod val="50000"/>
              <a:alpha val="28000"/>
            </a:schemeClr>
          </a:solidFill>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800" dirty="0" smtClean="0">
                <a:ln>
                  <a:solidFill>
                    <a:schemeClr val="bg1"/>
                  </a:solidFill>
                </a:ln>
                <a:solidFill>
                  <a:schemeClr val="tx1"/>
                </a:solidFill>
                <a:latin typeface="+mj-ea"/>
                <a:ea typeface="+mj-ea"/>
              </a:rPr>
              <a:t>Europe</a:t>
            </a:r>
          </a:p>
        </p:txBody>
      </p:sp>
      <p:sp>
        <p:nvSpPr>
          <p:cNvPr id="87" name="角丸四角形 86"/>
          <p:cNvSpPr/>
          <p:nvPr/>
        </p:nvSpPr>
        <p:spPr bwMode="auto">
          <a:xfrm>
            <a:off x="6911587" y="2142117"/>
            <a:ext cx="1188000" cy="4302220"/>
          </a:xfrm>
          <a:prstGeom prst="roundRect">
            <a:avLst/>
          </a:prstGeom>
          <a:solidFill>
            <a:schemeClr val="accent5">
              <a:lumMod val="50000"/>
              <a:alpha val="28000"/>
            </a:schemeClr>
          </a:solidFill>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800" dirty="0" smtClean="0">
                <a:ln>
                  <a:solidFill>
                    <a:schemeClr val="bg1"/>
                  </a:solidFill>
                </a:ln>
                <a:solidFill>
                  <a:schemeClr val="tx1"/>
                </a:solidFill>
                <a:latin typeface="+mj-ea"/>
                <a:ea typeface="+mj-ea"/>
              </a:rPr>
              <a:t>Renault</a:t>
            </a:r>
            <a:endParaRPr kumimoji="1" lang="ja-JP" altLang="en-US" sz="1800" dirty="0" smtClean="0">
              <a:ln>
                <a:solidFill>
                  <a:schemeClr val="bg1"/>
                </a:solidFill>
              </a:ln>
              <a:solidFill>
                <a:schemeClr val="tx1"/>
              </a:solidFill>
              <a:latin typeface="+mj-ea"/>
              <a:ea typeface="+mj-ea"/>
            </a:endParaRPr>
          </a:p>
        </p:txBody>
      </p:sp>
      <p:sp>
        <p:nvSpPr>
          <p:cNvPr id="44" name="角丸四角形 43"/>
          <p:cNvSpPr/>
          <p:nvPr/>
        </p:nvSpPr>
        <p:spPr bwMode="auto">
          <a:xfrm>
            <a:off x="4276316" y="2148734"/>
            <a:ext cx="1188000" cy="4302220"/>
          </a:xfrm>
          <a:prstGeom prst="roundRect">
            <a:avLst/>
          </a:prstGeom>
          <a:solidFill>
            <a:schemeClr val="accent5">
              <a:lumMod val="50000"/>
              <a:alpha val="28000"/>
            </a:schemeClr>
          </a:solidFill>
          <a:ln>
            <a:solidFill>
              <a:srgbClr val="FFC000"/>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800" dirty="0" smtClean="0">
                <a:ln>
                  <a:solidFill>
                    <a:schemeClr val="bg1"/>
                  </a:solidFill>
                </a:ln>
                <a:solidFill>
                  <a:schemeClr val="tx1"/>
                </a:solidFill>
                <a:latin typeface="+mj-ea"/>
                <a:ea typeface="+mj-ea"/>
              </a:rPr>
              <a:t>JP/Asia</a:t>
            </a:r>
            <a:endParaRPr kumimoji="1" lang="ja-JP" altLang="en-US" sz="1800" dirty="0" smtClean="0">
              <a:ln>
                <a:solidFill>
                  <a:schemeClr val="bg1"/>
                </a:solidFill>
              </a:ln>
              <a:solidFill>
                <a:schemeClr val="tx1"/>
              </a:solidFill>
              <a:latin typeface="+mj-ea"/>
              <a:ea typeface="+mj-ea"/>
            </a:endParaRPr>
          </a:p>
        </p:txBody>
      </p:sp>
      <p:sp>
        <p:nvSpPr>
          <p:cNvPr id="53" name="角丸四角形 52"/>
          <p:cNvSpPr/>
          <p:nvPr/>
        </p:nvSpPr>
        <p:spPr bwMode="auto">
          <a:xfrm>
            <a:off x="5593951" y="2148734"/>
            <a:ext cx="1188000" cy="4302220"/>
          </a:xfrm>
          <a:prstGeom prst="roundRect">
            <a:avLst/>
          </a:prstGeom>
          <a:solidFill>
            <a:schemeClr val="accent5">
              <a:lumMod val="50000"/>
              <a:alpha val="28000"/>
            </a:schemeClr>
          </a:solidFill>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800" dirty="0" smtClean="0">
                <a:ln>
                  <a:solidFill>
                    <a:schemeClr val="bg1"/>
                  </a:solidFill>
                </a:ln>
                <a:solidFill>
                  <a:schemeClr val="tx1"/>
                </a:solidFill>
                <a:latin typeface="+mj-ea"/>
                <a:ea typeface="+mj-ea"/>
              </a:rPr>
              <a:t>America</a:t>
            </a:r>
            <a:endParaRPr kumimoji="1" lang="ja-JP" altLang="en-US" sz="1800" dirty="0" smtClean="0">
              <a:ln>
                <a:solidFill>
                  <a:schemeClr val="bg1"/>
                </a:solidFill>
              </a:ln>
              <a:solidFill>
                <a:schemeClr val="tx1"/>
              </a:solidFill>
              <a:latin typeface="+mj-ea"/>
              <a:ea typeface="+mj-ea"/>
            </a:endParaRPr>
          </a:p>
        </p:txBody>
      </p:sp>
      <p:sp>
        <p:nvSpPr>
          <p:cNvPr id="23" name="角丸四角形 22"/>
          <p:cNvSpPr/>
          <p:nvPr/>
        </p:nvSpPr>
        <p:spPr bwMode="auto">
          <a:xfrm>
            <a:off x="4315802" y="2699114"/>
            <a:ext cx="1080000" cy="371085"/>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lang="en-US" altLang="ja-JP" sz="2000" dirty="0" smtClean="0">
                <a:ln>
                  <a:solidFill>
                    <a:schemeClr val="bg1"/>
                  </a:solidFill>
                </a:ln>
                <a:solidFill>
                  <a:srgbClr val="C00000"/>
                </a:solidFill>
                <a:latin typeface="+mj-ea"/>
                <a:ea typeface="+mj-ea"/>
                <a:cs typeface="Calibri" panose="020F0502020204030204" pitchFamily="34" charset="0"/>
              </a:rPr>
              <a:t>PCS</a:t>
            </a:r>
            <a:endParaRPr kumimoji="1" lang="ja-JP" altLang="en-US" sz="2000" dirty="0" smtClean="0">
              <a:ln>
                <a:solidFill>
                  <a:schemeClr val="bg1"/>
                </a:solidFill>
              </a:ln>
              <a:solidFill>
                <a:srgbClr val="C00000"/>
              </a:solidFill>
              <a:latin typeface="+mj-ea"/>
              <a:ea typeface="+mj-ea"/>
              <a:cs typeface="Calibri" panose="020F0502020204030204" pitchFamily="34" charset="0"/>
            </a:endParaRPr>
          </a:p>
        </p:txBody>
      </p:sp>
      <p:sp>
        <p:nvSpPr>
          <p:cNvPr id="24" name="角丸四角形 23"/>
          <p:cNvSpPr/>
          <p:nvPr/>
        </p:nvSpPr>
        <p:spPr bwMode="auto">
          <a:xfrm>
            <a:off x="2972276" y="2702517"/>
            <a:ext cx="1080000" cy="371085"/>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lang="en-US" altLang="ja-JP" sz="2000" dirty="0" smtClean="0">
                <a:ln>
                  <a:solidFill>
                    <a:schemeClr val="bg1"/>
                  </a:solidFill>
                </a:ln>
                <a:solidFill>
                  <a:srgbClr val="C00000"/>
                </a:solidFill>
                <a:latin typeface="+mj-ea"/>
                <a:ea typeface="+mj-ea"/>
                <a:cs typeface="Calibri" panose="020F0502020204030204" pitchFamily="34" charset="0"/>
              </a:rPr>
              <a:t>IL&amp;M</a:t>
            </a:r>
            <a:endParaRPr kumimoji="1" lang="ja-JP" altLang="en-US" sz="2000" dirty="0" smtClean="0">
              <a:ln>
                <a:solidFill>
                  <a:schemeClr val="bg1"/>
                </a:solidFill>
              </a:ln>
              <a:solidFill>
                <a:srgbClr val="C00000"/>
              </a:solidFill>
              <a:latin typeface="+mj-ea"/>
              <a:ea typeface="+mj-ea"/>
              <a:cs typeface="Calibri" panose="020F0502020204030204" pitchFamily="34" charset="0"/>
            </a:endParaRPr>
          </a:p>
        </p:txBody>
      </p:sp>
      <p:sp>
        <p:nvSpPr>
          <p:cNvPr id="26" name="角丸四角形 25"/>
          <p:cNvSpPr/>
          <p:nvPr/>
        </p:nvSpPr>
        <p:spPr bwMode="auto">
          <a:xfrm>
            <a:off x="5658802" y="2709709"/>
            <a:ext cx="1080000" cy="371085"/>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lang="en-US" altLang="ja-JP" sz="2000" dirty="0" smtClean="0">
                <a:ln>
                  <a:solidFill>
                    <a:schemeClr val="bg1"/>
                  </a:solidFill>
                </a:ln>
                <a:solidFill>
                  <a:srgbClr val="C00000"/>
                </a:solidFill>
                <a:latin typeface="+mj-ea"/>
                <a:ea typeface="+mj-ea"/>
                <a:cs typeface="Calibri" panose="020F0502020204030204" pitchFamily="34" charset="0"/>
              </a:rPr>
              <a:t>EPIC</a:t>
            </a:r>
            <a:endParaRPr kumimoji="1" lang="ja-JP" altLang="en-US" sz="2000" dirty="0" smtClean="0">
              <a:ln>
                <a:solidFill>
                  <a:schemeClr val="bg1"/>
                </a:solidFill>
              </a:ln>
              <a:solidFill>
                <a:srgbClr val="C00000"/>
              </a:solidFill>
              <a:latin typeface="+mj-ea"/>
              <a:ea typeface="+mj-ea"/>
              <a:cs typeface="Calibri" panose="020F0502020204030204" pitchFamily="34" charset="0"/>
            </a:endParaRPr>
          </a:p>
        </p:txBody>
      </p:sp>
      <p:sp>
        <p:nvSpPr>
          <p:cNvPr id="27" name="角丸四角形 26"/>
          <p:cNvSpPr/>
          <p:nvPr/>
        </p:nvSpPr>
        <p:spPr bwMode="auto">
          <a:xfrm>
            <a:off x="7023346" y="2709709"/>
            <a:ext cx="1080000" cy="371085"/>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2000" dirty="0" smtClean="0">
                <a:ln>
                  <a:solidFill>
                    <a:schemeClr val="bg1"/>
                  </a:solidFill>
                </a:ln>
                <a:solidFill>
                  <a:srgbClr val="C00000"/>
                </a:solidFill>
                <a:latin typeface="+mj-ea"/>
                <a:ea typeface="+mj-ea"/>
                <a:cs typeface="Calibri" panose="020F0502020204030204" pitchFamily="34" charset="0"/>
              </a:rPr>
              <a:t>GPI</a:t>
            </a:r>
            <a:endParaRPr kumimoji="1" lang="ja-JP" altLang="en-US" sz="2000" dirty="0" smtClean="0">
              <a:ln>
                <a:solidFill>
                  <a:schemeClr val="bg1"/>
                </a:solidFill>
              </a:ln>
              <a:solidFill>
                <a:srgbClr val="C00000"/>
              </a:solidFill>
              <a:latin typeface="+mj-ea"/>
              <a:ea typeface="+mj-ea"/>
              <a:cs typeface="Calibri" panose="020F0502020204030204" pitchFamily="34" charset="0"/>
            </a:endParaRPr>
          </a:p>
        </p:txBody>
      </p:sp>
      <p:grpSp>
        <p:nvGrpSpPr>
          <p:cNvPr id="4" name="グループ化 212"/>
          <p:cNvGrpSpPr/>
          <p:nvPr/>
        </p:nvGrpSpPr>
        <p:grpSpPr>
          <a:xfrm>
            <a:off x="2928678" y="4284381"/>
            <a:ext cx="942043" cy="857718"/>
            <a:chOff x="2634874" y="5589495"/>
            <a:chExt cx="942043" cy="857718"/>
          </a:xfrm>
        </p:grpSpPr>
        <p:grpSp>
          <p:nvGrpSpPr>
            <p:cNvPr id="5" name="グループ化 108"/>
            <p:cNvGrpSpPr/>
            <p:nvPr/>
          </p:nvGrpSpPr>
          <p:grpSpPr>
            <a:xfrm>
              <a:off x="2817810" y="5876362"/>
              <a:ext cx="234674" cy="570851"/>
              <a:chOff x="800750" y="1108617"/>
              <a:chExt cx="388907" cy="941410"/>
            </a:xfrm>
          </p:grpSpPr>
          <p:cxnSp>
            <p:nvCxnSpPr>
              <p:cNvPr id="58" name="直線コネクタ 57"/>
              <p:cNvCxnSpPr/>
              <p:nvPr/>
            </p:nvCxnSpPr>
            <p:spPr>
              <a:xfrm flipH="1">
                <a:off x="882752"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038523"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円/楕円 59"/>
              <p:cNvSpPr/>
              <p:nvPr/>
            </p:nvSpPr>
            <p:spPr>
              <a:xfrm>
                <a:off x="811767"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64" name="円/楕円 63"/>
              <p:cNvSpPr/>
              <p:nvPr/>
            </p:nvSpPr>
            <p:spPr>
              <a:xfrm>
                <a:off x="1062185"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65" name="円/楕円 64"/>
              <p:cNvSpPr/>
              <p:nvPr/>
            </p:nvSpPr>
            <p:spPr>
              <a:xfrm>
                <a:off x="865991" y="1428911"/>
                <a:ext cx="234643" cy="37069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66" name="円/楕円 65"/>
              <p:cNvSpPr/>
              <p:nvPr/>
            </p:nvSpPr>
            <p:spPr>
              <a:xfrm>
                <a:off x="804434" y="1108617"/>
                <a:ext cx="357758" cy="35775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nvGrpSpPr>
              <p:cNvPr id="6" name="グループ化 94"/>
              <p:cNvGrpSpPr/>
              <p:nvPr/>
            </p:nvGrpSpPr>
            <p:grpSpPr>
              <a:xfrm>
                <a:off x="877587" y="1209610"/>
                <a:ext cx="211453" cy="68071"/>
                <a:chOff x="6493101" y="3193256"/>
                <a:chExt cx="255362" cy="82206"/>
              </a:xfrm>
            </p:grpSpPr>
            <p:sp>
              <p:nvSpPr>
                <p:cNvPr id="72" name="円/楕円 71"/>
                <p:cNvSpPr/>
                <p:nvPr/>
              </p:nvSpPr>
              <p:spPr>
                <a:xfrm>
                  <a:off x="6493101"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sp>
              <p:nvSpPr>
                <p:cNvPr id="73" name="円/楕円 72"/>
                <p:cNvSpPr/>
                <p:nvPr/>
              </p:nvSpPr>
              <p:spPr>
                <a:xfrm>
                  <a:off x="6695505"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sp>
            <p:nvSpPr>
              <p:cNvPr id="68" name="円弧 67"/>
              <p:cNvSpPr/>
              <p:nvPr/>
            </p:nvSpPr>
            <p:spPr>
              <a:xfrm rot="4686034">
                <a:off x="911948" y="1398686"/>
                <a:ext cx="153560" cy="360574"/>
              </a:xfrm>
              <a:prstGeom prst="arc">
                <a:avLst>
                  <a:gd name="adj1" fmla="val 14308983"/>
                  <a:gd name="adj2" fmla="val 3361328"/>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69" name="円弧 68"/>
              <p:cNvSpPr/>
              <p:nvPr/>
            </p:nvSpPr>
            <p:spPr>
              <a:xfrm rot="16913966" flipH="1">
                <a:off x="923711" y="1387238"/>
                <a:ext cx="142985" cy="388907"/>
              </a:xfrm>
              <a:prstGeom prst="arc">
                <a:avLst>
                  <a:gd name="adj1" fmla="val 14670440"/>
                  <a:gd name="adj2" fmla="val 3327609"/>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71" name="アーチ 70"/>
              <p:cNvSpPr/>
              <p:nvPr/>
            </p:nvSpPr>
            <p:spPr bwMode="auto">
              <a:xfrm flipV="1">
                <a:off x="920750" y="1323975"/>
                <a:ext cx="130175" cy="69847"/>
              </a:xfrm>
              <a:prstGeom prst="blockArc">
                <a:avLst>
                  <a:gd name="adj1" fmla="val 10800000"/>
                  <a:gd name="adj2" fmla="val 152711"/>
                  <a:gd name="adj3" fmla="val 1038"/>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smtClean="0">
                  <a:solidFill>
                    <a:schemeClr val="lt1"/>
                  </a:solidFill>
                  <a:latin typeface="+mj-ea"/>
                  <a:ea typeface="+mj-ea"/>
                </a:endParaRPr>
              </a:p>
            </p:txBody>
          </p:sp>
        </p:grpSp>
        <p:grpSp>
          <p:nvGrpSpPr>
            <p:cNvPr id="7" name="グループ化 109"/>
            <p:cNvGrpSpPr/>
            <p:nvPr/>
          </p:nvGrpSpPr>
          <p:grpSpPr>
            <a:xfrm>
              <a:off x="3180880" y="5876362"/>
              <a:ext cx="234674" cy="570851"/>
              <a:chOff x="800750" y="1108617"/>
              <a:chExt cx="388907" cy="941410"/>
            </a:xfrm>
          </p:grpSpPr>
          <p:cxnSp>
            <p:nvCxnSpPr>
              <p:cNvPr id="41" name="直線コネクタ 40"/>
              <p:cNvCxnSpPr/>
              <p:nvPr/>
            </p:nvCxnSpPr>
            <p:spPr>
              <a:xfrm flipH="1">
                <a:off x="882752"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038523"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a:xfrm>
                <a:off x="811767"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46" name="円/楕円 45"/>
              <p:cNvSpPr/>
              <p:nvPr/>
            </p:nvSpPr>
            <p:spPr>
              <a:xfrm>
                <a:off x="1062185"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47" name="円/楕円 46"/>
              <p:cNvSpPr/>
              <p:nvPr/>
            </p:nvSpPr>
            <p:spPr>
              <a:xfrm>
                <a:off x="865991" y="1428911"/>
                <a:ext cx="234643" cy="37069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48" name="円/楕円 47"/>
              <p:cNvSpPr/>
              <p:nvPr/>
            </p:nvSpPr>
            <p:spPr>
              <a:xfrm>
                <a:off x="804434" y="1108617"/>
                <a:ext cx="357758" cy="35775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nvGrpSpPr>
              <p:cNvPr id="8" name="グループ化 94"/>
              <p:cNvGrpSpPr/>
              <p:nvPr/>
            </p:nvGrpSpPr>
            <p:grpSpPr>
              <a:xfrm>
                <a:off x="877587" y="1209610"/>
                <a:ext cx="211453" cy="68071"/>
                <a:chOff x="6493101" y="3193256"/>
                <a:chExt cx="255362" cy="82206"/>
              </a:xfrm>
            </p:grpSpPr>
            <p:sp>
              <p:nvSpPr>
                <p:cNvPr id="55" name="円/楕円 54"/>
                <p:cNvSpPr/>
                <p:nvPr/>
              </p:nvSpPr>
              <p:spPr>
                <a:xfrm>
                  <a:off x="6493101"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sp>
              <p:nvSpPr>
                <p:cNvPr id="57" name="円/楕円 56"/>
                <p:cNvSpPr/>
                <p:nvPr/>
              </p:nvSpPr>
              <p:spPr>
                <a:xfrm>
                  <a:off x="6695505"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sp>
            <p:nvSpPr>
              <p:cNvPr id="51" name="円弧 50"/>
              <p:cNvSpPr/>
              <p:nvPr/>
            </p:nvSpPr>
            <p:spPr>
              <a:xfrm rot="4686034">
                <a:off x="911948" y="1398686"/>
                <a:ext cx="153560" cy="360574"/>
              </a:xfrm>
              <a:prstGeom prst="arc">
                <a:avLst>
                  <a:gd name="adj1" fmla="val 14308983"/>
                  <a:gd name="adj2" fmla="val 3361328"/>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52" name="円弧 51"/>
              <p:cNvSpPr/>
              <p:nvPr/>
            </p:nvSpPr>
            <p:spPr>
              <a:xfrm rot="16913966" flipH="1">
                <a:off x="923711" y="1387238"/>
                <a:ext cx="142985" cy="388907"/>
              </a:xfrm>
              <a:prstGeom prst="arc">
                <a:avLst>
                  <a:gd name="adj1" fmla="val 14670440"/>
                  <a:gd name="adj2" fmla="val 3327609"/>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54" name="アーチ 53"/>
              <p:cNvSpPr/>
              <p:nvPr/>
            </p:nvSpPr>
            <p:spPr bwMode="auto">
              <a:xfrm flipV="1">
                <a:off x="920750" y="1323975"/>
                <a:ext cx="130175" cy="69847"/>
              </a:xfrm>
              <a:prstGeom prst="blockArc">
                <a:avLst>
                  <a:gd name="adj1" fmla="val 10800000"/>
                  <a:gd name="adj2" fmla="val 152711"/>
                  <a:gd name="adj3" fmla="val 1038"/>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smtClean="0">
                  <a:solidFill>
                    <a:schemeClr val="lt1"/>
                  </a:solidFill>
                  <a:latin typeface="+mj-ea"/>
                  <a:ea typeface="+mj-ea"/>
                </a:endParaRPr>
              </a:p>
            </p:txBody>
          </p:sp>
        </p:grpSp>
        <p:sp>
          <p:nvSpPr>
            <p:cNvPr id="39" name="角丸四角形 38"/>
            <p:cNvSpPr/>
            <p:nvPr/>
          </p:nvSpPr>
          <p:spPr bwMode="auto">
            <a:xfrm>
              <a:off x="2634874" y="5589495"/>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400" dirty="0" smtClean="0">
                  <a:solidFill>
                    <a:schemeClr val="tx1"/>
                  </a:solidFill>
                  <a:latin typeface="+mj-ea"/>
                  <a:ea typeface="+mj-ea"/>
                </a:rPr>
                <a:t>Biz</a:t>
              </a:r>
            </a:p>
          </p:txBody>
        </p:sp>
        <p:sp>
          <p:nvSpPr>
            <p:cNvPr id="40" name="角丸四角形 39"/>
            <p:cNvSpPr/>
            <p:nvPr/>
          </p:nvSpPr>
          <p:spPr bwMode="auto">
            <a:xfrm>
              <a:off x="3011392" y="5589495"/>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400" dirty="0" smtClean="0">
                  <a:solidFill>
                    <a:schemeClr val="tx1"/>
                  </a:solidFill>
                  <a:latin typeface="+mj-ea"/>
                  <a:ea typeface="+mj-ea"/>
                </a:rPr>
                <a:t>IS</a:t>
              </a:r>
            </a:p>
          </p:txBody>
        </p:sp>
      </p:grpSp>
      <p:sp>
        <p:nvSpPr>
          <p:cNvPr id="74" name="環状矢印 19"/>
          <p:cNvSpPr/>
          <p:nvPr/>
        </p:nvSpPr>
        <p:spPr>
          <a:xfrm rot="20152779">
            <a:off x="3212861" y="4104539"/>
            <a:ext cx="1028042" cy="421982"/>
          </a:xfrm>
          <a:custGeom>
            <a:avLst/>
            <a:gdLst>
              <a:gd name="connsiteX0" fmla="*/ 99011 w 1584176"/>
              <a:gd name="connsiteY0" fmla="*/ 792088 h 1584176"/>
              <a:gd name="connsiteX1" fmla="*/ 694213 w 1584176"/>
              <a:gd name="connsiteY1" fmla="*/ 105957 h 1584176"/>
              <a:gd name="connsiteX2" fmla="*/ 1457521 w 1584176"/>
              <a:gd name="connsiteY2" fmla="*/ 598301 h 1584176"/>
              <a:gd name="connsiteX3" fmla="*/ 1551680 w 1584176"/>
              <a:gd name="connsiteY3" fmla="*/ 598300 h 1584176"/>
              <a:gd name="connsiteX4" fmla="*/ 1386154 w 1584176"/>
              <a:gd name="connsiteY4" fmla="*/ 792088 h 1584176"/>
              <a:gd name="connsiteX5" fmla="*/ 1155636 w 1584176"/>
              <a:gd name="connsiteY5" fmla="*/ 598300 h 1584176"/>
              <a:gd name="connsiteX6" fmla="*/ 1247638 w 1584176"/>
              <a:gd name="connsiteY6" fmla="*/ 598300 h 1584176"/>
              <a:gd name="connsiteX7" fmla="*/ 693201 w 1584176"/>
              <a:gd name="connsiteY7" fmla="*/ 307010 h 1584176"/>
              <a:gd name="connsiteX8" fmla="*/ 297033 w 1584176"/>
              <a:gd name="connsiteY8" fmla="*/ 792088 h 1584176"/>
              <a:gd name="connsiteX9" fmla="*/ 99011 w 1584176"/>
              <a:gd name="connsiteY9" fmla="*/ 792088 h 1584176"/>
              <a:gd name="connsiteX0" fmla="*/ 1 w 1452670"/>
              <a:gd name="connsiteY0" fmla="*/ 693134 h 694788"/>
              <a:gd name="connsiteX1" fmla="*/ 595203 w 1452670"/>
              <a:gd name="connsiteY1" fmla="*/ 7003 h 694788"/>
              <a:gd name="connsiteX2" fmla="*/ 1358511 w 1452670"/>
              <a:gd name="connsiteY2" fmla="*/ 499347 h 694788"/>
              <a:gd name="connsiteX3" fmla="*/ 1452670 w 1452670"/>
              <a:gd name="connsiteY3" fmla="*/ 499346 h 694788"/>
              <a:gd name="connsiteX4" fmla="*/ 1287144 w 1452670"/>
              <a:gd name="connsiteY4" fmla="*/ 693134 h 694788"/>
              <a:gd name="connsiteX5" fmla="*/ 1056626 w 1452670"/>
              <a:gd name="connsiteY5" fmla="*/ 499346 h 694788"/>
              <a:gd name="connsiteX6" fmla="*/ 1148628 w 1452670"/>
              <a:gd name="connsiteY6" fmla="*/ 499346 h 694788"/>
              <a:gd name="connsiteX7" fmla="*/ 594191 w 1452670"/>
              <a:gd name="connsiteY7" fmla="*/ 208056 h 694788"/>
              <a:gd name="connsiteX8" fmla="*/ 1 w 1452670"/>
              <a:gd name="connsiteY8" fmla="*/ 693134 h 694788"/>
              <a:gd name="connsiteX0" fmla="*/ 155 w 1452824"/>
              <a:gd name="connsiteY0" fmla="*/ 693134 h 694788"/>
              <a:gd name="connsiteX1" fmla="*/ 595357 w 1452824"/>
              <a:gd name="connsiteY1" fmla="*/ 7003 h 694788"/>
              <a:gd name="connsiteX2" fmla="*/ 1358665 w 1452824"/>
              <a:gd name="connsiteY2" fmla="*/ 499347 h 694788"/>
              <a:gd name="connsiteX3" fmla="*/ 1452824 w 1452824"/>
              <a:gd name="connsiteY3" fmla="*/ 499346 h 694788"/>
              <a:gd name="connsiteX4" fmla="*/ 1287298 w 1452824"/>
              <a:gd name="connsiteY4" fmla="*/ 693134 h 694788"/>
              <a:gd name="connsiteX5" fmla="*/ 1056780 w 1452824"/>
              <a:gd name="connsiteY5" fmla="*/ 499346 h 694788"/>
              <a:gd name="connsiteX6" fmla="*/ 1148782 w 1452824"/>
              <a:gd name="connsiteY6" fmla="*/ 499346 h 694788"/>
              <a:gd name="connsiteX7" fmla="*/ 594345 w 1452824"/>
              <a:gd name="connsiteY7" fmla="*/ 208056 h 694788"/>
              <a:gd name="connsiteX8" fmla="*/ 155 w 1452824"/>
              <a:gd name="connsiteY8" fmla="*/ 693134 h 694788"/>
              <a:gd name="connsiteX0" fmla="*/ 1 w 1452670"/>
              <a:gd name="connsiteY0" fmla="*/ 693134 h 694788"/>
              <a:gd name="connsiteX1" fmla="*/ 595203 w 1452670"/>
              <a:gd name="connsiteY1" fmla="*/ 7003 h 694788"/>
              <a:gd name="connsiteX2" fmla="*/ 1358511 w 1452670"/>
              <a:gd name="connsiteY2" fmla="*/ 499347 h 694788"/>
              <a:gd name="connsiteX3" fmla="*/ 1452670 w 1452670"/>
              <a:gd name="connsiteY3" fmla="*/ 499346 h 694788"/>
              <a:gd name="connsiteX4" fmla="*/ 1287144 w 1452670"/>
              <a:gd name="connsiteY4" fmla="*/ 693134 h 694788"/>
              <a:gd name="connsiteX5" fmla="*/ 1056626 w 1452670"/>
              <a:gd name="connsiteY5" fmla="*/ 499346 h 694788"/>
              <a:gd name="connsiteX6" fmla="*/ 1148628 w 1452670"/>
              <a:gd name="connsiteY6" fmla="*/ 499346 h 694788"/>
              <a:gd name="connsiteX7" fmla="*/ 594191 w 1452670"/>
              <a:gd name="connsiteY7" fmla="*/ 208056 h 694788"/>
              <a:gd name="connsiteX8" fmla="*/ 1 w 1452670"/>
              <a:gd name="connsiteY8" fmla="*/ 693134 h 694788"/>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760270 h 760270"/>
              <a:gd name="connsiteX1" fmla="*/ 625682 w 1452669"/>
              <a:gd name="connsiteY1" fmla="*/ 5559 h 760270"/>
              <a:gd name="connsiteX2" fmla="*/ 1358510 w 1452669"/>
              <a:gd name="connsiteY2" fmla="*/ 566483 h 760270"/>
              <a:gd name="connsiteX3" fmla="*/ 1452669 w 1452669"/>
              <a:gd name="connsiteY3" fmla="*/ 566482 h 760270"/>
              <a:gd name="connsiteX4" fmla="*/ 1287143 w 1452669"/>
              <a:gd name="connsiteY4" fmla="*/ 760270 h 760270"/>
              <a:gd name="connsiteX5" fmla="*/ 1056625 w 1452669"/>
              <a:gd name="connsiteY5" fmla="*/ 566482 h 760270"/>
              <a:gd name="connsiteX6" fmla="*/ 1148627 w 1452669"/>
              <a:gd name="connsiteY6" fmla="*/ 566482 h 760270"/>
              <a:gd name="connsiteX7" fmla="*/ 594190 w 1452669"/>
              <a:gd name="connsiteY7" fmla="*/ 275192 h 760270"/>
              <a:gd name="connsiteX8" fmla="*/ 0 w 1452669"/>
              <a:gd name="connsiteY8" fmla="*/ 760270 h 760270"/>
              <a:gd name="connsiteX0" fmla="*/ 0 w 1452669"/>
              <a:gd name="connsiteY0" fmla="*/ 754740 h 754740"/>
              <a:gd name="connsiteX1" fmla="*/ 625682 w 1452669"/>
              <a:gd name="connsiteY1" fmla="*/ 29 h 754740"/>
              <a:gd name="connsiteX2" fmla="*/ 1358510 w 1452669"/>
              <a:gd name="connsiteY2" fmla="*/ 560953 h 754740"/>
              <a:gd name="connsiteX3" fmla="*/ 1452669 w 1452669"/>
              <a:gd name="connsiteY3" fmla="*/ 560952 h 754740"/>
              <a:gd name="connsiteX4" fmla="*/ 1287143 w 1452669"/>
              <a:gd name="connsiteY4" fmla="*/ 754740 h 754740"/>
              <a:gd name="connsiteX5" fmla="*/ 1056625 w 1452669"/>
              <a:gd name="connsiteY5" fmla="*/ 560952 h 754740"/>
              <a:gd name="connsiteX6" fmla="*/ 1148627 w 1452669"/>
              <a:gd name="connsiteY6" fmla="*/ 560952 h 754740"/>
              <a:gd name="connsiteX7" fmla="*/ 594190 w 1452669"/>
              <a:gd name="connsiteY7" fmla="*/ 269662 h 754740"/>
              <a:gd name="connsiteX8" fmla="*/ 0 w 1452669"/>
              <a:gd name="connsiteY8" fmla="*/ 754740 h 754740"/>
              <a:gd name="connsiteX0" fmla="*/ 0 w 1452669"/>
              <a:gd name="connsiteY0" fmla="*/ 754754 h 754754"/>
              <a:gd name="connsiteX1" fmla="*/ 625682 w 1452669"/>
              <a:gd name="connsiteY1" fmla="*/ 43 h 754754"/>
              <a:gd name="connsiteX2" fmla="*/ 1358510 w 1452669"/>
              <a:gd name="connsiteY2" fmla="*/ 560967 h 754754"/>
              <a:gd name="connsiteX3" fmla="*/ 1452669 w 1452669"/>
              <a:gd name="connsiteY3" fmla="*/ 560966 h 754754"/>
              <a:gd name="connsiteX4" fmla="*/ 1287143 w 1452669"/>
              <a:gd name="connsiteY4" fmla="*/ 754754 h 754754"/>
              <a:gd name="connsiteX5" fmla="*/ 1056625 w 1452669"/>
              <a:gd name="connsiteY5" fmla="*/ 560966 h 754754"/>
              <a:gd name="connsiteX6" fmla="*/ 1148627 w 1452669"/>
              <a:gd name="connsiteY6" fmla="*/ 560966 h 754754"/>
              <a:gd name="connsiteX7" fmla="*/ 594190 w 1452669"/>
              <a:gd name="connsiteY7" fmla="*/ 269676 h 754754"/>
              <a:gd name="connsiteX8" fmla="*/ 0 w 1452669"/>
              <a:gd name="connsiteY8" fmla="*/ 754754 h 754754"/>
              <a:gd name="connsiteX0" fmla="*/ 0 w 1452669"/>
              <a:gd name="connsiteY0" fmla="*/ 701422 h 701422"/>
              <a:gd name="connsiteX1" fmla="*/ 747602 w 1452669"/>
              <a:gd name="connsiteY1" fmla="*/ 51 h 701422"/>
              <a:gd name="connsiteX2" fmla="*/ 1358510 w 1452669"/>
              <a:gd name="connsiteY2" fmla="*/ 507635 h 701422"/>
              <a:gd name="connsiteX3" fmla="*/ 1452669 w 1452669"/>
              <a:gd name="connsiteY3" fmla="*/ 507634 h 701422"/>
              <a:gd name="connsiteX4" fmla="*/ 1287143 w 1452669"/>
              <a:gd name="connsiteY4" fmla="*/ 701422 h 701422"/>
              <a:gd name="connsiteX5" fmla="*/ 1056625 w 1452669"/>
              <a:gd name="connsiteY5" fmla="*/ 507634 h 701422"/>
              <a:gd name="connsiteX6" fmla="*/ 1148627 w 1452669"/>
              <a:gd name="connsiteY6" fmla="*/ 507634 h 701422"/>
              <a:gd name="connsiteX7" fmla="*/ 594190 w 1452669"/>
              <a:gd name="connsiteY7" fmla="*/ 216344 h 701422"/>
              <a:gd name="connsiteX8" fmla="*/ 0 w 1452669"/>
              <a:gd name="connsiteY8" fmla="*/ 701422 h 701422"/>
              <a:gd name="connsiteX0" fmla="*/ 0 w 1452669"/>
              <a:gd name="connsiteY0" fmla="*/ 686184 h 686184"/>
              <a:gd name="connsiteX1" fmla="*/ 770462 w 1452669"/>
              <a:gd name="connsiteY1" fmla="*/ 53 h 686184"/>
              <a:gd name="connsiteX2" fmla="*/ 1358510 w 1452669"/>
              <a:gd name="connsiteY2" fmla="*/ 492397 h 686184"/>
              <a:gd name="connsiteX3" fmla="*/ 1452669 w 1452669"/>
              <a:gd name="connsiteY3" fmla="*/ 492396 h 686184"/>
              <a:gd name="connsiteX4" fmla="*/ 1287143 w 1452669"/>
              <a:gd name="connsiteY4" fmla="*/ 686184 h 686184"/>
              <a:gd name="connsiteX5" fmla="*/ 1056625 w 1452669"/>
              <a:gd name="connsiteY5" fmla="*/ 492396 h 686184"/>
              <a:gd name="connsiteX6" fmla="*/ 1148627 w 1452669"/>
              <a:gd name="connsiteY6" fmla="*/ 492396 h 686184"/>
              <a:gd name="connsiteX7" fmla="*/ 594190 w 1452669"/>
              <a:gd name="connsiteY7" fmla="*/ 201106 h 686184"/>
              <a:gd name="connsiteX8" fmla="*/ 0 w 1452669"/>
              <a:gd name="connsiteY8" fmla="*/ 686184 h 686184"/>
              <a:gd name="connsiteX0" fmla="*/ 0 w 1452669"/>
              <a:gd name="connsiteY0" fmla="*/ 686184 h 686184"/>
              <a:gd name="connsiteX1" fmla="*/ 747602 w 1452669"/>
              <a:gd name="connsiteY1" fmla="*/ 53 h 686184"/>
              <a:gd name="connsiteX2" fmla="*/ 1358510 w 1452669"/>
              <a:gd name="connsiteY2" fmla="*/ 492397 h 686184"/>
              <a:gd name="connsiteX3" fmla="*/ 1452669 w 1452669"/>
              <a:gd name="connsiteY3" fmla="*/ 492396 h 686184"/>
              <a:gd name="connsiteX4" fmla="*/ 1287143 w 1452669"/>
              <a:gd name="connsiteY4" fmla="*/ 686184 h 686184"/>
              <a:gd name="connsiteX5" fmla="*/ 1056625 w 1452669"/>
              <a:gd name="connsiteY5" fmla="*/ 492396 h 686184"/>
              <a:gd name="connsiteX6" fmla="*/ 1148627 w 1452669"/>
              <a:gd name="connsiteY6" fmla="*/ 492396 h 686184"/>
              <a:gd name="connsiteX7" fmla="*/ 594190 w 1452669"/>
              <a:gd name="connsiteY7" fmla="*/ 201106 h 686184"/>
              <a:gd name="connsiteX8" fmla="*/ 0 w 1452669"/>
              <a:gd name="connsiteY8" fmla="*/ 686184 h 686184"/>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594190 w 1452669"/>
              <a:gd name="connsiteY7" fmla="*/ 20109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754210 w 1452669"/>
              <a:gd name="connsiteY7" fmla="*/ 1477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754210 w 1452669"/>
              <a:gd name="connsiteY7" fmla="*/ 1477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571330 w 1452669"/>
              <a:gd name="connsiteY7" fmla="*/ 2239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54 h 686154"/>
              <a:gd name="connsiteX1" fmla="*/ 747602 w 1452669"/>
              <a:gd name="connsiteY1" fmla="*/ 23 h 686154"/>
              <a:gd name="connsiteX2" fmla="*/ 1358510 w 1452669"/>
              <a:gd name="connsiteY2" fmla="*/ 492367 h 686154"/>
              <a:gd name="connsiteX3" fmla="*/ 1452669 w 1452669"/>
              <a:gd name="connsiteY3" fmla="*/ 492366 h 686154"/>
              <a:gd name="connsiteX4" fmla="*/ 1287143 w 1452669"/>
              <a:gd name="connsiteY4" fmla="*/ 686154 h 686154"/>
              <a:gd name="connsiteX5" fmla="*/ 1056625 w 1452669"/>
              <a:gd name="connsiteY5" fmla="*/ 492366 h 686154"/>
              <a:gd name="connsiteX6" fmla="*/ 1148627 w 1452669"/>
              <a:gd name="connsiteY6" fmla="*/ 492366 h 686154"/>
              <a:gd name="connsiteX7" fmla="*/ 662770 w 1452669"/>
              <a:gd name="connsiteY7" fmla="*/ 140116 h 686154"/>
              <a:gd name="connsiteX8" fmla="*/ 0 w 1452669"/>
              <a:gd name="connsiteY8" fmla="*/ 686154 h 686154"/>
              <a:gd name="connsiteX0" fmla="*/ 0 w 1452669"/>
              <a:gd name="connsiteY0" fmla="*/ 686154 h 686154"/>
              <a:gd name="connsiteX1" fmla="*/ 747602 w 1452669"/>
              <a:gd name="connsiteY1" fmla="*/ 23 h 686154"/>
              <a:gd name="connsiteX2" fmla="*/ 1358510 w 1452669"/>
              <a:gd name="connsiteY2" fmla="*/ 492367 h 686154"/>
              <a:gd name="connsiteX3" fmla="*/ 1452669 w 1452669"/>
              <a:gd name="connsiteY3" fmla="*/ 492366 h 686154"/>
              <a:gd name="connsiteX4" fmla="*/ 1287143 w 1452669"/>
              <a:gd name="connsiteY4" fmla="*/ 686154 h 686154"/>
              <a:gd name="connsiteX5" fmla="*/ 1056625 w 1452669"/>
              <a:gd name="connsiteY5" fmla="*/ 492366 h 686154"/>
              <a:gd name="connsiteX6" fmla="*/ 1148627 w 1452669"/>
              <a:gd name="connsiteY6" fmla="*/ 492366 h 686154"/>
              <a:gd name="connsiteX7" fmla="*/ 662770 w 1452669"/>
              <a:gd name="connsiteY7" fmla="*/ 140116 h 686154"/>
              <a:gd name="connsiteX8" fmla="*/ 0 w 1452669"/>
              <a:gd name="connsiteY8" fmla="*/ 686154 h 68615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9476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80755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586570 w 1452669"/>
              <a:gd name="connsiteY7" fmla="*/ 13249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7801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902044 h 1069684"/>
              <a:gd name="connsiteX1" fmla="*/ 747602 w 1452669"/>
              <a:gd name="connsiteY1" fmla="*/ 13 h 1069684"/>
              <a:gd name="connsiteX2" fmla="*/ 1358510 w 1452669"/>
              <a:gd name="connsiteY2" fmla="*/ 708257 h 1069684"/>
              <a:gd name="connsiteX3" fmla="*/ 1452669 w 1452669"/>
              <a:gd name="connsiteY3" fmla="*/ 708256 h 1069684"/>
              <a:gd name="connsiteX4" fmla="*/ 1287143 w 1452669"/>
              <a:gd name="connsiteY4" fmla="*/ 1069684 h 1069684"/>
              <a:gd name="connsiteX5" fmla="*/ 1056625 w 1452669"/>
              <a:gd name="connsiteY5" fmla="*/ 708256 h 1069684"/>
              <a:gd name="connsiteX6" fmla="*/ 1148627 w 1452669"/>
              <a:gd name="connsiteY6" fmla="*/ 708256 h 1069684"/>
              <a:gd name="connsiteX7" fmla="*/ 632290 w 1452669"/>
              <a:gd name="connsiteY7" fmla="*/ 302666 h 1069684"/>
              <a:gd name="connsiteX8" fmla="*/ 0 w 1452669"/>
              <a:gd name="connsiteY8" fmla="*/ 902044 h 1069684"/>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1056625 w 1522519"/>
              <a:gd name="connsiteY5" fmla="*/ 63206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923275 w 1522519"/>
              <a:gd name="connsiteY5" fmla="*/ 74001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929625 w 1522519"/>
              <a:gd name="connsiteY5" fmla="*/ 72731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23638"/>
              <a:gd name="connsiteX1" fmla="*/ 703152 w 1522519"/>
              <a:gd name="connsiteY1" fmla="*/ 17 h 923638"/>
              <a:gd name="connsiteX2" fmla="*/ 1358510 w 1522519"/>
              <a:gd name="connsiteY2" fmla="*/ 632061 h 923638"/>
              <a:gd name="connsiteX3" fmla="*/ 1522519 w 1522519"/>
              <a:gd name="connsiteY3" fmla="*/ 505060 h 923638"/>
              <a:gd name="connsiteX4" fmla="*/ 1458593 w 1522519"/>
              <a:gd name="connsiteY4" fmla="*/ 923638 h 923638"/>
              <a:gd name="connsiteX5" fmla="*/ 929625 w 1522519"/>
              <a:gd name="connsiteY5" fmla="*/ 727310 h 923638"/>
              <a:gd name="connsiteX6" fmla="*/ 1148627 w 1522519"/>
              <a:gd name="connsiteY6" fmla="*/ 632060 h 923638"/>
              <a:gd name="connsiteX7" fmla="*/ 632290 w 1522519"/>
              <a:gd name="connsiteY7" fmla="*/ 226470 h 923638"/>
              <a:gd name="connsiteX8" fmla="*/ 0 w 1522519"/>
              <a:gd name="connsiteY8" fmla="*/ 825848 h 9236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48627 w 1522519"/>
              <a:gd name="connsiteY6" fmla="*/ 6320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48627 w 1522519"/>
              <a:gd name="connsiteY6" fmla="*/ 67651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16925 w 1522519"/>
              <a:gd name="connsiteY5" fmla="*/ 8162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16925 w 1522519"/>
              <a:gd name="connsiteY5" fmla="*/ 7781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66969"/>
              <a:gd name="connsiteY0" fmla="*/ 825848 h 936338"/>
              <a:gd name="connsiteX1" fmla="*/ 703152 w 1566969"/>
              <a:gd name="connsiteY1" fmla="*/ 17 h 936338"/>
              <a:gd name="connsiteX2" fmla="*/ 1358510 w 1566969"/>
              <a:gd name="connsiteY2" fmla="*/ 632061 h 936338"/>
              <a:gd name="connsiteX3" fmla="*/ 1566969 w 1566969"/>
              <a:gd name="connsiteY3" fmla="*/ 524110 h 936338"/>
              <a:gd name="connsiteX4" fmla="*/ 1426843 w 1566969"/>
              <a:gd name="connsiteY4" fmla="*/ 936338 h 936338"/>
              <a:gd name="connsiteX5" fmla="*/ 916925 w 1566969"/>
              <a:gd name="connsiteY5" fmla="*/ 778110 h 936338"/>
              <a:gd name="connsiteX6" fmla="*/ 1154977 w 1566969"/>
              <a:gd name="connsiteY6" fmla="*/ 670160 h 936338"/>
              <a:gd name="connsiteX7" fmla="*/ 632290 w 1566969"/>
              <a:gd name="connsiteY7" fmla="*/ 226470 h 936338"/>
              <a:gd name="connsiteX8" fmla="*/ 0 w 1566969"/>
              <a:gd name="connsiteY8" fmla="*/ 825848 h 936338"/>
              <a:gd name="connsiteX0" fmla="*/ 0 w 1566969"/>
              <a:gd name="connsiteY0" fmla="*/ 828689 h 939179"/>
              <a:gd name="connsiteX1" fmla="*/ 703152 w 1566969"/>
              <a:gd name="connsiteY1" fmla="*/ 2858 h 939179"/>
              <a:gd name="connsiteX2" fmla="*/ 1345810 w 1566969"/>
              <a:gd name="connsiteY2" fmla="*/ 584102 h 939179"/>
              <a:gd name="connsiteX3" fmla="*/ 1566969 w 1566969"/>
              <a:gd name="connsiteY3" fmla="*/ 526951 h 939179"/>
              <a:gd name="connsiteX4" fmla="*/ 1426843 w 1566969"/>
              <a:gd name="connsiteY4" fmla="*/ 939179 h 939179"/>
              <a:gd name="connsiteX5" fmla="*/ 916925 w 1566969"/>
              <a:gd name="connsiteY5" fmla="*/ 780951 h 939179"/>
              <a:gd name="connsiteX6" fmla="*/ 1154977 w 1566969"/>
              <a:gd name="connsiteY6" fmla="*/ 673001 h 939179"/>
              <a:gd name="connsiteX7" fmla="*/ 632290 w 1566969"/>
              <a:gd name="connsiteY7" fmla="*/ 229311 h 939179"/>
              <a:gd name="connsiteX8" fmla="*/ 0 w 1566969"/>
              <a:gd name="connsiteY8" fmla="*/ 828689 h 939179"/>
              <a:gd name="connsiteX0" fmla="*/ 0 w 1566969"/>
              <a:gd name="connsiteY0" fmla="*/ 829732 h 940222"/>
              <a:gd name="connsiteX1" fmla="*/ 703152 w 1566969"/>
              <a:gd name="connsiteY1" fmla="*/ 3901 h 940222"/>
              <a:gd name="connsiteX2" fmla="*/ 1345810 w 1566969"/>
              <a:gd name="connsiteY2" fmla="*/ 585145 h 940222"/>
              <a:gd name="connsiteX3" fmla="*/ 1566969 w 1566969"/>
              <a:gd name="connsiteY3" fmla="*/ 527994 h 940222"/>
              <a:gd name="connsiteX4" fmla="*/ 1426843 w 1566969"/>
              <a:gd name="connsiteY4" fmla="*/ 940222 h 940222"/>
              <a:gd name="connsiteX5" fmla="*/ 916925 w 1566969"/>
              <a:gd name="connsiteY5" fmla="*/ 781994 h 940222"/>
              <a:gd name="connsiteX6" fmla="*/ 1154977 w 1566969"/>
              <a:gd name="connsiteY6" fmla="*/ 674044 h 940222"/>
              <a:gd name="connsiteX7" fmla="*/ 632290 w 1566969"/>
              <a:gd name="connsiteY7" fmla="*/ 230354 h 940222"/>
              <a:gd name="connsiteX8" fmla="*/ 0 w 1566969"/>
              <a:gd name="connsiteY8" fmla="*/ 829732 h 940222"/>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6738 h 937228"/>
              <a:gd name="connsiteX1" fmla="*/ 703152 w 1566969"/>
              <a:gd name="connsiteY1" fmla="*/ 907 h 937228"/>
              <a:gd name="connsiteX2" fmla="*/ 1345810 w 1566969"/>
              <a:gd name="connsiteY2" fmla="*/ 582151 h 937228"/>
              <a:gd name="connsiteX3" fmla="*/ 1566969 w 1566969"/>
              <a:gd name="connsiteY3" fmla="*/ 525000 h 937228"/>
              <a:gd name="connsiteX4" fmla="*/ 1426843 w 1566969"/>
              <a:gd name="connsiteY4" fmla="*/ 937228 h 937228"/>
              <a:gd name="connsiteX5" fmla="*/ 916925 w 1566969"/>
              <a:gd name="connsiteY5" fmla="*/ 779000 h 937228"/>
              <a:gd name="connsiteX6" fmla="*/ 1154977 w 1566969"/>
              <a:gd name="connsiteY6" fmla="*/ 671050 h 937228"/>
              <a:gd name="connsiteX7" fmla="*/ 632290 w 1566969"/>
              <a:gd name="connsiteY7" fmla="*/ 227360 h 937228"/>
              <a:gd name="connsiteX8" fmla="*/ 0 w 1566969"/>
              <a:gd name="connsiteY8" fmla="*/ 826738 h 937228"/>
              <a:gd name="connsiteX0" fmla="*/ 0 w 1566969"/>
              <a:gd name="connsiteY0" fmla="*/ 825857 h 936347"/>
              <a:gd name="connsiteX1" fmla="*/ 703152 w 1566969"/>
              <a:gd name="connsiteY1" fmla="*/ 26 h 936347"/>
              <a:gd name="connsiteX2" fmla="*/ 1345810 w 1566969"/>
              <a:gd name="connsiteY2" fmla="*/ 581270 h 936347"/>
              <a:gd name="connsiteX3" fmla="*/ 1566969 w 1566969"/>
              <a:gd name="connsiteY3" fmla="*/ 524119 h 936347"/>
              <a:gd name="connsiteX4" fmla="*/ 1426843 w 1566969"/>
              <a:gd name="connsiteY4" fmla="*/ 936347 h 936347"/>
              <a:gd name="connsiteX5" fmla="*/ 916925 w 1566969"/>
              <a:gd name="connsiteY5" fmla="*/ 778119 h 936347"/>
              <a:gd name="connsiteX6" fmla="*/ 1154977 w 1566969"/>
              <a:gd name="connsiteY6" fmla="*/ 670169 h 936347"/>
              <a:gd name="connsiteX7" fmla="*/ 632290 w 1566969"/>
              <a:gd name="connsiteY7" fmla="*/ 226479 h 936347"/>
              <a:gd name="connsiteX8" fmla="*/ 0 w 1566969"/>
              <a:gd name="connsiteY8" fmla="*/ 825857 h 936347"/>
              <a:gd name="connsiteX0" fmla="*/ 0 w 1566969"/>
              <a:gd name="connsiteY0" fmla="*/ 825851 h 936341"/>
              <a:gd name="connsiteX1" fmla="*/ 703152 w 1566969"/>
              <a:gd name="connsiteY1" fmla="*/ 20 h 936341"/>
              <a:gd name="connsiteX2" fmla="*/ 1345810 w 1566969"/>
              <a:gd name="connsiteY2" fmla="*/ 581264 h 936341"/>
              <a:gd name="connsiteX3" fmla="*/ 1566969 w 1566969"/>
              <a:gd name="connsiteY3" fmla="*/ 524113 h 936341"/>
              <a:gd name="connsiteX4" fmla="*/ 1426843 w 1566969"/>
              <a:gd name="connsiteY4" fmla="*/ 936341 h 936341"/>
              <a:gd name="connsiteX5" fmla="*/ 916925 w 1566969"/>
              <a:gd name="connsiteY5" fmla="*/ 778113 h 936341"/>
              <a:gd name="connsiteX6" fmla="*/ 1154977 w 1566969"/>
              <a:gd name="connsiteY6" fmla="*/ 670163 h 936341"/>
              <a:gd name="connsiteX7" fmla="*/ 632290 w 1566969"/>
              <a:gd name="connsiteY7" fmla="*/ 226473 h 936341"/>
              <a:gd name="connsiteX8" fmla="*/ 0 w 1566969"/>
              <a:gd name="connsiteY8" fmla="*/ 825851 h 936341"/>
              <a:gd name="connsiteX0" fmla="*/ 0 w 1566969"/>
              <a:gd name="connsiteY0" fmla="*/ 829766 h 940256"/>
              <a:gd name="connsiteX1" fmla="*/ 703152 w 1566969"/>
              <a:gd name="connsiteY1" fmla="*/ 3935 h 940256"/>
              <a:gd name="connsiteX2" fmla="*/ 1415660 w 1566969"/>
              <a:gd name="connsiteY2" fmla="*/ 578829 h 940256"/>
              <a:gd name="connsiteX3" fmla="*/ 1566969 w 1566969"/>
              <a:gd name="connsiteY3" fmla="*/ 528028 h 940256"/>
              <a:gd name="connsiteX4" fmla="*/ 1426843 w 1566969"/>
              <a:gd name="connsiteY4" fmla="*/ 940256 h 940256"/>
              <a:gd name="connsiteX5" fmla="*/ 916925 w 1566969"/>
              <a:gd name="connsiteY5" fmla="*/ 782028 h 940256"/>
              <a:gd name="connsiteX6" fmla="*/ 1154977 w 1566969"/>
              <a:gd name="connsiteY6" fmla="*/ 674078 h 940256"/>
              <a:gd name="connsiteX7" fmla="*/ 632290 w 1566969"/>
              <a:gd name="connsiteY7" fmla="*/ 230388 h 940256"/>
              <a:gd name="connsiteX8" fmla="*/ 0 w 1566969"/>
              <a:gd name="connsiteY8" fmla="*/ 829766 h 940256"/>
              <a:gd name="connsiteX0" fmla="*/ 0 w 1566969"/>
              <a:gd name="connsiteY0" fmla="*/ 829766 h 940256"/>
              <a:gd name="connsiteX1" fmla="*/ 703152 w 1566969"/>
              <a:gd name="connsiteY1" fmla="*/ 3935 h 940256"/>
              <a:gd name="connsiteX2" fmla="*/ 1415660 w 1566969"/>
              <a:gd name="connsiteY2" fmla="*/ 578829 h 940256"/>
              <a:gd name="connsiteX3" fmla="*/ 1566969 w 1566969"/>
              <a:gd name="connsiteY3" fmla="*/ 528028 h 940256"/>
              <a:gd name="connsiteX4" fmla="*/ 1426843 w 1566969"/>
              <a:gd name="connsiteY4" fmla="*/ 940256 h 940256"/>
              <a:gd name="connsiteX5" fmla="*/ 916925 w 1566969"/>
              <a:gd name="connsiteY5" fmla="*/ 782028 h 940256"/>
              <a:gd name="connsiteX6" fmla="*/ 1154977 w 1566969"/>
              <a:gd name="connsiteY6" fmla="*/ 674078 h 940256"/>
              <a:gd name="connsiteX7" fmla="*/ 632290 w 1566969"/>
              <a:gd name="connsiteY7" fmla="*/ 230388 h 940256"/>
              <a:gd name="connsiteX8" fmla="*/ 0 w 1566969"/>
              <a:gd name="connsiteY8" fmla="*/ 829766 h 940256"/>
              <a:gd name="connsiteX0" fmla="*/ 0 w 1566969"/>
              <a:gd name="connsiteY0" fmla="*/ 830965 h 941455"/>
              <a:gd name="connsiteX1" fmla="*/ 703152 w 1566969"/>
              <a:gd name="connsiteY1" fmla="*/ 5134 h 941455"/>
              <a:gd name="connsiteX2" fmla="*/ 1415660 w 1566969"/>
              <a:gd name="connsiteY2" fmla="*/ 580028 h 941455"/>
              <a:gd name="connsiteX3" fmla="*/ 1566969 w 1566969"/>
              <a:gd name="connsiteY3" fmla="*/ 529227 h 941455"/>
              <a:gd name="connsiteX4" fmla="*/ 1426843 w 1566969"/>
              <a:gd name="connsiteY4" fmla="*/ 941455 h 941455"/>
              <a:gd name="connsiteX5" fmla="*/ 916925 w 1566969"/>
              <a:gd name="connsiteY5" fmla="*/ 783227 h 941455"/>
              <a:gd name="connsiteX6" fmla="*/ 1154977 w 1566969"/>
              <a:gd name="connsiteY6" fmla="*/ 675277 h 941455"/>
              <a:gd name="connsiteX7" fmla="*/ 632290 w 1566969"/>
              <a:gd name="connsiteY7" fmla="*/ 231587 h 941455"/>
              <a:gd name="connsiteX8" fmla="*/ 0 w 1566969"/>
              <a:gd name="connsiteY8" fmla="*/ 830965 h 941455"/>
              <a:gd name="connsiteX0" fmla="*/ 0 w 1566969"/>
              <a:gd name="connsiteY0" fmla="*/ 832452 h 942942"/>
              <a:gd name="connsiteX1" fmla="*/ 703152 w 1566969"/>
              <a:gd name="connsiteY1" fmla="*/ 6621 h 942942"/>
              <a:gd name="connsiteX2" fmla="*/ 1415660 w 1566969"/>
              <a:gd name="connsiteY2" fmla="*/ 581515 h 942942"/>
              <a:gd name="connsiteX3" fmla="*/ 1566969 w 1566969"/>
              <a:gd name="connsiteY3" fmla="*/ 530714 h 942942"/>
              <a:gd name="connsiteX4" fmla="*/ 1426843 w 1566969"/>
              <a:gd name="connsiteY4" fmla="*/ 942942 h 942942"/>
              <a:gd name="connsiteX5" fmla="*/ 916925 w 1566969"/>
              <a:gd name="connsiteY5" fmla="*/ 784714 h 942942"/>
              <a:gd name="connsiteX6" fmla="*/ 1154977 w 1566969"/>
              <a:gd name="connsiteY6" fmla="*/ 676764 h 942942"/>
              <a:gd name="connsiteX7" fmla="*/ 632290 w 1566969"/>
              <a:gd name="connsiteY7" fmla="*/ 233074 h 942942"/>
              <a:gd name="connsiteX8" fmla="*/ 0 w 1566969"/>
              <a:gd name="connsiteY8" fmla="*/ 832452 h 942942"/>
              <a:gd name="connsiteX0" fmla="*/ 0 w 1566969"/>
              <a:gd name="connsiteY0" fmla="*/ 830633 h 941123"/>
              <a:gd name="connsiteX1" fmla="*/ 703152 w 1566969"/>
              <a:gd name="connsiteY1" fmla="*/ 4802 h 941123"/>
              <a:gd name="connsiteX2" fmla="*/ 1415660 w 1566969"/>
              <a:gd name="connsiteY2" fmla="*/ 579696 h 941123"/>
              <a:gd name="connsiteX3" fmla="*/ 1566969 w 1566969"/>
              <a:gd name="connsiteY3" fmla="*/ 528895 h 941123"/>
              <a:gd name="connsiteX4" fmla="*/ 1426843 w 1566969"/>
              <a:gd name="connsiteY4" fmla="*/ 941123 h 941123"/>
              <a:gd name="connsiteX5" fmla="*/ 916925 w 1566969"/>
              <a:gd name="connsiteY5" fmla="*/ 782895 h 941123"/>
              <a:gd name="connsiteX6" fmla="*/ 1154977 w 1566969"/>
              <a:gd name="connsiteY6" fmla="*/ 674945 h 941123"/>
              <a:gd name="connsiteX7" fmla="*/ 632290 w 1566969"/>
              <a:gd name="connsiteY7" fmla="*/ 231255 h 941123"/>
              <a:gd name="connsiteX8" fmla="*/ 0 w 1566969"/>
              <a:gd name="connsiteY8" fmla="*/ 830633 h 941123"/>
              <a:gd name="connsiteX0" fmla="*/ 0 w 1566969"/>
              <a:gd name="connsiteY0" fmla="*/ 830338 h 940828"/>
              <a:gd name="connsiteX1" fmla="*/ 703152 w 1566969"/>
              <a:gd name="connsiteY1" fmla="*/ 4507 h 940828"/>
              <a:gd name="connsiteX2" fmla="*/ 1415660 w 1566969"/>
              <a:gd name="connsiteY2" fmla="*/ 579401 h 940828"/>
              <a:gd name="connsiteX3" fmla="*/ 1566969 w 1566969"/>
              <a:gd name="connsiteY3" fmla="*/ 528600 h 940828"/>
              <a:gd name="connsiteX4" fmla="*/ 1426843 w 1566969"/>
              <a:gd name="connsiteY4" fmla="*/ 940828 h 940828"/>
              <a:gd name="connsiteX5" fmla="*/ 916925 w 1566969"/>
              <a:gd name="connsiteY5" fmla="*/ 782600 h 940828"/>
              <a:gd name="connsiteX6" fmla="*/ 1154977 w 1566969"/>
              <a:gd name="connsiteY6" fmla="*/ 674650 h 940828"/>
              <a:gd name="connsiteX7" fmla="*/ 632290 w 1566969"/>
              <a:gd name="connsiteY7" fmla="*/ 230960 h 940828"/>
              <a:gd name="connsiteX8" fmla="*/ 0 w 1566969"/>
              <a:gd name="connsiteY8" fmla="*/ 830338 h 940828"/>
              <a:gd name="connsiteX0" fmla="*/ 0 w 1630469"/>
              <a:gd name="connsiteY0" fmla="*/ 830338 h 940828"/>
              <a:gd name="connsiteX1" fmla="*/ 703152 w 1630469"/>
              <a:gd name="connsiteY1" fmla="*/ 4507 h 940828"/>
              <a:gd name="connsiteX2" fmla="*/ 1415660 w 1630469"/>
              <a:gd name="connsiteY2" fmla="*/ 579401 h 940828"/>
              <a:gd name="connsiteX3" fmla="*/ 1630469 w 1630469"/>
              <a:gd name="connsiteY3" fmla="*/ 509550 h 940828"/>
              <a:gd name="connsiteX4" fmla="*/ 1426843 w 1630469"/>
              <a:gd name="connsiteY4" fmla="*/ 940828 h 940828"/>
              <a:gd name="connsiteX5" fmla="*/ 916925 w 1630469"/>
              <a:gd name="connsiteY5" fmla="*/ 782600 h 940828"/>
              <a:gd name="connsiteX6" fmla="*/ 1154977 w 1630469"/>
              <a:gd name="connsiteY6" fmla="*/ 674650 h 940828"/>
              <a:gd name="connsiteX7" fmla="*/ 632290 w 1630469"/>
              <a:gd name="connsiteY7" fmla="*/ 230960 h 940828"/>
              <a:gd name="connsiteX8" fmla="*/ 0 w 1630469"/>
              <a:gd name="connsiteY8" fmla="*/ 830338 h 940828"/>
              <a:gd name="connsiteX0" fmla="*/ 0 w 1630469"/>
              <a:gd name="connsiteY0" fmla="*/ 830338 h 1105928"/>
              <a:gd name="connsiteX1" fmla="*/ 703152 w 1630469"/>
              <a:gd name="connsiteY1" fmla="*/ 4507 h 1105928"/>
              <a:gd name="connsiteX2" fmla="*/ 1415660 w 1630469"/>
              <a:gd name="connsiteY2" fmla="*/ 579401 h 1105928"/>
              <a:gd name="connsiteX3" fmla="*/ 1630469 w 1630469"/>
              <a:gd name="connsiteY3" fmla="*/ 509550 h 1105928"/>
              <a:gd name="connsiteX4" fmla="*/ 1426843 w 1630469"/>
              <a:gd name="connsiteY4" fmla="*/ 1105928 h 1105928"/>
              <a:gd name="connsiteX5" fmla="*/ 916925 w 1630469"/>
              <a:gd name="connsiteY5" fmla="*/ 782600 h 1105928"/>
              <a:gd name="connsiteX6" fmla="*/ 1154977 w 1630469"/>
              <a:gd name="connsiteY6" fmla="*/ 674650 h 1105928"/>
              <a:gd name="connsiteX7" fmla="*/ 632290 w 1630469"/>
              <a:gd name="connsiteY7" fmla="*/ 230960 h 1105928"/>
              <a:gd name="connsiteX8" fmla="*/ 0 w 1630469"/>
              <a:gd name="connsiteY8" fmla="*/ 830338 h 1105928"/>
              <a:gd name="connsiteX0" fmla="*/ 0 w 1630469"/>
              <a:gd name="connsiteY0" fmla="*/ 830338 h 1042428"/>
              <a:gd name="connsiteX1" fmla="*/ 703152 w 1630469"/>
              <a:gd name="connsiteY1" fmla="*/ 4507 h 1042428"/>
              <a:gd name="connsiteX2" fmla="*/ 1415660 w 1630469"/>
              <a:gd name="connsiteY2" fmla="*/ 579401 h 1042428"/>
              <a:gd name="connsiteX3" fmla="*/ 1630469 w 1630469"/>
              <a:gd name="connsiteY3" fmla="*/ 509550 h 1042428"/>
              <a:gd name="connsiteX4" fmla="*/ 1464943 w 1630469"/>
              <a:gd name="connsiteY4" fmla="*/ 1042428 h 1042428"/>
              <a:gd name="connsiteX5" fmla="*/ 916925 w 1630469"/>
              <a:gd name="connsiteY5" fmla="*/ 782600 h 1042428"/>
              <a:gd name="connsiteX6" fmla="*/ 1154977 w 1630469"/>
              <a:gd name="connsiteY6" fmla="*/ 674650 h 1042428"/>
              <a:gd name="connsiteX7" fmla="*/ 632290 w 1630469"/>
              <a:gd name="connsiteY7" fmla="*/ 230960 h 1042428"/>
              <a:gd name="connsiteX8" fmla="*/ 0 w 1630469"/>
              <a:gd name="connsiteY8" fmla="*/ 830338 h 1042428"/>
              <a:gd name="connsiteX0" fmla="*/ 0 w 1630469"/>
              <a:gd name="connsiteY0" fmla="*/ 830338 h 1080528"/>
              <a:gd name="connsiteX1" fmla="*/ 703152 w 1630469"/>
              <a:gd name="connsiteY1" fmla="*/ 4507 h 1080528"/>
              <a:gd name="connsiteX2" fmla="*/ 1415660 w 1630469"/>
              <a:gd name="connsiteY2" fmla="*/ 579401 h 1080528"/>
              <a:gd name="connsiteX3" fmla="*/ 1630469 w 1630469"/>
              <a:gd name="connsiteY3" fmla="*/ 509550 h 1080528"/>
              <a:gd name="connsiteX4" fmla="*/ 1464943 w 1630469"/>
              <a:gd name="connsiteY4" fmla="*/ 1080528 h 1080528"/>
              <a:gd name="connsiteX5" fmla="*/ 916925 w 1630469"/>
              <a:gd name="connsiteY5" fmla="*/ 782600 h 1080528"/>
              <a:gd name="connsiteX6" fmla="*/ 1154977 w 1630469"/>
              <a:gd name="connsiteY6" fmla="*/ 674650 h 1080528"/>
              <a:gd name="connsiteX7" fmla="*/ 632290 w 1630469"/>
              <a:gd name="connsiteY7" fmla="*/ 230960 h 1080528"/>
              <a:gd name="connsiteX8" fmla="*/ 0 w 1630469"/>
              <a:gd name="connsiteY8" fmla="*/ 830338 h 1080528"/>
              <a:gd name="connsiteX0" fmla="*/ 0 w 1630469"/>
              <a:gd name="connsiteY0" fmla="*/ 835869 h 1086059"/>
              <a:gd name="connsiteX1" fmla="*/ 703152 w 1630469"/>
              <a:gd name="connsiteY1" fmla="*/ 10038 h 1086059"/>
              <a:gd name="connsiteX2" fmla="*/ 1415660 w 1630469"/>
              <a:gd name="connsiteY2" fmla="*/ 584932 h 1086059"/>
              <a:gd name="connsiteX3" fmla="*/ 1630469 w 1630469"/>
              <a:gd name="connsiteY3" fmla="*/ 515081 h 1086059"/>
              <a:gd name="connsiteX4" fmla="*/ 1464943 w 1630469"/>
              <a:gd name="connsiteY4" fmla="*/ 1086059 h 1086059"/>
              <a:gd name="connsiteX5" fmla="*/ 916925 w 1630469"/>
              <a:gd name="connsiteY5" fmla="*/ 788131 h 1086059"/>
              <a:gd name="connsiteX6" fmla="*/ 1154977 w 1630469"/>
              <a:gd name="connsiteY6" fmla="*/ 680181 h 1086059"/>
              <a:gd name="connsiteX7" fmla="*/ 632290 w 1630469"/>
              <a:gd name="connsiteY7" fmla="*/ 236491 h 1086059"/>
              <a:gd name="connsiteX8" fmla="*/ 0 w 1630469"/>
              <a:gd name="connsiteY8" fmla="*/ 835869 h 1086059"/>
              <a:gd name="connsiteX0" fmla="*/ 0 w 1630469"/>
              <a:gd name="connsiteY0" fmla="*/ 834355 h 1084545"/>
              <a:gd name="connsiteX1" fmla="*/ 703152 w 1630469"/>
              <a:gd name="connsiteY1" fmla="*/ 8524 h 1084545"/>
              <a:gd name="connsiteX2" fmla="*/ 1415660 w 1630469"/>
              <a:gd name="connsiteY2" fmla="*/ 583418 h 1084545"/>
              <a:gd name="connsiteX3" fmla="*/ 1630469 w 1630469"/>
              <a:gd name="connsiteY3" fmla="*/ 513567 h 1084545"/>
              <a:gd name="connsiteX4" fmla="*/ 1464943 w 1630469"/>
              <a:gd name="connsiteY4" fmla="*/ 1084545 h 1084545"/>
              <a:gd name="connsiteX5" fmla="*/ 916925 w 1630469"/>
              <a:gd name="connsiteY5" fmla="*/ 786617 h 1084545"/>
              <a:gd name="connsiteX6" fmla="*/ 1154977 w 1630469"/>
              <a:gd name="connsiteY6" fmla="*/ 678667 h 1084545"/>
              <a:gd name="connsiteX7" fmla="*/ 632290 w 1630469"/>
              <a:gd name="connsiteY7" fmla="*/ 234977 h 1084545"/>
              <a:gd name="connsiteX8" fmla="*/ 0 w 1630469"/>
              <a:gd name="connsiteY8" fmla="*/ 834355 h 1084545"/>
              <a:gd name="connsiteX0" fmla="*/ 0 w 1630469"/>
              <a:gd name="connsiteY0" fmla="*/ 828167 h 1078357"/>
              <a:gd name="connsiteX1" fmla="*/ 601552 w 1630469"/>
              <a:gd name="connsiteY1" fmla="*/ 8686 h 1078357"/>
              <a:gd name="connsiteX2" fmla="*/ 1415660 w 1630469"/>
              <a:gd name="connsiteY2" fmla="*/ 577230 h 1078357"/>
              <a:gd name="connsiteX3" fmla="*/ 1630469 w 1630469"/>
              <a:gd name="connsiteY3" fmla="*/ 507379 h 1078357"/>
              <a:gd name="connsiteX4" fmla="*/ 1464943 w 1630469"/>
              <a:gd name="connsiteY4" fmla="*/ 1078357 h 1078357"/>
              <a:gd name="connsiteX5" fmla="*/ 916925 w 1630469"/>
              <a:gd name="connsiteY5" fmla="*/ 780429 h 1078357"/>
              <a:gd name="connsiteX6" fmla="*/ 1154977 w 1630469"/>
              <a:gd name="connsiteY6" fmla="*/ 672479 h 1078357"/>
              <a:gd name="connsiteX7" fmla="*/ 632290 w 1630469"/>
              <a:gd name="connsiteY7" fmla="*/ 228789 h 1078357"/>
              <a:gd name="connsiteX8" fmla="*/ 0 w 1630469"/>
              <a:gd name="connsiteY8" fmla="*/ 828167 h 1078357"/>
              <a:gd name="connsiteX0" fmla="*/ 0 w 1630469"/>
              <a:gd name="connsiteY0" fmla="*/ 828167 h 1078357"/>
              <a:gd name="connsiteX1" fmla="*/ 620602 w 1630469"/>
              <a:gd name="connsiteY1" fmla="*/ 8686 h 1078357"/>
              <a:gd name="connsiteX2" fmla="*/ 1415660 w 1630469"/>
              <a:gd name="connsiteY2" fmla="*/ 577230 h 1078357"/>
              <a:gd name="connsiteX3" fmla="*/ 1630469 w 1630469"/>
              <a:gd name="connsiteY3" fmla="*/ 507379 h 1078357"/>
              <a:gd name="connsiteX4" fmla="*/ 1464943 w 1630469"/>
              <a:gd name="connsiteY4" fmla="*/ 1078357 h 1078357"/>
              <a:gd name="connsiteX5" fmla="*/ 916925 w 1630469"/>
              <a:gd name="connsiteY5" fmla="*/ 780429 h 1078357"/>
              <a:gd name="connsiteX6" fmla="*/ 1154977 w 1630469"/>
              <a:gd name="connsiteY6" fmla="*/ 672479 h 1078357"/>
              <a:gd name="connsiteX7" fmla="*/ 632290 w 1630469"/>
              <a:gd name="connsiteY7" fmla="*/ 228789 h 1078357"/>
              <a:gd name="connsiteX8" fmla="*/ 0 w 1630469"/>
              <a:gd name="connsiteY8" fmla="*/ 828167 h 1078357"/>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469" h="1076902">
                <a:moveTo>
                  <a:pt x="0" y="826712"/>
                </a:moveTo>
                <a:cubicBezTo>
                  <a:pt x="95419" y="405853"/>
                  <a:pt x="264009" y="61754"/>
                  <a:pt x="620602" y="7231"/>
                </a:cubicBezTo>
                <a:cubicBezTo>
                  <a:pt x="977195" y="-47292"/>
                  <a:pt x="1342067" y="212819"/>
                  <a:pt x="1415660" y="575775"/>
                </a:cubicBezTo>
                <a:lnTo>
                  <a:pt x="1630469" y="505924"/>
                </a:lnTo>
                <a:lnTo>
                  <a:pt x="1464943" y="1076902"/>
                </a:lnTo>
                <a:lnTo>
                  <a:pt x="916925" y="778974"/>
                </a:lnTo>
                <a:lnTo>
                  <a:pt x="1154977" y="671024"/>
                </a:lnTo>
                <a:cubicBezTo>
                  <a:pt x="1062872" y="454507"/>
                  <a:pt x="817122" y="233674"/>
                  <a:pt x="632290" y="227334"/>
                </a:cubicBezTo>
                <a:cubicBezTo>
                  <a:pt x="410372" y="236772"/>
                  <a:pt x="304631" y="319201"/>
                  <a:pt x="0" y="826712"/>
                </a:cubicBezTo>
                <a:close/>
              </a:path>
            </a:pathLst>
          </a:custGeom>
          <a:solidFill>
            <a:srgbClr val="FF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400" b="0" dirty="0">
              <a:solidFill>
                <a:srgbClr val="000000"/>
              </a:solidFill>
              <a:latin typeface="+mj-ea"/>
              <a:ea typeface="+mj-ea"/>
            </a:endParaRPr>
          </a:p>
        </p:txBody>
      </p:sp>
      <p:grpSp>
        <p:nvGrpSpPr>
          <p:cNvPr id="9" name="グループ化 213"/>
          <p:cNvGrpSpPr/>
          <p:nvPr/>
        </p:nvGrpSpPr>
        <p:grpSpPr>
          <a:xfrm>
            <a:off x="5821078" y="4284381"/>
            <a:ext cx="942043" cy="857718"/>
            <a:chOff x="5570816" y="5674660"/>
            <a:chExt cx="942043" cy="857718"/>
          </a:xfrm>
        </p:grpSpPr>
        <p:grpSp>
          <p:nvGrpSpPr>
            <p:cNvPr id="10" name="グループ化 183"/>
            <p:cNvGrpSpPr/>
            <p:nvPr/>
          </p:nvGrpSpPr>
          <p:grpSpPr>
            <a:xfrm>
              <a:off x="5753752" y="5961527"/>
              <a:ext cx="234674" cy="570851"/>
              <a:chOff x="800750" y="1108617"/>
              <a:chExt cx="388907" cy="941410"/>
            </a:xfrm>
          </p:grpSpPr>
          <p:cxnSp>
            <p:nvCxnSpPr>
              <p:cNvPr id="96" name="直線コネクタ 95"/>
              <p:cNvCxnSpPr/>
              <p:nvPr/>
            </p:nvCxnSpPr>
            <p:spPr>
              <a:xfrm flipH="1">
                <a:off x="882752"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a:off x="1038523"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8" name="円/楕円 97"/>
              <p:cNvSpPr/>
              <p:nvPr/>
            </p:nvSpPr>
            <p:spPr>
              <a:xfrm>
                <a:off x="811767"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99" name="円/楕円 98"/>
              <p:cNvSpPr/>
              <p:nvPr/>
            </p:nvSpPr>
            <p:spPr>
              <a:xfrm>
                <a:off x="1062185"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00" name="円/楕円 99"/>
              <p:cNvSpPr/>
              <p:nvPr/>
            </p:nvSpPr>
            <p:spPr>
              <a:xfrm>
                <a:off x="865991" y="1428911"/>
                <a:ext cx="234643" cy="37069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01" name="円/楕円 100"/>
              <p:cNvSpPr/>
              <p:nvPr/>
            </p:nvSpPr>
            <p:spPr>
              <a:xfrm>
                <a:off x="804434" y="1108617"/>
                <a:ext cx="357758" cy="35775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nvGrpSpPr>
              <p:cNvPr id="11" name="グループ化 94"/>
              <p:cNvGrpSpPr/>
              <p:nvPr/>
            </p:nvGrpSpPr>
            <p:grpSpPr>
              <a:xfrm>
                <a:off x="877587" y="1209610"/>
                <a:ext cx="211453" cy="68071"/>
                <a:chOff x="6493101" y="3193256"/>
                <a:chExt cx="255362" cy="82206"/>
              </a:xfrm>
            </p:grpSpPr>
            <p:sp>
              <p:nvSpPr>
                <p:cNvPr id="108" name="円/楕円 107"/>
                <p:cNvSpPr/>
                <p:nvPr/>
              </p:nvSpPr>
              <p:spPr>
                <a:xfrm>
                  <a:off x="6493101"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sp>
              <p:nvSpPr>
                <p:cNvPr id="109" name="円/楕円 108"/>
                <p:cNvSpPr/>
                <p:nvPr/>
              </p:nvSpPr>
              <p:spPr>
                <a:xfrm>
                  <a:off x="6695505"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sp>
            <p:nvSpPr>
              <p:cNvPr id="104" name="円弧 103"/>
              <p:cNvSpPr/>
              <p:nvPr/>
            </p:nvSpPr>
            <p:spPr>
              <a:xfrm rot="4686034">
                <a:off x="911948" y="1398686"/>
                <a:ext cx="153560" cy="360574"/>
              </a:xfrm>
              <a:prstGeom prst="arc">
                <a:avLst>
                  <a:gd name="adj1" fmla="val 14308983"/>
                  <a:gd name="adj2" fmla="val 3361328"/>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06" name="円弧 105"/>
              <p:cNvSpPr/>
              <p:nvPr/>
            </p:nvSpPr>
            <p:spPr>
              <a:xfrm rot="16913966" flipH="1">
                <a:off x="923711" y="1387238"/>
                <a:ext cx="142985" cy="388907"/>
              </a:xfrm>
              <a:prstGeom prst="arc">
                <a:avLst>
                  <a:gd name="adj1" fmla="val 14670440"/>
                  <a:gd name="adj2" fmla="val 3327609"/>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07" name="アーチ 106"/>
              <p:cNvSpPr/>
              <p:nvPr/>
            </p:nvSpPr>
            <p:spPr bwMode="auto">
              <a:xfrm flipV="1">
                <a:off x="920750" y="1323975"/>
                <a:ext cx="130175" cy="69847"/>
              </a:xfrm>
              <a:prstGeom prst="blockArc">
                <a:avLst>
                  <a:gd name="adj1" fmla="val 10800000"/>
                  <a:gd name="adj2" fmla="val 152711"/>
                  <a:gd name="adj3" fmla="val 1038"/>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smtClean="0">
                  <a:solidFill>
                    <a:schemeClr val="lt1"/>
                  </a:solidFill>
                  <a:latin typeface="+mj-ea"/>
                  <a:ea typeface="+mj-ea"/>
                </a:endParaRPr>
              </a:p>
            </p:txBody>
          </p:sp>
        </p:grpSp>
        <p:grpSp>
          <p:nvGrpSpPr>
            <p:cNvPr id="12" name="グループ化 196"/>
            <p:cNvGrpSpPr/>
            <p:nvPr/>
          </p:nvGrpSpPr>
          <p:grpSpPr>
            <a:xfrm>
              <a:off x="6116822" y="5961527"/>
              <a:ext cx="234674" cy="570851"/>
              <a:chOff x="800750" y="1108617"/>
              <a:chExt cx="388907" cy="941410"/>
            </a:xfrm>
          </p:grpSpPr>
          <p:cxnSp>
            <p:nvCxnSpPr>
              <p:cNvPr id="80" name="直線コネクタ 79"/>
              <p:cNvCxnSpPr/>
              <p:nvPr/>
            </p:nvCxnSpPr>
            <p:spPr>
              <a:xfrm flipH="1">
                <a:off x="882752"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038523"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3" name="円/楕円 82"/>
              <p:cNvSpPr/>
              <p:nvPr/>
            </p:nvSpPr>
            <p:spPr>
              <a:xfrm>
                <a:off x="811767"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84" name="円/楕円 83"/>
              <p:cNvSpPr/>
              <p:nvPr/>
            </p:nvSpPr>
            <p:spPr>
              <a:xfrm>
                <a:off x="1062185"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85" name="円/楕円 84"/>
              <p:cNvSpPr/>
              <p:nvPr/>
            </p:nvSpPr>
            <p:spPr>
              <a:xfrm>
                <a:off x="865991" y="1428911"/>
                <a:ext cx="234643" cy="37069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86" name="円/楕円 85"/>
              <p:cNvSpPr/>
              <p:nvPr/>
            </p:nvSpPr>
            <p:spPr>
              <a:xfrm>
                <a:off x="804434" y="1108617"/>
                <a:ext cx="357758" cy="35775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nvGrpSpPr>
              <p:cNvPr id="13" name="グループ化 94"/>
              <p:cNvGrpSpPr/>
              <p:nvPr/>
            </p:nvGrpSpPr>
            <p:grpSpPr>
              <a:xfrm>
                <a:off x="877587" y="1209610"/>
                <a:ext cx="211453" cy="68071"/>
                <a:chOff x="6493101" y="3193256"/>
                <a:chExt cx="255362" cy="82206"/>
              </a:xfrm>
            </p:grpSpPr>
            <p:sp>
              <p:nvSpPr>
                <p:cNvPr id="92" name="円/楕円 91"/>
                <p:cNvSpPr/>
                <p:nvPr/>
              </p:nvSpPr>
              <p:spPr>
                <a:xfrm>
                  <a:off x="6493101"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sp>
              <p:nvSpPr>
                <p:cNvPr id="93" name="円/楕円 92"/>
                <p:cNvSpPr/>
                <p:nvPr/>
              </p:nvSpPr>
              <p:spPr>
                <a:xfrm>
                  <a:off x="6695505"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sp>
            <p:nvSpPr>
              <p:cNvPr id="89" name="円弧 88"/>
              <p:cNvSpPr/>
              <p:nvPr/>
            </p:nvSpPr>
            <p:spPr>
              <a:xfrm rot="4686034">
                <a:off x="911948" y="1398686"/>
                <a:ext cx="153560" cy="360574"/>
              </a:xfrm>
              <a:prstGeom prst="arc">
                <a:avLst>
                  <a:gd name="adj1" fmla="val 14308983"/>
                  <a:gd name="adj2" fmla="val 3361328"/>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90" name="円弧 89"/>
              <p:cNvSpPr/>
              <p:nvPr/>
            </p:nvSpPr>
            <p:spPr>
              <a:xfrm rot="16913966" flipH="1">
                <a:off x="923711" y="1387238"/>
                <a:ext cx="142985" cy="388907"/>
              </a:xfrm>
              <a:prstGeom prst="arc">
                <a:avLst>
                  <a:gd name="adj1" fmla="val 14670440"/>
                  <a:gd name="adj2" fmla="val 3327609"/>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91" name="アーチ 90"/>
              <p:cNvSpPr/>
              <p:nvPr/>
            </p:nvSpPr>
            <p:spPr bwMode="auto">
              <a:xfrm flipV="1">
                <a:off x="920750" y="1323975"/>
                <a:ext cx="130175" cy="69847"/>
              </a:xfrm>
              <a:prstGeom prst="blockArc">
                <a:avLst>
                  <a:gd name="adj1" fmla="val 10800000"/>
                  <a:gd name="adj2" fmla="val 152711"/>
                  <a:gd name="adj3" fmla="val 1038"/>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smtClean="0">
                  <a:solidFill>
                    <a:schemeClr val="lt1"/>
                  </a:solidFill>
                  <a:latin typeface="+mj-ea"/>
                  <a:ea typeface="+mj-ea"/>
                </a:endParaRPr>
              </a:p>
            </p:txBody>
          </p:sp>
        </p:grpSp>
        <p:sp>
          <p:nvSpPr>
            <p:cNvPr id="78" name="角丸四角形 77"/>
            <p:cNvSpPr/>
            <p:nvPr/>
          </p:nvSpPr>
          <p:spPr bwMode="auto">
            <a:xfrm>
              <a:off x="5570816" y="5674660"/>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400" dirty="0" smtClean="0">
                  <a:solidFill>
                    <a:schemeClr val="tx1"/>
                  </a:solidFill>
                  <a:latin typeface="+mj-ea"/>
                  <a:ea typeface="+mj-ea"/>
                </a:rPr>
                <a:t>Biz</a:t>
              </a:r>
            </a:p>
          </p:txBody>
        </p:sp>
        <p:sp>
          <p:nvSpPr>
            <p:cNvPr id="79" name="角丸四角形 78"/>
            <p:cNvSpPr/>
            <p:nvPr/>
          </p:nvSpPr>
          <p:spPr bwMode="auto">
            <a:xfrm>
              <a:off x="5947334" y="5674660"/>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400" dirty="0" smtClean="0">
                  <a:solidFill>
                    <a:schemeClr val="tx1"/>
                  </a:solidFill>
                  <a:latin typeface="+mj-ea"/>
                  <a:ea typeface="+mj-ea"/>
                </a:rPr>
                <a:t>IS</a:t>
              </a:r>
            </a:p>
          </p:txBody>
        </p:sp>
      </p:grpSp>
      <p:grpSp>
        <p:nvGrpSpPr>
          <p:cNvPr id="14" name="グループ化 110"/>
          <p:cNvGrpSpPr/>
          <p:nvPr/>
        </p:nvGrpSpPr>
        <p:grpSpPr>
          <a:xfrm>
            <a:off x="4233344" y="3691977"/>
            <a:ext cx="1260000" cy="1260000"/>
            <a:chOff x="1435716" y="4129065"/>
            <a:chExt cx="1008000" cy="1008000"/>
          </a:xfrm>
        </p:grpSpPr>
        <p:sp>
          <p:nvSpPr>
            <p:cNvPr id="112" name="円/楕円 111"/>
            <p:cNvSpPr/>
            <p:nvPr/>
          </p:nvSpPr>
          <p:spPr bwMode="gray">
            <a:xfrm>
              <a:off x="1435716" y="4129065"/>
              <a:ext cx="1008000" cy="1008000"/>
            </a:xfrm>
            <a:prstGeom prst="ellipse">
              <a:avLst/>
            </a:prstGeom>
            <a:solidFill>
              <a:srgbClr val="FFFFFF">
                <a:lumMod val="95000"/>
              </a:srgbClr>
            </a:solidFill>
            <a:ln w="9525">
              <a:noFill/>
              <a:miter lim="800000"/>
              <a:headEnd/>
              <a:tailEnd/>
            </a:ln>
            <a:effectLst>
              <a:outerShdw blurRad="63500" sx="102000" sy="102000" algn="ctr" rotWithShape="0">
                <a:prstClr val="black">
                  <a:alpha val="40000"/>
                </a:prstClr>
              </a:outerShdw>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smtClean="0">
                <a:ln>
                  <a:noFill/>
                </a:ln>
                <a:solidFill>
                  <a:srgbClr val="FFFFFF"/>
                </a:solidFill>
                <a:effectLst/>
                <a:uLnTx/>
                <a:uFillTx/>
                <a:latin typeface="HGPｺﾞｼｯｸE" pitchFamily="50" charset="-128"/>
                <a:ea typeface="HGPｺﾞｼｯｸE" pitchFamily="50" charset="-128"/>
              </a:endParaRPr>
            </a:p>
          </p:txBody>
        </p:sp>
        <p:sp>
          <p:nvSpPr>
            <p:cNvPr id="113" name="円/楕円 112"/>
            <p:cNvSpPr/>
            <p:nvPr/>
          </p:nvSpPr>
          <p:spPr bwMode="gray">
            <a:xfrm>
              <a:off x="1489770" y="4177260"/>
              <a:ext cx="900000" cy="900000"/>
            </a:xfrm>
            <a:prstGeom prst="ellipse">
              <a:avLst/>
            </a:prstGeom>
            <a:gradFill rotWithShape="0">
              <a:gsLst>
                <a:gs pos="0">
                  <a:srgbClr val="BA4E56"/>
                </a:gs>
                <a:gs pos="63000">
                  <a:srgbClr val="772335"/>
                </a:gs>
              </a:gsLst>
              <a:lin ang="2700000" scaled="1"/>
            </a:gradFill>
            <a:ln w="9525">
              <a:noFill/>
              <a:miter lim="800000"/>
              <a:headEnd/>
              <a:tailEnd/>
            </a:ln>
            <a:effectLst/>
          </p:spPr>
          <p:txBody>
            <a:bodyPr wrap="none" lIns="0" tIns="0" rIns="0" bIns="0" anchor="ctr"/>
            <a:lstStyle/>
            <a:p>
              <a:pPr fontAlgn="auto">
                <a:lnSpc>
                  <a:spcPct val="100000"/>
                </a:lnSpc>
                <a:spcBef>
                  <a:spcPts val="0"/>
                </a:spcBef>
                <a:spcAft>
                  <a:spcPts val="0"/>
                </a:spcAft>
                <a:defRPr/>
              </a:pPr>
              <a:endParaRPr kumimoji="0" lang="ja-JP" altLang="en-US" sz="1800" kern="0" dirty="0" smtClean="0">
                <a:solidFill>
                  <a:srgbClr val="FFFFFF"/>
                </a:solidFill>
              </a:endParaRPr>
            </a:p>
          </p:txBody>
        </p:sp>
        <p:sp>
          <p:nvSpPr>
            <p:cNvPr id="114" name="テキスト ボックス 113"/>
            <p:cNvSpPr txBox="1"/>
            <p:nvPr/>
          </p:nvSpPr>
          <p:spPr bwMode="gray">
            <a:xfrm>
              <a:off x="1677004" y="4452778"/>
              <a:ext cx="523220" cy="443198"/>
            </a:xfrm>
            <a:prstGeom prst="rect">
              <a:avLst/>
            </a:prstGeom>
          </p:spPr>
          <p:txBody>
            <a:bodyPr wrap="none" lIns="0" tIns="0" rIns="0" bIns="0" rtlCol="0">
              <a:spAutoFit/>
            </a:bodyPr>
            <a:lstStyle/>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r>
                <a:rPr lang="en-US" altLang="ja-JP" sz="2800" kern="0" dirty="0" smtClean="0">
                  <a:solidFill>
                    <a:srgbClr val="FFFFFF"/>
                  </a:solidFill>
                  <a:effectLst>
                    <a:outerShdw blurRad="38100" dist="38100" dir="2700000" algn="tl">
                      <a:srgbClr val="000000">
                        <a:alpha val="43137"/>
                      </a:srgbClr>
                    </a:outerShdw>
                  </a:effectLst>
                  <a:ea typeface="HGPｺﾞｼｯｸE"/>
                </a:rPr>
                <a:t>COE</a:t>
              </a:r>
            </a:p>
            <a:p>
              <a:pPr marL="0" marR="0" lvl="0" indent="0" algn="ctr" defTabSz="914400" eaLnBrk="0" fontAlgn="auto" latinLnBrk="0" hangingPunct="0">
                <a:lnSpc>
                  <a:spcPct val="100000"/>
                </a:lnSpc>
                <a:spcBef>
                  <a:spcPts val="0"/>
                </a:spcBef>
                <a:spcAft>
                  <a:spcPts val="0"/>
                </a:spcAft>
                <a:buClr>
                  <a:srgbClr val="A42939"/>
                </a:buClr>
                <a:buSzTx/>
                <a:buFont typeface="Wingdings" pitchFamily="2" charset="2"/>
                <a:buNone/>
                <a:tabLst/>
                <a:defRPr/>
              </a:pPr>
              <a:endParaRPr lang="ja-JP" altLang="en-US" sz="800" kern="0" dirty="0" smtClean="0">
                <a:solidFill>
                  <a:srgbClr val="FFFFFF"/>
                </a:solidFill>
                <a:effectLst>
                  <a:outerShdw blurRad="38100" dist="38100" dir="2700000" algn="tl">
                    <a:srgbClr val="000000">
                      <a:alpha val="43137"/>
                    </a:srgbClr>
                  </a:outerShdw>
                </a:effectLst>
                <a:ea typeface="HGPｺﾞｼｯｸE"/>
              </a:endParaRPr>
            </a:p>
          </p:txBody>
        </p:sp>
      </p:grpSp>
      <p:grpSp>
        <p:nvGrpSpPr>
          <p:cNvPr id="15" name="グループ化 213"/>
          <p:cNvGrpSpPr/>
          <p:nvPr/>
        </p:nvGrpSpPr>
        <p:grpSpPr>
          <a:xfrm>
            <a:off x="7033000" y="4277127"/>
            <a:ext cx="942043" cy="857718"/>
            <a:chOff x="5570816" y="5674660"/>
            <a:chExt cx="942043" cy="857718"/>
          </a:xfrm>
        </p:grpSpPr>
        <p:grpSp>
          <p:nvGrpSpPr>
            <p:cNvPr id="16" name="グループ化 183"/>
            <p:cNvGrpSpPr/>
            <p:nvPr/>
          </p:nvGrpSpPr>
          <p:grpSpPr>
            <a:xfrm>
              <a:off x="5753752" y="5961527"/>
              <a:ext cx="234674" cy="570851"/>
              <a:chOff x="800750" y="1108617"/>
              <a:chExt cx="388907" cy="941410"/>
            </a:xfrm>
          </p:grpSpPr>
          <p:cxnSp>
            <p:nvCxnSpPr>
              <p:cNvPr id="134" name="直線コネクタ 133"/>
              <p:cNvCxnSpPr/>
              <p:nvPr/>
            </p:nvCxnSpPr>
            <p:spPr>
              <a:xfrm flipH="1">
                <a:off x="882752"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a:off x="1038523"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6" name="円/楕円 135"/>
              <p:cNvSpPr/>
              <p:nvPr/>
            </p:nvSpPr>
            <p:spPr>
              <a:xfrm>
                <a:off x="811767"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37" name="円/楕円 136"/>
              <p:cNvSpPr/>
              <p:nvPr/>
            </p:nvSpPr>
            <p:spPr>
              <a:xfrm>
                <a:off x="1062185"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38" name="円/楕円 137"/>
              <p:cNvSpPr/>
              <p:nvPr/>
            </p:nvSpPr>
            <p:spPr>
              <a:xfrm>
                <a:off x="865991" y="1428911"/>
                <a:ext cx="234643" cy="37069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39" name="円/楕円 138"/>
              <p:cNvSpPr/>
              <p:nvPr/>
            </p:nvSpPr>
            <p:spPr>
              <a:xfrm>
                <a:off x="804434" y="1108617"/>
                <a:ext cx="357758" cy="35775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nvGrpSpPr>
              <p:cNvPr id="18" name="グループ化 94"/>
              <p:cNvGrpSpPr/>
              <p:nvPr/>
            </p:nvGrpSpPr>
            <p:grpSpPr>
              <a:xfrm>
                <a:off x="877587" y="1209610"/>
                <a:ext cx="211453" cy="68071"/>
                <a:chOff x="6493101" y="3193256"/>
                <a:chExt cx="255362" cy="82206"/>
              </a:xfrm>
            </p:grpSpPr>
            <p:sp>
              <p:nvSpPr>
                <p:cNvPr id="144" name="円/楕円 143"/>
                <p:cNvSpPr/>
                <p:nvPr/>
              </p:nvSpPr>
              <p:spPr>
                <a:xfrm>
                  <a:off x="6493101"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sp>
              <p:nvSpPr>
                <p:cNvPr id="145" name="円/楕円 144"/>
                <p:cNvSpPr/>
                <p:nvPr/>
              </p:nvSpPr>
              <p:spPr>
                <a:xfrm>
                  <a:off x="6695505"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sp>
            <p:nvSpPr>
              <p:cNvPr id="141" name="円弧 140"/>
              <p:cNvSpPr/>
              <p:nvPr/>
            </p:nvSpPr>
            <p:spPr>
              <a:xfrm rot="4686034">
                <a:off x="911948" y="1398686"/>
                <a:ext cx="153560" cy="360574"/>
              </a:xfrm>
              <a:prstGeom prst="arc">
                <a:avLst>
                  <a:gd name="adj1" fmla="val 14308983"/>
                  <a:gd name="adj2" fmla="val 3361328"/>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42" name="円弧 141"/>
              <p:cNvSpPr/>
              <p:nvPr/>
            </p:nvSpPr>
            <p:spPr>
              <a:xfrm rot="16913966" flipH="1">
                <a:off x="923711" y="1387238"/>
                <a:ext cx="142985" cy="388907"/>
              </a:xfrm>
              <a:prstGeom prst="arc">
                <a:avLst>
                  <a:gd name="adj1" fmla="val 14670440"/>
                  <a:gd name="adj2" fmla="val 3327609"/>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43" name="アーチ 142"/>
              <p:cNvSpPr/>
              <p:nvPr/>
            </p:nvSpPr>
            <p:spPr bwMode="auto">
              <a:xfrm flipV="1">
                <a:off x="920750" y="1323975"/>
                <a:ext cx="130175" cy="69847"/>
              </a:xfrm>
              <a:prstGeom prst="blockArc">
                <a:avLst>
                  <a:gd name="adj1" fmla="val 10800000"/>
                  <a:gd name="adj2" fmla="val 152711"/>
                  <a:gd name="adj3" fmla="val 1038"/>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smtClean="0">
                  <a:solidFill>
                    <a:schemeClr val="lt1"/>
                  </a:solidFill>
                  <a:latin typeface="+mj-ea"/>
                  <a:ea typeface="+mj-ea"/>
                </a:endParaRPr>
              </a:p>
            </p:txBody>
          </p:sp>
        </p:grpSp>
        <p:grpSp>
          <p:nvGrpSpPr>
            <p:cNvPr id="19" name="グループ化 196"/>
            <p:cNvGrpSpPr/>
            <p:nvPr/>
          </p:nvGrpSpPr>
          <p:grpSpPr>
            <a:xfrm>
              <a:off x="6116822" y="5961527"/>
              <a:ext cx="234674" cy="570851"/>
              <a:chOff x="800750" y="1108617"/>
              <a:chExt cx="388907" cy="941410"/>
            </a:xfrm>
          </p:grpSpPr>
          <p:cxnSp>
            <p:nvCxnSpPr>
              <p:cNvPr id="120" name="直線コネクタ 119"/>
              <p:cNvCxnSpPr/>
              <p:nvPr/>
            </p:nvCxnSpPr>
            <p:spPr>
              <a:xfrm flipH="1">
                <a:off x="882752"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1038523"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2" name="円/楕円 121"/>
              <p:cNvSpPr/>
              <p:nvPr/>
            </p:nvSpPr>
            <p:spPr>
              <a:xfrm>
                <a:off x="811767"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23" name="円/楕円 122"/>
              <p:cNvSpPr/>
              <p:nvPr/>
            </p:nvSpPr>
            <p:spPr>
              <a:xfrm>
                <a:off x="1062185"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24" name="円/楕円 123"/>
              <p:cNvSpPr/>
              <p:nvPr/>
            </p:nvSpPr>
            <p:spPr>
              <a:xfrm>
                <a:off x="865991" y="1428911"/>
                <a:ext cx="234643" cy="37069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25" name="円/楕円 124"/>
              <p:cNvSpPr/>
              <p:nvPr/>
            </p:nvSpPr>
            <p:spPr>
              <a:xfrm>
                <a:off x="804434" y="1108617"/>
                <a:ext cx="357758" cy="35775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nvGrpSpPr>
              <p:cNvPr id="20" name="グループ化 94"/>
              <p:cNvGrpSpPr/>
              <p:nvPr/>
            </p:nvGrpSpPr>
            <p:grpSpPr>
              <a:xfrm>
                <a:off x="877587" y="1209610"/>
                <a:ext cx="211453" cy="68071"/>
                <a:chOff x="6493101" y="3193256"/>
                <a:chExt cx="255362" cy="82206"/>
              </a:xfrm>
            </p:grpSpPr>
            <p:sp>
              <p:nvSpPr>
                <p:cNvPr id="132" name="円/楕円 131"/>
                <p:cNvSpPr/>
                <p:nvPr/>
              </p:nvSpPr>
              <p:spPr>
                <a:xfrm>
                  <a:off x="6493101"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sp>
              <p:nvSpPr>
                <p:cNvPr id="133" name="円/楕円 132"/>
                <p:cNvSpPr/>
                <p:nvPr/>
              </p:nvSpPr>
              <p:spPr>
                <a:xfrm>
                  <a:off x="6695505"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sp>
            <p:nvSpPr>
              <p:cNvPr id="129" name="円弧 128"/>
              <p:cNvSpPr/>
              <p:nvPr/>
            </p:nvSpPr>
            <p:spPr>
              <a:xfrm rot="4686034">
                <a:off x="911948" y="1398686"/>
                <a:ext cx="153560" cy="360574"/>
              </a:xfrm>
              <a:prstGeom prst="arc">
                <a:avLst>
                  <a:gd name="adj1" fmla="val 14308983"/>
                  <a:gd name="adj2" fmla="val 3361328"/>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30" name="円弧 129"/>
              <p:cNvSpPr/>
              <p:nvPr/>
            </p:nvSpPr>
            <p:spPr>
              <a:xfrm rot="16913966" flipH="1">
                <a:off x="923711" y="1387238"/>
                <a:ext cx="142985" cy="388907"/>
              </a:xfrm>
              <a:prstGeom prst="arc">
                <a:avLst>
                  <a:gd name="adj1" fmla="val 14670440"/>
                  <a:gd name="adj2" fmla="val 3327609"/>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31" name="アーチ 130"/>
              <p:cNvSpPr/>
              <p:nvPr/>
            </p:nvSpPr>
            <p:spPr bwMode="auto">
              <a:xfrm flipV="1">
                <a:off x="920750" y="1323975"/>
                <a:ext cx="130175" cy="69847"/>
              </a:xfrm>
              <a:prstGeom prst="blockArc">
                <a:avLst>
                  <a:gd name="adj1" fmla="val 10800000"/>
                  <a:gd name="adj2" fmla="val 152711"/>
                  <a:gd name="adj3" fmla="val 1038"/>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smtClean="0">
                  <a:solidFill>
                    <a:schemeClr val="lt1"/>
                  </a:solidFill>
                  <a:latin typeface="+mj-ea"/>
                  <a:ea typeface="+mj-ea"/>
                </a:endParaRPr>
              </a:p>
            </p:txBody>
          </p:sp>
        </p:grpSp>
        <p:sp>
          <p:nvSpPr>
            <p:cNvPr id="118" name="角丸四角形 117"/>
            <p:cNvSpPr/>
            <p:nvPr/>
          </p:nvSpPr>
          <p:spPr bwMode="auto">
            <a:xfrm>
              <a:off x="5570816" y="5674660"/>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400" dirty="0" smtClean="0">
                  <a:solidFill>
                    <a:schemeClr val="tx1"/>
                  </a:solidFill>
                  <a:latin typeface="+mj-ea"/>
                  <a:ea typeface="+mj-ea"/>
                </a:rPr>
                <a:t>Biz</a:t>
              </a:r>
            </a:p>
          </p:txBody>
        </p:sp>
        <p:sp>
          <p:nvSpPr>
            <p:cNvPr id="119" name="角丸四角形 118"/>
            <p:cNvSpPr/>
            <p:nvPr/>
          </p:nvSpPr>
          <p:spPr bwMode="auto">
            <a:xfrm>
              <a:off x="5947334" y="5674660"/>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400" dirty="0" smtClean="0">
                  <a:solidFill>
                    <a:schemeClr val="tx1"/>
                  </a:solidFill>
                  <a:latin typeface="+mj-ea"/>
                  <a:ea typeface="+mj-ea"/>
                </a:rPr>
                <a:t>IS</a:t>
              </a:r>
            </a:p>
          </p:txBody>
        </p:sp>
      </p:grpSp>
      <p:sp>
        <p:nvSpPr>
          <p:cNvPr id="147" name="環状矢印 19"/>
          <p:cNvSpPr/>
          <p:nvPr/>
        </p:nvSpPr>
        <p:spPr>
          <a:xfrm rot="1447221" flipH="1">
            <a:off x="5259932" y="3796574"/>
            <a:ext cx="1694546" cy="421982"/>
          </a:xfrm>
          <a:custGeom>
            <a:avLst/>
            <a:gdLst>
              <a:gd name="connsiteX0" fmla="*/ 99011 w 1584176"/>
              <a:gd name="connsiteY0" fmla="*/ 792088 h 1584176"/>
              <a:gd name="connsiteX1" fmla="*/ 694213 w 1584176"/>
              <a:gd name="connsiteY1" fmla="*/ 105957 h 1584176"/>
              <a:gd name="connsiteX2" fmla="*/ 1457521 w 1584176"/>
              <a:gd name="connsiteY2" fmla="*/ 598301 h 1584176"/>
              <a:gd name="connsiteX3" fmla="*/ 1551680 w 1584176"/>
              <a:gd name="connsiteY3" fmla="*/ 598300 h 1584176"/>
              <a:gd name="connsiteX4" fmla="*/ 1386154 w 1584176"/>
              <a:gd name="connsiteY4" fmla="*/ 792088 h 1584176"/>
              <a:gd name="connsiteX5" fmla="*/ 1155636 w 1584176"/>
              <a:gd name="connsiteY5" fmla="*/ 598300 h 1584176"/>
              <a:gd name="connsiteX6" fmla="*/ 1247638 w 1584176"/>
              <a:gd name="connsiteY6" fmla="*/ 598300 h 1584176"/>
              <a:gd name="connsiteX7" fmla="*/ 693201 w 1584176"/>
              <a:gd name="connsiteY7" fmla="*/ 307010 h 1584176"/>
              <a:gd name="connsiteX8" fmla="*/ 297033 w 1584176"/>
              <a:gd name="connsiteY8" fmla="*/ 792088 h 1584176"/>
              <a:gd name="connsiteX9" fmla="*/ 99011 w 1584176"/>
              <a:gd name="connsiteY9" fmla="*/ 792088 h 1584176"/>
              <a:gd name="connsiteX0" fmla="*/ 1 w 1452670"/>
              <a:gd name="connsiteY0" fmla="*/ 693134 h 694788"/>
              <a:gd name="connsiteX1" fmla="*/ 595203 w 1452670"/>
              <a:gd name="connsiteY1" fmla="*/ 7003 h 694788"/>
              <a:gd name="connsiteX2" fmla="*/ 1358511 w 1452670"/>
              <a:gd name="connsiteY2" fmla="*/ 499347 h 694788"/>
              <a:gd name="connsiteX3" fmla="*/ 1452670 w 1452670"/>
              <a:gd name="connsiteY3" fmla="*/ 499346 h 694788"/>
              <a:gd name="connsiteX4" fmla="*/ 1287144 w 1452670"/>
              <a:gd name="connsiteY4" fmla="*/ 693134 h 694788"/>
              <a:gd name="connsiteX5" fmla="*/ 1056626 w 1452670"/>
              <a:gd name="connsiteY5" fmla="*/ 499346 h 694788"/>
              <a:gd name="connsiteX6" fmla="*/ 1148628 w 1452670"/>
              <a:gd name="connsiteY6" fmla="*/ 499346 h 694788"/>
              <a:gd name="connsiteX7" fmla="*/ 594191 w 1452670"/>
              <a:gd name="connsiteY7" fmla="*/ 208056 h 694788"/>
              <a:gd name="connsiteX8" fmla="*/ 1 w 1452670"/>
              <a:gd name="connsiteY8" fmla="*/ 693134 h 694788"/>
              <a:gd name="connsiteX0" fmla="*/ 155 w 1452824"/>
              <a:gd name="connsiteY0" fmla="*/ 693134 h 694788"/>
              <a:gd name="connsiteX1" fmla="*/ 595357 w 1452824"/>
              <a:gd name="connsiteY1" fmla="*/ 7003 h 694788"/>
              <a:gd name="connsiteX2" fmla="*/ 1358665 w 1452824"/>
              <a:gd name="connsiteY2" fmla="*/ 499347 h 694788"/>
              <a:gd name="connsiteX3" fmla="*/ 1452824 w 1452824"/>
              <a:gd name="connsiteY3" fmla="*/ 499346 h 694788"/>
              <a:gd name="connsiteX4" fmla="*/ 1287298 w 1452824"/>
              <a:gd name="connsiteY4" fmla="*/ 693134 h 694788"/>
              <a:gd name="connsiteX5" fmla="*/ 1056780 w 1452824"/>
              <a:gd name="connsiteY5" fmla="*/ 499346 h 694788"/>
              <a:gd name="connsiteX6" fmla="*/ 1148782 w 1452824"/>
              <a:gd name="connsiteY6" fmla="*/ 499346 h 694788"/>
              <a:gd name="connsiteX7" fmla="*/ 594345 w 1452824"/>
              <a:gd name="connsiteY7" fmla="*/ 208056 h 694788"/>
              <a:gd name="connsiteX8" fmla="*/ 155 w 1452824"/>
              <a:gd name="connsiteY8" fmla="*/ 693134 h 694788"/>
              <a:gd name="connsiteX0" fmla="*/ 1 w 1452670"/>
              <a:gd name="connsiteY0" fmla="*/ 693134 h 694788"/>
              <a:gd name="connsiteX1" fmla="*/ 595203 w 1452670"/>
              <a:gd name="connsiteY1" fmla="*/ 7003 h 694788"/>
              <a:gd name="connsiteX2" fmla="*/ 1358511 w 1452670"/>
              <a:gd name="connsiteY2" fmla="*/ 499347 h 694788"/>
              <a:gd name="connsiteX3" fmla="*/ 1452670 w 1452670"/>
              <a:gd name="connsiteY3" fmla="*/ 499346 h 694788"/>
              <a:gd name="connsiteX4" fmla="*/ 1287144 w 1452670"/>
              <a:gd name="connsiteY4" fmla="*/ 693134 h 694788"/>
              <a:gd name="connsiteX5" fmla="*/ 1056626 w 1452670"/>
              <a:gd name="connsiteY5" fmla="*/ 499346 h 694788"/>
              <a:gd name="connsiteX6" fmla="*/ 1148628 w 1452670"/>
              <a:gd name="connsiteY6" fmla="*/ 499346 h 694788"/>
              <a:gd name="connsiteX7" fmla="*/ 594191 w 1452670"/>
              <a:gd name="connsiteY7" fmla="*/ 208056 h 694788"/>
              <a:gd name="connsiteX8" fmla="*/ 1 w 1452670"/>
              <a:gd name="connsiteY8" fmla="*/ 693134 h 694788"/>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760270 h 760270"/>
              <a:gd name="connsiteX1" fmla="*/ 625682 w 1452669"/>
              <a:gd name="connsiteY1" fmla="*/ 5559 h 760270"/>
              <a:gd name="connsiteX2" fmla="*/ 1358510 w 1452669"/>
              <a:gd name="connsiteY2" fmla="*/ 566483 h 760270"/>
              <a:gd name="connsiteX3" fmla="*/ 1452669 w 1452669"/>
              <a:gd name="connsiteY3" fmla="*/ 566482 h 760270"/>
              <a:gd name="connsiteX4" fmla="*/ 1287143 w 1452669"/>
              <a:gd name="connsiteY4" fmla="*/ 760270 h 760270"/>
              <a:gd name="connsiteX5" fmla="*/ 1056625 w 1452669"/>
              <a:gd name="connsiteY5" fmla="*/ 566482 h 760270"/>
              <a:gd name="connsiteX6" fmla="*/ 1148627 w 1452669"/>
              <a:gd name="connsiteY6" fmla="*/ 566482 h 760270"/>
              <a:gd name="connsiteX7" fmla="*/ 594190 w 1452669"/>
              <a:gd name="connsiteY7" fmla="*/ 275192 h 760270"/>
              <a:gd name="connsiteX8" fmla="*/ 0 w 1452669"/>
              <a:gd name="connsiteY8" fmla="*/ 760270 h 760270"/>
              <a:gd name="connsiteX0" fmla="*/ 0 w 1452669"/>
              <a:gd name="connsiteY0" fmla="*/ 754740 h 754740"/>
              <a:gd name="connsiteX1" fmla="*/ 625682 w 1452669"/>
              <a:gd name="connsiteY1" fmla="*/ 29 h 754740"/>
              <a:gd name="connsiteX2" fmla="*/ 1358510 w 1452669"/>
              <a:gd name="connsiteY2" fmla="*/ 560953 h 754740"/>
              <a:gd name="connsiteX3" fmla="*/ 1452669 w 1452669"/>
              <a:gd name="connsiteY3" fmla="*/ 560952 h 754740"/>
              <a:gd name="connsiteX4" fmla="*/ 1287143 w 1452669"/>
              <a:gd name="connsiteY4" fmla="*/ 754740 h 754740"/>
              <a:gd name="connsiteX5" fmla="*/ 1056625 w 1452669"/>
              <a:gd name="connsiteY5" fmla="*/ 560952 h 754740"/>
              <a:gd name="connsiteX6" fmla="*/ 1148627 w 1452669"/>
              <a:gd name="connsiteY6" fmla="*/ 560952 h 754740"/>
              <a:gd name="connsiteX7" fmla="*/ 594190 w 1452669"/>
              <a:gd name="connsiteY7" fmla="*/ 269662 h 754740"/>
              <a:gd name="connsiteX8" fmla="*/ 0 w 1452669"/>
              <a:gd name="connsiteY8" fmla="*/ 754740 h 754740"/>
              <a:gd name="connsiteX0" fmla="*/ 0 w 1452669"/>
              <a:gd name="connsiteY0" fmla="*/ 754754 h 754754"/>
              <a:gd name="connsiteX1" fmla="*/ 625682 w 1452669"/>
              <a:gd name="connsiteY1" fmla="*/ 43 h 754754"/>
              <a:gd name="connsiteX2" fmla="*/ 1358510 w 1452669"/>
              <a:gd name="connsiteY2" fmla="*/ 560967 h 754754"/>
              <a:gd name="connsiteX3" fmla="*/ 1452669 w 1452669"/>
              <a:gd name="connsiteY3" fmla="*/ 560966 h 754754"/>
              <a:gd name="connsiteX4" fmla="*/ 1287143 w 1452669"/>
              <a:gd name="connsiteY4" fmla="*/ 754754 h 754754"/>
              <a:gd name="connsiteX5" fmla="*/ 1056625 w 1452669"/>
              <a:gd name="connsiteY5" fmla="*/ 560966 h 754754"/>
              <a:gd name="connsiteX6" fmla="*/ 1148627 w 1452669"/>
              <a:gd name="connsiteY6" fmla="*/ 560966 h 754754"/>
              <a:gd name="connsiteX7" fmla="*/ 594190 w 1452669"/>
              <a:gd name="connsiteY7" fmla="*/ 269676 h 754754"/>
              <a:gd name="connsiteX8" fmla="*/ 0 w 1452669"/>
              <a:gd name="connsiteY8" fmla="*/ 754754 h 754754"/>
              <a:gd name="connsiteX0" fmla="*/ 0 w 1452669"/>
              <a:gd name="connsiteY0" fmla="*/ 701422 h 701422"/>
              <a:gd name="connsiteX1" fmla="*/ 747602 w 1452669"/>
              <a:gd name="connsiteY1" fmla="*/ 51 h 701422"/>
              <a:gd name="connsiteX2" fmla="*/ 1358510 w 1452669"/>
              <a:gd name="connsiteY2" fmla="*/ 507635 h 701422"/>
              <a:gd name="connsiteX3" fmla="*/ 1452669 w 1452669"/>
              <a:gd name="connsiteY3" fmla="*/ 507634 h 701422"/>
              <a:gd name="connsiteX4" fmla="*/ 1287143 w 1452669"/>
              <a:gd name="connsiteY4" fmla="*/ 701422 h 701422"/>
              <a:gd name="connsiteX5" fmla="*/ 1056625 w 1452669"/>
              <a:gd name="connsiteY5" fmla="*/ 507634 h 701422"/>
              <a:gd name="connsiteX6" fmla="*/ 1148627 w 1452669"/>
              <a:gd name="connsiteY6" fmla="*/ 507634 h 701422"/>
              <a:gd name="connsiteX7" fmla="*/ 594190 w 1452669"/>
              <a:gd name="connsiteY7" fmla="*/ 216344 h 701422"/>
              <a:gd name="connsiteX8" fmla="*/ 0 w 1452669"/>
              <a:gd name="connsiteY8" fmla="*/ 701422 h 701422"/>
              <a:gd name="connsiteX0" fmla="*/ 0 w 1452669"/>
              <a:gd name="connsiteY0" fmla="*/ 686184 h 686184"/>
              <a:gd name="connsiteX1" fmla="*/ 770462 w 1452669"/>
              <a:gd name="connsiteY1" fmla="*/ 53 h 686184"/>
              <a:gd name="connsiteX2" fmla="*/ 1358510 w 1452669"/>
              <a:gd name="connsiteY2" fmla="*/ 492397 h 686184"/>
              <a:gd name="connsiteX3" fmla="*/ 1452669 w 1452669"/>
              <a:gd name="connsiteY3" fmla="*/ 492396 h 686184"/>
              <a:gd name="connsiteX4" fmla="*/ 1287143 w 1452669"/>
              <a:gd name="connsiteY4" fmla="*/ 686184 h 686184"/>
              <a:gd name="connsiteX5" fmla="*/ 1056625 w 1452669"/>
              <a:gd name="connsiteY5" fmla="*/ 492396 h 686184"/>
              <a:gd name="connsiteX6" fmla="*/ 1148627 w 1452669"/>
              <a:gd name="connsiteY6" fmla="*/ 492396 h 686184"/>
              <a:gd name="connsiteX7" fmla="*/ 594190 w 1452669"/>
              <a:gd name="connsiteY7" fmla="*/ 201106 h 686184"/>
              <a:gd name="connsiteX8" fmla="*/ 0 w 1452669"/>
              <a:gd name="connsiteY8" fmla="*/ 686184 h 686184"/>
              <a:gd name="connsiteX0" fmla="*/ 0 w 1452669"/>
              <a:gd name="connsiteY0" fmla="*/ 686184 h 686184"/>
              <a:gd name="connsiteX1" fmla="*/ 747602 w 1452669"/>
              <a:gd name="connsiteY1" fmla="*/ 53 h 686184"/>
              <a:gd name="connsiteX2" fmla="*/ 1358510 w 1452669"/>
              <a:gd name="connsiteY2" fmla="*/ 492397 h 686184"/>
              <a:gd name="connsiteX3" fmla="*/ 1452669 w 1452669"/>
              <a:gd name="connsiteY3" fmla="*/ 492396 h 686184"/>
              <a:gd name="connsiteX4" fmla="*/ 1287143 w 1452669"/>
              <a:gd name="connsiteY4" fmla="*/ 686184 h 686184"/>
              <a:gd name="connsiteX5" fmla="*/ 1056625 w 1452669"/>
              <a:gd name="connsiteY5" fmla="*/ 492396 h 686184"/>
              <a:gd name="connsiteX6" fmla="*/ 1148627 w 1452669"/>
              <a:gd name="connsiteY6" fmla="*/ 492396 h 686184"/>
              <a:gd name="connsiteX7" fmla="*/ 594190 w 1452669"/>
              <a:gd name="connsiteY7" fmla="*/ 201106 h 686184"/>
              <a:gd name="connsiteX8" fmla="*/ 0 w 1452669"/>
              <a:gd name="connsiteY8" fmla="*/ 686184 h 686184"/>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594190 w 1452669"/>
              <a:gd name="connsiteY7" fmla="*/ 20109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754210 w 1452669"/>
              <a:gd name="connsiteY7" fmla="*/ 1477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754210 w 1452669"/>
              <a:gd name="connsiteY7" fmla="*/ 1477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571330 w 1452669"/>
              <a:gd name="connsiteY7" fmla="*/ 2239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54 h 686154"/>
              <a:gd name="connsiteX1" fmla="*/ 747602 w 1452669"/>
              <a:gd name="connsiteY1" fmla="*/ 23 h 686154"/>
              <a:gd name="connsiteX2" fmla="*/ 1358510 w 1452669"/>
              <a:gd name="connsiteY2" fmla="*/ 492367 h 686154"/>
              <a:gd name="connsiteX3" fmla="*/ 1452669 w 1452669"/>
              <a:gd name="connsiteY3" fmla="*/ 492366 h 686154"/>
              <a:gd name="connsiteX4" fmla="*/ 1287143 w 1452669"/>
              <a:gd name="connsiteY4" fmla="*/ 686154 h 686154"/>
              <a:gd name="connsiteX5" fmla="*/ 1056625 w 1452669"/>
              <a:gd name="connsiteY5" fmla="*/ 492366 h 686154"/>
              <a:gd name="connsiteX6" fmla="*/ 1148627 w 1452669"/>
              <a:gd name="connsiteY6" fmla="*/ 492366 h 686154"/>
              <a:gd name="connsiteX7" fmla="*/ 662770 w 1452669"/>
              <a:gd name="connsiteY7" fmla="*/ 140116 h 686154"/>
              <a:gd name="connsiteX8" fmla="*/ 0 w 1452669"/>
              <a:gd name="connsiteY8" fmla="*/ 686154 h 686154"/>
              <a:gd name="connsiteX0" fmla="*/ 0 w 1452669"/>
              <a:gd name="connsiteY0" fmla="*/ 686154 h 686154"/>
              <a:gd name="connsiteX1" fmla="*/ 747602 w 1452669"/>
              <a:gd name="connsiteY1" fmla="*/ 23 h 686154"/>
              <a:gd name="connsiteX2" fmla="*/ 1358510 w 1452669"/>
              <a:gd name="connsiteY2" fmla="*/ 492367 h 686154"/>
              <a:gd name="connsiteX3" fmla="*/ 1452669 w 1452669"/>
              <a:gd name="connsiteY3" fmla="*/ 492366 h 686154"/>
              <a:gd name="connsiteX4" fmla="*/ 1287143 w 1452669"/>
              <a:gd name="connsiteY4" fmla="*/ 686154 h 686154"/>
              <a:gd name="connsiteX5" fmla="*/ 1056625 w 1452669"/>
              <a:gd name="connsiteY5" fmla="*/ 492366 h 686154"/>
              <a:gd name="connsiteX6" fmla="*/ 1148627 w 1452669"/>
              <a:gd name="connsiteY6" fmla="*/ 492366 h 686154"/>
              <a:gd name="connsiteX7" fmla="*/ 662770 w 1452669"/>
              <a:gd name="connsiteY7" fmla="*/ 140116 h 686154"/>
              <a:gd name="connsiteX8" fmla="*/ 0 w 1452669"/>
              <a:gd name="connsiteY8" fmla="*/ 686154 h 68615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9476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80755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586570 w 1452669"/>
              <a:gd name="connsiteY7" fmla="*/ 13249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7801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902044 h 1069684"/>
              <a:gd name="connsiteX1" fmla="*/ 747602 w 1452669"/>
              <a:gd name="connsiteY1" fmla="*/ 13 h 1069684"/>
              <a:gd name="connsiteX2" fmla="*/ 1358510 w 1452669"/>
              <a:gd name="connsiteY2" fmla="*/ 708257 h 1069684"/>
              <a:gd name="connsiteX3" fmla="*/ 1452669 w 1452669"/>
              <a:gd name="connsiteY3" fmla="*/ 708256 h 1069684"/>
              <a:gd name="connsiteX4" fmla="*/ 1287143 w 1452669"/>
              <a:gd name="connsiteY4" fmla="*/ 1069684 h 1069684"/>
              <a:gd name="connsiteX5" fmla="*/ 1056625 w 1452669"/>
              <a:gd name="connsiteY5" fmla="*/ 708256 h 1069684"/>
              <a:gd name="connsiteX6" fmla="*/ 1148627 w 1452669"/>
              <a:gd name="connsiteY6" fmla="*/ 708256 h 1069684"/>
              <a:gd name="connsiteX7" fmla="*/ 632290 w 1452669"/>
              <a:gd name="connsiteY7" fmla="*/ 302666 h 1069684"/>
              <a:gd name="connsiteX8" fmla="*/ 0 w 1452669"/>
              <a:gd name="connsiteY8" fmla="*/ 902044 h 1069684"/>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1056625 w 1522519"/>
              <a:gd name="connsiteY5" fmla="*/ 63206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923275 w 1522519"/>
              <a:gd name="connsiteY5" fmla="*/ 74001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929625 w 1522519"/>
              <a:gd name="connsiteY5" fmla="*/ 72731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23638"/>
              <a:gd name="connsiteX1" fmla="*/ 703152 w 1522519"/>
              <a:gd name="connsiteY1" fmla="*/ 17 h 923638"/>
              <a:gd name="connsiteX2" fmla="*/ 1358510 w 1522519"/>
              <a:gd name="connsiteY2" fmla="*/ 632061 h 923638"/>
              <a:gd name="connsiteX3" fmla="*/ 1522519 w 1522519"/>
              <a:gd name="connsiteY3" fmla="*/ 505060 h 923638"/>
              <a:gd name="connsiteX4" fmla="*/ 1458593 w 1522519"/>
              <a:gd name="connsiteY4" fmla="*/ 923638 h 923638"/>
              <a:gd name="connsiteX5" fmla="*/ 929625 w 1522519"/>
              <a:gd name="connsiteY5" fmla="*/ 727310 h 923638"/>
              <a:gd name="connsiteX6" fmla="*/ 1148627 w 1522519"/>
              <a:gd name="connsiteY6" fmla="*/ 632060 h 923638"/>
              <a:gd name="connsiteX7" fmla="*/ 632290 w 1522519"/>
              <a:gd name="connsiteY7" fmla="*/ 226470 h 923638"/>
              <a:gd name="connsiteX8" fmla="*/ 0 w 1522519"/>
              <a:gd name="connsiteY8" fmla="*/ 825848 h 9236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48627 w 1522519"/>
              <a:gd name="connsiteY6" fmla="*/ 6320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48627 w 1522519"/>
              <a:gd name="connsiteY6" fmla="*/ 67651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16925 w 1522519"/>
              <a:gd name="connsiteY5" fmla="*/ 8162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16925 w 1522519"/>
              <a:gd name="connsiteY5" fmla="*/ 7781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66969"/>
              <a:gd name="connsiteY0" fmla="*/ 825848 h 936338"/>
              <a:gd name="connsiteX1" fmla="*/ 703152 w 1566969"/>
              <a:gd name="connsiteY1" fmla="*/ 17 h 936338"/>
              <a:gd name="connsiteX2" fmla="*/ 1358510 w 1566969"/>
              <a:gd name="connsiteY2" fmla="*/ 632061 h 936338"/>
              <a:gd name="connsiteX3" fmla="*/ 1566969 w 1566969"/>
              <a:gd name="connsiteY3" fmla="*/ 524110 h 936338"/>
              <a:gd name="connsiteX4" fmla="*/ 1426843 w 1566969"/>
              <a:gd name="connsiteY4" fmla="*/ 936338 h 936338"/>
              <a:gd name="connsiteX5" fmla="*/ 916925 w 1566969"/>
              <a:gd name="connsiteY5" fmla="*/ 778110 h 936338"/>
              <a:gd name="connsiteX6" fmla="*/ 1154977 w 1566969"/>
              <a:gd name="connsiteY6" fmla="*/ 670160 h 936338"/>
              <a:gd name="connsiteX7" fmla="*/ 632290 w 1566969"/>
              <a:gd name="connsiteY7" fmla="*/ 226470 h 936338"/>
              <a:gd name="connsiteX8" fmla="*/ 0 w 1566969"/>
              <a:gd name="connsiteY8" fmla="*/ 825848 h 936338"/>
              <a:gd name="connsiteX0" fmla="*/ 0 w 1566969"/>
              <a:gd name="connsiteY0" fmla="*/ 828689 h 939179"/>
              <a:gd name="connsiteX1" fmla="*/ 703152 w 1566969"/>
              <a:gd name="connsiteY1" fmla="*/ 2858 h 939179"/>
              <a:gd name="connsiteX2" fmla="*/ 1345810 w 1566969"/>
              <a:gd name="connsiteY2" fmla="*/ 584102 h 939179"/>
              <a:gd name="connsiteX3" fmla="*/ 1566969 w 1566969"/>
              <a:gd name="connsiteY3" fmla="*/ 526951 h 939179"/>
              <a:gd name="connsiteX4" fmla="*/ 1426843 w 1566969"/>
              <a:gd name="connsiteY4" fmla="*/ 939179 h 939179"/>
              <a:gd name="connsiteX5" fmla="*/ 916925 w 1566969"/>
              <a:gd name="connsiteY5" fmla="*/ 780951 h 939179"/>
              <a:gd name="connsiteX6" fmla="*/ 1154977 w 1566969"/>
              <a:gd name="connsiteY6" fmla="*/ 673001 h 939179"/>
              <a:gd name="connsiteX7" fmla="*/ 632290 w 1566969"/>
              <a:gd name="connsiteY7" fmla="*/ 229311 h 939179"/>
              <a:gd name="connsiteX8" fmla="*/ 0 w 1566969"/>
              <a:gd name="connsiteY8" fmla="*/ 828689 h 939179"/>
              <a:gd name="connsiteX0" fmla="*/ 0 w 1566969"/>
              <a:gd name="connsiteY0" fmla="*/ 829732 h 940222"/>
              <a:gd name="connsiteX1" fmla="*/ 703152 w 1566969"/>
              <a:gd name="connsiteY1" fmla="*/ 3901 h 940222"/>
              <a:gd name="connsiteX2" fmla="*/ 1345810 w 1566969"/>
              <a:gd name="connsiteY2" fmla="*/ 585145 h 940222"/>
              <a:gd name="connsiteX3" fmla="*/ 1566969 w 1566969"/>
              <a:gd name="connsiteY3" fmla="*/ 527994 h 940222"/>
              <a:gd name="connsiteX4" fmla="*/ 1426843 w 1566969"/>
              <a:gd name="connsiteY4" fmla="*/ 940222 h 940222"/>
              <a:gd name="connsiteX5" fmla="*/ 916925 w 1566969"/>
              <a:gd name="connsiteY5" fmla="*/ 781994 h 940222"/>
              <a:gd name="connsiteX6" fmla="*/ 1154977 w 1566969"/>
              <a:gd name="connsiteY6" fmla="*/ 674044 h 940222"/>
              <a:gd name="connsiteX7" fmla="*/ 632290 w 1566969"/>
              <a:gd name="connsiteY7" fmla="*/ 230354 h 940222"/>
              <a:gd name="connsiteX8" fmla="*/ 0 w 1566969"/>
              <a:gd name="connsiteY8" fmla="*/ 829732 h 940222"/>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6738 h 937228"/>
              <a:gd name="connsiteX1" fmla="*/ 703152 w 1566969"/>
              <a:gd name="connsiteY1" fmla="*/ 907 h 937228"/>
              <a:gd name="connsiteX2" fmla="*/ 1345810 w 1566969"/>
              <a:gd name="connsiteY2" fmla="*/ 582151 h 937228"/>
              <a:gd name="connsiteX3" fmla="*/ 1566969 w 1566969"/>
              <a:gd name="connsiteY3" fmla="*/ 525000 h 937228"/>
              <a:gd name="connsiteX4" fmla="*/ 1426843 w 1566969"/>
              <a:gd name="connsiteY4" fmla="*/ 937228 h 937228"/>
              <a:gd name="connsiteX5" fmla="*/ 916925 w 1566969"/>
              <a:gd name="connsiteY5" fmla="*/ 779000 h 937228"/>
              <a:gd name="connsiteX6" fmla="*/ 1154977 w 1566969"/>
              <a:gd name="connsiteY6" fmla="*/ 671050 h 937228"/>
              <a:gd name="connsiteX7" fmla="*/ 632290 w 1566969"/>
              <a:gd name="connsiteY7" fmla="*/ 227360 h 937228"/>
              <a:gd name="connsiteX8" fmla="*/ 0 w 1566969"/>
              <a:gd name="connsiteY8" fmla="*/ 826738 h 937228"/>
              <a:gd name="connsiteX0" fmla="*/ 0 w 1566969"/>
              <a:gd name="connsiteY0" fmla="*/ 825857 h 936347"/>
              <a:gd name="connsiteX1" fmla="*/ 703152 w 1566969"/>
              <a:gd name="connsiteY1" fmla="*/ 26 h 936347"/>
              <a:gd name="connsiteX2" fmla="*/ 1345810 w 1566969"/>
              <a:gd name="connsiteY2" fmla="*/ 581270 h 936347"/>
              <a:gd name="connsiteX3" fmla="*/ 1566969 w 1566969"/>
              <a:gd name="connsiteY3" fmla="*/ 524119 h 936347"/>
              <a:gd name="connsiteX4" fmla="*/ 1426843 w 1566969"/>
              <a:gd name="connsiteY4" fmla="*/ 936347 h 936347"/>
              <a:gd name="connsiteX5" fmla="*/ 916925 w 1566969"/>
              <a:gd name="connsiteY5" fmla="*/ 778119 h 936347"/>
              <a:gd name="connsiteX6" fmla="*/ 1154977 w 1566969"/>
              <a:gd name="connsiteY6" fmla="*/ 670169 h 936347"/>
              <a:gd name="connsiteX7" fmla="*/ 632290 w 1566969"/>
              <a:gd name="connsiteY7" fmla="*/ 226479 h 936347"/>
              <a:gd name="connsiteX8" fmla="*/ 0 w 1566969"/>
              <a:gd name="connsiteY8" fmla="*/ 825857 h 936347"/>
              <a:gd name="connsiteX0" fmla="*/ 0 w 1566969"/>
              <a:gd name="connsiteY0" fmla="*/ 825851 h 936341"/>
              <a:gd name="connsiteX1" fmla="*/ 703152 w 1566969"/>
              <a:gd name="connsiteY1" fmla="*/ 20 h 936341"/>
              <a:gd name="connsiteX2" fmla="*/ 1345810 w 1566969"/>
              <a:gd name="connsiteY2" fmla="*/ 581264 h 936341"/>
              <a:gd name="connsiteX3" fmla="*/ 1566969 w 1566969"/>
              <a:gd name="connsiteY3" fmla="*/ 524113 h 936341"/>
              <a:gd name="connsiteX4" fmla="*/ 1426843 w 1566969"/>
              <a:gd name="connsiteY4" fmla="*/ 936341 h 936341"/>
              <a:gd name="connsiteX5" fmla="*/ 916925 w 1566969"/>
              <a:gd name="connsiteY5" fmla="*/ 778113 h 936341"/>
              <a:gd name="connsiteX6" fmla="*/ 1154977 w 1566969"/>
              <a:gd name="connsiteY6" fmla="*/ 670163 h 936341"/>
              <a:gd name="connsiteX7" fmla="*/ 632290 w 1566969"/>
              <a:gd name="connsiteY7" fmla="*/ 226473 h 936341"/>
              <a:gd name="connsiteX8" fmla="*/ 0 w 1566969"/>
              <a:gd name="connsiteY8" fmla="*/ 825851 h 936341"/>
              <a:gd name="connsiteX0" fmla="*/ 0 w 1566969"/>
              <a:gd name="connsiteY0" fmla="*/ 829766 h 940256"/>
              <a:gd name="connsiteX1" fmla="*/ 703152 w 1566969"/>
              <a:gd name="connsiteY1" fmla="*/ 3935 h 940256"/>
              <a:gd name="connsiteX2" fmla="*/ 1415660 w 1566969"/>
              <a:gd name="connsiteY2" fmla="*/ 578829 h 940256"/>
              <a:gd name="connsiteX3" fmla="*/ 1566969 w 1566969"/>
              <a:gd name="connsiteY3" fmla="*/ 528028 h 940256"/>
              <a:gd name="connsiteX4" fmla="*/ 1426843 w 1566969"/>
              <a:gd name="connsiteY4" fmla="*/ 940256 h 940256"/>
              <a:gd name="connsiteX5" fmla="*/ 916925 w 1566969"/>
              <a:gd name="connsiteY5" fmla="*/ 782028 h 940256"/>
              <a:gd name="connsiteX6" fmla="*/ 1154977 w 1566969"/>
              <a:gd name="connsiteY6" fmla="*/ 674078 h 940256"/>
              <a:gd name="connsiteX7" fmla="*/ 632290 w 1566969"/>
              <a:gd name="connsiteY7" fmla="*/ 230388 h 940256"/>
              <a:gd name="connsiteX8" fmla="*/ 0 w 1566969"/>
              <a:gd name="connsiteY8" fmla="*/ 829766 h 940256"/>
              <a:gd name="connsiteX0" fmla="*/ 0 w 1566969"/>
              <a:gd name="connsiteY0" fmla="*/ 829766 h 940256"/>
              <a:gd name="connsiteX1" fmla="*/ 703152 w 1566969"/>
              <a:gd name="connsiteY1" fmla="*/ 3935 h 940256"/>
              <a:gd name="connsiteX2" fmla="*/ 1415660 w 1566969"/>
              <a:gd name="connsiteY2" fmla="*/ 578829 h 940256"/>
              <a:gd name="connsiteX3" fmla="*/ 1566969 w 1566969"/>
              <a:gd name="connsiteY3" fmla="*/ 528028 h 940256"/>
              <a:gd name="connsiteX4" fmla="*/ 1426843 w 1566969"/>
              <a:gd name="connsiteY4" fmla="*/ 940256 h 940256"/>
              <a:gd name="connsiteX5" fmla="*/ 916925 w 1566969"/>
              <a:gd name="connsiteY5" fmla="*/ 782028 h 940256"/>
              <a:gd name="connsiteX6" fmla="*/ 1154977 w 1566969"/>
              <a:gd name="connsiteY6" fmla="*/ 674078 h 940256"/>
              <a:gd name="connsiteX7" fmla="*/ 632290 w 1566969"/>
              <a:gd name="connsiteY7" fmla="*/ 230388 h 940256"/>
              <a:gd name="connsiteX8" fmla="*/ 0 w 1566969"/>
              <a:gd name="connsiteY8" fmla="*/ 829766 h 940256"/>
              <a:gd name="connsiteX0" fmla="*/ 0 w 1566969"/>
              <a:gd name="connsiteY0" fmla="*/ 830965 h 941455"/>
              <a:gd name="connsiteX1" fmla="*/ 703152 w 1566969"/>
              <a:gd name="connsiteY1" fmla="*/ 5134 h 941455"/>
              <a:gd name="connsiteX2" fmla="*/ 1415660 w 1566969"/>
              <a:gd name="connsiteY2" fmla="*/ 580028 h 941455"/>
              <a:gd name="connsiteX3" fmla="*/ 1566969 w 1566969"/>
              <a:gd name="connsiteY3" fmla="*/ 529227 h 941455"/>
              <a:gd name="connsiteX4" fmla="*/ 1426843 w 1566969"/>
              <a:gd name="connsiteY4" fmla="*/ 941455 h 941455"/>
              <a:gd name="connsiteX5" fmla="*/ 916925 w 1566969"/>
              <a:gd name="connsiteY5" fmla="*/ 783227 h 941455"/>
              <a:gd name="connsiteX6" fmla="*/ 1154977 w 1566969"/>
              <a:gd name="connsiteY6" fmla="*/ 675277 h 941455"/>
              <a:gd name="connsiteX7" fmla="*/ 632290 w 1566969"/>
              <a:gd name="connsiteY7" fmla="*/ 231587 h 941455"/>
              <a:gd name="connsiteX8" fmla="*/ 0 w 1566969"/>
              <a:gd name="connsiteY8" fmla="*/ 830965 h 941455"/>
              <a:gd name="connsiteX0" fmla="*/ 0 w 1566969"/>
              <a:gd name="connsiteY0" fmla="*/ 832452 h 942942"/>
              <a:gd name="connsiteX1" fmla="*/ 703152 w 1566969"/>
              <a:gd name="connsiteY1" fmla="*/ 6621 h 942942"/>
              <a:gd name="connsiteX2" fmla="*/ 1415660 w 1566969"/>
              <a:gd name="connsiteY2" fmla="*/ 581515 h 942942"/>
              <a:gd name="connsiteX3" fmla="*/ 1566969 w 1566969"/>
              <a:gd name="connsiteY3" fmla="*/ 530714 h 942942"/>
              <a:gd name="connsiteX4" fmla="*/ 1426843 w 1566969"/>
              <a:gd name="connsiteY4" fmla="*/ 942942 h 942942"/>
              <a:gd name="connsiteX5" fmla="*/ 916925 w 1566969"/>
              <a:gd name="connsiteY5" fmla="*/ 784714 h 942942"/>
              <a:gd name="connsiteX6" fmla="*/ 1154977 w 1566969"/>
              <a:gd name="connsiteY6" fmla="*/ 676764 h 942942"/>
              <a:gd name="connsiteX7" fmla="*/ 632290 w 1566969"/>
              <a:gd name="connsiteY7" fmla="*/ 233074 h 942942"/>
              <a:gd name="connsiteX8" fmla="*/ 0 w 1566969"/>
              <a:gd name="connsiteY8" fmla="*/ 832452 h 942942"/>
              <a:gd name="connsiteX0" fmla="*/ 0 w 1566969"/>
              <a:gd name="connsiteY0" fmla="*/ 830633 h 941123"/>
              <a:gd name="connsiteX1" fmla="*/ 703152 w 1566969"/>
              <a:gd name="connsiteY1" fmla="*/ 4802 h 941123"/>
              <a:gd name="connsiteX2" fmla="*/ 1415660 w 1566969"/>
              <a:gd name="connsiteY2" fmla="*/ 579696 h 941123"/>
              <a:gd name="connsiteX3" fmla="*/ 1566969 w 1566969"/>
              <a:gd name="connsiteY3" fmla="*/ 528895 h 941123"/>
              <a:gd name="connsiteX4" fmla="*/ 1426843 w 1566969"/>
              <a:gd name="connsiteY4" fmla="*/ 941123 h 941123"/>
              <a:gd name="connsiteX5" fmla="*/ 916925 w 1566969"/>
              <a:gd name="connsiteY5" fmla="*/ 782895 h 941123"/>
              <a:gd name="connsiteX6" fmla="*/ 1154977 w 1566969"/>
              <a:gd name="connsiteY6" fmla="*/ 674945 h 941123"/>
              <a:gd name="connsiteX7" fmla="*/ 632290 w 1566969"/>
              <a:gd name="connsiteY7" fmla="*/ 231255 h 941123"/>
              <a:gd name="connsiteX8" fmla="*/ 0 w 1566969"/>
              <a:gd name="connsiteY8" fmla="*/ 830633 h 941123"/>
              <a:gd name="connsiteX0" fmla="*/ 0 w 1566969"/>
              <a:gd name="connsiteY0" fmla="*/ 830338 h 940828"/>
              <a:gd name="connsiteX1" fmla="*/ 703152 w 1566969"/>
              <a:gd name="connsiteY1" fmla="*/ 4507 h 940828"/>
              <a:gd name="connsiteX2" fmla="*/ 1415660 w 1566969"/>
              <a:gd name="connsiteY2" fmla="*/ 579401 h 940828"/>
              <a:gd name="connsiteX3" fmla="*/ 1566969 w 1566969"/>
              <a:gd name="connsiteY3" fmla="*/ 528600 h 940828"/>
              <a:gd name="connsiteX4" fmla="*/ 1426843 w 1566969"/>
              <a:gd name="connsiteY4" fmla="*/ 940828 h 940828"/>
              <a:gd name="connsiteX5" fmla="*/ 916925 w 1566969"/>
              <a:gd name="connsiteY5" fmla="*/ 782600 h 940828"/>
              <a:gd name="connsiteX6" fmla="*/ 1154977 w 1566969"/>
              <a:gd name="connsiteY6" fmla="*/ 674650 h 940828"/>
              <a:gd name="connsiteX7" fmla="*/ 632290 w 1566969"/>
              <a:gd name="connsiteY7" fmla="*/ 230960 h 940828"/>
              <a:gd name="connsiteX8" fmla="*/ 0 w 1566969"/>
              <a:gd name="connsiteY8" fmla="*/ 830338 h 940828"/>
              <a:gd name="connsiteX0" fmla="*/ 0 w 1630469"/>
              <a:gd name="connsiteY0" fmla="*/ 830338 h 940828"/>
              <a:gd name="connsiteX1" fmla="*/ 703152 w 1630469"/>
              <a:gd name="connsiteY1" fmla="*/ 4507 h 940828"/>
              <a:gd name="connsiteX2" fmla="*/ 1415660 w 1630469"/>
              <a:gd name="connsiteY2" fmla="*/ 579401 h 940828"/>
              <a:gd name="connsiteX3" fmla="*/ 1630469 w 1630469"/>
              <a:gd name="connsiteY3" fmla="*/ 509550 h 940828"/>
              <a:gd name="connsiteX4" fmla="*/ 1426843 w 1630469"/>
              <a:gd name="connsiteY4" fmla="*/ 940828 h 940828"/>
              <a:gd name="connsiteX5" fmla="*/ 916925 w 1630469"/>
              <a:gd name="connsiteY5" fmla="*/ 782600 h 940828"/>
              <a:gd name="connsiteX6" fmla="*/ 1154977 w 1630469"/>
              <a:gd name="connsiteY6" fmla="*/ 674650 h 940828"/>
              <a:gd name="connsiteX7" fmla="*/ 632290 w 1630469"/>
              <a:gd name="connsiteY7" fmla="*/ 230960 h 940828"/>
              <a:gd name="connsiteX8" fmla="*/ 0 w 1630469"/>
              <a:gd name="connsiteY8" fmla="*/ 830338 h 940828"/>
              <a:gd name="connsiteX0" fmla="*/ 0 w 1630469"/>
              <a:gd name="connsiteY0" fmla="*/ 830338 h 1105928"/>
              <a:gd name="connsiteX1" fmla="*/ 703152 w 1630469"/>
              <a:gd name="connsiteY1" fmla="*/ 4507 h 1105928"/>
              <a:gd name="connsiteX2" fmla="*/ 1415660 w 1630469"/>
              <a:gd name="connsiteY2" fmla="*/ 579401 h 1105928"/>
              <a:gd name="connsiteX3" fmla="*/ 1630469 w 1630469"/>
              <a:gd name="connsiteY3" fmla="*/ 509550 h 1105928"/>
              <a:gd name="connsiteX4" fmla="*/ 1426843 w 1630469"/>
              <a:gd name="connsiteY4" fmla="*/ 1105928 h 1105928"/>
              <a:gd name="connsiteX5" fmla="*/ 916925 w 1630469"/>
              <a:gd name="connsiteY5" fmla="*/ 782600 h 1105928"/>
              <a:gd name="connsiteX6" fmla="*/ 1154977 w 1630469"/>
              <a:gd name="connsiteY6" fmla="*/ 674650 h 1105928"/>
              <a:gd name="connsiteX7" fmla="*/ 632290 w 1630469"/>
              <a:gd name="connsiteY7" fmla="*/ 230960 h 1105928"/>
              <a:gd name="connsiteX8" fmla="*/ 0 w 1630469"/>
              <a:gd name="connsiteY8" fmla="*/ 830338 h 1105928"/>
              <a:gd name="connsiteX0" fmla="*/ 0 w 1630469"/>
              <a:gd name="connsiteY0" fmla="*/ 830338 h 1042428"/>
              <a:gd name="connsiteX1" fmla="*/ 703152 w 1630469"/>
              <a:gd name="connsiteY1" fmla="*/ 4507 h 1042428"/>
              <a:gd name="connsiteX2" fmla="*/ 1415660 w 1630469"/>
              <a:gd name="connsiteY2" fmla="*/ 579401 h 1042428"/>
              <a:gd name="connsiteX3" fmla="*/ 1630469 w 1630469"/>
              <a:gd name="connsiteY3" fmla="*/ 509550 h 1042428"/>
              <a:gd name="connsiteX4" fmla="*/ 1464943 w 1630469"/>
              <a:gd name="connsiteY4" fmla="*/ 1042428 h 1042428"/>
              <a:gd name="connsiteX5" fmla="*/ 916925 w 1630469"/>
              <a:gd name="connsiteY5" fmla="*/ 782600 h 1042428"/>
              <a:gd name="connsiteX6" fmla="*/ 1154977 w 1630469"/>
              <a:gd name="connsiteY6" fmla="*/ 674650 h 1042428"/>
              <a:gd name="connsiteX7" fmla="*/ 632290 w 1630469"/>
              <a:gd name="connsiteY7" fmla="*/ 230960 h 1042428"/>
              <a:gd name="connsiteX8" fmla="*/ 0 w 1630469"/>
              <a:gd name="connsiteY8" fmla="*/ 830338 h 1042428"/>
              <a:gd name="connsiteX0" fmla="*/ 0 w 1630469"/>
              <a:gd name="connsiteY0" fmla="*/ 830338 h 1080528"/>
              <a:gd name="connsiteX1" fmla="*/ 703152 w 1630469"/>
              <a:gd name="connsiteY1" fmla="*/ 4507 h 1080528"/>
              <a:gd name="connsiteX2" fmla="*/ 1415660 w 1630469"/>
              <a:gd name="connsiteY2" fmla="*/ 579401 h 1080528"/>
              <a:gd name="connsiteX3" fmla="*/ 1630469 w 1630469"/>
              <a:gd name="connsiteY3" fmla="*/ 509550 h 1080528"/>
              <a:gd name="connsiteX4" fmla="*/ 1464943 w 1630469"/>
              <a:gd name="connsiteY4" fmla="*/ 1080528 h 1080528"/>
              <a:gd name="connsiteX5" fmla="*/ 916925 w 1630469"/>
              <a:gd name="connsiteY5" fmla="*/ 782600 h 1080528"/>
              <a:gd name="connsiteX6" fmla="*/ 1154977 w 1630469"/>
              <a:gd name="connsiteY6" fmla="*/ 674650 h 1080528"/>
              <a:gd name="connsiteX7" fmla="*/ 632290 w 1630469"/>
              <a:gd name="connsiteY7" fmla="*/ 230960 h 1080528"/>
              <a:gd name="connsiteX8" fmla="*/ 0 w 1630469"/>
              <a:gd name="connsiteY8" fmla="*/ 830338 h 1080528"/>
              <a:gd name="connsiteX0" fmla="*/ 0 w 1630469"/>
              <a:gd name="connsiteY0" fmla="*/ 835869 h 1086059"/>
              <a:gd name="connsiteX1" fmla="*/ 703152 w 1630469"/>
              <a:gd name="connsiteY1" fmla="*/ 10038 h 1086059"/>
              <a:gd name="connsiteX2" fmla="*/ 1415660 w 1630469"/>
              <a:gd name="connsiteY2" fmla="*/ 584932 h 1086059"/>
              <a:gd name="connsiteX3" fmla="*/ 1630469 w 1630469"/>
              <a:gd name="connsiteY3" fmla="*/ 515081 h 1086059"/>
              <a:gd name="connsiteX4" fmla="*/ 1464943 w 1630469"/>
              <a:gd name="connsiteY4" fmla="*/ 1086059 h 1086059"/>
              <a:gd name="connsiteX5" fmla="*/ 916925 w 1630469"/>
              <a:gd name="connsiteY5" fmla="*/ 788131 h 1086059"/>
              <a:gd name="connsiteX6" fmla="*/ 1154977 w 1630469"/>
              <a:gd name="connsiteY6" fmla="*/ 680181 h 1086059"/>
              <a:gd name="connsiteX7" fmla="*/ 632290 w 1630469"/>
              <a:gd name="connsiteY7" fmla="*/ 236491 h 1086059"/>
              <a:gd name="connsiteX8" fmla="*/ 0 w 1630469"/>
              <a:gd name="connsiteY8" fmla="*/ 835869 h 1086059"/>
              <a:gd name="connsiteX0" fmla="*/ 0 w 1630469"/>
              <a:gd name="connsiteY0" fmla="*/ 834355 h 1084545"/>
              <a:gd name="connsiteX1" fmla="*/ 703152 w 1630469"/>
              <a:gd name="connsiteY1" fmla="*/ 8524 h 1084545"/>
              <a:gd name="connsiteX2" fmla="*/ 1415660 w 1630469"/>
              <a:gd name="connsiteY2" fmla="*/ 583418 h 1084545"/>
              <a:gd name="connsiteX3" fmla="*/ 1630469 w 1630469"/>
              <a:gd name="connsiteY3" fmla="*/ 513567 h 1084545"/>
              <a:gd name="connsiteX4" fmla="*/ 1464943 w 1630469"/>
              <a:gd name="connsiteY4" fmla="*/ 1084545 h 1084545"/>
              <a:gd name="connsiteX5" fmla="*/ 916925 w 1630469"/>
              <a:gd name="connsiteY5" fmla="*/ 786617 h 1084545"/>
              <a:gd name="connsiteX6" fmla="*/ 1154977 w 1630469"/>
              <a:gd name="connsiteY6" fmla="*/ 678667 h 1084545"/>
              <a:gd name="connsiteX7" fmla="*/ 632290 w 1630469"/>
              <a:gd name="connsiteY7" fmla="*/ 234977 h 1084545"/>
              <a:gd name="connsiteX8" fmla="*/ 0 w 1630469"/>
              <a:gd name="connsiteY8" fmla="*/ 834355 h 1084545"/>
              <a:gd name="connsiteX0" fmla="*/ 0 w 1630469"/>
              <a:gd name="connsiteY0" fmla="*/ 828167 h 1078357"/>
              <a:gd name="connsiteX1" fmla="*/ 601552 w 1630469"/>
              <a:gd name="connsiteY1" fmla="*/ 8686 h 1078357"/>
              <a:gd name="connsiteX2" fmla="*/ 1415660 w 1630469"/>
              <a:gd name="connsiteY2" fmla="*/ 577230 h 1078357"/>
              <a:gd name="connsiteX3" fmla="*/ 1630469 w 1630469"/>
              <a:gd name="connsiteY3" fmla="*/ 507379 h 1078357"/>
              <a:gd name="connsiteX4" fmla="*/ 1464943 w 1630469"/>
              <a:gd name="connsiteY4" fmla="*/ 1078357 h 1078357"/>
              <a:gd name="connsiteX5" fmla="*/ 916925 w 1630469"/>
              <a:gd name="connsiteY5" fmla="*/ 780429 h 1078357"/>
              <a:gd name="connsiteX6" fmla="*/ 1154977 w 1630469"/>
              <a:gd name="connsiteY6" fmla="*/ 672479 h 1078357"/>
              <a:gd name="connsiteX7" fmla="*/ 632290 w 1630469"/>
              <a:gd name="connsiteY7" fmla="*/ 228789 h 1078357"/>
              <a:gd name="connsiteX8" fmla="*/ 0 w 1630469"/>
              <a:gd name="connsiteY8" fmla="*/ 828167 h 1078357"/>
              <a:gd name="connsiteX0" fmla="*/ 0 w 1630469"/>
              <a:gd name="connsiteY0" fmla="*/ 828167 h 1078357"/>
              <a:gd name="connsiteX1" fmla="*/ 620602 w 1630469"/>
              <a:gd name="connsiteY1" fmla="*/ 8686 h 1078357"/>
              <a:gd name="connsiteX2" fmla="*/ 1415660 w 1630469"/>
              <a:gd name="connsiteY2" fmla="*/ 577230 h 1078357"/>
              <a:gd name="connsiteX3" fmla="*/ 1630469 w 1630469"/>
              <a:gd name="connsiteY3" fmla="*/ 507379 h 1078357"/>
              <a:gd name="connsiteX4" fmla="*/ 1464943 w 1630469"/>
              <a:gd name="connsiteY4" fmla="*/ 1078357 h 1078357"/>
              <a:gd name="connsiteX5" fmla="*/ 916925 w 1630469"/>
              <a:gd name="connsiteY5" fmla="*/ 780429 h 1078357"/>
              <a:gd name="connsiteX6" fmla="*/ 1154977 w 1630469"/>
              <a:gd name="connsiteY6" fmla="*/ 672479 h 1078357"/>
              <a:gd name="connsiteX7" fmla="*/ 632290 w 1630469"/>
              <a:gd name="connsiteY7" fmla="*/ 228789 h 1078357"/>
              <a:gd name="connsiteX8" fmla="*/ 0 w 1630469"/>
              <a:gd name="connsiteY8" fmla="*/ 828167 h 1078357"/>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469" h="1076902">
                <a:moveTo>
                  <a:pt x="0" y="826712"/>
                </a:moveTo>
                <a:cubicBezTo>
                  <a:pt x="95419" y="405853"/>
                  <a:pt x="264009" y="61754"/>
                  <a:pt x="620602" y="7231"/>
                </a:cubicBezTo>
                <a:cubicBezTo>
                  <a:pt x="977195" y="-47292"/>
                  <a:pt x="1342067" y="212819"/>
                  <a:pt x="1415660" y="575775"/>
                </a:cubicBezTo>
                <a:lnTo>
                  <a:pt x="1630469" y="505924"/>
                </a:lnTo>
                <a:lnTo>
                  <a:pt x="1464943" y="1076902"/>
                </a:lnTo>
                <a:lnTo>
                  <a:pt x="916925" y="778974"/>
                </a:lnTo>
                <a:lnTo>
                  <a:pt x="1154977" y="671024"/>
                </a:lnTo>
                <a:cubicBezTo>
                  <a:pt x="1062872" y="454507"/>
                  <a:pt x="817122" y="233674"/>
                  <a:pt x="632290" y="227334"/>
                </a:cubicBezTo>
                <a:cubicBezTo>
                  <a:pt x="410372" y="236772"/>
                  <a:pt x="304631" y="319201"/>
                  <a:pt x="0" y="826712"/>
                </a:cubicBezTo>
                <a:close/>
              </a:path>
            </a:pathLst>
          </a:custGeom>
          <a:solidFill>
            <a:srgbClr val="FF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400" b="0" dirty="0">
              <a:solidFill>
                <a:srgbClr val="000000"/>
              </a:solidFill>
              <a:latin typeface="+mj-ea"/>
              <a:ea typeface="+mj-ea"/>
            </a:endParaRPr>
          </a:p>
        </p:txBody>
      </p:sp>
      <p:grpSp>
        <p:nvGrpSpPr>
          <p:cNvPr id="21" name="グループ化 213"/>
          <p:cNvGrpSpPr/>
          <p:nvPr/>
        </p:nvGrpSpPr>
        <p:grpSpPr>
          <a:xfrm>
            <a:off x="4879035" y="5405338"/>
            <a:ext cx="942043" cy="857718"/>
            <a:chOff x="5570816" y="5674660"/>
            <a:chExt cx="942043" cy="857718"/>
          </a:xfrm>
        </p:grpSpPr>
        <p:grpSp>
          <p:nvGrpSpPr>
            <p:cNvPr id="22" name="グループ化 183"/>
            <p:cNvGrpSpPr/>
            <p:nvPr/>
          </p:nvGrpSpPr>
          <p:grpSpPr>
            <a:xfrm>
              <a:off x="5753752" y="5961527"/>
              <a:ext cx="234674" cy="570851"/>
              <a:chOff x="800750" y="1108617"/>
              <a:chExt cx="388907" cy="941410"/>
            </a:xfrm>
          </p:grpSpPr>
          <p:cxnSp>
            <p:nvCxnSpPr>
              <p:cNvPr id="165" name="直線コネクタ 164"/>
              <p:cNvCxnSpPr/>
              <p:nvPr/>
            </p:nvCxnSpPr>
            <p:spPr>
              <a:xfrm flipH="1">
                <a:off x="882752"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1038523"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7" name="円/楕円 166"/>
              <p:cNvSpPr/>
              <p:nvPr/>
            </p:nvSpPr>
            <p:spPr>
              <a:xfrm>
                <a:off x="811767"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68" name="円/楕円 167"/>
              <p:cNvSpPr/>
              <p:nvPr/>
            </p:nvSpPr>
            <p:spPr>
              <a:xfrm>
                <a:off x="1062185"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69" name="円/楕円 168"/>
              <p:cNvSpPr/>
              <p:nvPr/>
            </p:nvSpPr>
            <p:spPr>
              <a:xfrm>
                <a:off x="865991" y="1428911"/>
                <a:ext cx="234643" cy="37069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70" name="円/楕円 169"/>
              <p:cNvSpPr/>
              <p:nvPr/>
            </p:nvSpPr>
            <p:spPr>
              <a:xfrm>
                <a:off x="804434" y="1108617"/>
                <a:ext cx="357758" cy="35775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nvGrpSpPr>
              <p:cNvPr id="29" name="グループ化 94"/>
              <p:cNvGrpSpPr/>
              <p:nvPr/>
            </p:nvGrpSpPr>
            <p:grpSpPr>
              <a:xfrm>
                <a:off x="877587" y="1209610"/>
                <a:ext cx="211453" cy="68071"/>
                <a:chOff x="6493101" y="3193256"/>
                <a:chExt cx="255362" cy="82206"/>
              </a:xfrm>
            </p:grpSpPr>
            <p:sp>
              <p:nvSpPr>
                <p:cNvPr id="175" name="円/楕円 174"/>
                <p:cNvSpPr/>
                <p:nvPr/>
              </p:nvSpPr>
              <p:spPr>
                <a:xfrm>
                  <a:off x="6493101"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sp>
              <p:nvSpPr>
                <p:cNvPr id="176" name="円/楕円 175"/>
                <p:cNvSpPr/>
                <p:nvPr/>
              </p:nvSpPr>
              <p:spPr>
                <a:xfrm>
                  <a:off x="6695505"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sp>
            <p:nvSpPr>
              <p:cNvPr id="172" name="円弧 171"/>
              <p:cNvSpPr/>
              <p:nvPr/>
            </p:nvSpPr>
            <p:spPr>
              <a:xfrm rot="4686034">
                <a:off x="911948" y="1398686"/>
                <a:ext cx="153560" cy="360574"/>
              </a:xfrm>
              <a:prstGeom prst="arc">
                <a:avLst>
                  <a:gd name="adj1" fmla="val 14308983"/>
                  <a:gd name="adj2" fmla="val 3361328"/>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73" name="円弧 172"/>
              <p:cNvSpPr/>
              <p:nvPr/>
            </p:nvSpPr>
            <p:spPr>
              <a:xfrm rot="16913966" flipH="1">
                <a:off x="923711" y="1387238"/>
                <a:ext cx="142985" cy="388907"/>
              </a:xfrm>
              <a:prstGeom prst="arc">
                <a:avLst>
                  <a:gd name="adj1" fmla="val 14670440"/>
                  <a:gd name="adj2" fmla="val 3327609"/>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74" name="アーチ 173"/>
              <p:cNvSpPr/>
              <p:nvPr/>
            </p:nvSpPr>
            <p:spPr bwMode="auto">
              <a:xfrm flipV="1">
                <a:off x="920750" y="1323975"/>
                <a:ext cx="130175" cy="69847"/>
              </a:xfrm>
              <a:prstGeom prst="blockArc">
                <a:avLst>
                  <a:gd name="adj1" fmla="val 10800000"/>
                  <a:gd name="adj2" fmla="val 152711"/>
                  <a:gd name="adj3" fmla="val 1038"/>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smtClean="0">
                  <a:solidFill>
                    <a:schemeClr val="lt1"/>
                  </a:solidFill>
                  <a:latin typeface="+mj-ea"/>
                  <a:ea typeface="+mj-ea"/>
                </a:endParaRPr>
              </a:p>
            </p:txBody>
          </p:sp>
        </p:grpSp>
        <p:grpSp>
          <p:nvGrpSpPr>
            <p:cNvPr id="30" name="グループ化 196"/>
            <p:cNvGrpSpPr/>
            <p:nvPr/>
          </p:nvGrpSpPr>
          <p:grpSpPr>
            <a:xfrm>
              <a:off x="6116822" y="5961527"/>
              <a:ext cx="234674" cy="570851"/>
              <a:chOff x="800750" y="1108617"/>
              <a:chExt cx="388907" cy="941410"/>
            </a:xfrm>
          </p:grpSpPr>
          <p:cxnSp>
            <p:nvCxnSpPr>
              <p:cNvPr id="153" name="直線コネクタ 152"/>
              <p:cNvCxnSpPr/>
              <p:nvPr/>
            </p:nvCxnSpPr>
            <p:spPr>
              <a:xfrm flipH="1">
                <a:off x="882752"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a:off x="1038523" y="1694056"/>
                <a:ext cx="43315" cy="326395"/>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5" name="円/楕円 154"/>
              <p:cNvSpPr/>
              <p:nvPr/>
            </p:nvSpPr>
            <p:spPr>
              <a:xfrm>
                <a:off x="811767"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56" name="円/楕円 155"/>
              <p:cNvSpPr/>
              <p:nvPr/>
            </p:nvSpPr>
            <p:spPr>
              <a:xfrm>
                <a:off x="1062185" y="1965240"/>
                <a:ext cx="92674" cy="8478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57" name="円/楕円 156"/>
              <p:cNvSpPr/>
              <p:nvPr/>
            </p:nvSpPr>
            <p:spPr>
              <a:xfrm>
                <a:off x="865991" y="1428911"/>
                <a:ext cx="234643" cy="37069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latin typeface="+mj-ea"/>
                  <a:ea typeface="+mj-ea"/>
                </a:endParaRPr>
              </a:p>
            </p:txBody>
          </p:sp>
          <p:sp>
            <p:nvSpPr>
              <p:cNvPr id="158" name="円/楕円 157"/>
              <p:cNvSpPr/>
              <p:nvPr/>
            </p:nvSpPr>
            <p:spPr>
              <a:xfrm>
                <a:off x="804434" y="1108617"/>
                <a:ext cx="357758" cy="357758"/>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nvGrpSpPr>
              <p:cNvPr id="31" name="グループ化 94"/>
              <p:cNvGrpSpPr/>
              <p:nvPr/>
            </p:nvGrpSpPr>
            <p:grpSpPr>
              <a:xfrm>
                <a:off x="877587" y="1209610"/>
                <a:ext cx="211453" cy="68071"/>
                <a:chOff x="6493101" y="3193256"/>
                <a:chExt cx="255362" cy="82206"/>
              </a:xfrm>
            </p:grpSpPr>
            <p:sp>
              <p:nvSpPr>
                <p:cNvPr id="163" name="円/楕円 162"/>
                <p:cNvSpPr/>
                <p:nvPr/>
              </p:nvSpPr>
              <p:spPr>
                <a:xfrm>
                  <a:off x="6493101"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sp>
              <p:nvSpPr>
                <p:cNvPr id="164" name="円/楕円 163"/>
                <p:cNvSpPr/>
                <p:nvPr/>
              </p:nvSpPr>
              <p:spPr>
                <a:xfrm>
                  <a:off x="6695505" y="3193256"/>
                  <a:ext cx="52958" cy="8220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j-ea"/>
                    <a:ea typeface="+mj-ea"/>
                  </a:endParaRPr>
                </a:p>
              </p:txBody>
            </p:sp>
          </p:grpSp>
          <p:sp>
            <p:nvSpPr>
              <p:cNvPr id="160" name="円弧 159"/>
              <p:cNvSpPr/>
              <p:nvPr/>
            </p:nvSpPr>
            <p:spPr>
              <a:xfrm rot="4686034">
                <a:off x="911948" y="1398686"/>
                <a:ext cx="153560" cy="360574"/>
              </a:xfrm>
              <a:prstGeom prst="arc">
                <a:avLst>
                  <a:gd name="adj1" fmla="val 14308983"/>
                  <a:gd name="adj2" fmla="val 3361328"/>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61" name="円弧 160"/>
              <p:cNvSpPr/>
              <p:nvPr/>
            </p:nvSpPr>
            <p:spPr>
              <a:xfrm rot="16913966" flipH="1">
                <a:off x="923711" y="1387238"/>
                <a:ext cx="142985" cy="388907"/>
              </a:xfrm>
              <a:prstGeom prst="arc">
                <a:avLst>
                  <a:gd name="adj1" fmla="val 14670440"/>
                  <a:gd name="adj2" fmla="val 3327609"/>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j-ea"/>
                  <a:ea typeface="+mj-ea"/>
                </a:endParaRPr>
              </a:p>
            </p:txBody>
          </p:sp>
          <p:sp>
            <p:nvSpPr>
              <p:cNvPr id="162" name="アーチ 161"/>
              <p:cNvSpPr/>
              <p:nvPr/>
            </p:nvSpPr>
            <p:spPr bwMode="auto">
              <a:xfrm flipV="1">
                <a:off x="920750" y="1323975"/>
                <a:ext cx="130175" cy="69847"/>
              </a:xfrm>
              <a:prstGeom prst="blockArc">
                <a:avLst>
                  <a:gd name="adj1" fmla="val 10800000"/>
                  <a:gd name="adj2" fmla="val 152711"/>
                  <a:gd name="adj3" fmla="val 1038"/>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smtClean="0">
                  <a:solidFill>
                    <a:schemeClr val="lt1"/>
                  </a:solidFill>
                  <a:latin typeface="+mj-ea"/>
                  <a:ea typeface="+mj-ea"/>
                </a:endParaRPr>
              </a:p>
            </p:txBody>
          </p:sp>
        </p:grpSp>
        <p:sp>
          <p:nvSpPr>
            <p:cNvPr id="151" name="角丸四角形 150"/>
            <p:cNvSpPr/>
            <p:nvPr/>
          </p:nvSpPr>
          <p:spPr bwMode="auto">
            <a:xfrm>
              <a:off x="5570816" y="5674660"/>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400" dirty="0" smtClean="0">
                  <a:solidFill>
                    <a:schemeClr val="tx1"/>
                  </a:solidFill>
                  <a:latin typeface="+mj-ea"/>
                  <a:ea typeface="+mj-ea"/>
                </a:rPr>
                <a:t>Biz</a:t>
              </a:r>
            </a:p>
          </p:txBody>
        </p:sp>
        <p:sp>
          <p:nvSpPr>
            <p:cNvPr id="152" name="角丸四角形 151"/>
            <p:cNvSpPr/>
            <p:nvPr/>
          </p:nvSpPr>
          <p:spPr bwMode="auto">
            <a:xfrm>
              <a:off x="5947334" y="5674660"/>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400" dirty="0" smtClean="0">
                  <a:solidFill>
                    <a:schemeClr val="tx1"/>
                  </a:solidFill>
                  <a:latin typeface="+mj-ea"/>
                  <a:ea typeface="+mj-ea"/>
                </a:rPr>
                <a:t>IS</a:t>
              </a:r>
            </a:p>
          </p:txBody>
        </p:sp>
      </p:grpSp>
      <p:sp>
        <p:nvSpPr>
          <p:cNvPr id="178" name="環状矢印 19"/>
          <p:cNvSpPr/>
          <p:nvPr/>
        </p:nvSpPr>
        <p:spPr>
          <a:xfrm rot="15125707">
            <a:off x="4139752" y="5237336"/>
            <a:ext cx="1028042" cy="421982"/>
          </a:xfrm>
          <a:custGeom>
            <a:avLst/>
            <a:gdLst>
              <a:gd name="connsiteX0" fmla="*/ 99011 w 1584176"/>
              <a:gd name="connsiteY0" fmla="*/ 792088 h 1584176"/>
              <a:gd name="connsiteX1" fmla="*/ 694213 w 1584176"/>
              <a:gd name="connsiteY1" fmla="*/ 105957 h 1584176"/>
              <a:gd name="connsiteX2" fmla="*/ 1457521 w 1584176"/>
              <a:gd name="connsiteY2" fmla="*/ 598301 h 1584176"/>
              <a:gd name="connsiteX3" fmla="*/ 1551680 w 1584176"/>
              <a:gd name="connsiteY3" fmla="*/ 598300 h 1584176"/>
              <a:gd name="connsiteX4" fmla="*/ 1386154 w 1584176"/>
              <a:gd name="connsiteY4" fmla="*/ 792088 h 1584176"/>
              <a:gd name="connsiteX5" fmla="*/ 1155636 w 1584176"/>
              <a:gd name="connsiteY5" fmla="*/ 598300 h 1584176"/>
              <a:gd name="connsiteX6" fmla="*/ 1247638 w 1584176"/>
              <a:gd name="connsiteY6" fmla="*/ 598300 h 1584176"/>
              <a:gd name="connsiteX7" fmla="*/ 693201 w 1584176"/>
              <a:gd name="connsiteY7" fmla="*/ 307010 h 1584176"/>
              <a:gd name="connsiteX8" fmla="*/ 297033 w 1584176"/>
              <a:gd name="connsiteY8" fmla="*/ 792088 h 1584176"/>
              <a:gd name="connsiteX9" fmla="*/ 99011 w 1584176"/>
              <a:gd name="connsiteY9" fmla="*/ 792088 h 1584176"/>
              <a:gd name="connsiteX0" fmla="*/ 1 w 1452670"/>
              <a:gd name="connsiteY0" fmla="*/ 693134 h 694788"/>
              <a:gd name="connsiteX1" fmla="*/ 595203 w 1452670"/>
              <a:gd name="connsiteY1" fmla="*/ 7003 h 694788"/>
              <a:gd name="connsiteX2" fmla="*/ 1358511 w 1452670"/>
              <a:gd name="connsiteY2" fmla="*/ 499347 h 694788"/>
              <a:gd name="connsiteX3" fmla="*/ 1452670 w 1452670"/>
              <a:gd name="connsiteY3" fmla="*/ 499346 h 694788"/>
              <a:gd name="connsiteX4" fmla="*/ 1287144 w 1452670"/>
              <a:gd name="connsiteY4" fmla="*/ 693134 h 694788"/>
              <a:gd name="connsiteX5" fmla="*/ 1056626 w 1452670"/>
              <a:gd name="connsiteY5" fmla="*/ 499346 h 694788"/>
              <a:gd name="connsiteX6" fmla="*/ 1148628 w 1452670"/>
              <a:gd name="connsiteY6" fmla="*/ 499346 h 694788"/>
              <a:gd name="connsiteX7" fmla="*/ 594191 w 1452670"/>
              <a:gd name="connsiteY7" fmla="*/ 208056 h 694788"/>
              <a:gd name="connsiteX8" fmla="*/ 1 w 1452670"/>
              <a:gd name="connsiteY8" fmla="*/ 693134 h 694788"/>
              <a:gd name="connsiteX0" fmla="*/ 155 w 1452824"/>
              <a:gd name="connsiteY0" fmla="*/ 693134 h 694788"/>
              <a:gd name="connsiteX1" fmla="*/ 595357 w 1452824"/>
              <a:gd name="connsiteY1" fmla="*/ 7003 h 694788"/>
              <a:gd name="connsiteX2" fmla="*/ 1358665 w 1452824"/>
              <a:gd name="connsiteY2" fmla="*/ 499347 h 694788"/>
              <a:gd name="connsiteX3" fmla="*/ 1452824 w 1452824"/>
              <a:gd name="connsiteY3" fmla="*/ 499346 h 694788"/>
              <a:gd name="connsiteX4" fmla="*/ 1287298 w 1452824"/>
              <a:gd name="connsiteY4" fmla="*/ 693134 h 694788"/>
              <a:gd name="connsiteX5" fmla="*/ 1056780 w 1452824"/>
              <a:gd name="connsiteY5" fmla="*/ 499346 h 694788"/>
              <a:gd name="connsiteX6" fmla="*/ 1148782 w 1452824"/>
              <a:gd name="connsiteY6" fmla="*/ 499346 h 694788"/>
              <a:gd name="connsiteX7" fmla="*/ 594345 w 1452824"/>
              <a:gd name="connsiteY7" fmla="*/ 208056 h 694788"/>
              <a:gd name="connsiteX8" fmla="*/ 155 w 1452824"/>
              <a:gd name="connsiteY8" fmla="*/ 693134 h 694788"/>
              <a:gd name="connsiteX0" fmla="*/ 1 w 1452670"/>
              <a:gd name="connsiteY0" fmla="*/ 693134 h 694788"/>
              <a:gd name="connsiteX1" fmla="*/ 595203 w 1452670"/>
              <a:gd name="connsiteY1" fmla="*/ 7003 h 694788"/>
              <a:gd name="connsiteX2" fmla="*/ 1358511 w 1452670"/>
              <a:gd name="connsiteY2" fmla="*/ 499347 h 694788"/>
              <a:gd name="connsiteX3" fmla="*/ 1452670 w 1452670"/>
              <a:gd name="connsiteY3" fmla="*/ 499346 h 694788"/>
              <a:gd name="connsiteX4" fmla="*/ 1287144 w 1452670"/>
              <a:gd name="connsiteY4" fmla="*/ 693134 h 694788"/>
              <a:gd name="connsiteX5" fmla="*/ 1056626 w 1452670"/>
              <a:gd name="connsiteY5" fmla="*/ 499346 h 694788"/>
              <a:gd name="connsiteX6" fmla="*/ 1148628 w 1452670"/>
              <a:gd name="connsiteY6" fmla="*/ 499346 h 694788"/>
              <a:gd name="connsiteX7" fmla="*/ 594191 w 1452670"/>
              <a:gd name="connsiteY7" fmla="*/ 208056 h 694788"/>
              <a:gd name="connsiteX8" fmla="*/ 1 w 1452670"/>
              <a:gd name="connsiteY8" fmla="*/ 693134 h 694788"/>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760270 h 760270"/>
              <a:gd name="connsiteX1" fmla="*/ 625682 w 1452669"/>
              <a:gd name="connsiteY1" fmla="*/ 5559 h 760270"/>
              <a:gd name="connsiteX2" fmla="*/ 1358510 w 1452669"/>
              <a:gd name="connsiteY2" fmla="*/ 566483 h 760270"/>
              <a:gd name="connsiteX3" fmla="*/ 1452669 w 1452669"/>
              <a:gd name="connsiteY3" fmla="*/ 566482 h 760270"/>
              <a:gd name="connsiteX4" fmla="*/ 1287143 w 1452669"/>
              <a:gd name="connsiteY4" fmla="*/ 760270 h 760270"/>
              <a:gd name="connsiteX5" fmla="*/ 1056625 w 1452669"/>
              <a:gd name="connsiteY5" fmla="*/ 566482 h 760270"/>
              <a:gd name="connsiteX6" fmla="*/ 1148627 w 1452669"/>
              <a:gd name="connsiteY6" fmla="*/ 566482 h 760270"/>
              <a:gd name="connsiteX7" fmla="*/ 594190 w 1452669"/>
              <a:gd name="connsiteY7" fmla="*/ 275192 h 760270"/>
              <a:gd name="connsiteX8" fmla="*/ 0 w 1452669"/>
              <a:gd name="connsiteY8" fmla="*/ 760270 h 760270"/>
              <a:gd name="connsiteX0" fmla="*/ 0 w 1452669"/>
              <a:gd name="connsiteY0" fmla="*/ 754740 h 754740"/>
              <a:gd name="connsiteX1" fmla="*/ 625682 w 1452669"/>
              <a:gd name="connsiteY1" fmla="*/ 29 h 754740"/>
              <a:gd name="connsiteX2" fmla="*/ 1358510 w 1452669"/>
              <a:gd name="connsiteY2" fmla="*/ 560953 h 754740"/>
              <a:gd name="connsiteX3" fmla="*/ 1452669 w 1452669"/>
              <a:gd name="connsiteY3" fmla="*/ 560952 h 754740"/>
              <a:gd name="connsiteX4" fmla="*/ 1287143 w 1452669"/>
              <a:gd name="connsiteY4" fmla="*/ 754740 h 754740"/>
              <a:gd name="connsiteX5" fmla="*/ 1056625 w 1452669"/>
              <a:gd name="connsiteY5" fmla="*/ 560952 h 754740"/>
              <a:gd name="connsiteX6" fmla="*/ 1148627 w 1452669"/>
              <a:gd name="connsiteY6" fmla="*/ 560952 h 754740"/>
              <a:gd name="connsiteX7" fmla="*/ 594190 w 1452669"/>
              <a:gd name="connsiteY7" fmla="*/ 269662 h 754740"/>
              <a:gd name="connsiteX8" fmla="*/ 0 w 1452669"/>
              <a:gd name="connsiteY8" fmla="*/ 754740 h 754740"/>
              <a:gd name="connsiteX0" fmla="*/ 0 w 1452669"/>
              <a:gd name="connsiteY0" fmla="*/ 754754 h 754754"/>
              <a:gd name="connsiteX1" fmla="*/ 625682 w 1452669"/>
              <a:gd name="connsiteY1" fmla="*/ 43 h 754754"/>
              <a:gd name="connsiteX2" fmla="*/ 1358510 w 1452669"/>
              <a:gd name="connsiteY2" fmla="*/ 560967 h 754754"/>
              <a:gd name="connsiteX3" fmla="*/ 1452669 w 1452669"/>
              <a:gd name="connsiteY3" fmla="*/ 560966 h 754754"/>
              <a:gd name="connsiteX4" fmla="*/ 1287143 w 1452669"/>
              <a:gd name="connsiteY4" fmla="*/ 754754 h 754754"/>
              <a:gd name="connsiteX5" fmla="*/ 1056625 w 1452669"/>
              <a:gd name="connsiteY5" fmla="*/ 560966 h 754754"/>
              <a:gd name="connsiteX6" fmla="*/ 1148627 w 1452669"/>
              <a:gd name="connsiteY6" fmla="*/ 560966 h 754754"/>
              <a:gd name="connsiteX7" fmla="*/ 594190 w 1452669"/>
              <a:gd name="connsiteY7" fmla="*/ 269676 h 754754"/>
              <a:gd name="connsiteX8" fmla="*/ 0 w 1452669"/>
              <a:gd name="connsiteY8" fmla="*/ 754754 h 754754"/>
              <a:gd name="connsiteX0" fmla="*/ 0 w 1452669"/>
              <a:gd name="connsiteY0" fmla="*/ 701422 h 701422"/>
              <a:gd name="connsiteX1" fmla="*/ 747602 w 1452669"/>
              <a:gd name="connsiteY1" fmla="*/ 51 h 701422"/>
              <a:gd name="connsiteX2" fmla="*/ 1358510 w 1452669"/>
              <a:gd name="connsiteY2" fmla="*/ 507635 h 701422"/>
              <a:gd name="connsiteX3" fmla="*/ 1452669 w 1452669"/>
              <a:gd name="connsiteY3" fmla="*/ 507634 h 701422"/>
              <a:gd name="connsiteX4" fmla="*/ 1287143 w 1452669"/>
              <a:gd name="connsiteY4" fmla="*/ 701422 h 701422"/>
              <a:gd name="connsiteX5" fmla="*/ 1056625 w 1452669"/>
              <a:gd name="connsiteY5" fmla="*/ 507634 h 701422"/>
              <a:gd name="connsiteX6" fmla="*/ 1148627 w 1452669"/>
              <a:gd name="connsiteY6" fmla="*/ 507634 h 701422"/>
              <a:gd name="connsiteX7" fmla="*/ 594190 w 1452669"/>
              <a:gd name="connsiteY7" fmla="*/ 216344 h 701422"/>
              <a:gd name="connsiteX8" fmla="*/ 0 w 1452669"/>
              <a:gd name="connsiteY8" fmla="*/ 701422 h 701422"/>
              <a:gd name="connsiteX0" fmla="*/ 0 w 1452669"/>
              <a:gd name="connsiteY0" fmla="*/ 686184 h 686184"/>
              <a:gd name="connsiteX1" fmla="*/ 770462 w 1452669"/>
              <a:gd name="connsiteY1" fmla="*/ 53 h 686184"/>
              <a:gd name="connsiteX2" fmla="*/ 1358510 w 1452669"/>
              <a:gd name="connsiteY2" fmla="*/ 492397 h 686184"/>
              <a:gd name="connsiteX3" fmla="*/ 1452669 w 1452669"/>
              <a:gd name="connsiteY3" fmla="*/ 492396 h 686184"/>
              <a:gd name="connsiteX4" fmla="*/ 1287143 w 1452669"/>
              <a:gd name="connsiteY4" fmla="*/ 686184 h 686184"/>
              <a:gd name="connsiteX5" fmla="*/ 1056625 w 1452669"/>
              <a:gd name="connsiteY5" fmla="*/ 492396 h 686184"/>
              <a:gd name="connsiteX6" fmla="*/ 1148627 w 1452669"/>
              <a:gd name="connsiteY6" fmla="*/ 492396 h 686184"/>
              <a:gd name="connsiteX7" fmla="*/ 594190 w 1452669"/>
              <a:gd name="connsiteY7" fmla="*/ 201106 h 686184"/>
              <a:gd name="connsiteX8" fmla="*/ 0 w 1452669"/>
              <a:gd name="connsiteY8" fmla="*/ 686184 h 686184"/>
              <a:gd name="connsiteX0" fmla="*/ 0 w 1452669"/>
              <a:gd name="connsiteY0" fmla="*/ 686184 h 686184"/>
              <a:gd name="connsiteX1" fmla="*/ 747602 w 1452669"/>
              <a:gd name="connsiteY1" fmla="*/ 53 h 686184"/>
              <a:gd name="connsiteX2" fmla="*/ 1358510 w 1452669"/>
              <a:gd name="connsiteY2" fmla="*/ 492397 h 686184"/>
              <a:gd name="connsiteX3" fmla="*/ 1452669 w 1452669"/>
              <a:gd name="connsiteY3" fmla="*/ 492396 h 686184"/>
              <a:gd name="connsiteX4" fmla="*/ 1287143 w 1452669"/>
              <a:gd name="connsiteY4" fmla="*/ 686184 h 686184"/>
              <a:gd name="connsiteX5" fmla="*/ 1056625 w 1452669"/>
              <a:gd name="connsiteY5" fmla="*/ 492396 h 686184"/>
              <a:gd name="connsiteX6" fmla="*/ 1148627 w 1452669"/>
              <a:gd name="connsiteY6" fmla="*/ 492396 h 686184"/>
              <a:gd name="connsiteX7" fmla="*/ 594190 w 1452669"/>
              <a:gd name="connsiteY7" fmla="*/ 201106 h 686184"/>
              <a:gd name="connsiteX8" fmla="*/ 0 w 1452669"/>
              <a:gd name="connsiteY8" fmla="*/ 686184 h 686184"/>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594190 w 1452669"/>
              <a:gd name="connsiteY7" fmla="*/ 20109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754210 w 1452669"/>
              <a:gd name="connsiteY7" fmla="*/ 1477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754210 w 1452669"/>
              <a:gd name="connsiteY7" fmla="*/ 1477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571330 w 1452669"/>
              <a:gd name="connsiteY7" fmla="*/ 2239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54 h 686154"/>
              <a:gd name="connsiteX1" fmla="*/ 747602 w 1452669"/>
              <a:gd name="connsiteY1" fmla="*/ 23 h 686154"/>
              <a:gd name="connsiteX2" fmla="*/ 1358510 w 1452669"/>
              <a:gd name="connsiteY2" fmla="*/ 492367 h 686154"/>
              <a:gd name="connsiteX3" fmla="*/ 1452669 w 1452669"/>
              <a:gd name="connsiteY3" fmla="*/ 492366 h 686154"/>
              <a:gd name="connsiteX4" fmla="*/ 1287143 w 1452669"/>
              <a:gd name="connsiteY4" fmla="*/ 686154 h 686154"/>
              <a:gd name="connsiteX5" fmla="*/ 1056625 w 1452669"/>
              <a:gd name="connsiteY5" fmla="*/ 492366 h 686154"/>
              <a:gd name="connsiteX6" fmla="*/ 1148627 w 1452669"/>
              <a:gd name="connsiteY6" fmla="*/ 492366 h 686154"/>
              <a:gd name="connsiteX7" fmla="*/ 662770 w 1452669"/>
              <a:gd name="connsiteY7" fmla="*/ 140116 h 686154"/>
              <a:gd name="connsiteX8" fmla="*/ 0 w 1452669"/>
              <a:gd name="connsiteY8" fmla="*/ 686154 h 686154"/>
              <a:gd name="connsiteX0" fmla="*/ 0 w 1452669"/>
              <a:gd name="connsiteY0" fmla="*/ 686154 h 686154"/>
              <a:gd name="connsiteX1" fmla="*/ 747602 w 1452669"/>
              <a:gd name="connsiteY1" fmla="*/ 23 h 686154"/>
              <a:gd name="connsiteX2" fmla="*/ 1358510 w 1452669"/>
              <a:gd name="connsiteY2" fmla="*/ 492367 h 686154"/>
              <a:gd name="connsiteX3" fmla="*/ 1452669 w 1452669"/>
              <a:gd name="connsiteY3" fmla="*/ 492366 h 686154"/>
              <a:gd name="connsiteX4" fmla="*/ 1287143 w 1452669"/>
              <a:gd name="connsiteY4" fmla="*/ 686154 h 686154"/>
              <a:gd name="connsiteX5" fmla="*/ 1056625 w 1452669"/>
              <a:gd name="connsiteY5" fmla="*/ 492366 h 686154"/>
              <a:gd name="connsiteX6" fmla="*/ 1148627 w 1452669"/>
              <a:gd name="connsiteY6" fmla="*/ 492366 h 686154"/>
              <a:gd name="connsiteX7" fmla="*/ 662770 w 1452669"/>
              <a:gd name="connsiteY7" fmla="*/ 140116 h 686154"/>
              <a:gd name="connsiteX8" fmla="*/ 0 w 1452669"/>
              <a:gd name="connsiteY8" fmla="*/ 686154 h 68615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9476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80755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586570 w 1452669"/>
              <a:gd name="connsiteY7" fmla="*/ 13249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7801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902044 h 1069684"/>
              <a:gd name="connsiteX1" fmla="*/ 747602 w 1452669"/>
              <a:gd name="connsiteY1" fmla="*/ 13 h 1069684"/>
              <a:gd name="connsiteX2" fmla="*/ 1358510 w 1452669"/>
              <a:gd name="connsiteY2" fmla="*/ 708257 h 1069684"/>
              <a:gd name="connsiteX3" fmla="*/ 1452669 w 1452669"/>
              <a:gd name="connsiteY3" fmla="*/ 708256 h 1069684"/>
              <a:gd name="connsiteX4" fmla="*/ 1287143 w 1452669"/>
              <a:gd name="connsiteY4" fmla="*/ 1069684 h 1069684"/>
              <a:gd name="connsiteX5" fmla="*/ 1056625 w 1452669"/>
              <a:gd name="connsiteY5" fmla="*/ 708256 h 1069684"/>
              <a:gd name="connsiteX6" fmla="*/ 1148627 w 1452669"/>
              <a:gd name="connsiteY6" fmla="*/ 708256 h 1069684"/>
              <a:gd name="connsiteX7" fmla="*/ 632290 w 1452669"/>
              <a:gd name="connsiteY7" fmla="*/ 302666 h 1069684"/>
              <a:gd name="connsiteX8" fmla="*/ 0 w 1452669"/>
              <a:gd name="connsiteY8" fmla="*/ 902044 h 1069684"/>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1056625 w 1522519"/>
              <a:gd name="connsiteY5" fmla="*/ 63206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923275 w 1522519"/>
              <a:gd name="connsiteY5" fmla="*/ 74001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929625 w 1522519"/>
              <a:gd name="connsiteY5" fmla="*/ 72731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23638"/>
              <a:gd name="connsiteX1" fmla="*/ 703152 w 1522519"/>
              <a:gd name="connsiteY1" fmla="*/ 17 h 923638"/>
              <a:gd name="connsiteX2" fmla="*/ 1358510 w 1522519"/>
              <a:gd name="connsiteY2" fmla="*/ 632061 h 923638"/>
              <a:gd name="connsiteX3" fmla="*/ 1522519 w 1522519"/>
              <a:gd name="connsiteY3" fmla="*/ 505060 h 923638"/>
              <a:gd name="connsiteX4" fmla="*/ 1458593 w 1522519"/>
              <a:gd name="connsiteY4" fmla="*/ 923638 h 923638"/>
              <a:gd name="connsiteX5" fmla="*/ 929625 w 1522519"/>
              <a:gd name="connsiteY5" fmla="*/ 727310 h 923638"/>
              <a:gd name="connsiteX6" fmla="*/ 1148627 w 1522519"/>
              <a:gd name="connsiteY6" fmla="*/ 632060 h 923638"/>
              <a:gd name="connsiteX7" fmla="*/ 632290 w 1522519"/>
              <a:gd name="connsiteY7" fmla="*/ 226470 h 923638"/>
              <a:gd name="connsiteX8" fmla="*/ 0 w 1522519"/>
              <a:gd name="connsiteY8" fmla="*/ 825848 h 9236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48627 w 1522519"/>
              <a:gd name="connsiteY6" fmla="*/ 6320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48627 w 1522519"/>
              <a:gd name="connsiteY6" fmla="*/ 67651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16925 w 1522519"/>
              <a:gd name="connsiteY5" fmla="*/ 8162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16925 w 1522519"/>
              <a:gd name="connsiteY5" fmla="*/ 7781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66969"/>
              <a:gd name="connsiteY0" fmla="*/ 825848 h 936338"/>
              <a:gd name="connsiteX1" fmla="*/ 703152 w 1566969"/>
              <a:gd name="connsiteY1" fmla="*/ 17 h 936338"/>
              <a:gd name="connsiteX2" fmla="*/ 1358510 w 1566969"/>
              <a:gd name="connsiteY2" fmla="*/ 632061 h 936338"/>
              <a:gd name="connsiteX3" fmla="*/ 1566969 w 1566969"/>
              <a:gd name="connsiteY3" fmla="*/ 524110 h 936338"/>
              <a:gd name="connsiteX4" fmla="*/ 1426843 w 1566969"/>
              <a:gd name="connsiteY4" fmla="*/ 936338 h 936338"/>
              <a:gd name="connsiteX5" fmla="*/ 916925 w 1566969"/>
              <a:gd name="connsiteY5" fmla="*/ 778110 h 936338"/>
              <a:gd name="connsiteX6" fmla="*/ 1154977 w 1566969"/>
              <a:gd name="connsiteY6" fmla="*/ 670160 h 936338"/>
              <a:gd name="connsiteX7" fmla="*/ 632290 w 1566969"/>
              <a:gd name="connsiteY7" fmla="*/ 226470 h 936338"/>
              <a:gd name="connsiteX8" fmla="*/ 0 w 1566969"/>
              <a:gd name="connsiteY8" fmla="*/ 825848 h 936338"/>
              <a:gd name="connsiteX0" fmla="*/ 0 w 1566969"/>
              <a:gd name="connsiteY0" fmla="*/ 828689 h 939179"/>
              <a:gd name="connsiteX1" fmla="*/ 703152 w 1566969"/>
              <a:gd name="connsiteY1" fmla="*/ 2858 h 939179"/>
              <a:gd name="connsiteX2" fmla="*/ 1345810 w 1566969"/>
              <a:gd name="connsiteY2" fmla="*/ 584102 h 939179"/>
              <a:gd name="connsiteX3" fmla="*/ 1566969 w 1566969"/>
              <a:gd name="connsiteY3" fmla="*/ 526951 h 939179"/>
              <a:gd name="connsiteX4" fmla="*/ 1426843 w 1566969"/>
              <a:gd name="connsiteY4" fmla="*/ 939179 h 939179"/>
              <a:gd name="connsiteX5" fmla="*/ 916925 w 1566969"/>
              <a:gd name="connsiteY5" fmla="*/ 780951 h 939179"/>
              <a:gd name="connsiteX6" fmla="*/ 1154977 w 1566969"/>
              <a:gd name="connsiteY6" fmla="*/ 673001 h 939179"/>
              <a:gd name="connsiteX7" fmla="*/ 632290 w 1566969"/>
              <a:gd name="connsiteY7" fmla="*/ 229311 h 939179"/>
              <a:gd name="connsiteX8" fmla="*/ 0 w 1566969"/>
              <a:gd name="connsiteY8" fmla="*/ 828689 h 939179"/>
              <a:gd name="connsiteX0" fmla="*/ 0 w 1566969"/>
              <a:gd name="connsiteY0" fmla="*/ 829732 h 940222"/>
              <a:gd name="connsiteX1" fmla="*/ 703152 w 1566969"/>
              <a:gd name="connsiteY1" fmla="*/ 3901 h 940222"/>
              <a:gd name="connsiteX2" fmla="*/ 1345810 w 1566969"/>
              <a:gd name="connsiteY2" fmla="*/ 585145 h 940222"/>
              <a:gd name="connsiteX3" fmla="*/ 1566969 w 1566969"/>
              <a:gd name="connsiteY3" fmla="*/ 527994 h 940222"/>
              <a:gd name="connsiteX4" fmla="*/ 1426843 w 1566969"/>
              <a:gd name="connsiteY4" fmla="*/ 940222 h 940222"/>
              <a:gd name="connsiteX5" fmla="*/ 916925 w 1566969"/>
              <a:gd name="connsiteY5" fmla="*/ 781994 h 940222"/>
              <a:gd name="connsiteX6" fmla="*/ 1154977 w 1566969"/>
              <a:gd name="connsiteY6" fmla="*/ 674044 h 940222"/>
              <a:gd name="connsiteX7" fmla="*/ 632290 w 1566969"/>
              <a:gd name="connsiteY7" fmla="*/ 230354 h 940222"/>
              <a:gd name="connsiteX8" fmla="*/ 0 w 1566969"/>
              <a:gd name="connsiteY8" fmla="*/ 829732 h 940222"/>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6738 h 937228"/>
              <a:gd name="connsiteX1" fmla="*/ 703152 w 1566969"/>
              <a:gd name="connsiteY1" fmla="*/ 907 h 937228"/>
              <a:gd name="connsiteX2" fmla="*/ 1345810 w 1566969"/>
              <a:gd name="connsiteY2" fmla="*/ 582151 h 937228"/>
              <a:gd name="connsiteX3" fmla="*/ 1566969 w 1566969"/>
              <a:gd name="connsiteY3" fmla="*/ 525000 h 937228"/>
              <a:gd name="connsiteX4" fmla="*/ 1426843 w 1566969"/>
              <a:gd name="connsiteY4" fmla="*/ 937228 h 937228"/>
              <a:gd name="connsiteX5" fmla="*/ 916925 w 1566969"/>
              <a:gd name="connsiteY5" fmla="*/ 779000 h 937228"/>
              <a:gd name="connsiteX6" fmla="*/ 1154977 w 1566969"/>
              <a:gd name="connsiteY6" fmla="*/ 671050 h 937228"/>
              <a:gd name="connsiteX7" fmla="*/ 632290 w 1566969"/>
              <a:gd name="connsiteY7" fmla="*/ 227360 h 937228"/>
              <a:gd name="connsiteX8" fmla="*/ 0 w 1566969"/>
              <a:gd name="connsiteY8" fmla="*/ 826738 h 937228"/>
              <a:gd name="connsiteX0" fmla="*/ 0 w 1566969"/>
              <a:gd name="connsiteY0" fmla="*/ 825857 h 936347"/>
              <a:gd name="connsiteX1" fmla="*/ 703152 w 1566969"/>
              <a:gd name="connsiteY1" fmla="*/ 26 h 936347"/>
              <a:gd name="connsiteX2" fmla="*/ 1345810 w 1566969"/>
              <a:gd name="connsiteY2" fmla="*/ 581270 h 936347"/>
              <a:gd name="connsiteX3" fmla="*/ 1566969 w 1566969"/>
              <a:gd name="connsiteY3" fmla="*/ 524119 h 936347"/>
              <a:gd name="connsiteX4" fmla="*/ 1426843 w 1566969"/>
              <a:gd name="connsiteY4" fmla="*/ 936347 h 936347"/>
              <a:gd name="connsiteX5" fmla="*/ 916925 w 1566969"/>
              <a:gd name="connsiteY5" fmla="*/ 778119 h 936347"/>
              <a:gd name="connsiteX6" fmla="*/ 1154977 w 1566969"/>
              <a:gd name="connsiteY6" fmla="*/ 670169 h 936347"/>
              <a:gd name="connsiteX7" fmla="*/ 632290 w 1566969"/>
              <a:gd name="connsiteY7" fmla="*/ 226479 h 936347"/>
              <a:gd name="connsiteX8" fmla="*/ 0 w 1566969"/>
              <a:gd name="connsiteY8" fmla="*/ 825857 h 936347"/>
              <a:gd name="connsiteX0" fmla="*/ 0 w 1566969"/>
              <a:gd name="connsiteY0" fmla="*/ 825851 h 936341"/>
              <a:gd name="connsiteX1" fmla="*/ 703152 w 1566969"/>
              <a:gd name="connsiteY1" fmla="*/ 20 h 936341"/>
              <a:gd name="connsiteX2" fmla="*/ 1345810 w 1566969"/>
              <a:gd name="connsiteY2" fmla="*/ 581264 h 936341"/>
              <a:gd name="connsiteX3" fmla="*/ 1566969 w 1566969"/>
              <a:gd name="connsiteY3" fmla="*/ 524113 h 936341"/>
              <a:gd name="connsiteX4" fmla="*/ 1426843 w 1566969"/>
              <a:gd name="connsiteY4" fmla="*/ 936341 h 936341"/>
              <a:gd name="connsiteX5" fmla="*/ 916925 w 1566969"/>
              <a:gd name="connsiteY5" fmla="*/ 778113 h 936341"/>
              <a:gd name="connsiteX6" fmla="*/ 1154977 w 1566969"/>
              <a:gd name="connsiteY6" fmla="*/ 670163 h 936341"/>
              <a:gd name="connsiteX7" fmla="*/ 632290 w 1566969"/>
              <a:gd name="connsiteY7" fmla="*/ 226473 h 936341"/>
              <a:gd name="connsiteX8" fmla="*/ 0 w 1566969"/>
              <a:gd name="connsiteY8" fmla="*/ 825851 h 936341"/>
              <a:gd name="connsiteX0" fmla="*/ 0 w 1566969"/>
              <a:gd name="connsiteY0" fmla="*/ 829766 h 940256"/>
              <a:gd name="connsiteX1" fmla="*/ 703152 w 1566969"/>
              <a:gd name="connsiteY1" fmla="*/ 3935 h 940256"/>
              <a:gd name="connsiteX2" fmla="*/ 1415660 w 1566969"/>
              <a:gd name="connsiteY2" fmla="*/ 578829 h 940256"/>
              <a:gd name="connsiteX3" fmla="*/ 1566969 w 1566969"/>
              <a:gd name="connsiteY3" fmla="*/ 528028 h 940256"/>
              <a:gd name="connsiteX4" fmla="*/ 1426843 w 1566969"/>
              <a:gd name="connsiteY4" fmla="*/ 940256 h 940256"/>
              <a:gd name="connsiteX5" fmla="*/ 916925 w 1566969"/>
              <a:gd name="connsiteY5" fmla="*/ 782028 h 940256"/>
              <a:gd name="connsiteX6" fmla="*/ 1154977 w 1566969"/>
              <a:gd name="connsiteY6" fmla="*/ 674078 h 940256"/>
              <a:gd name="connsiteX7" fmla="*/ 632290 w 1566969"/>
              <a:gd name="connsiteY7" fmla="*/ 230388 h 940256"/>
              <a:gd name="connsiteX8" fmla="*/ 0 w 1566969"/>
              <a:gd name="connsiteY8" fmla="*/ 829766 h 940256"/>
              <a:gd name="connsiteX0" fmla="*/ 0 w 1566969"/>
              <a:gd name="connsiteY0" fmla="*/ 829766 h 940256"/>
              <a:gd name="connsiteX1" fmla="*/ 703152 w 1566969"/>
              <a:gd name="connsiteY1" fmla="*/ 3935 h 940256"/>
              <a:gd name="connsiteX2" fmla="*/ 1415660 w 1566969"/>
              <a:gd name="connsiteY2" fmla="*/ 578829 h 940256"/>
              <a:gd name="connsiteX3" fmla="*/ 1566969 w 1566969"/>
              <a:gd name="connsiteY3" fmla="*/ 528028 h 940256"/>
              <a:gd name="connsiteX4" fmla="*/ 1426843 w 1566969"/>
              <a:gd name="connsiteY4" fmla="*/ 940256 h 940256"/>
              <a:gd name="connsiteX5" fmla="*/ 916925 w 1566969"/>
              <a:gd name="connsiteY5" fmla="*/ 782028 h 940256"/>
              <a:gd name="connsiteX6" fmla="*/ 1154977 w 1566969"/>
              <a:gd name="connsiteY6" fmla="*/ 674078 h 940256"/>
              <a:gd name="connsiteX7" fmla="*/ 632290 w 1566969"/>
              <a:gd name="connsiteY7" fmla="*/ 230388 h 940256"/>
              <a:gd name="connsiteX8" fmla="*/ 0 w 1566969"/>
              <a:gd name="connsiteY8" fmla="*/ 829766 h 940256"/>
              <a:gd name="connsiteX0" fmla="*/ 0 w 1566969"/>
              <a:gd name="connsiteY0" fmla="*/ 830965 h 941455"/>
              <a:gd name="connsiteX1" fmla="*/ 703152 w 1566969"/>
              <a:gd name="connsiteY1" fmla="*/ 5134 h 941455"/>
              <a:gd name="connsiteX2" fmla="*/ 1415660 w 1566969"/>
              <a:gd name="connsiteY2" fmla="*/ 580028 h 941455"/>
              <a:gd name="connsiteX3" fmla="*/ 1566969 w 1566969"/>
              <a:gd name="connsiteY3" fmla="*/ 529227 h 941455"/>
              <a:gd name="connsiteX4" fmla="*/ 1426843 w 1566969"/>
              <a:gd name="connsiteY4" fmla="*/ 941455 h 941455"/>
              <a:gd name="connsiteX5" fmla="*/ 916925 w 1566969"/>
              <a:gd name="connsiteY5" fmla="*/ 783227 h 941455"/>
              <a:gd name="connsiteX6" fmla="*/ 1154977 w 1566969"/>
              <a:gd name="connsiteY6" fmla="*/ 675277 h 941455"/>
              <a:gd name="connsiteX7" fmla="*/ 632290 w 1566969"/>
              <a:gd name="connsiteY7" fmla="*/ 231587 h 941455"/>
              <a:gd name="connsiteX8" fmla="*/ 0 w 1566969"/>
              <a:gd name="connsiteY8" fmla="*/ 830965 h 941455"/>
              <a:gd name="connsiteX0" fmla="*/ 0 w 1566969"/>
              <a:gd name="connsiteY0" fmla="*/ 832452 h 942942"/>
              <a:gd name="connsiteX1" fmla="*/ 703152 w 1566969"/>
              <a:gd name="connsiteY1" fmla="*/ 6621 h 942942"/>
              <a:gd name="connsiteX2" fmla="*/ 1415660 w 1566969"/>
              <a:gd name="connsiteY2" fmla="*/ 581515 h 942942"/>
              <a:gd name="connsiteX3" fmla="*/ 1566969 w 1566969"/>
              <a:gd name="connsiteY3" fmla="*/ 530714 h 942942"/>
              <a:gd name="connsiteX4" fmla="*/ 1426843 w 1566969"/>
              <a:gd name="connsiteY4" fmla="*/ 942942 h 942942"/>
              <a:gd name="connsiteX5" fmla="*/ 916925 w 1566969"/>
              <a:gd name="connsiteY5" fmla="*/ 784714 h 942942"/>
              <a:gd name="connsiteX6" fmla="*/ 1154977 w 1566969"/>
              <a:gd name="connsiteY6" fmla="*/ 676764 h 942942"/>
              <a:gd name="connsiteX7" fmla="*/ 632290 w 1566969"/>
              <a:gd name="connsiteY7" fmla="*/ 233074 h 942942"/>
              <a:gd name="connsiteX8" fmla="*/ 0 w 1566969"/>
              <a:gd name="connsiteY8" fmla="*/ 832452 h 942942"/>
              <a:gd name="connsiteX0" fmla="*/ 0 w 1566969"/>
              <a:gd name="connsiteY0" fmla="*/ 830633 h 941123"/>
              <a:gd name="connsiteX1" fmla="*/ 703152 w 1566969"/>
              <a:gd name="connsiteY1" fmla="*/ 4802 h 941123"/>
              <a:gd name="connsiteX2" fmla="*/ 1415660 w 1566969"/>
              <a:gd name="connsiteY2" fmla="*/ 579696 h 941123"/>
              <a:gd name="connsiteX3" fmla="*/ 1566969 w 1566969"/>
              <a:gd name="connsiteY3" fmla="*/ 528895 h 941123"/>
              <a:gd name="connsiteX4" fmla="*/ 1426843 w 1566969"/>
              <a:gd name="connsiteY4" fmla="*/ 941123 h 941123"/>
              <a:gd name="connsiteX5" fmla="*/ 916925 w 1566969"/>
              <a:gd name="connsiteY5" fmla="*/ 782895 h 941123"/>
              <a:gd name="connsiteX6" fmla="*/ 1154977 w 1566969"/>
              <a:gd name="connsiteY6" fmla="*/ 674945 h 941123"/>
              <a:gd name="connsiteX7" fmla="*/ 632290 w 1566969"/>
              <a:gd name="connsiteY7" fmla="*/ 231255 h 941123"/>
              <a:gd name="connsiteX8" fmla="*/ 0 w 1566969"/>
              <a:gd name="connsiteY8" fmla="*/ 830633 h 941123"/>
              <a:gd name="connsiteX0" fmla="*/ 0 w 1566969"/>
              <a:gd name="connsiteY0" fmla="*/ 830338 h 940828"/>
              <a:gd name="connsiteX1" fmla="*/ 703152 w 1566969"/>
              <a:gd name="connsiteY1" fmla="*/ 4507 h 940828"/>
              <a:gd name="connsiteX2" fmla="*/ 1415660 w 1566969"/>
              <a:gd name="connsiteY2" fmla="*/ 579401 h 940828"/>
              <a:gd name="connsiteX3" fmla="*/ 1566969 w 1566969"/>
              <a:gd name="connsiteY3" fmla="*/ 528600 h 940828"/>
              <a:gd name="connsiteX4" fmla="*/ 1426843 w 1566969"/>
              <a:gd name="connsiteY4" fmla="*/ 940828 h 940828"/>
              <a:gd name="connsiteX5" fmla="*/ 916925 w 1566969"/>
              <a:gd name="connsiteY5" fmla="*/ 782600 h 940828"/>
              <a:gd name="connsiteX6" fmla="*/ 1154977 w 1566969"/>
              <a:gd name="connsiteY6" fmla="*/ 674650 h 940828"/>
              <a:gd name="connsiteX7" fmla="*/ 632290 w 1566969"/>
              <a:gd name="connsiteY7" fmla="*/ 230960 h 940828"/>
              <a:gd name="connsiteX8" fmla="*/ 0 w 1566969"/>
              <a:gd name="connsiteY8" fmla="*/ 830338 h 940828"/>
              <a:gd name="connsiteX0" fmla="*/ 0 w 1630469"/>
              <a:gd name="connsiteY0" fmla="*/ 830338 h 940828"/>
              <a:gd name="connsiteX1" fmla="*/ 703152 w 1630469"/>
              <a:gd name="connsiteY1" fmla="*/ 4507 h 940828"/>
              <a:gd name="connsiteX2" fmla="*/ 1415660 w 1630469"/>
              <a:gd name="connsiteY2" fmla="*/ 579401 h 940828"/>
              <a:gd name="connsiteX3" fmla="*/ 1630469 w 1630469"/>
              <a:gd name="connsiteY3" fmla="*/ 509550 h 940828"/>
              <a:gd name="connsiteX4" fmla="*/ 1426843 w 1630469"/>
              <a:gd name="connsiteY4" fmla="*/ 940828 h 940828"/>
              <a:gd name="connsiteX5" fmla="*/ 916925 w 1630469"/>
              <a:gd name="connsiteY5" fmla="*/ 782600 h 940828"/>
              <a:gd name="connsiteX6" fmla="*/ 1154977 w 1630469"/>
              <a:gd name="connsiteY6" fmla="*/ 674650 h 940828"/>
              <a:gd name="connsiteX7" fmla="*/ 632290 w 1630469"/>
              <a:gd name="connsiteY7" fmla="*/ 230960 h 940828"/>
              <a:gd name="connsiteX8" fmla="*/ 0 w 1630469"/>
              <a:gd name="connsiteY8" fmla="*/ 830338 h 940828"/>
              <a:gd name="connsiteX0" fmla="*/ 0 w 1630469"/>
              <a:gd name="connsiteY0" fmla="*/ 830338 h 1105928"/>
              <a:gd name="connsiteX1" fmla="*/ 703152 w 1630469"/>
              <a:gd name="connsiteY1" fmla="*/ 4507 h 1105928"/>
              <a:gd name="connsiteX2" fmla="*/ 1415660 w 1630469"/>
              <a:gd name="connsiteY2" fmla="*/ 579401 h 1105928"/>
              <a:gd name="connsiteX3" fmla="*/ 1630469 w 1630469"/>
              <a:gd name="connsiteY3" fmla="*/ 509550 h 1105928"/>
              <a:gd name="connsiteX4" fmla="*/ 1426843 w 1630469"/>
              <a:gd name="connsiteY4" fmla="*/ 1105928 h 1105928"/>
              <a:gd name="connsiteX5" fmla="*/ 916925 w 1630469"/>
              <a:gd name="connsiteY5" fmla="*/ 782600 h 1105928"/>
              <a:gd name="connsiteX6" fmla="*/ 1154977 w 1630469"/>
              <a:gd name="connsiteY6" fmla="*/ 674650 h 1105928"/>
              <a:gd name="connsiteX7" fmla="*/ 632290 w 1630469"/>
              <a:gd name="connsiteY7" fmla="*/ 230960 h 1105928"/>
              <a:gd name="connsiteX8" fmla="*/ 0 w 1630469"/>
              <a:gd name="connsiteY8" fmla="*/ 830338 h 1105928"/>
              <a:gd name="connsiteX0" fmla="*/ 0 w 1630469"/>
              <a:gd name="connsiteY0" fmla="*/ 830338 h 1042428"/>
              <a:gd name="connsiteX1" fmla="*/ 703152 w 1630469"/>
              <a:gd name="connsiteY1" fmla="*/ 4507 h 1042428"/>
              <a:gd name="connsiteX2" fmla="*/ 1415660 w 1630469"/>
              <a:gd name="connsiteY2" fmla="*/ 579401 h 1042428"/>
              <a:gd name="connsiteX3" fmla="*/ 1630469 w 1630469"/>
              <a:gd name="connsiteY3" fmla="*/ 509550 h 1042428"/>
              <a:gd name="connsiteX4" fmla="*/ 1464943 w 1630469"/>
              <a:gd name="connsiteY4" fmla="*/ 1042428 h 1042428"/>
              <a:gd name="connsiteX5" fmla="*/ 916925 w 1630469"/>
              <a:gd name="connsiteY5" fmla="*/ 782600 h 1042428"/>
              <a:gd name="connsiteX6" fmla="*/ 1154977 w 1630469"/>
              <a:gd name="connsiteY6" fmla="*/ 674650 h 1042428"/>
              <a:gd name="connsiteX7" fmla="*/ 632290 w 1630469"/>
              <a:gd name="connsiteY7" fmla="*/ 230960 h 1042428"/>
              <a:gd name="connsiteX8" fmla="*/ 0 w 1630469"/>
              <a:gd name="connsiteY8" fmla="*/ 830338 h 1042428"/>
              <a:gd name="connsiteX0" fmla="*/ 0 w 1630469"/>
              <a:gd name="connsiteY0" fmla="*/ 830338 h 1080528"/>
              <a:gd name="connsiteX1" fmla="*/ 703152 w 1630469"/>
              <a:gd name="connsiteY1" fmla="*/ 4507 h 1080528"/>
              <a:gd name="connsiteX2" fmla="*/ 1415660 w 1630469"/>
              <a:gd name="connsiteY2" fmla="*/ 579401 h 1080528"/>
              <a:gd name="connsiteX3" fmla="*/ 1630469 w 1630469"/>
              <a:gd name="connsiteY3" fmla="*/ 509550 h 1080528"/>
              <a:gd name="connsiteX4" fmla="*/ 1464943 w 1630469"/>
              <a:gd name="connsiteY4" fmla="*/ 1080528 h 1080528"/>
              <a:gd name="connsiteX5" fmla="*/ 916925 w 1630469"/>
              <a:gd name="connsiteY5" fmla="*/ 782600 h 1080528"/>
              <a:gd name="connsiteX6" fmla="*/ 1154977 w 1630469"/>
              <a:gd name="connsiteY6" fmla="*/ 674650 h 1080528"/>
              <a:gd name="connsiteX7" fmla="*/ 632290 w 1630469"/>
              <a:gd name="connsiteY7" fmla="*/ 230960 h 1080528"/>
              <a:gd name="connsiteX8" fmla="*/ 0 w 1630469"/>
              <a:gd name="connsiteY8" fmla="*/ 830338 h 1080528"/>
              <a:gd name="connsiteX0" fmla="*/ 0 w 1630469"/>
              <a:gd name="connsiteY0" fmla="*/ 835869 h 1086059"/>
              <a:gd name="connsiteX1" fmla="*/ 703152 w 1630469"/>
              <a:gd name="connsiteY1" fmla="*/ 10038 h 1086059"/>
              <a:gd name="connsiteX2" fmla="*/ 1415660 w 1630469"/>
              <a:gd name="connsiteY2" fmla="*/ 584932 h 1086059"/>
              <a:gd name="connsiteX3" fmla="*/ 1630469 w 1630469"/>
              <a:gd name="connsiteY3" fmla="*/ 515081 h 1086059"/>
              <a:gd name="connsiteX4" fmla="*/ 1464943 w 1630469"/>
              <a:gd name="connsiteY4" fmla="*/ 1086059 h 1086059"/>
              <a:gd name="connsiteX5" fmla="*/ 916925 w 1630469"/>
              <a:gd name="connsiteY5" fmla="*/ 788131 h 1086059"/>
              <a:gd name="connsiteX6" fmla="*/ 1154977 w 1630469"/>
              <a:gd name="connsiteY6" fmla="*/ 680181 h 1086059"/>
              <a:gd name="connsiteX7" fmla="*/ 632290 w 1630469"/>
              <a:gd name="connsiteY7" fmla="*/ 236491 h 1086059"/>
              <a:gd name="connsiteX8" fmla="*/ 0 w 1630469"/>
              <a:gd name="connsiteY8" fmla="*/ 835869 h 1086059"/>
              <a:gd name="connsiteX0" fmla="*/ 0 w 1630469"/>
              <a:gd name="connsiteY0" fmla="*/ 834355 h 1084545"/>
              <a:gd name="connsiteX1" fmla="*/ 703152 w 1630469"/>
              <a:gd name="connsiteY1" fmla="*/ 8524 h 1084545"/>
              <a:gd name="connsiteX2" fmla="*/ 1415660 w 1630469"/>
              <a:gd name="connsiteY2" fmla="*/ 583418 h 1084545"/>
              <a:gd name="connsiteX3" fmla="*/ 1630469 w 1630469"/>
              <a:gd name="connsiteY3" fmla="*/ 513567 h 1084545"/>
              <a:gd name="connsiteX4" fmla="*/ 1464943 w 1630469"/>
              <a:gd name="connsiteY4" fmla="*/ 1084545 h 1084545"/>
              <a:gd name="connsiteX5" fmla="*/ 916925 w 1630469"/>
              <a:gd name="connsiteY5" fmla="*/ 786617 h 1084545"/>
              <a:gd name="connsiteX6" fmla="*/ 1154977 w 1630469"/>
              <a:gd name="connsiteY6" fmla="*/ 678667 h 1084545"/>
              <a:gd name="connsiteX7" fmla="*/ 632290 w 1630469"/>
              <a:gd name="connsiteY7" fmla="*/ 234977 h 1084545"/>
              <a:gd name="connsiteX8" fmla="*/ 0 w 1630469"/>
              <a:gd name="connsiteY8" fmla="*/ 834355 h 1084545"/>
              <a:gd name="connsiteX0" fmla="*/ 0 w 1630469"/>
              <a:gd name="connsiteY0" fmla="*/ 828167 h 1078357"/>
              <a:gd name="connsiteX1" fmla="*/ 601552 w 1630469"/>
              <a:gd name="connsiteY1" fmla="*/ 8686 h 1078357"/>
              <a:gd name="connsiteX2" fmla="*/ 1415660 w 1630469"/>
              <a:gd name="connsiteY2" fmla="*/ 577230 h 1078357"/>
              <a:gd name="connsiteX3" fmla="*/ 1630469 w 1630469"/>
              <a:gd name="connsiteY3" fmla="*/ 507379 h 1078357"/>
              <a:gd name="connsiteX4" fmla="*/ 1464943 w 1630469"/>
              <a:gd name="connsiteY4" fmla="*/ 1078357 h 1078357"/>
              <a:gd name="connsiteX5" fmla="*/ 916925 w 1630469"/>
              <a:gd name="connsiteY5" fmla="*/ 780429 h 1078357"/>
              <a:gd name="connsiteX6" fmla="*/ 1154977 w 1630469"/>
              <a:gd name="connsiteY6" fmla="*/ 672479 h 1078357"/>
              <a:gd name="connsiteX7" fmla="*/ 632290 w 1630469"/>
              <a:gd name="connsiteY7" fmla="*/ 228789 h 1078357"/>
              <a:gd name="connsiteX8" fmla="*/ 0 w 1630469"/>
              <a:gd name="connsiteY8" fmla="*/ 828167 h 1078357"/>
              <a:gd name="connsiteX0" fmla="*/ 0 w 1630469"/>
              <a:gd name="connsiteY0" fmla="*/ 828167 h 1078357"/>
              <a:gd name="connsiteX1" fmla="*/ 620602 w 1630469"/>
              <a:gd name="connsiteY1" fmla="*/ 8686 h 1078357"/>
              <a:gd name="connsiteX2" fmla="*/ 1415660 w 1630469"/>
              <a:gd name="connsiteY2" fmla="*/ 577230 h 1078357"/>
              <a:gd name="connsiteX3" fmla="*/ 1630469 w 1630469"/>
              <a:gd name="connsiteY3" fmla="*/ 507379 h 1078357"/>
              <a:gd name="connsiteX4" fmla="*/ 1464943 w 1630469"/>
              <a:gd name="connsiteY4" fmla="*/ 1078357 h 1078357"/>
              <a:gd name="connsiteX5" fmla="*/ 916925 w 1630469"/>
              <a:gd name="connsiteY5" fmla="*/ 780429 h 1078357"/>
              <a:gd name="connsiteX6" fmla="*/ 1154977 w 1630469"/>
              <a:gd name="connsiteY6" fmla="*/ 672479 h 1078357"/>
              <a:gd name="connsiteX7" fmla="*/ 632290 w 1630469"/>
              <a:gd name="connsiteY7" fmla="*/ 228789 h 1078357"/>
              <a:gd name="connsiteX8" fmla="*/ 0 w 1630469"/>
              <a:gd name="connsiteY8" fmla="*/ 828167 h 1078357"/>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469" h="1076902">
                <a:moveTo>
                  <a:pt x="0" y="826712"/>
                </a:moveTo>
                <a:cubicBezTo>
                  <a:pt x="95419" y="405853"/>
                  <a:pt x="264009" y="61754"/>
                  <a:pt x="620602" y="7231"/>
                </a:cubicBezTo>
                <a:cubicBezTo>
                  <a:pt x="977195" y="-47292"/>
                  <a:pt x="1342067" y="212819"/>
                  <a:pt x="1415660" y="575775"/>
                </a:cubicBezTo>
                <a:lnTo>
                  <a:pt x="1630469" y="505924"/>
                </a:lnTo>
                <a:lnTo>
                  <a:pt x="1464943" y="1076902"/>
                </a:lnTo>
                <a:lnTo>
                  <a:pt x="916925" y="778974"/>
                </a:lnTo>
                <a:lnTo>
                  <a:pt x="1154977" y="671024"/>
                </a:lnTo>
                <a:cubicBezTo>
                  <a:pt x="1062872" y="454507"/>
                  <a:pt x="817122" y="233674"/>
                  <a:pt x="632290" y="227334"/>
                </a:cubicBezTo>
                <a:cubicBezTo>
                  <a:pt x="410372" y="236772"/>
                  <a:pt x="304631" y="319201"/>
                  <a:pt x="0" y="826712"/>
                </a:cubicBezTo>
                <a:close/>
              </a:path>
            </a:pathLst>
          </a:custGeom>
          <a:solidFill>
            <a:srgbClr val="FF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400" b="0" dirty="0">
              <a:solidFill>
                <a:srgbClr val="000000"/>
              </a:solidFill>
              <a:latin typeface="+mj-ea"/>
              <a:ea typeface="+mj-ea"/>
            </a:endParaRPr>
          </a:p>
        </p:txBody>
      </p:sp>
      <p:sp>
        <p:nvSpPr>
          <p:cNvPr id="110" name="環状矢印 19"/>
          <p:cNvSpPr/>
          <p:nvPr/>
        </p:nvSpPr>
        <p:spPr>
          <a:xfrm rot="1447221" flipH="1">
            <a:off x="5428000" y="4162595"/>
            <a:ext cx="1028042" cy="421982"/>
          </a:xfrm>
          <a:custGeom>
            <a:avLst/>
            <a:gdLst>
              <a:gd name="connsiteX0" fmla="*/ 99011 w 1584176"/>
              <a:gd name="connsiteY0" fmla="*/ 792088 h 1584176"/>
              <a:gd name="connsiteX1" fmla="*/ 694213 w 1584176"/>
              <a:gd name="connsiteY1" fmla="*/ 105957 h 1584176"/>
              <a:gd name="connsiteX2" fmla="*/ 1457521 w 1584176"/>
              <a:gd name="connsiteY2" fmla="*/ 598301 h 1584176"/>
              <a:gd name="connsiteX3" fmla="*/ 1551680 w 1584176"/>
              <a:gd name="connsiteY3" fmla="*/ 598300 h 1584176"/>
              <a:gd name="connsiteX4" fmla="*/ 1386154 w 1584176"/>
              <a:gd name="connsiteY4" fmla="*/ 792088 h 1584176"/>
              <a:gd name="connsiteX5" fmla="*/ 1155636 w 1584176"/>
              <a:gd name="connsiteY5" fmla="*/ 598300 h 1584176"/>
              <a:gd name="connsiteX6" fmla="*/ 1247638 w 1584176"/>
              <a:gd name="connsiteY6" fmla="*/ 598300 h 1584176"/>
              <a:gd name="connsiteX7" fmla="*/ 693201 w 1584176"/>
              <a:gd name="connsiteY7" fmla="*/ 307010 h 1584176"/>
              <a:gd name="connsiteX8" fmla="*/ 297033 w 1584176"/>
              <a:gd name="connsiteY8" fmla="*/ 792088 h 1584176"/>
              <a:gd name="connsiteX9" fmla="*/ 99011 w 1584176"/>
              <a:gd name="connsiteY9" fmla="*/ 792088 h 1584176"/>
              <a:gd name="connsiteX0" fmla="*/ 1 w 1452670"/>
              <a:gd name="connsiteY0" fmla="*/ 693134 h 694788"/>
              <a:gd name="connsiteX1" fmla="*/ 595203 w 1452670"/>
              <a:gd name="connsiteY1" fmla="*/ 7003 h 694788"/>
              <a:gd name="connsiteX2" fmla="*/ 1358511 w 1452670"/>
              <a:gd name="connsiteY2" fmla="*/ 499347 h 694788"/>
              <a:gd name="connsiteX3" fmla="*/ 1452670 w 1452670"/>
              <a:gd name="connsiteY3" fmla="*/ 499346 h 694788"/>
              <a:gd name="connsiteX4" fmla="*/ 1287144 w 1452670"/>
              <a:gd name="connsiteY4" fmla="*/ 693134 h 694788"/>
              <a:gd name="connsiteX5" fmla="*/ 1056626 w 1452670"/>
              <a:gd name="connsiteY5" fmla="*/ 499346 h 694788"/>
              <a:gd name="connsiteX6" fmla="*/ 1148628 w 1452670"/>
              <a:gd name="connsiteY6" fmla="*/ 499346 h 694788"/>
              <a:gd name="connsiteX7" fmla="*/ 594191 w 1452670"/>
              <a:gd name="connsiteY7" fmla="*/ 208056 h 694788"/>
              <a:gd name="connsiteX8" fmla="*/ 1 w 1452670"/>
              <a:gd name="connsiteY8" fmla="*/ 693134 h 694788"/>
              <a:gd name="connsiteX0" fmla="*/ 155 w 1452824"/>
              <a:gd name="connsiteY0" fmla="*/ 693134 h 694788"/>
              <a:gd name="connsiteX1" fmla="*/ 595357 w 1452824"/>
              <a:gd name="connsiteY1" fmla="*/ 7003 h 694788"/>
              <a:gd name="connsiteX2" fmla="*/ 1358665 w 1452824"/>
              <a:gd name="connsiteY2" fmla="*/ 499347 h 694788"/>
              <a:gd name="connsiteX3" fmla="*/ 1452824 w 1452824"/>
              <a:gd name="connsiteY3" fmla="*/ 499346 h 694788"/>
              <a:gd name="connsiteX4" fmla="*/ 1287298 w 1452824"/>
              <a:gd name="connsiteY4" fmla="*/ 693134 h 694788"/>
              <a:gd name="connsiteX5" fmla="*/ 1056780 w 1452824"/>
              <a:gd name="connsiteY5" fmla="*/ 499346 h 694788"/>
              <a:gd name="connsiteX6" fmla="*/ 1148782 w 1452824"/>
              <a:gd name="connsiteY6" fmla="*/ 499346 h 694788"/>
              <a:gd name="connsiteX7" fmla="*/ 594345 w 1452824"/>
              <a:gd name="connsiteY7" fmla="*/ 208056 h 694788"/>
              <a:gd name="connsiteX8" fmla="*/ 155 w 1452824"/>
              <a:gd name="connsiteY8" fmla="*/ 693134 h 694788"/>
              <a:gd name="connsiteX0" fmla="*/ 1 w 1452670"/>
              <a:gd name="connsiteY0" fmla="*/ 693134 h 694788"/>
              <a:gd name="connsiteX1" fmla="*/ 595203 w 1452670"/>
              <a:gd name="connsiteY1" fmla="*/ 7003 h 694788"/>
              <a:gd name="connsiteX2" fmla="*/ 1358511 w 1452670"/>
              <a:gd name="connsiteY2" fmla="*/ 499347 h 694788"/>
              <a:gd name="connsiteX3" fmla="*/ 1452670 w 1452670"/>
              <a:gd name="connsiteY3" fmla="*/ 499346 h 694788"/>
              <a:gd name="connsiteX4" fmla="*/ 1287144 w 1452670"/>
              <a:gd name="connsiteY4" fmla="*/ 693134 h 694788"/>
              <a:gd name="connsiteX5" fmla="*/ 1056626 w 1452670"/>
              <a:gd name="connsiteY5" fmla="*/ 499346 h 694788"/>
              <a:gd name="connsiteX6" fmla="*/ 1148628 w 1452670"/>
              <a:gd name="connsiteY6" fmla="*/ 499346 h 694788"/>
              <a:gd name="connsiteX7" fmla="*/ 594191 w 1452670"/>
              <a:gd name="connsiteY7" fmla="*/ 208056 h 694788"/>
              <a:gd name="connsiteX8" fmla="*/ 1 w 1452670"/>
              <a:gd name="connsiteY8" fmla="*/ 693134 h 694788"/>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693134 h 693134"/>
              <a:gd name="connsiteX1" fmla="*/ 595202 w 1452669"/>
              <a:gd name="connsiteY1" fmla="*/ 7003 h 693134"/>
              <a:gd name="connsiteX2" fmla="*/ 1358510 w 1452669"/>
              <a:gd name="connsiteY2" fmla="*/ 499347 h 693134"/>
              <a:gd name="connsiteX3" fmla="*/ 1452669 w 1452669"/>
              <a:gd name="connsiteY3" fmla="*/ 499346 h 693134"/>
              <a:gd name="connsiteX4" fmla="*/ 1287143 w 1452669"/>
              <a:gd name="connsiteY4" fmla="*/ 693134 h 693134"/>
              <a:gd name="connsiteX5" fmla="*/ 1056625 w 1452669"/>
              <a:gd name="connsiteY5" fmla="*/ 499346 h 693134"/>
              <a:gd name="connsiteX6" fmla="*/ 1148627 w 1452669"/>
              <a:gd name="connsiteY6" fmla="*/ 499346 h 693134"/>
              <a:gd name="connsiteX7" fmla="*/ 594190 w 1452669"/>
              <a:gd name="connsiteY7" fmla="*/ 208056 h 693134"/>
              <a:gd name="connsiteX8" fmla="*/ 0 w 1452669"/>
              <a:gd name="connsiteY8" fmla="*/ 693134 h 693134"/>
              <a:gd name="connsiteX0" fmla="*/ 0 w 1452669"/>
              <a:gd name="connsiteY0" fmla="*/ 760270 h 760270"/>
              <a:gd name="connsiteX1" fmla="*/ 625682 w 1452669"/>
              <a:gd name="connsiteY1" fmla="*/ 5559 h 760270"/>
              <a:gd name="connsiteX2" fmla="*/ 1358510 w 1452669"/>
              <a:gd name="connsiteY2" fmla="*/ 566483 h 760270"/>
              <a:gd name="connsiteX3" fmla="*/ 1452669 w 1452669"/>
              <a:gd name="connsiteY3" fmla="*/ 566482 h 760270"/>
              <a:gd name="connsiteX4" fmla="*/ 1287143 w 1452669"/>
              <a:gd name="connsiteY4" fmla="*/ 760270 h 760270"/>
              <a:gd name="connsiteX5" fmla="*/ 1056625 w 1452669"/>
              <a:gd name="connsiteY5" fmla="*/ 566482 h 760270"/>
              <a:gd name="connsiteX6" fmla="*/ 1148627 w 1452669"/>
              <a:gd name="connsiteY6" fmla="*/ 566482 h 760270"/>
              <a:gd name="connsiteX7" fmla="*/ 594190 w 1452669"/>
              <a:gd name="connsiteY7" fmla="*/ 275192 h 760270"/>
              <a:gd name="connsiteX8" fmla="*/ 0 w 1452669"/>
              <a:gd name="connsiteY8" fmla="*/ 760270 h 760270"/>
              <a:gd name="connsiteX0" fmla="*/ 0 w 1452669"/>
              <a:gd name="connsiteY0" fmla="*/ 754740 h 754740"/>
              <a:gd name="connsiteX1" fmla="*/ 625682 w 1452669"/>
              <a:gd name="connsiteY1" fmla="*/ 29 h 754740"/>
              <a:gd name="connsiteX2" fmla="*/ 1358510 w 1452669"/>
              <a:gd name="connsiteY2" fmla="*/ 560953 h 754740"/>
              <a:gd name="connsiteX3" fmla="*/ 1452669 w 1452669"/>
              <a:gd name="connsiteY3" fmla="*/ 560952 h 754740"/>
              <a:gd name="connsiteX4" fmla="*/ 1287143 w 1452669"/>
              <a:gd name="connsiteY4" fmla="*/ 754740 h 754740"/>
              <a:gd name="connsiteX5" fmla="*/ 1056625 w 1452669"/>
              <a:gd name="connsiteY5" fmla="*/ 560952 h 754740"/>
              <a:gd name="connsiteX6" fmla="*/ 1148627 w 1452669"/>
              <a:gd name="connsiteY6" fmla="*/ 560952 h 754740"/>
              <a:gd name="connsiteX7" fmla="*/ 594190 w 1452669"/>
              <a:gd name="connsiteY7" fmla="*/ 269662 h 754740"/>
              <a:gd name="connsiteX8" fmla="*/ 0 w 1452669"/>
              <a:gd name="connsiteY8" fmla="*/ 754740 h 754740"/>
              <a:gd name="connsiteX0" fmla="*/ 0 w 1452669"/>
              <a:gd name="connsiteY0" fmla="*/ 754754 h 754754"/>
              <a:gd name="connsiteX1" fmla="*/ 625682 w 1452669"/>
              <a:gd name="connsiteY1" fmla="*/ 43 h 754754"/>
              <a:gd name="connsiteX2" fmla="*/ 1358510 w 1452669"/>
              <a:gd name="connsiteY2" fmla="*/ 560967 h 754754"/>
              <a:gd name="connsiteX3" fmla="*/ 1452669 w 1452669"/>
              <a:gd name="connsiteY3" fmla="*/ 560966 h 754754"/>
              <a:gd name="connsiteX4" fmla="*/ 1287143 w 1452669"/>
              <a:gd name="connsiteY4" fmla="*/ 754754 h 754754"/>
              <a:gd name="connsiteX5" fmla="*/ 1056625 w 1452669"/>
              <a:gd name="connsiteY5" fmla="*/ 560966 h 754754"/>
              <a:gd name="connsiteX6" fmla="*/ 1148627 w 1452669"/>
              <a:gd name="connsiteY6" fmla="*/ 560966 h 754754"/>
              <a:gd name="connsiteX7" fmla="*/ 594190 w 1452669"/>
              <a:gd name="connsiteY7" fmla="*/ 269676 h 754754"/>
              <a:gd name="connsiteX8" fmla="*/ 0 w 1452669"/>
              <a:gd name="connsiteY8" fmla="*/ 754754 h 754754"/>
              <a:gd name="connsiteX0" fmla="*/ 0 w 1452669"/>
              <a:gd name="connsiteY0" fmla="*/ 701422 h 701422"/>
              <a:gd name="connsiteX1" fmla="*/ 747602 w 1452669"/>
              <a:gd name="connsiteY1" fmla="*/ 51 h 701422"/>
              <a:gd name="connsiteX2" fmla="*/ 1358510 w 1452669"/>
              <a:gd name="connsiteY2" fmla="*/ 507635 h 701422"/>
              <a:gd name="connsiteX3" fmla="*/ 1452669 w 1452669"/>
              <a:gd name="connsiteY3" fmla="*/ 507634 h 701422"/>
              <a:gd name="connsiteX4" fmla="*/ 1287143 w 1452669"/>
              <a:gd name="connsiteY4" fmla="*/ 701422 h 701422"/>
              <a:gd name="connsiteX5" fmla="*/ 1056625 w 1452669"/>
              <a:gd name="connsiteY5" fmla="*/ 507634 h 701422"/>
              <a:gd name="connsiteX6" fmla="*/ 1148627 w 1452669"/>
              <a:gd name="connsiteY6" fmla="*/ 507634 h 701422"/>
              <a:gd name="connsiteX7" fmla="*/ 594190 w 1452669"/>
              <a:gd name="connsiteY7" fmla="*/ 216344 h 701422"/>
              <a:gd name="connsiteX8" fmla="*/ 0 w 1452669"/>
              <a:gd name="connsiteY8" fmla="*/ 701422 h 701422"/>
              <a:gd name="connsiteX0" fmla="*/ 0 w 1452669"/>
              <a:gd name="connsiteY0" fmla="*/ 686184 h 686184"/>
              <a:gd name="connsiteX1" fmla="*/ 770462 w 1452669"/>
              <a:gd name="connsiteY1" fmla="*/ 53 h 686184"/>
              <a:gd name="connsiteX2" fmla="*/ 1358510 w 1452669"/>
              <a:gd name="connsiteY2" fmla="*/ 492397 h 686184"/>
              <a:gd name="connsiteX3" fmla="*/ 1452669 w 1452669"/>
              <a:gd name="connsiteY3" fmla="*/ 492396 h 686184"/>
              <a:gd name="connsiteX4" fmla="*/ 1287143 w 1452669"/>
              <a:gd name="connsiteY4" fmla="*/ 686184 h 686184"/>
              <a:gd name="connsiteX5" fmla="*/ 1056625 w 1452669"/>
              <a:gd name="connsiteY5" fmla="*/ 492396 h 686184"/>
              <a:gd name="connsiteX6" fmla="*/ 1148627 w 1452669"/>
              <a:gd name="connsiteY6" fmla="*/ 492396 h 686184"/>
              <a:gd name="connsiteX7" fmla="*/ 594190 w 1452669"/>
              <a:gd name="connsiteY7" fmla="*/ 201106 h 686184"/>
              <a:gd name="connsiteX8" fmla="*/ 0 w 1452669"/>
              <a:gd name="connsiteY8" fmla="*/ 686184 h 686184"/>
              <a:gd name="connsiteX0" fmla="*/ 0 w 1452669"/>
              <a:gd name="connsiteY0" fmla="*/ 686184 h 686184"/>
              <a:gd name="connsiteX1" fmla="*/ 747602 w 1452669"/>
              <a:gd name="connsiteY1" fmla="*/ 53 h 686184"/>
              <a:gd name="connsiteX2" fmla="*/ 1358510 w 1452669"/>
              <a:gd name="connsiteY2" fmla="*/ 492397 h 686184"/>
              <a:gd name="connsiteX3" fmla="*/ 1452669 w 1452669"/>
              <a:gd name="connsiteY3" fmla="*/ 492396 h 686184"/>
              <a:gd name="connsiteX4" fmla="*/ 1287143 w 1452669"/>
              <a:gd name="connsiteY4" fmla="*/ 686184 h 686184"/>
              <a:gd name="connsiteX5" fmla="*/ 1056625 w 1452669"/>
              <a:gd name="connsiteY5" fmla="*/ 492396 h 686184"/>
              <a:gd name="connsiteX6" fmla="*/ 1148627 w 1452669"/>
              <a:gd name="connsiteY6" fmla="*/ 492396 h 686184"/>
              <a:gd name="connsiteX7" fmla="*/ 594190 w 1452669"/>
              <a:gd name="connsiteY7" fmla="*/ 201106 h 686184"/>
              <a:gd name="connsiteX8" fmla="*/ 0 w 1452669"/>
              <a:gd name="connsiteY8" fmla="*/ 686184 h 686184"/>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594190 w 1452669"/>
              <a:gd name="connsiteY7" fmla="*/ 20109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754210 w 1452669"/>
              <a:gd name="connsiteY7" fmla="*/ 1477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754210 w 1452669"/>
              <a:gd name="connsiteY7" fmla="*/ 1477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571330 w 1452669"/>
              <a:gd name="connsiteY7" fmla="*/ 22395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72 h 686172"/>
              <a:gd name="connsiteX1" fmla="*/ 747602 w 1452669"/>
              <a:gd name="connsiteY1" fmla="*/ 41 h 686172"/>
              <a:gd name="connsiteX2" fmla="*/ 1358510 w 1452669"/>
              <a:gd name="connsiteY2" fmla="*/ 492385 h 686172"/>
              <a:gd name="connsiteX3" fmla="*/ 1452669 w 1452669"/>
              <a:gd name="connsiteY3" fmla="*/ 492384 h 686172"/>
              <a:gd name="connsiteX4" fmla="*/ 1287143 w 1452669"/>
              <a:gd name="connsiteY4" fmla="*/ 686172 h 686172"/>
              <a:gd name="connsiteX5" fmla="*/ 1056625 w 1452669"/>
              <a:gd name="connsiteY5" fmla="*/ 492384 h 686172"/>
              <a:gd name="connsiteX6" fmla="*/ 1148627 w 1452669"/>
              <a:gd name="connsiteY6" fmla="*/ 492384 h 686172"/>
              <a:gd name="connsiteX7" fmla="*/ 662770 w 1452669"/>
              <a:gd name="connsiteY7" fmla="*/ 140134 h 686172"/>
              <a:gd name="connsiteX8" fmla="*/ 0 w 1452669"/>
              <a:gd name="connsiteY8" fmla="*/ 686172 h 686172"/>
              <a:gd name="connsiteX0" fmla="*/ 0 w 1452669"/>
              <a:gd name="connsiteY0" fmla="*/ 686154 h 686154"/>
              <a:gd name="connsiteX1" fmla="*/ 747602 w 1452669"/>
              <a:gd name="connsiteY1" fmla="*/ 23 h 686154"/>
              <a:gd name="connsiteX2" fmla="*/ 1358510 w 1452669"/>
              <a:gd name="connsiteY2" fmla="*/ 492367 h 686154"/>
              <a:gd name="connsiteX3" fmla="*/ 1452669 w 1452669"/>
              <a:gd name="connsiteY3" fmla="*/ 492366 h 686154"/>
              <a:gd name="connsiteX4" fmla="*/ 1287143 w 1452669"/>
              <a:gd name="connsiteY4" fmla="*/ 686154 h 686154"/>
              <a:gd name="connsiteX5" fmla="*/ 1056625 w 1452669"/>
              <a:gd name="connsiteY5" fmla="*/ 492366 h 686154"/>
              <a:gd name="connsiteX6" fmla="*/ 1148627 w 1452669"/>
              <a:gd name="connsiteY6" fmla="*/ 492366 h 686154"/>
              <a:gd name="connsiteX7" fmla="*/ 662770 w 1452669"/>
              <a:gd name="connsiteY7" fmla="*/ 140116 h 686154"/>
              <a:gd name="connsiteX8" fmla="*/ 0 w 1452669"/>
              <a:gd name="connsiteY8" fmla="*/ 686154 h 686154"/>
              <a:gd name="connsiteX0" fmla="*/ 0 w 1452669"/>
              <a:gd name="connsiteY0" fmla="*/ 686154 h 686154"/>
              <a:gd name="connsiteX1" fmla="*/ 747602 w 1452669"/>
              <a:gd name="connsiteY1" fmla="*/ 23 h 686154"/>
              <a:gd name="connsiteX2" fmla="*/ 1358510 w 1452669"/>
              <a:gd name="connsiteY2" fmla="*/ 492367 h 686154"/>
              <a:gd name="connsiteX3" fmla="*/ 1452669 w 1452669"/>
              <a:gd name="connsiteY3" fmla="*/ 492366 h 686154"/>
              <a:gd name="connsiteX4" fmla="*/ 1287143 w 1452669"/>
              <a:gd name="connsiteY4" fmla="*/ 686154 h 686154"/>
              <a:gd name="connsiteX5" fmla="*/ 1056625 w 1452669"/>
              <a:gd name="connsiteY5" fmla="*/ 492366 h 686154"/>
              <a:gd name="connsiteX6" fmla="*/ 1148627 w 1452669"/>
              <a:gd name="connsiteY6" fmla="*/ 492366 h 686154"/>
              <a:gd name="connsiteX7" fmla="*/ 662770 w 1452669"/>
              <a:gd name="connsiteY7" fmla="*/ 140116 h 686154"/>
              <a:gd name="connsiteX8" fmla="*/ 0 w 1452669"/>
              <a:gd name="connsiteY8" fmla="*/ 686154 h 68615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9476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6277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807550 w 1452669"/>
              <a:gd name="connsiteY7" fmla="*/ 14011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586570 w 1452669"/>
              <a:gd name="connsiteY7" fmla="*/ 13249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7801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686154 h 853794"/>
              <a:gd name="connsiteX1" fmla="*/ 747602 w 1452669"/>
              <a:gd name="connsiteY1" fmla="*/ 23 h 853794"/>
              <a:gd name="connsiteX2" fmla="*/ 1358510 w 1452669"/>
              <a:gd name="connsiteY2" fmla="*/ 492367 h 853794"/>
              <a:gd name="connsiteX3" fmla="*/ 1452669 w 1452669"/>
              <a:gd name="connsiteY3" fmla="*/ 492366 h 853794"/>
              <a:gd name="connsiteX4" fmla="*/ 1287143 w 1452669"/>
              <a:gd name="connsiteY4" fmla="*/ 853794 h 853794"/>
              <a:gd name="connsiteX5" fmla="*/ 1056625 w 1452669"/>
              <a:gd name="connsiteY5" fmla="*/ 492366 h 853794"/>
              <a:gd name="connsiteX6" fmla="*/ 1148627 w 1452669"/>
              <a:gd name="connsiteY6" fmla="*/ 492366 h 853794"/>
              <a:gd name="connsiteX7" fmla="*/ 632290 w 1452669"/>
              <a:gd name="connsiteY7" fmla="*/ 86776 h 853794"/>
              <a:gd name="connsiteX8" fmla="*/ 0 w 1452669"/>
              <a:gd name="connsiteY8" fmla="*/ 686154 h 853794"/>
              <a:gd name="connsiteX0" fmla="*/ 0 w 1452669"/>
              <a:gd name="connsiteY0" fmla="*/ 902044 h 1069684"/>
              <a:gd name="connsiteX1" fmla="*/ 747602 w 1452669"/>
              <a:gd name="connsiteY1" fmla="*/ 13 h 1069684"/>
              <a:gd name="connsiteX2" fmla="*/ 1358510 w 1452669"/>
              <a:gd name="connsiteY2" fmla="*/ 708257 h 1069684"/>
              <a:gd name="connsiteX3" fmla="*/ 1452669 w 1452669"/>
              <a:gd name="connsiteY3" fmla="*/ 708256 h 1069684"/>
              <a:gd name="connsiteX4" fmla="*/ 1287143 w 1452669"/>
              <a:gd name="connsiteY4" fmla="*/ 1069684 h 1069684"/>
              <a:gd name="connsiteX5" fmla="*/ 1056625 w 1452669"/>
              <a:gd name="connsiteY5" fmla="*/ 708256 h 1069684"/>
              <a:gd name="connsiteX6" fmla="*/ 1148627 w 1452669"/>
              <a:gd name="connsiteY6" fmla="*/ 708256 h 1069684"/>
              <a:gd name="connsiteX7" fmla="*/ 632290 w 1452669"/>
              <a:gd name="connsiteY7" fmla="*/ 302666 h 1069684"/>
              <a:gd name="connsiteX8" fmla="*/ 0 w 1452669"/>
              <a:gd name="connsiteY8" fmla="*/ 902044 h 1069684"/>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452669"/>
              <a:gd name="connsiteY0" fmla="*/ 825848 h 993488"/>
              <a:gd name="connsiteX1" fmla="*/ 703152 w 1452669"/>
              <a:gd name="connsiteY1" fmla="*/ 17 h 993488"/>
              <a:gd name="connsiteX2" fmla="*/ 1358510 w 1452669"/>
              <a:gd name="connsiteY2" fmla="*/ 632061 h 993488"/>
              <a:gd name="connsiteX3" fmla="*/ 1452669 w 1452669"/>
              <a:gd name="connsiteY3" fmla="*/ 632060 h 993488"/>
              <a:gd name="connsiteX4" fmla="*/ 1287143 w 1452669"/>
              <a:gd name="connsiteY4" fmla="*/ 993488 h 993488"/>
              <a:gd name="connsiteX5" fmla="*/ 1056625 w 1452669"/>
              <a:gd name="connsiteY5" fmla="*/ 632060 h 993488"/>
              <a:gd name="connsiteX6" fmla="*/ 1148627 w 1452669"/>
              <a:gd name="connsiteY6" fmla="*/ 632060 h 993488"/>
              <a:gd name="connsiteX7" fmla="*/ 632290 w 1452669"/>
              <a:gd name="connsiteY7" fmla="*/ 226470 h 993488"/>
              <a:gd name="connsiteX8" fmla="*/ 0 w 145266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1056625 w 1522519"/>
              <a:gd name="connsiteY5" fmla="*/ 63206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923275 w 1522519"/>
              <a:gd name="connsiteY5" fmla="*/ 74001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93488"/>
              <a:gd name="connsiteX1" fmla="*/ 703152 w 1522519"/>
              <a:gd name="connsiteY1" fmla="*/ 17 h 993488"/>
              <a:gd name="connsiteX2" fmla="*/ 1358510 w 1522519"/>
              <a:gd name="connsiteY2" fmla="*/ 632061 h 993488"/>
              <a:gd name="connsiteX3" fmla="*/ 1522519 w 1522519"/>
              <a:gd name="connsiteY3" fmla="*/ 505060 h 993488"/>
              <a:gd name="connsiteX4" fmla="*/ 1287143 w 1522519"/>
              <a:gd name="connsiteY4" fmla="*/ 993488 h 993488"/>
              <a:gd name="connsiteX5" fmla="*/ 929625 w 1522519"/>
              <a:gd name="connsiteY5" fmla="*/ 727310 h 993488"/>
              <a:gd name="connsiteX6" fmla="*/ 1148627 w 1522519"/>
              <a:gd name="connsiteY6" fmla="*/ 632060 h 993488"/>
              <a:gd name="connsiteX7" fmla="*/ 632290 w 1522519"/>
              <a:gd name="connsiteY7" fmla="*/ 226470 h 993488"/>
              <a:gd name="connsiteX8" fmla="*/ 0 w 1522519"/>
              <a:gd name="connsiteY8" fmla="*/ 825848 h 993488"/>
              <a:gd name="connsiteX0" fmla="*/ 0 w 1522519"/>
              <a:gd name="connsiteY0" fmla="*/ 825848 h 923638"/>
              <a:gd name="connsiteX1" fmla="*/ 703152 w 1522519"/>
              <a:gd name="connsiteY1" fmla="*/ 17 h 923638"/>
              <a:gd name="connsiteX2" fmla="*/ 1358510 w 1522519"/>
              <a:gd name="connsiteY2" fmla="*/ 632061 h 923638"/>
              <a:gd name="connsiteX3" fmla="*/ 1522519 w 1522519"/>
              <a:gd name="connsiteY3" fmla="*/ 505060 h 923638"/>
              <a:gd name="connsiteX4" fmla="*/ 1458593 w 1522519"/>
              <a:gd name="connsiteY4" fmla="*/ 923638 h 923638"/>
              <a:gd name="connsiteX5" fmla="*/ 929625 w 1522519"/>
              <a:gd name="connsiteY5" fmla="*/ 727310 h 923638"/>
              <a:gd name="connsiteX6" fmla="*/ 1148627 w 1522519"/>
              <a:gd name="connsiteY6" fmla="*/ 632060 h 923638"/>
              <a:gd name="connsiteX7" fmla="*/ 632290 w 1522519"/>
              <a:gd name="connsiteY7" fmla="*/ 226470 h 923638"/>
              <a:gd name="connsiteX8" fmla="*/ 0 w 1522519"/>
              <a:gd name="connsiteY8" fmla="*/ 825848 h 9236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48627 w 1522519"/>
              <a:gd name="connsiteY6" fmla="*/ 6320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48627 w 1522519"/>
              <a:gd name="connsiteY6" fmla="*/ 67651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29625 w 1522519"/>
              <a:gd name="connsiteY5" fmla="*/ 7273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16925 w 1522519"/>
              <a:gd name="connsiteY5" fmla="*/ 8162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22519"/>
              <a:gd name="connsiteY0" fmla="*/ 825848 h 936338"/>
              <a:gd name="connsiteX1" fmla="*/ 703152 w 1522519"/>
              <a:gd name="connsiteY1" fmla="*/ 17 h 936338"/>
              <a:gd name="connsiteX2" fmla="*/ 1358510 w 1522519"/>
              <a:gd name="connsiteY2" fmla="*/ 632061 h 936338"/>
              <a:gd name="connsiteX3" fmla="*/ 1522519 w 1522519"/>
              <a:gd name="connsiteY3" fmla="*/ 505060 h 936338"/>
              <a:gd name="connsiteX4" fmla="*/ 1426843 w 1522519"/>
              <a:gd name="connsiteY4" fmla="*/ 936338 h 936338"/>
              <a:gd name="connsiteX5" fmla="*/ 916925 w 1522519"/>
              <a:gd name="connsiteY5" fmla="*/ 778110 h 936338"/>
              <a:gd name="connsiteX6" fmla="*/ 1154977 w 1522519"/>
              <a:gd name="connsiteY6" fmla="*/ 670160 h 936338"/>
              <a:gd name="connsiteX7" fmla="*/ 632290 w 1522519"/>
              <a:gd name="connsiteY7" fmla="*/ 226470 h 936338"/>
              <a:gd name="connsiteX8" fmla="*/ 0 w 1522519"/>
              <a:gd name="connsiteY8" fmla="*/ 825848 h 936338"/>
              <a:gd name="connsiteX0" fmla="*/ 0 w 1566969"/>
              <a:gd name="connsiteY0" fmla="*/ 825848 h 936338"/>
              <a:gd name="connsiteX1" fmla="*/ 703152 w 1566969"/>
              <a:gd name="connsiteY1" fmla="*/ 17 h 936338"/>
              <a:gd name="connsiteX2" fmla="*/ 1358510 w 1566969"/>
              <a:gd name="connsiteY2" fmla="*/ 632061 h 936338"/>
              <a:gd name="connsiteX3" fmla="*/ 1566969 w 1566969"/>
              <a:gd name="connsiteY3" fmla="*/ 524110 h 936338"/>
              <a:gd name="connsiteX4" fmla="*/ 1426843 w 1566969"/>
              <a:gd name="connsiteY4" fmla="*/ 936338 h 936338"/>
              <a:gd name="connsiteX5" fmla="*/ 916925 w 1566969"/>
              <a:gd name="connsiteY5" fmla="*/ 778110 h 936338"/>
              <a:gd name="connsiteX6" fmla="*/ 1154977 w 1566969"/>
              <a:gd name="connsiteY6" fmla="*/ 670160 h 936338"/>
              <a:gd name="connsiteX7" fmla="*/ 632290 w 1566969"/>
              <a:gd name="connsiteY7" fmla="*/ 226470 h 936338"/>
              <a:gd name="connsiteX8" fmla="*/ 0 w 1566969"/>
              <a:gd name="connsiteY8" fmla="*/ 825848 h 936338"/>
              <a:gd name="connsiteX0" fmla="*/ 0 w 1566969"/>
              <a:gd name="connsiteY0" fmla="*/ 828689 h 939179"/>
              <a:gd name="connsiteX1" fmla="*/ 703152 w 1566969"/>
              <a:gd name="connsiteY1" fmla="*/ 2858 h 939179"/>
              <a:gd name="connsiteX2" fmla="*/ 1345810 w 1566969"/>
              <a:gd name="connsiteY2" fmla="*/ 584102 h 939179"/>
              <a:gd name="connsiteX3" fmla="*/ 1566969 w 1566969"/>
              <a:gd name="connsiteY3" fmla="*/ 526951 h 939179"/>
              <a:gd name="connsiteX4" fmla="*/ 1426843 w 1566969"/>
              <a:gd name="connsiteY4" fmla="*/ 939179 h 939179"/>
              <a:gd name="connsiteX5" fmla="*/ 916925 w 1566969"/>
              <a:gd name="connsiteY5" fmla="*/ 780951 h 939179"/>
              <a:gd name="connsiteX6" fmla="*/ 1154977 w 1566969"/>
              <a:gd name="connsiteY6" fmla="*/ 673001 h 939179"/>
              <a:gd name="connsiteX7" fmla="*/ 632290 w 1566969"/>
              <a:gd name="connsiteY7" fmla="*/ 229311 h 939179"/>
              <a:gd name="connsiteX8" fmla="*/ 0 w 1566969"/>
              <a:gd name="connsiteY8" fmla="*/ 828689 h 939179"/>
              <a:gd name="connsiteX0" fmla="*/ 0 w 1566969"/>
              <a:gd name="connsiteY0" fmla="*/ 829732 h 940222"/>
              <a:gd name="connsiteX1" fmla="*/ 703152 w 1566969"/>
              <a:gd name="connsiteY1" fmla="*/ 3901 h 940222"/>
              <a:gd name="connsiteX2" fmla="*/ 1345810 w 1566969"/>
              <a:gd name="connsiteY2" fmla="*/ 585145 h 940222"/>
              <a:gd name="connsiteX3" fmla="*/ 1566969 w 1566969"/>
              <a:gd name="connsiteY3" fmla="*/ 527994 h 940222"/>
              <a:gd name="connsiteX4" fmla="*/ 1426843 w 1566969"/>
              <a:gd name="connsiteY4" fmla="*/ 940222 h 940222"/>
              <a:gd name="connsiteX5" fmla="*/ 916925 w 1566969"/>
              <a:gd name="connsiteY5" fmla="*/ 781994 h 940222"/>
              <a:gd name="connsiteX6" fmla="*/ 1154977 w 1566969"/>
              <a:gd name="connsiteY6" fmla="*/ 674044 h 940222"/>
              <a:gd name="connsiteX7" fmla="*/ 632290 w 1566969"/>
              <a:gd name="connsiteY7" fmla="*/ 230354 h 940222"/>
              <a:gd name="connsiteX8" fmla="*/ 0 w 1566969"/>
              <a:gd name="connsiteY8" fmla="*/ 829732 h 940222"/>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9523 h 940013"/>
              <a:gd name="connsiteX1" fmla="*/ 703152 w 1566969"/>
              <a:gd name="connsiteY1" fmla="*/ 3692 h 940013"/>
              <a:gd name="connsiteX2" fmla="*/ 1345810 w 1566969"/>
              <a:gd name="connsiteY2" fmla="*/ 584936 h 940013"/>
              <a:gd name="connsiteX3" fmla="*/ 1566969 w 1566969"/>
              <a:gd name="connsiteY3" fmla="*/ 527785 h 940013"/>
              <a:gd name="connsiteX4" fmla="*/ 1426843 w 1566969"/>
              <a:gd name="connsiteY4" fmla="*/ 940013 h 940013"/>
              <a:gd name="connsiteX5" fmla="*/ 916925 w 1566969"/>
              <a:gd name="connsiteY5" fmla="*/ 781785 h 940013"/>
              <a:gd name="connsiteX6" fmla="*/ 1154977 w 1566969"/>
              <a:gd name="connsiteY6" fmla="*/ 673835 h 940013"/>
              <a:gd name="connsiteX7" fmla="*/ 632290 w 1566969"/>
              <a:gd name="connsiteY7" fmla="*/ 230145 h 940013"/>
              <a:gd name="connsiteX8" fmla="*/ 0 w 1566969"/>
              <a:gd name="connsiteY8" fmla="*/ 829523 h 940013"/>
              <a:gd name="connsiteX0" fmla="*/ 0 w 1566969"/>
              <a:gd name="connsiteY0" fmla="*/ 826738 h 937228"/>
              <a:gd name="connsiteX1" fmla="*/ 703152 w 1566969"/>
              <a:gd name="connsiteY1" fmla="*/ 907 h 937228"/>
              <a:gd name="connsiteX2" fmla="*/ 1345810 w 1566969"/>
              <a:gd name="connsiteY2" fmla="*/ 582151 h 937228"/>
              <a:gd name="connsiteX3" fmla="*/ 1566969 w 1566969"/>
              <a:gd name="connsiteY3" fmla="*/ 525000 h 937228"/>
              <a:gd name="connsiteX4" fmla="*/ 1426843 w 1566969"/>
              <a:gd name="connsiteY4" fmla="*/ 937228 h 937228"/>
              <a:gd name="connsiteX5" fmla="*/ 916925 w 1566969"/>
              <a:gd name="connsiteY5" fmla="*/ 779000 h 937228"/>
              <a:gd name="connsiteX6" fmla="*/ 1154977 w 1566969"/>
              <a:gd name="connsiteY6" fmla="*/ 671050 h 937228"/>
              <a:gd name="connsiteX7" fmla="*/ 632290 w 1566969"/>
              <a:gd name="connsiteY7" fmla="*/ 227360 h 937228"/>
              <a:gd name="connsiteX8" fmla="*/ 0 w 1566969"/>
              <a:gd name="connsiteY8" fmla="*/ 826738 h 937228"/>
              <a:gd name="connsiteX0" fmla="*/ 0 w 1566969"/>
              <a:gd name="connsiteY0" fmla="*/ 825857 h 936347"/>
              <a:gd name="connsiteX1" fmla="*/ 703152 w 1566969"/>
              <a:gd name="connsiteY1" fmla="*/ 26 h 936347"/>
              <a:gd name="connsiteX2" fmla="*/ 1345810 w 1566969"/>
              <a:gd name="connsiteY2" fmla="*/ 581270 h 936347"/>
              <a:gd name="connsiteX3" fmla="*/ 1566969 w 1566969"/>
              <a:gd name="connsiteY3" fmla="*/ 524119 h 936347"/>
              <a:gd name="connsiteX4" fmla="*/ 1426843 w 1566969"/>
              <a:gd name="connsiteY4" fmla="*/ 936347 h 936347"/>
              <a:gd name="connsiteX5" fmla="*/ 916925 w 1566969"/>
              <a:gd name="connsiteY5" fmla="*/ 778119 h 936347"/>
              <a:gd name="connsiteX6" fmla="*/ 1154977 w 1566969"/>
              <a:gd name="connsiteY6" fmla="*/ 670169 h 936347"/>
              <a:gd name="connsiteX7" fmla="*/ 632290 w 1566969"/>
              <a:gd name="connsiteY7" fmla="*/ 226479 h 936347"/>
              <a:gd name="connsiteX8" fmla="*/ 0 w 1566969"/>
              <a:gd name="connsiteY8" fmla="*/ 825857 h 936347"/>
              <a:gd name="connsiteX0" fmla="*/ 0 w 1566969"/>
              <a:gd name="connsiteY0" fmla="*/ 825851 h 936341"/>
              <a:gd name="connsiteX1" fmla="*/ 703152 w 1566969"/>
              <a:gd name="connsiteY1" fmla="*/ 20 h 936341"/>
              <a:gd name="connsiteX2" fmla="*/ 1345810 w 1566969"/>
              <a:gd name="connsiteY2" fmla="*/ 581264 h 936341"/>
              <a:gd name="connsiteX3" fmla="*/ 1566969 w 1566969"/>
              <a:gd name="connsiteY3" fmla="*/ 524113 h 936341"/>
              <a:gd name="connsiteX4" fmla="*/ 1426843 w 1566969"/>
              <a:gd name="connsiteY4" fmla="*/ 936341 h 936341"/>
              <a:gd name="connsiteX5" fmla="*/ 916925 w 1566969"/>
              <a:gd name="connsiteY5" fmla="*/ 778113 h 936341"/>
              <a:gd name="connsiteX6" fmla="*/ 1154977 w 1566969"/>
              <a:gd name="connsiteY6" fmla="*/ 670163 h 936341"/>
              <a:gd name="connsiteX7" fmla="*/ 632290 w 1566969"/>
              <a:gd name="connsiteY7" fmla="*/ 226473 h 936341"/>
              <a:gd name="connsiteX8" fmla="*/ 0 w 1566969"/>
              <a:gd name="connsiteY8" fmla="*/ 825851 h 936341"/>
              <a:gd name="connsiteX0" fmla="*/ 0 w 1566969"/>
              <a:gd name="connsiteY0" fmla="*/ 829766 h 940256"/>
              <a:gd name="connsiteX1" fmla="*/ 703152 w 1566969"/>
              <a:gd name="connsiteY1" fmla="*/ 3935 h 940256"/>
              <a:gd name="connsiteX2" fmla="*/ 1415660 w 1566969"/>
              <a:gd name="connsiteY2" fmla="*/ 578829 h 940256"/>
              <a:gd name="connsiteX3" fmla="*/ 1566969 w 1566969"/>
              <a:gd name="connsiteY3" fmla="*/ 528028 h 940256"/>
              <a:gd name="connsiteX4" fmla="*/ 1426843 w 1566969"/>
              <a:gd name="connsiteY4" fmla="*/ 940256 h 940256"/>
              <a:gd name="connsiteX5" fmla="*/ 916925 w 1566969"/>
              <a:gd name="connsiteY5" fmla="*/ 782028 h 940256"/>
              <a:gd name="connsiteX6" fmla="*/ 1154977 w 1566969"/>
              <a:gd name="connsiteY6" fmla="*/ 674078 h 940256"/>
              <a:gd name="connsiteX7" fmla="*/ 632290 w 1566969"/>
              <a:gd name="connsiteY7" fmla="*/ 230388 h 940256"/>
              <a:gd name="connsiteX8" fmla="*/ 0 w 1566969"/>
              <a:gd name="connsiteY8" fmla="*/ 829766 h 940256"/>
              <a:gd name="connsiteX0" fmla="*/ 0 w 1566969"/>
              <a:gd name="connsiteY0" fmla="*/ 829766 h 940256"/>
              <a:gd name="connsiteX1" fmla="*/ 703152 w 1566969"/>
              <a:gd name="connsiteY1" fmla="*/ 3935 h 940256"/>
              <a:gd name="connsiteX2" fmla="*/ 1415660 w 1566969"/>
              <a:gd name="connsiteY2" fmla="*/ 578829 h 940256"/>
              <a:gd name="connsiteX3" fmla="*/ 1566969 w 1566969"/>
              <a:gd name="connsiteY3" fmla="*/ 528028 h 940256"/>
              <a:gd name="connsiteX4" fmla="*/ 1426843 w 1566969"/>
              <a:gd name="connsiteY4" fmla="*/ 940256 h 940256"/>
              <a:gd name="connsiteX5" fmla="*/ 916925 w 1566969"/>
              <a:gd name="connsiteY5" fmla="*/ 782028 h 940256"/>
              <a:gd name="connsiteX6" fmla="*/ 1154977 w 1566969"/>
              <a:gd name="connsiteY6" fmla="*/ 674078 h 940256"/>
              <a:gd name="connsiteX7" fmla="*/ 632290 w 1566969"/>
              <a:gd name="connsiteY7" fmla="*/ 230388 h 940256"/>
              <a:gd name="connsiteX8" fmla="*/ 0 w 1566969"/>
              <a:gd name="connsiteY8" fmla="*/ 829766 h 940256"/>
              <a:gd name="connsiteX0" fmla="*/ 0 w 1566969"/>
              <a:gd name="connsiteY0" fmla="*/ 830965 h 941455"/>
              <a:gd name="connsiteX1" fmla="*/ 703152 w 1566969"/>
              <a:gd name="connsiteY1" fmla="*/ 5134 h 941455"/>
              <a:gd name="connsiteX2" fmla="*/ 1415660 w 1566969"/>
              <a:gd name="connsiteY2" fmla="*/ 580028 h 941455"/>
              <a:gd name="connsiteX3" fmla="*/ 1566969 w 1566969"/>
              <a:gd name="connsiteY3" fmla="*/ 529227 h 941455"/>
              <a:gd name="connsiteX4" fmla="*/ 1426843 w 1566969"/>
              <a:gd name="connsiteY4" fmla="*/ 941455 h 941455"/>
              <a:gd name="connsiteX5" fmla="*/ 916925 w 1566969"/>
              <a:gd name="connsiteY5" fmla="*/ 783227 h 941455"/>
              <a:gd name="connsiteX6" fmla="*/ 1154977 w 1566969"/>
              <a:gd name="connsiteY6" fmla="*/ 675277 h 941455"/>
              <a:gd name="connsiteX7" fmla="*/ 632290 w 1566969"/>
              <a:gd name="connsiteY7" fmla="*/ 231587 h 941455"/>
              <a:gd name="connsiteX8" fmla="*/ 0 w 1566969"/>
              <a:gd name="connsiteY8" fmla="*/ 830965 h 941455"/>
              <a:gd name="connsiteX0" fmla="*/ 0 w 1566969"/>
              <a:gd name="connsiteY0" fmla="*/ 832452 h 942942"/>
              <a:gd name="connsiteX1" fmla="*/ 703152 w 1566969"/>
              <a:gd name="connsiteY1" fmla="*/ 6621 h 942942"/>
              <a:gd name="connsiteX2" fmla="*/ 1415660 w 1566969"/>
              <a:gd name="connsiteY2" fmla="*/ 581515 h 942942"/>
              <a:gd name="connsiteX3" fmla="*/ 1566969 w 1566969"/>
              <a:gd name="connsiteY3" fmla="*/ 530714 h 942942"/>
              <a:gd name="connsiteX4" fmla="*/ 1426843 w 1566969"/>
              <a:gd name="connsiteY4" fmla="*/ 942942 h 942942"/>
              <a:gd name="connsiteX5" fmla="*/ 916925 w 1566969"/>
              <a:gd name="connsiteY5" fmla="*/ 784714 h 942942"/>
              <a:gd name="connsiteX6" fmla="*/ 1154977 w 1566969"/>
              <a:gd name="connsiteY6" fmla="*/ 676764 h 942942"/>
              <a:gd name="connsiteX7" fmla="*/ 632290 w 1566969"/>
              <a:gd name="connsiteY7" fmla="*/ 233074 h 942942"/>
              <a:gd name="connsiteX8" fmla="*/ 0 w 1566969"/>
              <a:gd name="connsiteY8" fmla="*/ 832452 h 942942"/>
              <a:gd name="connsiteX0" fmla="*/ 0 w 1566969"/>
              <a:gd name="connsiteY0" fmla="*/ 830633 h 941123"/>
              <a:gd name="connsiteX1" fmla="*/ 703152 w 1566969"/>
              <a:gd name="connsiteY1" fmla="*/ 4802 h 941123"/>
              <a:gd name="connsiteX2" fmla="*/ 1415660 w 1566969"/>
              <a:gd name="connsiteY2" fmla="*/ 579696 h 941123"/>
              <a:gd name="connsiteX3" fmla="*/ 1566969 w 1566969"/>
              <a:gd name="connsiteY3" fmla="*/ 528895 h 941123"/>
              <a:gd name="connsiteX4" fmla="*/ 1426843 w 1566969"/>
              <a:gd name="connsiteY4" fmla="*/ 941123 h 941123"/>
              <a:gd name="connsiteX5" fmla="*/ 916925 w 1566969"/>
              <a:gd name="connsiteY5" fmla="*/ 782895 h 941123"/>
              <a:gd name="connsiteX6" fmla="*/ 1154977 w 1566969"/>
              <a:gd name="connsiteY6" fmla="*/ 674945 h 941123"/>
              <a:gd name="connsiteX7" fmla="*/ 632290 w 1566969"/>
              <a:gd name="connsiteY7" fmla="*/ 231255 h 941123"/>
              <a:gd name="connsiteX8" fmla="*/ 0 w 1566969"/>
              <a:gd name="connsiteY8" fmla="*/ 830633 h 941123"/>
              <a:gd name="connsiteX0" fmla="*/ 0 w 1566969"/>
              <a:gd name="connsiteY0" fmla="*/ 830338 h 940828"/>
              <a:gd name="connsiteX1" fmla="*/ 703152 w 1566969"/>
              <a:gd name="connsiteY1" fmla="*/ 4507 h 940828"/>
              <a:gd name="connsiteX2" fmla="*/ 1415660 w 1566969"/>
              <a:gd name="connsiteY2" fmla="*/ 579401 h 940828"/>
              <a:gd name="connsiteX3" fmla="*/ 1566969 w 1566969"/>
              <a:gd name="connsiteY3" fmla="*/ 528600 h 940828"/>
              <a:gd name="connsiteX4" fmla="*/ 1426843 w 1566969"/>
              <a:gd name="connsiteY4" fmla="*/ 940828 h 940828"/>
              <a:gd name="connsiteX5" fmla="*/ 916925 w 1566969"/>
              <a:gd name="connsiteY5" fmla="*/ 782600 h 940828"/>
              <a:gd name="connsiteX6" fmla="*/ 1154977 w 1566969"/>
              <a:gd name="connsiteY6" fmla="*/ 674650 h 940828"/>
              <a:gd name="connsiteX7" fmla="*/ 632290 w 1566969"/>
              <a:gd name="connsiteY7" fmla="*/ 230960 h 940828"/>
              <a:gd name="connsiteX8" fmla="*/ 0 w 1566969"/>
              <a:gd name="connsiteY8" fmla="*/ 830338 h 940828"/>
              <a:gd name="connsiteX0" fmla="*/ 0 w 1630469"/>
              <a:gd name="connsiteY0" fmla="*/ 830338 h 940828"/>
              <a:gd name="connsiteX1" fmla="*/ 703152 w 1630469"/>
              <a:gd name="connsiteY1" fmla="*/ 4507 h 940828"/>
              <a:gd name="connsiteX2" fmla="*/ 1415660 w 1630469"/>
              <a:gd name="connsiteY2" fmla="*/ 579401 h 940828"/>
              <a:gd name="connsiteX3" fmla="*/ 1630469 w 1630469"/>
              <a:gd name="connsiteY3" fmla="*/ 509550 h 940828"/>
              <a:gd name="connsiteX4" fmla="*/ 1426843 w 1630469"/>
              <a:gd name="connsiteY4" fmla="*/ 940828 h 940828"/>
              <a:gd name="connsiteX5" fmla="*/ 916925 w 1630469"/>
              <a:gd name="connsiteY5" fmla="*/ 782600 h 940828"/>
              <a:gd name="connsiteX6" fmla="*/ 1154977 w 1630469"/>
              <a:gd name="connsiteY6" fmla="*/ 674650 h 940828"/>
              <a:gd name="connsiteX7" fmla="*/ 632290 w 1630469"/>
              <a:gd name="connsiteY7" fmla="*/ 230960 h 940828"/>
              <a:gd name="connsiteX8" fmla="*/ 0 w 1630469"/>
              <a:gd name="connsiteY8" fmla="*/ 830338 h 940828"/>
              <a:gd name="connsiteX0" fmla="*/ 0 w 1630469"/>
              <a:gd name="connsiteY0" fmla="*/ 830338 h 1105928"/>
              <a:gd name="connsiteX1" fmla="*/ 703152 w 1630469"/>
              <a:gd name="connsiteY1" fmla="*/ 4507 h 1105928"/>
              <a:gd name="connsiteX2" fmla="*/ 1415660 w 1630469"/>
              <a:gd name="connsiteY2" fmla="*/ 579401 h 1105928"/>
              <a:gd name="connsiteX3" fmla="*/ 1630469 w 1630469"/>
              <a:gd name="connsiteY3" fmla="*/ 509550 h 1105928"/>
              <a:gd name="connsiteX4" fmla="*/ 1426843 w 1630469"/>
              <a:gd name="connsiteY4" fmla="*/ 1105928 h 1105928"/>
              <a:gd name="connsiteX5" fmla="*/ 916925 w 1630469"/>
              <a:gd name="connsiteY5" fmla="*/ 782600 h 1105928"/>
              <a:gd name="connsiteX6" fmla="*/ 1154977 w 1630469"/>
              <a:gd name="connsiteY6" fmla="*/ 674650 h 1105928"/>
              <a:gd name="connsiteX7" fmla="*/ 632290 w 1630469"/>
              <a:gd name="connsiteY7" fmla="*/ 230960 h 1105928"/>
              <a:gd name="connsiteX8" fmla="*/ 0 w 1630469"/>
              <a:gd name="connsiteY8" fmla="*/ 830338 h 1105928"/>
              <a:gd name="connsiteX0" fmla="*/ 0 w 1630469"/>
              <a:gd name="connsiteY0" fmla="*/ 830338 h 1042428"/>
              <a:gd name="connsiteX1" fmla="*/ 703152 w 1630469"/>
              <a:gd name="connsiteY1" fmla="*/ 4507 h 1042428"/>
              <a:gd name="connsiteX2" fmla="*/ 1415660 w 1630469"/>
              <a:gd name="connsiteY2" fmla="*/ 579401 h 1042428"/>
              <a:gd name="connsiteX3" fmla="*/ 1630469 w 1630469"/>
              <a:gd name="connsiteY3" fmla="*/ 509550 h 1042428"/>
              <a:gd name="connsiteX4" fmla="*/ 1464943 w 1630469"/>
              <a:gd name="connsiteY4" fmla="*/ 1042428 h 1042428"/>
              <a:gd name="connsiteX5" fmla="*/ 916925 w 1630469"/>
              <a:gd name="connsiteY5" fmla="*/ 782600 h 1042428"/>
              <a:gd name="connsiteX6" fmla="*/ 1154977 w 1630469"/>
              <a:gd name="connsiteY6" fmla="*/ 674650 h 1042428"/>
              <a:gd name="connsiteX7" fmla="*/ 632290 w 1630469"/>
              <a:gd name="connsiteY7" fmla="*/ 230960 h 1042428"/>
              <a:gd name="connsiteX8" fmla="*/ 0 w 1630469"/>
              <a:gd name="connsiteY8" fmla="*/ 830338 h 1042428"/>
              <a:gd name="connsiteX0" fmla="*/ 0 w 1630469"/>
              <a:gd name="connsiteY0" fmla="*/ 830338 h 1080528"/>
              <a:gd name="connsiteX1" fmla="*/ 703152 w 1630469"/>
              <a:gd name="connsiteY1" fmla="*/ 4507 h 1080528"/>
              <a:gd name="connsiteX2" fmla="*/ 1415660 w 1630469"/>
              <a:gd name="connsiteY2" fmla="*/ 579401 h 1080528"/>
              <a:gd name="connsiteX3" fmla="*/ 1630469 w 1630469"/>
              <a:gd name="connsiteY3" fmla="*/ 509550 h 1080528"/>
              <a:gd name="connsiteX4" fmla="*/ 1464943 w 1630469"/>
              <a:gd name="connsiteY4" fmla="*/ 1080528 h 1080528"/>
              <a:gd name="connsiteX5" fmla="*/ 916925 w 1630469"/>
              <a:gd name="connsiteY5" fmla="*/ 782600 h 1080528"/>
              <a:gd name="connsiteX6" fmla="*/ 1154977 w 1630469"/>
              <a:gd name="connsiteY6" fmla="*/ 674650 h 1080528"/>
              <a:gd name="connsiteX7" fmla="*/ 632290 w 1630469"/>
              <a:gd name="connsiteY7" fmla="*/ 230960 h 1080528"/>
              <a:gd name="connsiteX8" fmla="*/ 0 w 1630469"/>
              <a:gd name="connsiteY8" fmla="*/ 830338 h 1080528"/>
              <a:gd name="connsiteX0" fmla="*/ 0 w 1630469"/>
              <a:gd name="connsiteY0" fmla="*/ 835869 h 1086059"/>
              <a:gd name="connsiteX1" fmla="*/ 703152 w 1630469"/>
              <a:gd name="connsiteY1" fmla="*/ 10038 h 1086059"/>
              <a:gd name="connsiteX2" fmla="*/ 1415660 w 1630469"/>
              <a:gd name="connsiteY2" fmla="*/ 584932 h 1086059"/>
              <a:gd name="connsiteX3" fmla="*/ 1630469 w 1630469"/>
              <a:gd name="connsiteY3" fmla="*/ 515081 h 1086059"/>
              <a:gd name="connsiteX4" fmla="*/ 1464943 w 1630469"/>
              <a:gd name="connsiteY4" fmla="*/ 1086059 h 1086059"/>
              <a:gd name="connsiteX5" fmla="*/ 916925 w 1630469"/>
              <a:gd name="connsiteY5" fmla="*/ 788131 h 1086059"/>
              <a:gd name="connsiteX6" fmla="*/ 1154977 w 1630469"/>
              <a:gd name="connsiteY6" fmla="*/ 680181 h 1086059"/>
              <a:gd name="connsiteX7" fmla="*/ 632290 w 1630469"/>
              <a:gd name="connsiteY7" fmla="*/ 236491 h 1086059"/>
              <a:gd name="connsiteX8" fmla="*/ 0 w 1630469"/>
              <a:gd name="connsiteY8" fmla="*/ 835869 h 1086059"/>
              <a:gd name="connsiteX0" fmla="*/ 0 w 1630469"/>
              <a:gd name="connsiteY0" fmla="*/ 834355 h 1084545"/>
              <a:gd name="connsiteX1" fmla="*/ 703152 w 1630469"/>
              <a:gd name="connsiteY1" fmla="*/ 8524 h 1084545"/>
              <a:gd name="connsiteX2" fmla="*/ 1415660 w 1630469"/>
              <a:gd name="connsiteY2" fmla="*/ 583418 h 1084545"/>
              <a:gd name="connsiteX3" fmla="*/ 1630469 w 1630469"/>
              <a:gd name="connsiteY3" fmla="*/ 513567 h 1084545"/>
              <a:gd name="connsiteX4" fmla="*/ 1464943 w 1630469"/>
              <a:gd name="connsiteY4" fmla="*/ 1084545 h 1084545"/>
              <a:gd name="connsiteX5" fmla="*/ 916925 w 1630469"/>
              <a:gd name="connsiteY5" fmla="*/ 786617 h 1084545"/>
              <a:gd name="connsiteX6" fmla="*/ 1154977 w 1630469"/>
              <a:gd name="connsiteY6" fmla="*/ 678667 h 1084545"/>
              <a:gd name="connsiteX7" fmla="*/ 632290 w 1630469"/>
              <a:gd name="connsiteY7" fmla="*/ 234977 h 1084545"/>
              <a:gd name="connsiteX8" fmla="*/ 0 w 1630469"/>
              <a:gd name="connsiteY8" fmla="*/ 834355 h 1084545"/>
              <a:gd name="connsiteX0" fmla="*/ 0 w 1630469"/>
              <a:gd name="connsiteY0" fmla="*/ 828167 h 1078357"/>
              <a:gd name="connsiteX1" fmla="*/ 601552 w 1630469"/>
              <a:gd name="connsiteY1" fmla="*/ 8686 h 1078357"/>
              <a:gd name="connsiteX2" fmla="*/ 1415660 w 1630469"/>
              <a:gd name="connsiteY2" fmla="*/ 577230 h 1078357"/>
              <a:gd name="connsiteX3" fmla="*/ 1630469 w 1630469"/>
              <a:gd name="connsiteY3" fmla="*/ 507379 h 1078357"/>
              <a:gd name="connsiteX4" fmla="*/ 1464943 w 1630469"/>
              <a:gd name="connsiteY4" fmla="*/ 1078357 h 1078357"/>
              <a:gd name="connsiteX5" fmla="*/ 916925 w 1630469"/>
              <a:gd name="connsiteY5" fmla="*/ 780429 h 1078357"/>
              <a:gd name="connsiteX6" fmla="*/ 1154977 w 1630469"/>
              <a:gd name="connsiteY6" fmla="*/ 672479 h 1078357"/>
              <a:gd name="connsiteX7" fmla="*/ 632290 w 1630469"/>
              <a:gd name="connsiteY7" fmla="*/ 228789 h 1078357"/>
              <a:gd name="connsiteX8" fmla="*/ 0 w 1630469"/>
              <a:gd name="connsiteY8" fmla="*/ 828167 h 1078357"/>
              <a:gd name="connsiteX0" fmla="*/ 0 w 1630469"/>
              <a:gd name="connsiteY0" fmla="*/ 828167 h 1078357"/>
              <a:gd name="connsiteX1" fmla="*/ 620602 w 1630469"/>
              <a:gd name="connsiteY1" fmla="*/ 8686 h 1078357"/>
              <a:gd name="connsiteX2" fmla="*/ 1415660 w 1630469"/>
              <a:gd name="connsiteY2" fmla="*/ 577230 h 1078357"/>
              <a:gd name="connsiteX3" fmla="*/ 1630469 w 1630469"/>
              <a:gd name="connsiteY3" fmla="*/ 507379 h 1078357"/>
              <a:gd name="connsiteX4" fmla="*/ 1464943 w 1630469"/>
              <a:gd name="connsiteY4" fmla="*/ 1078357 h 1078357"/>
              <a:gd name="connsiteX5" fmla="*/ 916925 w 1630469"/>
              <a:gd name="connsiteY5" fmla="*/ 780429 h 1078357"/>
              <a:gd name="connsiteX6" fmla="*/ 1154977 w 1630469"/>
              <a:gd name="connsiteY6" fmla="*/ 672479 h 1078357"/>
              <a:gd name="connsiteX7" fmla="*/ 632290 w 1630469"/>
              <a:gd name="connsiteY7" fmla="*/ 228789 h 1078357"/>
              <a:gd name="connsiteX8" fmla="*/ 0 w 1630469"/>
              <a:gd name="connsiteY8" fmla="*/ 828167 h 1078357"/>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 name="connsiteX0" fmla="*/ 0 w 1630469"/>
              <a:gd name="connsiteY0" fmla="*/ 826712 h 1076902"/>
              <a:gd name="connsiteX1" fmla="*/ 620602 w 1630469"/>
              <a:gd name="connsiteY1" fmla="*/ 7231 h 1076902"/>
              <a:gd name="connsiteX2" fmla="*/ 1415660 w 1630469"/>
              <a:gd name="connsiteY2" fmla="*/ 575775 h 1076902"/>
              <a:gd name="connsiteX3" fmla="*/ 1630469 w 1630469"/>
              <a:gd name="connsiteY3" fmla="*/ 505924 h 1076902"/>
              <a:gd name="connsiteX4" fmla="*/ 1464943 w 1630469"/>
              <a:gd name="connsiteY4" fmla="*/ 1076902 h 1076902"/>
              <a:gd name="connsiteX5" fmla="*/ 916925 w 1630469"/>
              <a:gd name="connsiteY5" fmla="*/ 778974 h 1076902"/>
              <a:gd name="connsiteX6" fmla="*/ 1154977 w 1630469"/>
              <a:gd name="connsiteY6" fmla="*/ 671024 h 1076902"/>
              <a:gd name="connsiteX7" fmla="*/ 632290 w 1630469"/>
              <a:gd name="connsiteY7" fmla="*/ 227334 h 1076902"/>
              <a:gd name="connsiteX8" fmla="*/ 0 w 1630469"/>
              <a:gd name="connsiteY8" fmla="*/ 826712 h 107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0469" h="1076902">
                <a:moveTo>
                  <a:pt x="0" y="826712"/>
                </a:moveTo>
                <a:cubicBezTo>
                  <a:pt x="95419" y="405853"/>
                  <a:pt x="264009" y="61754"/>
                  <a:pt x="620602" y="7231"/>
                </a:cubicBezTo>
                <a:cubicBezTo>
                  <a:pt x="977195" y="-47292"/>
                  <a:pt x="1342067" y="212819"/>
                  <a:pt x="1415660" y="575775"/>
                </a:cubicBezTo>
                <a:lnTo>
                  <a:pt x="1630469" y="505924"/>
                </a:lnTo>
                <a:lnTo>
                  <a:pt x="1464943" y="1076902"/>
                </a:lnTo>
                <a:lnTo>
                  <a:pt x="916925" y="778974"/>
                </a:lnTo>
                <a:lnTo>
                  <a:pt x="1154977" y="671024"/>
                </a:lnTo>
                <a:cubicBezTo>
                  <a:pt x="1062872" y="454507"/>
                  <a:pt x="817122" y="233674"/>
                  <a:pt x="632290" y="227334"/>
                </a:cubicBezTo>
                <a:cubicBezTo>
                  <a:pt x="410372" y="236772"/>
                  <a:pt x="304631" y="319201"/>
                  <a:pt x="0" y="826712"/>
                </a:cubicBezTo>
                <a:close/>
              </a:path>
            </a:pathLst>
          </a:custGeom>
          <a:solidFill>
            <a:srgbClr val="FF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ja-JP" altLang="en-US" sz="1400" b="0" dirty="0">
              <a:solidFill>
                <a:srgbClr val="000000"/>
              </a:solidFill>
              <a:latin typeface="+mj-ea"/>
              <a:ea typeface="+mj-ea"/>
            </a:endParaRPr>
          </a:p>
        </p:txBody>
      </p:sp>
      <p:sp>
        <p:nvSpPr>
          <p:cNvPr id="3" name="正方形/長方形 2"/>
          <p:cNvSpPr/>
          <p:nvPr/>
        </p:nvSpPr>
        <p:spPr bwMode="auto">
          <a:xfrm>
            <a:off x="890281" y="3454239"/>
            <a:ext cx="1925490" cy="2794303"/>
          </a:xfrm>
          <a:prstGeom prst="rect">
            <a:avLst/>
          </a:prstGeom>
          <a:solidFill>
            <a:schemeClr val="bg1"/>
          </a:solidFill>
          <a:ln w="50800" cmpd="dbl">
            <a:solidFill>
              <a:schemeClr val="tx1"/>
            </a:solidFill>
            <a:miter lim="800000"/>
            <a:headEnd/>
            <a:tailEnd/>
          </a:ln>
          <a:effectLst/>
        </p:spPr>
        <p:txBody>
          <a:bodyPr wrap="square" tIns="108000" rtlCol="0" anchor="t" anchorCtr="0">
            <a:noAutofit/>
          </a:bodyPr>
          <a:lstStyle/>
          <a:p>
            <a:pPr marL="285750" indent="-285750">
              <a:buClr>
                <a:srgbClr val="C00000"/>
              </a:buClr>
              <a:buFont typeface="Wingdings" panose="05000000000000000000" pitchFamily="2" charset="2"/>
              <a:buChar char="p"/>
            </a:pPr>
            <a:r>
              <a:rPr lang="ja-JP" altLang="en-US" sz="1400" dirty="0" smtClean="0">
                <a:solidFill>
                  <a:schemeClr val="tx1"/>
                </a:solidFill>
                <a:latin typeface="+mj-ea"/>
                <a:ea typeface="+mj-ea"/>
              </a:rPr>
              <a:t>生産管理からスタート</a:t>
            </a:r>
            <a:endParaRPr lang="en-US" altLang="ja-JP" sz="1400" dirty="0" smtClean="0">
              <a:solidFill>
                <a:schemeClr val="tx1"/>
              </a:solidFill>
              <a:latin typeface="+mj-ea"/>
              <a:ea typeface="+mj-ea"/>
            </a:endParaRPr>
          </a:p>
          <a:p>
            <a:pPr marL="285750" indent="-285750">
              <a:buClr>
                <a:srgbClr val="C00000"/>
              </a:buClr>
              <a:buFont typeface="Wingdings" panose="05000000000000000000" pitchFamily="2" charset="2"/>
              <a:buChar char="p"/>
            </a:pPr>
            <a:endParaRPr lang="en-US" altLang="ja-JP" sz="1400" dirty="0" smtClean="0">
              <a:solidFill>
                <a:schemeClr val="tx1"/>
              </a:solidFill>
              <a:latin typeface="+mj-ea"/>
              <a:ea typeface="+mj-ea"/>
            </a:endParaRPr>
          </a:p>
          <a:p>
            <a:pPr marL="285750" indent="-285750">
              <a:buClr>
                <a:srgbClr val="C00000"/>
              </a:buClr>
              <a:buFont typeface="Wingdings" panose="05000000000000000000" pitchFamily="2" charset="2"/>
              <a:buChar char="p"/>
            </a:pPr>
            <a:r>
              <a:rPr lang="ja-JP" altLang="en-US" sz="1400" dirty="0" smtClean="0">
                <a:solidFill>
                  <a:schemeClr val="tx1"/>
                </a:solidFill>
                <a:latin typeface="+mj-ea"/>
                <a:ea typeface="+mj-ea"/>
              </a:rPr>
              <a:t>各リージョンやカンパニーから要員を</a:t>
            </a:r>
            <a:r>
              <a:rPr lang="en-US" altLang="ja-JP" sz="1400" dirty="0" smtClean="0">
                <a:solidFill>
                  <a:schemeClr val="tx1"/>
                </a:solidFill>
                <a:latin typeface="+mj-ea"/>
                <a:ea typeface="+mj-ea"/>
              </a:rPr>
              <a:t>NML</a:t>
            </a:r>
            <a:r>
              <a:rPr lang="ja-JP" altLang="en-US" sz="1400" dirty="0" smtClean="0">
                <a:solidFill>
                  <a:schemeClr val="tx1"/>
                </a:solidFill>
                <a:latin typeface="+mj-ea"/>
                <a:ea typeface="+mj-ea"/>
              </a:rPr>
              <a:t>へ出向させる（組織変更）</a:t>
            </a:r>
            <a:endParaRPr lang="en-US" altLang="ja-JP" sz="1400" dirty="0" smtClean="0">
              <a:solidFill>
                <a:schemeClr val="tx1"/>
              </a:solidFill>
              <a:latin typeface="+mj-ea"/>
              <a:ea typeface="+mj-ea"/>
            </a:endParaRPr>
          </a:p>
          <a:p>
            <a:pPr marL="285750" indent="-285750">
              <a:buClr>
                <a:srgbClr val="C00000"/>
              </a:buClr>
              <a:buFont typeface="Wingdings" panose="05000000000000000000" pitchFamily="2" charset="2"/>
              <a:buChar char="p"/>
            </a:pPr>
            <a:endParaRPr kumimoji="1" lang="en-US" altLang="ja-JP" sz="1600" dirty="0">
              <a:solidFill>
                <a:schemeClr val="tx1"/>
              </a:solidFill>
              <a:latin typeface="+mj-ea"/>
              <a:ea typeface="+mj-ea"/>
            </a:endParaRPr>
          </a:p>
          <a:p>
            <a:pPr marL="285750" indent="-285750">
              <a:buClr>
                <a:srgbClr val="C00000"/>
              </a:buClr>
              <a:buFont typeface="Wingdings" panose="05000000000000000000" pitchFamily="2" charset="2"/>
              <a:buChar char="p"/>
            </a:pPr>
            <a:r>
              <a:rPr lang="en-US" altLang="ja-JP" sz="1400" dirty="0" smtClean="0">
                <a:solidFill>
                  <a:schemeClr val="tx1"/>
                </a:solidFill>
                <a:latin typeface="+mj-ea"/>
                <a:ea typeface="+mj-ea"/>
              </a:rPr>
              <a:t>BIZ/IS</a:t>
            </a:r>
            <a:r>
              <a:rPr lang="ja-JP" altLang="en-US" sz="1400" dirty="0" smtClean="0">
                <a:solidFill>
                  <a:schemeClr val="tx1"/>
                </a:solidFill>
                <a:latin typeface="+mj-ea"/>
                <a:ea typeface="+mj-ea"/>
              </a:rPr>
              <a:t>は一緒にプロジェクトを進める</a:t>
            </a:r>
            <a:endParaRPr kumimoji="1" lang="ja-JP" altLang="en-US" sz="1400" dirty="0" smtClean="0">
              <a:solidFill>
                <a:schemeClr val="tx1"/>
              </a:solidFill>
              <a:latin typeface="+mj-ea"/>
              <a:ea typeface="+mj-ea"/>
            </a:endParaRPr>
          </a:p>
        </p:txBody>
      </p:sp>
      <p:sp>
        <p:nvSpPr>
          <p:cNvPr id="179" name="角丸四角形 178"/>
          <p:cNvSpPr/>
          <p:nvPr/>
        </p:nvSpPr>
        <p:spPr bwMode="auto">
          <a:xfrm>
            <a:off x="4942173" y="4799684"/>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600" dirty="0" smtClean="0">
                <a:ln>
                  <a:solidFill>
                    <a:schemeClr val="bg1"/>
                  </a:solidFill>
                </a:ln>
                <a:solidFill>
                  <a:srgbClr val="C00000"/>
                </a:solidFill>
                <a:latin typeface="+mj-ea"/>
                <a:ea typeface="+mj-ea"/>
              </a:rPr>
              <a:t>Japan</a:t>
            </a:r>
          </a:p>
        </p:txBody>
      </p:sp>
      <p:sp>
        <p:nvSpPr>
          <p:cNvPr id="180" name="角丸四角形 179"/>
          <p:cNvSpPr/>
          <p:nvPr/>
        </p:nvSpPr>
        <p:spPr bwMode="auto">
          <a:xfrm>
            <a:off x="5544188" y="6139791"/>
            <a:ext cx="565525" cy="246529"/>
          </a:xfrm>
          <a:prstGeom prst="round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t" anchorCtr="0">
            <a:noAutofit/>
          </a:bodyPr>
          <a:lstStyle/>
          <a:p>
            <a:pPr algn="ctr"/>
            <a:r>
              <a:rPr kumimoji="1" lang="en-US" altLang="ja-JP" sz="1600" dirty="0" smtClean="0">
                <a:ln>
                  <a:solidFill>
                    <a:schemeClr val="bg1"/>
                  </a:solidFill>
                </a:ln>
                <a:solidFill>
                  <a:srgbClr val="C00000"/>
                </a:solidFill>
                <a:latin typeface="+mj-ea"/>
                <a:ea typeface="+mj-ea"/>
              </a:rPr>
              <a:t>Asia</a:t>
            </a:r>
          </a:p>
        </p:txBody>
      </p:sp>
      <p:sp>
        <p:nvSpPr>
          <p:cNvPr id="177" name="正方形/長方形 176"/>
          <p:cNvSpPr/>
          <p:nvPr/>
        </p:nvSpPr>
        <p:spPr>
          <a:xfrm rot="16200000">
            <a:off x="-715678" y="4178421"/>
            <a:ext cx="2175596" cy="341632"/>
          </a:xfrm>
          <a:prstGeom prst="rect">
            <a:avLst/>
          </a:prstGeom>
        </p:spPr>
        <p:txBody>
          <a:bodyPr wrap="none">
            <a:spAutoFit/>
          </a:bodyPr>
          <a:lstStyle/>
          <a:p>
            <a:r>
              <a:rPr lang="ja-JP" altLang="en-US" sz="1800" dirty="0" smtClean="0">
                <a:solidFill>
                  <a:schemeClr val="tx1"/>
                </a:solidFill>
                <a:latin typeface="+mj-ea"/>
                <a:ea typeface="+mj-ea"/>
              </a:rPr>
              <a:t>業務プロセスカテゴリ</a:t>
            </a:r>
            <a:endParaRPr lang="en-US" altLang="ja-JP" sz="1800" dirty="0" smtClean="0">
              <a:solidFill>
                <a:schemeClr val="tx1"/>
              </a:solidFill>
              <a:latin typeface="+mj-ea"/>
              <a:ea typeface="+mj-ea"/>
            </a:endParaRPr>
          </a:p>
        </p:txBody>
      </p:sp>
      <p:sp>
        <p:nvSpPr>
          <p:cNvPr id="181" name="タイトル 1"/>
          <p:cNvSpPr txBox="1">
            <a:spLocks/>
          </p:cNvSpPr>
          <p:nvPr/>
        </p:nvSpPr>
        <p:spPr bwMode="gray">
          <a:xfrm>
            <a:off x="113191" y="179482"/>
            <a:ext cx="4661854" cy="424732"/>
          </a:xfrm>
          <a:prstGeom prst="rect">
            <a:avLst/>
          </a:prstGeom>
        </p:spPr>
        <p:txBody>
          <a:bodyPr wrap="none">
            <a:spAutoFit/>
          </a:bodyPr>
          <a:lstStyle/>
          <a:p>
            <a:pPr>
              <a:defRPr/>
            </a:pPr>
            <a:r>
              <a:rPr lang="en-US" altLang="ja-JP" sz="2400" kern="0" dirty="0" smtClean="0">
                <a:solidFill>
                  <a:schemeClr val="tx1"/>
                </a:solidFill>
                <a:latin typeface="+mj-ea"/>
                <a:ea typeface="+mj-ea"/>
                <a:cs typeface="+mj-cs"/>
              </a:rPr>
              <a:t>SCM/MES</a:t>
            </a:r>
            <a:r>
              <a:rPr lang="ja-JP" altLang="en-US" sz="2400" kern="0" dirty="0" smtClean="0">
                <a:solidFill>
                  <a:schemeClr val="tx1"/>
                </a:solidFill>
                <a:latin typeface="+mj-ea"/>
                <a:ea typeface="+mj-ea"/>
                <a:cs typeface="+mj-cs"/>
              </a:rPr>
              <a:t>ドメインでの活動カテゴリ</a:t>
            </a:r>
            <a:endParaRPr lang="ja-JP" altLang="en-US" sz="2400" kern="0" dirty="0">
              <a:solidFill>
                <a:schemeClr val="tx1"/>
              </a:solidFill>
              <a:latin typeface="+mj-ea"/>
              <a:ea typeface="+mj-ea"/>
              <a:cs typeface="+mj-cs"/>
            </a:endParaRPr>
          </a:p>
        </p:txBody>
      </p:sp>
      <p:sp>
        <p:nvSpPr>
          <p:cNvPr id="182" name="正方形/長方形 181"/>
          <p:cNvSpPr/>
          <p:nvPr/>
        </p:nvSpPr>
        <p:spPr>
          <a:xfrm>
            <a:off x="161364" y="889488"/>
            <a:ext cx="4286751" cy="424732"/>
          </a:xfrm>
          <a:prstGeom prst="rect">
            <a:avLst/>
          </a:prstGeom>
        </p:spPr>
        <p:txBody>
          <a:bodyPr wrap="none">
            <a:spAutoFit/>
          </a:bodyPr>
          <a:lstStyle/>
          <a:p>
            <a:r>
              <a:rPr lang="ja-JP" altLang="en-US" sz="2400" dirty="0" smtClean="0">
                <a:solidFill>
                  <a:srgbClr val="C00000"/>
                </a:solidFill>
                <a:latin typeface="+mj-ea"/>
                <a:ea typeface="+mj-ea"/>
              </a:rPr>
              <a:t>■　</a:t>
            </a:r>
            <a:r>
              <a:rPr lang="en-US" altLang="ja-JP" sz="2400" dirty="0" err="1" smtClean="0">
                <a:solidFill>
                  <a:schemeClr val="tx1"/>
                </a:solidFill>
                <a:latin typeface="+mj-ea"/>
                <a:ea typeface="+mj-ea"/>
              </a:rPr>
              <a:t>CoE</a:t>
            </a:r>
            <a:r>
              <a:rPr lang="ja-JP" altLang="en-US" sz="2400" dirty="0" smtClean="0">
                <a:solidFill>
                  <a:schemeClr val="tx1"/>
                </a:solidFill>
                <a:latin typeface="+mj-ea"/>
                <a:ea typeface="+mj-ea"/>
              </a:rPr>
              <a:t>プロジェクト活動カテゴリ</a:t>
            </a:r>
            <a:endParaRPr lang="en-US" altLang="ja-JP" sz="2400" dirty="0" smtClean="0">
              <a:solidFill>
                <a:schemeClr val="tx1"/>
              </a:solidFill>
              <a:latin typeface="+mj-ea"/>
              <a:ea typeface="+mj-ea"/>
            </a:endParaRPr>
          </a:p>
        </p:txBody>
      </p:sp>
      <p:cxnSp>
        <p:nvCxnSpPr>
          <p:cNvPr id="183" name="直線コネクタ 182"/>
          <p:cNvCxnSpPr/>
          <p:nvPr/>
        </p:nvCxnSpPr>
        <p:spPr bwMode="auto">
          <a:xfrm>
            <a:off x="201304" y="1301247"/>
            <a:ext cx="8719930" cy="0"/>
          </a:xfrm>
          <a:prstGeom prst="line">
            <a:avLst/>
          </a:prstGeom>
          <a:noFill/>
          <a:ln w="9525" cap="flat" cmpd="sng" algn="ctr">
            <a:solidFill>
              <a:srgbClr val="C00000"/>
            </a:solidFill>
            <a:prstDash val="solid"/>
            <a:round/>
            <a:headEnd type="none" w="med" len="med"/>
            <a:tailEnd type="none" w="med" len="med"/>
          </a:ln>
          <a:effectLst/>
        </p:spPr>
      </p:cxnSp>
      <p:sp>
        <p:nvSpPr>
          <p:cNvPr id="159" name="正方形/長方形 158"/>
          <p:cNvSpPr/>
          <p:nvPr/>
        </p:nvSpPr>
        <p:spPr>
          <a:xfrm>
            <a:off x="6092977" y="198727"/>
            <a:ext cx="2872902" cy="424732"/>
          </a:xfrm>
          <a:prstGeom prst="rect">
            <a:avLst/>
          </a:prstGeom>
          <a:solidFill>
            <a:schemeClr val="tx1">
              <a:lumMod val="90000"/>
              <a:lumOff val="10000"/>
            </a:schemeClr>
          </a:solidFill>
        </p:spPr>
        <p:txBody>
          <a:bodyPr wrap="none">
            <a:spAutoFit/>
          </a:bodyPr>
          <a:lstStyle/>
          <a:p>
            <a:r>
              <a:rPr lang="ja-JP" altLang="en-US" sz="2400" dirty="0" smtClean="0">
                <a:solidFill>
                  <a:schemeClr val="bg1"/>
                </a:solidFill>
              </a:rPr>
              <a:t>日産資料からの引用</a:t>
            </a:r>
            <a:endParaRPr lang="ja-JP" altLang="en-US" sz="2400" dirty="0">
              <a:solidFill>
                <a:schemeClr val="bg1"/>
              </a:solidFill>
            </a:endParaRPr>
          </a:p>
        </p:txBody>
      </p:sp>
    </p:spTree>
    <p:extLst>
      <p:ext uri="{BB962C8B-B14F-4D97-AF65-F5344CB8AC3E}">
        <p14:creationId xmlns:p14="http://schemas.microsoft.com/office/powerpoint/2010/main" xmlns="" val="1891181020"/>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9zm0M6yphUO04DumqJNsh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9zm0M6yphUO04DumqJNsh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Y4qKR1QdkOePiXeAu4Tf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fy9FmW_AlE.V3OV3lU7g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fy9FmW_AlE.V3OV3lU7gs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y9FmW_AlE.V3OV3lU7gs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9zm0M6yphUO04DumqJNsh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9zm0M6yphUO04DumqJNsh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zkjSWeIXkiW9vg1d4DsN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VBjZX34DUC5TJecdz41Fw"/>
</p:tagLst>
</file>

<file path=ppt/theme/theme1.xml><?xml version="1.0" encoding="utf-8"?>
<a:theme xmlns:a="http://schemas.openxmlformats.org/drawingml/2006/main" name="Hitachi2016">
  <a:themeElements>
    <a:clrScheme name="Office">
      <a:dk1>
        <a:sysClr val="windowText" lastClr="00008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0">
      <a:majorFont>
        <a:latin typeface="Arial"/>
        <a:ea typeface="HGP創英角ｺﾞｼｯｸUB"/>
        <a:cs typeface=""/>
      </a:majorFont>
      <a:minorFont>
        <a:latin typeface="Arial"/>
        <a:ea typeface="HGP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w="9525">
          <a:noFill/>
          <a:miter lim="800000"/>
          <a:headEnd/>
          <a:tailEnd/>
        </a:ln>
        <a:effectLst/>
      </a:spPr>
      <a:bodyPr wrap="none" rtlCol="0" anchor="ctr" anchorCtr="0">
        <a:noAutofit/>
      </a:bodyPr>
      <a:lstStyle>
        <a:defPPr algn="ctr">
          <a:defRPr kumimoji="1" sz="1800" smtClean="0">
            <a:solidFill>
              <a:schemeClr val="tx1"/>
            </a:solidFill>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kumimoji="1" sz="2200" smtClean="0">
            <a:solidFill>
              <a:schemeClr val="tx1"/>
            </a:solidFill>
            <a:latin typeface="+mn-ea"/>
            <a:ea typeface="+mn-ea"/>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標準デザイン">
  <a:themeElements>
    <a:clrScheme name="Office">
      <a:dk1>
        <a:sysClr val="windowText" lastClr="00008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0">
      <a:majorFont>
        <a:latin typeface="Arial"/>
        <a:ea typeface="HGP創英角ｺﾞｼｯｸUB"/>
        <a:cs typeface=""/>
      </a:majorFont>
      <a:minorFont>
        <a:latin typeface="Arial"/>
        <a:ea typeface="HGP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w="9525">
          <a:noFill/>
          <a:miter lim="800000"/>
          <a:headEnd/>
          <a:tailEnd/>
        </a:ln>
        <a:effectLst/>
      </a:spPr>
      <a:bodyPr wrap="none" rtlCol="0" anchor="ctr" anchorCtr="0">
        <a:noAutofit/>
      </a:bodyPr>
      <a:lstStyle>
        <a:defPPr algn="ctr">
          <a:defRPr kumimoji="1" sz="1800" smtClean="0">
            <a:solidFill>
              <a:schemeClr val="tx1"/>
            </a:solidFill>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kumimoji="1" sz="2200" smtClean="0">
            <a:solidFill>
              <a:schemeClr val="tx1"/>
            </a:solidFill>
            <a:latin typeface="+mn-ea"/>
            <a:ea typeface="+mn-ea"/>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Hitachi2016</Template>
  <TotalTime>0</TotalTime>
  <Words>4940</Words>
  <Application>Microsoft Office PowerPoint</Application>
  <PresentationFormat>画面に合わせる (4:3)</PresentationFormat>
  <Paragraphs>1550</Paragraphs>
  <Slides>51</Slides>
  <Notes>32</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51</vt:i4>
      </vt:variant>
    </vt:vector>
  </HeadingPairs>
  <TitlesOfParts>
    <vt:vector size="63" baseType="lpstr">
      <vt:lpstr>Arial</vt:lpstr>
      <vt:lpstr>ＭＳ Ｐゴシック</vt:lpstr>
      <vt:lpstr>HGPｺﾞｼｯｸE</vt:lpstr>
      <vt:lpstr>HGP創英角ｺﾞｼｯｸUB</vt:lpstr>
      <vt:lpstr>Wingdings</vt:lpstr>
      <vt:lpstr>Meiryo UI</vt:lpstr>
      <vt:lpstr>Calibri</vt:lpstr>
      <vt:lpstr>Verdana</vt:lpstr>
      <vt:lpstr>Times New Roman</vt:lpstr>
      <vt:lpstr>ＭＳ Ｐ明朝</vt:lpstr>
      <vt:lpstr>Hitachi2016</vt:lpstr>
      <vt:lpstr>2_標準デザイン</vt:lpstr>
      <vt:lpstr>CoE活動HS21内シェア</vt:lpstr>
      <vt:lpstr>CoEとは?</vt:lpstr>
      <vt:lpstr>CoE</vt:lpstr>
      <vt:lpstr>CoE</vt:lpstr>
      <vt:lpstr>ルノー日産アライアンス統合プロジェクト</vt:lpstr>
      <vt:lpstr>ルノー日産アライアンス統合プロジェクト</vt:lpstr>
      <vt:lpstr>スライド 6</vt:lpstr>
      <vt:lpstr>スライド 7</vt:lpstr>
      <vt:lpstr>スライド 8</vt:lpstr>
      <vt:lpstr>スライド 9</vt:lpstr>
      <vt:lpstr>CoE活動概要</vt:lpstr>
      <vt:lpstr>スライド 11</vt:lpstr>
      <vt:lpstr>スライド 12</vt:lpstr>
      <vt:lpstr>スライド 13</vt:lpstr>
      <vt:lpstr>スライド 14</vt:lpstr>
      <vt:lpstr>スライド 15</vt:lpstr>
      <vt:lpstr>スライド 16</vt:lpstr>
      <vt:lpstr>概念アーキテクチャ図</vt:lpstr>
      <vt:lpstr>スライド 18</vt:lpstr>
      <vt:lpstr>スライド 19</vt:lpstr>
      <vt:lpstr>スライド 20</vt:lpstr>
      <vt:lpstr>スライド 21</vt:lpstr>
      <vt:lpstr>スライド 22</vt:lpstr>
      <vt:lpstr>スライド 23</vt:lpstr>
      <vt:lpstr>スライド 24</vt:lpstr>
      <vt:lpstr>スライド 25</vt:lpstr>
      <vt:lpstr>スライド 26</vt:lpstr>
      <vt:lpstr>スライド 27</vt:lpstr>
      <vt:lpstr>スライド 28</vt:lpstr>
      <vt:lpstr>スライド 29</vt:lpstr>
      <vt:lpstr>スライド 30</vt:lpstr>
      <vt:lpstr>スライド 31</vt:lpstr>
      <vt:lpstr>スライド 32</vt:lpstr>
      <vt:lpstr>スライド 33</vt:lpstr>
      <vt:lpstr>スライド 34</vt:lpstr>
      <vt:lpstr>COBOL廃止プロジェクト</vt:lpstr>
      <vt:lpstr>全体ロードマップ(Draft)</vt:lpstr>
      <vt:lpstr>スライド 37</vt:lpstr>
      <vt:lpstr>スライド 38</vt:lpstr>
      <vt:lpstr>リバースエンジニアリング＆PG Conversion全体イメージ図</vt:lpstr>
      <vt:lpstr>スライド 40</vt:lpstr>
      <vt:lpstr>スライド 41</vt:lpstr>
      <vt:lpstr>Reform Trialの成果物とリファレンスガイド</vt:lpstr>
      <vt:lpstr>IB2 &amp; IS0の活動</vt:lpstr>
      <vt:lpstr>IB2 DevOps - Vision2019の背景</vt:lpstr>
      <vt:lpstr>IB2 DevOps - Vision2019の目的・目標</vt:lpstr>
      <vt:lpstr>IB2 方策 : 開発手法</vt:lpstr>
      <vt:lpstr>IB2 方策 : アプリケーションアーキテクチャ</vt:lpstr>
      <vt:lpstr>IB2 方策 : ツール</vt:lpstr>
      <vt:lpstr>IB2/IS0 DevOps計画</vt:lpstr>
      <vt:lpstr>IB2/IS0 DevOps体制</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HIGIS 3/ﾌﾟﾚｾﾞﾝﾃｰｼｮﾝ資料/J_GrayA.ppt</dc:title>
  <dc:subject>HIGIS テンプレート</dc:subject>
  <dc:creator/>
  <cp:lastModifiedBy/>
  <cp:revision>98</cp:revision>
  <dcterms:created xsi:type="dcterms:W3CDTF">2004-05-26T10:25:15Z</dcterms:created>
  <dcterms:modified xsi:type="dcterms:W3CDTF">2016-09-27T00:28:42Z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